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 id="2147483720" r:id="rId5"/>
  </p:sldMasterIdLst>
  <p:notesMasterIdLst>
    <p:notesMasterId r:id="rId35"/>
  </p:notesMasterIdLst>
  <p:handoutMasterIdLst>
    <p:handoutMasterId r:id="rId36"/>
  </p:handoutMasterIdLst>
  <p:sldIdLst>
    <p:sldId id="290" r:id="rId6"/>
    <p:sldId id="274" r:id="rId7"/>
    <p:sldId id="276" r:id="rId8"/>
    <p:sldId id="277" r:id="rId9"/>
    <p:sldId id="279" r:id="rId10"/>
    <p:sldId id="280" r:id="rId11"/>
    <p:sldId id="281" r:id="rId12"/>
    <p:sldId id="282" r:id="rId13"/>
    <p:sldId id="285" r:id="rId14"/>
    <p:sldId id="263" r:id="rId15"/>
    <p:sldId id="288" r:id="rId16"/>
    <p:sldId id="283" r:id="rId17"/>
    <p:sldId id="266" r:id="rId18"/>
    <p:sldId id="261" r:id="rId19"/>
    <p:sldId id="264" r:id="rId20"/>
    <p:sldId id="271" r:id="rId21"/>
    <p:sldId id="262" r:id="rId22"/>
    <p:sldId id="289" r:id="rId23"/>
    <p:sldId id="269" r:id="rId24"/>
    <p:sldId id="270" r:id="rId25"/>
    <p:sldId id="257" r:id="rId26"/>
    <p:sldId id="258" r:id="rId27"/>
    <p:sldId id="286" r:id="rId28"/>
    <p:sldId id="259" r:id="rId29"/>
    <p:sldId id="260" r:id="rId30"/>
    <p:sldId id="272" r:id="rId31"/>
    <p:sldId id="268" r:id="rId32"/>
    <p:sldId id="267" r:id="rId33"/>
    <p:sldId id="284" r:id="rId34"/>
  </p:sldIdLst>
  <p:sldSz cx="9144000" cy="6858000" type="screen4x3"/>
  <p:notesSz cx="6815138" cy="9942513"/>
  <p:embeddedFontLst>
    <p:embeddedFont>
      <p:font typeface="Arial Rounded MT Bold" panose="020F0704030504030204" pitchFamily="34" charset="0"/>
      <p:regular r:id="rId37"/>
    </p:embeddedFont>
    <p:embeddedFont>
      <p:font typeface="Calibri" panose="020F0502020204030204" pitchFamily="34" charset="0"/>
      <p:regular r:id="rId38"/>
      <p:bold r:id="rId39"/>
      <p:italic r:id="rId40"/>
      <p:boldItalic r:id="rId41"/>
    </p:embeddedFont>
    <p:embeddedFont>
      <p:font typeface="Corbel" panose="020B0503020204020204"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20" autoAdjust="0"/>
  </p:normalViewPr>
  <p:slideViewPr>
    <p:cSldViewPr snapToGrid="0">
      <p:cViewPr varScale="1">
        <p:scale>
          <a:sx n="61" d="100"/>
          <a:sy n="61" d="100"/>
        </p:scale>
        <p:origin x="1306" y="5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32"/>
        <p:guide pos="2147"/>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3.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6.fntdata"/><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43" Type="http://schemas.openxmlformats.org/officeDocument/2006/relationships/font" Target="fonts/font7.fntdata"/><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2.fntdata"/><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6385941601049869"/>
          <c:y val="3.5922772099919696E-2"/>
          <c:w val="0.70730593832020994"/>
          <c:h val="0.74702572979685167"/>
        </c:manualLayout>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C3B-4250-B965-4567B3EFB527}"/>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C3B-4250-B965-4567B3EFB527}"/>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C3B-4250-B965-4567B3EFB527}"/>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1/30/2020</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1/30/2020</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dirty="0"/>
              <a:t>Dates, names refs etc should be accurate.</a:t>
            </a:r>
          </a:p>
          <a:p>
            <a:pPr eaLnBrk="1" hangingPunct="1"/>
            <a:r>
              <a:rPr lang="en-GB" dirty="0"/>
              <a:t>Each slide should deal with one concept or one idea, only the essential details as points should be included; cardinal sin of too much on one slide to be avoided</a:t>
            </a:r>
          </a:p>
          <a:p>
            <a:pPr eaLnBrk="1" hangingPunct="1"/>
            <a:r>
              <a:rPr lang="en-GB" dirty="0"/>
              <a:t>Visibly obvious and clear – try to avoid clutter or unnecessary info – this is a bit personal/subjective but try and keep the background simple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dirty="0"/>
              <a:t>Familiarise yourself with the equipment and the programme so that you are confident about using it on the day.</a:t>
            </a:r>
          </a:p>
          <a:p>
            <a:pPr eaLnBrk="1" hangingPunct="1"/>
            <a:r>
              <a:rPr lang="en-GB" dirty="0"/>
              <a:t>Visibility; font size; highlight the salient info if you want</a:t>
            </a:r>
          </a:p>
          <a:p>
            <a:pPr eaLnBrk="1" hangingPunct="1"/>
            <a:r>
              <a:rPr lang="en-GB" dirty="0"/>
              <a:t>Remember about visual impairments – colour blind for instance; remember contrasting</a:t>
            </a:r>
          </a:p>
          <a:p>
            <a:pPr eaLnBrk="1" hangingPunct="1"/>
            <a:r>
              <a:rPr lang="en-GB" dirty="0"/>
              <a:t>Background not too cluttered but consistency is good, use images to highlight the main idea or to bring some humour into the proceedings.</a:t>
            </a:r>
          </a:p>
          <a:p>
            <a:pPr eaLnBrk="1" hangingPunct="1"/>
            <a:r>
              <a:rPr lang="en-GB" dirty="0"/>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dirty="0"/>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11</a:t>
            </a:fld>
            <a:endParaRPr lang="en-US"/>
          </a:p>
        </p:txBody>
      </p:sp>
    </p:spTree>
    <p:extLst>
      <p:ext uri="{BB962C8B-B14F-4D97-AF65-F5344CB8AC3E}">
        <p14:creationId xmlns:p14="http://schemas.microsoft.com/office/powerpoint/2010/main" val="2224398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99D2A-B1C8-F442-8A00-A90C26B47DD5}" type="slidenum">
              <a:rPr lang="en-US" smtClean="0"/>
              <a:pPr/>
              <a:t>28</a:t>
            </a:fld>
            <a:endParaRPr lang="en-US"/>
          </a:p>
        </p:txBody>
      </p:sp>
    </p:spTree>
    <p:extLst>
      <p:ext uri="{BB962C8B-B14F-4D97-AF65-F5344CB8AC3E}">
        <p14:creationId xmlns:p14="http://schemas.microsoft.com/office/powerpoint/2010/main" val="38204751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fld id="{7B46483F-12F4-48FA-8B84-B31B64D0E5CA}" type="datetime1">
              <a:rPr lang="en-GB" smtClean="0"/>
              <a:pPr/>
              <a:t>30/01/2020</a:t>
            </a:fld>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4433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2D5185D4-9564-4A99-9528-CB74AC98381F}" type="datetime1">
              <a:rPr lang="en-GB" smtClean="0"/>
              <a:pPr/>
              <a:t>30/01/2020</a:t>
            </a:fld>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03550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A017C71-C2C3-4EFE-BFBE-C14403271FE6}" type="datetime1">
              <a:rPr lang="en-GB" smtClean="0"/>
              <a:pPr/>
              <a:t>30/01/2020</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5711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DCA960A3-7412-45E7-8ABA-854655338983}" type="datetime1">
              <a:rPr lang="en-GB" smtClean="0"/>
              <a:pPr/>
              <a:t>30/01/2020</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1562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05F80C55-D826-40FE-AF2A-AAA151BB12C9}" type="datetime1">
              <a:rPr lang="en-GB" smtClean="0"/>
              <a:pPr/>
              <a:t>30/01/2020</a:t>
            </a:fld>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638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B15FB83E-5408-4304-A4E8-A148641EDD66}" type="datetime1">
              <a:rPr lang="en-GB" smtClean="0"/>
              <a:pPr/>
              <a:t>30/01/2020</a:t>
            </a:fld>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8173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9745B4A-C31F-441C-8A0F-C6479DB16E5E}" type="datetime1">
              <a:rPr lang="en-GB" smtClean="0"/>
              <a:pPr/>
              <a:t>30/01/2020</a:t>
            </a:fld>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39788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4B2A404C-EDDF-43D6-BFB4-E036203D1CC4}" type="datetime1">
              <a:rPr lang="en-GB" smtClean="0"/>
              <a:pPr/>
              <a:t>30/01/2020</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2071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3D0E8B24-3A23-4527-8703-51F78B09468F}" type="datetime1">
              <a:rPr lang="en-GB" smtClean="0"/>
              <a:pPr/>
              <a:t>30/01/2020</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37838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0B81C92-14D9-486B-A375-28062B164F1A}" type="datetime1">
              <a:rPr lang="en-GB" smtClean="0"/>
              <a:pPr/>
              <a:t>30/01/2020</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15480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A5DAED19-788E-4233-A64D-5E3FD71715FA}" type="datetime1">
              <a:rPr lang="en-GB" smtClean="0"/>
              <a:pPr/>
              <a:t>30/01/2020</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268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30/01/2020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2150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30/01/2020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414484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30/01/2020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32019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30/01/2020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81283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30/01/2020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452449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30/01/2020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241004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30/01/2020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944958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30/01/2020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034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30/01/2020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81206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30/01/2020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4156614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30/01/2020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215099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350427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9EB79D46-C658-4A84-9718-878D4A1A5FCD}" type="datetime1">
              <a:rPr lang="en-GB" smtClean="0"/>
              <a:pPr/>
              <a:t>30/01/2020</a:t>
            </a:fld>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14588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30/01/2020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8693040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trinitysaintdavid.ac.uk/en/archaeologyhistoryandanthropology/staff/luciattal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br>
              <a:rPr lang="en-GB" altLang="en-US" dirty="0"/>
            </a:br>
            <a:r>
              <a:rPr lang="en-GB" altLang="en-US" dirty="0"/>
              <a:t> </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Creating Presentations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in</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PowerPoint</a:t>
            </a:r>
            <a:br>
              <a:rPr lang="en-GB" altLang="en-US" sz="4000" dirty="0">
                <a:solidFill>
                  <a:schemeClr val="bg1"/>
                </a:solidFill>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1443043" y="1197515"/>
            <a:ext cx="665184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a:t>
            </a:r>
          </a:p>
        </p:txBody>
      </p:sp>
    </p:spTree>
    <p:extLst>
      <p:ext uri="{BB962C8B-B14F-4D97-AF65-F5344CB8AC3E}">
        <p14:creationId xmlns:p14="http://schemas.microsoft.com/office/powerpoint/2010/main" val="1989400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729049" y="953566"/>
            <a:ext cx="7945393" cy="4283453"/>
          </a:xfrm>
        </p:spPr>
        <p:txBody>
          <a:bodyPr/>
          <a:lstStyle/>
          <a:p>
            <a:pPr eaLnBrk="1" hangingPunct="1">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Aims of presenting</a:t>
            </a:r>
          </a:p>
          <a:p>
            <a:pPr eaLnBrk="1" hangingPunct="1">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ABC of presenting</a:t>
            </a:r>
          </a:p>
          <a:p>
            <a:pPr>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Before and during presentations</a:t>
            </a:r>
          </a:p>
          <a:p>
            <a:pPr>
              <a:lnSpc>
                <a:spcPct val="150000"/>
              </a:lnSpc>
              <a:buFont typeface="Wingdings" panose="05000000000000000000" pitchFamily="2" charset="2"/>
              <a:buChar char="Ø"/>
            </a:pP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Creating a PowerPoint</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492847"/>
            <a:ext cx="7924800" cy="877154"/>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aim of your presentation</a:t>
            </a:r>
          </a:p>
        </p:txBody>
      </p:sp>
      <p:sp>
        <p:nvSpPr>
          <p:cNvPr id="11267" name="Rectangle 3"/>
          <p:cNvSpPr>
            <a:spLocks noGrp="1" noChangeArrowheads="1"/>
          </p:cNvSpPr>
          <p:nvPr>
            <p:ph idx="1"/>
          </p:nvPr>
        </p:nvSpPr>
        <p:spPr>
          <a:xfrm>
            <a:off x="457200" y="1766455"/>
            <a:ext cx="8229600" cy="3169226"/>
          </a:xfrm>
        </p:spPr>
        <p:txBody>
          <a:bodyPr>
            <a:normAutofit/>
          </a:bodyPr>
          <a:lstStyle/>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send a clear, persuasive message confidently</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engage your audience</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present info accurately and memorably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ABC of Presenting</a:t>
            </a:r>
          </a:p>
        </p:txBody>
      </p:sp>
      <p:sp>
        <p:nvSpPr>
          <p:cNvPr id="12291" name="Rectangle 3"/>
          <p:cNvSpPr>
            <a:spLocks noGrp="1" noChangeArrowheads="1"/>
          </p:cNvSpPr>
          <p:nvPr>
            <p:ph idx="1"/>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Creating your PowerPoint </a:t>
            </a:r>
          </a:p>
        </p:txBody>
      </p:sp>
      <p:sp>
        <p:nvSpPr>
          <p:cNvPr id="14339" name="Rectangle 3"/>
          <p:cNvSpPr>
            <a:spLocks noGrp="1" noChangeArrowheads="1"/>
          </p:cNvSpPr>
          <p:nvPr>
            <p:ph idx="1"/>
          </p:nvPr>
        </p:nvSpPr>
        <p:spPr>
          <a:xfrm>
            <a:off x="1785504" y="1279280"/>
            <a:ext cx="5572991" cy="4299439"/>
          </a:xfrm>
        </p:spPr>
        <p:txBody>
          <a:bodyPr>
            <a:noAutofit/>
          </a:bodyPr>
          <a:lstStyle/>
          <a:p>
            <a:pPr eaLnBrk="1" hangingPunct="1">
              <a:lnSpc>
                <a:spcPct val="150000"/>
              </a:lnSpc>
            </a:pPr>
            <a:r>
              <a:rPr lang="en-GB" sz="2000" dirty="0">
                <a:latin typeface="Calibri" panose="020F0502020204030204" pitchFamily="34" charset="0"/>
                <a:cs typeface="Calibri" panose="020F0502020204030204" pitchFamily="34" charset="0"/>
              </a:rPr>
              <a:t>Follow the ABC rule</a:t>
            </a:r>
          </a:p>
          <a:p>
            <a:pPr eaLnBrk="1" hangingPunct="1">
              <a:lnSpc>
                <a:spcPct val="150000"/>
              </a:lnSpc>
            </a:pPr>
            <a:r>
              <a:rPr lang="en-GB" sz="2000" dirty="0">
                <a:latin typeface="Calibri" panose="020F0502020204030204" pitchFamily="34" charset="0"/>
                <a:cs typeface="Calibri" panose="020F0502020204030204" pitchFamily="34" charset="0"/>
              </a:rPr>
              <a:t>Remember visibility </a:t>
            </a:r>
          </a:p>
          <a:p>
            <a:pPr eaLnBrk="1" hangingPunct="1">
              <a:lnSpc>
                <a:spcPct val="150000"/>
              </a:lnSpc>
            </a:pPr>
            <a:r>
              <a:rPr lang="en-GB" sz="2000" dirty="0">
                <a:latin typeface="Calibri" panose="020F0502020204030204" pitchFamily="34" charset="0"/>
                <a:cs typeface="Calibri" panose="020F0502020204030204" pitchFamily="34" charset="0"/>
              </a:rPr>
              <a:t>Make it interesting</a:t>
            </a:r>
          </a:p>
          <a:p>
            <a:pPr eaLnBrk="1" hangingPunct="1">
              <a:lnSpc>
                <a:spcPct val="150000"/>
              </a:lnSpc>
            </a:pPr>
            <a:r>
              <a:rPr lang="en-GB" sz="2000" dirty="0">
                <a:latin typeface="Calibri" panose="020F0502020204030204" pitchFamily="34" charset="0"/>
                <a:cs typeface="Calibri" panose="020F0502020204030204" pitchFamily="34" charset="0"/>
              </a:rPr>
              <a:t>Plan the sequence</a:t>
            </a:r>
          </a:p>
          <a:p>
            <a:pPr lvl="1" eaLnBrk="1" hangingPunct="1">
              <a:lnSpc>
                <a:spcPct val="150000"/>
              </a:lnSpc>
            </a:pPr>
            <a:r>
              <a:rPr lang="en-GB" sz="2000" dirty="0">
                <a:latin typeface="Calibri" panose="020F0502020204030204" pitchFamily="34" charset="0"/>
                <a:cs typeface="Calibri" panose="020F0502020204030204" pitchFamily="34" charset="0"/>
              </a:rPr>
              <a:t>Title slide</a:t>
            </a:r>
          </a:p>
          <a:p>
            <a:pPr lvl="1" eaLnBrk="1" hangingPunct="1">
              <a:lnSpc>
                <a:spcPct val="150000"/>
              </a:lnSpc>
            </a:pPr>
            <a:r>
              <a:rPr lang="en-GB" sz="2000" dirty="0">
                <a:latin typeface="Calibri" panose="020F0502020204030204" pitchFamily="34" charset="0"/>
                <a:cs typeface="Calibri" panose="020F0502020204030204" pitchFamily="34" charset="0"/>
              </a:rPr>
              <a:t>Intro slide</a:t>
            </a:r>
          </a:p>
          <a:p>
            <a:pPr lvl="1" eaLnBrk="1" hangingPunct="1">
              <a:lnSpc>
                <a:spcPct val="150000"/>
              </a:lnSpc>
            </a:pPr>
            <a:r>
              <a:rPr lang="en-GB" sz="2000" dirty="0">
                <a:latin typeface="Calibri" panose="020F0502020204030204" pitchFamily="34" charset="0"/>
                <a:cs typeface="Calibri" panose="020F0502020204030204" pitchFamily="34" charset="0"/>
              </a:rPr>
              <a:t>Slides of topics</a:t>
            </a:r>
          </a:p>
          <a:p>
            <a:pPr lvl="1" eaLnBrk="1" hangingPunct="1">
              <a:lnSpc>
                <a:spcPct val="150000"/>
              </a:lnSpc>
            </a:pPr>
            <a:r>
              <a:rPr lang="en-GB" sz="2000" dirty="0">
                <a:latin typeface="Calibri" panose="020F0502020204030204" pitchFamily="34" charset="0"/>
                <a:cs typeface="Calibri" panose="020F0502020204030204" pitchFamily="34" charset="0"/>
              </a:rPr>
              <a:t>Concluding slide (+ refs if necessary)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Before the presentation</a:t>
            </a:r>
          </a:p>
        </p:txBody>
      </p:sp>
      <p:sp>
        <p:nvSpPr>
          <p:cNvPr id="15363" name="Rectangle 3"/>
          <p:cNvSpPr>
            <a:spLocks noGrp="1" noChangeArrowheads="1"/>
          </p:cNvSpPr>
          <p:nvPr>
            <p:ph idx="1"/>
          </p:nvPr>
        </p:nvSpPr>
        <p:spPr>
          <a:xfrm>
            <a:off x="1520536" y="1547846"/>
            <a:ext cx="6102927" cy="3762308"/>
          </a:xfrm>
        </p:spPr>
        <p:txBody>
          <a:bodyPr>
            <a:normAutofit lnSpcReduction="10000"/>
          </a:bodyPr>
          <a:lstStyle/>
          <a:p>
            <a:pPr eaLnBrk="1" hangingPunct="1">
              <a:lnSpc>
                <a:spcPct val="200000"/>
              </a:lnSpc>
            </a:pPr>
            <a:r>
              <a:rPr lang="en-GB" dirty="0">
                <a:latin typeface="Calibri" panose="020F0502020204030204" pitchFamily="34" charset="0"/>
                <a:cs typeface="Calibri" panose="020F0502020204030204" pitchFamily="34" charset="0"/>
              </a:rPr>
              <a:t>Preparation</a:t>
            </a:r>
          </a:p>
          <a:p>
            <a:pPr lvl="1" eaLnBrk="1" hangingPunct="1">
              <a:lnSpc>
                <a:spcPct val="200000"/>
              </a:lnSpc>
            </a:pPr>
            <a:r>
              <a:rPr lang="en-GB" sz="2800" dirty="0">
                <a:latin typeface="Calibri" panose="020F0502020204030204" pitchFamily="34" charset="0"/>
                <a:cs typeface="Calibri" panose="020F0502020204030204" pitchFamily="34" charset="0"/>
              </a:rPr>
              <a:t>Know the equipment </a:t>
            </a:r>
          </a:p>
          <a:p>
            <a:pPr lvl="1" eaLnBrk="1" hangingPunct="1">
              <a:lnSpc>
                <a:spcPct val="200000"/>
              </a:lnSpc>
            </a:pPr>
            <a:r>
              <a:rPr lang="en-GB" sz="2800" dirty="0">
                <a:latin typeface="Calibri" panose="020F0502020204030204" pitchFamily="34" charset="0"/>
                <a:cs typeface="Calibri" panose="020F0502020204030204" pitchFamily="34" charset="0"/>
              </a:rPr>
              <a:t>Know the room</a:t>
            </a:r>
          </a:p>
          <a:p>
            <a:pPr lvl="1" eaLnBrk="1" hangingPunct="1">
              <a:lnSpc>
                <a:spcPct val="200000"/>
              </a:lnSpc>
            </a:pPr>
            <a:r>
              <a:rPr lang="en-GB" sz="2800" dirty="0">
                <a:latin typeface="Calibri" panose="020F0502020204030204" pitchFamily="34" charset="0"/>
                <a:cs typeface="Calibri" panose="020F0502020204030204" pitchFamily="34" charset="0"/>
              </a:rPr>
              <a:t>Know the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40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During the presentation</a:t>
            </a:r>
          </a:p>
        </p:txBody>
      </p:sp>
      <p:sp>
        <p:nvSpPr>
          <p:cNvPr id="16387" name="Rectangle 3"/>
          <p:cNvSpPr>
            <a:spLocks noGrp="1" noChangeArrowheads="1"/>
          </p:cNvSpPr>
          <p:nvPr>
            <p:ph idx="1"/>
          </p:nvPr>
        </p:nvSpPr>
        <p:spPr>
          <a:xfrm>
            <a:off x="1723292" y="1365740"/>
            <a:ext cx="6260123" cy="3917032"/>
          </a:xfrm>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Presenting yourself</a:t>
            </a:r>
            <a:endParaRPr lang="en-US"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17411" name="Content Placeholder 2"/>
          <p:cNvSpPr>
            <a:spLocks noGrp="1"/>
          </p:cNvSpPr>
          <p:nvPr>
            <p:ph idx="1"/>
          </p:nvPr>
        </p:nvSpPr>
        <p:spPr>
          <a:xfrm>
            <a:off x="1512277" y="1217734"/>
            <a:ext cx="6119446" cy="4303835"/>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Creating a PowerPoint Presentation</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pic>
        <p:nvPicPr>
          <p:cNvPr id="1028" name="Picture 4" descr="C:\Users\Julia\AppData\Local\Microsoft\Windows\Temporary Internet Files\Content.IE5\CSNG6JXD\MP900414035[1].jpg"/>
          <p:cNvPicPr>
            <a:picLocks noGrp="1" noChangeAspect="1" noChangeArrowheads="1"/>
          </p:cNvPicPr>
          <p:nvPr>
            <p:ph idx="1"/>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sp>
        <p:nvSpPr>
          <p:cNvPr id="8" name="Content Placeholder 7"/>
          <p:cNvSpPr>
            <a:spLocks noGrp="1"/>
          </p:cNvSpPr>
          <p:nvPr>
            <p:ph sz="half" idx="1"/>
          </p:nvPr>
        </p:nvSpPr>
        <p:spPr>
          <a:xfrm>
            <a:off x="457200" y="1207799"/>
            <a:ext cx="4038600" cy="4525963"/>
          </a:xfrm>
        </p:spPr>
        <p:txBody>
          <a:bodyPr/>
          <a:lstStyle/>
          <a:p>
            <a:r>
              <a:rPr lang="en-US"/>
              <a:t>Home – similar functions to Word</a:t>
            </a:r>
          </a:p>
          <a:p>
            <a:r>
              <a:rPr lang="en-US"/>
              <a:t>Insert – pictures, film, hyperlink, tables, charts</a:t>
            </a:r>
          </a:p>
          <a:p>
            <a:r>
              <a:rPr lang="en-US"/>
              <a:t>Design – themes of the slides, background</a:t>
            </a:r>
          </a:p>
          <a:p>
            <a:endParaRPr lang="en-US"/>
          </a:p>
        </p:txBody>
      </p:sp>
      <p:sp>
        <p:nvSpPr>
          <p:cNvPr id="12" name="Content Placeholder 11"/>
          <p:cNvSpPr>
            <a:spLocks noGrp="1"/>
          </p:cNvSpPr>
          <p:nvPr>
            <p:ph sz="half" idx="2"/>
          </p:nvPr>
        </p:nvSpPr>
        <p:spPr>
          <a:xfrm>
            <a:off x="4648200" y="1215370"/>
            <a:ext cx="4038600" cy="4525963"/>
          </a:xfrm>
        </p:spPr>
        <p:txBody>
          <a:bodyPr/>
          <a:lstStyle/>
          <a:p>
            <a:r>
              <a:rPr lang="en-US"/>
              <a:t>Animations – moving objects in the slide</a:t>
            </a:r>
          </a:p>
          <a:p>
            <a:r>
              <a:rPr lang="en-US"/>
              <a:t>Slide Show – see the show</a:t>
            </a:r>
          </a:p>
          <a:p>
            <a:r>
              <a:rPr lang="en-US"/>
              <a:t>Review  - Spelling, Thesaurus</a:t>
            </a:r>
          </a:p>
          <a:p>
            <a:r>
              <a:rPr lang="en-US"/>
              <a:t>View  - seeing the slides</a:t>
            </a:r>
          </a:p>
        </p:txBody>
      </p:sp>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pic>
        <p:nvPicPr>
          <p:cNvPr id="9" name="Picture 8"/>
          <p:cNvPicPr>
            <a:picLocks noChangeAspect="1"/>
          </p:cNvPicPr>
          <p:nvPr/>
        </p:nvPicPr>
        <p:blipFill>
          <a:blip r:embed="rId3" cstate="print"/>
          <a:stretch>
            <a:fillRect/>
          </a:stretch>
        </p:blipFill>
        <p:spPr>
          <a:xfrm>
            <a:off x="527050" y="1872866"/>
            <a:ext cx="8089900" cy="1841500"/>
          </a:xfrm>
          <a:prstGeom prst="rect">
            <a:avLst/>
          </a:prstGeom>
        </p:spPr>
      </p:pic>
    </p:spTree>
    <p:extLst>
      <p:ext uri="{BB962C8B-B14F-4D97-AF65-F5344CB8AC3E}">
        <p14:creationId xmlns:p14="http://schemas.microsoft.com/office/powerpoint/2010/main" val="3107006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3915783"/>
              </p:ext>
            </p:extLst>
          </p:nvPr>
        </p:nvGraphicFramePr>
        <p:xfrm>
          <a:off x="1512849" y="1696916"/>
          <a:ext cx="6060768" cy="3868998"/>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Charts: </a:t>
            </a:r>
            <a:b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b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Copying data from Excel into 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New Slide and Slide types</a:t>
            </a:r>
          </a:p>
        </p:txBody>
      </p:sp>
      <p:pic>
        <p:nvPicPr>
          <p:cNvPr id="7" name="Content Placeholder 6"/>
          <p:cNvPicPr>
            <a:picLocks noGrp="1" noChangeAspect="1"/>
          </p:cNvPicPr>
          <p:nvPr>
            <p:ph idx="1"/>
          </p:nvPr>
        </p:nvPicPr>
        <p:blipFill>
          <a:blip r:embed="rId2" cstate="print"/>
          <a:stretch>
            <a:fillRect/>
          </a:stretch>
        </p:blipFill>
        <p:spPr>
          <a:xfrm>
            <a:off x="2787216" y="1169377"/>
            <a:ext cx="3569567" cy="4114800"/>
          </a:xfrm>
        </p:spPr>
      </p:pic>
    </p:spTree>
    <p:extLst>
      <p:ext uri="{BB962C8B-B14F-4D97-AF65-F5344CB8AC3E}">
        <p14:creationId xmlns:p14="http://schemas.microsoft.com/office/powerpoint/2010/main" val="69288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1070"/>
            <a:ext cx="7924800" cy="78804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Choosing a theme</a:t>
            </a:r>
          </a:p>
        </p:txBody>
      </p:sp>
      <p:pic>
        <p:nvPicPr>
          <p:cNvPr id="7" name="Content Placeholder 6" descr="A screenshot of a cell phone&#10;&#10;Description generated with very high confidence">
            <a:extLst>
              <a:ext uri="{FF2B5EF4-FFF2-40B4-BE49-F238E27FC236}">
                <a16:creationId xmlns:a16="http://schemas.microsoft.com/office/drawing/2014/main" id="{00D310A9-D351-4A03-9E1F-3F407D5928E7}"/>
              </a:ext>
            </a:extLst>
          </p:cNvPr>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822668" y="1037708"/>
            <a:ext cx="5774034" cy="4399265"/>
          </a:xfrm>
        </p:spPr>
      </p:pic>
      <p:sp>
        <p:nvSpPr>
          <p:cNvPr id="8" name="Rectangle 7">
            <a:extLst>
              <a:ext uri="{FF2B5EF4-FFF2-40B4-BE49-F238E27FC236}">
                <a16:creationId xmlns:a16="http://schemas.microsoft.com/office/drawing/2014/main" id="{41F562BE-DE1B-40C5-9E8E-CA00628FCDF2}"/>
              </a:ext>
            </a:extLst>
          </p:cNvPr>
          <p:cNvSpPr/>
          <p:nvPr/>
        </p:nvSpPr>
        <p:spPr>
          <a:xfrm>
            <a:off x="3496962" y="1371600"/>
            <a:ext cx="605481" cy="358346"/>
          </a:xfrm>
          <a:prstGeom prst="rect">
            <a:avLst/>
          </a:prstGeom>
          <a:noFill/>
          <a:ln w="38100">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365C6982-19AB-4047-BDBA-CFE2DA604732}"/>
              </a:ext>
            </a:extLst>
          </p:cNvPr>
          <p:cNvSpPr/>
          <p:nvPr/>
        </p:nvSpPr>
        <p:spPr>
          <a:xfrm rot="13109342">
            <a:off x="3977003" y="1778889"/>
            <a:ext cx="679622" cy="407773"/>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39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Colours and Fonts</a:t>
            </a:r>
          </a:p>
        </p:txBody>
      </p:sp>
      <p:sp>
        <p:nvSpPr>
          <p:cNvPr id="3" name="Content Placeholder 2"/>
          <p:cNvSpPr>
            <a:spLocks noGrp="1"/>
          </p:cNvSpPr>
          <p:nvPr>
            <p:ph idx="1"/>
          </p:nvPr>
        </p:nvSpPr>
        <p:spPr>
          <a:xfrm>
            <a:off x="609600" y="931985"/>
            <a:ext cx="7924800" cy="4783015"/>
          </a:xfrm>
        </p:spPr>
        <p:txBody>
          <a:bodyPr>
            <a:normAutofit/>
          </a:bodyPr>
          <a:lstStyle/>
          <a:p>
            <a:pPr>
              <a:lnSpc>
                <a:spcPct val="150000"/>
              </a:lnSpc>
            </a:pPr>
            <a:r>
              <a:rPr lang="en-US" sz="2000" dirty="0"/>
              <a:t>Choose contrasting colours</a:t>
            </a:r>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369849" y="1930400"/>
            <a:ext cx="4876800" cy="3784600"/>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Backgrounds </a:t>
            </a:r>
          </a:p>
        </p:txBody>
      </p:sp>
      <p:sp>
        <p:nvSpPr>
          <p:cNvPr id="3" name="Content Placeholder 2"/>
          <p:cNvSpPr>
            <a:spLocks noGrp="1"/>
          </p:cNvSpPr>
          <p:nvPr>
            <p:ph idx="1"/>
          </p:nvPr>
        </p:nvSpPr>
        <p:spPr>
          <a:xfrm>
            <a:off x="609600" y="1099038"/>
            <a:ext cx="7924800" cy="4615962"/>
          </a:xfrm>
        </p:spPr>
        <p:txBody>
          <a:bodyPr>
            <a:normAutofit/>
          </a:bodyPr>
          <a:lstStyle/>
          <a:p>
            <a:r>
              <a:rPr lang="en-US" sz="2400" dirty="0">
                <a:latin typeface="Calibri" panose="020F0502020204030204" pitchFamily="34" charset="0"/>
                <a:cs typeface="Calibri" panose="020F0502020204030204" pitchFamily="34" charset="0"/>
              </a:rPr>
              <a:t>Go to Design, Background Styles</a:t>
            </a:r>
          </a:p>
          <a:p>
            <a:r>
              <a:rPr lang="en-US" sz="2400" dirty="0">
                <a:latin typeface="Calibri" panose="020F0502020204030204" pitchFamily="34" charset="0"/>
                <a:cs typeface="Calibri" panose="020F0502020204030204" pitchFamily="34" charset="0"/>
              </a:rPr>
              <a:t>Choose style or insert a picture </a:t>
            </a:r>
          </a:p>
          <a:p>
            <a:r>
              <a:rPr lang="en-US" sz="2400" dirty="0">
                <a:latin typeface="Calibri" panose="020F0502020204030204" pitchFamily="34" charset="0"/>
                <a:cs typeface="Calibri" panose="020F0502020204030204" pitchFamily="34" charset="0"/>
              </a:rPr>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Pictures </a:t>
            </a:r>
          </a:p>
        </p:txBody>
      </p:sp>
      <p:sp>
        <p:nvSpPr>
          <p:cNvPr id="3" name="Content Placeholder 2"/>
          <p:cNvSpPr>
            <a:spLocks noGrp="1"/>
          </p:cNvSpPr>
          <p:nvPr>
            <p:ph idx="1"/>
          </p:nvPr>
        </p:nvSpPr>
        <p:spPr>
          <a:xfrm>
            <a:off x="609600" y="1028700"/>
            <a:ext cx="7924800" cy="4686300"/>
          </a:xfrm>
        </p:spPr>
        <p:txBody>
          <a:bodyPr/>
          <a:lstStyle/>
          <a:p>
            <a:r>
              <a:rPr lang="en-US" dirty="0"/>
              <a:t>Pictures from </a:t>
            </a:r>
          </a:p>
          <a:p>
            <a:pPr lvl="1"/>
            <a:r>
              <a:rPr lang="en-US" dirty="0"/>
              <a:t>Your files</a:t>
            </a:r>
          </a:p>
          <a:p>
            <a:pPr lvl="1"/>
            <a:r>
              <a:rPr lang="en-US" dirty="0"/>
              <a:t>From clip art</a:t>
            </a:r>
          </a:p>
          <a:p>
            <a:pPr lvl="1"/>
            <a:r>
              <a:rPr lang="en-US" dirty="0"/>
              <a:t>From online sources</a:t>
            </a:r>
            <a:br>
              <a:rPr lang="en-US" dirty="0"/>
            </a:br>
            <a:endParaRPr lang="en-US" dirty="0"/>
          </a:p>
        </p:txBody>
      </p:sp>
      <p:pic>
        <p:nvPicPr>
          <p:cNvPr id="8" name="Picture 7"/>
          <p:cNvPicPr>
            <a:picLocks noChangeAspect="1"/>
          </p:cNvPicPr>
          <p:nvPr/>
        </p:nvPicPr>
        <p:blipFill>
          <a:blip r:embed="rId2" cstate="print"/>
          <a:stretch>
            <a:fillRect/>
          </a:stretch>
        </p:blipFill>
        <p:spPr>
          <a:xfrm>
            <a:off x="2907557" y="3185492"/>
            <a:ext cx="3998016" cy="2363468"/>
          </a:xfrm>
          <a:prstGeom prst="rect">
            <a:avLst/>
          </a:prstGeom>
        </p:spPr>
      </p:pic>
    </p:spTree>
    <p:extLst>
      <p:ext uri="{BB962C8B-B14F-4D97-AF65-F5344CB8AC3E}">
        <p14:creationId xmlns:p14="http://schemas.microsoft.com/office/powerpoint/2010/main" val="2127639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latin typeface="Arial Rounded MT Bold" panose="020F0704030504030204" pitchFamily="34" charset="0"/>
              </a:rPr>
              <a:t>Adjusting Pictures </a:t>
            </a:r>
          </a:p>
        </p:txBody>
      </p:sp>
      <p:pic>
        <p:nvPicPr>
          <p:cNvPr id="7" name="Picture 6"/>
          <p:cNvPicPr>
            <a:picLocks noChangeAspect="1"/>
          </p:cNvPicPr>
          <p:nvPr/>
        </p:nvPicPr>
        <p:blipFill>
          <a:blip r:embed="rId2" cstate="print"/>
          <a:stretch>
            <a:fillRect/>
          </a:stretch>
        </p:blipFill>
        <p:spPr>
          <a:xfrm>
            <a:off x="301334" y="2013899"/>
            <a:ext cx="8719956" cy="1490320"/>
          </a:xfrm>
          <a:prstGeom prst="rect">
            <a:avLst/>
          </a:prstGeom>
        </p:spPr>
      </p:pic>
    </p:spTree>
    <p:extLst>
      <p:ext uri="{BB962C8B-B14F-4D97-AF65-F5344CB8AC3E}">
        <p14:creationId xmlns:p14="http://schemas.microsoft.com/office/powerpoint/2010/main" val="3327761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more info</a:t>
            </a:r>
          </a:p>
        </p:txBody>
      </p:sp>
      <p:sp>
        <p:nvSpPr>
          <p:cNvPr id="3" name="Content Placeholder 2"/>
          <p:cNvSpPr>
            <a:spLocks noGrp="1"/>
          </p:cNvSpPr>
          <p:nvPr>
            <p:ph idx="1"/>
          </p:nvPr>
        </p:nvSpPr>
        <p:spPr>
          <a:xfrm>
            <a:off x="457200" y="1019876"/>
            <a:ext cx="8229600" cy="4278955"/>
          </a:xfrm>
        </p:spPr>
        <p:txBody>
          <a:bodyPr>
            <a:normAutofit/>
          </a:bodyPr>
          <a:lstStyle/>
          <a:p>
            <a:r>
              <a:rPr lang="en-US" sz="2400" dirty="0"/>
              <a:t>Header and footer</a:t>
            </a:r>
          </a:p>
          <a:p>
            <a:pPr lvl="1"/>
            <a:r>
              <a:rPr lang="en-US" sz="2400" dirty="0"/>
              <a:t>Page number</a:t>
            </a:r>
          </a:p>
          <a:p>
            <a:pPr lvl="1"/>
            <a:r>
              <a:rPr lang="en-US" sz="2400" dirty="0"/>
              <a:t>Date</a:t>
            </a:r>
          </a:p>
          <a:p>
            <a:pPr lvl="1"/>
            <a:r>
              <a:rPr lang="en-US" sz="2400" dirty="0"/>
              <a:t>Time </a:t>
            </a:r>
          </a:p>
          <a:p>
            <a:pPr lvl="1"/>
            <a:r>
              <a:rPr lang="en-US" sz="2400" dirty="0"/>
              <a:t>Title or author</a:t>
            </a:r>
            <a:br>
              <a:rPr lang="en-US" sz="2000" dirty="0"/>
            </a:br>
            <a:br>
              <a:rPr lang="en-US" sz="2000" dirty="0"/>
            </a:br>
            <a:endParaRPr lang="en-US" sz="2000" dirty="0"/>
          </a:p>
          <a:p>
            <a:pPr>
              <a:lnSpc>
                <a:spcPct val="110000"/>
              </a:lnSpc>
            </a:pPr>
            <a:r>
              <a:rPr lang="en-US" sz="2400" dirty="0"/>
              <a:t>Text box – available on ‘</a:t>
            </a:r>
            <a:r>
              <a:rPr lang="en-US" sz="2400" dirty="0">
                <a:solidFill>
                  <a:schemeClr val="tx2"/>
                </a:solidFill>
              </a:rPr>
              <a:t>Home</a:t>
            </a:r>
            <a:r>
              <a:rPr lang="en-US" sz="2400" dirty="0"/>
              <a:t>’ tab, in ‘</a:t>
            </a:r>
            <a:r>
              <a:rPr lang="en-US" sz="2400" dirty="0">
                <a:solidFill>
                  <a:schemeClr val="tx2"/>
                </a:solidFill>
              </a:rPr>
              <a:t>Drawing</a:t>
            </a:r>
            <a:r>
              <a:rPr lang="en-US" sz="2400" dirty="0"/>
              <a:t>’ section</a:t>
            </a:r>
          </a:p>
          <a:p>
            <a:pPr>
              <a:lnSpc>
                <a:spcPct val="110000"/>
              </a:lnSpc>
            </a:pPr>
            <a:r>
              <a:rPr lang="en-US" sz="2400" dirty="0"/>
              <a:t>Hyperlink – available on ‘Insert’ tab, in ‘</a:t>
            </a:r>
            <a:r>
              <a:rPr lang="en-US" sz="2400" dirty="0">
                <a:solidFill>
                  <a:schemeClr val="tx2"/>
                </a:solidFill>
              </a:rPr>
              <a:t>Links</a:t>
            </a:r>
            <a:r>
              <a:rPr lang="en-US" sz="2400" dirty="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a:t>Available on ‘</a:t>
            </a:r>
            <a:r>
              <a:rPr lang="en-GB" sz="2400">
                <a:solidFill>
                  <a:schemeClr val="tx2"/>
                </a:solidFill>
              </a:rPr>
              <a:t>Insert</a:t>
            </a:r>
            <a:r>
              <a:rPr lang="en-GB" sz="2400"/>
              <a:t>’ tab, </a:t>
            </a:r>
          </a:p>
          <a:p>
            <a:r>
              <a:rPr lang="en-GB" sz="2400"/>
              <a:t>in ‘</a:t>
            </a:r>
            <a:r>
              <a:rPr lang="en-GB" sz="2400">
                <a:solidFill>
                  <a:schemeClr val="tx2"/>
                </a:solidFill>
              </a:rPr>
              <a:t>Text</a:t>
            </a:r>
            <a:r>
              <a:rPr lang="en-GB" sz="2400"/>
              <a:t>’ section</a:t>
            </a:r>
          </a:p>
        </p:txBody>
      </p:sp>
    </p:spTree>
    <p:extLst>
      <p:ext uri="{BB962C8B-B14F-4D97-AF65-F5344CB8AC3E}">
        <p14:creationId xmlns:p14="http://schemas.microsoft.com/office/powerpoint/2010/main" val="2637555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Lists</a:t>
            </a:r>
            <a:r>
              <a:rPr lang="en-US" sz="3600" cap="none" dirty="0">
                <a:solidFill>
                  <a:schemeClr val="tx2"/>
                </a:solidFill>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178169"/>
            <a:ext cx="7924800" cy="4536831"/>
          </a:xfrm>
        </p:spPr>
        <p:txBody>
          <a:bodyPr>
            <a:normAutofit/>
          </a:bodyPr>
          <a:lstStyle/>
          <a:p>
            <a:r>
              <a:rPr lang="en-US" sz="2400"/>
              <a:t>Bullet points</a:t>
            </a:r>
          </a:p>
          <a:p>
            <a:pPr lvl="1"/>
            <a:r>
              <a:rPr lang="en-US" sz="2400"/>
              <a:t>Customise bullet points</a:t>
            </a:r>
          </a:p>
          <a:p>
            <a:r>
              <a:rPr lang="en-US" sz="2400"/>
              <a:t>Number lists</a:t>
            </a:r>
          </a:p>
          <a:p>
            <a:pPr lvl="1"/>
            <a:r>
              <a:rPr lang="en-US" sz="2400"/>
              <a:t>Customise number list</a:t>
            </a:r>
          </a:p>
        </p:txBody>
      </p:sp>
      <p:pic>
        <p:nvPicPr>
          <p:cNvPr id="4" name="Picture 3"/>
          <p:cNvPicPr>
            <a:picLocks noChangeAspect="1"/>
          </p:cNvPicPr>
          <p:nvPr/>
        </p:nvPicPr>
        <p:blipFill>
          <a:blip r:embed="rId2" cstate="print"/>
          <a:stretch>
            <a:fillRect/>
          </a:stretch>
        </p:blipFill>
        <p:spPr>
          <a:xfrm>
            <a:off x="840583" y="3264448"/>
            <a:ext cx="3990202" cy="1880200"/>
          </a:xfrm>
          <a:prstGeom prst="rect">
            <a:avLst/>
          </a:prstGeom>
        </p:spPr>
      </p:pic>
      <p:pic>
        <p:nvPicPr>
          <p:cNvPr id="5" name="Picture 4"/>
          <p:cNvPicPr>
            <a:picLocks noChangeAspect="1"/>
          </p:cNvPicPr>
          <p:nvPr/>
        </p:nvPicPr>
        <p:blipFill>
          <a:blip r:embed="rId3" cstate="print"/>
          <a:stretch>
            <a:fillRect/>
          </a:stretch>
        </p:blipFill>
        <p:spPr>
          <a:xfrm>
            <a:off x="5527610" y="1670664"/>
            <a:ext cx="3006790" cy="264416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Animations</a:t>
            </a:r>
            <a:r>
              <a:rPr lang="en-US" dirty="0">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551842"/>
            <a:ext cx="8040130" cy="3754316"/>
          </a:xfrm>
        </p:spPr>
        <p:txBody>
          <a:bodyPr>
            <a:normAutofit/>
          </a:bodyPr>
          <a:lstStyle/>
          <a:p>
            <a:r>
              <a:rPr lang="en-US" sz="2800" dirty="0">
                <a:latin typeface="Calibri" panose="020F0502020204030204" pitchFamily="34" charset="0"/>
                <a:cs typeface="Calibri" panose="020F0502020204030204" pitchFamily="34" charset="0"/>
              </a:rPr>
              <a:t>4 types</a:t>
            </a:r>
          </a:p>
          <a:p>
            <a:pPr lvl="1"/>
            <a:r>
              <a:rPr lang="en-US" dirty="0">
                <a:latin typeface="Calibri" panose="020F0502020204030204" pitchFamily="34" charset="0"/>
                <a:cs typeface="Calibri" panose="020F0502020204030204" pitchFamily="34" charset="0"/>
              </a:rPr>
              <a:t>Entrance – how something arrives on the slide</a:t>
            </a:r>
          </a:p>
          <a:p>
            <a:pPr lvl="1"/>
            <a:r>
              <a:rPr lang="en-US" dirty="0">
                <a:latin typeface="Calibri" panose="020F0502020204030204" pitchFamily="34" charset="0"/>
                <a:cs typeface="Calibri" panose="020F0502020204030204" pitchFamily="34" charset="0"/>
              </a:rPr>
              <a:t>Emphasis – draws attention to something</a:t>
            </a:r>
          </a:p>
          <a:p>
            <a:pPr lvl="1"/>
            <a:r>
              <a:rPr lang="en-US" dirty="0">
                <a:latin typeface="Calibri" panose="020F0502020204030204" pitchFamily="34" charset="0"/>
                <a:cs typeface="Calibri" panose="020F0502020204030204" pitchFamily="34" charset="0"/>
              </a:rPr>
              <a:t>Exit – how something leaves the slide</a:t>
            </a:r>
          </a:p>
          <a:p>
            <a:pPr lvl="1"/>
            <a:r>
              <a:rPr lang="en-US" dirty="0">
                <a:latin typeface="Calibri" panose="020F0502020204030204" pitchFamily="34" charset="0"/>
                <a:cs typeface="Calibri" panose="020F0502020204030204" pitchFamily="34" charset="0"/>
              </a:rPr>
              <a:t>Motion – determines a path of movement in the slide</a:t>
            </a:r>
          </a:p>
          <a:p>
            <a:r>
              <a:rPr lang="en-US" sz="2800" dirty="0">
                <a:latin typeface="Calibri" panose="020F0502020204030204" pitchFamily="34" charset="0"/>
                <a:cs typeface="Calibri" panose="020F0502020204030204" pitchFamily="34" charset="0"/>
              </a:rPr>
              <a:t>Animations can be customised </a:t>
            </a:r>
          </a:p>
        </p:txBody>
      </p:sp>
    </p:spTree>
    <p:extLst>
      <p:ext uri="{BB962C8B-B14F-4D97-AF65-F5344CB8AC3E}">
        <p14:creationId xmlns:p14="http://schemas.microsoft.com/office/powerpoint/2010/main" val="3115096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9738" y="246184"/>
            <a:ext cx="3100754" cy="728188"/>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809171" y="1407471"/>
            <a:ext cx="7525658" cy="404305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spTree>
    <p:extLst>
      <p:ext uri="{BB962C8B-B14F-4D97-AF65-F5344CB8AC3E}">
        <p14:creationId xmlns:p14="http://schemas.microsoft.com/office/powerpoint/2010/main" val="57907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123568"/>
            <a:ext cx="3100754" cy="527445"/>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907519" y="651013"/>
            <a:ext cx="7429500" cy="5020407"/>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adapt your Effect</a:t>
            </a:r>
          </a:p>
        </p:txBody>
      </p:sp>
      <p:pic>
        <p:nvPicPr>
          <p:cNvPr id="4" name="Content Placeholder 3"/>
          <p:cNvPicPr>
            <a:picLocks noGrp="1" noChangeAspect="1"/>
          </p:cNvPicPr>
          <p:nvPr>
            <p:ph idx="1"/>
          </p:nvPr>
        </p:nvPicPr>
        <p:blipFill>
          <a:blip r:embed="rId2" cstate="print"/>
          <a:stretch>
            <a:fillRect/>
          </a:stretch>
        </p:blipFill>
        <p:spPr>
          <a:xfrm>
            <a:off x="1691680" y="1808402"/>
            <a:ext cx="5750919" cy="2974613"/>
          </a:xfrm>
        </p:spPr>
      </p:pic>
    </p:spTree>
    <p:extLst>
      <p:ext uri="{BB962C8B-B14F-4D97-AF65-F5344CB8AC3E}">
        <p14:creationId xmlns:p14="http://schemas.microsoft.com/office/powerpoint/2010/main" val="912218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Transitions</a:t>
            </a:r>
          </a:p>
        </p:txBody>
      </p:sp>
      <p:sp>
        <p:nvSpPr>
          <p:cNvPr id="3" name="Content Placeholder 2"/>
          <p:cNvSpPr>
            <a:spLocks noGrp="1"/>
          </p:cNvSpPr>
          <p:nvPr>
            <p:ph idx="1"/>
          </p:nvPr>
        </p:nvSpPr>
        <p:spPr>
          <a:xfrm>
            <a:off x="609600" y="1072661"/>
            <a:ext cx="7924800" cy="4487879"/>
          </a:xfrm>
        </p:spPr>
        <p:txBody>
          <a:bodyPr>
            <a:normAutofit/>
          </a:bodyPr>
          <a:lstStyle/>
          <a:p>
            <a:r>
              <a:rPr lang="en-US" sz="2400" dirty="0">
                <a:latin typeface="Calibri" panose="020F0502020204030204" pitchFamily="34" charset="0"/>
                <a:cs typeface="Calibri" panose="020F0502020204030204" pitchFamily="34" charset="0"/>
              </a:rPr>
              <a:t>Alters how the slides appears in the show</a:t>
            </a:r>
          </a:p>
          <a:p>
            <a:r>
              <a:rPr lang="en-US" sz="2400" dirty="0">
                <a:latin typeface="Calibri" panose="020F0502020204030204" pitchFamily="34" charset="0"/>
                <a:cs typeface="Calibri" panose="020F0502020204030204" pitchFamily="34" charset="0"/>
              </a:rPr>
              <a:t>Choose ‘Animations’</a:t>
            </a:r>
          </a:p>
          <a:p>
            <a:r>
              <a:rPr lang="en-US" sz="2400" dirty="0">
                <a:latin typeface="Calibri" panose="020F0502020204030204" pitchFamily="34" charset="0"/>
                <a:cs typeface="Calibri" panose="020F0502020204030204" pitchFamily="34" charset="0"/>
              </a:rPr>
              <a:t>Select the type of transition you want</a:t>
            </a:r>
          </a:p>
          <a:p>
            <a:r>
              <a:rPr lang="en-US" sz="2400" dirty="0">
                <a:latin typeface="Calibri" panose="020F0502020204030204" pitchFamily="34" charset="0"/>
                <a:cs typeface="Calibri" panose="020F0502020204030204" pitchFamily="34" charset="0"/>
              </a:rPr>
              <a:t>Then set timings on the toolbar</a:t>
            </a:r>
          </a:p>
          <a:p>
            <a:pPr lvl="1"/>
            <a:r>
              <a:rPr lang="en-US" sz="2400" dirty="0">
                <a:latin typeface="Calibri" panose="020F0502020204030204" pitchFamily="34" charset="0"/>
                <a:cs typeface="Calibri" panose="020F0502020204030204" pitchFamily="34" charset="0"/>
              </a:rPr>
              <a:t>Select ‘on click’ or ‘mouse over’</a:t>
            </a:r>
          </a:p>
          <a:p>
            <a:pPr lvl="1"/>
            <a:r>
              <a:rPr lang="en-US" sz="2400" dirty="0">
                <a:latin typeface="Calibri" panose="020F0502020204030204" pitchFamily="34" charset="0"/>
                <a:cs typeface="Calibri" panose="020F0502020204030204" pitchFamily="34" charset="0"/>
              </a:rPr>
              <a:t>Timing in seconds</a:t>
            </a:r>
          </a:p>
          <a:p>
            <a:pPr lvl="1"/>
            <a:r>
              <a:rPr lang="en-US" sz="2400" dirty="0">
                <a:latin typeface="Calibri" panose="020F0502020204030204" pitchFamily="34" charset="0"/>
                <a:cs typeface="Calibri" panose="020F0502020204030204" pitchFamily="34" charset="0"/>
              </a:rPr>
              <a:t>Then ‘apply to all’ or just that slide</a:t>
            </a:r>
          </a:p>
        </p:txBody>
      </p:sp>
      <p:pic>
        <p:nvPicPr>
          <p:cNvPr id="5" name="Picture 4"/>
          <p:cNvPicPr>
            <a:picLocks noChangeAspect="1"/>
          </p:cNvPicPr>
          <p:nvPr/>
        </p:nvPicPr>
        <p:blipFill>
          <a:blip r:embed="rId2" cstate="print"/>
          <a:stretch>
            <a:fillRect/>
          </a:stretch>
        </p:blipFill>
        <p:spPr>
          <a:xfrm>
            <a:off x="767225" y="4249144"/>
            <a:ext cx="7767175" cy="1173706"/>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Review Tab</a:t>
            </a:r>
          </a:p>
        </p:txBody>
      </p:sp>
      <p:sp>
        <p:nvSpPr>
          <p:cNvPr id="3" name="Content Placeholder 2"/>
          <p:cNvSpPr>
            <a:spLocks noGrp="1"/>
          </p:cNvSpPr>
          <p:nvPr>
            <p:ph idx="1"/>
          </p:nvPr>
        </p:nvSpPr>
        <p:spPr>
          <a:xfrm>
            <a:off x="609600" y="967154"/>
            <a:ext cx="7924800" cy="4747846"/>
          </a:xfrm>
        </p:spPr>
        <p:txBody>
          <a:bodyPr>
            <a:normAutofit/>
          </a:bodyPr>
          <a:lstStyle/>
          <a:p>
            <a:r>
              <a:rPr lang="en-US" sz="280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Viewing your Slides</a:t>
            </a:r>
          </a:p>
        </p:txBody>
      </p:sp>
      <p:sp>
        <p:nvSpPr>
          <p:cNvPr id="3" name="Content Placeholder 2"/>
          <p:cNvSpPr>
            <a:spLocks noGrp="1"/>
          </p:cNvSpPr>
          <p:nvPr>
            <p:ph idx="1"/>
          </p:nvPr>
        </p:nvSpPr>
        <p:spPr>
          <a:xfrm>
            <a:off x="609600" y="1116623"/>
            <a:ext cx="7924800" cy="4598377"/>
          </a:xfrm>
        </p:spPr>
        <p:txBody>
          <a:bodyPr>
            <a:normAutofit/>
          </a:bodyPr>
          <a:lstStyle/>
          <a:p>
            <a:r>
              <a:rPr lang="en-US" sz="2400"/>
              <a:t>Normal – with or without side bar</a:t>
            </a:r>
          </a:p>
          <a:p>
            <a:r>
              <a:rPr lang="en-US" sz="2400"/>
              <a:t>Sorter – view of all at the same time</a:t>
            </a:r>
          </a:p>
          <a:p>
            <a:r>
              <a:rPr lang="en-US" sz="2400"/>
              <a:t>Slide Show – as a show</a:t>
            </a:r>
          </a:p>
        </p:txBody>
      </p:sp>
      <p:pic>
        <p:nvPicPr>
          <p:cNvPr id="4" name="Picture 3"/>
          <p:cNvPicPr>
            <a:picLocks noChangeAspect="1"/>
          </p:cNvPicPr>
          <p:nvPr/>
        </p:nvPicPr>
        <p:blipFill>
          <a:blip r:embed="rId2" cstate="print"/>
          <a:stretch>
            <a:fillRect/>
          </a:stretch>
        </p:blipFill>
        <p:spPr>
          <a:xfrm>
            <a:off x="1716394" y="2599641"/>
            <a:ext cx="3472605" cy="2843510"/>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Save as…</a:t>
            </a:r>
          </a:p>
        </p:txBody>
      </p:sp>
      <p:sp>
        <p:nvSpPr>
          <p:cNvPr id="3" name="Content Placeholder 2"/>
          <p:cNvSpPr>
            <a:spLocks noGrp="1"/>
          </p:cNvSpPr>
          <p:nvPr>
            <p:ph idx="1"/>
          </p:nvPr>
        </p:nvSpPr>
        <p:spPr>
          <a:xfrm>
            <a:off x="609600" y="1283796"/>
            <a:ext cx="7924800" cy="4290408"/>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spTree>
    <p:extLst>
      <p:ext uri="{BB962C8B-B14F-4D97-AF65-F5344CB8AC3E}">
        <p14:creationId xmlns:p14="http://schemas.microsoft.com/office/powerpoint/2010/main" val="234883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5411"/>
            <a:ext cx="7924800" cy="674931"/>
          </a:xfrm>
        </p:spPr>
        <p:txBody>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 Summary</a:t>
            </a:r>
          </a:p>
        </p:txBody>
      </p:sp>
      <p:sp>
        <p:nvSpPr>
          <p:cNvPr id="3" name="Content Placeholder 2"/>
          <p:cNvSpPr>
            <a:spLocks noGrp="1"/>
          </p:cNvSpPr>
          <p:nvPr>
            <p:ph idx="1"/>
          </p:nvPr>
        </p:nvSpPr>
        <p:spPr>
          <a:xfrm>
            <a:off x="609600" y="762450"/>
            <a:ext cx="7924800" cy="4589585"/>
          </a:xfrm>
        </p:spPr>
        <p:txBody>
          <a:bodyPr>
            <a:normAutofit fontScale="92500" lnSpcReduction="20000"/>
          </a:bodyPr>
          <a:lstStyle/>
          <a:p>
            <a:pPr>
              <a:lnSpc>
                <a:spcPct val="200000"/>
              </a:lnSpc>
            </a:pPr>
            <a:r>
              <a:rPr lang="en-GB" sz="2800" dirty="0"/>
              <a:t>Presenting material is a necessary skill these days both in academia and employment</a:t>
            </a:r>
          </a:p>
          <a:p>
            <a:pPr>
              <a:lnSpc>
                <a:spcPct val="200000"/>
              </a:lnSpc>
            </a:pPr>
            <a:r>
              <a:rPr lang="en-GB" sz="2800" dirty="0"/>
              <a:t>To present using PowerPoint follow the </a:t>
            </a:r>
            <a:r>
              <a:rPr lang="en-GB" sz="2800" dirty="0">
                <a:solidFill>
                  <a:schemeClr val="tx2"/>
                </a:solidFill>
              </a:rPr>
              <a:t>ABC</a:t>
            </a:r>
            <a:r>
              <a:rPr lang="en-GB" sz="2800" dirty="0"/>
              <a:t> of presentations</a:t>
            </a:r>
          </a:p>
          <a:p>
            <a:pPr>
              <a:lnSpc>
                <a:spcPct val="200000"/>
              </a:lnSpc>
            </a:pPr>
            <a:r>
              <a:rPr lang="en-GB" sz="2800" dirty="0"/>
              <a:t>Using PowerPoint effectively means being accurate, brief and clear*</a:t>
            </a:r>
          </a:p>
          <a:p>
            <a:endParaRPr lang="en-GB" dirty="0"/>
          </a:p>
        </p:txBody>
      </p:sp>
      <p:sp>
        <p:nvSpPr>
          <p:cNvPr id="5" name="TextBox 4"/>
          <p:cNvSpPr txBox="1"/>
          <p:nvPr/>
        </p:nvSpPr>
        <p:spPr>
          <a:xfrm>
            <a:off x="4914900" y="5325225"/>
            <a:ext cx="4589585" cy="253916"/>
          </a:xfrm>
          <a:prstGeom prst="rect">
            <a:avLst/>
          </a:prstGeom>
          <a:noFill/>
        </p:spPr>
        <p:txBody>
          <a:bodyPr wrap="square" rtlCol="0">
            <a:spAutoFit/>
          </a:bodyPr>
          <a:lstStyle/>
          <a:p>
            <a:r>
              <a:rPr lang="en-GB" sz="1050" dirty="0"/>
              <a:t>*Modified from an original presentation by </a:t>
            </a:r>
            <a:r>
              <a:rPr lang="en-GB" sz="1050" dirty="0">
                <a:hlinkClick r:id="rId2"/>
              </a:rPr>
              <a:t>Luci </a:t>
            </a:r>
            <a:r>
              <a:rPr lang="en-GB" sz="1050" dirty="0" err="1">
                <a:hlinkClick r:id="rId2"/>
              </a:rPr>
              <a:t>Attala</a:t>
            </a:r>
            <a:r>
              <a:rPr lang="en-GB" sz="1050" dirty="0">
                <a:hlinkClick r:id="rId2"/>
              </a:rPr>
              <a:t> TSD </a:t>
            </a:r>
            <a:r>
              <a:rPr lang="en-GB" sz="1050" dirty="0"/>
              <a:t>2011.</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6FE5051-D079-4167-AFB2-8B0C5A3B53CC}" vid="{14081ED8-0C6F-4686-A374-EAE3A1F7B1AB}"/>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462179-756B-42B4-BC50-5CCBCC9A09A8}">
  <ds:schemaRefs>
    <ds:schemaRef ds:uri="http://schemas.microsoft.com/sharepoint/v3/contenttype/forms"/>
  </ds:schemaRefs>
</ds:datastoreItem>
</file>

<file path=customXml/itemProps2.xml><?xml version="1.0" encoding="utf-8"?>
<ds:datastoreItem xmlns:ds="http://schemas.openxmlformats.org/officeDocument/2006/customXml" ds:itemID="{73C633D1-0E97-4707-8BB8-D4881A227704}">
  <ds:schemaRefs>
    <ds:schemaRef ds:uri="http://purl.org/dc/elements/1.1/"/>
    <ds:schemaRef ds:uri="http://schemas.microsoft.com/office/2006/documentManagement/types"/>
    <ds:schemaRef ds:uri="f66716c4-314f-46c1-b01e-5a44c61897d8"/>
    <ds:schemaRef ds:uri="http://purl.org/dc/terms/"/>
    <ds:schemaRef ds:uri="http://purl.org/dc/dcmitype/"/>
    <ds:schemaRef ds:uri="http://schemas.microsoft.com/office/infopath/2007/PartnerControls"/>
    <ds:schemaRef ds:uri="http://schemas.openxmlformats.org/package/2006/metadata/core-properties"/>
    <ds:schemaRef ds:uri="a908d394-d138-480e-87a3-ff44c37f991a"/>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8E579191-A031-4F12-83D9-C949838F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31</TotalTime>
  <Words>1308</Words>
  <Application>Microsoft Office PowerPoint</Application>
  <PresentationFormat>On-screen Show (4:3)</PresentationFormat>
  <Paragraphs>161</Paragraphs>
  <Slides>29</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Myriad Pro</vt:lpstr>
      <vt:lpstr>Wingdings</vt:lpstr>
      <vt:lpstr>Corbel</vt:lpstr>
      <vt:lpstr>Arial Rounded MT Bold</vt:lpstr>
      <vt:lpstr>Calibri</vt:lpstr>
      <vt:lpstr>Arial</vt:lpstr>
      <vt:lpstr>UWTSD</vt:lpstr>
      <vt:lpstr>SftWP July 15</vt:lpstr>
      <vt:lpstr>    Creating Presentations  in PowerPoint   </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The Tool Bar</vt:lpstr>
      <vt:lpstr>Charts:  Copying data from Excel into PP</vt:lpstr>
      <vt:lpstr>New Slide and Slide types</vt:lpstr>
      <vt:lpstr>Choosing a theme</vt:lpstr>
      <vt:lpstr>Colours and Fonts</vt:lpstr>
      <vt:lpstr>Backgrounds </vt:lpstr>
      <vt:lpstr>Inserting Pictures </vt:lpstr>
      <vt:lpstr>Adjusting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PowerPoint Presentations</dc:title>
  <dc:creator>Julia Ault</dc:creator>
  <cp:lastModifiedBy>Julia Ault</cp:lastModifiedBy>
  <cp:revision>8</cp:revision>
  <dcterms:modified xsi:type="dcterms:W3CDTF">2020-01-30T15:04:05Z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IsMyDocuments">
    <vt:bool>true</vt:bool>
  </property>
</Properties>
</file>