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60" r:id="rId5"/>
    <p:sldId id="259" r:id="rId6"/>
    <p:sldId id="266" r:id="rId7"/>
    <p:sldId id="267" r:id="rId8"/>
    <p:sldId id="261" r:id="rId9"/>
    <p:sldId id="262" r:id="rId10"/>
    <p:sldId id="263" r:id="rId1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4B59F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39" d="100"/>
          <a:sy n="139" d="100"/>
        </p:scale>
        <p:origin x="80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85968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E5C2CE-DCF6-AF3E-0477-7B539284AE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B86CEE-AA87-219D-2041-EC0EF87B8A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0DEF8B-1681-C366-90BD-F1416805F3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62FCE7-CB97-9CFE-F8A2-C5D249EF1CE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7930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2E40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548640"/>
            <a:ext cx="7680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kern="0" spc="40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MAPS Module II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31520" y="1280159"/>
            <a:ext cx="7680960" cy="152751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000" b="1" dirty="0">
                <a:solidFill>
                  <a:srgbClr val="FFFFFF"/>
                </a:solidFill>
                <a:ea typeface="Georgia" pitchFamily="34" charset="-122"/>
                <a:cs typeface="Georgia" pitchFamily="34" charset="-120"/>
              </a:rPr>
              <a:t>Week 8: Deepening Understanding of Peace &amp; Well-Being</a:t>
            </a:r>
            <a:endParaRPr lang="en-US" sz="4000" dirty="0"/>
          </a:p>
        </p:txBody>
      </p:sp>
      <p:sp>
        <p:nvSpPr>
          <p:cNvPr id="5" name="Shape 3"/>
          <p:cNvSpPr/>
          <p:nvPr/>
        </p:nvSpPr>
        <p:spPr>
          <a:xfrm>
            <a:off x="731520" y="3200400"/>
            <a:ext cx="2286000" cy="0"/>
          </a:xfrm>
          <a:prstGeom prst="line">
            <a:avLst/>
          </a:prstGeom>
          <a:noFill/>
          <a:ln w="25400">
            <a:solidFill>
              <a:srgbClr val="84B59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31520" y="3474720"/>
            <a:ext cx="7680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7777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Scherto Gill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365760"/>
            <a:ext cx="7680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Where We Are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841248" y="1239012"/>
            <a:ext cx="201168" cy="201168"/>
          </a:xfrm>
          <a:prstGeom prst="ellipse">
            <a:avLst/>
          </a:prstGeom>
          <a:solidFill>
            <a:srgbClr val="84B5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197864" y="1143000"/>
            <a:ext cx="2560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nature of value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3758184" y="116586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7777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evaluative, conceptual, and empirical claims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832104" y="1719072"/>
            <a:ext cx="201168" cy="201168"/>
          </a:xfrm>
          <a:prstGeom prst="ellipse">
            <a:avLst/>
          </a:prstGeom>
          <a:solidFill>
            <a:srgbClr val="84B5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197864" y="1645920"/>
            <a:ext cx="2560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Theories of well-being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3749040" y="1636776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i="1" dirty="0">
                <a:solidFill>
                  <a:srgbClr val="7777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pleasure, desire, capabilities, eudaimonic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832104" y="2221992"/>
            <a:ext cx="201168" cy="201168"/>
          </a:xfrm>
          <a:prstGeom prst="ellipse">
            <a:avLst/>
          </a:prstGeom>
          <a:solidFill>
            <a:srgbClr val="84B5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197864" y="2148840"/>
            <a:ext cx="2560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Self-consciousness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3749040" y="2107692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7777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self-identifying, dignity, self-perception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832104" y="2724912"/>
            <a:ext cx="201168" cy="201168"/>
          </a:xfrm>
          <a:prstGeom prst="ellipse">
            <a:avLst/>
          </a:prstGeom>
          <a:solidFill>
            <a:srgbClr val="84B5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197864" y="2651760"/>
            <a:ext cx="2560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Relations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3749040" y="265176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7777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friendship, dialogue, instrumentalisation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832104" y="3227832"/>
            <a:ext cx="201168" cy="201168"/>
          </a:xfrm>
          <a:prstGeom prst="ellipse">
            <a:avLst/>
          </a:prstGeom>
          <a:solidFill>
            <a:srgbClr val="84B5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197864" y="3154680"/>
            <a:ext cx="2560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Activities &amp; Appreciative Awareness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3749040" y="3145536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7777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intentionality, caring, appreciation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832104" y="3730752"/>
            <a:ext cx="201168" cy="201168"/>
          </a:xfrm>
          <a:prstGeom prst="ellipse">
            <a:avLst/>
          </a:prstGeom>
          <a:solidFill>
            <a:srgbClr val="84B5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197864" y="3657600"/>
            <a:ext cx="2560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Nature as our well-being</a:t>
            </a:r>
            <a:endParaRPr lang="en-US" sz="1500" dirty="0"/>
          </a:p>
        </p:txBody>
      </p:sp>
      <p:sp>
        <p:nvSpPr>
          <p:cNvPr id="21" name="Text 19"/>
          <p:cNvSpPr/>
          <p:nvPr/>
        </p:nvSpPr>
        <p:spPr>
          <a:xfrm>
            <a:off x="3749040" y="365760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7777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 relation to the natural world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365760"/>
            <a:ext cx="7680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 Provisional Definition of Well-Being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731520" y="914400"/>
            <a:ext cx="7680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Thomson, Gill and Goodson (2021), Chapter 7</a:t>
            </a:r>
            <a:endParaRPr lang="en-US" sz="1300" dirty="0">
              <a:solidFill>
                <a:srgbClr val="84B59F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731520" y="1463040"/>
            <a:ext cx="7680960" cy="1463040"/>
          </a:xfrm>
          <a:prstGeom prst="rect">
            <a:avLst/>
          </a:prstGeom>
          <a:solidFill>
            <a:srgbClr val="F0F4F0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31520" y="1463040"/>
            <a:ext cx="54864" cy="1463040"/>
          </a:xfrm>
          <a:prstGeom prst="rect">
            <a:avLst/>
          </a:prstGeom>
          <a:solidFill>
            <a:srgbClr val="4A6FA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051560" y="1554480"/>
            <a:ext cx="713232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333333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“A person lives well when she undertakes activities and undergoes experiences and processes that are non-instrumentally valuable, which involve good relations, and which she appropriately appreciates with a high-quality consciousness and with good self-awareness — in a synergetic manner.”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731520" y="3200400"/>
            <a:ext cx="7680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E40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Synergy amongst Four dimensions: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731520" y="3657600"/>
            <a:ext cx="1828800" cy="109728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68680" y="3749040"/>
            <a:ext cx="1554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A6FA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Activities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868680" y="4069080"/>
            <a:ext cx="1554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7777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valuable experiences, processes, doings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2743200" y="3680460"/>
            <a:ext cx="1828800" cy="109728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2880360" y="3749040"/>
            <a:ext cx="1554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A6FA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Appreciative Awareness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2880360" y="4069080"/>
            <a:ext cx="1554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00" dirty="0">
              <a:solidFill>
                <a:srgbClr val="777777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US" sz="1100" dirty="0">
                <a:solidFill>
                  <a:srgbClr val="7777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appreciating the value of our life’s activities and contents</a:t>
            </a:r>
          </a:p>
        </p:txBody>
      </p:sp>
      <p:sp>
        <p:nvSpPr>
          <p:cNvPr id="14" name="Shape 12"/>
          <p:cNvSpPr/>
          <p:nvPr/>
        </p:nvSpPr>
        <p:spPr>
          <a:xfrm>
            <a:off x="4754880" y="3657600"/>
            <a:ext cx="1828800" cy="109728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892040" y="3749040"/>
            <a:ext cx="1554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A6FA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Relations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4892040" y="4069080"/>
            <a:ext cx="1554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7777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good connections with others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6766560" y="3657600"/>
            <a:ext cx="1828800" cy="109728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903720" y="3749040"/>
            <a:ext cx="1554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A6FA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Self-Consciousness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6903720" y="4069080"/>
            <a:ext cx="1554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7777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evaluative self-perception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365760"/>
            <a:ext cx="7680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Can Well-Being Be Measured?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731520" y="1097280"/>
            <a:ext cx="7680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Chapter 7 identifies an antinomy — a genuine tension in the social sciences:</a:t>
            </a:r>
            <a:endParaRPr lang="en-US" sz="1500" dirty="0"/>
          </a:p>
        </p:txBody>
      </p:sp>
      <p:sp>
        <p:nvSpPr>
          <p:cNvPr id="4" name="Shape 2"/>
          <p:cNvSpPr/>
          <p:nvPr/>
        </p:nvSpPr>
        <p:spPr>
          <a:xfrm>
            <a:off x="731520" y="1737360"/>
            <a:ext cx="3657600" cy="146304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14400" y="1828800"/>
            <a:ext cx="3291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A6FA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On one hand...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914400" y="2148840"/>
            <a:ext cx="3291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Well-being is evaluative, intentional, and pluralistic. It resists being reduced to a number. Measurement seems to require simplification that distorts what it measures.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4754880" y="1737360"/>
            <a:ext cx="3657600" cy="146304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937760" y="1828800"/>
            <a:ext cx="3291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A6FA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On the other hand...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937760" y="2148840"/>
            <a:ext cx="3291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well-being cannot be measured at all, we cannot inform policy, compare how well societies are caring for people, or identify what helps people live better. Evidence matters.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731520" y="3474720"/>
            <a:ext cx="7680960" cy="1280160"/>
          </a:xfrm>
          <a:prstGeom prst="rect">
            <a:avLst/>
          </a:prstGeom>
          <a:solidFill>
            <a:srgbClr val="F0F4F0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731520" y="3474720"/>
            <a:ext cx="54864" cy="1280160"/>
          </a:xfrm>
          <a:prstGeom prst="rect">
            <a:avLst/>
          </a:prstGeom>
          <a:solidFill>
            <a:srgbClr val="84B5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051560" y="3474720"/>
            <a:ext cx="71323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As a map is not the territory, indicators do not represent life lived.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1051560" y="3803904"/>
            <a:ext cx="713232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Measures presuppose definitions; they do not provide them. A well-being score is a representation of how people live, not the thing itself. When we make the score our target, we risk instrumentalising the very lives we claim to measure.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365760"/>
            <a:ext cx="7680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 err="1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Deslogo</a:t>
            </a:r>
            <a:r>
              <a:rPr lang="en-US" sz="28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 Interests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731520" y="1188720"/>
            <a:ext cx="7680960" cy="1280160"/>
          </a:xfrm>
          <a:prstGeom prst="rect">
            <a:avLst/>
          </a:prstGeom>
          <a:solidFill>
            <a:srgbClr val="F0F4F0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731520" y="1188720"/>
            <a:ext cx="54864" cy="1280160"/>
          </a:xfrm>
          <a:prstGeom prst="rect">
            <a:avLst/>
          </a:prstGeom>
          <a:solidFill>
            <a:srgbClr val="B8860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051560" y="1234440"/>
            <a:ext cx="71323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i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deslogo</a:t>
            </a:r>
            <a:r>
              <a:rPr lang="en-US" sz="1600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 = from </a:t>
            </a:r>
            <a:r>
              <a:rPr lang="en-US" sz="1600" i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desire</a:t>
            </a:r>
            <a:r>
              <a:rPr lang="en-US" sz="1600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 + </a:t>
            </a:r>
            <a:r>
              <a:rPr lang="en-US" sz="1600" i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logos</a:t>
            </a:r>
            <a:r>
              <a:rPr lang="en-US" sz="1600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 (pattern, underlying logic)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1051560" y="1691640"/>
            <a:ext cx="71323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deep patterns of what matters to us as the kinds of beings we are.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731520" y="2743200"/>
            <a:ext cx="3657600" cy="201168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14400" y="2834640"/>
            <a:ext cx="3291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A6FA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NOT what one happens to want today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914400" y="3200400"/>
            <a:ext cx="32918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7777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coffee, a holiday, a promotion, a new phone...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914400" y="3840480"/>
            <a:ext cx="3291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These are specific desires that change with mood, context, and circumstance.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4754880" y="2743200"/>
            <a:ext cx="3657600" cy="201168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937760" y="2834640"/>
            <a:ext cx="3291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84B59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deeper currents beneath those desires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4937760" y="3200400"/>
            <a:ext cx="32918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love, to play, to create, to understand, to be with others, to belong...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4937760" y="3840480"/>
            <a:ext cx="3291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 all want different things, but the patterns of our wanting have much in common.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25CB05-4587-869F-B1FF-EEE2A873C3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A6BA8541-CF76-5082-D5C0-758BFAA1BCF7}"/>
              </a:ext>
            </a:extLst>
          </p:cNvPr>
          <p:cNvSpPr/>
          <p:nvPr/>
        </p:nvSpPr>
        <p:spPr>
          <a:xfrm>
            <a:off x="731520" y="365760"/>
            <a:ext cx="7680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Why </a:t>
            </a:r>
            <a:r>
              <a:rPr lang="en-US" sz="2800" b="1" dirty="0" err="1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Deslogo</a:t>
            </a:r>
            <a:r>
              <a:rPr lang="en-US" sz="28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 Interests Matter?</a:t>
            </a:r>
            <a:endParaRPr lang="en-US" sz="28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C76CD0B5-DE95-88C1-2501-085AC763DB6B}"/>
              </a:ext>
            </a:extLst>
          </p:cNvPr>
          <p:cNvSpPr/>
          <p:nvPr/>
        </p:nvSpPr>
        <p:spPr>
          <a:xfrm>
            <a:off x="731520" y="914400"/>
            <a:ext cx="7680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Thomson, Gill and Goodson (2021), Chapter 7</a:t>
            </a:r>
            <a:endParaRPr lang="en-US" sz="1300" dirty="0">
              <a:solidFill>
                <a:srgbClr val="84B59F"/>
              </a:solidFill>
            </a:endParaRPr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C6E3CB7B-0426-ACD7-D555-ABCC3954A74E}"/>
              </a:ext>
            </a:extLst>
          </p:cNvPr>
          <p:cNvSpPr/>
          <p:nvPr/>
        </p:nvSpPr>
        <p:spPr>
          <a:xfrm>
            <a:off x="731520" y="1463040"/>
            <a:ext cx="7680960" cy="1463040"/>
          </a:xfrm>
          <a:prstGeom prst="rect">
            <a:avLst/>
          </a:prstGeom>
          <a:solidFill>
            <a:srgbClr val="F0F4F0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FD7F2270-A755-2508-C58F-4527703624CF}"/>
              </a:ext>
            </a:extLst>
          </p:cNvPr>
          <p:cNvSpPr/>
          <p:nvPr/>
        </p:nvSpPr>
        <p:spPr>
          <a:xfrm>
            <a:off x="731520" y="1463040"/>
            <a:ext cx="54864" cy="1463040"/>
          </a:xfrm>
          <a:prstGeom prst="rect">
            <a:avLst/>
          </a:prstGeom>
          <a:solidFill>
            <a:srgbClr val="4A6FA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74FBC611-EB3A-DA40-10A7-C54264A867B2}"/>
              </a:ext>
            </a:extLst>
          </p:cNvPr>
          <p:cNvSpPr/>
          <p:nvPr/>
        </p:nvSpPr>
        <p:spPr>
          <a:xfrm>
            <a:off x="1051560" y="1554480"/>
            <a:ext cx="713232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600" i="1" dirty="0">
                <a:solidFill>
                  <a:srgbClr val="333333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</a:t>
            </a:r>
            <a:r>
              <a:rPr lang="en-GB" sz="1600" dirty="0"/>
              <a:t>ow can we compare well-being across very different cultures? </a:t>
            </a:r>
          </a:p>
          <a:p>
            <a:r>
              <a:rPr lang="en-GB" sz="1600" dirty="0" err="1"/>
              <a:t>Deslogo</a:t>
            </a:r>
            <a:r>
              <a:rPr lang="en-GB" sz="1600" dirty="0"/>
              <a:t> interests offer a third path: They are inescapable and thus make cross-cultural evaluation possible without flattening the differences that matter — and it is why the concept is needed for any serious engagement with well-being indices and measurement.</a:t>
            </a:r>
            <a:endParaRPr lang="en-US" sz="1500" dirty="0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276ABA67-B024-C296-14F2-228B96229C7C}"/>
              </a:ext>
            </a:extLst>
          </p:cNvPr>
          <p:cNvSpPr/>
          <p:nvPr/>
        </p:nvSpPr>
        <p:spPr>
          <a:xfrm>
            <a:off x="731520" y="3291840"/>
            <a:ext cx="7680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E40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options:</a:t>
            </a:r>
            <a:endParaRPr lang="en-US" sz="2000" dirty="0"/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6C0118EB-649D-F077-58B9-5441A0418225}"/>
              </a:ext>
            </a:extLst>
          </p:cNvPr>
          <p:cNvSpPr/>
          <p:nvPr/>
        </p:nvSpPr>
        <p:spPr>
          <a:xfrm>
            <a:off x="731520" y="3657600"/>
            <a:ext cx="1828800" cy="109728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50D0E443-0210-3796-3715-2532DE5EABB3}"/>
              </a:ext>
            </a:extLst>
          </p:cNvPr>
          <p:cNvSpPr/>
          <p:nvPr/>
        </p:nvSpPr>
        <p:spPr>
          <a:xfrm>
            <a:off x="868680" y="3749040"/>
            <a:ext cx="1554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600" b="1" dirty="0">
                <a:solidFill>
                  <a:srgbClr val="84B59F"/>
                </a:solidFill>
              </a:rPr>
              <a:t>Subjectivism</a:t>
            </a:r>
            <a:endParaRPr lang="en-US" sz="1600" b="1" dirty="0">
              <a:solidFill>
                <a:srgbClr val="84B59F"/>
              </a:solidFill>
            </a:endParaRPr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BB3BFF1A-52BD-70A4-6441-1F88E4953E9B}"/>
              </a:ext>
            </a:extLst>
          </p:cNvPr>
          <p:cNvSpPr/>
          <p:nvPr/>
        </p:nvSpPr>
        <p:spPr>
          <a:xfrm>
            <a:off x="868680" y="4069080"/>
            <a:ext cx="1554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100" dirty="0"/>
              <a:t>Every culture is simply different. </a:t>
            </a:r>
            <a:endParaRPr lang="en-US" sz="1100" dirty="0"/>
          </a:p>
        </p:txBody>
      </p:sp>
      <p:sp>
        <p:nvSpPr>
          <p:cNvPr id="11" name="Shape 9">
            <a:extLst>
              <a:ext uri="{FF2B5EF4-FFF2-40B4-BE49-F238E27FC236}">
                <a16:creationId xmlns:a16="http://schemas.microsoft.com/office/drawing/2014/main" id="{ACE32561-DA6B-0CE1-1A79-D8EC79047808}"/>
              </a:ext>
            </a:extLst>
          </p:cNvPr>
          <p:cNvSpPr/>
          <p:nvPr/>
        </p:nvSpPr>
        <p:spPr>
          <a:xfrm>
            <a:off x="2743200" y="3680460"/>
            <a:ext cx="1828800" cy="109728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>
            <a:extLst>
              <a:ext uri="{FF2B5EF4-FFF2-40B4-BE49-F238E27FC236}">
                <a16:creationId xmlns:a16="http://schemas.microsoft.com/office/drawing/2014/main" id="{F2B350F8-E0FD-B791-BE4F-E1E826A6E6DC}"/>
              </a:ext>
            </a:extLst>
          </p:cNvPr>
          <p:cNvSpPr/>
          <p:nvPr/>
        </p:nvSpPr>
        <p:spPr>
          <a:xfrm>
            <a:off x="2880360" y="3749040"/>
            <a:ext cx="1554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600" b="1" dirty="0">
                <a:solidFill>
                  <a:srgbClr val="84B59F"/>
                </a:solidFill>
              </a:rPr>
              <a:t>Absolutism</a:t>
            </a:r>
            <a:endParaRPr lang="en-US" sz="1600" b="1" dirty="0">
              <a:solidFill>
                <a:srgbClr val="84B59F"/>
              </a:solidFill>
            </a:endParaRPr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F1330693-E3CD-7264-709C-867CB65190D4}"/>
              </a:ext>
            </a:extLst>
          </p:cNvPr>
          <p:cNvSpPr/>
          <p:nvPr/>
        </p:nvSpPr>
        <p:spPr>
          <a:xfrm>
            <a:off x="2880360" y="4069080"/>
            <a:ext cx="1554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00" dirty="0">
              <a:solidFill>
                <a:srgbClr val="777777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US" sz="11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There is only one fixed list of good imposed from outside.</a:t>
            </a:r>
          </a:p>
        </p:txBody>
      </p:sp>
      <p:sp>
        <p:nvSpPr>
          <p:cNvPr id="17" name="Shape 15">
            <a:extLst>
              <a:ext uri="{FF2B5EF4-FFF2-40B4-BE49-F238E27FC236}">
                <a16:creationId xmlns:a16="http://schemas.microsoft.com/office/drawing/2014/main" id="{45FE4225-B559-51AB-465A-4B0539DF1580}"/>
              </a:ext>
            </a:extLst>
          </p:cNvPr>
          <p:cNvSpPr/>
          <p:nvPr/>
        </p:nvSpPr>
        <p:spPr>
          <a:xfrm>
            <a:off x="4937760" y="3680460"/>
            <a:ext cx="1828800" cy="109728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>
            <a:extLst>
              <a:ext uri="{FF2B5EF4-FFF2-40B4-BE49-F238E27FC236}">
                <a16:creationId xmlns:a16="http://schemas.microsoft.com/office/drawing/2014/main" id="{0E2C458E-94BB-8116-545E-5434895E2FA6}"/>
              </a:ext>
            </a:extLst>
          </p:cNvPr>
          <p:cNvSpPr/>
          <p:nvPr/>
        </p:nvSpPr>
        <p:spPr>
          <a:xfrm>
            <a:off x="5074920" y="3771900"/>
            <a:ext cx="275234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 err="1">
                <a:solidFill>
                  <a:srgbClr val="4A6FA5"/>
                </a:solidFill>
              </a:rPr>
              <a:t>Deslogo</a:t>
            </a:r>
            <a:r>
              <a:rPr lang="en-US" b="1" dirty="0">
                <a:solidFill>
                  <a:srgbClr val="4A6FA5"/>
                </a:solidFill>
              </a:rPr>
              <a:t> Interests</a:t>
            </a:r>
            <a:endParaRPr lang="en-US" dirty="0"/>
          </a:p>
        </p:txBody>
      </p:sp>
      <p:sp>
        <p:nvSpPr>
          <p:cNvPr id="19" name="Text 17">
            <a:extLst>
              <a:ext uri="{FF2B5EF4-FFF2-40B4-BE49-F238E27FC236}">
                <a16:creationId xmlns:a16="http://schemas.microsoft.com/office/drawing/2014/main" id="{275FE252-DE7D-F79C-25E5-1867127C15D0}"/>
              </a:ext>
            </a:extLst>
          </p:cNvPr>
          <p:cNvSpPr/>
          <p:nvPr/>
        </p:nvSpPr>
        <p:spPr>
          <a:xfrm>
            <a:off x="5074920" y="4091940"/>
            <a:ext cx="3200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100" dirty="0"/>
              <a:t>These are deep enough to be shared across societies, but not so rigid as to deny that what counts as a good life looks different in different places.</a:t>
            </a:r>
            <a:r>
              <a:rPr lang="en-US" sz="11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711560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FECAC80-E766-780D-7C2D-CC22A664B3FE}"/>
              </a:ext>
            </a:extLst>
          </p:cNvPr>
          <p:cNvSpPr txBox="1"/>
          <p:nvPr/>
        </p:nvSpPr>
        <p:spPr>
          <a:xfrm>
            <a:off x="754380" y="1065276"/>
            <a:ext cx="768553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1600" dirty="0"/>
              <a:t>The more inescapable a </a:t>
            </a:r>
            <a:r>
              <a:rPr lang="en-GB" sz="1600" dirty="0" err="1"/>
              <a:t>deslogo</a:t>
            </a:r>
            <a:r>
              <a:rPr lang="en-GB" sz="1600" dirty="0"/>
              <a:t> interest is, the less we can do to rid ourselves of it across a wide range of social conditions, the more confidently we can treat it as a genuine feature of human well-being rather than a product of one particular society. </a:t>
            </a:r>
          </a:p>
          <a:p>
            <a:pPr marL="285750" indent="-285750">
              <a:buFontTx/>
              <a:buChar char="-"/>
            </a:pPr>
            <a:r>
              <a:rPr lang="en-GB" sz="1600" dirty="0"/>
              <a:t>Love, play, understanding, or connection with others, these are relatively inescapable. That inescapability gives us a stable starting point for evaluation and comparison.</a:t>
            </a:r>
          </a:p>
          <a:p>
            <a:pPr marL="800100" lvl="1" indent="-342900">
              <a:buAutoNum type="arabicPeriod"/>
            </a:pPr>
            <a:r>
              <a:rPr lang="en-GB" sz="1600" b="1" dirty="0">
                <a:solidFill>
                  <a:srgbClr val="84B59F"/>
                </a:solidFill>
              </a:rPr>
              <a:t>Define</a:t>
            </a:r>
            <a:r>
              <a:rPr lang="en-GB" sz="1600" dirty="0"/>
              <a:t> what well-being is (the conceptual work); </a:t>
            </a:r>
          </a:p>
          <a:p>
            <a:pPr marL="800100" lvl="1" indent="-342900">
              <a:buAutoNum type="arabicPeriod"/>
            </a:pPr>
            <a:r>
              <a:rPr lang="en-GB" sz="1600" b="1" dirty="0">
                <a:solidFill>
                  <a:srgbClr val="84B59F"/>
                </a:solidFill>
              </a:rPr>
              <a:t>Specify empirically </a:t>
            </a:r>
            <a:r>
              <a:rPr lang="en-GB" sz="1600" dirty="0"/>
              <a:t>what constitutes well-being for particular groups in particular conditions (what does "belonging" look like for this community at this time?); </a:t>
            </a:r>
          </a:p>
          <a:p>
            <a:pPr marL="800100" lvl="1" indent="-342900">
              <a:buAutoNum type="arabicPeriod"/>
            </a:pPr>
            <a:r>
              <a:rPr lang="en-GB" sz="1600" b="1" dirty="0">
                <a:solidFill>
                  <a:srgbClr val="84B59F"/>
                </a:solidFill>
              </a:rPr>
              <a:t>Construct measures and indices </a:t>
            </a:r>
            <a:r>
              <a:rPr lang="en-GB" sz="1600" dirty="0"/>
              <a:t>that track those specifications; </a:t>
            </a:r>
          </a:p>
          <a:p>
            <a:pPr marL="800100" lvl="1" indent="-342900">
              <a:buAutoNum type="arabicPeriod"/>
            </a:pPr>
            <a:r>
              <a:rPr lang="en-GB" sz="1600" b="1" dirty="0">
                <a:solidFill>
                  <a:srgbClr val="84B59F"/>
                </a:solidFill>
              </a:rPr>
              <a:t>Correlate those measures </a:t>
            </a:r>
            <a:r>
              <a:rPr lang="en-GB" sz="1600" dirty="0"/>
              <a:t>with social, economic, and personal conditions and identify causes of well-being</a:t>
            </a:r>
            <a:r>
              <a:rPr lang="en-GB" sz="1600" b="1" dirty="0">
                <a:solidFill>
                  <a:srgbClr val="84B59F"/>
                </a:solidFill>
              </a:rPr>
              <a:t> </a:t>
            </a:r>
          </a:p>
          <a:p>
            <a:pPr marL="285750" indent="-285750">
              <a:buFontTx/>
              <a:buChar char="-"/>
            </a:pPr>
            <a:r>
              <a:rPr lang="en-GB" sz="1600" dirty="0"/>
              <a:t>Not to collapse these steps into one another. (Skipping from 1 to 3, we end up with indices that define well-being as whatever we happen to be measuring.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E0DCEF-93EA-798E-B516-D03CEF8DB201}"/>
              </a:ext>
            </a:extLst>
          </p:cNvPr>
          <p:cNvSpPr txBox="1"/>
          <p:nvPr/>
        </p:nvSpPr>
        <p:spPr>
          <a:xfrm>
            <a:off x="690372" y="428929"/>
            <a:ext cx="789127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How can Well-Being be Measured? </a:t>
            </a:r>
            <a:endParaRPr lang="en-GB" sz="2800" b="1" dirty="0">
              <a:solidFill>
                <a:schemeClr val="accent5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45627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365760"/>
            <a:ext cx="7680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 err="1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Instrumentalisation</a:t>
            </a:r>
            <a:r>
              <a:rPr lang="en-US" sz="28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 as Violence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731520" y="914400"/>
            <a:ext cx="7680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i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concept that runs through the entire module</a:t>
            </a:r>
            <a:endParaRPr lang="en-US" sz="1500" b="1" dirty="0">
              <a:solidFill>
                <a:srgbClr val="84B59F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731520" y="1554480"/>
            <a:ext cx="7680960" cy="736092"/>
          </a:xfrm>
          <a:prstGeom prst="rect">
            <a:avLst/>
          </a:prstGeom>
          <a:solidFill>
            <a:srgbClr val="F0F4F0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31520" y="1554480"/>
            <a:ext cx="54864" cy="914400"/>
          </a:xfrm>
          <a:prstGeom prst="rect">
            <a:avLst/>
          </a:prstGeom>
          <a:solidFill>
            <a:srgbClr val="4A6FA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051560" y="1600200"/>
            <a:ext cx="7132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To instrumentalise is to treat something as a mere means — valuable only for what it produces, not for what it is.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31520" y="2587752"/>
            <a:ext cx="7680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 have seen instrumentalisation at work in every dimension: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731520" y="3227832"/>
            <a:ext cx="164592" cy="164592"/>
          </a:xfrm>
          <a:prstGeom prst="ellipse">
            <a:avLst/>
          </a:prstGeom>
          <a:solidFill>
            <a:srgbClr val="4A6FA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051560" y="3154680"/>
            <a:ext cx="2286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Self-consciousness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3383280" y="3154680"/>
            <a:ext cx="5029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treating oneself as an object, as an ‘it’ rather than an ‘I’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731520" y="3685032"/>
            <a:ext cx="164592" cy="164592"/>
          </a:xfrm>
          <a:prstGeom prst="ellipse">
            <a:avLst/>
          </a:prstGeom>
          <a:solidFill>
            <a:srgbClr val="4A6FA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051560" y="3611880"/>
            <a:ext cx="2286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Relationships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3383280" y="3611880"/>
            <a:ext cx="5029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relating to others only for what they can provide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731520" y="4142232"/>
            <a:ext cx="164592" cy="164592"/>
          </a:xfrm>
          <a:prstGeom prst="ellipse">
            <a:avLst/>
          </a:prstGeom>
          <a:solidFill>
            <a:srgbClr val="4A6FA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051560" y="4069080"/>
            <a:ext cx="2286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Activities &amp; Awareness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3383280" y="4069080"/>
            <a:ext cx="5029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reduced to exam results; work reduced to productivity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731520" y="4599432"/>
            <a:ext cx="164592" cy="164592"/>
          </a:xfrm>
          <a:prstGeom prst="ellipse">
            <a:avLst/>
          </a:prstGeom>
          <a:solidFill>
            <a:srgbClr val="4A6FA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051560" y="4526280"/>
            <a:ext cx="2286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Nature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3383280" y="4526280"/>
            <a:ext cx="5029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natural world treated purely as a resource to exploit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2E40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365760"/>
            <a:ext cx="7680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From Well-Being to Peace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731520" y="914400"/>
            <a:ext cx="7680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Gill and Thomson (2019), Chapter 1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685800" y="2446020"/>
            <a:ext cx="7813548" cy="9372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84B59F"/>
                </a:solidFill>
                <a:ea typeface="Georgia" pitchFamily="34" charset="-122"/>
                <a:cs typeface="Georgia" pitchFamily="34" charset="-120"/>
              </a:rPr>
              <a:t>Peace</a:t>
            </a:r>
            <a:r>
              <a:rPr lang="en-US" sz="2400" dirty="0">
                <a:solidFill>
                  <a:srgbClr val="009999"/>
                </a:solidFill>
                <a:ea typeface="Georgia" pitchFamily="34" charset="-122"/>
                <a:cs typeface="Georgia" pitchFamily="34" charset="-120"/>
              </a:rPr>
              <a:t> </a:t>
            </a:r>
            <a:r>
              <a:rPr lang="en-US" sz="2400" dirty="0">
                <a:solidFill>
                  <a:srgbClr val="FFFFFF"/>
                </a:solidFill>
                <a:ea typeface="Georgia" pitchFamily="34" charset="-122"/>
                <a:cs typeface="Georgia" pitchFamily="34" charset="-120"/>
              </a:rPr>
              <a:t>is not a separate concept causally linked to well-being. </a:t>
            </a:r>
            <a:r>
              <a:rPr lang="en-US" sz="2400" b="1" dirty="0">
                <a:solidFill>
                  <a:srgbClr val="84B59F"/>
                </a:solidFill>
                <a:ea typeface="Georgia" pitchFamily="34" charset="-122"/>
                <a:cs typeface="Georgia" pitchFamily="34" charset="-120"/>
              </a:rPr>
              <a:t>It is an aspect of well-being itself. </a:t>
            </a:r>
          </a:p>
          <a:p>
            <a:r>
              <a:rPr lang="en-US" sz="2400" dirty="0">
                <a:solidFill>
                  <a:srgbClr val="CCCCCC"/>
                </a:solidFill>
                <a:ea typeface="Calibri" pitchFamily="34" charset="-122"/>
                <a:cs typeface="Calibri" pitchFamily="34" charset="-120"/>
              </a:rPr>
              <a:t>Peacefulness is when no dimension of our life is </a:t>
            </a:r>
            <a:r>
              <a:rPr lang="en-US" sz="2400" dirty="0" err="1">
                <a:solidFill>
                  <a:srgbClr val="CCCCCC"/>
                </a:solidFill>
                <a:ea typeface="Calibri" pitchFamily="34" charset="-122"/>
                <a:cs typeface="Calibri" pitchFamily="34" charset="-120"/>
              </a:rPr>
              <a:t>instrumentalised</a:t>
            </a:r>
            <a:r>
              <a:rPr lang="en-US" sz="2400" dirty="0">
                <a:solidFill>
                  <a:srgbClr val="CCCCCC"/>
                </a:solidFill>
                <a:ea typeface="Calibri" pitchFamily="34" charset="-122"/>
                <a:cs typeface="Calibri" pitchFamily="34" charset="-120"/>
              </a:rPr>
              <a:t>.</a:t>
            </a:r>
            <a:endParaRPr lang="en-US" sz="2400" dirty="0"/>
          </a:p>
          <a:p>
            <a:endParaRPr lang="en-US" sz="2400" dirty="0"/>
          </a:p>
          <a:p>
            <a:r>
              <a:rPr lang="en-US" sz="2400" dirty="0">
                <a:solidFill>
                  <a:srgbClr val="CCCCCC"/>
                </a:solidFill>
                <a:ea typeface="Calibri" pitchFamily="34" charset="-122"/>
                <a:cs typeface="Calibri" pitchFamily="34" charset="-120"/>
              </a:rPr>
              <a:t>When any dimension is </a:t>
            </a:r>
            <a:r>
              <a:rPr lang="en-US" sz="2400" dirty="0" err="1">
                <a:solidFill>
                  <a:srgbClr val="CCCCCC"/>
                </a:solidFill>
                <a:ea typeface="Calibri" pitchFamily="34" charset="-122"/>
                <a:cs typeface="Calibri" pitchFamily="34" charset="-120"/>
              </a:rPr>
              <a:t>instrumentalised</a:t>
            </a:r>
            <a:r>
              <a:rPr lang="en-US" sz="2400" dirty="0">
                <a:solidFill>
                  <a:srgbClr val="CCCCCC"/>
                </a:solidFill>
                <a:ea typeface="Calibri" pitchFamily="34" charset="-122"/>
                <a:cs typeface="Calibri" pitchFamily="34" charset="-120"/>
              </a:rPr>
              <a:t>, that constitutes violation, or 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  <a:ea typeface="Calibri" pitchFamily="34" charset="-122"/>
                <a:cs typeface="Calibri" pitchFamily="34" charset="-120"/>
              </a:rPr>
              <a:t>violence</a:t>
            </a:r>
            <a:r>
              <a:rPr lang="en-US" sz="2400" b="1" dirty="0">
                <a:solidFill>
                  <a:srgbClr val="CCCCCC"/>
                </a:solidFill>
                <a:ea typeface="Calibri" pitchFamily="34" charset="-122"/>
                <a:cs typeface="Calibri" pitchFamily="34" charset="-120"/>
              </a:rPr>
              <a:t>,</a:t>
            </a:r>
            <a:r>
              <a:rPr lang="en-US" sz="2400" dirty="0">
                <a:solidFill>
                  <a:srgbClr val="CCCCCC"/>
                </a:solidFill>
                <a:ea typeface="Calibri" pitchFamily="34" charset="-122"/>
                <a:cs typeface="Calibri" pitchFamily="34" charset="-120"/>
              </a:rPr>
              <a:t> whether the </a:t>
            </a:r>
            <a:r>
              <a:rPr lang="en-US" sz="2400" dirty="0" err="1">
                <a:solidFill>
                  <a:srgbClr val="CCCCCC"/>
                </a:solidFill>
                <a:ea typeface="Calibri" pitchFamily="34" charset="-122"/>
                <a:cs typeface="Calibri" pitchFamily="34" charset="-120"/>
              </a:rPr>
              <a:t>instrumentalisation</a:t>
            </a:r>
            <a:r>
              <a:rPr lang="en-US" sz="2400" dirty="0">
                <a:solidFill>
                  <a:srgbClr val="CCCCCC"/>
                </a:solidFill>
                <a:ea typeface="Calibri" pitchFamily="34" charset="-122"/>
                <a:cs typeface="Calibri" pitchFamily="34" charset="-120"/>
              </a:rPr>
              <a:t> is self-imposed, interpersonal, or structural.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731520" y="3108960"/>
            <a:ext cx="1828800" cy="0"/>
          </a:xfrm>
          <a:prstGeom prst="line">
            <a:avLst/>
          </a:prstGeom>
          <a:noFill/>
          <a:ln w="19050">
            <a:solidFill>
              <a:srgbClr val="84B59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31520" y="2171700"/>
            <a:ext cx="7680960" cy="25831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365760"/>
            <a:ext cx="7680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3200" b="1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Questions for Today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731520" y="1188720"/>
            <a:ext cx="768096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731520" y="1188720"/>
            <a:ext cx="54864" cy="731520"/>
          </a:xfrm>
          <a:prstGeom prst="rect">
            <a:avLst/>
          </a:prstGeom>
          <a:solidFill>
            <a:srgbClr val="84B5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051560" y="1188720"/>
            <a:ext cx="71323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Does our definition of well-being capture what it means for your life to go well?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731520" y="2103120"/>
            <a:ext cx="768096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31520" y="2103120"/>
            <a:ext cx="54864" cy="731520"/>
          </a:xfrm>
          <a:prstGeom prst="rect">
            <a:avLst/>
          </a:prstGeom>
          <a:solidFill>
            <a:srgbClr val="84B5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051560" y="2103120"/>
            <a:ext cx="71323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Where does it fall short? What is missing?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731520" y="3017520"/>
            <a:ext cx="768096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731520" y="3017520"/>
            <a:ext cx="54864" cy="731520"/>
          </a:xfrm>
          <a:prstGeom prst="rect">
            <a:avLst/>
          </a:prstGeom>
          <a:solidFill>
            <a:srgbClr val="84B5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051560" y="3017520"/>
            <a:ext cx="71323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happens when well-being is measured — what is gained and what is lost?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731520" y="3931920"/>
            <a:ext cx="768096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905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731520" y="3931920"/>
            <a:ext cx="54864" cy="731520"/>
          </a:xfrm>
          <a:prstGeom prst="rect">
            <a:avLst/>
          </a:prstGeom>
          <a:solidFill>
            <a:srgbClr val="4A6FA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051560" y="3931920"/>
            <a:ext cx="71323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2E40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If instrumentalisation diminishes well-being and constitutes violence, what is the relationship between well-being and peace?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945</Words>
  <Application>Microsoft Office PowerPoint</Application>
  <PresentationFormat>On-screen Show (16:9)</PresentationFormat>
  <Paragraphs>98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MAPS Week 8: Taking Stock</dc:title>
  <dc:subject>PptxGenJS Presentation</dc:subject>
  <dc:creator>Scherto Gill</dc:creator>
  <cp:lastModifiedBy>Scherto Gill</cp:lastModifiedBy>
  <cp:revision>6</cp:revision>
  <dcterms:created xsi:type="dcterms:W3CDTF">2026-03-22T10:36:29Z</dcterms:created>
  <dcterms:modified xsi:type="dcterms:W3CDTF">2026-03-22T14:28:45Z</dcterms:modified>
</cp:coreProperties>
</file>