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62" r:id="rId4"/>
    <p:sldId id="260" r:id="rId5"/>
    <p:sldId id="258" r:id="rId6"/>
    <p:sldId id="261" r:id="rId7"/>
    <p:sldId id="259" r:id="rId8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11" d="100"/>
          <a:sy n="111" d="100"/>
        </p:scale>
        <p:origin x="-1026" y="-7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DE7DCC-7303-49BA-8BD0-AA5DFDE85E3E}" type="datetimeFigureOut">
              <a:rPr lang="en-GB" smtClean="0"/>
              <a:t>30/11/2015</a:t>
            </a:fld>
            <a:endParaRPr lang="en-GB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0B2099-4FD7-4842-B575-4159E0BE1C91}" type="slidenum">
              <a:rPr lang="en-GB" smtClean="0"/>
              <a:t>‹#›</a:t>
            </a:fld>
            <a:endParaRPr lang="en-GB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DE7DCC-7303-49BA-8BD0-AA5DFDE85E3E}" type="datetimeFigureOut">
              <a:rPr lang="en-GB" smtClean="0"/>
              <a:t>30/11/2015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0B2099-4FD7-4842-B575-4159E0BE1C91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DE7DCC-7303-49BA-8BD0-AA5DFDE85E3E}" type="datetimeFigureOut">
              <a:rPr lang="en-GB" smtClean="0"/>
              <a:t>30/11/2015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0B2099-4FD7-4842-B575-4159E0BE1C91}" type="slidenum">
              <a:rPr lang="en-GB" smtClean="0"/>
              <a:t>‹#›</a:t>
            </a:fld>
            <a:endParaRPr lang="en-GB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DE7DCC-7303-49BA-8BD0-AA5DFDE85E3E}" type="datetimeFigureOut">
              <a:rPr lang="en-GB" smtClean="0"/>
              <a:t>30/11/2015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0B2099-4FD7-4842-B575-4159E0BE1C91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DE7DCC-7303-49BA-8BD0-AA5DFDE85E3E}" type="datetimeFigureOut">
              <a:rPr lang="en-GB" smtClean="0"/>
              <a:t>30/11/2015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0B2099-4FD7-4842-B575-4159E0BE1C91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DE7DCC-7303-49BA-8BD0-AA5DFDE85E3E}" type="datetimeFigureOut">
              <a:rPr lang="en-GB" smtClean="0"/>
              <a:t>30/11/2015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0B2099-4FD7-4842-B575-4159E0BE1C91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DE7DCC-7303-49BA-8BD0-AA5DFDE85E3E}" type="datetimeFigureOut">
              <a:rPr lang="en-GB" smtClean="0"/>
              <a:t>30/11/2015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0B2099-4FD7-4842-B575-4159E0BE1C91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DE7DCC-7303-49BA-8BD0-AA5DFDE85E3E}" type="datetimeFigureOut">
              <a:rPr lang="en-GB" smtClean="0"/>
              <a:t>30/11/2015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0B2099-4FD7-4842-B575-4159E0BE1C91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nip and Round Single Corner Rectangle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ight Triangle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DE7DCC-7303-49BA-8BD0-AA5DFDE85E3E}" type="datetimeFigureOut">
              <a:rPr lang="en-GB" smtClean="0"/>
              <a:t>30/11/2015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870B2099-4FD7-4842-B575-4159E0BE1C91}" type="slidenum">
              <a:rPr lang="en-GB" smtClean="0"/>
              <a:t>‹#›</a:t>
            </a:fld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en-US" smtClean="0"/>
              <a:t>Click icon to add picture</a:t>
            </a:r>
            <a:endParaRPr kumimoji="0" lang="en-US" dirty="0"/>
          </a:p>
        </p:txBody>
      </p:sp>
      <p:sp>
        <p:nvSpPr>
          <p:cNvPr id="10" name="Freeform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Freeform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DE7DCC-7303-49BA-8BD0-AA5DFDE85E3E}" type="datetimeFigureOut">
              <a:rPr lang="en-GB" smtClean="0"/>
              <a:t>30/11/2015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0B2099-4FD7-4842-B575-4159E0BE1C91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DE7DCC-7303-49BA-8BD0-AA5DFDE85E3E}" type="datetimeFigureOut">
              <a:rPr lang="en-GB" smtClean="0"/>
              <a:t>30/11/2015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0B2099-4FD7-4842-B575-4159E0BE1C91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9DDE7DCC-7303-49BA-8BD0-AA5DFDE85E3E}" type="datetimeFigureOut">
              <a:rPr lang="en-GB" smtClean="0"/>
              <a:t>30/11/2015</a:t>
            </a:fld>
            <a:endParaRPr lang="en-GB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870B2099-4FD7-4842-B575-4159E0BE1C91}" type="slidenum">
              <a:rPr lang="en-GB" smtClean="0"/>
              <a:t>‹#›</a:t>
            </a:fld>
            <a:endParaRPr lang="en-GB"/>
          </a:p>
        </p:txBody>
      </p:sp>
      <p:grpSp>
        <p:nvGrpSpPr>
          <p:cNvPr id="2" name="Group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Freeform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Freeform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International Travel Operations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Tour Operators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695547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Tour Operations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 smtClean="0"/>
              <a:t>Mass Market</a:t>
            </a:r>
          </a:p>
          <a:p>
            <a:r>
              <a:rPr lang="en-GB" dirty="0" smtClean="0"/>
              <a:t>Specialist Operators</a:t>
            </a:r>
          </a:p>
          <a:p>
            <a:endParaRPr lang="en-GB" dirty="0"/>
          </a:p>
          <a:p>
            <a:r>
              <a:rPr lang="en-GB" dirty="0" smtClean="0"/>
              <a:t>Transport</a:t>
            </a:r>
          </a:p>
          <a:p>
            <a:r>
              <a:rPr lang="en-GB" dirty="0" smtClean="0"/>
              <a:t>Accommodation</a:t>
            </a:r>
          </a:p>
          <a:p>
            <a:r>
              <a:rPr lang="en-GB" dirty="0" smtClean="0"/>
              <a:t>Leisure Activities</a:t>
            </a:r>
          </a:p>
          <a:p>
            <a:endParaRPr lang="en-GB" dirty="0"/>
          </a:p>
          <a:p>
            <a:r>
              <a:rPr lang="en-GB" dirty="0" smtClean="0"/>
              <a:t>Working with local providers – Hotels and Transport</a:t>
            </a:r>
          </a:p>
          <a:p>
            <a:endParaRPr lang="en-GB" dirty="0" smtClean="0"/>
          </a:p>
          <a:p>
            <a:r>
              <a:rPr lang="en-GB" dirty="0" smtClean="0"/>
              <a:t>Representatives</a:t>
            </a:r>
          </a:p>
          <a:p>
            <a:r>
              <a:rPr lang="en-GB" dirty="0" smtClean="0"/>
              <a:t>Attractions, Excursions, </a:t>
            </a:r>
            <a:r>
              <a:rPr lang="en-GB" dirty="0" err="1" smtClean="0"/>
              <a:t>Econimic</a:t>
            </a:r>
            <a:r>
              <a:rPr lang="en-GB" dirty="0" smtClean="0"/>
              <a:t> Impacts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606075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Traditional Process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Travel Agent – Sells</a:t>
            </a:r>
          </a:p>
          <a:p>
            <a:r>
              <a:rPr lang="en-GB" dirty="0" smtClean="0"/>
              <a:t>Tour Operators – Package and Manage</a:t>
            </a:r>
          </a:p>
          <a:p>
            <a:r>
              <a:rPr lang="en-GB" dirty="0" smtClean="0"/>
              <a:t>Transport – Include local transfers, car hire and Charter flights</a:t>
            </a:r>
          </a:p>
          <a:p>
            <a:r>
              <a:rPr lang="en-GB" dirty="0" smtClean="0"/>
              <a:t>Accommodation – Hotels/ SC</a:t>
            </a:r>
          </a:p>
          <a:p>
            <a:r>
              <a:rPr lang="en-GB" dirty="0" smtClean="0"/>
              <a:t>Ancillary Services – Trips / Excursion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085754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Vertical Integration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Tour Operators</a:t>
            </a:r>
          </a:p>
          <a:p>
            <a:r>
              <a:rPr lang="en-GB" dirty="0" smtClean="0"/>
              <a:t>Airlines</a:t>
            </a:r>
          </a:p>
          <a:p>
            <a:r>
              <a:rPr lang="en-GB" dirty="0" smtClean="0"/>
              <a:t>Travel Agents</a:t>
            </a:r>
          </a:p>
          <a:p>
            <a:r>
              <a:rPr lang="en-GB" dirty="0" smtClean="0"/>
              <a:t>Hotels / All inclusive Resorts</a:t>
            </a:r>
          </a:p>
          <a:p>
            <a:endParaRPr lang="en-GB" dirty="0"/>
          </a:p>
          <a:p>
            <a:r>
              <a:rPr lang="en-GB" dirty="0" smtClean="0"/>
              <a:t>Online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738865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Thomas Cook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1841 1 day train excursion Leicester to Loughborough</a:t>
            </a:r>
          </a:p>
          <a:p>
            <a:r>
              <a:rPr lang="en-GB" dirty="0" smtClean="0"/>
              <a:t>Temperance Societies and Sunday Schools</a:t>
            </a:r>
          </a:p>
          <a:p>
            <a:r>
              <a:rPr lang="en-GB" dirty="0" smtClean="0"/>
              <a:t>1845 1</a:t>
            </a:r>
            <a:r>
              <a:rPr lang="en-GB" baseline="30000" dirty="0" smtClean="0"/>
              <a:t>st</a:t>
            </a:r>
            <a:r>
              <a:rPr lang="en-GB" dirty="0" smtClean="0"/>
              <a:t> Commercial Trips</a:t>
            </a:r>
          </a:p>
          <a:p>
            <a:r>
              <a:rPr lang="en-GB" dirty="0" smtClean="0"/>
              <a:t>Social Responsibilities</a:t>
            </a:r>
          </a:p>
          <a:p>
            <a:r>
              <a:rPr lang="en-GB" dirty="0" smtClean="0"/>
              <a:t>International Train Trips - </a:t>
            </a:r>
            <a:r>
              <a:rPr lang="en-GB" dirty="0" err="1" smtClean="0"/>
              <a:t>Wengen</a:t>
            </a:r>
            <a:endParaRPr lang="en-GB" dirty="0" smtClean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879903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Tour Operators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lvl="0"/>
            <a:r>
              <a:rPr lang="en-GB" sz="2700" dirty="0" smtClean="0">
                <a:solidFill>
                  <a:prstClr val="black"/>
                </a:solidFill>
              </a:rPr>
              <a:t>Commercial</a:t>
            </a:r>
          </a:p>
          <a:p>
            <a:pPr lvl="0"/>
            <a:r>
              <a:rPr lang="en-GB" sz="2700" dirty="0" smtClean="0">
                <a:solidFill>
                  <a:prstClr val="black"/>
                </a:solidFill>
              </a:rPr>
              <a:t>Economic Impacts</a:t>
            </a:r>
          </a:p>
          <a:p>
            <a:pPr lvl="0"/>
            <a:r>
              <a:rPr lang="en-GB" sz="2700" dirty="0" smtClean="0">
                <a:solidFill>
                  <a:prstClr val="black"/>
                </a:solidFill>
              </a:rPr>
              <a:t>Globalisation</a:t>
            </a:r>
          </a:p>
          <a:p>
            <a:pPr lvl="0"/>
            <a:r>
              <a:rPr lang="en-GB" sz="2700" dirty="0" smtClean="0">
                <a:solidFill>
                  <a:prstClr val="black"/>
                </a:solidFill>
              </a:rPr>
              <a:t>Balance of payments </a:t>
            </a:r>
          </a:p>
          <a:p>
            <a:pPr lvl="0"/>
            <a:r>
              <a:rPr lang="en-GB" sz="2700" dirty="0" smtClean="0">
                <a:solidFill>
                  <a:prstClr val="black"/>
                </a:solidFill>
              </a:rPr>
              <a:t>Multiplier</a:t>
            </a:r>
          </a:p>
          <a:p>
            <a:pPr lvl="0"/>
            <a:r>
              <a:rPr lang="en-GB" sz="2700" dirty="0" smtClean="0">
                <a:solidFill>
                  <a:prstClr val="black"/>
                </a:solidFill>
              </a:rPr>
              <a:t>GDP = Countries Economic Performance – Exports</a:t>
            </a:r>
          </a:p>
          <a:p>
            <a:pPr lvl="0"/>
            <a:r>
              <a:rPr lang="en-GB" sz="2700" dirty="0" smtClean="0">
                <a:solidFill>
                  <a:prstClr val="black"/>
                </a:solidFill>
              </a:rPr>
              <a:t>Incoming Tourism</a:t>
            </a:r>
          </a:p>
          <a:p>
            <a:pPr lvl="0"/>
            <a:r>
              <a:rPr lang="en-GB" sz="2700" dirty="0" smtClean="0">
                <a:solidFill>
                  <a:prstClr val="black"/>
                </a:solidFill>
              </a:rPr>
              <a:t>Outgoing Tourism</a:t>
            </a:r>
          </a:p>
          <a:p>
            <a:pPr lvl="0"/>
            <a:r>
              <a:rPr lang="en-GB" sz="2700" dirty="0" smtClean="0">
                <a:solidFill>
                  <a:prstClr val="black"/>
                </a:solidFill>
              </a:rPr>
              <a:t>Exporting Profits to Tour Operator base</a:t>
            </a:r>
            <a:endParaRPr lang="en-GB" sz="2700" dirty="0">
              <a:solidFill>
                <a:prstClr val="black"/>
              </a:solidFill>
            </a:endParaRPr>
          </a:p>
          <a:p>
            <a:pPr lvl="0"/>
            <a:r>
              <a:rPr lang="en-GB" sz="2700" dirty="0">
                <a:solidFill>
                  <a:prstClr val="black"/>
                </a:solidFill>
              </a:rPr>
              <a:t>Risk </a:t>
            </a:r>
          </a:p>
          <a:p>
            <a:pPr lvl="0"/>
            <a:r>
              <a:rPr lang="en-GB" sz="2700" dirty="0">
                <a:solidFill>
                  <a:prstClr val="black"/>
                </a:solidFill>
              </a:rPr>
              <a:t>Health and Safety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679101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Sustainability Agenda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Respecting local cultures and natural environments</a:t>
            </a:r>
          </a:p>
          <a:p>
            <a:r>
              <a:rPr lang="en-GB" dirty="0" smtClean="0"/>
              <a:t>Buy local, give fair economic return to families</a:t>
            </a:r>
          </a:p>
          <a:p>
            <a:r>
              <a:rPr lang="en-GB" dirty="0" smtClean="0"/>
              <a:t>Recognise water and energy shortages</a:t>
            </a:r>
          </a:p>
          <a:p>
            <a:r>
              <a:rPr lang="en-GB" dirty="0" smtClean="0"/>
              <a:t>Help protect endangered wildlife</a:t>
            </a:r>
          </a:p>
          <a:p>
            <a:r>
              <a:rPr lang="en-GB" dirty="0" smtClean="0"/>
              <a:t>Protect and enhance favourite destinations</a:t>
            </a:r>
          </a:p>
          <a:p>
            <a:r>
              <a:rPr lang="en-GB" dirty="0" smtClean="0"/>
              <a:t>Take Responsibility for our actions whilst enjoying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893645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Flow">
  <a:themeElements>
    <a:clrScheme name="Flow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F49100"/>
      </a:hlink>
      <a:folHlink>
        <a:srgbClr val="85DFD0"/>
      </a:folHlink>
    </a:clrScheme>
    <a:fontScheme name="Flow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Flow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  <a:scene3d>
            <a:camera prst="orthographicFront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413</TotalTime>
  <Words>172</Words>
  <Application>Microsoft Office PowerPoint</Application>
  <PresentationFormat>On-screen Show (4:3)</PresentationFormat>
  <Paragraphs>52</Paragraphs>
  <Slides>7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8" baseType="lpstr">
      <vt:lpstr>Flow</vt:lpstr>
      <vt:lpstr>International Travel Operations</vt:lpstr>
      <vt:lpstr>Tour Operations</vt:lpstr>
      <vt:lpstr>Traditional Process</vt:lpstr>
      <vt:lpstr>Vertical Integration</vt:lpstr>
      <vt:lpstr>Thomas Cook</vt:lpstr>
      <vt:lpstr>Tour Operators</vt:lpstr>
      <vt:lpstr>Sustainability Agenda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International Travel Operations</dc:title>
  <dc:creator>Administrator</dc:creator>
  <cp:lastModifiedBy>Administrator</cp:lastModifiedBy>
  <cp:revision>5</cp:revision>
  <dcterms:created xsi:type="dcterms:W3CDTF">2015-11-30T09:51:04Z</dcterms:created>
  <dcterms:modified xsi:type="dcterms:W3CDTF">2015-11-30T16:44:23Z</dcterms:modified>
</cp:coreProperties>
</file>