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Default Extension="fntdata" ContentType="application/x-fontdata"/>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9"/>
  </p:notesMasterIdLst>
  <p:sldIdLst>
    <p:sldId id="256" r:id="rId2"/>
    <p:sldId id="257" r:id="rId3"/>
    <p:sldId id="258" r:id="rId4"/>
    <p:sldId id="259" r:id="rId5"/>
    <p:sldId id="260" r:id="rId6"/>
    <p:sldId id="261" r:id="rId7"/>
    <p:sldId id="262" r:id="rId8"/>
  </p:sldIdLst>
  <p:sldSz cx="18288000" cy="10287000"/>
  <p:notesSz cx="6858000" cy="9144000"/>
  <p:embeddedFontLst>
    <p:embeddedFont>
      <p:font typeface="Arial Bold Italics" panose="020B0604020202020204" charset="0"/>
      <p:regular r:id="rId10"/>
    </p:embeddedFont>
    <p:embeddedFont>
      <p:font typeface="Calibri" panose="020F0502020204030204" pitchFamily="34" charset="0"/>
      <p:regular r:id="rId11"/>
      <p:bold r:id="rId12"/>
      <p:italic r:id="rId13"/>
      <p:boldItalic r:id="rId14"/>
    </p:embeddedFont>
    <p:embeddedFont>
      <p:font typeface="Arial Bold" panose="020B0704020202020204" pitchFamily="34" charset="0"/>
      <p:bold r:id="rId15"/>
    </p:embeddedFont>
    <p:embeddedFont>
      <p:font typeface="DM Sans Bold Italics" panose="020B0604020202020204" charset="0"/>
      <p:regular r:id="rId16"/>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91203" autoAdjust="0"/>
  </p:normalViewPr>
  <p:slideViewPr>
    <p:cSldViewPr>
      <p:cViewPr varScale="1">
        <p:scale>
          <a:sx n="54" d="100"/>
          <a:sy n="54" d="100"/>
        </p:scale>
        <p:origin x="846" y="126"/>
      </p:cViewPr>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font" Target="fonts/font4.fntdata"/><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font" Target="fonts/font3.fntdata"/><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font" Target="fonts/font7.fntdata"/><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font" Target="fonts/font2.fntdata"/><Relationship Id="rId5" Type="http://schemas.openxmlformats.org/officeDocument/2006/relationships/slide" Target="slides/slide4.xml"/><Relationship Id="rId15" Type="http://schemas.openxmlformats.org/officeDocument/2006/relationships/font" Target="fonts/font6.fntdata"/><Relationship Id="rId10" Type="http://schemas.openxmlformats.org/officeDocument/2006/relationships/font" Target="fonts/font1.fntdata"/><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notesMaster" Target="notesMasters/notesMaster1.xml"/><Relationship Id="rId14" Type="http://schemas.openxmlformats.org/officeDocument/2006/relationships/font" Target="fonts/font5.fntdata"/></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38206A4-7DBB-4A0C-8AE5-83683C1BB63A}" type="datetimeFigureOut">
              <a:rPr lang="en-GB" smtClean="0"/>
              <a:t>03/02/2026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DF089FB-F395-4871-92EC-83A12451D604}" type="slidenum">
              <a:rPr lang="en-GB" smtClean="0"/>
              <a:t>‹#›</a:t>
            </a:fld>
            <a:endParaRPr lang="en-GB"/>
          </a:p>
        </p:txBody>
      </p:sp>
    </p:spTree>
    <p:extLst>
      <p:ext uri="{BB962C8B-B14F-4D97-AF65-F5344CB8AC3E}">
        <p14:creationId xmlns:p14="http://schemas.microsoft.com/office/powerpoint/2010/main" val="54043670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i="1" kern="1200" dirty="0" smtClean="0">
                <a:solidFill>
                  <a:schemeClr val="tx1"/>
                </a:solidFill>
                <a:effectLst/>
                <a:latin typeface="+mn-lt"/>
                <a:ea typeface="+mn-ea"/>
                <a:cs typeface="+mn-cs"/>
              </a:rPr>
              <a:t>Introduction </a:t>
            </a:r>
            <a:endParaRPr lang="en-GB" sz="1200" b="1" i="1"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Communication is one of the most important skills in health and social care, which involves skills in communicating messages both verbally, non-verbally, and by writing. Within the health and social care setting, communication does not only do the role of transferring information, but it is also a factor in the establishment and maintenance of relationships, comprehension of patient needs, and the provision of person-centred care. Gregory (2024) states that effective communication helps nurses deliver personalised care, empathetic, and build a trust-based relationship with patients and caregivers. The skill is especially essential in the environments that comprise vulnerable groups, e.g., older adults that might need more focused attention paid to their verbal and non-verbal signals (Clarke, 2015).</a:t>
            </a:r>
            <a:endParaRPr lang="en-GB" dirty="0" smtClean="0">
              <a:effectLst/>
            </a:endParaRPr>
          </a:p>
          <a:p>
            <a:r>
              <a:rPr lang="en-GB" sz="1200" kern="1200" dirty="0" smtClean="0">
                <a:solidFill>
                  <a:schemeClr val="tx1"/>
                </a:solidFill>
                <a:effectLst/>
                <a:latin typeface="+mn-lt"/>
                <a:ea typeface="+mn-ea"/>
                <a:cs typeface="+mn-cs"/>
              </a:rPr>
              <a:t>In multidisciplinary teams, effective communication will entail that everyone is aware of the care plans, thereby minimising mistakes and enhancing patient safety. NHS England (2021) notes that health professionals and patients are prone to poor communication, which is one of the major contributors of clinical incidents, and thus its centrality to high-quality and safe healthcare delivery. Communication is, therefore, not an incidental skill but a fundamental competence on which good practice in any of the health and social care occupations in the UK is based.</a:t>
            </a:r>
            <a:endParaRPr lang="en-GB" dirty="0" smtClean="0">
              <a:effectLst/>
            </a:endParaRPr>
          </a:p>
          <a:p>
            <a:endParaRPr lang="en-GB" dirty="0"/>
          </a:p>
        </p:txBody>
      </p:sp>
      <p:sp>
        <p:nvSpPr>
          <p:cNvPr id="4" name="Slide Number Placeholder 3"/>
          <p:cNvSpPr>
            <a:spLocks noGrp="1"/>
          </p:cNvSpPr>
          <p:nvPr>
            <p:ph type="sldNum" sz="quarter" idx="10"/>
          </p:nvPr>
        </p:nvSpPr>
        <p:spPr/>
        <p:txBody>
          <a:bodyPr/>
          <a:lstStyle/>
          <a:p>
            <a:fld id="{4DF089FB-F395-4871-92EC-83A12451D604}" type="slidenum">
              <a:rPr lang="en-GB" smtClean="0"/>
              <a:t>2</a:t>
            </a:fld>
            <a:endParaRPr lang="en-GB"/>
          </a:p>
        </p:txBody>
      </p:sp>
    </p:spTree>
    <p:extLst>
      <p:ext uri="{BB962C8B-B14F-4D97-AF65-F5344CB8AC3E}">
        <p14:creationId xmlns:p14="http://schemas.microsoft.com/office/powerpoint/2010/main" val="68639298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i="1" kern="1200" dirty="0" smtClean="0">
                <a:solidFill>
                  <a:schemeClr val="tx1"/>
                </a:solidFill>
                <a:effectLst/>
                <a:latin typeface="+mn-lt"/>
                <a:ea typeface="+mn-ea"/>
                <a:cs typeface="+mn-cs"/>
              </a:rPr>
              <a:t>Communication as a Foundational Professional Skill</a:t>
            </a:r>
            <a:endParaRPr lang="en-GB" sz="1200" b="1" i="1"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Studies reveal that, communication is a skill that is acquired through formal education, practice and reflective exercises. According to Yang and Zou (2025), reflective practice is vital in equipping nursing students with communication skills through a self-conscience and a critical review of their relationship with patients. Students can have strengths and areas of hearing with the help of this reflection, which will enhance their confidence and possibility of presenting the information correctly. As pointed out by Abdul-Rahim et al. (2025), communication is also interconnected with leadership and management skills amongst student nurses who should be able to collaborate with other employees and to make professional decisions in the complicated environments based on clinical situations.</a:t>
            </a:r>
            <a:endParaRPr lang="en-GB" dirty="0" smtClean="0">
              <a:effectLst/>
            </a:endParaRPr>
          </a:p>
          <a:p>
            <a:r>
              <a:rPr lang="en-GB" sz="1200" kern="1200" dirty="0" smtClean="0">
                <a:solidFill>
                  <a:schemeClr val="tx1"/>
                </a:solidFill>
                <a:effectLst/>
                <a:latin typeface="+mn-lt"/>
                <a:ea typeface="+mn-ea"/>
                <a:cs typeface="+mn-cs"/>
              </a:rPr>
              <a:t>In the same case, Dave and </a:t>
            </a:r>
            <a:r>
              <a:rPr lang="en-GB" sz="1200" kern="1200" dirty="0" err="1" smtClean="0">
                <a:solidFill>
                  <a:schemeClr val="tx1"/>
                </a:solidFill>
                <a:effectLst/>
                <a:latin typeface="+mn-lt"/>
                <a:ea typeface="+mn-ea"/>
                <a:cs typeface="+mn-cs"/>
              </a:rPr>
              <a:t>Bhamra</a:t>
            </a:r>
            <a:r>
              <a:rPr lang="en-GB" sz="1200" kern="1200" dirty="0" smtClean="0">
                <a:solidFill>
                  <a:schemeClr val="tx1"/>
                </a:solidFill>
                <a:effectLst/>
                <a:latin typeface="+mn-lt"/>
                <a:ea typeface="+mn-ea"/>
                <a:cs typeface="+mn-cs"/>
              </a:rPr>
              <a:t> (2025) discovered that undergraduates in pharmacy in the UK believe that communication is an important factor in enabling improved professional decision-making. Their paper shows the importance of communication skills being instilled in the professional training in order to make sure that students are able to communicate with patients, families, and other </a:t>
            </a:r>
            <a:r>
              <a:rPr lang="en-GB" sz="1200" kern="1200" dirty="0" err="1" smtClean="0">
                <a:solidFill>
                  <a:schemeClr val="tx1"/>
                </a:solidFill>
                <a:effectLst/>
                <a:latin typeface="+mn-lt"/>
                <a:ea typeface="+mn-ea"/>
                <a:cs typeface="+mn-cs"/>
              </a:rPr>
              <a:t>coworkers</a:t>
            </a:r>
            <a:r>
              <a:rPr lang="en-GB" sz="1200" kern="1200" dirty="0" smtClean="0">
                <a:solidFill>
                  <a:schemeClr val="tx1"/>
                </a:solidFill>
                <a:effectLst/>
                <a:latin typeface="+mn-lt"/>
                <a:ea typeface="+mn-ea"/>
                <a:cs typeface="+mn-cs"/>
              </a:rPr>
              <a:t> confidently. Together, these studies suggest that communication is not only necessary in individual professional development but also in the provision of collaborative, safe and effective care in the context of health and social care.</a:t>
            </a:r>
            <a:endParaRPr lang="en-GB" dirty="0" smtClean="0">
              <a:effectLst/>
            </a:endParaRPr>
          </a:p>
          <a:p>
            <a:endParaRPr lang="en-GB" dirty="0"/>
          </a:p>
        </p:txBody>
      </p:sp>
      <p:sp>
        <p:nvSpPr>
          <p:cNvPr id="4" name="Slide Number Placeholder 3"/>
          <p:cNvSpPr>
            <a:spLocks noGrp="1"/>
          </p:cNvSpPr>
          <p:nvPr>
            <p:ph type="sldNum" sz="quarter" idx="10"/>
          </p:nvPr>
        </p:nvSpPr>
        <p:spPr/>
        <p:txBody>
          <a:bodyPr/>
          <a:lstStyle/>
          <a:p>
            <a:fld id="{4DF089FB-F395-4871-92EC-83A12451D604}" type="slidenum">
              <a:rPr lang="en-GB" smtClean="0"/>
              <a:t>3</a:t>
            </a:fld>
            <a:endParaRPr lang="en-GB"/>
          </a:p>
        </p:txBody>
      </p:sp>
    </p:spTree>
    <p:extLst>
      <p:ext uri="{BB962C8B-B14F-4D97-AF65-F5344CB8AC3E}">
        <p14:creationId xmlns:p14="http://schemas.microsoft.com/office/powerpoint/2010/main" val="46799752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i="1" kern="1200" dirty="0" smtClean="0">
                <a:solidFill>
                  <a:schemeClr val="tx1"/>
                </a:solidFill>
                <a:effectLst/>
                <a:latin typeface="+mn-lt"/>
                <a:ea typeface="+mn-ea"/>
                <a:cs typeface="+mn-cs"/>
              </a:rPr>
              <a:t>Communication in Teamwork and Collaborative Practice</a:t>
            </a:r>
            <a:endParaRPr lang="en-GB" sz="1200" b="1" i="1"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The significance of communication is not only applied on the individual level, but also the teamwork of health and social care. The use of structured communication and teamwork training has been demonstrated to increase the possibility of students to work in </a:t>
            </a:r>
            <a:r>
              <a:rPr lang="en-GB" sz="1200" kern="1200" dirty="0" err="1" smtClean="0">
                <a:solidFill>
                  <a:schemeClr val="tx1"/>
                </a:solidFill>
                <a:effectLst/>
                <a:latin typeface="+mn-lt"/>
                <a:ea typeface="+mn-ea"/>
                <a:cs typeface="+mn-cs"/>
              </a:rPr>
              <a:t>interprofessional</a:t>
            </a:r>
            <a:r>
              <a:rPr lang="en-GB" sz="1200" kern="1200" dirty="0" smtClean="0">
                <a:solidFill>
                  <a:schemeClr val="tx1"/>
                </a:solidFill>
                <a:effectLst/>
                <a:latin typeface="+mn-lt"/>
                <a:ea typeface="+mn-ea"/>
                <a:cs typeface="+mn-cs"/>
              </a:rPr>
              <a:t> teams and provide high-quality care (</a:t>
            </a:r>
            <a:r>
              <a:rPr lang="en-GB" sz="1200" kern="1200" dirty="0" err="1" smtClean="0">
                <a:solidFill>
                  <a:schemeClr val="tx1"/>
                </a:solidFill>
                <a:effectLst/>
                <a:latin typeface="+mn-lt"/>
                <a:ea typeface="+mn-ea"/>
                <a:cs typeface="+mn-cs"/>
              </a:rPr>
              <a:t>Bullón</a:t>
            </a:r>
            <a:r>
              <a:rPr lang="en-GB" sz="1200" kern="1200" dirty="0" smtClean="0">
                <a:solidFill>
                  <a:schemeClr val="tx1"/>
                </a:solidFill>
                <a:effectLst/>
                <a:latin typeface="+mn-lt"/>
                <a:ea typeface="+mn-ea"/>
                <a:cs typeface="+mn-cs"/>
              </a:rPr>
              <a:t>-Benito et al., 2025). Person-centred communication in the UK creates interactions that are collaborative, as health professionals can get to know more about patient preferences and needs (Gregory, 2024). Better patient safety is also a direct consequence of the better professional communication, as it leads to fewer misunderstandings and clinical practice errors (NHS England, 2021).</a:t>
            </a:r>
            <a:endParaRPr lang="en-GB" dirty="0" smtClean="0">
              <a:effectLst/>
            </a:endParaRPr>
          </a:p>
          <a:p>
            <a:r>
              <a:rPr lang="en-GB" sz="1200" kern="1200" dirty="0" smtClean="0">
                <a:solidFill>
                  <a:schemeClr val="tx1"/>
                </a:solidFill>
                <a:effectLst/>
                <a:latin typeface="+mn-lt"/>
                <a:ea typeface="+mn-ea"/>
                <a:cs typeface="+mn-cs"/>
              </a:rPr>
              <a:t>Communication is closely related with teamwork because successful teams are determined and depended upon by the capacity of the team members to express information clearly, to listen to each other, and respond to someone accordingly. A combination of these results proves that the communication skills are not only the cornerstones of the patient care, but also the keys to the efficiency and safety, as well as the unity amongst multidisciplinary healthcare teams in the UK setting.</a:t>
            </a:r>
            <a:endParaRPr lang="en-GB" dirty="0" smtClean="0">
              <a:effectLst/>
            </a:endParaRPr>
          </a:p>
          <a:p>
            <a:endParaRPr lang="en-GB" dirty="0"/>
          </a:p>
        </p:txBody>
      </p:sp>
      <p:sp>
        <p:nvSpPr>
          <p:cNvPr id="4" name="Slide Number Placeholder 3"/>
          <p:cNvSpPr>
            <a:spLocks noGrp="1"/>
          </p:cNvSpPr>
          <p:nvPr>
            <p:ph type="sldNum" sz="quarter" idx="10"/>
          </p:nvPr>
        </p:nvSpPr>
        <p:spPr/>
        <p:txBody>
          <a:bodyPr/>
          <a:lstStyle/>
          <a:p>
            <a:fld id="{4DF089FB-F395-4871-92EC-83A12451D604}" type="slidenum">
              <a:rPr lang="en-GB" smtClean="0"/>
              <a:t>4</a:t>
            </a:fld>
            <a:endParaRPr lang="en-GB"/>
          </a:p>
        </p:txBody>
      </p:sp>
    </p:spTree>
    <p:extLst>
      <p:ext uri="{BB962C8B-B14F-4D97-AF65-F5344CB8AC3E}">
        <p14:creationId xmlns:p14="http://schemas.microsoft.com/office/powerpoint/2010/main" val="332123332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i="1" kern="1200" dirty="0" smtClean="0">
                <a:solidFill>
                  <a:schemeClr val="tx1"/>
                </a:solidFill>
                <a:effectLst/>
                <a:latin typeface="+mn-lt"/>
                <a:ea typeface="+mn-ea"/>
                <a:cs typeface="+mn-cs"/>
              </a:rPr>
              <a:t>Practical Application Example</a:t>
            </a:r>
            <a:endParaRPr lang="en-GB" sz="1200" b="1" i="1"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Communication skills have the most significant effects in the real-life health and social care environment. A real-life scenario would be observed in the process of handovers of patients in a hospital ward, which would need the nurses to provide the information to the other nurses in a comprehensive manner and accurate. Professionals can make sure that the situation is clear and minimise the possibility of mistakes by utilising structured communication mechanisms like SBAR (Situation, Background, Assessment, Recommendation). Reflective practice as Yang and Zou (2025) note may be implemented following handovers to appraise the effectiveness of the communication performed and determine the ways of improvement in future interactions. Moreover, shared decision-making requires communication with patients and families, which enable people to be actively involved in patient care (Gregory, 2024).</a:t>
            </a:r>
            <a:endParaRPr lang="en-GB" dirty="0" smtClean="0">
              <a:effectLst/>
            </a:endParaRPr>
          </a:p>
          <a:p>
            <a:r>
              <a:rPr lang="en-GB" sz="1200" kern="1200" dirty="0" smtClean="0">
                <a:solidFill>
                  <a:schemeClr val="tx1"/>
                </a:solidFill>
                <a:effectLst/>
                <a:latin typeface="+mn-lt"/>
                <a:ea typeface="+mn-ea"/>
                <a:cs typeface="+mn-cs"/>
              </a:rPr>
              <a:t>Multidisciplinary teams allow collaborating with teams and thus guaranteeing that the treatment plan is always comprehended and applied, which facilitates high-level care. As this example shows, communication skills directly reflect upon the patient safety, team work and overall quality of care in the UK health and social care environments.</a:t>
            </a:r>
            <a:endParaRPr lang="en-GB" dirty="0" smtClean="0">
              <a:effectLst/>
            </a:endParaRPr>
          </a:p>
          <a:p>
            <a:endParaRPr lang="en-GB" dirty="0"/>
          </a:p>
        </p:txBody>
      </p:sp>
      <p:sp>
        <p:nvSpPr>
          <p:cNvPr id="4" name="Slide Number Placeholder 3"/>
          <p:cNvSpPr>
            <a:spLocks noGrp="1"/>
          </p:cNvSpPr>
          <p:nvPr>
            <p:ph type="sldNum" sz="quarter" idx="10"/>
          </p:nvPr>
        </p:nvSpPr>
        <p:spPr/>
        <p:txBody>
          <a:bodyPr/>
          <a:lstStyle/>
          <a:p>
            <a:fld id="{4DF089FB-F395-4871-92EC-83A12451D604}" type="slidenum">
              <a:rPr lang="en-GB" smtClean="0"/>
              <a:t>5</a:t>
            </a:fld>
            <a:endParaRPr lang="en-GB"/>
          </a:p>
        </p:txBody>
      </p:sp>
    </p:spTree>
    <p:extLst>
      <p:ext uri="{BB962C8B-B14F-4D97-AF65-F5344CB8AC3E}">
        <p14:creationId xmlns:p14="http://schemas.microsoft.com/office/powerpoint/2010/main" val="48882341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i="1" kern="1200" dirty="0" smtClean="0">
                <a:solidFill>
                  <a:schemeClr val="tx1"/>
                </a:solidFill>
                <a:effectLst/>
                <a:latin typeface="+mn-lt"/>
                <a:ea typeface="+mn-ea"/>
                <a:cs typeface="+mn-cs"/>
              </a:rPr>
              <a:t>Conclusion </a:t>
            </a:r>
            <a:endParaRPr lang="en-GB" sz="1200" b="1" i="1"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In conclusion, communication is a fundamental health and social care competency, which is part of person-centred care, collaborating with a team, and professional development. Studies have repeatedly indicated that communication promotes patient safety, helps in shared decision making and builds patient-family/professional relationships. These competencies are developed through formal education, praxis, and reflective practice, and they have to be developed so as to equip the students and professionals to the healthcare environment requirements. Care is safe, responsive, and effective with the support of structured communication strategies, teamwork, and reflections. Since the UK healthcare framework constantly changes, effective communication skills will be essential in the provision of quality care and better patient outcomes.</a:t>
            </a:r>
            <a:endParaRPr lang="en-GB" dirty="0" smtClean="0">
              <a:effectLst/>
            </a:endParaRPr>
          </a:p>
          <a:p>
            <a:endParaRPr lang="en-GB" dirty="0"/>
          </a:p>
        </p:txBody>
      </p:sp>
      <p:sp>
        <p:nvSpPr>
          <p:cNvPr id="4" name="Slide Number Placeholder 3"/>
          <p:cNvSpPr>
            <a:spLocks noGrp="1"/>
          </p:cNvSpPr>
          <p:nvPr>
            <p:ph type="sldNum" sz="quarter" idx="10"/>
          </p:nvPr>
        </p:nvSpPr>
        <p:spPr/>
        <p:txBody>
          <a:bodyPr/>
          <a:lstStyle/>
          <a:p>
            <a:fld id="{4DF089FB-F395-4871-92EC-83A12451D604}" type="slidenum">
              <a:rPr lang="en-GB" smtClean="0"/>
              <a:t>6</a:t>
            </a:fld>
            <a:endParaRPr lang="en-GB"/>
          </a:p>
        </p:txBody>
      </p:sp>
    </p:spTree>
    <p:extLst>
      <p:ext uri="{BB962C8B-B14F-4D97-AF65-F5344CB8AC3E}">
        <p14:creationId xmlns:p14="http://schemas.microsoft.com/office/powerpoint/2010/main" val="156747555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DF089FB-F395-4871-92EC-83A12451D604}" type="slidenum">
              <a:rPr lang="en-GB" smtClean="0"/>
              <a:t>7</a:t>
            </a:fld>
            <a:endParaRPr lang="en-GB"/>
          </a:p>
        </p:txBody>
      </p:sp>
    </p:spTree>
    <p:extLst>
      <p:ext uri="{BB962C8B-B14F-4D97-AF65-F5344CB8AC3E}">
        <p14:creationId xmlns:p14="http://schemas.microsoft.com/office/powerpoint/2010/main" val="252789598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2/3/2026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2/3/2026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2/3/2026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pPr/>
              <a:t>2/3/2026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pPr/>
              <a:t>2/3/2026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pPr/>
              <a:t>2/3/2026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2/3/2026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2/3/2026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2/3/2026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2/3/2026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2/3/2026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2/3/2026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5.png"/><Relationship Id="rId13" Type="http://schemas.openxmlformats.org/officeDocument/2006/relationships/image" Target="../media/image12.svg"/><Relationship Id="rId3" Type="http://schemas.openxmlformats.org/officeDocument/2006/relationships/image" Target="../media/image2.png"/><Relationship Id="rId7" Type="http://schemas.openxmlformats.org/officeDocument/2006/relationships/image" Target="../media/image6.svg"/><Relationship Id="rId12" Type="http://schemas.openxmlformats.org/officeDocument/2006/relationships/image" Target="../media/image7.png"/><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image" Target="../media/image4.png"/><Relationship Id="rId11" Type="http://schemas.openxmlformats.org/officeDocument/2006/relationships/image" Target="../media/image10.svg"/><Relationship Id="rId5" Type="http://schemas.openxmlformats.org/officeDocument/2006/relationships/image" Target="../media/image3.jpeg"/><Relationship Id="rId10" Type="http://schemas.openxmlformats.org/officeDocument/2006/relationships/image" Target="../media/image6.png"/><Relationship Id="rId4" Type="http://schemas.openxmlformats.org/officeDocument/2006/relationships/image" Target="../media/image3.svg"/><Relationship Id="rId9" Type="http://schemas.openxmlformats.org/officeDocument/2006/relationships/image" Target="../media/image8.svg"/></Relationships>
</file>

<file path=ppt/slides/_rels/slide2.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image" Target="../media/image8.jpeg"/><Relationship Id="rId7" Type="http://schemas.openxmlformats.org/officeDocument/2006/relationships/image" Target="../media/image15.sv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9.png"/><Relationship Id="rId5" Type="http://schemas.openxmlformats.org/officeDocument/2006/relationships/image" Target="../media/image3.svg"/><Relationship Id="rId10" Type="http://schemas.openxmlformats.org/officeDocument/2006/relationships/image" Target="../media/image11.png"/><Relationship Id="rId4" Type="http://schemas.openxmlformats.org/officeDocument/2006/relationships/image" Target="../media/image2.png"/><Relationship Id="rId9" Type="http://schemas.openxmlformats.org/officeDocument/2006/relationships/image" Target="../media/image17.svg"/></Relationships>
</file>

<file path=ppt/slides/_rels/slide3.xml.rels><?xml version="1.0" encoding="UTF-8" standalone="yes"?>
<Relationships xmlns="http://schemas.openxmlformats.org/package/2006/relationships"><Relationship Id="rId8" Type="http://schemas.openxmlformats.org/officeDocument/2006/relationships/image" Target="../media/image22.svg"/><Relationship Id="rId3" Type="http://schemas.openxmlformats.org/officeDocument/2006/relationships/image" Target="../media/image12.jpeg"/><Relationship Id="rId7" Type="http://schemas.openxmlformats.org/officeDocument/2006/relationships/image" Target="../media/image14.png"/><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image" Target="../media/image13.jpeg"/><Relationship Id="rId5" Type="http://schemas.openxmlformats.org/officeDocument/2006/relationships/image" Target="../media/image8.svg"/><Relationship Id="rId10" Type="http://schemas.openxmlformats.org/officeDocument/2006/relationships/image" Target="../media/image17.svg"/><Relationship Id="rId4" Type="http://schemas.openxmlformats.org/officeDocument/2006/relationships/image" Target="../media/image5.png"/><Relationship Id="rId9" Type="http://schemas.openxmlformats.org/officeDocument/2006/relationships/image" Target="../media/image10.png"/></Relationships>
</file>

<file path=ppt/slides/_rels/slide4.xml.rels><?xml version="1.0" encoding="UTF-8" standalone="yes"?>
<Relationships xmlns="http://schemas.openxmlformats.org/package/2006/relationships"><Relationship Id="rId8" Type="http://schemas.openxmlformats.org/officeDocument/2006/relationships/image" Target="../media/image17.png"/><Relationship Id="rId3" Type="http://schemas.openxmlformats.org/officeDocument/2006/relationships/image" Target="../media/image12.jpeg"/><Relationship Id="rId7" Type="http://schemas.openxmlformats.org/officeDocument/2006/relationships/image" Target="../media/image26.svg"/><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image" Target="../media/image16.png"/><Relationship Id="rId5" Type="http://schemas.openxmlformats.org/officeDocument/2006/relationships/image" Target="../media/image24.svg"/><Relationship Id="rId10" Type="http://schemas.openxmlformats.org/officeDocument/2006/relationships/image" Target="../media/image17.svg"/><Relationship Id="rId4" Type="http://schemas.openxmlformats.org/officeDocument/2006/relationships/image" Target="../media/image15.png"/><Relationship Id="rId9" Type="http://schemas.openxmlformats.org/officeDocument/2006/relationships/image" Target="../media/image10.png"/></Relationships>
</file>

<file path=ppt/slides/_rels/slide5.xml.rels><?xml version="1.0" encoding="UTF-8" standalone="yes"?>
<Relationships xmlns="http://schemas.openxmlformats.org/package/2006/relationships"><Relationship Id="rId8" Type="http://schemas.openxmlformats.org/officeDocument/2006/relationships/image" Target="../media/image20.png"/><Relationship Id="rId3" Type="http://schemas.openxmlformats.org/officeDocument/2006/relationships/image" Target="../media/image18.jpeg"/><Relationship Id="rId7" Type="http://schemas.openxmlformats.org/officeDocument/2006/relationships/image" Target="../media/image17.svg"/><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image" Target="../media/image10.png"/><Relationship Id="rId11" Type="http://schemas.openxmlformats.org/officeDocument/2006/relationships/image" Target="../media/image22.png"/><Relationship Id="rId5" Type="http://schemas.openxmlformats.org/officeDocument/2006/relationships/image" Target="../media/image30.svg"/><Relationship Id="rId10" Type="http://schemas.openxmlformats.org/officeDocument/2006/relationships/image" Target="../media/image33.svg"/><Relationship Id="rId4" Type="http://schemas.openxmlformats.org/officeDocument/2006/relationships/image" Target="../media/image19.png"/><Relationship Id="rId9" Type="http://schemas.openxmlformats.org/officeDocument/2006/relationships/image" Target="../media/image21.png"/></Relationships>
</file>

<file path=ppt/slides/_rels/slide6.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23.jpeg"/><Relationship Id="rId7" Type="http://schemas.openxmlformats.org/officeDocument/2006/relationships/image" Target="../media/image5.png"/><Relationship Id="rId12" Type="http://schemas.openxmlformats.org/officeDocument/2006/relationships/image" Target="../media/image26.png"/><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image" Target="../media/image33.svg"/><Relationship Id="rId11" Type="http://schemas.openxmlformats.org/officeDocument/2006/relationships/image" Target="../media/image25.png"/><Relationship Id="rId5" Type="http://schemas.openxmlformats.org/officeDocument/2006/relationships/image" Target="../media/image21.png"/><Relationship Id="rId10" Type="http://schemas.openxmlformats.org/officeDocument/2006/relationships/image" Target="../media/image17.svg"/><Relationship Id="rId4" Type="http://schemas.openxmlformats.org/officeDocument/2006/relationships/image" Target="../media/image24.jpeg"/><Relationship Id="rId9" Type="http://schemas.openxmlformats.org/officeDocument/2006/relationships/image" Target="../media/image10.png"/></Relationships>
</file>

<file path=ppt/slides/_rels/slide7.xml.rels><?xml version="1.0" encoding="UTF-8" standalone="yes"?>
<Relationships xmlns="http://schemas.openxmlformats.org/package/2006/relationships"><Relationship Id="rId3" Type="http://schemas.openxmlformats.org/officeDocument/2006/relationships/image" Target="../media/image27.jpeg"/><Relationship Id="rId7" Type="http://schemas.openxmlformats.org/officeDocument/2006/relationships/hyperlink" Target="https://www.england.nhs.uk/publication/improving-communication-between-health-care-professionals-and-patients-in-the-nhs-in-england/" TargetMode="External"/><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image" Target="../media/image41.svg"/><Relationship Id="rId4" Type="http://schemas.openxmlformats.org/officeDocument/2006/relationships/image" Target="../media/image28.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l="-2830" t="-17889" r="-49156" b="-34097"/>
            </a:stretch>
          </a:blipFill>
        </p:spPr>
      </p:sp>
      <p:sp>
        <p:nvSpPr>
          <p:cNvPr id="3" name="Freeform 3"/>
          <p:cNvSpPr/>
          <p:nvPr/>
        </p:nvSpPr>
        <p:spPr>
          <a:xfrm rot="-10252266">
            <a:off x="9332892" y="493496"/>
            <a:ext cx="3721250" cy="6002016"/>
          </a:xfrm>
          <a:custGeom>
            <a:avLst/>
            <a:gdLst/>
            <a:ahLst/>
            <a:cxnLst/>
            <a:rect l="l" t="t" r="r" b="b"/>
            <a:pathLst>
              <a:path w="3721250" h="6002016">
                <a:moveTo>
                  <a:pt x="0" y="0"/>
                </a:moveTo>
                <a:lnTo>
                  <a:pt x="3721250" y="0"/>
                </a:lnTo>
                <a:lnTo>
                  <a:pt x="3721250" y="6002016"/>
                </a:lnTo>
                <a:lnTo>
                  <a:pt x="0" y="6002016"/>
                </a:lnTo>
                <a:lnTo>
                  <a:pt x="0" y="0"/>
                </a:lnTo>
                <a:close/>
              </a:path>
            </a:pathLst>
          </a:custGeom>
          <a:blipFill>
            <a:blip r:embed="rId3">
              <a:extLst>
                <a:ext uri="{96DAC541-7B7A-43D3-8B79-37D633B846F1}">
                  <asvg:svgBlip xmlns="" xmlns:asvg="http://schemas.microsoft.com/office/drawing/2016/SVG/main" r:embed="rId4"/>
                </a:ext>
              </a:extLst>
            </a:blip>
            <a:stretch>
              <a:fillRect/>
            </a:stretch>
          </a:blipFill>
        </p:spPr>
      </p:sp>
      <p:grpSp>
        <p:nvGrpSpPr>
          <p:cNvPr id="4" name="Group 4"/>
          <p:cNvGrpSpPr/>
          <p:nvPr/>
        </p:nvGrpSpPr>
        <p:grpSpPr>
          <a:xfrm>
            <a:off x="13091931" y="-321115"/>
            <a:ext cx="4392470" cy="4392470"/>
            <a:chOff x="0" y="0"/>
            <a:chExt cx="812800" cy="812800"/>
          </a:xfrm>
        </p:grpSpPr>
        <p:sp>
          <p:nvSpPr>
            <p:cNvPr id="5" name="Freeform 5"/>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023880">
                    <a:alpha val="100000"/>
                  </a:srgbClr>
                </a:gs>
                <a:gs pos="100000">
                  <a:srgbClr val="D6D1E3">
                    <a:alpha val="33500"/>
                  </a:srgbClr>
                </a:gs>
              </a:gsLst>
              <a:lin ang="0"/>
            </a:gradFill>
          </p:spPr>
        </p:sp>
        <p:sp>
          <p:nvSpPr>
            <p:cNvPr id="6" name="TextBox 6"/>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grpSp>
        <p:nvGrpSpPr>
          <p:cNvPr id="7" name="Group 7"/>
          <p:cNvGrpSpPr/>
          <p:nvPr/>
        </p:nvGrpSpPr>
        <p:grpSpPr>
          <a:xfrm>
            <a:off x="9694396" y="2975009"/>
            <a:ext cx="5910416" cy="5910416"/>
            <a:chOff x="0" y="0"/>
            <a:chExt cx="812800" cy="812800"/>
          </a:xfrm>
        </p:grpSpPr>
        <p:sp>
          <p:nvSpPr>
            <p:cNvPr id="8" name="Freeform 8"/>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blipFill>
              <a:blip r:embed="rId5"/>
              <a:stretch>
                <a:fillRect l="-25046" r="-25046"/>
              </a:stretch>
            </a:blipFill>
          </p:spPr>
        </p:sp>
      </p:grpSp>
      <p:sp>
        <p:nvSpPr>
          <p:cNvPr id="9" name="Freeform 9"/>
          <p:cNvSpPr/>
          <p:nvPr/>
        </p:nvSpPr>
        <p:spPr>
          <a:xfrm rot="-638216">
            <a:off x="7368376" y="5093275"/>
            <a:ext cx="3551247" cy="4729263"/>
          </a:xfrm>
          <a:custGeom>
            <a:avLst/>
            <a:gdLst/>
            <a:ahLst/>
            <a:cxnLst/>
            <a:rect l="l" t="t" r="r" b="b"/>
            <a:pathLst>
              <a:path w="3551247" h="4729263">
                <a:moveTo>
                  <a:pt x="0" y="0"/>
                </a:moveTo>
                <a:lnTo>
                  <a:pt x="3551247" y="0"/>
                </a:lnTo>
                <a:lnTo>
                  <a:pt x="3551247" y="4729263"/>
                </a:lnTo>
                <a:lnTo>
                  <a:pt x="0" y="4729263"/>
                </a:lnTo>
                <a:lnTo>
                  <a:pt x="0" y="0"/>
                </a:lnTo>
                <a:close/>
              </a:path>
            </a:pathLst>
          </a:custGeom>
          <a:blipFill>
            <a:blip r:embed="rId6">
              <a:extLst>
                <a:ext uri="{96DAC541-7B7A-43D3-8B79-37D633B846F1}">
                  <asvg:svgBlip xmlns="" xmlns:asvg="http://schemas.microsoft.com/office/drawing/2016/SVG/main" r:embed="rId7"/>
                </a:ext>
              </a:extLst>
            </a:blip>
            <a:stretch>
              <a:fillRect/>
            </a:stretch>
          </a:blipFill>
        </p:spPr>
      </p:sp>
      <p:sp>
        <p:nvSpPr>
          <p:cNvPr id="10" name="Freeform 10"/>
          <p:cNvSpPr/>
          <p:nvPr/>
        </p:nvSpPr>
        <p:spPr>
          <a:xfrm flipH="1">
            <a:off x="11193517" y="6172200"/>
            <a:ext cx="7094483" cy="4114800"/>
          </a:xfrm>
          <a:custGeom>
            <a:avLst/>
            <a:gdLst/>
            <a:ahLst/>
            <a:cxnLst/>
            <a:rect l="l" t="t" r="r" b="b"/>
            <a:pathLst>
              <a:path w="7094483" h="4114800">
                <a:moveTo>
                  <a:pt x="7094483" y="0"/>
                </a:moveTo>
                <a:lnTo>
                  <a:pt x="0" y="0"/>
                </a:lnTo>
                <a:lnTo>
                  <a:pt x="0" y="4114800"/>
                </a:lnTo>
                <a:lnTo>
                  <a:pt x="7094483" y="4114800"/>
                </a:lnTo>
                <a:lnTo>
                  <a:pt x="7094483" y="0"/>
                </a:lnTo>
                <a:close/>
              </a:path>
            </a:pathLst>
          </a:custGeom>
          <a:blipFill>
            <a:blip r:embed="rId8">
              <a:extLst>
                <a:ext uri="{96DAC541-7B7A-43D3-8B79-37D633B846F1}">
                  <asvg:svgBlip xmlns="" xmlns:asvg="http://schemas.microsoft.com/office/drawing/2016/SVG/main" r:embed="rId9"/>
                </a:ext>
              </a:extLst>
            </a:blip>
            <a:stretch>
              <a:fillRect/>
            </a:stretch>
          </a:blipFill>
        </p:spPr>
      </p:sp>
      <p:sp>
        <p:nvSpPr>
          <p:cNvPr id="11" name="Freeform 11"/>
          <p:cNvSpPr/>
          <p:nvPr/>
        </p:nvSpPr>
        <p:spPr>
          <a:xfrm>
            <a:off x="4533892" y="282006"/>
            <a:ext cx="4700702" cy="4735140"/>
          </a:xfrm>
          <a:custGeom>
            <a:avLst/>
            <a:gdLst/>
            <a:ahLst/>
            <a:cxnLst/>
            <a:rect l="l" t="t" r="r" b="b"/>
            <a:pathLst>
              <a:path w="4700702" h="4735140">
                <a:moveTo>
                  <a:pt x="0" y="0"/>
                </a:moveTo>
                <a:lnTo>
                  <a:pt x="4700703" y="0"/>
                </a:lnTo>
                <a:lnTo>
                  <a:pt x="4700703" y="4735140"/>
                </a:lnTo>
                <a:lnTo>
                  <a:pt x="0" y="4735140"/>
                </a:lnTo>
                <a:lnTo>
                  <a:pt x="0" y="0"/>
                </a:lnTo>
                <a:close/>
              </a:path>
            </a:pathLst>
          </a:custGeom>
          <a:blipFill>
            <a:blip r:embed="rId10">
              <a:alphaModFix amt="20999"/>
              <a:extLst>
                <a:ext uri="{96DAC541-7B7A-43D3-8B79-37D633B846F1}">
                  <asvg:svgBlip xmlns="" xmlns:asvg="http://schemas.microsoft.com/office/drawing/2016/SVG/main" r:embed="rId11"/>
                </a:ext>
              </a:extLst>
            </a:blip>
            <a:stretch>
              <a:fillRect/>
            </a:stretch>
          </a:blipFill>
        </p:spPr>
      </p:sp>
      <p:sp>
        <p:nvSpPr>
          <p:cNvPr id="13" name="Freeform 13"/>
          <p:cNvSpPr/>
          <p:nvPr/>
        </p:nvSpPr>
        <p:spPr>
          <a:xfrm>
            <a:off x="1028700" y="1028700"/>
            <a:ext cx="1187864" cy="1261245"/>
          </a:xfrm>
          <a:custGeom>
            <a:avLst/>
            <a:gdLst/>
            <a:ahLst/>
            <a:cxnLst/>
            <a:rect l="l" t="t" r="r" b="b"/>
            <a:pathLst>
              <a:path w="1187864" h="1261245">
                <a:moveTo>
                  <a:pt x="0" y="0"/>
                </a:moveTo>
                <a:lnTo>
                  <a:pt x="1187864" y="0"/>
                </a:lnTo>
                <a:lnTo>
                  <a:pt x="1187864" y="1261245"/>
                </a:lnTo>
                <a:lnTo>
                  <a:pt x="0" y="1261245"/>
                </a:lnTo>
                <a:lnTo>
                  <a:pt x="0" y="0"/>
                </a:lnTo>
                <a:close/>
              </a:path>
            </a:pathLst>
          </a:custGeom>
          <a:blipFill>
            <a:blip r:embed="rId12">
              <a:extLst>
                <a:ext uri="{96DAC541-7B7A-43D3-8B79-37D633B846F1}">
                  <asvg:svgBlip xmlns="" xmlns:asvg="http://schemas.microsoft.com/office/drawing/2016/SVG/main" r:embed="rId13"/>
                </a:ext>
              </a:extLst>
            </a:blip>
            <a:stretch>
              <a:fillRect/>
            </a:stretch>
          </a:blipFill>
        </p:spPr>
      </p:sp>
      <p:sp>
        <p:nvSpPr>
          <p:cNvPr id="17" name="TextBox 17"/>
          <p:cNvSpPr txBox="1"/>
          <p:nvPr/>
        </p:nvSpPr>
        <p:spPr>
          <a:xfrm>
            <a:off x="1961368" y="3131420"/>
            <a:ext cx="4832814" cy="2585323"/>
          </a:xfrm>
          <a:prstGeom prst="rect">
            <a:avLst/>
          </a:prstGeom>
        </p:spPr>
        <p:txBody>
          <a:bodyPr wrap="square" lIns="0" tIns="0" rIns="0" bIns="0" rtlCol="0" anchor="t">
            <a:spAutoFit/>
          </a:bodyPr>
          <a:lstStyle/>
          <a:p>
            <a:pPr algn="ctr"/>
            <a:r>
              <a:rPr lang="en-US" sz="2400" dirty="0">
                <a:latin typeface="Arial" panose="020B0604020202020204" pitchFamily="34" charset="0"/>
                <a:cs typeface="Arial" panose="020B0604020202020204" pitchFamily="34" charset="0"/>
              </a:rPr>
              <a:t> </a:t>
            </a:r>
            <a:endParaRPr lang="en-GB" sz="2400" dirty="0">
              <a:latin typeface="Arial" panose="020B0604020202020204" pitchFamily="34" charset="0"/>
              <a:cs typeface="Arial" panose="020B0604020202020204" pitchFamily="34" charset="0"/>
            </a:endParaRPr>
          </a:p>
          <a:p>
            <a:pPr algn="ctr"/>
            <a:r>
              <a:rPr lang="en-US" sz="2400" dirty="0">
                <a:latin typeface="Arial" panose="020B0604020202020204" pitchFamily="34" charset="0"/>
                <a:cs typeface="Arial" panose="020B0604020202020204" pitchFamily="34" charset="0"/>
              </a:rPr>
              <a:t>Name: </a:t>
            </a:r>
            <a:r>
              <a:rPr lang="en-US" sz="2400" dirty="0" smtClean="0">
                <a:latin typeface="Arial" panose="020B0604020202020204" pitchFamily="34" charset="0"/>
                <a:cs typeface="Arial" panose="020B0604020202020204" pitchFamily="34" charset="0"/>
              </a:rPr>
              <a:t>Poshmal Khan</a:t>
            </a:r>
            <a:endParaRPr lang="en-GB" sz="2400" dirty="0">
              <a:latin typeface="Arial" panose="020B0604020202020204" pitchFamily="34" charset="0"/>
              <a:cs typeface="Arial" panose="020B0604020202020204" pitchFamily="34" charset="0"/>
            </a:endParaRPr>
          </a:p>
          <a:p>
            <a:pPr algn="ctr"/>
            <a:r>
              <a:rPr lang="en-US" sz="2400" smtClean="0">
                <a:latin typeface="Arial" panose="020B0604020202020204" pitchFamily="34" charset="0"/>
                <a:cs typeface="Arial" panose="020B0604020202020204" pitchFamily="34" charset="0"/>
              </a:rPr>
              <a:t>Subject Name: []</a:t>
            </a:r>
            <a:endParaRPr lang="en-GB" sz="2400" dirty="0">
              <a:latin typeface="Arial" panose="020B0604020202020204" pitchFamily="34" charset="0"/>
              <a:cs typeface="Arial" panose="020B0604020202020204" pitchFamily="34" charset="0"/>
            </a:endParaRPr>
          </a:p>
          <a:p>
            <a:pPr algn="ctr"/>
            <a:r>
              <a:rPr lang="en-US" sz="2400" dirty="0">
                <a:latin typeface="Arial" panose="020B0604020202020204" pitchFamily="34" charset="0"/>
                <a:cs typeface="Arial" panose="020B0604020202020204" pitchFamily="34" charset="0"/>
              </a:rPr>
              <a:t>The module code: </a:t>
            </a:r>
            <a:r>
              <a:rPr lang="en-US" sz="2400" b="1" dirty="0" smtClean="0">
                <a:latin typeface="Arial" panose="020B0604020202020204" pitchFamily="34" charset="0"/>
                <a:cs typeface="Arial" panose="020B0604020202020204" pitchFamily="34" charset="0"/>
              </a:rPr>
              <a:t>LCHS4009</a:t>
            </a:r>
            <a:endParaRPr lang="en-GB" sz="2400" dirty="0">
              <a:latin typeface="Arial" panose="020B0604020202020204" pitchFamily="34" charset="0"/>
              <a:cs typeface="Arial" panose="020B0604020202020204" pitchFamily="34" charset="0"/>
            </a:endParaRPr>
          </a:p>
          <a:p>
            <a:pPr algn="ctr"/>
            <a:r>
              <a:rPr lang="en-US" sz="2400" dirty="0">
                <a:latin typeface="Arial" panose="020B0604020202020204" pitchFamily="34" charset="0"/>
                <a:cs typeface="Arial" panose="020B0604020202020204" pitchFamily="34" charset="0"/>
              </a:rPr>
              <a:t>Lecturer’s Name: </a:t>
            </a:r>
            <a:r>
              <a:rPr lang="en-US" sz="2400" dirty="0" smtClean="0">
                <a:latin typeface="Arial" panose="020B0604020202020204" pitchFamily="34" charset="0"/>
                <a:cs typeface="Arial" panose="020B0604020202020204" pitchFamily="34" charset="0"/>
              </a:rPr>
              <a:t>Aisha bakre</a:t>
            </a:r>
            <a:endParaRPr lang="en-GB" sz="2400" dirty="0">
              <a:latin typeface="Arial" panose="020B0604020202020204" pitchFamily="34" charset="0"/>
              <a:cs typeface="Arial" panose="020B0604020202020204" pitchFamily="34" charset="0"/>
            </a:endParaRPr>
          </a:p>
          <a:p>
            <a:pPr algn="ctr"/>
            <a:r>
              <a:rPr lang="en-US" sz="2400" dirty="0">
                <a:latin typeface="Arial" panose="020B0604020202020204" pitchFamily="34" charset="0"/>
                <a:cs typeface="Arial" panose="020B0604020202020204" pitchFamily="34" charset="0"/>
              </a:rPr>
              <a:t>Assignment Title: </a:t>
            </a:r>
            <a:r>
              <a:rPr lang="en-US" sz="2400" b="1" dirty="0" smtClean="0">
                <a:latin typeface="Arial" panose="020B0604020202020204" pitchFamily="34" charset="0"/>
                <a:cs typeface="Arial" panose="020B0604020202020204" pitchFamily="34" charset="0"/>
              </a:rPr>
              <a:t>Self-Awareness Presentation</a:t>
            </a:r>
            <a:endParaRPr lang="en-GB" sz="2400" dirty="0">
              <a:effectLst/>
              <a:latin typeface="Arial" panose="020B0604020202020204" pitchFamily="34" charset="0"/>
              <a:cs typeface="Arial" panose="020B0604020202020204" pitchFamily="34" charset="0"/>
            </a:endParaRPr>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b="-166833"/>
            </a:stretch>
          </a:blipFill>
        </p:spPr>
      </p:sp>
      <p:sp>
        <p:nvSpPr>
          <p:cNvPr id="3" name="Freeform 3"/>
          <p:cNvSpPr/>
          <p:nvPr/>
        </p:nvSpPr>
        <p:spPr>
          <a:xfrm rot="6673934" flipH="1">
            <a:off x="1610498" y="-1420327"/>
            <a:ext cx="3721250" cy="6002016"/>
          </a:xfrm>
          <a:custGeom>
            <a:avLst/>
            <a:gdLst/>
            <a:ahLst/>
            <a:cxnLst/>
            <a:rect l="l" t="t" r="r" b="b"/>
            <a:pathLst>
              <a:path w="3721250" h="6002016">
                <a:moveTo>
                  <a:pt x="3721249" y="0"/>
                </a:moveTo>
                <a:lnTo>
                  <a:pt x="0" y="0"/>
                </a:lnTo>
                <a:lnTo>
                  <a:pt x="0" y="6002016"/>
                </a:lnTo>
                <a:lnTo>
                  <a:pt x="3721249" y="6002016"/>
                </a:lnTo>
                <a:lnTo>
                  <a:pt x="3721249" y="0"/>
                </a:lnTo>
                <a:close/>
              </a:path>
            </a:pathLst>
          </a:custGeom>
          <a:blipFill>
            <a:blip r:embed="rId4">
              <a:extLst>
                <a:ext uri="{96DAC541-7B7A-43D3-8B79-37D633B846F1}">
                  <asvg:svgBlip xmlns="" xmlns:asvg="http://schemas.microsoft.com/office/drawing/2016/SVG/main" r:embed="rId5"/>
                </a:ext>
              </a:extLst>
            </a:blip>
            <a:stretch>
              <a:fillRect/>
            </a:stretch>
          </a:blipFill>
        </p:spPr>
      </p:sp>
      <p:sp>
        <p:nvSpPr>
          <p:cNvPr id="4" name="Freeform 4"/>
          <p:cNvSpPr/>
          <p:nvPr/>
        </p:nvSpPr>
        <p:spPr>
          <a:xfrm>
            <a:off x="0" y="5748433"/>
            <a:ext cx="18288000" cy="7019734"/>
          </a:xfrm>
          <a:custGeom>
            <a:avLst/>
            <a:gdLst/>
            <a:ahLst/>
            <a:cxnLst/>
            <a:rect l="l" t="t" r="r" b="b"/>
            <a:pathLst>
              <a:path w="18288000" h="7019734">
                <a:moveTo>
                  <a:pt x="0" y="0"/>
                </a:moveTo>
                <a:lnTo>
                  <a:pt x="18288000" y="0"/>
                </a:lnTo>
                <a:lnTo>
                  <a:pt x="18288000" y="7019734"/>
                </a:lnTo>
                <a:lnTo>
                  <a:pt x="0" y="7019734"/>
                </a:lnTo>
                <a:lnTo>
                  <a:pt x="0" y="0"/>
                </a:lnTo>
                <a:close/>
              </a:path>
            </a:pathLst>
          </a:custGeom>
          <a:blipFill>
            <a:blip r:embed="rId6">
              <a:extLst>
                <a:ext uri="{96DAC541-7B7A-43D3-8B79-37D633B846F1}">
                  <asvg:svgBlip xmlns="" xmlns:asvg="http://schemas.microsoft.com/office/drawing/2016/SVG/main" r:embed="rId7"/>
                </a:ext>
              </a:extLst>
            </a:blip>
            <a:stretch>
              <a:fillRect/>
            </a:stretch>
          </a:blipFill>
        </p:spPr>
      </p:sp>
      <p:sp>
        <p:nvSpPr>
          <p:cNvPr id="5" name="Freeform 5"/>
          <p:cNvSpPr/>
          <p:nvPr/>
        </p:nvSpPr>
        <p:spPr>
          <a:xfrm>
            <a:off x="6657081" y="6591194"/>
            <a:ext cx="753374" cy="695843"/>
          </a:xfrm>
          <a:custGeom>
            <a:avLst/>
            <a:gdLst/>
            <a:ahLst/>
            <a:cxnLst/>
            <a:rect l="l" t="t" r="r" b="b"/>
            <a:pathLst>
              <a:path w="753374" h="695843">
                <a:moveTo>
                  <a:pt x="0" y="0"/>
                </a:moveTo>
                <a:lnTo>
                  <a:pt x="753373" y="0"/>
                </a:lnTo>
                <a:lnTo>
                  <a:pt x="753373" y="695844"/>
                </a:lnTo>
                <a:lnTo>
                  <a:pt x="0" y="695844"/>
                </a:lnTo>
                <a:lnTo>
                  <a:pt x="0" y="0"/>
                </a:lnTo>
                <a:close/>
              </a:path>
            </a:pathLst>
          </a:custGeom>
          <a:blipFill>
            <a:blip r:embed="rId8">
              <a:extLst>
                <a:ext uri="{96DAC541-7B7A-43D3-8B79-37D633B846F1}">
                  <asvg:svgBlip xmlns="" xmlns:asvg="http://schemas.microsoft.com/office/drawing/2016/SVG/main" r:embed="rId9"/>
                </a:ext>
              </a:extLst>
            </a:blip>
            <a:stretch>
              <a:fillRect/>
            </a:stretch>
          </a:blipFill>
        </p:spPr>
      </p:sp>
      <p:sp>
        <p:nvSpPr>
          <p:cNvPr id="6" name="Freeform 6"/>
          <p:cNvSpPr/>
          <p:nvPr/>
        </p:nvSpPr>
        <p:spPr>
          <a:xfrm>
            <a:off x="16505926" y="1928469"/>
            <a:ext cx="753374" cy="695843"/>
          </a:xfrm>
          <a:custGeom>
            <a:avLst/>
            <a:gdLst/>
            <a:ahLst/>
            <a:cxnLst/>
            <a:rect l="l" t="t" r="r" b="b"/>
            <a:pathLst>
              <a:path w="753374" h="695843">
                <a:moveTo>
                  <a:pt x="0" y="0"/>
                </a:moveTo>
                <a:lnTo>
                  <a:pt x="753374" y="0"/>
                </a:lnTo>
                <a:lnTo>
                  <a:pt x="753374" y="695843"/>
                </a:lnTo>
                <a:lnTo>
                  <a:pt x="0" y="695843"/>
                </a:lnTo>
                <a:lnTo>
                  <a:pt x="0" y="0"/>
                </a:lnTo>
                <a:close/>
              </a:path>
            </a:pathLst>
          </a:custGeom>
          <a:blipFill>
            <a:blip r:embed="rId8">
              <a:extLst>
                <a:ext uri="{96DAC541-7B7A-43D3-8B79-37D633B846F1}">
                  <asvg:svgBlip xmlns="" xmlns:asvg="http://schemas.microsoft.com/office/drawing/2016/SVG/main" r:embed="rId9"/>
                </a:ext>
              </a:extLst>
            </a:blip>
            <a:stretch>
              <a:fillRect/>
            </a:stretch>
          </a:blipFill>
        </p:spPr>
      </p:sp>
      <p:sp>
        <p:nvSpPr>
          <p:cNvPr id="7" name="TextBox 7"/>
          <p:cNvSpPr txBox="1"/>
          <p:nvPr/>
        </p:nvSpPr>
        <p:spPr>
          <a:xfrm>
            <a:off x="7410454" y="1496060"/>
            <a:ext cx="7576391" cy="718185"/>
          </a:xfrm>
          <a:prstGeom prst="rect">
            <a:avLst/>
          </a:prstGeom>
        </p:spPr>
        <p:txBody>
          <a:bodyPr lIns="0" tIns="0" rIns="0" bIns="0" rtlCol="0" anchor="t">
            <a:spAutoFit/>
          </a:bodyPr>
          <a:lstStyle/>
          <a:p>
            <a:pPr algn="l">
              <a:lnSpc>
                <a:spcPts val="4920"/>
              </a:lnSpc>
            </a:pPr>
            <a:r>
              <a:rPr lang="en-US" sz="6000" b="1">
                <a:solidFill>
                  <a:srgbClr val="000000"/>
                </a:solidFill>
                <a:latin typeface="Arial Bold"/>
                <a:ea typeface="Arial Bold"/>
                <a:cs typeface="Arial Bold"/>
                <a:sym typeface="Arial Bold"/>
              </a:rPr>
              <a:t>Introduction</a:t>
            </a:r>
          </a:p>
        </p:txBody>
      </p:sp>
      <p:sp>
        <p:nvSpPr>
          <p:cNvPr id="8" name="TextBox 8"/>
          <p:cNvSpPr txBox="1"/>
          <p:nvPr/>
        </p:nvSpPr>
        <p:spPr>
          <a:xfrm>
            <a:off x="7410454" y="2586212"/>
            <a:ext cx="9848846" cy="3231654"/>
          </a:xfrm>
          <a:prstGeom prst="rect">
            <a:avLst/>
          </a:prstGeom>
        </p:spPr>
        <p:txBody>
          <a:bodyPr lIns="0" tIns="0" rIns="0" bIns="0" rtlCol="0" anchor="t">
            <a:spAutoFit/>
          </a:bodyPr>
          <a:lstStyle/>
          <a:p>
            <a:pPr algn="ctr">
              <a:lnSpc>
                <a:spcPts val="2780"/>
              </a:lnSpc>
            </a:pPr>
            <a:r>
              <a:rPr lang="en-US" sz="2000" b="1" i="1" dirty="0">
                <a:solidFill>
                  <a:srgbClr val="000000"/>
                </a:solidFill>
                <a:latin typeface="Arial Bold Italics"/>
                <a:ea typeface="Arial Bold Italics"/>
                <a:cs typeface="Arial Bold Italics"/>
                <a:sym typeface="Arial Bold Italics"/>
              </a:rPr>
              <a:t>What is Communication and Why is it Important?</a:t>
            </a:r>
          </a:p>
          <a:p>
            <a:pPr algn="ctr">
              <a:lnSpc>
                <a:spcPts val="2780"/>
              </a:lnSpc>
            </a:pPr>
            <a:endParaRPr lang="en-US" sz="2000" b="1" i="1" dirty="0">
              <a:solidFill>
                <a:srgbClr val="000000"/>
              </a:solidFill>
              <a:latin typeface="Arial Bold Italics"/>
              <a:ea typeface="Arial Bold Italics"/>
              <a:cs typeface="Arial Bold Italics"/>
              <a:sym typeface="Arial Bold Italics"/>
            </a:endParaRPr>
          </a:p>
          <a:p>
            <a:pPr marL="431801" lvl="1" indent="-215900">
              <a:lnSpc>
                <a:spcPts val="2780"/>
              </a:lnSpc>
              <a:buFont typeface="Arial"/>
              <a:buChar char="•"/>
            </a:pPr>
            <a:r>
              <a:rPr lang="en-US" sz="2000" dirty="0" smtClean="0">
                <a:solidFill>
                  <a:srgbClr val="000000"/>
                </a:solidFill>
                <a:latin typeface="Arial"/>
                <a:ea typeface="Arial"/>
                <a:cs typeface="Arial"/>
                <a:sym typeface="Arial"/>
              </a:rPr>
              <a:t>Communication</a:t>
            </a:r>
            <a:r>
              <a:rPr lang="en-US" sz="2000" dirty="0">
                <a:solidFill>
                  <a:srgbClr val="000000"/>
                </a:solidFill>
                <a:latin typeface="Arial"/>
                <a:ea typeface="Arial"/>
                <a:cs typeface="Arial"/>
                <a:sym typeface="Arial"/>
              </a:rPr>
              <a:t>: the sharing of information through non-verbal, verbal and written communication (Gregory, 2024).</a:t>
            </a:r>
          </a:p>
          <a:p>
            <a:pPr marL="431801" lvl="1" indent="-215900">
              <a:lnSpc>
                <a:spcPts val="2780"/>
              </a:lnSpc>
              <a:buFont typeface="Arial"/>
              <a:buChar char="•"/>
            </a:pPr>
            <a:r>
              <a:rPr lang="en-US" sz="2000" dirty="0">
                <a:solidFill>
                  <a:srgbClr val="000000"/>
                </a:solidFill>
                <a:latin typeface="Arial"/>
                <a:ea typeface="Arial"/>
                <a:cs typeface="Arial"/>
                <a:sym typeface="Arial"/>
              </a:rPr>
              <a:t>Central is the key factor in the field of person-</a:t>
            </a:r>
            <a:r>
              <a:rPr lang="en-US" sz="2000" dirty="0" err="1">
                <a:solidFill>
                  <a:srgbClr val="000000"/>
                </a:solidFill>
                <a:latin typeface="Arial"/>
                <a:ea typeface="Arial"/>
                <a:cs typeface="Arial"/>
                <a:sym typeface="Arial"/>
              </a:rPr>
              <a:t>centred</a:t>
            </a:r>
            <a:r>
              <a:rPr lang="en-US" sz="2000" dirty="0">
                <a:solidFill>
                  <a:srgbClr val="000000"/>
                </a:solidFill>
                <a:latin typeface="Arial"/>
                <a:ea typeface="Arial"/>
                <a:cs typeface="Arial"/>
                <a:sym typeface="Arial"/>
              </a:rPr>
              <a:t> care and collaboration between professions.</a:t>
            </a:r>
          </a:p>
          <a:p>
            <a:pPr marL="431801" lvl="1" indent="-215900">
              <a:lnSpc>
                <a:spcPts val="2780"/>
              </a:lnSpc>
              <a:buFont typeface="Arial"/>
              <a:buChar char="•"/>
            </a:pPr>
            <a:r>
              <a:rPr lang="en-US" sz="2000" dirty="0">
                <a:solidFill>
                  <a:srgbClr val="000000"/>
                </a:solidFill>
                <a:latin typeface="Arial"/>
                <a:ea typeface="Arial"/>
                <a:cs typeface="Arial"/>
                <a:sym typeface="Arial"/>
              </a:rPr>
              <a:t>Enhances patient satisfaction, safety and quality of care (NHS England, 2021)</a:t>
            </a:r>
          </a:p>
          <a:p>
            <a:pPr marL="431801" lvl="1" indent="-215900">
              <a:lnSpc>
                <a:spcPts val="2780"/>
              </a:lnSpc>
              <a:buFont typeface="Arial"/>
              <a:buChar char="•"/>
            </a:pPr>
            <a:r>
              <a:rPr lang="en-US" sz="2000" dirty="0">
                <a:solidFill>
                  <a:srgbClr val="000000"/>
                </a:solidFill>
                <a:latin typeface="Arial"/>
                <a:ea typeface="Arial"/>
                <a:cs typeface="Arial"/>
                <a:sym typeface="Arial"/>
              </a:rPr>
              <a:t>Assists in the identification of the needs of the patient, particularly in the vulnerable populations such as the elderly (Clarke, 2015)</a:t>
            </a:r>
          </a:p>
        </p:txBody>
      </p:sp>
      <p:grpSp>
        <p:nvGrpSpPr>
          <p:cNvPr id="9" name="Group 9"/>
          <p:cNvGrpSpPr/>
          <p:nvPr/>
        </p:nvGrpSpPr>
        <p:grpSpPr>
          <a:xfrm>
            <a:off x="327248" y="1580682"/>
            <a:ext cx="5529297" cy="5529297"/>
            <a:chOff x="0" y="0"/>
            <a:chExt cx="812800" cy="812800"/>
          </a:xfrm>
        </p:grpSpPr>
        <p:sp>
          <p:nvSpPr>
            <p:cNvPr id="10" name="Freeform 10"/>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blipFill>
              <a:blip r:embed="rId10"/>
              <a:stretch>
                <a:fillRect l="-17370" r="-17370"/>
              </a:stretch>
            </a:blipFill>
          </p:spPr>
        </p:sp>
      </p:gr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b="-166833"/>
            </a:stretch>
          </a:blipFill>
        </p:spPr>
      </p:sp>
      <p:sp>
        <p:nvSpPr>
          <p:cNvPr id="3" name="Freeform 3"/>
          <p:cNvSpPr/>
          <p:nvPr/>
        </p:nvSpPr>
        <p:spPr>
          <a:xfrm rot="6376785">
            <a:off x="9398840" y="1581459"/>
            <a:ext cx="7094483" cy="4114800"/>
          </a:xfrm>
          <a:custGeom>
            <a:avLst/>
            <a:gdLst/>
            <a:ahLst/>
            <a:cxnLst/>
            <a:rect l="l" t="t" r="r" b="b"/>
            <a:pathLst>
              <a:path w="7094483" h="4114800">
                <a:moveTo>
                  <a:pt x="0" y="0"/>
                </a:moveTo>
                <a:lnTo>
                  <a:pt x="7094483" y="0"/>
                </a:lnTo>
                <a:lnTo>
                  <a:pt x="7094483" y="4114800"/>
                </a:lnTo>
                <a:lnTo>
                  <a:pt x="0" y="4114800"/>
                </a:lnTo>
                <a:lnTo>
                  <a:pt x="0" y="0"/>
                </a:lnTo>
                <a:close/>
              </a:path>
            </a:pathLst>
          </a:custGeom>
          <a:blipFill>
            <a:blip r:embed="rId4">
              <a:extLst>
                <a:ext uri="{96DAC541-7B7A-43D3-8B79-37D633B846F1}">
                  <asvg:svgBlip xmlns="" xmlns:asvg="http://schemas.microsoft.com/office/drawing/2016/SVG/main" r:embed="rId5"/>
                </a:ext>
              </a:extLst>
            </a:blip>
            <a:stretch>
              <a:fillRect/>
            </a:stretch>
          </a:blipFill>
        </p:spPr>
      </p:sp>
      <p:grpSp>
        <p:nvGrpSpPr>
          <p:cNvPr id="4" name="Group 4"/>
          <p:cNvGrpSpPr/>
          <p:nvPr/>
        </p:nvGrpSpPr>
        <p:grpSpPr>
          <a:xfrm>
            <a:off x="12604446" y="1028700"/>
            <a:ext cx="9018103" cy="8229600"/>
            <a:chOff x="0" y="0"/>
            <a:chExt cx="890677" cy="812800"/>
          </a:xfrm>
        </p:grpSpPr>
        <p:sp>
          <p:nvSpPr>
            <p:cNvPr id="5" name="Freeform 5"/>
            <p:cNvSpPr/>
            <p:nvPr/>
          </p:nvSpPr>
          <p:spPr>
            <a:xfrm>
              <a:off x="0" y="0"/>
              <a:ext cx="890677" cy="812800"/>
            </a:xfrm>
            <a:custGeom>
              <a:avLst/>
              <a:gdLst/>
              <a:ahLst/>
              <a:cxnLst/>
              <a:rect l="l" t="t" r="r" b="b"/>
              <a:pathLst>
                <a:path w="890677" h="812800">
                  <a:moveTo>
                    <a:pt x="445338" y="0"/>
                  </a:moveTo>
                  <a:cubicBezTo>
                    <a:pt x="199385" y="0"/>
                    <a:pt x="0" y="181951"/>
                    <a:pt x="0" y="406400"/>
                  </a:cubicBezTo>
                  <a:cubicBezTo>
                    <a:pt x="0" y="630849"/>
                    <a:pt x="199385" y="812800"/>
                    <a:pt x="445338" y="812800"/>
                  </a:cubicBezTo>
                  <a:cubicBezTo>
                    <a:pt x="691292" y="812800"/>
                    <a:pt x="890677" y="630849"/>
                    <a:pt x="890677" y="406400"/>
                  </a:cubicBezTo>
                  <a:cubicBezTo>
                    <a:pt x="890677" y="181951"/>
                    <a:pt x="691292" y="0"/>
                    <a:pt x="445338" y="0"/>
                  </a:cubicBezTo>
                  <a:close/>
                </a:path>
              </a:pathLst>
            </a:custGeom>
            <a:blipFill>
              <a:blip r:embed="rId6"/>
              <a:stretch>
                <a:fillRect l="-27696" r="-9273"/>
              </a:stretch>
            </a:blipFill>
          </p:spPr>
        </p:sp>
      </p:grpSp>
      <p:sp>
        <p:nvSpPr>
          <p:cNvPr id="6" name="Freeform 6"/>
          <p:cNvSpPr/>
          <p:nvPr/>
        </p:nvSpPr>
        <p:spPr>
          <a:xfrm>
            <a:off x="12604446" y="3231582"/>
            <a:ext cx="6901481" cy="7055418"/>
          </a:xfrm>
          <a:custGeom>
            <a:avLst/>
            <a:gdLst/>
            <a:ahLst/>
            <a:cxnLst/>
            <a:rect l="l" t="t" r="r" b="b"/>
            <a:pathLst>
              <a:path w="6901481" h="7055418">
                <a:moveTo>
                  <a:pt x="0" y="0"/>
                </a:moveTo>
                <a:lnTo>
                  <a:pt x="6901482" y="0"/>
                </a:lnTo>
                <a:lnTo>
                  <a:pt x="6901482" y="7055418"/>
                </a:lnTo>
                <a:lnTo>
                  <a:pt x="0" y="7055418"/>
                </a:lnTo>
                <a:lnTo>
                  <a:pt x="0" y="0"/>
                </a:lnTo>
                <a:close/>
              </a:path>
            </a:pathLst>
          </a:custGeom>
          <a:blipFill>
            <a:blip r:embed="rId7">
              <a:extLst>
                <a:ext uri="{96DAC541-7B7A-43D3-8B79-37D633B846F1}">
                  <asvg:svgBlip xmlns="" xmlns:asvg="http://schemas.microsoft.com/office/drawing/2016/SVG/main" r:embed="rId8"/>
                </a:ext>
              </a:extLst>
            </a:blip>
            <a:stretch>
              <a:fillRect/>
            </a:stretch>
          </a:blipFill>
        </p:spPr>
      </p:sp>
      <p:sp>
        <p:nvSpPr>
          <p:cNvPr id="7" name="Freeform 7"/>
          <p:cNvSpPr/>
          <p:nvPr/>
        </p:nvSpPr>
        <p:spPr>
          <a:xfrm>
            <a:off x="11076889" y="7895980"/>
            <a:ext cx="901460" cy="832621"/>
          </a:xfrm>
          <a:custGeom>
            <a:avLst/>
            <a:gdLst/>
            <a:ahLst/>
            <a:cxnLst/>
            <a:rect l="l" t="t" r="r" b="b"/>
            <a:pathLst>
              <a:path w="901460" h="832621">
                <a:moveTo>
                  <a:pt x="0" y="0"/>
                </a:moveTo>
                <a:lnTo>
                  <a:pt x="901460" y="0"/>
                </a:lnTo>
                <a:lnTo>
                  <a:pt x="901460" y="832621"/>
                </a:lnTo>
                <a:lnTo>
                  <a:pt x="0" y="832621"/>
                </a:lnTo>
                <a:lnTo>
                  <a:pt x="0" y="0"/>
                </a:lnTo>
                <a:close/>
              </a:path>
            </a:pathLst>
          </a:custGeom>
          <a:blipFill>
            <a:blip r:embed="rId9">
              <a:extLst>
                <a:ext uri="{96DAC541-7B7A-43D3-8B79-37D633B846F1}">
                  <asvg:svgBlip xmlns="" xmlns:asvg="http://schemas.microsoft.com/office/drawing/2016/SVG/main" r:embed="rId10"/>
                </a:ext>
              </a:extLst>
            </a:blip>
            <a:stretch>
              <a:fillRect/>
            </a:stretch>
          </a:blipFill>
        </p:spPr>
      </p:sp>
      <p:sp>
        <p:nvSpPr>
          <p:cNvPr id="8" name="TextBox 8"/>
          <p:cNvSpPr txBox="1"/>
          <p:nvPr/>
        </p:nvSpPr>
        <p:spPr>
          <a:xfrm>
            <a:off x="816229" y="1106659"/>
            <a:ext cx="9728925" cy="1956435"/>
          </a:xfrm>
          <a:prstGeom prst="rect">
            <a:avLst/>
          </a:prstGeom>
        </p:spPr>
        <p:txBody>
          <a:bodyPr lIns="0" tIns="0" rIns="0" bIns="0" rtlCol="0" anchor="t">
            <a:spAutoFit/>
          </a:bodyPr>
          <a:lstStyle/>
          <a:p>
            <a:pPr algn="l">
              <a:lnSpc>
                <a:spcPts val="4920"/>
              </a:lnSpc>
            </a:pPr>
            <a:r>
              <a:rPr lang="en-US" sz="6000" b="1">
                <a:solidFill>
                  <a:srgbClr val="000000"/>
                </a:solidFill>
                <a:latin typeface="Arial Bold"/>
                <a:ea typeface="Arial Bold"/>
                <a:cs typeface="Arial Bold"/>
                <a:sym typeface="Arial Bold"/>
              </a:rPr>
              <a:t>Communication as a Foundational Professional Skill</a:t>
            </a:r>
          </a:p>
        </p:txBody>
      </p:sp>
      <p:sp>
        <p:nvSpPr>
          <p:cNvPr id="9" name="TextBox 9"/>
          <p:cNvSpPr txBox="1"/>
          <p:nvPr/>
        </p:nvSpPr>
        <p:spPr>
          <a:xfrm>
            <a:off x="816229" y="3931392"/>
            <a:ext cx="9848846" cy="2513509"/>
          </a:xfrm>
          <a:prstGeom prst="rect">
            <a:avLst/>
          </a:prstGeom>
        </p:spPr>
        <p:txBody>
          <a:bodyPr lIns="0" tIns="0" rIns="0" bIns="0" rtlCol="0" anchor="t">
            <a:spAutoFit/>
          </a:bodyPr>
          <a:lstStyle/>
          <a:p>
            <a:pPr marL="431801" lvl="1" indent="-215900">
              <a:lnSpc>
                <a:spcPts val="2780"/>
              </a:lnSpc>
              <a:buFont typeface="Arial"/>
              <a:buChar char="•"/>
            </a:pPr>
            <a:r>
              <a:rPr lang="en-US" sz="2000" dirty="0" smtClean="0">
                <a:solidFill>
                  <a:srgbClr val="000000"/>
                </a:solidFill>
                <a:latin typeface="Arial"/>
                <a:ea typeface="Arial"/>
                <a:cs typeface="Arial"/>
                <a:sym typeface="Arial"/>
              </a:rPr>
              <a:t>Reflective </a:t>
            </a:r>
            <a:r>
              <a:rPr lang="en-US" sz="2000" dirty="0">
                <a:solidFill>
                  <a:srgbClr val="000000"/>
                </a:solidFill>
                <a:latin typeface="Arial"/>
                <a:ea typeface="Arial"/>
                <a:cs typeface="Arial"/>
                <a:sym typeface="Arial"/>
              </a:rPr>
              <a:t>practice is beneficial to the communication: it motivates self-understanding and improves communication with patients (Yang et al., 2025).</a:t>
            </a:r>
          </a:p>
          <a:p>
            <a:pPr marL="431801" lvl="1" indent="-215900">
              <a:lnSpc>
                <a:spcPts val="2780"/>
              </a:lnSpc>
              <a:buFont typeface="Arial"/>
              <a:buChar char="•"/>
            </a:pPr>
            <a:r>
              <a:rPr lang="en-US" sz="2000" dirty="0">
                <a:solidFill>
                  <a:srgbClr val="000000"/>
                </a:solidFill>
                <a:latin typeface="Arial"/>
                <a:ea typeface="Arial"/>
                <a:cs typeface="Arial"/>
                <a:sym typeface="Arial"/>
              </a:rPr>
              <a:t>The competencies that are learnt in the student nurses include leadership ability as well as management capability combined with communication in order to enhance teamwork and patient care (Abdul-Rahim et al., 2025).</a:t>
            </a:r>
          </a:p>
          <a:p>
            <a:pPr marL="431801" lvl="1" indent="-215900">
              <a:lnSpc>
                <a:spcPts val="2780"/>
              </a:lnSpc>
              <a:buFont typeface="Arial"/>
              <a:buChar char="•"/>
            </a:pPr>
            <a:r>
              <a:rPr lang="en-US" sz="2000" dirty="0">
                <a:solidFill>
                  <a:srgbClr val="000000"/>
                </a:solidFill>
                <a:latin typeface="Arial"/>
                <a:ea typeface="Arial"/>
                <a:cs typeface="Arial"/>
                <a:sym typeface="Arial"/>
              </a:rPr>
              <a:t>Communication training </a:t>
            </a:r>
            <a:r>
              <a:rPr lang="en-US" sz="2000" dirty="0" smtClean="0">
                <a:solidFill>
                  <a:srgbClr val="000000"/>
                </a:solidFill>
                <a:latin typeface="Arial"/>
                <a:ea typeface="Arial"/>
                <a:cs typeface="Arial"/>
                <a:sym typeface="Arial"/>
              </a:rPr>
              <a:t>amongst </a:t>
            </a:r>
            <a:r>
              <a:rPr lang="en-US" sz="2000" dirty="0">
                <a:solidFill>
                  <a:srgbClr val="000000"/>
                </a:solidFill>
                <a:latin typeface="Arial"/>
                <a:ea typeface="Arial"/>
                <a:cs typeface="Arial"/>
                <a:sym typeface="Arial"/>
              </a:rPr>
              <a:t>the UK health students will improve confidence and professional decision making (Dave et al., 2025).</a:t>
            </a:r>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flipH="1">
            <a:off x="0" y="0"/>
            <a:ext cx="18288000" cy="10287000"/>
          </a:xfrm>
          <a:custGeom>
            <a:avLst/>
            <a:gdLst/>
            <a:ahLst/>
            <a:cxnLst/>
            <a:rect l="l" t="t" r="r" b="b"/>
            <a:pathLst>
              <a:path w="18288000" h="10287000">
                <a:moveTo>
                  <a:pt x="18288000" y="0"/>
                </a:moveTo>
                <a:lnTo>
                  <a:pt x="0" y="0"/>
                </a:lnTo>
                <a:lnTo>
                  <a:pt x="0" y="10287000"/>
                </a:lnTo>
                <a:lnTo>
                  <a:pt x="18288000" y="10287000"/>
                </a:lnTo>
                <a:lnTo>
                  <a:pt x="18288000" y="0"/>
                </a:lnTo>
                <a:close/>
              </a:path>
            </a:pathLst>
          </a:custGeom>
          <a:blipFill>
            <a:blip r:embed="rId3"/>
            <a:stretch>
              <a:fillRect b="-166833"/>
            </a:stretch>
          </a:blipFill>
        </p:spPr>
      </p:sp>
      <p:sp>
        <p:nvSpPr>
          <p:cNvPr id="3" name="Freeform 3"/>
          <p:cNvSpPr/>
          <p:nvPr/>
        </p:nvSpPr>
        <p:spPr>
          <a:xfrm rot="3949648" flipH="1">
            <a:off x="1128949" y="-70094"/>
            <a:ext cx="4439036" cy="5260789"/>
          </a:xfrm>
          <a:custGeom>
            <a:avLst/>
            <a:gdLst/>
            <a:ahLst/>
            <a:cxnLst/>
            <a:rect l="l" t="t" r="r" b="b"/>
            <a:pathLst>
              <a:path w="4694072" h="5737199">
                <a:moveTo>
                  <a:pt x="4694072" y="0"/>
                </a:moveTo>
                <a:lnTo>
                  <a:pt x="0" y="0"/>
                </a:lnTo>
                <a:lnTo>
                  <a:pt x="0" y="5737200"/>
                </a:lnTo>
                <a:lnTo>
                  <a:pt x="4694072" y="5737200"/>
                </a:lnTo>
                <a:lnTo>
                  <a:pt x="4694072" y="0"/>
                </a:lnTo>
                <a:close/>
              </a:path>
            </a:pathLst>
          </a:custGeom>
          <a:blipFill>
            <a:blip r:embed="rId4">
              <a:extLst>
                <a:ext uri="{96DAC541-7B7A-43D3-8B79-37D633B846F1}">
                  <asvg:svgBlip xmlns="" xmlns:asvg="http://schemas.microsoft.com/office/drawing/2016/SVG/main" r:embed="rId5"/>
                </a:ext>
              </a:extLst>
            </a:blip>
            <a:stretch>
              <a:fillRect/>
            </a:stretch>
          </a:blipFill>
        </p:spPr>
      </p:sp>
      <p:sp>
        <p:nvSpPr>
          <p:cNvPr id="4" name="Freeform 4"/>
          <p:cNvSpPr/>
          <p:nvPr/>
        </p:nvSpPr>
        <p:spPr>
          <a:xfrm rot="1678042">
            <a:off x="395826" y="5989057"/>
            <a:ext cx="4609143" cy="4028171"/>
          </a:xfrm>
          <a:custGeom>
            <a:avLst/>
            <a:gdLst/>
            <a:ahLst/>
            <a:cxnLst/>
            <a:rect l="l" t="t" r="r" b="b"/>
            <a:pathLst>
              <a:path w="11068689" h="6138091">
                <a:moveTo>
                  <a:pt x="0" y="0"/>
                </a:moveTo>
                <a:lnTo>
                  <a:pt x="11068689" y="0"/>
                </a:lnTo>
                <a:lnTo>
                  <a:pt x="11068689" y="6138091"/>
                </a:lnTo>
                <a:lnTo>
                  <a:pt x="0" y="6138091"/>
                </a:lnTo>
                <a:lnTo>
                  <a:pt x="0" y="0"/>
                </a:lnTo>
                <a:close/>
              </a:path>
            </a:pathLst>
          </a:custGeom>
          <a:blipFill>
            <a:blip r:embed="rId6">
              <a:extLst>
                <a:ext uri="{96DAC541-7B7A-43D3-8B79-37D633B846F1}">
                  <asvg:svgBlip xmlns="" xmlns:asvg="http://schemas.microsoft.com/office/drawing/2016/SVG/main" r:embed="rId7"/>
                </a:ext>
              </a:extLst>
            </a:blip>
            <a:stretch>
              <a:fillRect/>
            </a:stretch>
          </a:blipFill>
        </p:spPr>
      </p:sp>
      <p:grpSp>
        <p:nvGrpSpPr>
          <p:cNvPr id="5" name="Group 5"/>
          <p:cNvGrpSpPr/>
          <p:nvPr/>
        </p:nvGrpSpPr>
        <p:grpSpPr>
          <a:xfrm>
            <a:off x="746665" y="2188292"/>
            <a:ext cx="5910416" cy="5910416"/>
            <a:chOff x="0" y="0"/>
            <a:chExt cx="812800" cy="812800"/>
          </a:xfrm>
        </p:grpSpPr>
        <p:sp>
          <p:nvSpPr>
            <p:cNvPr id="6" name="Freeform 6"/>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blipFill>
              <a:blip r:embed="rId8"/>
              <a:stretch>
                <a:fillRect l="-32338" r="-32338"/>
              </a:stretch>
            </a:blipFill>
          </p:spPr>
        </p:sp>
      </p:grpSp>
      <p:sp>
        <p:nvSpPr>
          <p:cNvPr id="7" name="Freeform 7"/>
          <p:cNvSpPr/>
          <p:nvPr/>
        </p:nvSpPr>
        <p:spPr>
          <a:xfrm>
            <a:off x="1028700" y="1028700"/>
            <a:ext cx="753374" cy="695843"/>
          </a:xfrm>
          <a:custGeom>
            <a:avLst/>
            <a:gdLst/>
            <a:ahLst/>
            <a:cxnLst/>
            <a:rect l="l" t="t" r="r" b="b"/>
            <a:pathLst>
              <a:path w="753374" h="695843">
                <a:moveTo>
                  <a:pt x="0" y="0"/>
                </a:moveTo>
                <a:lnTo>
                  <a:pt x="753374" y="0"/>
                </a:lnTo>
                <a:lnTo>
                  <a:pt x="753374" y="695843"/>
                </a:lnTo>
                <a:lnTo>
                  <a:pt x="0" y="695843"/>
                </a:lnTo>
                <a:lnTo>
                  <a:pt x="0" y="0"/>
                </a:lnTo>
                <a:close/>
              </a:path>
            </a:pathLst>
          </a:custGeom>
          <a:blipFill>
            <a:blip r:embed="rId9">
              <a:extLst>
                <a:ext uri="{96DAC541-7B7A-43D3-8B79-37D633B846F1}">
                  <asvg:svgBlip xmlns="" xmlns:asvg="http://schemas.microsoft.com/office/drawing/2016/SVG/main" r:embed="rId10"/>
                </a:ext>
              </a:extLst>
            </a:blip>
            <a:stretch>
              <a:fillRect/>
            </a:stretch>
          </a:blipFill>
        </p:spPr>
      </p:sp>
      <p:sp>
        <p:nvSpPr>
          <p:cNvPr id="8" name="Freeform 8"/>
          <p:cNvSpPr/>
          <p:nvPr/>
        </p:nvSpPr>
        <p:spPr>
          <a:xfrm>
            <a:off x="16505926" y="8658075"/>
            <a:ext cx="753374" cy="695843"/>
          </a:xfrm>
          <a:custGeom>
            <a:avLst/>
            <a:gdLst/>
            <a:ahLst/>
            <a:cxnLst/>
            <a:rect l="l" t="t" r="r" b="b"/>
            <a:pathLst>
              <a:path w="753374" h="695843">
                <a:moveTo>
                  <a:pt x="0" y="0"/>
                </a:moveTo>
                <a:lnTo>
                  <a:pt x="753374" y="0"/>
                </a:lnTo>
                <a:lnTo>
                  <a:pt x="753374" y="695843"/>
                </a:lnTo>
                <a:lnTo>
                  <a:pt x="0" y="695843"/>
                </a:lnTo>
                <a:lnTo>
                  <a:pt x="0" y="0"/>
                </a:lnTo>
                <a:close/>
              </a:path>
            </a:pathLst>
          </a:custGeom>
          <a:blipFill>
            <a:blip r:embed="rId9">
              <a:extLst>
                <a:ext uri="{96DAC541-7B7A-43D3-8B79-37D633B846F1}">
                  <asvg:svgBlip xmlns="" xmlns:asvg="http://schemas.microsoft.com/office/drawing/2016/SVG/main" r:embed="rId10"/>
                </a:ext>
              </a:extLst>
            </a:blip>
            <a:stretch>
              <a:fillRect/>
            </a:stretch>
          </a:blipFill>
        </p:spPr>
      </p:sp>
      <p:sp>
        <p:nvSpPr>
          <p:cNvPr id="9" name="TextBox 9"/>
          <p:cNvSpPr txBox="1"/>
          <p:nvPr/>
        </p:nvSpPr>
        <p:spPr>
          <a:xfrm>
            <a:off x="7413472" y="1133475"/>
            <a:ext cx="10167717" cy="2270760"/>
          </a:xfrm>
          <a:prstGeom prst="rect">
            <a:avLst/>
          </a:prstGeom>
        </p:spPr>
        <p:txBody>
          <a:bodyPr lIns="0" tIns="0" rIns="0" bIns="0" rtlCol="0" anchor="t">
            <a:spAutoFit/>
          </a:bodyPr>
          <a:lstStyle/>
          <a:p>
            <a:pPr algn="l">
              <a:lnSpc>
                <a:spcPts val="5820"/>
              </a:lnSpc>
            </a:pPr>
            <a:r>
              <a:rPr lang="en-US" sz="6000" b="1">
                <a:solidFill>
                  <a:srgbClr val="000000"/>
                </a:solidFill>
                <a:latin typeface="Arial Bold"/>
                <a:ea typeface="Arial Bold"/>
                <a:cs typeface="Arial Bold"/>
                <a:sym typeface="Arial Bold"/>
              </a:rPr>
              <a:t>Communication in Teamwork and Collaborative Practice</a:t>
            </a:r>
          </a:p>
        </p:txBody>
      </p:sp>
      <p:sp>
        <p:nvSpPr>
          <p:cNvPr id="10" name="TextBox 10"/>
          <p:cNvSpPr txBox="1"/>
          <p:nvPr/>
        </p:nvSpPr>
        <p:spPr>
          <a:xfrm>
            <a:off x="7413472" y="4417779"/>
            <a:ext cx="9845828" cy="2513509"/>
          </a:xfrm>
          <a:prstGeom prst="rect">
            <a:avLst/>
          </a:prstGeom>
        </p:spPr>
        <p:txBody>
          <a:bodyPr lIns="0" tIns="0" rIns="0" bIns="0" rtlCol="0" anchor="t">
            <a:spAutoFit/>
          </a:bodyPr>
          <a:lstStyle/>
          <a:p>
            <a:pPr marL="431801" lvl="1" indent="-215900">
              <a:lnSpc>
                <a:spcPts val="2780"/>
              </a:lnSpc>
              <a:buFont typeface="Arial"/>
              <a:buChar char="•"/>
            </a:pPr>
            <a:r>
              <a:rPr lang="en-US" sz="2000" dirty="0" smtClean="0">
                <a:solidFill>
                  <a:srgbClr val="000000"/>
                </a:solidFill>
                <a:latin typeface="Arial"/>
                <a:ea typeface="Arial"/>
                <a:cs typeface="Arial"/>
                <a:sym typeface="Arial"/>
              </a:rPr>
              <a:t>Patient </a:t>
            </a:r>
            <a:r>
              <a:rPr lang="en-US" sz="2000" dirty="0">
                <a:solidFill>
                  <a:srgbClr val="000000"/>
                </a:solidFill>
                <a:latin typeface="Arial"/>
                <a:ea typeface="Arial"/>
                <a:cs typeface="Arial"/>
                <a:sym typeface="Arial"/>
              </a:rPr>
              <a:t>outcomes are enhanced by the intensive training on teamwork and communication.</a:t>
            </a:r>
          </a:p>
          <a:p>
            <a:pPr marL="431801" lvl="1" indent="-215900">
              <a:lnSpc>
                <a:spcPts val="2780"/>
              </a:lnSpc>
              <a:buFont typeface="Arial"/>
              <a:buChar char="•"/>
            </a:pPr>
            <a:r>
              <a:rPr lang="en-US" sz="2000" dirty="0">
                <a:solidFill>
                  <a:srgbClr val="000000"/>
                </a:solidFill>
                <a:latin typeface="Arial"/>
                <a:ea typeface="Arial"/>
                <a:cs typeface="Arial"/>
                <a:sym typeface="Arial"/>
              </a:rPr>
              <a:t>Person-</a:t>
            </a:r>
            <a:r>
              <a:rPr lang="en-US" sz="2000" dirty="0" err="1">
                <a:solidFill>
                  <a:srgbClr val="000000"/>
                </a:solidFill>
                <a:latin typeface="Arial"/>
                <a:ea typeface="Arial"/>
                <a:cs typeface="Arial"/>
                <a:sym typeface="Arial"/>
              </a:rPr>
              <a:t>centred</a:t>
            </a:r>
            <a:r>
              <a:rPr lang="en-US" sz="2000" dirty="0">
                <a:solidFill>
                  <a:srgbClr val="000000"/>
                </a:solidFill>
                <a:latin typeface="Arial"/>
                <a:ea typeface="Arial"/>
                <a:cs typeface="Arial"/>
                <a:sym typeface="Arial"/>
              </a:rPr>
              <a:t> communication facilitates collaboration between the healthcare providers and the patients (Gregory, 2024).</a:t>
            </a:r>
          </a:p>
          <a:p>
            <a:pPr marL="431801" lvl="1" indent="-215900">
              <a:lnSpc>
                <a:spcPts val="2780"/>
              </a:lnSpc>
              <a:buFont typeface="Arial"/>
              <a:buChar char="•"/>
            </a:pPr>
            <a:r>
              <a:rPr lang="en-US" sz="2000" dirty="0">
                <a:solidFill>
                  <a:srgbClr val="000000"/>
                </a:solidFill>
                <a:latin typeface="Arial"/>
                <a:ea typeface="Arial"/>
                <a:cs typeface="Arial"/>
                <a:sym typeface="Arial"/>
              </a:rPr>
              <a:t>In its discovery, NHS England (2021) has established that good communication reduces misunderstandings and improves clinical safety..</a:t>
            </a:r>
            <a:endParaRPr lang="en-US" sz="2000" dirty="0" smtClean="0">
              <a:solidFill>
                <a:srgbClr val="000000"/>
              </a:solidFill>
              <a:latin typeface="Arial"/>
              <a:ea typeface="Arial"/>
              <a:cs typeface="Arial"/>
              <a:sym typeface="Arial"/>
            </a:endParaRPr>
          </a:p>
          <a:p>
            <a:pPr algn="l">
              <a:lnSpc>
                <a:spcPts val="2780"/>
              </a:lnSpc>
            </a:pPr>
            <a:endParaRPr lang="en-US" sz="2000" dirty="0">
              <a:solidFill>
                <a:srgbClr val="000000"/>
              </a:solidFill>
              <a:latin typeface="Arial"/>
              <a:ea typeface="Arial"/>
              <a:cs typeface="Arial"/>
              <a:sym typeface="Arial"/>
            </a:endParaRPr>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b="-166833"/>
            </a:stretch>
          </a:blipFill>
        </p:spPr>
      </p:sp>
      <p:sp>
        <p:nvSpPr>
          <p:cNvPr id="3" name="Freeform 3"/>
          <p:cNvSpPr/>
          <p:nvPr/>
        </p:nvSpPr>
        <p:spPr>
          <a:xfrm rot="-502881">
            <a:off x="10641833" y="6809984"/>
            <a:ext cx="7399190" cy="2953532"/>
          </a:xfrm>
          <a:custGeom>
            <a:avLst/>
            <a:gdLst/>
            <a:ahLst/>
            <a:cxnLst/>
            <a:rect l="l" t="t" r="r" b="b"/>
            <a:pathLst>
              <a:path w="9187269" h="4703881">
                <a:moveTo>
                  <a:pt x="0" y="0"/>
                </a:moveTo>
                <a:lnTo>
                  <a:pt x="9187268" y="0"/>
                </a:lnTo>
                <a:lnTo>
                  <a:pt x="9187268" y="4703882"/>
                </a:lnTo>
                <a:lnTo>
                  <a:pt x="0" y="4703882"/>
                </a:lnTo>
                <a:lnTo>
                  <a:pt x="0" y="0"/>
                </a:lnTo>
                <a:close/>
              </a:path>
            </a:pathLst>
          </a:custGeom>
          <a:blipFill>
            <a:blip r:embed="rId4">
              <a:extLst>
                <a:ext uri="{96DAC541-7B7A-43D3-8B79-37D633B846F1}">
                  <asvg:svgBlip xmlns="" xmlns:asvg="http://schemas.microsoft.com/office/drawing/2016/SVG/main" r:embed="rId5"/>
                </a:ext>
              </a:extLst>
            </a:blip>
            <a:stretch>
              <a:fillRect/>
            </a:stretch>
          </a:blipFill>
        </p:spPr>
      </p:sp>
      <p:sp>
        <p:nvSpPr>
          <p:cNvPr id="4" name="Freeform 4"/>
          <p:cNvSpPr/>
          <p:nvPr/>
        </p:nvSpPr>
        <p:spPr>
          <a:xfrm>
            <a:off x="7239595" y="8060143"/>
            <a:ext cx="860431" cy="794725"/>
          </a:xfrm>
          <a:custGeom>
            <a:avLst/>
            <a:gdLst/>
            <a:ahLst/>
            <a:cxnLst/>
            <a:rect l="l" t="t" r="r" b="b"/>
            <a:pathLst>
              <a:path w="860431" h="794725">
                <a:moveTo>
                  <a:pt x="0" y="0"/>
                </a:moveTo>
                <a:lnTo>
                  <a:pt x="860430" y="0"/>
                </a:lnTo>
                <a:lnTo>
                  <a:pt x="860430" y="794725"/>
                </a:lnTo>
                <a:lnTo>
                  <a:pt x="0" y="794725"/>
                </a:lnTo>
                <a:lnTo>
                  <a:pt x="0" y="0"/>
                </a:lnTo>
                <a:close/>
              </a:path>
            </a:pathLst>
          </a:custGeom>
          <a:blipFill>
            <a:blip r:embed="rId6">
              <a:extLst>
                <a:ext uri="{96DAC541-7B7A-43D3-8B79-37D633B846F1}">
                  <asvg:svgBlip xmlns="" xmlns:asvg="http://schemas.microsoft.com/office/drawing/2016/SVG/main" r:embed="rId7"/>
                </a:ext>
              </a:extLst>
            </a:blip>
            <a:stretch>
              <a:fillRect/>
            </a:stretch>
          </a:blipFill>
        </p:spPr>
      </p:sp>
      <p:grpSp>
        <p:nvGrpSpPr>
          <p:cNvPr id="5" name="Group 5"/>
          <p:cNvGrpSpPr/>
          <p:nvPr/>
        </p:nvGrpSpPr>
        <p:grpSpPr>
          <a:xfrm>
            <a:off x="106236" y="3082285"/>
            <a:ext cx="6048196" cy="4577382"/>
            <a:chOff x="0" y="0"/>
            <a:chExt cx="1168984" cy="884708"/>
          </a:xfrm>
        </p:grpSpPr>
        <p:sp>
          <p:nvSpPr>
            <p:cNvPr id="6" name="Freeform 6"/>
            <p:cNvSpPr/>
            <p:nvPr/>
          </p:nvSpPr>
          <p:spPr>
            <a:xfrm>
              <a:off x="0" y="0"/>
              <a:ext cx="1168984" cy="884708"/>
            </a:xfrm>
            <a:custGeom>
              <a:avLst/>
              <a:gdLst/>
              <a:ahLst/>
              <a:cxnLst/>
              <a:rect l="l" t="t" r="r" b="b"/>
              <a:pathLst>
                <a:path w="1168984" h="884708">
                  <a:moveTo>
                    <a:pt x="584492" y="0"/>
                  </a:moveTo>
                  <a:cubicBezTo>
                    <a:pt x="261686" y="0"/>
                    <a:pt x="0" y="198049"/>
                    <a:pt x="0" y="442354"/>
                  </a:cubicBezTo>
                  <a:cubicBezTo>
                    <a:pt x="0" y="686659"/>
                    <a:pt x="261686" y="884708"/>
                    <a:pt x="584492" y="884708"/>
                  </a:cubicBezTo>
                  <a:cubicBezTo>
                    <a:pt x="907298" y="884708"/>
                    <a:pt x="1168984" y="686659"/>
                    <a:pt x="1168984" y="442354"/>
                  </a:cubicBezTo>
                  <a:cubicBezTo>
                    <a:pt x="1168984" y="198049"/>
                    <a:pt x="907298" y="0"/>
                    <a:pt x="584492" y="0"/>
                  </a:cubicBezTo>
                  <a:close/>
                </a:path>
              </a:pathLst>
            </a:custGeom>
            <a:blipFill>
              <a:blip r:embed="rId8"/>
              <a:stretch>
                <a:fillRect l="-590" r="-590"/>
              </a:stretch>
            </a:blipFill>
          </p:spPr>
        </p:sp>
      </p:grpSp>
      <p:sp>
        <p:nvSpPr>
          <p:cNvPr id="7" name="Freeform 7"/>
          <p:cNvSpPr/>
          <p:nvPr/>
        </p:nvSpPr>
        <p:spPr>
          <a:xfrm rot="3309470" flipH="1">
            <a:off x="984529" y="-200132"/>
            <a:ext cx="3076891" cy="3747396"/>
          </a:xfrm>
          <a:custGeom>
            <a:avLst/>
            <a:gdLst/>
            <a:ahLst/>
            <a:cxnLst/>
            <a:rect l="l" t="t" r="r" b="b"/>
            <a:pathLst>
              <a:path w="4694072" h="5737199">
                <a:moveTo>
                  <a:pt x="4694072" y="0"/>
                </a:moveTo>
                <a:lnTo>
                  <a:pt x="0" y="0"/>
                </a:lnTo>
                <a:lnTo>
                  <a:pt x="0" y="5737199"/>
                </a:lnTo>
                <a:lnTo>
                  <a:pt x="4694072" y="5737199"/>
                </a:lnTo>
                <a:lnTo>
                  <a:pt x="4694072" y="0"/>
                </a:lnTo>
                <a:close/>
              </a:path>
            </a:pathLst>
          </a:custGeom>
          <a:blipFill>
            <a:blip r:embed="rId9">
              <a:extLst>
                <a:ext uri="{96DAC541-7B7A-43D3-8B79-37D633B846F1}">
                  <asvg:svgBlip xmlns="" xmlns:asvg="http://schemas.microsoft.com/office/drawing/2016/SVG/main" r:embed="rId10"/>
                </a:ext>
              </a:extLst>
            </a:blip>
            <a:stretch>
              <a:fillRect/>
            </a:stretch>
          </a:blipFill>
        </p:spPr>
      </p:sp>
      <p:sp>
        <p:nvSpPr>
          <p:cNvPr id="8" name="Freeform 8"/>
          <p:cNvSpPr/>
          <p:nvPr/>
        </p:nvSpPr>
        <p:spPr>
          <a:xfrm>
            <a:off x="6273215" y="2798327"/>
            <a:ext cx="598737" cy="1590846"/>
          </a:xfrm>
          <a:custGeom>
            <a:avLst/>
            <a:gdLst/>
            <a:ahLst/>
            <a:cxnLst/>
            <a:rect l="l" t="t" r="r" b="b"/>
            <a:pathLst>
              <a:path w="598737" h="1590846">
                <a:moveTo>
                  <a:pt x="0" y="0"/>
                </a:moveTo>
                <a:lnTo>
                  <a:pt x="598737" y="0"/>
                </a:lnTo>
                <a:lnTo>
                  <a:pt x="598737" y="1590846"/>
                </a:lnTo>
                <a:lnTo>
                  <a:pt x="0" y="1590846"/>
                </a:lnTo>
                <a:lnTo>
                  <a:pt x="0" y="0"/>
                </a:lnTo>
                <a:close/>
              </a:path>
            </a:pathLst>
          </a:custGeom>
          <a:blipFill>
            <a:blip r:embed="rId11"/>
            <a:stretch>
              <a:fillRect/>
            </a:stretch>
          </a:blipFill>
        </p:spPr>
      </p:sp>
      <p:sp>
        <p:nvSpPr>
          <p:cNvPr id="9" name="TextBox 9"/>
          <p:cNvSpPr txBox="1"/>
          <p:nvPr/>
        </p:nvSpPr>
        <p:spPr>
          <a:xfrm>
            <a:off x="6273215" y="1481397"/>
            <a:ext cx="11425306" cy="803910"/>
          </a:xfrm>
          <a:prstGeom prst="rect">
            <a:avLst/>
          </a:prstGeom>
        </p:spPr>
        <p:txBody>
          <a:bodyPr lIns="0" tIns="0" rIns="0" bIns="0" rtlCol="0" anchor="t">
            <a:spAutoFit/>
          </a:bodyPr>
          <a:lstStyle/>
          <a:p>
            <a:pPr algn="l">
              <a:lnSpc>
                <a:spcPts val="5820"/>
              </a:lnSpc>
            </a:pPr>
            <a:r>
              <a:rPr lang="en-US" sz="6000" b="1">
                <a:solidFill>
                  <a:srgbClr val="000000"/>
                </a:solidFill>
                <a:latin typeface="Arial Bold"/>
                <a:ea typeface="Arial Bold"/>
                <a:cs typeface="Arial Bold"/>
                <a:sym typeface="Arial Bold"/>
              </a:rPr>
              <a:t>Practical Application Example</a:t>
            </a:r>
          </a:p>
        </p:txBody>
      </p:sp>
      <p:sp>
        <p:nvSpPr>
          <p:cNvPr id="10" name="TextBox 10"/>
          <p:cNvSpPr txBox="1"/>
          <p:nvPr/>
        </p:nvSpPr>
        <p:spPr>
          <a:xfrm>
            <a:off x="8100025" y="3619508"/>
            <a:ext cx="8458158" cy="2513509"/>
          </a:xfrm>
          <a:prstGeom prst="rect">
            <a:avLst/>
          </a:prstGeom>
        </p:spPr>
        <p:txBody>
          <a:bodyPr lIns="0" tIns="0" rIns="0" bIns="0" rtlCol="0" anchor="t">
            <a:spAutoFit/>
          </a:bodyPr>
          <a:lstStyle/>
          <a:p>
            <a:pPr marL="431801" lvl="1" indent="-215900">
              <a:lnSpc>
                <a:spcPts val="2780"/>
              </a:lnSpc>
              <a:buFont typeface="Arial"/>
              <a:buChar char="•"/>
            </a:pPr>
            <a:r>
              <a:rPr lang="en-US" sz="2000" dirty="0" smtClean="0">
                <a:solidFill>
                  <a:srgbClr val="000000"/>
                </a:solidFill>
                <a:latin typeface="Arial"/>
                <a:ea typeface="Arial"/>
                <a:cs typeface="Arial"/>
                <a:sym typeface="Arial"/>
              </a:rPr>
              <a:t>Communication </a:t>
            </a:r>
            <a:r>
              <a:rPr lang="en-US" sz="2000" dirty="0">
                <a:solidFill>
                  <a:srgbClr val="000000"/>
                </a:solidFill>
                <a:latin typeface="Arial"/>
                <a:ea typeface="Arial"/>
                <a:cs typeface="Arial"/>
                <a:sym typeface="Arial"/>
              </a:rPr>
              <a:t>(SBAR: Situation, Background, Assessment, Recommendation) ought to be designed in this way.</a:t>
            </a:r>
          </a:p>
          <a:p>
            <a:pPr marL="431801" lvl="1" indent="-215900">
              <a:lnSpc>
                <a:spcPts val="2780"/>
              </a:lnSpc>
              <a:buFont typeface="Arial"/>
              <a:buChar char="•"/>
            </a:pPr>
            <a:r>
              <a:rPr lang="en-US" sz="2000" dirty="0">
                <a:solidFill>
                  <a:srgbClr val="000000"/>
                </a:solidFill>
                <a:latin typeface="Arial"/>
                <a:ea typeface="Arial"/>
                <a:cs typeface="Arial"/>
                <a:sym typeface="Arial"/>
              </a:rPr>
              <a:t>Combine the reflective practice to find out the communication effectiveness (Yang et al., 2025)</a:t>
            </a:r>
          </a:p>
          <a:p>
            <a:pPr marL="431801" lvl="1" indent="-215900">
              <a:lnSpc>
                <a:spcPts val="2780"/>
              </a:lnSpc>
              <a:buFont typeface="Arial"/>
              <a:buChar char="•"/>
            </a:pPr>
            <a:r>
              <a:rPr lang="en-US" sz="2000" dirty="0">
                <a:solidFill>
                  <a:srgbClr val="000000"/>
                </a:solidFill>
                <a:latin typeface="Arial"/>
                <a:ea typeface="Arial"/>
                <a:cs typeface="Arial"/>
                <a:sym typeface="Arial"/>
              </a:rPr>
              <a:t>Engage patients and families in mutual decision-making (Clarke, 2015)</a:t>
            </a:r>
          </a:p>
          <a:p>
            <a:pPr marL="431801" lvl="1" indent="-215900">
              <a:lnSpc>
                <a:spcPts val="2780"/>
              </a:lnSpc>
              <a:buFont typeface="Arial"/>
              <a:buChar char="•"/>
            </a:pPr>
            <a:r>
              <a:rPr lang="en-US" sz="2000" dirty="0">
                <a:solidFill>
                  <a:srgbClr val="000000"/>
                </a:solidFill>
                <a:latin typeface="Arial"/>
                <a:ea typeface="Arial"/>
                <a:cs typeface="Arial"/>
                <a:sym typeface="Arial"/>
              </a:rPr>
              <a:t>Multi-disciplinary team co-management is a means of ensuring that the care plans are understood and followed.</a:t>
            </a:r>
          </a:p>
        </p:txBody>
      </p:sp>
      <p:sp>
        <p:nvSpPr>
          <p:cNvPr id="11" name="TextBox 11"/>
          <p:cNvSpPr txBox="1"/>
          <p:nvPr/>
        </p:nvSpPr>
        <p:spPr>
          <a:xfrm>
            <a:off x="7208341" y="2872156"/>
            <a:ext cx="9223971" cy="373900"/>
          </a:xfrm>
          <a:prstGeom prst="rect">
            <a:avLst/>
          </a:prstGeom>
        </p:spPr>
        <p:txBody>
          <a:bodyPr lIns="0" tIns="0" rIns="0" bIns="0" rtlCol="0" anchor="t">
            <a:spAutoFit/>
          </a:bodyPr>
          <a:lstStyle/>
          <a:p>
            <a:pPr algn="ctr">
              <a:lnSpc>
                <a:spcPts val="3016"/>
              </a:lnSpc>
              <a:spcBef>
                <a:spcPct val="0"/>
              </a:spcBef>
            </a:pPr>
            <a:r>
              <a:rPr lang="en-US" sz="2154" b="1" i="1">
                <a:solidFill>
                  <a:srgbClr val="000000"/>
                </a:solidFill>
                <a:latin typeface="DM Sans Bold Italics"/>
                <a:ea typeface="DM Sans Bold Italics"/>
                <a:cs typeface="DM Sans Bold Italics"/>
                <a:sym typeface="DM Sans Bold Italics"/>
              </a:rPr>
              <a:t>Setting: Nurse who is performing patient handovers in a hospital ward</a:t>
            </a:r>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b="-166833"/>
            </a:stretch>
          </a:blipFill>
        </p:spPr>
      </p:sp>
      <p:grpSp>
        <p:nvGrpSpPr>
          <p:cNvPr id="3" name="Group 3"/>
          <p:cNvGrpSpPr/>
          <p:nvPr/>
        </p:nvGrpSpPr>
        <p:grpSpPr>
          <a:xfrm>
            <a:off x="13041630" y="-84538"/>
            <a:ext cx="5246370" cy="9342838"/>
            <a:chOff x="0" y="0"/>
            <a:chExt cx="812800" cy="1447450"/>
          </a:xfrm>
        </p:grpSpPr>
        <p:sp>
          <p:nvSpPr>
            <p:cNvPr id="4" name="Freeform 4"/>
            <p:cNvSpPr/>
            <p:nvPr/>
          </p:nvSpPr>
          <p:spPr>
            <a:xfrm>
              <a:off x="0" y="0"/>
              <a:ext cx="812800" cy="1447450"/>
            </a:xfrm>
            <a:custGeom>
              <a:avLst/>
              <a:gdLst/>
              <a:ahLst/>
              <a:cxnLst/>
              <a:rect l="l" t="t" r="r" b="b"/>
              <a:pathLst>
                <a:path w="812800" h="1447450">
                  <a:moveTo>
                    <a:pt x="33940" y="0"/>
                  </a:moveTo>
                  <a:lnTo>
                    <a:pt x="778860" y="0"/>
                  </a:lnTo>
                  <a:cubicBezTo>
                    <a:pt x="797604" y="0"/>
                    <a:pt x="812800" y="15196"/>
                    <a:pt x="812800" y="33940"/>
                  </a:cubicBezTo>
                  <a:lnTo>
                    <a:pt x="812800" y="1413510"/>
                  </a:lnTo>
                  <a:cubicBezTo>
                    <a:pt x="812800" y="1422511"/>
                    <a:pt x="809224" y="1431144"/>
                    <a:pt x="802859" y="1437509"/>
                  </a:cubicBezTo>
                  <a:cubicBezTo>
                    <a:pt x="796494" y="1443874"/>
                    <a:pt x="787861" y="1447450"/>
                    <a:pt x="778860" y="1447450"/>
                  </a:cubicBezTo>
                  <a:lnTo>
                    <a:pt x="33940" y="1447450"/>
                  </a:lnTo>
                  <a:cubicBezTo>
                    <a:pt x="15196" y="1447450"/>
                    <a:pt x="0" y="1432254"/>
                    <a:pt x="0" y="1413510"/>
                  </a:cubicBezTo>
                  <a:lnTo>
                    <a:pt x="0" y="33940"/>
                  </a:lnTo>
                  <a:cubicBezTo>
                    <a:pt x="0" y="15196"/>
                    <a:pt x="15196" y="0"/>
                    <a:pt x="33940" y="0"/>
                  </a:cubicBezTo>
                  <a:close/>
                </a:path>
              </a:pathLst>
            </a:custGeom>
            <a:blipFill>
              <a:blip r:embed="rId4"/>
              <a:stretch>
                <a:fillRect l="-64191" r="-103098"/>
              </a:stretch>
            </a:blipFill>
          </p:spPr>
        </p:sp>
      </p:grpSp>
      <p:sp>
        <p:nvSpPr>
          <p:cNvPr id="5" name="Freeform 5"/>
          <p:cNvSpPr/>
          <p:nvPr/>
        </p:nvSpPr>
        <p:spPr>
          <a:xfrm rot="-2379193" flipH="1">
            <a:off x="9058475" y="4226918"/>
            <a:ext cx="4176986" cy="5105206"/>
          </a:xfrm>
          <a:custGeom>
            <a:avLst/>
            <a:gdLst/>
            <a:ahLst/>
            <a:cxnLst/>
            <a:rect l="l" t="t" r="r" b="b"/>
            <a:pathLst>
              <a:path w="4176986" h="5105206">
                <a:moveTo>
                  <a:pt x="4176986" y="0"/>
                </a:moveTo>
                <a:lnTo>
                  <a:pt x="0" y="0"/>
                </a:lnTo>
                <a:lnTo>
                  <a:pt x="0" y="5105206"/>
                </a:lnTo>
                <a:lnTo>
                  <a:pt x="4176986" y="5105206"/>
                </a:lnTo>
                <a:lnTo>
                  <a:pt x="4176986" y="0"/>
                </a:lnTo>
                <a:close/>
              </a:path>
            </a:pathLst>
          </a:custGeom>
          <a:blipFill>
            <a:blip r:embed="rId5">
              <a:extLst>
                <a:ext uri="{96DAC541-7B7A-43D3-8B79-37D633B846F1}">
                  <asvg:svgBlip xmlns="" xmlns:asvg="http://schemas.microsoft.com/office/drawing/2016/SVG/main" r:embed="rId6"/>
                </a:ext>
              </a:extLst>
            </a:blip>
            <a:stretch>
              <a:fillRect/>
            </a:stretch>
          </a:blipFill>
        </p:spPr>
      </p:sp>
      <p:grpSp>
        <p:nvGrpSpPr>
          <p:cNvPr id="6" name="Group 6"/>
          <p:cNvGrpSpPr/>
          <p:nvPr/>
        </p:nvGrpSpPr>
        <p:grpSpPr>
          <a:xfrm>
            <a:off x="11484350" y="4239514"/>
            <a:ext cx="8054642" cy="7596332"/>
            <a:chOff x="0" y="0"/>
            <a:chExt cx="861839" cy="812800"/>
          </a:xfrm>
        </p:grpSpPr>
        <p:sp>
          <p:nvSpPr>
            <p:cNvPr id="7" name="Freeform 7"/>
            <p:cNvSpPr/>
            <p:nvPr/>
          </p:nvSpPr>
          <p:spPr>
            <a:xfrm>
              <a:off x="0" y="0"/>
              <a:ext cx="861839" cy="812800"/>
            </a:xfrm>
            <a:custGeom>
              <a:avLst/>
              <a:gdLst/>
              <a:ahLst/>
              <a:cxnLst/>
              <a:rect l="l" t="t" r="r" b="b"/>
              <a:pathLst>
                <a:path w="861839" h="812800">
                  <a:moveTo>
                    <a:pt x="430919" y="0"/>
                  </a:moveTo>
                  <a:cubicBezTo>
                    <a:pt x="192929" y="0"/>
                    <a:pt x="0" y="181951"/>
                    <a:pt x="0" y="406400"/>
                  </a:cubicBezTo>
                  <a:cubicBezTo>
                    <a:pt x="0" y="630849"/>
                    <a:pt x="192929" y="812800"/>
                    <a:pt x="430919" y="812800"/>
                  </a:cubicBezTo>
                  <a:cubicBezTo>
                    <a:pt x="668909" y="812800"/>
                    <a:pt x="861839" y="630849"/>
                    <a:pt x="861839" y="406400"/>
                  </a:cubicBezTo>
                  <a:cubicBezTo>
                    <a:pt x="861839" y="181951"/>
                    <a:pt x="668909" y="0"/>
                    <a:pt x="430919" y="0"/>
                  </a:cubicBezTo>
                  <a:close/>
                </a:path>
              </a:pathLst>
            </a:custGeom>
            <a:solidFill>
              <a:srgbClr val="F0F0F0"/>
            </a:solidFill>
          </p:spPr>
        </p:sp>
        <p:sp>
          <p:nvSpPr>
            <p:cNvPr id="8" name="TextBox 8"/>
            <p:cNvSpPr txBox="1"/>
            <p:nvPr/>
          </p:nvSpPr>
          <p:spPr>
            <a:xfrm>
              <a:off x="80797" y="38100"/>
              <a:ext cx="700244" cy="698500"/>
            </a:xfrm>
            <a:prstGeom prst="rect">
              <a:avLst/>
            </a:prstGeom>
          </p:spPr>
          <p:txBody>
            <a:bodyPr lIns="50800" tIns="50800" rIns="50800" bIns="50800" rtlCol="0" anchor="ctr"/>
            <a:lstStyle/>
            <a:p>
              <a:pPr algn="ctr">
                <a:lnSpc>
                  <a:spcPts val="2659"/>
                </a:lnSpc>
              </a:pPr>
              <a:endParaRPr/>
            </a:p>
          </p:txBody>
        </p:sp>
      </p:grpSp>
      <p:sp>
        <p:nvSpPr>
          <p:cNvPr id="9" name="Freeform 9"/>
          <p:cNvSpPr/>
          <p:nvPr/>
        </p:nvSpPr>
        <p:spPr>
          <a:xfrm rot="10535112">
            <a:off x="14559245" y="3276289"/>
            <a:ext cx="5400111" cy="3132064"/>
          </a:xfrm>
          <a:custGeom>
            <a:avLst/>
            <a:gdLst/>
            <a:ahLst/>
            <a:cxnLst/>
            <a:rect l="l" t="t" r="r" b="b"/>
            <a:pathLst>
              <a:path w="5400111" h="3132064">
                <a:moveTo>
                  <a:pt x="0" y="0"/>
                </a:moveTo>
                <a:lnTo>
                  <a:pt x="5400110" y="0"/>
                </a:lnTo>
                <a:lnTo>
                  <a:pt x="5400110" y="3132064"/>
                </a:lnTo>
                <a:lnTo>
                  <a:pt x="0" y="3132064"/>
                </a:lnTo>
                <a:lnTo>
                  <a:pt x="0" y="0"/>
                </a:lnTo>
                <a:close/>
              </a:path>
            </a:pathLst>
          </a:custGeom>
          <a:blipFill>
            <a:blip r:embed="rId7">
              <a:extLst>
                <a:ext uri="{96DAC541-7B7A-43D3-8B79-37D633B846F1}">
                  <asvg:svgBlip xmlns="" xmlns:asvg="http://schemas.microsoft.com/office/drawing/2016/SVG/main" r:embed="rId8"/>
                </a:ext>
              </a:extLst>
            </a:blip>
            <a:stretch>
              <a:fillRect/>
            </a:stretch>
          </a:blipFill>
        </p:spPr>
      </p:sp>
      <p:sp>
        <p:nvSpPr>
          <p:cNvPr id="10" name="Freeform 10"/>
          <p:cNvSpPr/>
          <p:nvPr/>
        </p:nvSpPr>
        <p:spPr>
          <a:xfrm>
            <a:off x="7607586" y="3029518"/>
            <a:ext cx="901460" cy="832621"/>
          </a:xfrm>
          <a:custGeom>
            <a:avLst/>
            <a:gdLst/>
            <a:ahLst/>
            <a:cxnLst/>
            <a:rect l="l" t="t" r="r" b="b"/>
            <a:pathLst>
              <a:path w="901460" h="832621">
                <a:moveTo>
                  <a:pt x="0" y="0"/>
                </a:moveTo>
                <a:lnTo>
                  <a:pt x="901460" y="0"/>
                </a:lnTo>
                <a:lnTo>
                  <a:pt x="901460" y="832622"/>
                </a:lnTo>
                <a:lnTo>
                  <a:pt x="0" y="832622"/>
                </a:lnTo>
                <a:lnTo>
                  <a:pt x="0" y="0"/>
                </a:lnTo>
                <a:close/>
              </a:path>
            </a:pathLst>
          </a:custGeom>
          <a:blipFill>
            <a:blip r:embed="rId9">
              <a:extLst>
                <a:ext uri="{96DAC541-7B7A-43D3-8B79-37D633B846F1}">
                  <asvg:svgBlip xmlns="" xmlns:asvg="http://schemas.microsoft.com/office/drawing/2016/SVG/main" r:embed="rId10"/>
                </a:ext>
              </a:extLst>
            </a:blip>
            <a:stretch>
              <a:fillRect/>
            </a:stretch>
          </a:blipFill>
        </p:spPr>
      </p:sp>
      <p:sp>
        <p:nvSpPr>
          <p:cNvPr id="11" name="Freeform 11"/>
          <p:cNvSpPr/>
          <p:nvPr/>
        </p:nvSpPr>
        <p:spPr>
          <a:xfrm flipH="1">
            <a:off x="-234928" y="7613221"/>
            <a:ext cx="4813283" cy="2673779"/>
          </a:xfrm>
          <a:custGeom>
            <a:avLst/>
            <a:gdLst/>
            <a:ahLst/>
            <a:cxnLst/>
            <a:rect l="l" t="t" r="r" b="b"/>
            <a:pathLst>
              <a:path w="4813283" h="2673779">
                <a:moveTo>
                  <a:pt x="4813284" y="0"/>
                </a:moveTo>
                <a:lnTo>
                  <a:pt x="0" y="0"/>
                </a:lnTo>
                <a:lnTo>
                  <a:pt x="0" y="2673779"/>
                </a:lnTo>
                <a:lnTo>
                  <a:pt x="4813284" y="2673779"/>
                </a:lnTo>
                <a:lnTo>
                  <a:pt x="4813284" y="0"/>
                </a:lnTo>
                <a:close/>
              </a:path>
            </a:pathLst>
          </a:custGeom>
          <a:blipFill>
            <a:blip r:embed="rId11"/>
            <a:stretch>
              <a:fillRect l="-10493" t="-18847"/>
            </a:stretch>
          </a:blipFill>
        </p:spPr>
      </p:sp>
      <p:sp>
        <p:nvSpPr>
          <p:cNvPr id="12" name="TextBox 12"/>
          <p:cNvSpPr txBox="1"/>
          <p:nvPr/>
        </p:nvSpPr>
        <p:spPr>
          <a:xfrm>
            <a:off x="1028700" y="2239838"/>
            <a:ext cx="5886740" cy="718185"/>
          </a:xfrm>
          <a:prstGeom prst="rect">
            <a:avLst/>
          </a:prstGeom>
        </p:spPr>
        <p:txBody>
          <a:bodyPr lIns="0" tIns="0" rIns="0" bIns="0" rtlCol="0" anchor="t">
            <a:spAutoFit/>
          </a:bodyPr>
          <a:lstStyle/>
          <a:p>
            <a:pPr algn="l">
              <a:lnSpc>
                <a:spcPts val="4920"/>
              </a:lnSpc>
            </a:pPr>
            <a:r>
              <a:rPr lang="en-US" sz="6000" b="1">
                <a:solidFill>
                  <a:srgbClr val="000000"/>
                </a:solidFill>
                <a:latin typeface="Arial Bold"/>
                <a:ea typeface="Arial Bold"/>
                <a:cs typeface="Arial Bold"/>
                <a:sym typeface="Arial Bold"/>
              </a:rPr>
              <a:t>Conclusion</a:t>
            </a:r>
          </a:p>
        </p:txBody>
      </p:sp>
      <p:sp>
        <p:nvSpPr>
          <p:cNvPr id="13" name="TextBox 13"/>
          <p:cNvSpPr txBox="1"/>
          <p:nvPr/>
        </p:nvSpPr>
        <p:spPr>
          <a:xfrm>
            <a:off x="940302" y="3912379"/>
            <a:ext cx="8115300" cy="3231654"/>
          </a:xfrm>
          <a:prstGeom prst="rect">
            <a:avLst/>
          </a:prstGeom>
        </p:spPr>
        <p:txBody>
          <a:bodyPr lIns="0" tIns="0" rIns="0" bIns="0" rtlCol="0" anchor="t">
            <a:spAutoFit/>
          </a:bodyPr>
          <a:lstStyle/>
          <a:p>
            <a:pPr marL="431801" lvl="1" indent="-215900">
              <a:lnSpc>
                <a:spcPts val="2780"/>
              </a:lnSpc>
              <a:buFont typeface="Arial"/>
              <a:buChar char="•"/>
            </a:pPr>
            <a:r>
              <a:rPr lang="en-US" sz="2000" dirty="0" smtClean="0">
                <a:solidFill>
                  <a:srgbClr val="000000"/>
                </a:solidFill>
                <a:latin typeface="Arial"/>
                <a:ea typeface="Arial"/>
                <a:cs typeface="Arial"/>
                <a:sym typeface="Arial"/>
              </a:rPr>
              <a:t>Professional </a:t>
            </a:r>
            <a:r>
              <a:rPr lang="en-US" sz="2000" dirty="0">
                <a:solidFill>
                  <a:srgbClr val="000000"/>
                </a:solidFill>
                <a:latin typeface="Arial"/>
                <a:ea typeface="Arial"/>
                <a:cs typeface="Arial"/>
                <a:sym typeface="Arial"/>
              </a:rPr>
              <a:t>collaboration and person-centered care entail communication.</a:t>
            </a:r>
          </a:p>
          <a:p>
            <a:pPr marL="431801" lvl="1" indent="-215900">
              <a:lnSpc>
                <a:spcPts val="2780"/>
              </a:lnSpc>
              <a:buFont typeface="Arial"/>
              <a:buChar char="•"/>
            </a:pPr>
            <a:r>
              <a:rPr lang="en-US" sz="2000" dirty="0">
                <a:solidFill>
                  <a:srgbClr val="000000"/>
                </a:solidFill>
                <a:latin typeface="Arial"/>
                <a:ea typeface="Arial"/>
                <a:cs typeface="Arial"/>
                <a:sym typeface="Arial"/>
              </a:rPr>
              <a:t>Communication assists in improving patient safety, cooperation, and decision-making.</a:t>
            </a:r>
          </a:p>
          <a:p>
            <a:pPr marL="431801" lvl="1" indent="-215900">
              <a:lnSpc>
                <a:spcPts val="2780"/>
              </a:lnSpc>
              <a:buFont typeface="Arial"/>
              <a:buChar char="•"/>
            </a:pPr>
            <a:r>
              <a:rPr lang="en-US" sz="2000" dirty="0">
                <a:solidFill>
                  <a:srgbClr val="000000"/>
                </a:solidFill>
                <a:latin typeface="Arial"/>
                <a:ea typeface="Arial"/>
                <a:cs typeface="Arial"/>
                <a:sym typeface="Arial"/>
              </a:rPr>
              <a:t>Skills </a:t>
            </a:r>
            <a:r>
              <a:rPr lang="en-US" sz="2000" dirty="0" smtClean="0">
                <a:solidFill>
                  <a:srgbClr val="000000"/>
                </a:solidFill>
                <a:latin typeface="Arial"/>
                <a:ea typeface="Arial"/>
                <a:cs typeface="Arial"/>
                <a:sym typeface="Arial"/>
              </a:rPr>
              <a:t>Training: </a:t>
            </a:r>
            <a:r>
              <a:rPr lang="en-US" sz="2000" dirty="0">
                <a:solidFill>
                  <a:srgbClr val="000000"/>
                </a:solidFill>
                <a:latin typeface="Arial"/>
                <a:ea typeface="Arial"/>
                <a:cs typeface="Arial"/>
                <a:sym typeface="Arial"/>
              </a:rPr>
              <a:t>The skills can be gained with the help of training, reflections and practice.</a:t>
            </a:r>
          </a:p>
          <a:p>
            <a:pPr marL="431801" lvl="1" indent="-215900">
              <a:lnSpc>
                <a:spcPts val="2780"/>
              </a:lnSpc>
              <a:buFont typeface="Arial"/>
              <a:buChar char="•"/>
            </a:pPr>
            <a:r>
              <a:rPr lang="en-US" sz="2000" dirty="0">
                <a:solidFill>
                  <a:srgbClr val="000000"/>
                </a:solidFill>
                <a:latin typeface="Arial"/>
                <a:ea typeface="Arial"/>
                <a:cs typeface="Arial"/>
                <a:sym typeface="Arial"/>
              </a:rPr>
              <a:t>The reason behind this is that the continuous professional growth keeps the workers in health and social care competent and confident.</a:t>
            </a:r>
          </a:p>
        </p:txBody>
      </p:sp>
      <p:grpSp>
        <p:nvGrpSpPr>
          <p:cNvPr id="14" name="Group 14"/>
          <p:cNvGrpSpPr/>
          <p:nvPr/>
        </p:nvGrpSpPr>
        <p:grpSpPr>
          <a:xfrm>
            <a:off x="11610048" y="4467795"/>
            <a:ext cx="6856474" cy="6856474"/>
            <a:chOff x="0" y="0"/>
            <a:chExt cx="812800" cy="812800"/>
          </a:xfrm>
        </p:grpSpPr>
        <p:sp>
          <p:nvSpPr>
            <p:cNvPr id="15" name="Freeform 15"/>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blipFill>
              <a:blip r:embed="rId12"/>
              <a:stretch>
                <a:fillRect l="-16908" r="-16908"/>
              </a:stretch>
            </a:blipFill>
          </p:spPr>
        </p:sp>
      </p:gr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b="-166833"/>
            </a:stretch>
          </a:blipFill>
        </p:spPr>
      </p:sp>
      <p:sp>
        <p:nvSpPr>
          <p:cNvPr id="4" name="Freeform 4"/>
          <p:cNvSpPr/>
          <p:nvPr/>
        </p:nvSpPr>
        <p:spPr>
          <a:xfrm rot="-1909787">
            <a:off x="25982" y="1276594"/>
            <a:ext cx="5637405" cy="1705970"/>
          </a:xfrm>
          <a:custGeom>
            <a:avLst/>
            <a:gdLst/>
            <a:ahLst/>
            <a:cxnLst/>
            <a:rect l="l" t="t" r="r" b="b"/>
            <a:pathLst>
              <a:path w="8936046" h="3964355">
                <a:moveTo>
                  <a:pt x="0" y="0"/>
                </a:moveTo>
                <a:lnTo>
                  <a:pt x="8936046" y="0"/>
                </a:lnTo>
                <a:lnTo>
                  <a:pt x="8936046" y="3964355"/>
                </a:lnTo>
                <a:lnTo>
                  <a:pt x="0" y="3964355"/>
                </a:lnTo>
                <a:lnTo>
                  <a:pt x="0" y="0"/>
                </a:lnTo>
                <a:close/>
              </a:path>
            </a:pathLst>
          </a:custGeom>
          <a:blipFill>
            <a:blip r:embed="rId4">
              <a:extLst>
                <a:ext uri="{96DAC541-7B7A-43D3-8B79-37D633B846F1}">
                  <asvg:svgBlip xmlns="" xmlns:asvg="http://schemas.microsoft.com/office/drawing/2016/SVG/main" r:embed="rId6"/>
                </a:ext>
              </a:extLst>
            </a:blip>
            <a:stretch>
              <a:fillRect/>
            </a:stretch>
          </a:blipFill>
        </p:spPr>
      </p:sp>
      <p:sp>
        <p:nvSpPr>
          <p:cNvPr id="5" name="TextBox 5"/>
          <p:cNvSpPr txBox="1"/>
          <p:nvPr/>
        </p:nvSpPr>
        <p:spPr>
          <a:xfrm>
            <a:off x="6146880" y="1943809"/>
            <a:ext cx="10986085" cy="803910"/>
          </a:xfrm>
          <a:prstGeom prst="rect">
            <a:avLst/>
          </a:prstGeom>
        </p:spPr>
        <p:txBody>
          <a:bodyPr lIns="0" tIns="0" rIns="0" bIns="0" rtlCol="0" anchor="t">
            <a:spAutoFit/>
          </a:bodyPr>
          <a:lstStyle/>
          <a:p>
            <a:pPr algn="l">
              <a:lnSpc>
                <a:spcPts val="5820"/>
              </a:lnSpc>
            </a:pPr>
            <a:r>
              <a:rPr lang="en-US" sz="6000" b="1">
                <a:solidFill>
                  <a:srgbClr val="000000"/>
                </a:solidFill>
                <a:latin typeface="Arial Bold"/>
                <a:ea typeface="Arial Bold"/>
                <a:cs typeface="Arial Bold"/>
                <a:sym typeface="Arial Bold"/>
              </a:rPr>
              <a:t>References</a:t>
            </a:r>
          </a:p>
        </p:txBody>
      </p:sp>
      <p:sp>
        <p:nvSpPr>
          <p:cNvPr id="6" name="TextBox 6"/>
          <p:cNvSpPr txBox="1"/>
          <p:nvPr/>
        </p:nvSpPr>
        <p:spPr>
          <a:xfrm>
            <a:off x="1914659" y="3277235"/>
            <a:ext cx="14103397" cy="5981065"/>
          </a:xfrm>
          <a:prstGeom prst="rect">
            <a:avLst/>
          </a:prstGeom>
        </p:spPr>
        <p:txBody>
          <a:bodyPr lIns="0" tIns="0" rIns="0" bIns="0" rtlCol="0" anchor="t">
            <a:spAutoFit/>
          </a:bodyPr>
          <a:lstStyle/>
          <a:p>
            <a:pPr marL="431801" lvl="1" indent="-215900" algn="l">
              <a:lnSpc>
                <a:spcPts val="2780"/>
              </a:lnSpc>
              <a:buFont typeface="Arial"/>
              <a:buChar char="•"/>
            </a:pPr>
            <a:r>
              <a:rPr lang="en-US" sz="2000">
                <a:solidFill>
                  <a:srgbClr val="000000"/>
                </a:solidFill>
                <a:latin typeface="Arial"/>
                <a:ea typeface="Arial"/>
                <a:cs typeface="Arial"/>
                <a:sym typeface="Arial"/>
              </a:rPr>
              <a:t>Abdul-Rahim, H.Z., Sharbini, S.H., Ali, M., Hashim, S.H. and Abdul-Mumin, K.H., 2025. Leadership and management skills for student nurses: a scoping review. BMC nursing, 24(1), p.111.</a:t>
            </a:r>
          </a:p>
          <a:p>
            <a:pPr marL="431801" lvl="1" indent="-215900" algn="l">
              <a:lnSpc>
                <a:spcPts val="2780"/>
              </a:lnSpc>
              <a:buFont typeface="Arial"/>
              <a:buChar char="•"/>
            </a:pPr>
            <a:r>
              <a:rPr lang="en-US" sz="2000">
                <a:solidFill>
                  <a:srgbClr val="000000"/>
                </a:solidFill>
                <a:latin typeface="Arial"/>
                <a:ea typeface="Arial"/>
                <a:cs typeface="Arial"/>
                <a:sym typeface="Arial"/>
              </a:rPr>
              <a:t>Bullón-Benito, E., Alcalá-Cerrillo, M., Poveda-García, A., Ortiz-Piña, M., Gonzalo-Ciria, L. and Álvarez-Martínez, A.J., 2025. Training in communication and teamwork skills in health sciences: A brief report of Spain. Journal of Education and Health Promotion, 14(1), p.460.</a:t>
            </a:r>
          </a:p>
          <a:p>
            <a:pPr marL="431801" lvl="1" indent="-215900" algn="l">
              <a:lnSpc>
                <a:spcPts val="2780"/>
              </a:lnSpc>
              <a:buFont typeface="Arial"/>
              <a:buChar char="•"/>
            </a:pPr>
            <a:r>
              <a:rPr lang="en-US" sz="2000">
                <a:solidFill>
                  <a:srgbClr val="000000"/>
                </a:solidFill>
                <a:latin typeface="Arial"/>
                <a:ea typeface="Arial"/>
                <a:cs typeface="Arial"/>
                <a:sym typeface="Arial"/>
              </a:rPr>
              <a:t>Clarke, P.B., 2015. Communication skills required when working with older people. Working Papers in the Health Sciences, 1(12).</a:t>
            </a:r>
          </a:p>
          <a:p>
            <a:pPr marL="431801" lvl="1" indent="-215900" algn="l">
              <a:lnSpc>
                <a:spcPts val="2780"/>
              </a:lnSpc>
              <a:buFont typeface="Arial"/>
              <a:buChar char="•"/>
            </a:pPr>
            <a:r>
              <a:rPr lang="en-US" sz="2000">
                <a:solidFill>
                  <a:srgbClr val="000000"/>
                </a:solidFill>
                <a:latin typeface="Arial"/>
                <a:ea typeface="Arial"/>
                <a:cs typeface="Arial"/>
                <a:sym typeface="Arial"/>
              </a:rPr>
              <a:t>Dave, A. and Bhamra, S.K., 2025. Exploring the Perceptions of Undergraduate Pharmacy Students’ Communication Skills to Facilitate Better Professional Decision-Making in the UK. Pharmacy, 13(5), p.117.</a:t>
            </a:r>
          </a:p>
          <a:p>
            <a:pPr marL="431801" lvl="1" indent="-215900" algn="l">
              <a:lnSpc>
                <a:spcPts val="2780"/>
              </a:lnSpc>
              <a:buFont typeface="Arial"/>
              <a:buChar char="•"/>
            </a:pPr>
            <a:r>
              <a:rPr lang="en-US" sz="2000">
                <a:solidFill>
                  <a:srgbClr val="000000"/>
                </a:solidFill>
                <a:latin typeface="Arial"/>
                <a:ea typeface="Arial"/>
                <a:cs typeface="Arial"/>
                <a:sym typeface="Arial"/>
              </a:rPr>
              <a:t>Gregory, J., 2024. Understanding the communication skills that support nurses to provide person-centred care. Nursing standard (Royal College of Nursing (Great Britain): 1987), 39(2), pp.61-66.</a:t>
            </a:r>
          </a:p>
          <a:p>
            <a:pPr marL="431801" lvl="1" indent="-215900" algn="l">
              <a:lnSpc>
                <a:spcPts val="2780"/>
              </a:lnSpc>
              <a:buFont typeface="Arial"/>
              <a:buChar char="•"/>
            </a:pPr>
            <a:r>
              <a:rPr lang="en-US" sz="2000">
                <a:solidFill>
                  <a:srgbClr val="000000"/>
                </a:solidFill>
                <a:latin typeface="Arial"/>
                <a:ea typeface="Arial"/>
                <a:cs typeface="Arial"/>
                <a:sym typeface="Arial"/>
              </a:rPr>
              <a:t>NHS England. 2021. Improving communication between health care professionals and patients in the NHS in England. Available at: </a:t>
            </a:r>
            <a:r>
              <a:rPr lang="en-US" sz="2000" u="sng">
                <a:solidFill>
                  <a:srgbClr val="000000"/>
                </a:solidFill>
                <a:latin typeface="Arial"/>
                <a:ea typeface="Arial"/>
                <a:cs typeface="Arial"/>
                <a:sym typeface="Arial"/>
                <a:hlinkClick r:id="rId7" tooltip="https://www.england.nhs.uk/publication/improving-communication-between-health-care-professionals-and-patients-in-the-nhs-in-england/"/>
              </a:rPr>
              <a:t>https://www.england.nhs.uk/publication/improving-communication-between-health-care-professionals-and-patients-in-the-nhs-in-england/</a:t>
            </a:r>
          </a:p>
          <a:p>
            <a:pPr marL="431801" lvl="1" indent="-215900" algn="l">
              <a:lnSpc>
                <a:spcPts val="2780"/>
              </a:lnSpc>
              <a:buFont typeface="Arial"/>
              <a:buChar char="•"/>
            </a:pPr>
            <a:r>
              <a:rPr lang="en-US" sz="2000">
                <a:solidFill>
                  <a:srgbClr val="000000"/>
                </a:solidFill>
                <a:latin typeface="Arial"/>
                <a:ea typeface="Arial"/>
                <a:cs typeface="Arial"/>
                <a:sym typeface="Arial"/>
              </a:rPr>
              <a:t>Yang, Q. and Zou, W., 2025. The impact of reflective practice on the development of nursing undergraduate students. BMC Medical Education, 25(1), p.880.</a:t>
            </a:r>
          </a:p>
          <a:p>
            <a:pPr algn="l">
              <a:lnSpc>
                <a:spcPts val="2780"/>
              </a:lnSpc>
            </a:pPr>
            <a:endParaRPr lang="en-US" sz="2000">
              <a:solidFill>
                <a:srgbClr val="000000"/>
              </a:solidFill>
              <a:latin typeface="Arial"/>
              <a:ea typeface="Arial"/>
              <a:cs typeface="Arial"/>
              <a:sym typeface="Arial"/>
            </a:endParaRPr>
          </a:p>
        </p:txBody>
      </p:sp>
    </p:spTree>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16</TotalTime>
  <Words>1624</Words>
  <PresentationFormat>Custom</PresentationFormat>
  <Paragraphs>60</Paragraphs>
  <Slides>7</Slides>
  <Notes>6</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7</vt:i4>
      </vt:variant>
    </vt:vector>
  </HeadingPairs>
  <TitlesOfParts>
    <vt:vector size="13" baseType="lpstr">
      <vt:lpstr>Arial</vt:lpstr>
      <vt:lpstr>Arial Bold Italics</vt:lpstr>
      <vt:lpstr>Calibri</vt:lpstr>
      <vt:lpstr>Arial Bold</vt:lpstr>
      <vt:lpstr>DM Sans Bold Italics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2006-08-16T00:00:00Z</dcterms:created>
  <dcterms:modified xsi:type="dcterms:W3CDTF">2026-02-03T14:52:51Z</dcterms:modified>
  <dc:identifier>DAG_-svKe1I</dc:identifier>
</cp:coreProperties>
</file>