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7" r:id="rId2"/>
    <p:sldId id="345" r:id="rId3"/>
    <p:sldId id="349" r:id="rId4"/>
    <p:sldId id="443" r:id="rId5"/>
    <p:sldId id="444" r:id="rId6"/>
    <p:sldId id="406" r:id="rId7"/>
    <p:sldId id="407" r:id="rId8"/>
    <p:sldId id="446" r:id="rId9"/>
    <p:sldId id="447" r:id="rId10"/>
    <p:sldId id="448" r:id="rId11"/>
    <p:sldId id="449" r:id="rId12"/>
    <p:sldId id="417" r:id="rId13"/>
    <p:sldId id="418" r:id="rId14"/>
    <p:sldId id="419" r:id="rId15"/>
    <p:sldId id="421" r:id="rId16"/>
    <p:sldId id="422" r:id="rId17"/>
    <p:sldId id="423" r:id="rId18"/>
    <p:sldId id="424" r:id="rId19"/>
    <p:sldId id="425" r:id="rId20"/>
    <p:sldId id="426" r:id="rId21"/>
    <p:sldId id="429" r:id="rId22"/>
    <p:sldId id="430" r:id="rId23"/>
    <p:sldId id="431" r:id="rId24"/>
    <p:sldId id="432" r:id="rId25"/>
    <p:sldId id="433" r:id="rId26"/>
    <p:sldId id="434" r:id="rId27"/>
    <p:sldId id="445"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00" d="100"/>
        <a:sy n="100" d="100"/>
      </p:scale>
      <p:origin x="0" y="0"/>
    </p:cViewPr>
  </p:notesTextViewPr>
  <p:sorterViewPr>
    <p:cViewPr>
      <p:scale>
        <a:sx n="90" d="100"/>
        <a:sy n="9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92E6F12-B038-43A0-B356-8A0513A666D3}" type="datetimeFigureOut">
              <a:rPr lang="en-GB" smtClean="0"/>
              <a:pPr/>
              <a:t>06/12/2018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869C260-37CB-4965-8AAC-8AB3976C8D00}" type="slidenum">
              <a:rPr lang="en-GB" smtClean="0"/>
              <a:pPr/>
              <a:t>‹#›</a:t>
            </a:fld>
            <a:endParaRPr lang="en-GB"/>
          </a:p>
        </p:txBody>
      </p:sp>
    </p:spTree>
    <p:extLst>
      <p:ext uri="{BB962C8B-B14F-4D97-AF65-F5344CB8AC3E}">
        <p14:creationId xmlns:p14="http://schemas.microsoft.com/office/powerpoint/2010/main" val="870217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D069A1-E9C9-49B0-9AE1-CA23EA5C41DE}" type="datetimeFigureOut">
              <a:rPr lang="en-GB" smtClean="0"/>
              <a:pPr/>
              <a:t>06/12/2018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FB6591-0088-4C6A-B372-40768CB5020A}" type="slidenum">
              <a:rPr lang="en-GB" smtClean="0"/>
              <a:pPr/>
              <a:t>‹#›</a:t>
            </a:fld>
            <a:endParaRPr lang="en-GB"/>
          </a:p>
        </p:txBody>
      </p:sp>
    </p:spTree>
    <p:extLst>
      <p:ext uri="{BB962C8B-B14F-4D97-AF65-F5344CB8AC3E}">
        <p14:creationId xmlns:p14="http://schemas.microsoft.com/office/powerpoint/2010/main" val="567812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D399CEFC-6D04-45B2-AEB9-AAD1A4E52049}" type="slidenum">
              <a:rPr lang="en-GB" smtClean="0"/>
              <a:pPr/>
              <a:t>1</a:t>
            </a:fld>
            <a:endParaRPr lang="en-GB" smtClean="0"/>
          </a:p>
        </p:txBody>
      </p:sp>
      <p:sp>
        <p:nvSpPr>
          <p:cNvPr id="50179" name="Rectangle 2"/>
          <p:cNvSpPr>
            <a:spLocks noGrp="1" noRot="1" noChangeAspect="1" noChangeArrowheads="1" noTextEdit="1"/>
          </p:cNvSpPr>
          <p:nvPr>
            <p:ph type="sldImg"/>
          </p:nvPr>
        </p:nvSpPr>
        <p:spPr>
          <a:xfrm>
            <a:off x="1143000" y="685800"/>
            <a:ext cx="4572000" cy="3429000"/>
          </a:xfrm>
          <a:ln/>
        </p:spPr>
      </p:sp>
      <p:sp>
        <p:nvSpPr>
          <p:cNvPr id="5018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482807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7713" indent="-287338">
              <a:spcBef>
                <a:spcPct val="30000"/>
              </a:spcBef>
              <a:defRPr sz="1200">
                <a:solidFill>
                  <a:schemeClr val="tx1"/>
                </a:solidFill>
                <a:latin typeface="Arial" panose="020B0604020202020204" pitchFamily="34" charset="0"/>
              </a:defRPr>
            </a:lvl2pPr>
            <a:lvl3pPr marL="1150938" indent="-230188">
              <a:spcBef>
                <a:spcPct val="30000"/>
              </a:spcBef>
              <a:defRPr sz="1200">
                <a:solidFill>
                  <a:schemeClr val="tx1"/>
                </a:solidFill>
                <a:latin typeface="Arial" panose="020B0604020202020204" pitchFamily="34" charset="0"/>
              </a:defRPr>
            </a:lvl3pPr>
            <a:lvl4pPr marL="1611313" indent="-230188">
              <a:spcBef>
                <a:spcPct val="30000"/>
              </a:spcBef>
              <a:defRPr sz="1200">
                <a:solidFill>
                  <a:schemeClr val="tx1"/>
                </a:solidFill>
                <a:latin typeface="Arial" panose="020B0604020202020204" pitchFamily="34" charset="0"/>
              </a:defRPr>
            </a:lvl4pPr>
            <a:lvl5pPr marL="2071688" indent="-230188">
              <a:spcBef>
                <a:spcPct val="30000"/>
              </a:spcBef>
              <a:defRPr sz="1200">
                <a:solidFill>
                  <a:schemeClr val="tx1"/>
                </a:solidFill>
                <a:latin typeface="Arial" panose="020B0604020202020204" pitchFamily="34" charset="0"/>
              </a:defRPr>
            </a:lvl5pPr>
            <a:lvl6pPr marL="2528888" indent="-230188" eaLnBrk="0" fontAlgn="base" hangingPunct="0">
              <a:spcBef>
                <a:spcPct val="30000"/>
              </a:spcBef>
              <a:spcAft>
                <a:spcPct val="0"/>
              </a:spcAft>
              <a:defRPr sz="1200">
                <a:solidFill>
                  <a:schemeClr val="tx1"/>
                </a:solidFill>
                <a:latin typeface="Arial" panose="020B0604020202020204" pitchFamily="34" charset="0"/>
              </a:defRPr>
            </a:lvl6pPr>
            <a:lvl7pPr marL="2986088" indent="-230188" eaLnBrk="0" fontAlgn="base" hangingPunct="0">
              <a:spcBef>
                <a:spcPct val="30000"/>
              </a:spcBef>
              <a:spcAft>
                <a:spcPct val="0"/>
              </a:spcAft>
              <a:defRPr sz="1200">
                <a:solidFill>
                  <a:schemeClr val="tx1"/>
                </a:solidFill>
                <a:latin typeface="Arial" panose="020B0604020202020204" pitchFamily="34" charset="0"/>
              </a:defRPr>
            </a:lvl7pPr>
            <a:lvl8pPr marL="3443288" indent="-230188" eaLnBrk="0" fontAlgn="base" hangingPunct="0">
              <a:spcBef>
                <a:spcPct val="30000"/>
              </a:spcBef>
              <a:spcAft>
                <a:spcPct val="0"/>
              </a:spcAft>
              <a:defRPr sz="1200">
                <a:solidFill>
                  <a:schemeClr val="tx1"/>
                </a:solidFill>
                <a:latin typeface="Arial" panose="020B0604020202020204" pitchFamily="34" charset="0"/>
              </a:defRPr>
            </a:lvl8pPr>
            <a:lvl9pPr marL="3900488" indent="-2301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A6D6BF8-9BDB-437E-A9C9-7469D61210CA}" type="slidenum">
              <a:rPr lang="en-GB" altLang="en-US" smtClean="0"/>
              <a:pPr>
                <a:spcBef>
                  <a:spcPct val="0"/>
                </a:spcBef>
              </a:pPr>
              <a:t>4</a:t>
            </a:fld>
            <a:endParaRPr lang="en-GB" altLang="en-US" smtClean="0"/>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z="1600" smtClean="0">
              <a:latin typeface="Arial" panose="020B0604020202020204" pitchFamily="34" charset="0"/>
            </a:endParaRPr>
          </a:p>
          <a:p>
            <a:pPr eaLnBrk="1" hangingPunct="1"/>
            <a:r>
              <a:rPr lang="en-GB" altLang="en-US" sz="1600" smtClean="0">
                <a:latin typeface="Arial" panose="020B0604020202020204" pitchFamily="34" charset="0"/>
              </a:rPr>
              <a:t>(point 3) - rather than attempting to produce an objective statement</a:t>
            </a:r>
          </a:p>
          <a:p>
            <a:pPr eaLnBrk="1" hangingPunct="1"/>
            <a:endParaRPr lang="en-GB" altLang="en-US" sz="1600" smtClean="0">
              <a:latin typeface="Arial" panose="020B0604020202020204" pitchFamily="34" charset="0"/>
            </a:endParaRPr>
          </a:p>
          <a:p>
            <a:pPr eaLnBrk="1" hangingPunct="1"/>
            <a:r>
              <a:rPr lang="en-GB" altLang="en-US" sz="1600" smtClean="0">
                <a:latin typeface="Arial" panose="020B0604020202020204" pitchFamily="34" charset="0"/>
              </a:rPr>
              <a:t>Double interpretation = as the participant is trying to make sense of their world, and the researcher is also trying to make sense of the participant making sense  of their life world</a:t>
            </a:r>
          </a:p>
        </p:txBody>
      </p:sp>
    </p:spTree>
    <p:extLst>
      <p:ext uri="{BB962C8B-B14F-4D97-AF65-F5344CB8AC3E}">
        <p14:creationId xmlns:p14="http://schemas.microsoft.com/office/powerpoint/2010/main" val="1276285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60797337-947D-474D-B62B-2D76253F1BF5}" type="slidenum">
              <a:rPr lang="en-GB" smtClean="0"/>
              <a:pPr/>
              <a:t>6</a:t>
            </a:fld>
            <a:endParaRPr lang="en-GB" smtClean="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pPr eaLnBrk="1" hangingPunct="1"/>
            <a:r>
              <a:rPr lang="en-GB" b="1" smtClean="0"/>
              <a:t>Semi-structured interviews:</a:t>
            </a:r>
            <a:r>
              <a:rPr lang="en-GB" smtClean="0"/>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b="1" smtClean="0"/>
          </a:p>
          <a:p>
            <a:pPr eaLnBrk="1" hangingPunct="1"/>
            <a:r>
              <a:rPr lang="en-GB" b="1" smtClean="0"/>
              <a:t>Telephone interviewing </a:t>
            </a:r>
            <a:endParaRPr lang="en-GB" smtClean="0"/>
          </a:p>
          <a:p>
            <a:pPr eaLnBrk="1" hangingPunct="1"/>
            <a:r>
              <a:rPr lang="en-GB" smtClean="0"/>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42773852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C2896A34-35CD-4DB7-8236-40212E9F02F8}" type="slidenum">
              <a:rPr lang="en-GB" smtClean="0"/>
              <a:pPr/>
              <a:t>7</a:t>
            </a:fld>
            <a:endParaRPr lang="en-GB" smtClean="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890321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4EFCF0B7-C30C-4340-9A5C-087576936CE0}" type="slidenum">
              <a:rPr lang="en-GB" smtClean="0"/>
              <a:pPr/>
              <a:t>10</a:t>
            </a:fld>
            <a:endParaRPr lang="en-GB" smtClean="0"/>
          </a:p>
        </p:txBody>
      </p:sp>
      <p:sp>
        <p:nvSpPr>
          <p:cNvPr id="66563" name="Rectangle 2"/>
          <p:cNvSpPr>
            <a:spLocks noGrp="1" noRot="1" noChangeAspect="1" noChangeArrowheads="1" noTextEdit="1"/>
          </p:cNvSpPr>
          <p:nvPr>
            <p:ph type="sldImg"/>
          </p:nvPr>
        </p:nvSpPr>
        <p:spPr>
          <a:xfrm>
            <a:off x="1143000" y="685800"/>
            <a:ext cx="4572000" cy="3429000"/>
          </a:xfrm>
          <a:ln/>
        </p:spPr>
      </p:sp>
      <p:sp>
        <p:nvSpPr>
          <p:cNvPr id="6656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8791218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00C6709B-8B5B-49FF-B3A2-355FDB4E8D95}" type="slidenum">
              <a:rPr lang="en-GB" smtClean="0"/>
              <a:pPr/>
              <a:t>11</a:t>
            </a:fld>
            <a:endParaRPr lang="en-GB" smtClean="0"/>
          </a:p>
        </p:txBody>
      </p:sp>
      <p:sp>
        <p:nvSpPr>
          <p:cNvPr id="67587" name="Rectangle 2"/>
          <p:cNvSpPr>
            <a:spLocks noGrp="1" noRot="1" noChangeAspect="1" noChangeArrowheads="1" noTextEdit="1"/>
          </p:cNvSpPr>
          <p:nvPr>
            <p:ph type="sldImg"/>
          </p:nvPr>
        </p:nvSpPr>
        <p:spPr>
          <a:xfrm>
            <a:off x="1143000" y="685800"/>
            <a:ext cx="4572000" cy="3429000"/>
          </a:xfrm>
          <a:ln/>
        </p:spPr>
      </p:sp>
      <p:sp>
        <p:nvSpPr>
          <p:cNvPr id="6758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03697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p:spPr>
        <p:txBody>
          <a:bodyPr/>
          <a:lstStyle/>
          <a:p>
            <a:pPr eaLnBrk="1" hangingPunct="1"/>
            <a:endParaRPr lang="en-US" smtClean="0"/>
          </a:p>
        </p:txBody>
      </p:sp>
      <p:sp>
        <p:nvSpPr>
          <p:cNvPr id="48132" name="Slide Number Placeholder 3"/>
          <p:cNvSpPr>
            <a:spLocks noGrp="1"/>
          </p:cNvSpPr>
          <p:nvPr>
            <p:ph type="sldNum" sz="quarter" idx="5"/>
          </p:nvPr>
        </p:nvSpPr>
        <p:spPr>
          <a:noFill/>
        </p:spPr>
        <p:txBody>
          <a:bodyPr/>
          <a:lstStyle/>
          <a:p>
            <a:fld id="{AAD9BEE3-5FE1-4358-B24A-0E2F106B362E}" type="slidenum">
              <a:rPr lang="en-GB" smtClean="0"/>
              <a:pPr/>
              <a:t>12</a:t>
            </a:fld>
            <a:endParaRPr lang="en-GB" smtClean="0"/>
          </a:p>
        </p:txBody>
      </p:sp>
    </p:spTree>
    <p:extLst>
      <p:ext uri="{BB962C8B-B14F-4D97-AF65-F5344CB8AC3E}">
        <p14:creationId xmlns:p14="http://schemas.microsoft.com/office/powerpoint/2010/main" val="2834474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123615C8-8622-4FEA-A600-3A0302DF661C}" type="slidenum">
              <a:rPr lang="en-GB" smtClean="0"/>
              <a:pPr/>
              <a:t>13</a:t>
            </a:fld>
            <a:endParaRPr lang="en-GB" smtClean="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pPr eaLnBrk="1" hangingPunct="1"/>
            <a:endParaRPr lang="en-US" sz="1600" smtClean="0"/>
          </a:p>
        </p:txBody>
      </p:sp>
    </p:spTree>
    <p:extLst>
      <p:ext uri="{BB962C8B-B14F-4D97-AF65-F5344CB8AC3E}">
        <p14:creationId xmlns:p14="http://schemas.microsoft.com/office/powerpoint/2010/main" val="9948776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EADC3210-E604-4872-9CDA-2BE92480F7F3}" type="slidenum">
              <a:rPr lang="en-GB" smtClean="0"/>
              <a:pPr/>
              <a:t>15</a:t>
            </a:fld>
            <a:endParaRPr lang="en-GB" smtClean="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r>
              <a:rPr lang="en-GB" sz="1400" smtClean="0"/>
              <a:t>So just to recap – I was interested in how individuals felt/coped whilst waiting for their genetic test results</a:t>
            </a:r>
            <a:r>
              <a:rPr lang="en-GB" smtClean="0"/>
              <a:t> </a:t>
            </a:r>
          </a:p>
        </p:txBody>
      </p:sp>
    </p:spTree>
    <p:extLst>
      <p:ext uri="{BB962C8B-B14F-4D97-AF65-F5344CB8AC3E}">
        <p14:creationId xmlns:p14="http://schemas.microsoft.com/office/powerpoint/2010/main" val="913384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0BE0A01F-6E65-4501-8849-513A83F9DF12}" type="slidenum">
              <a:rPr lang="en-GB" smtClean="0"/>
              <a:pPr/>
              <a:t>17</a:t>
            </a:fld>
            <a:endParaRPr lang="en-GB" smtClean="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r>
              <a:rPr lang="en-GB" sz="1400" smtClean="0"/>
              <a:t>So just to recap – I was interested in how individuals felt/coped whilst waiting for their genetic test results</a:t>
            </a:r>
            <a:r>
              <a:rPr lang="en-GB" smtClean="0"/>
              <a:t> </a:t>
            </a:r>
          </a:p>
        </p:txBody>
      </p:sp>
    </p:spTree>
    <p:extLst>
      <p:ext uri="{BB962C8B-B14F-4D97-AF65-F5344CB8AC3E}">
        <p14:creationId xmlns:p14="http://schemas.microsoft.com/office/powerpoint/2010/main" val="16803969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p:spPr>
        <p:txBody>
          <a:bodyPr/>
          <a:lstStyle/>
          <a:p>
            <a:endParaRPr lang="en-US" smtClean="0"/>
          </a:p>
        </p:txBody>
      </p:sp>
      <p:sp>
        <p:nvSpPr>
          <p:cNvPr id="53252" name="Slide Number Placeholder 3"/>
          <p:cNvSpPr>
            <a:spLocks noGrp="1"/>
          </p:cNvSpPr>
          <p:nvPr>
            <p:ph type="sldNum" sz="quarter" idx="5"/>
          </p:nvPr>
        </p:nvSpPr>
        <p:spPr>
          <a:noFill/>
        </p:spPr>
        <p:txBody>
          <a:bodyPr/>
          <a:lstStyle/>
          <a:p>
            <a:fld id="{0181EE21-D221-44C1-AF9E-031243C77FE8}" type="slidenum">
              <a:rPr lang="en-GB" smtClean="0"/>
              <a:pPr/>
              <a:t>18</a:t>
            </a:fld>
            <a:endParaRPr lang="en-GB" smtClean="0"/>
          </a:p>
        </p:txBody>
      </p:sp>
    </p:spTree>
    <p:extLst>
      <p:ext uri="{BB962C8B-B14F-4D97-AF65-F5344CB8AC3E}">
        <p14:creationId xmlns:p14="http://schemas.microsoft.com/office/powerpoint/2010/main" val="2478223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9CCFF908-A69A-4F66-BBEB-2145D269BC3D}" type="slidenum">
              <a:rPr lang="en-GB" smtClean="0"/>
              <a:pPr/>
              <a:t>19</a:t>
            </a:fld>
            <a:endParaRPr lang="en-GB" smtClean="0"/>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pPr eaLnBrk="1" hangingPunct="1"/>
            <a:r>
              <a:rPr lang="en-GB" sz="1400" smtClean="0"/>
              <a:t>Superordinate themes provide a framework for analysis of other transcripts. Awareness of what came before means it is possible to identify what is new and different and find responses that further support the existing themes</a:t>
            </a:r>
            <a:r>
              <a:rPr lang="en-GB" smtClean="0"/>
              <a:t> </a:t>
            </a:r>
          </a:p>
          <a:p>
            <a:pPr eaLnBrk="1" hangingPunct="1"/>
            <a:endParaRPr lang="en-GB" smtClean="0"/>
          </a:p>
          <a:p>
            <a:pPr eaLnBrk="1" hangingPunct="1"/>
            <a:r>
              <a:rPr lang="en-GB" smtClean="0"/>
              <a:t>Themes are constructed based on their prevalence and the richness of data that highlighted the themes and how the theme helped illuminate other aspects of the account</a:t>
            </a:r>
          </a:p>
        </p:txBody>
      </p:sp>
    </p:spTree>
    <p:extLst>
      <p:ext uri="{BB962C8B-B14F-4D97-AF65-F5344CB8AC3E}">
        <p14:creationId xmlns:p14="http://schemas.microsoft.com/office/powerpoint/2010/main" val="400302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8B836D1-2035-4F7D-A8E8-2026F47A67E8}" type="datetimeFigureOut">
              <a:rPr lang="en-GB" smtClean="0"/>
              <a:pPr/>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B836D1-2035-4F7D-A8E8-2026F47A67E8}" type="datetimeFigureOut">
              <a:rPr lang="en-GB" smtClean="0"/>
              <a:pPr/>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B836D1-2035-4F7D-A8E8-2026F47A67E8}" type="datetimeFigureOut">
              <a:rPr lang="en-GB" smtClean="0"/>
              <a:pPr/>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8B836D1-2035-4F7D-A8E8-2026F47A67E8}" type="datetimeFigureOut">
              <a:rPr lang="en-GB" smtClean="0"/>
              <a:pPr/>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8B836D1-2035-4F7D-A8E8-2026F47A67E8}" type="datetimeFigureOut">
              <a:rPr lang="en-GB" smtClean="0"/>
              <a:pPr/>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8B836D1-2035-4F7D-A8E8-2026F47A67E8}" type="datetimeFigureOut">
              <a:rPr lang="en-GB" smtClean="0"/>
              <a:pPr/>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B836D1-2035-4F7D-A8E8-2026F47A67E8}" type="datetimeFigureOut">
              <a:rPr lang="en-GB" smtClean="0"/>
              <a:pPr/>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B836D1-2035-4F7D-A8E8-2026F47A67E8}" type="datetimeFigureOut">
              <a:rPr lang="en-GB" smtClean="0"/>
              <a:pPr/>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B836D1-2035-4F7D-A8E8-2026F47A67E8}" type="datetimeFigureOut">
              <a:rPr lang="en-GB" smtClean="0"/>
              <a:pPr/>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B836D1-2035-4F7D-A8E8-2026F47A67E8}" type="datetimeFigureOut">
              <a:rPr lang="en-GB" smtClean="0"/>
              <a:pPr/>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B836D1-2035-4F7D-A8E8-2026F47A67E8}" type="datetimeFigureOut">
              <a:rPr lang="en-GB" smtClean="0"/>
              <a:pPr/>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15EBCDF4-DB77-4DEA-BF93-AC616B943982}" type="slidenum">
              <a:rPr lang="en-GB"/>
              <a:pPr>
                <a:defRPr/>
              </a:pPr>
              <a:t>‹#›</a:t>
            </a:fld>
            <a:endParaRPr lang="en-GB"/>
          </a:p>
        </p:txBody>
      </p:sp>
    </p:spTree>
    <p:extLst>
      <p:ext uri="{BB962C8B-B14F-4D97-AF65-F5344CB8AC3E}">
        <p14:creationId xmlns:p14="http://schemas.microsoft.com/office/powerpoint/2010/main" val="849043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B836D1-2035-4F7D-A8E8-2026F47A67E8}" type="datetimeFigureOut">
              <a:rPr lang="en-GB" smtClean="0"/>
              <a:pPr/>
              <a:t>06/12/2018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35EF36-8118-4FE5-8811-3B8652E0E18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body" idx="1"/>
          </p:nvPr>
        </p:nvSpPr>
        <p:spPr>
          <a:xfrm>
            <a:off x="683568" y="1052736"/>
            <a:ext cx="7258050" cy="2951162"/>
          </a:xfrm>
        </p:spPr>
        <p:txBody>
          <a:bodyPr>
            <a:noAutofit/>
          </a:bodyPr>
          <a:lstStyle/>
          <a:p>
            <a:pPr algn="ctr" eaLnBrk="1" hangingPunct="1">
              <a:lnSpc>
                <a:spcPct val="90000"/>
              </a:lnSpc>
              <a:buFontTx/>
              <a:buNone/>
            </a:pPr>
            <a:endParaRPr lang="en-GB" sz="4400" dirty="0"/>
          </a:p>
          <a:p>
            <a:pPr algn="ctr" eaLnBrk="1" hangingPunct="1">
              <a:lnSpc>
                <a:spcPct val="90000"/>
              </a:lnSpc>
              <a:buFontTx/>
              <a:buNone/>
            </a:pPr>
            <a:r>
              <a:rPr lang="en-GB" sz="4400" dirty="0" smtClean="0"/>
              <a:t>AREA </a:t>
            </a:r>
          </a:p>
          <a:p>
            <a:pPr algn="ctr" eaLnBrk="1" hangingPunct="1">
              <a:lnSpc>
                <a:spcPct val="90000"/>
              </a:lnSpc>
              <a:buFontTx/>
              <a:buNone/>
            </a:pPr>
            <a:endParaRPr lang="en-GB" sz="4400" dirty="0" smtClean="0"/>
          </a:p>
          <a:p>
            <a:pPr algn="ctr" eaLnBrk="1" hangingPunct="1">
              <a:lnSpc>
                <a:spcPct val="90000"/>
              </a:lnSpc>
              <a:buFontTx/>
              <a:buNone/>
            </a:pPr>
            <a:r>
              <a:rPr lang="en-GB" sz="3600" dirty="0" smtClean="0"/>
              <a:t>IPA</a:t>
            </a:r>
            <a:endParaRPr lang="en-GB" sz="3600" dirty="0" smtClean="0"/>
          </a:p>
          <a:p>
            <a:pPr algn="ctr" eaLnBrk="1" hangingPunct="1">
              <a:lnSpc>
                <a:spcPct val="90000"/>
              </a:lnSpc>
              <a:buFontTx/>
              <a:buNone/>
            </a:pPr>
            <a:endParaRPr lang="en-GB" sz="4400" dirty="0" smtClean="0"/>
          </a:p>
          <a:p>
            <a:pPr algn="ctr" eaLnBrk="1" hangingPunct="1">
              <a:lnSpc>
                <a:spcPct val="90000"/>
              </a:lnSpc>
              <a:buFontTx/>
              <a:buNone/>
            </a:pPr>
            <a:r>
              <a:rPr lang="en-GB" sz="2000" dirty="0" smtClean="0"/>
              <a:t>Dr Ceri Phelps </a:t>
            </a:r>
          </a:p>
          <a:p>
            <a:pPr eaLnBrk="1" hangingPunct="1">
              <a:lnSpc>
                <a:spcPct val="90000"/>
              </a:lnSpc>
              <a:buFontTx/>
              <a:buNone/>
            </a:pPr>
            <a:r>
              <a:rPr lang="en-GB" sz="4400" dirty="0" smtClean="0"/>
              <a:t>         </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dirty="0" smtClean="0"/>
              <a:t>Recap: Qualitative research </a:t>
            </a:r>
          </a:p>
        </p:txBody>
      </p:sp>
      <p:sp>
        <p:nvSpPr>
          <p:cNvPr id="4099" name="Content Placeholder 2"/>
          <p:cNvSpPr>
            <a:spLocks noGrp="1"/>
          </p:cNvSpPr>
          <p:nvPr>
            <p:ph idx="1"/>
          </p:nvPr>
        </p:nvSpPr>
        <p:spPr/>
        <p:txBody>
          <a:bodyPr/>
          <a:lstStyle/>
          <a:p>
            <a:pPr>
              <a:buFontTx/>
              <a:buNone/>
            </a:pPr>
            <a:r>
              <a:rPr lang="en-GB" smtClean="0"/>
              <a:t>The paradigm of qualitative research </a:t>
            </a:r>
          </a:p>
          <a:p>
            <a:pPr lvl="1"/>
            <a:r>
              <a:rPr lang="en-GB" smtClean="0"/>
              <a:t>Illuminate thought and relationship</a:t>
            </a:r>
          </a:p>
          <a:p>
            <a:pPr lvl="1"/>
            <a:r>
              <a:rPr lang="en-GB" smtClean="0"/>
              <a:t>Appreciate personal meaning </a:t>
            </a:r>
          </a:p>
          <a:p>
            <a:pPr lvl="1"/>
            <a:r>
              <a:rPr lang="en-GB" smtClean="0"/>
              <a:t>Understand complex phenomena</a:t>
            </a:r>
          </a:p>
          <a:p>
            <a:pPr lvl="1"/>
            <a:r>
              <a:rPr lang="en-GB" smtClean="0"/>
              <a:t>Develop cultural understanding </a:t>
            </a:r>
          </a:p>
          <a:p>
            <a:pPr lvl="1"/>
            <a:endParaRPr lang="en-GB" smtClean="0"/>
          </a:p>
          <a:p>
            <a:pPr lvl="1"/>
            <a:r>
              <a:rPr lang="en-GB" smtClean="0"/>
              <a:t>Hypothesis generation?</a:t>
            </a:r>
          </a:p>
          <a:p>
            <a:endParaRPr lang="en-GB"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3200" dirty="0" smtClean="0"/>
              <a:t>Recap: What does qualitative research involve?</a:t>
            </a:r>
          </a:p>
        </p:txBody>
      </p:sp>
      <p:sp>
        <p:nvSpPr>
          <p:cNvPr id="8195" name="Rectangle 3"/>
          <p:cNvSpPr>
            <a:spLocks noGrp="1" noChangeArrowheads="1"/>
          </p:cNvSpPr>
          <p:nvPr>
            <p:ph type="body" idx="1"/>
          </p:nvPr>
        </p:nvSpPr>
        <p:spPr>
          <a:xfrm>
            <a:off x="395288" y="1773238"/>
            <a:ext cx="8229600" cy="4525962"/>
          </a:xfrm>
        </p:spPr>
        <p:txBody>
          <a:bodyPr/>
          <a:lstStyle/>
          <a:p>
            <a:pPr eaLnBrk="1" hangingPunct="1">
              <a:lnSpc>
                <a:spcPct val="80000"/>
              </a:lnSpc>
            </a:pPr>
            <a:r>
              <a:rPr lang="en-GB" sz="2400" smtClean="0"/>
              <a:t>An understanding of which approach you are following  </a:t>
            </a:r>
          </a:p>
          <a:p>
            <a:pPr eaLnBrk="1" hangingPunct="1">
              <a:lnSpc>
                <a:spcPct val="80000"/>
              </a:lnSpc>
            </a:pPr>
            <a:endParaRPr lang="en-GB" sz="2400" smtClean="0"/>
          </a:p>
          <a:p>
            <a:pPr eaLnBrk="1" hangingPunct="1">
              <a:lnSpc>
                <a:spcPct val="80000"/>
              </a:lnSpc>
            </a:pPr>
            <a:endParaRPr lang="en-GB" sz="2400" smtClean="0"/>
          </a:p>
          <a:p>
            <a:pPr eaLnBrk="1" hangingPunct="1">
              <a:lnSpc>
                <a:spcPct val="80000"/>
              </a:lnSpc>
            </a:pPr>
            <a:r>
              <a:rPr lang="en-GB" sz="2400" smtClean="0"/>
              <a:t>Significant amount of time spent gathering data</a:t>
            </a:r>
          </a:p>
          <a:p>
            <a:pPr eaLnBrk="1" hangingPunct="1">
              <a:lnSpc>
                <a:spcPct val="80000"/>
              </a:lnSpc>
            </a:pPr>
            <a:endParaRPr lang="en-GB" sz="2400" smtClean="0"/>
          </a:p>
          <a:p>
            <a:pPr eaLnBrk="1" hangingPunct="1">
              <a:lnSpc>
                <a:spcPct val="80000"/>
              </a:lnSpc>
            </a:pPr>
            <a:endParaRPr lang="en-GB" sz="2400" smtClean="0"/>
          </a:p>
          <a:p>
            <a:pPr eaLnBrk="1" hangingPunct="1">
              <a:lnSpc>
                <a:spcPct val="80000"/>
              </a:lnSpc>
            </a:pPr>
            <a:r>
              <a:rPr lang="en-GB" sz="2400" smtClean="0"/>
              <a:t>Time-consuming and complex data analysis – reducing large sets of data to a few themes or categories</a:t>
            </a:r>
          </a:p>
          <a:p>
            <a:pPr eaLnBrk="1" hangingPunct="1">
              <a:lnSpc>
                <a:spcPct val="80000"/>
              </a:lnSpc>
            </a:pPr>
            <a:endParaRPr lang="en-GB" sz="2400" smtClean="0"/>
          </a:p>
          <a:p>
            <a:pPr eaLnBrk="1" hangingPunct="1">
              <a:lnSpc>
                <a:spcPct val="80000"/>
              </a:lnSpc>
            </a:pPr>
            <a:endParaRPr lang="en-GB" sz="2400" smtClean="0"/>
          </a:p>
          <a:p>
            <a:pPr eaLnBrk="1" hangingPunct="1">
              <a:lnSpc>
                <a:spcPct val="80000"/>
              </a:lnSpc>
            </a:pPr>
            <a:r>
              <a:rPr lang="en-GB" sz="2400" smtClean="0"/>
              <a:t>Long pieces of text/writing incorporating quotes </a:t>
            </a:r>
          </a:p>
          <a:p>
            <a:pPr eaLnBrk="1" hangingPunct="1">
              <a:lnSpc>
                <a:spcPct val="80000"/>
              </a:lnSpc>
            </a:pPr>
            <a:endParaRPr lang="en-GB" sz="240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ctrTitle"/>
          </p:nvPr>
        </p:nvSpPr>
        <p:spPr>
          <a:xfrm>
            <a:off x="684213" y="-387350"/>
            <a:ext cx="7772400" cy="1655763"/>
          </a:xfrm>
        </p:spPr>
        <p:txBody>
          <a:bodyPr/>
          <a:lstStyle/>
          <a:p>
            <a:pPr eaLnBrk="1" hangingPunct="1"/>
            <a:r>
              <a:rPr lang="en-GB" altLang="en-US" dirty="0" smtClean="0"/>
              <a:t>Recap: What is IPA?</a:t>
            </a:r>
          </a:p>
        </p:txBody>
      </p:sp>
      <p:sp>
        <p:nvSpPr>
          <p:cNvPr id="12291" name="Rectangle 3"/>
          <p:cNvSpPr>
            <a:spLocks noGrp="1" noChangeArrowheads="1"/>
          </p:cNvSpPr>
          <p:nvPr>
            <p:ph type="subTitle" idx="1"/>
          </p:nvPr>
        </p:nvSpPr>
        <p:spPr>
          <a:xfrm>
            <a:off x="1371600" y="5105400"/>
            <a:ext cx="6400800" cy="1219200"/>
          </a:xfrm>
        </p:spPr>
        <p:txBody>
          <a:bodyPr/>
          <a:lstStyle/>
          <a:p>
            <a:pPr eaLnBrk="1" hangingPunct="1"/>
            <a:endParaRPr lang="en-GB" altLang="en-US" smtClean="0"/>
          </a:p>
          <a:p>
            <a:pPr eaLnBrk="1" hangingPunct="1"/>
            <a:endParaRPr lang="en-GB" altLang="en-US" smtClean="0"/>
          </a:p>
        </p:txBody>
      </p:sp>
      <p:sp>
        <p:nvSpPr>
          <p:cNvPr id="12292" name="Text Box 4"/>
          <p:cNvSpPr txBox="1">
            <a:spLocks noChangeArrowheads="1"/>
          </p:cNvSpPr>
          <p:nvPr/>
        </p:nvSpPr>
        <p:spPr bwMode="auto">
          <a:xfrm>
            <a:off x="838200" y="2209800"/>
            <a:ext cx="7766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2400" i="1"/>
          </a:p>
        </p:txBody>
      </p:sp>
      <p:sp>
        <p:nvSpPr>
          <p:cNvPr id="12293" name="Text Box 5"/>
          <p:cNvSpPr txBox="1">
            <a:spLocks noChangeArrowheads="1"/>
          </p:cNvSpPr>
          <p:nvPr/>
        </p:nvSpPr>
        <p:spPr bwMode="auto">
          <a:xfrm>
            <a:off x="571500" y="1143000"/>
            <a:ext cx="8061325" cy="593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a:spcBef>
                <a:spcPct val="20000"/>
              </a:spcBef>
              <a:buChar char="•"/>
              <a:defRPr sz="2400">
                <a:solidFill>
                  <a:schemeClr val="tx1"/>
                </a:solidFill>
                <a:latin typeface="Arial" panose="020B0604020202020204" pitchFamily="34" charset="0"/>
              </a:defRPr>
            </a:lvl3pPr>
            <a:lvl4pPr>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pPr>
            <a:r>
              <a:rPr lang="en-GB" altLang="en-US" sz="2400"/>
              <a:t> Qualitative methodological tool</a:t>
            </a:r>
          </a:p>
          <a:p>
            <a:pPr eaLnBrk="1" hangingPunct="1">
              <a:spcBef>
                <a:spcPct val="0"/>
              </a:spcBef>
              <a:buFontTx/>
              <a:buNone/>
            </a:pPr>
            <a:endParaRPr lang="en-GB" altLang="en-US" sz="2400"/>
          </a:p>
          <a:p>
            <a:pPr eaLnBrk="1" hangingPunct="1">
              <a:spcBef>
                <a:spcPct val="0"/>
              </a:spcBef>
            </a:pPr>
            <a:r>
              <a:rPr lang="en-GB" altLang="en-US" sz="2400"/>
              <a:t> How an individual makes sense of their life world– individual viewpoint and experience (Phenomenological)</a:t>
            </a:r>
          </a:p>
          <a:p>
            <a:pPr eaLnBrk="1" hangingPunct="1">
              <a:spcBef>
                <a:spcPct val="0"/>
              </a:spcBef>
              <a:buFontTx/>
              <a:buNone/>
            </a:pPr>
            <a:endParaRPr lang="en-GB" altLang="en-US" sz="2400"/>
          </a:p>
          <a:p>
            <a:pPr eaLnBrk="1" hangingPunct="1">
              <a:spcBef>
                <a:spcPct val="0"/>
              </a:spcBef>
            </a:pPr>
            <a:r>
              <a:rPr lang="en-GB" altLang="en-US" sz="2400"/>
              <a:t> Interested in personal perception of an object or event </a:t>
            </a:r>
          </a:p>
          <a:p>
            <a:pPr lvl="3" eaLnBrk="1" hangingPunct="1">
              <a:spcBef>
                <a:spcPct val="0"/>
              </a:spcBef>
              <a:buFontTx/>
              <a:buChar char="•"/>
            </a:pPr>
            <a:r>
              <a:rPr lang="en-GB" altLang="en-US" sz="2400" i="1"/>
              <a:t>“Insiders perspective” </a:t>
            </a:r>
            <a:r>
              <a:rPr lang="en-GB" altLang="en-US" sz="2400"/>
              <a:t>(Conrad, 1987)</a:t>
            </a:r>
            <a:endParaRPr lang="en-GB" altLang="en-US" sz="2400" i="1"/>
          </a:p>
          <a:p>
            <a:pPr eaLnBrk="1" hangingPunct="1">
              <a:spcBef>
                <a:spcPct val="0"/>
              </a:spcBef>
            </a:pPr>
            <a:endParaRPr lang="en-GB" altLang="en-US" sz="2400" u="sng"/>
          </a:p>
          <a:p>
            <a:pPr eaLnBrk="1" hangingPunct="1">
              <a:spcBef>
                <a:spcPct val="0"/>
              </a:spcBef>
            </a:pPr>
            <a:r>
              <a:rPr lang="en-GB" altLang="en-US" sz="2400"/>
              <a:t> Recognises access to a participant’s world is dependent on the researcher’s own conceptions which are needed to make sense of that other personal world </a:t>
            </a:r>
          </a:p>
          <a:p>
            <a:pPr lvl="3" eaLnBrk="1" hangingPunct="1">
              <a:spcBef>
                <a:spcPct val="0"/>
              </a:spcBef>
              <a:buFontTx/>
              <a:buChar char="•"/>
            </a:pPr>
            <a:r>
              <a:rPr lang="en-GB" altLang="en-US" sz="2400"/>
              <a:t> double interpretation</a:t>
            </a:r>
          </a:p>
          <a:p>
            <a:pPr lvl="2" eaLnBrk="1" hangingPunct="1">
              <a:spcBef>
                <a:spcPct val="0"/>
              </a:spcBef>
            </a:pPr>
            <a:endParaRPr lang="en-GB" altLang="en-US"/>
          </a:p>
          <a:p>
            <a:pPr eaLnBrk="1" hangingPunct="1">
              <a:spcBef>
                <a:spcPct val="0"/>
              </a:spcBef>
              <a:buFontTx/>
              <a:buNone/>
            </a:pPr>
            <a:endParaRPr lang="en-GB" altLang="en-US" sz="2400"/>
          </a:p>
          <a:p>
            <a:pPr eaLnBrk="1" hangingPunct="1">
              <a:spcBef>
                <a:spcPct val="0"/>
              </a:spcBef>
              <a:buFontTx/>
              <a:buNone/>
            </a:pPr>
            <a:endParaRPr lang="en-GB" altLang="en-US" sz="2400" u="sng"/>
          </a:p>
          <a:p>
            <a:pPr eaLnBrk="1" hangingPunct="1">
              <a:spcBef>
                <a:spcPct val="0"/>
              </a:spcBef>
            </a:pPr>
            <a:endParaRPr lang="en-GB" altLang="en-US" sz="2400"/>
          </a:p>
        </p:txBody>
      </p:sp>
    </p:spTree>
    <p:extLst>
      <p:ext uri="{BB962C8B-B14F-4D97-AF65-F5344CB8AC3E}">
        <p14:creationId xmlns:p14="http://schemas.microsoft.com/office/powerpoint/2010/main" val="4192021857"/>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dirty="0" smtClean="0"/>
              <a:t>Recap: What is IPA?</a:t>
            </a:r>
          </a:p>
        </p:txBody>
      </p:sp>
      <p:sp>
        <p:nvSpPr>
          <p:cNvPr id="14339" name="Content Placeholder 2"/>
          <p:cNvSpPr>
            <a:spLocks noGrp="1"/>
          </p:cNvSpPr>
          <p:nvPr>
            <p:ph idx="1"/>
          </p:nvPr>
        </p:nvSpPr>
        <p:spPr/>
        <p:txBody>
          <a:bodyPr/>
          <a:lstStyle/>
          <a:p>
            <a:r>
              <a:rPr lang="en-GB" altLang="en-US" smtClean="0"/>
              <a:t>Phenomenological</a:t>
            </a:r>
          </a:p>
          <a:p>
            <a:endParaRPr lang="en-GB" altLang="en-US" smtClean="0"/>
          </a:p>
          <a:p>
            <a:r>
              <a:rPr lang="en-GB" altLang="en-US" smtClean="0"/>
              <a:t>Hermeneutic</a:t>
            </a:r>
          </a:p>
          <a:p>
            <a:endParaRPr lang="en-GB" altLang="en-US" smtClean="0"/>
          </a:p>
          <a:p>
            <a:r>
              <a:rPr lang="en-GB" altLang="en-US" smtClean="0"/>
              <a:t>Idiographic</a:t>
            </a:r>
          </a:p>
        </p:txBody>
      </p:sp>
    </p:spTree>
    <p:extLst>
      <p:ext uri="{BB962C8B-B14F-4D97-AF65-F5344CB8AC3E}">
        <p14:creationId xmlns:p14="http://schemas.microsoft.com/office/powerpoint/2010/main" val="4666078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z="3200" dirty="0" smtClean="0"/>
              <a:t>The Interview Schedule </a:t>
            </a:r>
          </a:p>
        </p:txBody>
      </p:sp>
      <p:sp>
        <p:nvSpPr>
          <p:cNvPr id="15363" name="Rectangle 3"/>
          <p:cNvSpPr>
            <a:spLocks noGrp="1" noChangeArrowheads="1"/>
          </p:cNvSpPr>
          <p:nvPr>
            <p:ph type="body" idx="1"/>
          </p:nvPr>
        </p:nvSpPr>
        <p:spPr>
          <a:xfrm>
            <a:off x="428625" y="1000125"/>
            <a:ext cx="8229600" cy="4697413"/>
          </a:xfrm>
        </p:spPr>
        <p:txBody>
          <a:bodyPr/>
          <a:lstStyle/>
          <a:p>
            <a:pPr eaLnBrk="1" hangingPunct="1">
              <a:buFontTx/>
              <a:buNone/>
            </a:pPr>
            <a:endParaRPr lang="en-GB" sz="2000" dirty="0" smtClean="0"/>
          </a:p>
          <a:p>
            <a:pPr eaLnBrk="1" hangingPunct="1"/>
            <a:endParaRPr lang="en-GB" sz="2000" dirty="0" smtClean="0"/>
          </a:p>
          <a:p>
            <a:pPr eaLnBrk="1" hangingPunct="1"/>
            <a:r>
              <a:rPr lang="en-GB" sz="2000" dirty="0" smtClean="0"/>
              <a:t>What information do you want to get from your participants?</a:t>
            </a:r>
          </a:p>
          <a:p>
            <a:pPr eaLnBrk="1" hangingPunct="1"/>
            <a:endParaRPr lang="en-GB" sz="2000" dirty="0" smtClean="0"/>
          </a:p>
          <a:p>
            <a:pPr eaLnBrk="1" hangingPunct="1"/>
            <a:r>
              <a:rPr lang="en-GB" sz="2000" dirty="0" smtClean="0"/>
              <a:t>An interview schedule helps to guide your questions to ensure you cover all important areas</a:t>
            </a:r>
          </a:p>
          <a:p>
            <a:pPr eaLnBrk="1" hangingPunct="1"/>
            <a:endParaRPr lang="en-GB" sz="2000" dirty="0" smtClean="0"/>
          </a:p>
          <a:p>
            <a:pPr eaLnBrk="1" hangingPunct="1"/>
            <a:r>
              <a:rPr lang="en-GB" sz="2000" dirty="0" smtClean="0"/>
              <a:t>Include: </a:t>
            </a:r>
          </a:p>
          <a:p>
            <a:pPr eaLnBrk="1" hangingPunct="1"/>
            <a:r>
              <a:rPr lang="en-GB" sz="2000" dirty="0" smtClean="0"/>
              <a:t>Introduction </a:t>
            </a:r>
          </a:p>
          <a:p>
            <a:pPr eaLnBrk="1" hangingPunct="1"/>
            <a:r>
              <a:rPr lang="en-GB" sz="2000" dirty="0" smtClean="0"/>
              <a:t>Permission to record interview/anonymity </a:t>
            </a:r>
          </a:p>
          <a:p>
            <a:pPr eaLnBrk="1" hangingPunct="1"/>
            <a:r>
              <a:rPr lang="en-GB" sz="2000" dirty="0" smtClean="0"/>
              <a:t>prompts and hints for follow-up questions</a:t>
            </a:r>
          </a:p>
          <a:p>
            <a:pPr eaLnBrk="1" hangingPunct="1"/>
            <a:r>
              <a:rPr lang="en-GB" sz="2000" dirty="0" smtClean="0"/>
              <a:t>Wrap-up at end (thank and summary of research aim)</a:t>
            </a:r>
          </a:p>
          <a:p>
            <a:pPr eaLnBrk="1" hangingPunct="1"/>
            <a:endParaRPr lang="en-GB" sz="2000" dirty="0" smtClean="0"/>
          </a:p>
          <a:p>
            <a:pPr eaLnBrk="1" hangingPunct="1"/>
            <a:endParaRPr lang="en-GB" sz="2000" dirty="0" smtClean="0"/>
          </a:p>
          <a:p>
            <a:pPr eaLnBrk="1" hangingPunct="1"/>
            <a:endParaRPr lang="en-GB" sz="2000" dirty="0" smtClean="0"/>
          </a:p>
          <a:p>
            <a:pPr eaLnBrk="1" hangingPunct="1"/>
            <a:endParaRPr lang="en-GB" sz="2000" dirty="0" smtClean="0"/>
          </a:p>
        </p:txBody>
      </p:sp>
    </p:spTree>
    <p:extLst>
      <p:ext uri="{BB962C8B-B14F-4D97-AF65-F5344CB8AC3E}">
        <p14:creationId xmlns:p14="http://schemas.microsoft.com/office/powerpoint/2010/main" val="29221306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z="2800" b="1" smtClean="0"/>
              <a:t>Categories of Questions</a:t>
            </a:r>
            <a:r>
              <a:rPr lang="en-GB" sz="2800" smtClean="0"/>
              <a:t/>
            </a:r>
            <a:br>
              <a:rPr lang="en-GB" sz="2800" smtClean="0"/>
            </a:br>
            <a:endParaRPr lang="en-GB" sz="2800" smtClean="0"/>
          </a:p>
        </p:txBody>
      </p:sp>
      <p:sp>
        <p:nvSpPr>
          <p:cNvPr id="16387" name="Rectangle 3"/>
          <p:cNvSpPr>
            <a:spLocks noGrp="1" noChangeArrowheads="1"/>
          </p:cNvSpPr>
          <p:nvPr>
            <p:ph type="body" idx="1"/>
          </p:nvPr>
        </p:nvSpPr>
        <p:spPr>
          <a:xfrm>
            <a:off x="395288" y="1412875"/>
            <a:ext cx="8229600" cy="4537075"/>
          </a:xfrm>
        </p:spPr>
        <p:txBody>
          <a:bodyPr/>
          <a:lstStyle/>
          <a:p>
            <a:pPr marL="0" indent="0" eaLnBrk="1" hangingPunct="1">
              <a:lnSpc>
                <a:spcPct val="80000"/>
              </a:lnSpc>
              <a:buFont typeface="Wingdings" pitchFamily="2" charset="2"/>
              <a:buChar char="Ø"/>
            </a:pPr>
            <a:r>
              <a:rPr lang="en-GB" sz="2000" b="1" smtClean="0"/>
              <a:t>Opening:</a:t>
            </a:r>
            <a:r>
              <a:rPr lang="en-GB" sz="2000" smtClean="0"/>
              <a:t> get acquainted and feel connected</a:t>
            </a:r>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r>
              <a:rPr lang="en-GB" sz="2000" b="1" smtClean="0"/>
              <a:t>Introductory</a:t>
            </a:r>
            <a:r>
              <a:rPr lang="en-GB" sz="2000" smtClean="0"/>
              <a:t>: Begins discussion of topic</a:t>
            </a:r>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r>
              <a:rPr lang="en-GB" sz="2000" b="1" smtClean="0"/>
              <a:t>Transition:</a:t>
            </a:r>
            <a:r>
              <a:rPr lang="en-GB" sz="2000" smtClean="0"/>
              <a:t> Moves smoothly and seamlessly into key questions</a:t>
            </a:r>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r>
              <a:rPr lang="en-GB" sz="2000" b="1" smtClean="0"/>
              <a:t>Key:</a:t>
            </a:r>
            <a:r>
              <a:rPr lang="en-GB" sz="2000" smtClean="0"/>
              <a:t> Obtains insight on areas of central concern in the study</a:t>
            </a:r>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r>
              <a:rPr lang="en-GB" sz="2000" b="1" smtClean="0"/>
              <a:t>Ending:</a:t>
            </a:r>
            <a:r>
              <a:rPr lang="en-GB" sz="2000" smtClean="0"/>
              <a:t> Helps researchers determine where to place emphasis and brings closure to the discussion</a:t>
            </a:r>
            <a:br>
              <a:rPr lang="en-GB" sz="2000" smtClean="0"/>
            </a:br>
            <a:r>
              <a:rPr lang="en-GB" sz="2000" smtClean="0"/>
              <a:t> </a:t>
            </a:r>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r>
              <a:rPr lang="en-GB" sz="2000" smtClean="0"/>
              <a:t>(Krueger, 1998)</a:t>
            </a:r>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endParaRPr lang="en-GB" sz="1800" smtClean="0"/>
          </a:p>
        </p:txBody>
      </p:sp>
    </p:spTree>
    <p:extLst>
      <p:ext uri="{BB962C8B-B14F-4D97-AF65-F5344CB8AC3E}">
        <p14:creationId xmlns:p14="http://schemas.microsoft.com/office/powerpoint/2010/main" val="32656646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95288" y="2205038"/>
            <a:ext cx="8229600" cy="1143000"/>
          </a:xfrm>
        </p:spPr>
        <p:txBody>
          <a:bodyPr/>
          <a:lstStyle/>
          <a:p>
            <a:pPr eaLnBrk="1" hangingPunct="1">
              <a:defRPr/>
            </a:pPr>
            <a:r>
              <a:rPr lang="en-GB" smtClean="0"/>
              <a:t>Qualitative Data Analysis</a:t>
            </a:r>
          </a:p>
        </p:txBody>
      </p:sp>
    </p:spTree>
    <p:extLst>
      <p:ext uri="{BB962C8B-B14F-4D97-AF65-F5344CB8AC3E}">
        <p14:creationId xmlns:p14="http://schemas.microsoft.com/office/powerpoint/2010/main" val="22191568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95288" y="188913"/>
            <a:ext cx="8229600" cy="1143000"/>
          </a:xfrm>
        </p:spPr>
        <p:txBody>
          <a:bodyPr/>
          <a:lstStyle/>
          <a:p>
            <a:pPr eaLnBrk="1" hangingPunct="1">
              <a:defRPr/>
            </a:pPr>
            <a:r>
              <a:rPr lang="en-GB" sz="3200" smtClean="0"/>
              <a:t>Common features of qualitative analysis</a:t>
            </a:r>
          </a:p>
        </p:txBody>
      </p:sp>
      <p:sp>
        <p:nvSpPr>
          <p:cNvPr id="40963" name="Rectangle 3"/>
          <p:cNvSpPr>
            <a:spLocks noGrp="1" noChangeArrowheads="1"/>
          </p:cNvSpPr>
          <p:nvPr>
            <p:ph type="body" idx="1"/>
          </p:nvPr>
        </p:nvSpPr>
        <p:spPr/>
        <p:txBody>
          <a:bodyPr>
            <a:normAutofit lnSpcReduction="10000"/>
          </a:bodyPr>
          <a:lstStyle/>
          <a:p>
            <a:pPr eaLnBrk="1" hangingPunct="1">
              <a:lnSpc>
                <a:spcPct val="90000"/>
              </a:lnSpc>
            </a:pPr>
            <a:r>
              <a:rPr lang="en-GB" sz="2400" smtClean="0"/>
              <a:t>Several common features regardless of which approach</a:t>
            </a:r>
          </a:p>
          <a:p>
            <a:pPr eaLnBrk="1" hangingPunct="1">
              <a:lnSpc>
                <a:spcPct val="90000"/>
              </a:lnSpc>
            </a:pPr>
            <a:endParaRPr lang="en-GB" sz="2400" smtClean="0"/>
          </a:p>
          <a:p>
            <a:pPr lvl="1" eaLnBrk="1" hangingPunct="1">
              <a:lnSpc>
                <a:spcPct val="90000"/>
              </a:lnSpc>
            </a:pPr>
            <a:r>
              <a:rPr lang="en-GB" sz="1800" smtClean="0"/>
              <a:t>Analysis begins with written transcripts, and creating and organising files of information </a:t>
            </a:r>
          </a:p>
          <a:p>
            <a:pPr lvl="1" eaLnBrk="1" hangingPunct="1">
              <a:lnSpc>
                <a:spcPct val="90000"/>
              </a:lnSpc>
            </a:pPr>
            <a:endParaRPr lang="en-GB" sz="1800" smtClean="0"/>
          </a:p>
          <a:p>
            <a:pPr lvl="1" eaLnBrk="1" hangingPunct="1">
              <a:lnSpc>
                <a:spcPct val="90000"/>
              </a:lnSpc>
            </a:pPr>
            <a:r>
              <a:rPr lang="en-GB" sz="1800" smtClean="0"/>
              <a:t>Process of general reading and “memoing” of information occurs to</a:t>
            </a:r>
          </a:p>
          <a:p>
            <a:pPr lvl="1" eaLnBrk="1" hangingPunct="1">
              <a:lnSpc>
                <a:spcPct val="90000"/>
              </a:lnSpc>
              <a:buFontTx/>
              <a:buNone/>
            </a:pPr>
            <a:r>
              <a:rPr lang="en-GB" sz="1800" smtClean="0"/>
              <a:t>    develop in-depth understanding of the data</a:t>
            </a:r>
          </a:p>
          <a:p>
            <a:pPr lvl="1" eaLnBrk="1" hangingPunct="1">
              <a:lnSpc>
                <a:spcPct val="90000"/>
              </a:lnSpc>
            </a:pPr>
            <a:endParaRPr lang="en-GB" sz="1800" smtClean="0"/>
          </a:p>
          <a:p>
            <a:pPr lvl="1" eaLnBrk="1" hangingPunct="1">
              <a:lnSpc>
                <a:spcPct val="90000"/>
              </a:lnSpc>
            </a:pPr>
            <a:r>
              <a:rPr lang="en-GB" sz="1800" smtClean="0">
                <a:solidFill>
                  <a:srgbClr val="000000"/>
                </a:solidFill>
                <a:cs typeface="Times New Roman" pitchFamily="18" charset="0"/>
              </a:rPr>
              <a:t>Develop categories/codes to sort text </a:t>
            </a:r>
          </a:p>
          <a:p>
            <a:pPr lvl="1" eaLnBrk="1" hangingPunct="1">
              <a:lnSpc>
                <a:spcPct val="90000"/>
              </a:lnSpc>
            </a:pPr>
            <a:endParaRPr lang="en-GB" sz="1800" smtClean="0">
              <a:cs typeface="Times New Roman" pitchFamily="18" charset="0"/>
            </a:endParaRPr>
          </a:p>
          <a:p>
            <a:pPr lvl="1" eaLnBrk="1" hangingPunct="1">
              <a:lnSpc>
                <a:spcPct val="90000"/>
              </a:lnSpc>
            </a:pPr>
            <a:r>
              <a:rPr lang="en-GB" sz="1800" smtClean="0">
                <a:solidFill>
                  <a:srgbClr val="000000"/>
                </a:solidFill>
                <a:cs typeface="Times New Roman" pitchFamily="18" charset="0"/>
              </a:rPr>
              <a:t>Describe, classify and interpret – “thematic analysis”</a:t>
            </a:r>
          </a:p>
          <a:p>
            <a:pPr lvl="1" eaLnBrk="1" hangingPunct="1">
              <a:lnSpc>
                <a:spcPct val="90000"/>
              </a:lnSpc>
            </a:pPr>
            <a:endParaRPr lang="en-GB" sz="1800" smtClean="0">
              <a:solidFill>
                <a:srgbClr val="000000"/>
              </a:solidFill>
              <a:cs typeface="Times New Roman" pitchFamily="18" charset="0"/>
            </a:endParaRPr>
          </a:p>
          <a:p>
            <a:pPr lvl="1" eaLnBrk="1" hangingPunct="1">
              <a:lnSpc>
                <a:spcPct val="90000"/>
              </a:lnSpc>
            </a:pPr>
            <a:r>
              <a:rPr lang="en-GB" sz="1800" smtClean="0"/>
              <a:t>Aim to finish with a story evolving around 5 or 6 key categories </a:t>
            </a:r>
          </a:p>
          <a:p>
            <a:pPr lvl="1" eaLnBrk="1" hangingPunct="1">
              <a:lnSpc>
                <a:spcPct val="90000"/>
              </a:lnSpc>
            </a:pPr>
            <a:endParaRPr lang="en-GB" sz="1800" smtClean="0"/>
          </a:p>
          <a:p>
            <a:pPr lvl="1" eaLnBrk="1" hangingPunct="1">
              <a:lnSpc>
                <a:spcPct val="90000"/>
              </a:lnSpc>
            </a:pPr>
            <a:r>
              <a:rPr lang="en-GB" sz="1800" smtClean="0"/>
              <a:t>Can all make use of CAQDAS </a:t>
            </a:r>
          </a:p>
          <a:p>
            <a:pPr lvl="1" eaLnBrk="1" hangingPunct="1">
              <a:lnSpc>
                <a:spcPct val="90000"/>
              </a:lnSpc>
              <a:buFontTx/>
              <a:buNone/>
            </a:pPr>
            <a:endParaRPr lang="en-GB" sz="1800" smtClean="0"/>
          </a:p>
          <a:p>
            <a:pPr lvl="1" eaLnBrk="1" hangingPunct="1">
              <a:lnSpc>
                <a:spcPct val="90000"/>
              </a:lnSpc>
              <a:buFontTx/>
              <a:buNone/>
            </a:pPr>
            <a:endParaRPr lang="en-GB" sz="1800" smtClean="0"/>
          </a:p>
        </p:txBody>
      </p:sp>
    </p:spTree>
    <p:extLst>
      <p:ext uri="{BB962C8B-B14F-4D97-AF65-F5344CB8AC3E}">
        <p14:creationId xmlns:p14="http://schemas.microsoft.com/office/powerpoint/2010/main" val="15902148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95288" y="260350"/>
            <a:ext cx="8229600" cy="792163"/>
          </a:xfrm>
        </p:spPr>
        <p:txBody>
          <a:bodyPr>
            <a:normAutofit fontScale="90000"/>
          </a:bodyPr>
          <a:lstStyle/>
          <a:p>
            <a:pPr eaLnBrk="1" hangingPunct="1">
              <a:defRPr/>
            </a:pPr>
            <a:r>
              <a:rPr lang="en-GB" sz="2800" dirty="0" smtClean="0"/>
              <a:t>Critical ingredients of qualitative analysis</a:t>
            </a:r>
            <a:br>
              <a:rPr lang="en-GB" sz="2800" dirty="0" smtClean="0"/>
            </a:br>
            <a:endParaRPr lang="en-GB" sz="2800" dirty="0" smtClean="0"/>
          </a:p>
        </p:txBody>
      </p:sp>
      <p:sp>
        <p:nvSpPr>
          <p:cNvPr id="41987" name="Rectangle 3"/>
          <p:cNvSpPr>
            <a:spLocks noGrp="1" noChangeArrowheads="1"/>
          </p:cNvSpPr>
          <p:nvPr>
            <p:ph type="body" idx="1"/>
          </p:nvPr>
        </p:nvSpPr>
        <p:spPr>
          <a:xfrm>
            <a:off x="467544" y="1196752"/>
            <a:ext cx="8229600" cy="4525962"/>
          </a:xfrm>
        </p:spPr>
        <p:txBody>
          <a:bodyPr>
            <a:normAutofit fontScale="92500" lnSpcReduction="10000"/>
          </a:bodyPr>
          <a:lstStyle/>
          <a:p>
            <a:pPr eaLnBrk="1" hangingPunct="1"/>
            <a:r>
              <a:rPr lang="en-GB" sz="2000" b="1" dirty="0" smtClean="0"/>
              <a:t>Analysis must be systematic</a:t>
            </a:r>
          </a:p>
          <a:p>
            <a:pPr eaLnBrk="1" hangingPunct="1"/>
            <a:endParaRPr lang="en-GB" sz="2000" b="1" dirty="0" smtClean="0"/>
          </a:p>
          <a:p>
            <a:pPr eaLnBrk="1" hangingPunct="1"/>
            <a:r>
              <a:rPr lang="en-GB" sz="2000" b="1" dirty="0" smtClean="0"/>
              <a:t>Analysis must be verifiable</a:t>
            </a:r>
          </a:p>
          <a:p>
            <a:pPr eaLnBrk="1" hangingPunct="1"/>
            <a:endParaRPr lang="en-GB" sz="2000" b="1" dirty="0" smtClean="0"/>
          </a:p>
          <a:p>
            <a:pPr eaLnBrk="1" hangingPunct="1"/>
            <a:r>
              <a:rPr lang="en-GB" sz="2000" b="1" dirty="0" smtClean="0"/>
              <a:t>Analysis requires time</a:t>
            </a:r>
          </a:p>
          <a:p>
            <a:pPr eaLnBrk="1" hangingPunct="1"/>
            <a:endParaRPr lang="en-GB" sz="2000" b="1" dirty="0" smtClean="0"/>
          </a:p>
          <a:p>
            <a:pPr eaLnBrk="1" hangingPunct="1"/>
            <a:r>
              <a:rPr lang="en-GB" sz="2000" b="1" dirty="0" smtClean="0"/>
              <a:t>Analysis is jeopardised by delay</a:t>
            </a:r>
          </a:p>
          <a:p>
            <a:pPr eaLnBrk="1" hangingPunct="1"/>
            <a:endParaRPr lang="en-GB" sz="2000" b="1" dirty="0" smtClean="0"/>
          </a:p>
          <a:p>
            <a:pPr eaLnBrk="1" hangingPunct="1"/>
            <a:r>
              <a:rPr lang="en-GB" sz="2000" b="1" dirty="0" smtClean="0"/>
              <a:t>Analysis should entertain alternative explanations</a:t>
            </a:r>
          </a:p>
          <a:p>
            <a:pPr eaLnBrk="1" hangingPunct="1"/>
            <a:endParaRPr lang="en-GB" sz="2000" b="1" dirty="0" smtClean="0"/>
          </a:p>
          <a:p>
            <a:pPr eaLnBrk="1" hangingPunct="1"/>
            <a:r>
              <a:rPr lang="en-GB" sz="2000" b="1" dirty="0" smtClean="0"/>
              <a:t>Analysis is improved by feedback</a:t>
            </a:r>
          </a:p>
          <a:p>
            <a:pPr eaLnBrk="1" hangingPunct="1"/>
            <a:endParaRPr lang="en-GB" sz="2000" b="1" dirty="0" smtClean="0"/>
          </a:p>
          <a:p>
            <a:pPr eaLnBrk="1" hangingPunct="1"/>
            <a:r>
              <a:rPr lang="en-GB" sz="2000" b="1" dirty="0" smtClean="0"/>
              <a:t>Analysis is a process of comparison</a:t>
            </a:r>
          </a:p>
          <a:p>
            <a:pPr eaLnBrk="1" hangingPunct="1"/>
            <a:endParaRPr lang="en-GB" sz="2000" b="1" dirty="0" smtClean="0"/>
          </a:p>
        </p:txBody>
      </p:sp>
    </p:spTree>
    <p:extLst>
      <p:ext uri="{BB962C8B-B14F-4D97-AF65-F5344CB8AC3E}">
        <p14:creationId xmlns:p14="http://schemas.microsoft.com/office/powerpoint/2010/main" val="32449509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p:cNvSpPr>
            <a:spLocks noGrp="1" noChangeArrowheads="1"/>
          </p:cNvSpPr>
          <p:nvPr>
            <p:ph type="body" idx="1"/>
          </p:nvPr>
        </p:nvSpPr>
        <p:spPr>
          <a:xfrm>
            <a:off x="467544" y="764704"/>
            <a:ext cx="8229600" cy="5000625"/>
          </a:xfrm>
        </p:spPr>
        <p:txBody>
          <a:bodyPr>
            <a:normAutofit fontScale="92500" lnSpcReduction="10000"/>
          </a:bodyPr>
          <a:lstStyle/>
          <a:p>
            <a:pPr eaLnBrk="1" hangingPunct="1">
              <a:lnSpc>
                <a:spcPct val="80000"/>
              </a:lnSpc>
              <a:buFontTx/>
              <a:buNone/>
            </a:pPr>
            <a:r>
              <a:rPr lang="en-GB" sz="2400" b="1" dirty="0" smtClean="0"/>
              <a:t>Give consideration to the following factors:</a:t>
            </a:r>
          </a:p>
          <a:p>
            <a:pPr eaLnBrk="1" hangingPunct="1">
              <a:lnSpc>
                <a:spcPct val="80000"/>
              </a:lnSpc>
            </a:pPr>
            <a:endParaRPr lang="en-GB" sz="2400" b="1" dirty="0" smtClean="0"/>
          </a:p>
          <a:p>
            <a:pPr eaLnBrk="1" hangingPunct="1">
              <a:lnSpc>
                <a:spcPct val="80000"/>
              </a:lnSpc>
              <a:buFont typeface="Wingdings" pitchFamily="2" charset="2"/>
              <a:buChar char="Ø"/>
            </a:pPr>
            <a:r>
              <a:rPr lang="en-GB" sz="1800" b="1" dirty="0" smtClean="0"/>
              <a:t> the words </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 the context </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 the internal consistency </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 the frequency of comments</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 the extensiveness of comments</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 the intensiveness of comments</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 the specificity of responses </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Consider what was not said</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Find the big ideas</a:t>
            </a:r>
            <a:r>
              <a:rPr lang="en-GB" sz="1400" dirty="0" smtClean="0"/>
              <a:t>                         </a:t>
            </a:r>
          </a:p>
          <a:p>
            <a:pPr algn="r" eaLnBrk="1" hangingPunct="1">
              <a:lnSpc>
                <a:spcPct val="80000"/>
              </a:lnSpc>
              <a:buFont typeface="Wingdings" pitchFamily="2" charset="2"/>
              <a:buNone/>
            </a:pPr>
            <a:r>
              <a:rPr lang="en-GB" sz="1400" dirty="0" smtClean="0"/>
              <a:t> </a:t>
            </a:r>
            <a:r>
              <a:rPr lang="en-GB" sz="2000" b="1" dirty="0" smtClean="0"/>
              <a:t>(Krueger, 1988, 1998</a:t>
            </a:r>
            <a:endParaRPr lang="en-GB" sz="2000" dirty="0" smtClean="0"/>
          </a:p>
        </p:txBody>
      </p:sp>
    </p:spTree>
    <p:extLst>
      <p:ext uri="{BB962C8B-B14F-4D97-AF65-F5344CB8AC3E}">
        <p14:creationId xmlns:p14="http://schemas.microsoft.com/office/powerpoint/2010/main" val="17575821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95288" y="0"/>
            <a:ext cx="8229600" cy="777875"/>
          </a:xfrm>
        </p:spPr>
        <p:txBody>
          <a:bodyPr/>
          <a:lstStyle/>
          <a:p>
            <a:pPr eaLnBrk="1" hangingPunct="1"/>
            <a:r>
              <a:rPr lang="en-GB" sz="2400" b="1" smtClean="0"/>
              <a:t>Interpretative Phenomenological Analysis (IPA)</a:t>
            </a:r>
          </a:p>
        </p:txBody>
      </p:sp>
      <p:sp>
        <p:nvSpPr>
          <p:cNvPr id="17411" name="Rectangle 3"/>
          <p:cNvSpPr>
            <a:spLocks noGrp="1" noChangeArrowheads="1"/>
          </p:cNvSpPr>
          <p:nvPr>
            <p:ph type="body" idx="1"/>
          </p:nvPr>
        </p:nvSpPr>
        <p:spPr>
          <a:xfrm>
            <a:off x="395288" y="692150"/>
            <a:ext cx="8229600" cy="5400675"/>
          </a:xfrm>
        </p:spPr>
        <p:txBody>
          <a:bodyPr>
            <a:normAutofit lnSpcReduction="10000"/>
          </a:bodyPr>
          <a:lstStyle/>
          <a:p>
            <a:pPr eaLnBrk="1" hangingPunct="1">
              <a:lnSpc>
                <a:spcPct val="90000"/>
              </a:lnSpc>
            </a:pPr>
            <a:r>
              <a:rPr lang="en-GB" sz="1800" b="1" smtClean="0"/>
              <a:t>Stage 1- Reading and re-reading </a:t>
            </a:r>
          </a:p>
          <a:p>
            <a:pPr lvl="1" eaLnBrk="1" hangingPunct="1">
              <a:lnSpc>
                <a:spcPct val="90000"/>
              </a:lnSpc>
            </a:pPr>
            <a:r>
              <a:rPr lang="en-GB" sz="1600" smtClean="0"/>
              <a:t>Read transcript a number of times to become “intimate” with the account</a:t>
            </a:r>
          </a:p>
          <a:p>
            <a:pPr lvl="1" eaLnBrk="1" hangingPunct="1">
              <a:lnSpc>
                <a:spcPct val="90000"/>
              </a:lnSpc>
            </a:pPr>
            <a:endParaRPr lang="en-GB" sz="1600" smtClean="0"/>
          </a:p>
          <a:p>
            <a:pPr eaLnBrk="1" hangingPunct="1">
              <a:lnSpc>
                <a:spcPct val="90000"/>
              </a:lnSpc>
            </a:pPr>
            <a:r>
              <a:rPr lang="en-GB" sz="1800" b="1" smtClean="0"/>
              <a:t>Stage 2- Initial noting </a:t>
            </a:r>
          </a:p>
          <a:p>
            <a:pPr marL="742950" lvl="2" indent="-342900" eaLnBrk="1" hangingPunct="1">
              <a:lnSpc>
                <a:spcPct val="90000"/>
              </a:lnSpc>
            </a:pPr>
            <a:r>
              <a:rPr lang="en-GB" sz="1600" smtClean="0"/>
              <a:t>Use right hand margin to document interesting data/thoughts in the form of key words/phrases</a:t>
            </a:r>
          </a:p>
          <a:p>
            <a:pPr eaLnBrk="1" hangingPunct="1">
              <a:lnSpc>
                <a:spcPct val="90000"/>
              </a:lnSpc>
              <a:buFontTx/>
              <a:buNone/>
            </a:pPr>
            <a:endParaRPr lang="en-GB" sz="1800" smtClean="0"/>
          </a:p>
          <a:p>
            <a:pPr eaLnBrk="1" hangingPunct="1">
              <a:lnSpc>
                <a:spcPct val="90000"/>
              </a:lnSpc>
            </a:pPr>
            <a:r>
              <a:rPr lang="en-GB" sz="1800" b="1" smtClean="0"/>
              <a:t>Stage 3- Developing emergent themes</a:t>
            </a:r>
          </a:p>
          <a:p>
            <a:pPr lvl="1" eaLnBrk="1" hangingPunct="1">
              <a:lnSpc>
                <a:spcPct val="90000"/>
              </a:lnSpc>
            </a:pPr>
            <a:r>
              <a:rPr lang="en-GB" sz="1600" smtClean="0"/>
              <a:t>Emerging themes identified in left hand margin in chronological manner</a:t>
            </a:r>
          </a:p>
          <a:p>
            <a:pPr lvl="1" eaLnBrk="1" hangingPunct="1">
              <a:lnSpc>
                <a:spcPct val="90000"/>
              </a:lnSpc>
            </a:pPr>
            <a:r>
              <a:rPr lang="en-GB" sz="1600" smtClean="0"/>
              <a:t>Themes checked back with primary source material </a:t>
            </a:r>
          </a:p>
          <a:p>
            <a:pPr lvl="1" eaLnBrk="1" hangingPunct="1">
              <a:lnSpc>
                <a:spcPct val="90000"/>
              </a:lnSpc>
            </a:pPr>
            <a:endParaRPr lang="en-GB" sz="1600" smtClean="0"/>
          </a:p>
          <a:p>
            <a:pPr eaLnBrk="1" hangingPunct="1">
              <a:lnSpc>
                <a:spcPct val="90000"/>
              </a:lnSpc>
            </a:pPr>
            <a:r>
              <a:rPr lang="en-GB" sz="1800" b="1" smtClean="0"/>
              <a:t>Step 4- Searching for connections across emergent themes</a:t>
            </a:r>
          </a:p>
          <a:p>
            <a:pPr lvl="1" eaLnBrk="1" hangingPunct="1">
              <a:lnSpc>
                <a:spcPct val="90000"/>
              </a:lnSpc>
            </a:pPr>
            <a:r>
              <a:rPr lang="en-GB" sz="1600" smtClean="0"/>
              <a:t>connections looked for between themes – superordinate themes identified</a:t>
            </a:r>
          </a:p>
          <a:p>
            <a:pPr lvl="1" eaLnBrk="1" hangingPunct="1">
              <a:lnSpc>
                <a:spcPct val="90000"/>
              </a:lnSpc>
            </a:pPr>
            <a:r>
              <a:rPr lang="en-GB" sz="1600" smtClean="0"/>
              <a:t>Table of themes produced and clusters of themes given a name</a:t>
            </a:r>
          </a:p>
          <a:p>
            <a:pPr lvl="1" eaLnBrk="1" hangingPunct="1">
              <a:lnSpc>
                <a:spcPct val="90000"/>
              </a:lnSpc>
            </a:pPr>
            <a:r>
              <a:rPr lang="en-GB" sz="1600" smtClean="0"/>
              <a:t>Identifier added to each instance in the table </a:t>
            </a:r>
          </a:p>
          <a:p>
            <a:pPr lvl="1" eaLnBrk="1" hangingPunct="1">
              <a:lnSpc>
                <a:spcPct val="90000"/>
              </a:lnSpc>
            </a:pPr>
            <a:endParaRPr lang="en-GB" sz="1600" smtClean="0"/>
          </a:p>
          <a:p>
            <a:pPr eaLnBrk="1" hangingPunct="1">
              <a:lnSpc>
                <a:spcPct val="90000"/>
              </a:lnSpc>
            </a:pPr>
            <a:r>
              <a:rPr lang="en-GB" sz="1800" b="1" smtClean="0"/>
              <a:t>Step 5/6-  Moving to the next case/looking for patterns across cases</a:t>
            </a:r>
          </a:p>
          <a:p>
            <a:pPr lvl="1" eaLnBrk="1" hangingPunct="1">
              <a:lnSpc>
                <a:spcPct val="90000"/>
              </a:lnSpc>
            </a:pPr>
            <a:r>
              <a:rPr lang="en-GB" sz="1600" smtClean="0"/>
              <a:t>Superordinate list from first transcript provides a framework for analysis of other transcripts</a:t>
            </a:r>
          </a:p>
          <a:p>
            <a:pPr lvl="1" eaLnBrk="1" hangingPunct="1">
              <a:lnSpc>
                <a:spcPct val="90000"/>
              </a:lnSpc>
            </a:pPr>
            <a:r>
              <a:rPr lang="en-GB" sz="1600" smtClean="0"/>
              <a:t>Identify new themes and further articulate existing themes</a:t>
            </a:r>
          </a:p>
          <a:p>
            <a:pPr lvl="1" eaLnBrk="1" hangingPunct="1">
              <a:lnSpc>
                <a:spcPct val="90000"/>
              </a:lnSpc>
            </a:pPr>
            <a:endParaRPr lang="en-GB" sz="1600" smtClean="0"/>
          </a:p>
          <a:p>
            <a:pPr lvl="1" eaLnBrk="1" hangingPunct="1">
              <a:lnSpc>
                <a:spcPct val="90000"/>
              </a:lnSpc>
            </a:pPr>
            <a:endParaRPr lang="en-GB" sz="1400" smtClean="0"/>
          </a:p>
        </p:txBody>
      </p:sp>
      <p:cxnSp>
        <p:nvCxnSpPr>
          <p:cNvPr id="5" name="Straight Connector 4"/>
          <p:cNvCxnSpPr/>
          <p:nvPr/>
        </p:nvCxnSpPr>
        <p:spPr>
          <a:xfrm flipV="1">
            <a:off x="900113" y="4941888"/>
            <a:ext cx="5327650" cy="1439862"/>
          </a:xfrm>
          <a:prstGeom prst="line">
            <a:avLst/>
          </a:prstGeom>
          <a:ln w="38100">
            <a:solidFill>
              <a:schemeClr val="tx2">
                <a:alpha val="76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331913" y="5157788"/>
            <a:ext cx="5903912" cy="1079500"/>
          </a:xfrm>
          <a:prstGeom prst="line">
            <a:avLst/>
          </a:prstGeom>
          <a:ln w="38100">
            <a:solidFill>
              <a:schemeClr val="tx2">
                <a:alpha val="76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Carrying out your analysis</a:t>
            </a:r>
          </a:p>
        </p:txBody>
      </p:sp>
      <p:sp>
        <p:nvSpPr>
          <p:cNvPr id="18435" name="Rectangle 3"/>
          <p:cNvSpPr>
            <a:spLocks noGrp="1" noChangeArrowheads="1"/>
          </p:cNvSpPr>
          <p:nvPr>
            <p:ph type="body" idx="1"/>
          </p:nvPr>
        </p:nvSpPr>
        <p:spPr/>
        <p:txBody>
          <a:bodyPr/>
          <a:lstStyle/>
          <a:p>
            <a:pPr eaLnBrk="1" hangingPunct="1"/>
            <a:r>
              <a:rPr lang="en-GB" smtClean="0">
                <a:latin typeface="Times New Roman" pitchFamily="18" charset="0"/>
              </a:rPr>
              <a:t>Stage 1 – Reading and re-reading</a:t>
            </a:r>
          </a:p>
          <a:p>
            <a:pPr lvl="1" eaLnBrk="1" hangingPunct="1"/>
            <a:r>
              <a:rPr lang="en-GB" smtClean="0">
                <a:latin typeface="Times New Roman" pitchFamily="18" charset="0"/>
              </a:rPr>
              <a:t>Read and re-read to become “intimate” with the account</a:t>
            </a:r>
          </a:p>
          <a:p>
            <a:pPr lvl="1" eaLnBrk="1" hangingPunct="1"/>
            <a:r>
              <a:rPr lang="en-GB" smtClean="0">
                <a:latin typeface="Times New Roman" pitchFamily="18" charset="0"/>
              </a:rPr>
              <a:t>Active engagement with the data</a:t>
            </a:r>
          </a:p>
          <a:p>
            <a:pPr lvl="1" eaLnBrk="1" hangingPunct="1"/>
            <a:r>
              <a:rPr lang="en-GB" smtClean="0">
                <a:latin typeface="Times New Roman" pitchFamily="18" charset="0"/>
              </a:rPr>
              <a:t>Ensure that the participant’s life-world is focus of the analysis</a:t>
            </a:r>
          </a:p>
          <a:p>
            <a:pPr lvl="1" eaLnBrk="1" hangingPunct="1"/>
            <a:endParaRPr lang="en-GB" smtClean="0">
              <a:latin typeface="Times New Roman"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Carrying out your analysis</a:t>
            </a:r>
          </a:p>
        </p:txBody>
      </p:sp>
      <p:sp>
        <p:nvSpPr>
          <p:cNvPr id="19459" name="Rectangle 3"/>
          <p:cNvSpPr>
            <a:spLocks noGrp="1" noChangeArrowheads="1"/>
          </p:cNvSpPr>
          <p:nvPr>
            <p:ph type="body" idx="1"/>
          </p:nvPr>
        </p:nvSpPr>
        <p:spPr>
          <a:xfrm>
            <a:off x="457200" y="1773238"/>
            <a:ext cx="8229600" cy="4357687"/>
          </a:xfrm>
        </p:spPr>
        <p:txBody>
          <a:bodyPr/>
          <a:lstStyle/>
          <a:p>
            <a:pPr eaLnBrk="1" hangingPunct="1"/>
            <a:r>
              <a:rPr lang="en-GB" sz="3000" smtClean="0">
                <a:latin typeface="Times New Roman" pitchFamily="18" charset="0"/>
              </a:rPr>
              <a:t>Stage 2 – Initial noting</a:t>
            </a:r>
          </a:p>
          <a:p>
            <a:pPr lvl="1" eaLnBrk="1" hangingPunct="1"/>
            <a:r>
              <a:rPr lang="en-GB" sz="2400" smtClean="0">
                <a:latin typeface="Times New Roman" pitchFamily="18" charset="0"/>
              </a:rPr>
              <a:t>Most time-consuming stage of analysis</a:t>
            </a:r>
          </a:p>
          <a:p>
            <a:pPr lvl="1" eaLnBrk="1" hangingPunct="1"/>
            <a:endParaRPr lang="en-GB" sz="2400" smtClean="0">
              <a:latin typeface="Times New Roman" pitchFamily="18" charset="0"/>
            </a:endParaRPr>
          </a:p>
          <a:p>
            <a:pPr lvl="1" eaLnBrk="1" hangingPunct="1"/>
            <a:r>
              <a:rPr lang="en-GB" sz="2400" smtClean="0">
                <a:latin typeface="Times New Roman" pitchFamily="18" charset="0"/>
              </a:rPr>
              <a:t>Explore content and use of language in an open way</a:t>
            </a:r>
          </a:p>
          <a:p>
            <a:pPr lvl="1" eaLnBrk="1" hangingPunct="1"/>
            <a:endParaRPr lang="en-GB" sz="2400" smtClean="0">
              <a:latin typeface="Times New Roman" pitchFamily="18" charset="0"/>
            </a:endParaRPr>
          </a:p>
          <a:p>
            <a:pPr lvl="1" eaLnBrk="1" hangingPunct="1"/>
            <a:r>
              <a:rPr lang="en-GB" sz="2400" smtClean="0">
                <a:latin typeface="Times New Roman" pitchFamily="18" charset="0"/>
              </a:rPr>
              <a:t>Record anything of interest in right hand side of transcript</a:t>
            </a:r>
          </a:p>
          <a:p>
            <a:pPr lvl="1" eaLnBrk="1" hangingPunct="1"/>
            <a:endParaRPr lang="en-GB" sz="2400" smtClean="0">
              <a:latin typeface="Times New Roman" pitchFamily="18" charset="0"/>
            </a:endParaRPr>
          </a:p>
          <a:p>
            <a:pPr lvl="1" eaLnBrk="1" hangingPunct="1"/>
            <a:r>
              <a:rPr lang="en-GB" sz="2400" smtClean="0">
                <a:latin typeface="Times New Roman" pitchFamily="18" charset="0"/>
              </a:rPr>
              <a:t>A free-text analysis – no “rules” at this stage </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68313" y="0"/>
            <a:ext cx="8229600" cy="1143000"/>
          </a:xfrm>
        </p:spPr>
        <p:txBody>
          <a:bodyPr/>
          <a:lstStyle/>
          <a:p>
            <a:pPr eaLnBrk="1" hangingPunct="1"/>
            <a:r>
              <a:rPr lang="en-GB" smtClean="0"/>
              <a:t>Example of stage 2</a:t>
            </a:r>
          </a:p>
        </p:txBody>
      </p:sp>
      <p:sp>
        <p:nvSpPr>
          <p:cNvPr id="21507" name="Rectangle 3"/>
          <p:cNvSpPr>
            <a:spLocks noGrp="1" noChangeArrowheads="1"/>
          </p:cNvSpPr>
          <p:nvPr>
            <p:ph type="body" idx="1"/>
          </p:nvPr>
        </p:nvSpPr>
        <p:spPr>
          <a:xfrm>
            <a:off x="2195513" y="1052513"/>
            <a:ext cx="4679950" cy="4459287"/>
          </a:xfrm>
        </p:spPr>
        <p:txBody>
          <a:bodyPr>
            <a:normAutofit lnSpcReduction="10000"/>
          </a:bodyPr>
          <a:lstStyle/>
          <a:p>
            <a:pPr eaLnBrk="1" hangingPunct="1">
              <a:buFont typeface="Wingdings" pitchFamily="2" charset="2"/>
              <a:buNone/>
            </a:pPr>
            <a:r>
              <a:rPr lang="en-GB" sz="1600" smtClean="0">
                <a:latin typeface="Times New Roman" pitchFamily="18" charset="0"/>
              </a:rPr>
              <a:t>H: The anxiety that you feel now, did you feel that at all when you were waiting for your results?</a:t>
            </a:r>
          </a:p>
          <a:p>
            <a:pPr eaLnBrk="1" hangingPunct="1">
              <a:buFont typeface="Wingdings" pitchFamily="2" charset="2"/>
              <a:buNone/>
            </a:pPr>
            <a:endParaRPr lang="en-GB" sz="1600" smtClean="0">
              <a:latin typeface="Times New Roman" pitchFamily="18" charset="0"/>
            </a:endParaRPr>
          </a:p>
          <a:p>
            <a:pPr eaLnBrk="1" hangingPunct="1">
              <a:buFont typeface="Wingdings" pitchFamily="2" charset="2"/>
              <a:buNone/>
            </a:pPr>
            <a:r>
              <a:rPr lang="en-GB" sz="1600" smtClean="0">
                <a:latin typeface="Times New Roman" pitchFamily="18" charset="0"/>
              </a:rPr>
              <a:t>W: Only that day when I went down for the results, only the results day, I mean it wasn’t any of the other time, even you know, after they had taken the first lot of blood, it was sort of (pause) well I think I was 50/50 that you haven’t.</a:t>
            </a:r>
          </a:p>
          <a:p>
            <a:pPr eaLnBrk="1" hangingPunct="1">
              <a:buFont typeface="Wingdings" pitchFamily="2" charset="2"/>
              <a:buNone/>
            </a:pPr>
            <a:endParaRPr lang="en-GB" sz="1600" smtClean="0">
              <a:latin typeface="Times New Roman" pitchFamily="18" charset="0"/>
            </a:endParaRPr>
          </a:p>
          <a:p>
            <a:pPr eaLnBrk="1" hangingPunct="1">
              <a:buFont typeface="Wingdings" pitchFamily="2" charset="2"/>
              <a:buNone/>
            </a:pPr>
            <a:r>
              <a:rPr lang="en-GB" sz="1600" smtClean="0">
                <a:latin typeface="Times New Roman" pitchFamily="18" charset="0"/>
              </a:rPr>
              <a:t>	But then the day I went down I found that, I sort of shut myself off, I, you know, didn’t even, my husband said to me, are you sure about this, you are awful quiet, and I’m not a very quiet person, you know I’m a chit chatty person but I feel that has all changed at the moment, I’m shutting myself off because of the fear, you know, its there now, continually. There’s no more 50/50, you have got it and that’s it.</a:t>
            </a:r>
          </a:p>
        </p:txBody>
      </p:sp>
      <p:sp>
        <p:nvSpPr>
          <p:cNvPr id="21508" name="Text Box 4"/>
          <p:cNvSpPr txBox="1">
            <a:spLocks noChangeArrowheads="1"/>
          </p:cNvSpPr>
          <p:nvPr/>
        </p:nvSpPr>
        <p:spPr bwMode="auto">
          <a:xfrm>
            <a:off x="6856413" y="1916113"/>
            <a:ext cx="2287587" cy="461962"/>
          </a:xfrm>
          <a:prstGeom prst="rect">
            <a:avLst/>
          </a:prstGeom>
          <a:noFill/>
          <a:ln w="9525">
            <a:noFill/>
            <a:miter lim="800000"/>
            <a:headEnd/>
            <a:tailEnd/>
          </a:ln>
        </p:spPr>
        <p:txBody>
          <a:bodyPr>
            <a:spAutoFit/>
          </a:bodyPr>
          <a:lstStyle/>
          <a:p>
            <a:r>
              <a:rPr lang="en-GB" sz="1200" b="1">
                <a:latin typeface="Verdana" pitchFamily="34" charset="0"/>
              </a:rPr>
              <a:t> felt anxious on results day</a:t>
            </a:r>
          </a:p>
        </p:txBody>
      </p:sp>
      <p:sp>
        <p:nvSpPr>
          <p:cNvPr id="21509" name="Text Box 5"/>
          <p:cNvSpPr txBox="1">
            <a:spLocks noChangeArrowheads="1"/>
          </p:cNvSpPr>
          <p:nvPr/>
        </p:nvSpPr>
        <p:spPr bwMode="auto">
          <a:xfrm>
            <a:off x="6804025" y="2781300"/>
            <a:ext cx="2012950" cy="366713"/>
          </a:xfrm>
          <a:prstGeom prst="rect">
            <a:avLst/>
          </a:prstGeom>
          <a:noFill/>
          <a:ln w="9525">
            <a:noFill/>
            <a:miter lim="800000"/>
            <a:headEnd/>
            <a:tailEnd/>
          </a:ln>
        </p:spPr>
        <p:txBody>
          <a:bodyPr wrap="none">
            <a:spAutoFit/>
          </a:bodyPr>
          <a:lstStyle/>
          <a:p>
            <a:r>
              <a:rPr lang="en-GB">
                <a:latin typeface="Verdana" pitchFamily="34" charset="0"/>
              </a:rPr>
              <a:t> </a:t>
            </a:r>
            <a:r>
              <a:rPr lang="en-GB" sz="1600"/>
              <a:t>Chance didn’t have it</a:t>
            </a:r>
            <a:endParaRPr lang="en-GB">
              <a:latin typeface="Verdana" pitchFamily="34" charset="0"/>
            </a:endParaRPr>
          </a:p>
        </p:txBody>
      </p:sp>
      <p:sp>
        <p:nvSpPr>
          <p:cNvPr id="21510" name="Text Box 6"/>
          <p:cNvSpPr txBox="1">
            <a:spLocks noChangeArrowheads="1"/>
          </p:cNvSpPr>
          <p:nvPr/>
        </p:nvSpPr>
        <p:spPr bwMode="auto">
          <a:xfrm>
            <a:off x="6948488" y="3500438"/>
            <a:ext cx="1974850" cy="369887"/>
          </a:xfrm>
          <a:prstGeom prst="rect">
            <a:avLst/>
          </a:prstGeom>
          <a:noFill/>
          <a:ln w="9525">
            <a:noFill/>
            <a:miter lim="800000"/>
            <a:headEnd/>
            <a:tailEnd/>
          </a:ln>
        </p:spPr>
        <p:txBody>
          <a:bodyPr wrap="none">
            <a:spAutoFit/>
          </a:bodyPr>
          <a:lstStyle/>
          <a:p>
            <a:r>
              <a:rPr lang="en-GB">
                <a:latin typeface="Verdana" pitchFamily="34" charset="0"/>
              </a:rPr>
              <a:t> </a:t>
            </a:r>
            <a:r>
              <a:rPr lang="en-GB" sz="1600"/>
              <a:t>Shutting herself off</a:t>
            </a:r>
          </a:p>
        </p:txBody>
      </p:sp>
      <p:sp>
        <p:nvSpPr>
          <p:cNvPr id="21511" name="Text Box 7"/>
          <p:cNvSpPr txBox="1">
            <a:spLocks noChangeArrowheads="1"/>
          </p:cNvSpPr>
          <p:nvPr/>
        </p:nvSpPr>
        <p:spPr bwMode="auto">
          <a:xfrm>
            <a:off x="6948488" y="4076700"/>
            <a:ext cx="1871662" cy="585788"/>
          </a:xfrm>
          <a:prstGeom prst="rect">
            <a:avLst/>
          </a:prstGeom>
          <a:noFill/>
          <a:ln w="9525">
            <a:noFill/>
            <a:miter lim="800000"/>
            <a:headEnd/>
            <a:tailEnd/>
          </a:ln>
        </p:spPr>
        <p:txBody>
          <a:bodyPr>
            <a:spAutoFit/>
          </a:bodyPr>
          <a:lstStyle/>
          <a:p>
            <a:r>
              <a:rPr lang="en-GB" sz="1600"/>
              <a:t>Reflections on her not being herself?</a:t>
            </a:r>
          </a:p>
        </p:txBody>
      </p:sp>
      <p:sp>
        <p:nvSpPr>
          <p:cNvPr id="21512" name="Text Box 6"/>
          <p:cNvSpPr txBox="1">
            <a:spLocks noChangeArrowheads="1"/>
          </p:cNvSpPr>
          <p:nvPr/>
        </p:nvSpPr>
        <p:spPr bwMode="auto">
          <a:xfrm>
            <a:off x="7019925" y="4724400"/>
            <a:ext cx="1944688" cy="1323975"/>
          </a:xfrm>
          <a:prstGeom prst="rect">
            <a:avLst/>
          </a:prstGeom>
          <a:noFill/>
          <a:ln w="9525">
            <a:noFill/>
            <a:miter lim="800000"/>
            <a:headEnd/>
            <a:tailEnd/>
          </a:ln>
        </p:spPr>
        <p:txBody>
          <a:bodyPr>
            <a:spAutoFit/>
          </a:bodyPr>
          <a:lstStyle/>
          <a:p>
            <a:r>
              <a:rPr lang="en-GB" sz="1600">
                <a:latin typeface="Verdana" pitchFamily="34" charset="0"/>
              </a:rPr>
              <a:t>Again - </a:t>
            </a:r>
            <a:r>
              <a:rPr lang="en-GB" sz="1600"/>
              <a:t>Shutting herself off – is this avoidance?</a:t>
            </a:r>
          </a:p>
          <a:p>
            <a:r>
              <a:rPr lang="en-GB" sz="1600"/>
              <a:t>And fear of “having the gene”</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68313" y="115888"/>
            <a:ext cx="8229600" cy="1143000"/>
          </a:xfrm>
        </p:spPr>
        <p:txBody>
          <a:bodyPr/>
          <a:lstStyle/>
          <a:p>
            <a:pPr eaLnBrk="1" hangingPunct="1"/>
            <a:r>
              <a:rPr lang="en-GB" smtClean="0"/>
              <a:t>Carrying out your analysis</a:t>
            </a:r>
          </a:p>
        </p:txBody>
      </p:sp>
      <p:sp>
        <p:nvSpPr>
          <p:cNvPr id="22531" name="Rectangle 3"/>
          <p:cNvSpPr>
            <a:spLocks noGrp="1" noChangeArrowheads="1"/>
          </p:cNvSpPr>
          <p:nvPr>
            <p:ph type="body" idx="1"/>
          </p:nvPr>
        </p:nvSpPr>
        <p:spPr>
          <a:xfrm>
            <a:off x="395288" y="1341438"/>
            <a:ext cx="8229600" cy="4525962"/>
          </a:xfrm>
        </p:spPr>
        <p:txBody>
          <a:bodyPr/>
          <a:lstStyle/>
          <a:p>
            <a:pPr eaLnBrk="1" hangingPunct="1"/>
            <a:r>
              <a:rPr lang="en-GB" sz="3000" smtClean="0">
                <a:latin typeface="Times New Roman" pitchFamily="18" charset="0"/>
              </a:rPr>
              <a:t>Stage 3 – Developing emergent themes</a:t>
            </a:r>
          </a:p>
          <a:p>
            <a:pPr lvl="1" eaLnBrk="1" hangingPunct="1"/>
            <a:r>
              <a:rPr lang="en-GB" smtClean="0">
                <a:latin typeface="Times New Roman" pitchFamily="18" charset="0"/>
              </a:rPr>
              <a:t>Work primarily with exploratory notes rather than transcript</a:t>
            </a:r>
          </a:p>
          <a:p>
            <a:pPr lvl="1" eaLnBrk="1" hangingPunct="1"/>
            <a:endParaRPr lang="en-GB" smtClean="0">
              <a:latin typeface="Times New Roman" pitchFamily="18" charset="0"/>
            </a:endParaRPr>
          </a:p>
          <a:p>
            <a:pPr lvl="1" eaLnBrk="1" hangingPunct="1"/>
            <a:r>
              <a:rPr lang="en-GB" smtClean="0">
                <a:latin typeface="Times New Roman" pitchFamily="18" charset="0"/>
              </a:rPr>
              <a:t>A concise statement of what is important across particular comments – entered into left hand margin</a:t>
            </a:r>
          </a:p>
          <a:p>
            <a:pPr lvl="1" eaLnBrk="1" hangingPunct="1"/>
            <a:endParaRPr lang="en-GB" smtClean="0">
              <a:latin typeface="Times New Roman" pitchFamily="18" charset="0"/>
            </a:endParaRPr>
          </a:p>
          <a:p>
            <a:pPr lvl="1" eaLnBrk="1" hangingPunct="1"/>
            <a:r>
              <a:rPr lang="en-GB" smtClean="0">
                <a:latin typeface="Times New Roman" pitchFamily="18" charset="0"/>
              </a:rPr>
              <a:t>Emergent themes are listed in chronological order</a:t>
            </a:r>
          </a:p>
          <a:p>
            <a:pPr lvl="1" eaLnBrk="1" hangingPunct="1"/>
            <a:endParaRPr lang="en-GB" sz="3000" smtClean="0">
              <a:latin typeface="Times New Roman" pitchFamily="18" charset="0"/>
            </a:endParaRPr>
          </a:p>
          <a:p>
            <a:pPr eaLnBrk="1" hangingPunct="1"/>
            <a:endParaRPr lang="en-GB" sz="3000" smtClean="0">
              <a:latin typeface="Times New Roman" pitchFamily="18"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68313" y="0"/>
            <a:ext cx="8229600" cy="1143000"/>
          </a:xfrm>
        </p:spPr>
        <p:txBody>
          <a:bodyPr/>
          <a:lstStyle/>
          <a:p>
            <a:pPr eaLnBrk="1" hangingPunct="1"/>
            <a:r>
              <a:rPr lang="en-GB" smtClean="0"/>
              <a:t>Example of stage 3</a:t>
            </a:r>
          </a:p>
        </p:txBody>
      </p:sp>
      <p:sp>
        <p:nvSpPr>
          <p:cNvPr id="23555" name="Rectangle 3"/>
          <p:cNvSpPr>
            <a:spLocks noGrp="1" noChangeArrowheads="1"/>
          </p:cNvSpPr>
          <p:nvPr>
            <p:ph type="body" idx="1"/>
          </p:nvPr>
        </p:nvSpPr>
        <p:spPr>
          <a:xfrm>
            <a:off x="2195513" y="1052513"/>
            <a:ext cx="4679950" cy="4459287"/>
          </a:xfrm>
        </p:spPr>
        <p:txBody>
          <a:bodyPr>
            <a:normAutofit lnSpcReduction="10000"/>
          </a:bodyPr>
          <a:lstStyle/>
          <a:p>
            <a:pPr eaLnBrk="1" hangingPunct="1">
              <a:buFont typeface="Wingdings" pitchFamily="2" charset="2"/>
              <a:buNone/>
            </a:pPr>
            <a:r>
              <a:rPr lang="en-GB" sz="1600" smtClean="0">
                <a:latin typeface="Times New Roman" pitchFamily="18" charset="0"/>
              </a:rPr>
              <a:t>H: The anxiety that you feel now, did you feel that at all when you were waiting for your results?</a:t>
            </a:r>
          </a:p>
          <a:p>
            <a:pPr eaLnBrk="1" hangingPunct="1">
              <a:buFont typeface="Wingdings" pitchFamily="2" charset="2"/>
              <a:buNone/>
            </a:pPr>
            <a:endParaRPr lang="en-GB" sz="1600" smtClean="0">
              <a:latin typeface="Times New Roman" pitchFamily="18" charset="0"/>
            </a:endParaRPr>
          </a:p>
          <a:p>
            <a:pPr eaLnBrk="1" hangingPunct="1">
              <a:buFont typeface="Wingdings" pitchFamily="2" charset="2"/>
              <a:buNone/>
            </a:pPr>
            <a:r>
              <a:rPr lang="en-GB" sz="1600" smtClean="0">
                <a:latin typeface="Times New Roman" pitchFamily="18" charset="0"/>
              </a:rPr>
              <a:t>W: Only that day when I went down for the results, only the results day, I mean it wasn’t any of the other time, even you know, after they had taken the first lot of blood, it was sort of (pause) well I think I was 50/50 that you haven’t.</a:t>
            </a:r>
          </a:p>
          <a:p>
            <a:pPr eaLnBrk="1" hangingPunct="1">
              <a:buFont typeface="Wingdings" pitchFamily="2" charset="2"/>
              <a:buNone/>
            </a:pPr>
            <a:endParaRPr lang="en-GB" sz="1600" smtClean="0">
              <a:latin typeface="Times New Roman" pitchFamily="18" charset="0"/>
            </a:endParaRPr>
          </a:p>
          <a:p>
            <a:pPr eaLnBrk="1" hangingPunct="1">
              <a:buFont typeface="Wingdings" pitchFamily="2" charset="2"/>
              <a:buNone/>
            </a:pPr>
            <a:r>
              <a:rPr lang="en-GB" sz="1600" smtClean="0">
                <a:latin typeface="Times New Roman" pitchFamily="18" charset="0"/>
              </a:rPr>
              <a:t>	But then the day I went down I found that, I sort of shut myself off, I, you know, didn’t even, my husband said to me, are you sure about this, you are awful quiet, and I’m not a very quiet person, you know I’m a chit chatty person but I feel that has all changed at the moment, I’m shutting myself off because of the fear, you know, its there now, continually. There’s no more 50/50, you have got it and that’s it.</a:t>
            </a:r>
          </a:p>
        </p:txBody>
      </p:sp>
      <p:sp>
        <p:nvSpPr>
          <p:cNvPr id="23556" name="Text Box 4"/>
          <p:cNvSpPr txBox="1">
            <a:spLocks noChangeArrowheads="1"/>
          </p:cNvSpPr>
          <p:nvPr/>
        </p:nvSpPr>
        <p:spPr bwMode="auto">
          <a:xfrm>
            <a:off x="6856413" y="1916113"/>
            <a:ext cx="2287587" cy="461962"/>
          </a:xfrm>
          <a:prstGeom prst="rect">
            <a:avLst/>
          </a:prstGeom>
          <a:noFill/>
          <a:ln w="9525">
            <a:noFill/>
            <a:miter lim="800000"/>
            <a:headEnd/>
            <a:tailEnd/>
          </a:ln>
        </p:spPr>
        <p:txBody>
          <a:bodyPr>
            <a:spAutoFit/>
          </a:bodyPr>
          <a:lstStyle/>
          <a:p>
            <a:r>
              <a:rPr lang="en-GB" sz="1200" b="1">
                <a:latin typeface="Verdana" pitchFamily="34" charset="0"/>
              </a:rPr>
              <a:t> felt anxious on results day</a:t>
            </a:r>
          </a:p>
        </p:txBody>
      </p:sp>
      <p:sp>
        <p:nvSpPr>
          <p:cNvPr id="23557" name="Text Box 5"/>
          <p:cNvSpPr txBox="1">
            <a:spLocks noChangeArrowheads="1"/>
          </p:cNvSpPr>
          <p:nvPr/>
        </p:nvSpPr>
        <p:spPr bwMode="auto">
          <a:xfrm>
            <a:off x="6804025" y="2781300"/>
            <a:ext cx="2012950" cy="366713"/>
          </a:xfrm>
          <a:prstGeom prst="rect">
            <a:avLst/>
          </a:prstGeom>
          <a:noFill/>
          <a:ln w="9525">
            <a:noFill/>
            <a:miter lim="800000"/>
            <a:headEnd/>
            <a:tailEnd/>
          </a:ln>
        </p:spPr>
        <p:txBody>
          <a:bodyPr wrap="none">
            <a:spAutoFit/>
          </a:bodyPr>
          <a:lstStyle/>
          <a:p>
            <a:r>
              <a:rPr lang="en-GB">
                <a:latin typeface="Verdana" pitchFamily="34" charset="0"/>
              </a:rPr>
              <a:t> </a:t>
            </a:r>
            <a:r>
              <a:rPr lang="en-GB" sz="1600"/>
              <a:t>Chance didn’t have it</a:t>
            </a:r>
            <a:endParaRPr lang="en-GB">
              <a:latin typeface="Verdana" pitchFamily="34" charset="0"/>
            </a:endParaRPr>
          </a:p>
        </p:txBody>
      </p:sp>
      <p:sp>
        <p:nvSpPr>
          <p:cNvPr id="23558" name="Text Box 6"/>
          <p:cNvSpPr txBox="1">
            <a:spLocks noChangeArrowheads="1"/>
          </p:cNvSpPr>
          <p:nvPr/>
        </p:nvSpPr>
        <p:spPr bwMode="auto">
          <a:xfrm>
            <a:off x="6948488" y="3500438"/>
            <a:ext cx="1974850" cy="369887"/>
          </a:xfrm>
          <a:prstGeom prst="rect">
            <a:avLst/>
          </a:prstGeom>
          <a:noFill/>
          <a:ln w="9525">
            <a:noFill/>
            <a:miter lim="800000"/>
            <a:headEnd/>
            <a:tailEnd/>
          </a:ln>
        </p:spPr>
        <p:txBody>
          <a:bodyPr wrap="none">
            <a:spAutoFit/>
          </a:bodyPr>
          <a:lstStyle/>
          <a:p>
            <a:r>
              <a:rPr lang="en-GB">
                <a:latin typeface="Verdana" pitchFamily="34" charset="0"/>
              </a:rPr>
              <a:t> </a:t>
            </a:r>
            <a:r>
              <a:rPr lang="en-GB" sz="1600"/>
              <a:t>Shutting herself off</a:t>
            </a:r>
          </a:p>
        </p:txBody>
      </p:sp>
      <p:sp>
        <p:nvSpPr>
          <p:cNvPr id="23559" name="Text Box 7"/>
          <p:cNvSpPr txBox="1">
            <a:spLocks noChangeArrowheads="1"/>
          </p:cNvSpPr>
          <p:nvPr/>
        </p:nvSpPr>
        <p:spPr bwMode="auto">
          <a:xfrm>
            <a:off x="6948488" y="4076700"/>
            <a:ext cx="1871662" cy="585788"/>
          </a:xfrm>
          <a:prstGeom prst="rect">
            <a:avLst/>
          </a:prstGeom>
          <a:noFill/>
          <a:ln w="9525">
            <a:noFill/>
            <a:miter lim="800000"/>
            <a:headEnd/>
            <a:tailEnd/>
          </a:ln>
        </p:spPr>
        <p:txBody>
          <a:bodyPr>
            <a:spAutoFit/>
          </a:bodyPr>
          <a:lstStyle/>
          <a:p>
            <a:r>
              <a:rPr lang="en-GB" sz="1600"/>
              <a:t>Reflections on her not being herself?</a:t>
            </a:r>
          </a:p>
        </p:txBody>
      </p:sp>
      <p:sp>
        <p:nvSpPr>
          <p:cNvPr id="23560" name="Text Box 9"/>
          <p:cNvSpPr txBox="1">
            <a:spLocks noChangeArrowheads="1"/>
          </p:cNvSpPr>
          <p:nvPr/>
        </p:nvSpPr>
        <p:spPr bwMode="auto">
          <a:xfrm>
            <a:off x="179388" y="1989138"/>
            <a:ext cx="914400" cy="338137"/>
          </a:xfrm>
          <a:prstGeom prst="rect">
            <a:avLst/>
          </a:prstGeom>
          <a:noFill/>
          <a:ln w="9525">
            <a:noFill/>
            <a:miter lim="800000"/>
            <a:headEnd/>
            <a:tailEnd/>
          </a:ln>
        </p:spPr>
        <p:txBody>
          <a:bodyPr wrap="none">
            <a:spAutoFit/>
          </a:bodyPr>
          <a:lstStyle/>
          <a:p>
            <a:r>
              <a:rPr lang="en-GB" sz="1600"/>
              <a:t>Anxiety </a:t>
            </a:r>
          </a:p>
        </p:txBody>
      </p:sp>
      <p:sp>
        <p:nvSpPr>
          <p:cNvPr id="23561" name="Text Box 10"/>
          <p:cNvSpPr txBox="1">
            <a:spLocks noChangeArrowheads="1"/>
          </p:cNvSpPr>
          <p:nvPr/>
        </p:nvSpPr>
        <p:spPr bwMode="auto">
          <a:xfrm>
            <a:off x="179388" y="2708275"/>
            <a:ext cx="2382837" cy="585788"/>
          </a:xfrm>
          <a:prstGeom prst="rect">
            <a:avLst/>
          </a:prstGeom>
          <a:noFill/>
          <a:ln w="9525">
            <a:noFill/>
            <a:miter lim="800000"/>
            <a:headEnd/>
            <a:tailEnd/>
          </a:ln>
        </p:spPr>
        <p:txBody>
          <a:bodyPr>
            <a:spAutoFit/>
          </a:bodyPr>
          <a:lstStyle/>
          <a:p>
            <a:r>
              <a:rPr lang="en-GB" sz="1600"/>
              <a:t>Optimism in early stages </a:t>
            </a:r>
          </a:p>
        </p:txBody>
      </p:sp>
      <p:sp>
        <p:nvSpPr>
          <p:cNvPr id="23562" name="Text Box 11"/>
          <p:cNvSpPr txBox="1">
            <a:spLocks noChangeArrowheads="1"/>
          </p:cNvSpPr>
          <p:nvPr/>
        </p:nvSpPr>
        <p:spPr bwMode="auto">
          <a:xfrm>
            <a:off x="179388" y="5157788"/>
            <a:ext cx="2232025" cy="830262"/>
          </a:xfrm>
          <a:prstGeom prst="rect">
            <a:avLst/>
          </a:prstGeom>
          <a:noFill/>
          <a:ln w="9525">
            <a:noFill/>
            <a:miter lim="800000"/>
            <a:headEnd/>
            <a:tailEnd/>
          </a:ln>
        </p:spPr>
        <p:txBody>
          <a:bodyPr>
            <a:spAutoFit/>
          </a:bodyPr>
          <a:lstStyle/>
          <a:p>
            <a:r>
              <a:rPr lang="en-GB" sz="1600"/>
              <a:t>Gene carrrier = sense of hopelessness/fatalism</a:t>
            </a:r>
          </a:p>
        </p:txBody>
      </p:sp>
      <p:sp>
        <p:nvSpPr>
          <p:cNvPr id="23563" name="Text Box 6"/>
          <p:cNvSpPr txBox="1">
            <a:spLocks noChangeArrowheads="1"/>
          </p:cNvSpPr>
          <p:nvPr/>
        </p:nvSpPr>
        <p:spPr bwMode="auto">
          <a:xfrm>
            <a:off x="7019925" y="4724400"/>
            <a:ext cx="1944688" cy="1323975"/>
          </a:xfrm>
          <a:prstGeom prst="rect">
            <a:avLst/>
          </a:prstGeom>
          <a:noFill/>
          <a:ln w="9525">
            <a:noFill/>
            <a:miter lim="800000"/>
            <a:headEnd/>
            <a:tailEnd/>
          </a:ln>
        </p:spPr>
        <p:txBody>
          <a:bodyPr>
            <a:spAutoFit/>
          </a:bodyPr>
          <a:lstStyle/>
          <a:p>
            <a:r>
              <a:rPr lang="en-GB" sz="1600">
                <a:latin typeface="Verdana" pitchFamily="34" charset="0"/>
              </a:rPr>
              <a:t>Again - </a:t>
            </a:r>
            <a:r>
              <a:rPr lang="en-GB" sz="1600"/>
              <a:t>Shutting herself off – is this avoidance?</a:t>
            </a:r>
          </a:p>
          <a:p>
            <a:r>
              <a:rPr lang="en-GB" sz="1600"/>
              <a:t>And fear of “having the gene”</a:t>
            </a:r>
          </a:p>
        </p:txBody>
      </p:sp>
      <p:sp>
        <p:nvSpPr>
          <p:cNvPr id="23564" name="Text Box 11"/>
          <p:cNvSpPr txBox="1">
            <a:spLocks noChangeArrowheads="1"/>
          </p:cNvSpPr>
          <p:nvPr/>
        </p:nvSpPr>
        <p:spPr bwMode="auto">
          <a:xfrm>
            <a:off x="250825" y="4005263"/>
            <a:ext cx="2089150" cy="584200"/>
          </a:xfrm>
          <a:prstGeom prst="rect">
            <a:avLst/>
          </a:prstGeom>
          <a:noFill/>
          <a:ln w="9525">
            <a:noFill/>
            <a:miter lim="800000"/>
            <a:headEnd/>
            <a:tailEnd/>
          </a:ln>
        </p:spPr>
        <p:txBody>
          <a:bodyPr>
            <a:spAutoFit/>
          </a:bodyPr>
          <a:lstStyle/>
          <a:p>
            <a:r>
              <a:rPr lang="en-GB" sz="1600"/>
              <a:t>Changing self-perception</a:t>
            </a:r>
          </a:p>
        </p:txBody>
      </p:sp>
      <p:sp>
        <p:nvSpPr>
          <p:cNvPr id="23565" name="Text Box 11"/>
          <p:cNvSpPr txBox="1">
            <a:spLocks noChangeArrowheads="1"/>
          </p:cNvSpPr>
          <p:nvPr/>
        </p:nvSpPr>
        <p:spPr bwMode="auto">
          <a:xfrm>
            <a:off x="179388" y="4724400"/>
            <a:ext cx="2089150" cy="339725"/>
          </a:xfrm>
          <a:prstGeom prst="rect">
            <a:avLst/>
          </a:prstGeom>
          <a:noFill/>
          <a:ln w="9525">
            <a:noFill/>
            <a:miter lim="800000"/>
            <a:headEnd/>
            <a:tailEnd/>
          </a:ln>
        </p:spPr>
        <p:txBody>
          <a:bodyPr>
            <a:spAutoFit/>
          </a:bodyPr>
          <a:lstStyle/>
          <a:p>
            <a:r>
              <a:rPr lang="en-GB" sz="1600"/>
              <a:t>Coping = avoidance </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type="body" idx="1"/>
          </p:nvPr>
        </p:nvSpPr>
        <p:spPr>
          <a:xfrm>
            <a:off x="468313" y="908050"/>
            <a:ext cx="8229600" cy="4924425"/>
          </a:xfrm>
        </p:spPr>
        <p:txBody>
          <a:bodyPr/>
          <a:lstStyle/>
          <a:p>
            <a:pPr eaLnBrk="1" hangingPunct="1">
              <a:lnSpc>
                <a:spcPct val="90000"/>
              </a:lnSpc>
            </a:pPr>
            <a:r>
              <a:rPr lang="en-GB" sz="2800" smtClean="0"/>
              <a:t>Producing a chronological list of themes</a:t>
            </a:r>
          </a:p>
          <a:p>
            <a:pPr lvl="3" eaLnBrk="1" hangingPunct="1">
              <a:lnSpc>
                <a:spcPct val="90000"/>
              </a:lnSpc>
            </a:pPr>
            <a:r>
              <a:rPr lang="en-GB" sz="1800" smtClean="0"/>
              <a:t>Striving for perceived personal control</a:t>
            </a:r>
          </a:p>
          <a:p>
            <a:pPr lvl="3" eaLnBrk="1" hangingPunct="1">
              <a:lnSpc>
                <a:spcPct val="90000"/>
              </a:lnSpc>
            </a:pPr>
            <a:r>
              <a:rPr lang="en-GB" sz="1800" smtClean="0"/>
              <a:t>Take control of gene</a:t>
            </a:r>
          </a:p>
          <a:p>
            <a:pPr lvl="3" eaLnBrk="1" hangingPunct="1">
              <a:lnSpc>
                <a:spcPct val="90000"/>
              </a:lnSpc>
            </a:pPr>
            <a:r>
              <a:rPr lang="en-GB" sz="1800" smtClean="0"/>
              <a:t>Waiting for surgery- no control = distress</a:t>
            </a:r>
          </a:p>
          <a:p>
            <a:pPr lvl="3" eaLnBrk="1" hangingPunct="1">
              <a:lnSpc>
                <a:spcPct val="90000"/>
              </a:lnSpc>
            </a:pPr>
            <a:r>
              <a:rPr lang="en-GB" sz="1800" smtClean="0"/>
              <a:t>Harder knowing got gene</a:t>
            </a:r>
          </a:p>
          <a:p>
            <a:pPr lvl="3" eaLnBrk="1" hangingPunct="1">
              <a:lnSpc>
                <a:spcPct val="90000"/>
              </a:lnSpc>
            </a:pPr>
            <a:r>
              <a:rPr lang="en-GB" sz="1800" smtClean="0"/>
              <a:t>Day of results = anxious</a:t>
            </a:r>
          </a:p>
          <a:p>
            <a:pPr lvl="3" eaLnBrk="1" hangingPunct="1">
              <a:lnSpc>
                <a:spcPct val="90000"/>
              </a:lnSpc>
            </a:pPr>
            <a:r>
              <a:rPr lang="en-GB" sz="1800" smtClean="0"/>
              <a:t>Hoping wouldn’t have gene</a:t>
            </a:r>
          </a:p>
          <a:p>
            <a:pPr lvl="3" eaLnBrk="1" hangingPunct="1">
              <a:lnSpc>
                <a:spcPct val="90000"/>
              </a:lnSpc>
            </a:pPr>
            <a:r>
              <a:rPr lang="en-GB" sz="1800" smtClean="0"/>
              <a:t>Day of results shut self off = avoidance</a:t>
            </a:r>
          </a:p>
          <a:p>
            <a:pPr lvl="3" eaLnBrk="1" hangingPunct="1">
              <a:lnSpc>
                <a:spcPct val="90000"/>
              </a:lnSpc>
            </a:pPr>
            <a:r>
              <a:rPr lang="en-GB" sz="1800" smtClean="0"/>
              <a:t>Positive when waiting for results</a:t>
            </a:r>
          </a:p>
          <a:p>
            <a:pPr lvl="3" eaLnBrk="1" hangingPunct="1">
              <a:lnSpc>
                <a:spcPct val="90000"/>
              </a:lnSpc>
            </a:pPr>
            <a:r>
              <a:rPr lang="en-GB" sz="1800" smtClean="0"/>
              <a:t>Social support form husband</a:t>
            </a:r>
          </a:p>
          <a:p>
            <a:pPr lvl="3" eaLnBrk="1" hangingPunct="1">
              <a:lnSpc>
                <a:spcPct val="90000"/>
              </a:lnSpc>
            </a:pPr>
            <a:r>
              <a:rPr lang="en-GB" sz="1800" smtClean="0"/>
              <a:t>Family influence on decision to take test</a:t>
            </a:r>
          </a:p>
          <a:p>
            <a:pPr lvl="3" eaLnBrk="1" hangingPunct="1">
              <a:lnSpc>
                <a:spcPct val="90000"/>
              </a:lnSpc>
            </a:pPr>
            <a:r>
              <a:rPr lang="en-GB" sz="1800" smtClean="0"/>
              <a:t>Impact of sons/daughters reaction to test result</a:t>
            </a:r>
          </a:p>
          <a:p>
            <a:pPr lvl="3" eaLnBrk="1" hangingPunct="1">
              <a:lnSpc>
                <a:spcPct val="90000"/>
              </a:lnSpc>
            </a:pPr>
            <a:r>
              <a:rPr lang="en-GB" sz="1800" smtClean="0"/>
              <a:t>Keeping busy = distraction</a:t>
            </a:r>
          </a:p>
          <a:p>
            <a:pPr lvl="3" eaLnBrk="1" hangingPunct="1">
              <a:lnSpc>
                <a:spcPct val="90000"/>
              </a:lnSpc>
            </a:pPr>
            <a:r>
              <a:rPr lang="en-GB" sz="1800" smtClean="0"/>
              <a:t>Trying not to think about it when waiting </a:t>
            </a:r>
          </a:p>
          <a:p>
            <a:pPr lvl="3" eaLnBrk="1" hangingPunct="1">
              <a:lnSpc>
                <a:spcPct val="90000"/>
              </a:lnSpc>
            </a:pPr>
            <a:r>
              <a:rPr lang="en-GB" sz="1800" smtClean="0"/>
              <a:t>Cant get away from result</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68313" y="115888"/>
            <a:ext cx="8229600" cy="1143000"/>
          </a:xfrm>
        </p:spPr>
        <p:txBody>
          <a:bodyPr/>
          <a:lstStyle/>
          <a:p>
            <a:pPr eaLnBrk="1" hangingPunct="1"/>
            <a:r>
              <a:rPr lang="en-GB" smtClean="0"/>
              <a:t>Carrying out your analysis</a:t>
            </a:r>
          </a:p>
        </p:txBody>
      </p:sp>
      <p:sp>
        <p:nvSpPr>
          <p:cNvPr id="25603" name="Rectangle 3"/>
          <p:cNvSpPr>
            <a:spLocks noGrp="1" noChangeArrowheads="1"/>
          </p:cNvSpPr>
          <p:nvPr>
            <p:ph type="body" idx="1"/>
          </p:nvPr>
        </p:nvSpPr>
        <p:spPr>
          <a:xfrm>
            <a:off x="468313" y="1412875"/>
            <a:ext cx="8229600" cy="4818063"/>
          </a:xfrm>
        </p:spPr>
        <p:txBody>
          <a:bodyPr/>
          <a:lstStyle/>
          <a:p>
            <a:pPr eaLnBrk="1" hangingPunct="1"/>
            <a:r>
              <a:rPr lang="en-GB" sz="3000" smtClean="0">
                <a:latin typeface="Times New Roman" pitchFamily="18" charset="0"/>
              </a:rPr>
              <a:t>Stage 4 –  </a:t>
            </a:r>
            <a:r>
              <a:rPr lang="en-GB" sz="2800" smtClean="0"/>
              <a:t>Searching for connections across emergent themes</a:t>
            </a:r>
            <a:endParaRPr lang="en-GB" sz="3000" smtClean="0">
              <a:latin typeface="Times New Roman" pitchFamily="18" charset="0"/>
            </a:endParaRPr>
          </a:p>
          <a:p>
            <a:pPr lvl="1" eaLnBrk="1" hangingPunct="1"/>
            <a:r>
              <a:rPr lang="en-GB" sz="2400" smtClean="0">
                <a:latin typeface="Times New Roman" pitchFamily="18" charset="0"/>
              </a:rPr>
              <a:t>Mapping how the themes fit together</a:t>
            </a:r>
          </a:p>
          <a:p>
            <a:pPr lvl="1" eaLnBrk="1" hangingPunct="1"/>
            <a:r>
              <a:rPr lang="en-GB" sz="2400" smtClean="0">
                <a:latin typeface="Times New Roman" pitchFamily="18" charset="0"/>
              </a:rPr>
              <a:t>Organising themes into meaningful structure</a:t>
            </a:r>
          </a:p>
          <a:p>
            <a:pPr lvl="1" eaLnBrk="1" hangingPunct="1"/>
            <a:r>
              <a:rPr lang="en-GB" sz="2400" smtClean="0">
                <a:latin typeface="Times New Roman" pitchFamily="18" charset="0"/>
              </a:rPr>
              <a:t>A table of themes is produced and clusters of themes are given a name  = superordinate themes </a:t>
            </a:r>
          </a:p>
          <a:p>
            <a:pPr lvl="1" eaLnBrk="1" hangingPunct="1"/>
            <a:r>
              <a:rPr lang="en-GB" sz="2400" smtClean="0">
                <a:latin typeface="Times New Roman" pitchFamily="18" charset="0"/>
              </a:rPr>
              <a:t>An identifier is added to each instance and put into a table</a:t>
            </a:r>
          </a:p>
          <a:p>
            <a:pPr lvl="1" eaLnBrk="1" hangingPunct="1"/>
            <a:r>
              <a:rPr lang="en-GB" sz="2400" smtClean="0">
                <a:latin typeface="Times New Roman" pitchFamily="18" charset="0"/>
              </a:rPr>
              <a:t>Each theme is given a page and paragraph number to indicate where they could be found</a:t>
            </a:r>
          </a:p>
          <a:p>
            <a:pPr lvl="1" eaLnBrk="1" hangingPunct="1"/>
            <a:endParaRPr lang="en-GB"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68313" y="0"/>
            <a:ext cx="8229600" cy="1139825"/>
          </a:xfrm>
        </p:spPr>
        <p:txBody>
          <a:bodyPr/>
          <a:lstStyle/>
          <a:p>
            <a:pPr eaLnBrk="1" hangingPunct="1"/>
            <a:r>
              <a:rPr lang="en-GB" smtClean="0"/>
              <a:t>Example of stage 4</a:t>
            </a:r>
            <a:br>
              <a:rPr lang="en-GB" smtClean="0"/>
            </a:br>
            <a:r>
              <a:rPr lang="en-GB" sz="2400" smtClean="0"/>
              <a:t>(Participant 2)</a:t>
            </a:r>
          </a:p>
        </p:txBody>
      </p:sp>
      <p:sp>
        <p:nvSpPr>
          <p:cNvPr id="26627" name="Rectangle 3"/>
          <p:cNvSpPr>
            <a:spLocks noGrp="1" noChangeArrowheads="1"/>
          </p:cNvSpPr>
          <p:nvPr>
            <p:ph type="body" sz="half" idx="1"/>
          </p:nvPr>
        </p:nvSpPr>
        <p:spPr>
          <a:xfrm>
            <a:off x="457200" y="1341438"/>
            <a:ext cx="4038600" cy="4789487"/>
          </a:xfrm>
        </p:spPr>
        <p:txBody>
          <a:bodyPr/>
          <a:lstStyle/>
          <a:p>
            <a:pPr eaLnBrk="1" hangingPunct="1"/>
            <a:r>
              <a:rPr lang="en-GB" sz="1800" u="sng" smtClean="0">
                <a:latin typeface="Times New Roman" pitchFamily="18" charset="0"/>
              </a:rPr>
              <a:t>Sources of worry/distress</a:t>
            </a:r>
          </a:p>
          <a:p>
            <a:pPr eaLnBrk="1" hangingPunct="1">
              <a:buFont typeface="Wingdings" pitchFamily="2" charset="2"/>
              <a:buNone/>
            </a:pPr>
            <a:endParaRPr lang="en-GB" sz="1800" u="sng" smtClean="0"/>
          </a:p>
        </p:txBody>
      </p:sp>
      <p:graphicFrame>
        <p:nvGraphicFramePr>
          <p:cNvPr id="84046" name="Group 78"/>
          <p:cNvGraphicFramePr>
            <a:graphicFrameLocks noGrp="1"/>
          </p:cNvGraphicFramePr>
          <p:nvPr>
            <p:ph sz="half" idx="2"/>
          </p:nvPr>
        </p:nvGraphicFramePr>
        <p:xfrm>
          <a:off x="468313" y="1844675"/>
          <a:ext cx="8424862" cy="1736725"/>
        </p:xfrm>
        <a:graphic>
          <a:graphicData uri="http://schemas.openxmlformats.org/drawingml/2006/table">
            <a:tbl>
              <a:tblPr/>
              <a:tblGrid>
                <a:gridCol w="4213225">
                  <a:extLst>
                    <a:ext uri="{9D8B030D-6E8A-4147-A177-3AD203B41FA5}">
                      <a16:colId xmlns:a16="http://schemas.microsoft.com/office/drawing/2014/main" val="20000"/>
                    </a:ext>
                  </a:extLst>
                </a:gridCol>
                <a:gridCol w="4211637">
                  <a:extLst>
                    <a:ext uri="{9D8B030D-6E8A-4147-A177-3AD203B41FA5}">
                      <a16:colId xmlns:a16="http://schemas.microsoft.com/office/drawing/2014/main" val="20001"/>
                    </a:ext>
                  </a:extLst>
                </a:gridCol>
              </a:tblGrid>
              <a:tr h="263525">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dirty="0" smtClean="0">
                          <a:ln>
                            <a:noFill/>
                          </a:ln>
                          <a:solidFill>
                            <a:schemeClr val="tx1"/>
                          </a:solidFill>
                          <a:effectLst/>
                          <a:latin typeface="Times New Roman" pitchFamily="18" charset="0"/>
                        </a:rPr>
                        <a:t>Upset when reminded of family loss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400" b="0" i="0" u="none" strike="noStrike" cap="none" normalizeH="0" baseline="0" smtClean="0">
                          <a:ln>
                            <a:noFill/>
                          </a:ln>
                          <a:solidFill>
                            <a:schemeClr val="tx1"/>
                          </a:solidFill>
                          <a:effectLst/>
                          <a:latin typeface="Times New Roman" pitchFamily="18" charset="0"/>
                        </a:rPr>
                        <a:t>8.7 ‘More about missing somebody’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22275">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dirty="0" smtClean="0">
                          <a:ln>
                            <a:noFill/>
                          </a:ln>
                          <a:solidFill>
                            <a:schemeClr val="tx1"/>
                          </a:solidFill>
                          <a:effectLst/>
                          <a:latin typeface="Times New Roman" pitchFamily="18" charset="0"/>
                        </a:rPr>
                        <a:t>Unwanted intrusive thoughts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smtClean="0">
                          <a:ln>
                            <a:noFill/>
                          </a:ln>
                          <a:solidFill>
                            <a:schemeClr val="tx1"/>
                          </a:solidFill>
                          <a:effectLst/>
                          <a:latin typeface="Times New Roman" pitchFamily="18" charset="0"/>
                        </a:rPr>
                        <a:t>8.4 ‘When your on your own, you just have to deal with it’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4025">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smtClean="0">
                          <a:ln>
                            <a:noFill/>
                          </a:ln>
                          <a:solidFill>
                            <a:schemeClr val="tx1"/>
                          </a:solidFill>
                          <a:effectLst/>
                          <a:latin typeface="Times New Roman" pitchFamily="18" charset="0"/>
                        </a:rPr>
                        <a:t>Upset when on own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smtClean="0">
                          <a:ln>
                            <a:noFill/>
                          </a:ln>
                          <a:solidFill>
                            <a:schemeClr val="tx1"/>
                          </a:solidFill>
                          <a:effectLst/>
                          <a:latin typeface="Times New Roman" pitchFamily="18" charset="0"/>
                        </a:rPr>
                        <a:t>8.3 ‘more upset when nobody is around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683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dirty="0" smtClean="0">
                          <a:ln>
                            <a:noFill/>
                          </a:ln>
                          <a:solidFill>
                            <a:schemeClr val="tx1"/>
                          </a:solidFill>
                          <a:effectLst/>
                          <a:latin typeface="Times New Roman" pitchFamily="18" charset="0"/>
                        </a:rPr>
                        <a:t>Concerns for family members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dirty="0" smtClean="0">
                          <a:ln>
                            <a:noFill/>
                          </a:ln>
                          <a:solidFill>
                            <a:schemeClr val="tx1"/>
                          </a:solidFill>
                          <a:effectLst/>
                          <a:latin typeface="Times New Roman" pitchFamily="18" charset="0"/>
                        </a:rPr>
                        <a:t>6.18 ‘encourage her to have test’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26645" name="Text Box 79"/>
          <p:cNvSpPr txBox="1">
            <a:spLocks noChangeArrowheads="1"/>
          </p:cNvSpPr>
          <p:nvPr/>
        </p:nvSpPr>
        <p:spPr bwMode="auto">
          <a:xfrm>
            <a:off x="395288" y="3933825"/>
            <a:ext cx="8012112" cy="646113"/>
          </a:xfrm>
          <a:prstGeom prst="rect">
            <a:avLst/>
          </a:prstGeom>
          <a:noFill/>
          <a:ln w="9525">
            <a:noFill/>
            <a:miter lim="800000"/>
            <a:headEnd/>
            <a:tailEnd/>
          </a:ln>
        </p:spPr>
        <p:txBody>
          <a:bodyPr>
            <a:spAutoFit/>
          </a:bodyPr>
          <a:lstStyle/>
          <a:p>
            <a:pPr>
              <a:buFontTx/>
              <a:buChar char="•"/>
            </a:pPr>
            <a:r>
              <a:rPr lang="en-GB" u="sng"/>
              <a:t>perceptions of control</a:t>
            </a:r>
          </a:p>
          <a:p>
            <a:pPr>
              <a:buFontTx/>
              <a:buChar char="•"/>
            </a:pPr>
            <a:endParaRPr lang="en-GB" u="sng"/>
          </a:p>
        </p:txBody>
      </p:sp>
      <p:graphicFrame>
        <p:nvGraphicFramePr>
          <p:cNvPr id="84073" name="Group 105"/>
          <p:cNvGraphicFramePr>
            <a:graphicFrameLocks noGrp="1"/>
          </p:cNvGraphicFramePr>
          <p:nvPr/>
        </p:nvGraphicFramePr>
        <p:xfrm>
          <a:off x="468313" y="4652963"/>
          <a:ext cx="8424862" cy="1890396"/>
        </p:xfrm>
        <a:graphic>
          <a:graphicData uri="http://schemas.openxmlformats.org/drawingml/2006/table">
            <a:tbl>
              <a:tblPr/>
              <a:tblGrid>
                <a:gridCol w="4213225">
                  <a:extLst>
                    <a:ext uri="{9D8B030D-6E8A-4147-A177-3AD203B41FA5}">
                      <a16:colId xmlns:a16="http://schemas.microsoft.com/office/drawing/2014/main" val="20000"/>
                    </a:ext>
                  </a:extLst>
                </a:gridCol>
                <a:gridCol w="4211637">
                  <a:extLst>
                    <a:ext uri="{9D8B030D-6E8A-4147-A177-3AD203B41FA5}">
                      <a16:colId xmlns:a16="http://schemas.microsoft.com/office/drawing/2014/main" val="20001"/>
                    </a:ext>
                  </a:extLst>
                </a:gridCol>
              </a:tblGrid>
              <a:tr h="488950">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dirty="0" smtClean="0">
                          <a:ln>
                            <a:noFill/>
                          </a:ln>
                          <a:solidFill>
                            <a:schemeClr val="tx1"/>
                          </a:solidFill>
                          <a:effectLst/>
                          <a:latin typeface="Times New Roman" pitchFamily="18" charset="0"/>
                        </a:rPr>
                        <a:t>Knowledge as power, doing what can do to minimise risk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smtClean="0">
                          <a:ln>
                            <a:noFill/>
                          </a:ln>
                          <a:solidFill>
                            <a:schemeClr val="tx1"/>
                          </a:solidFill>
                          <a:effectLst/>
                          <a:latin typeface="Times New Roman" pitchFamily="18" charset="0"/>
                        </a:rPr>
                        <a:t>2.9 ‘rather know…can do everything to help me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36563">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smtClean="0">
                          <a:ln>
                            <a:noFill/>
                          </a:ln>
                          <a:solidFill>
                            <a:schemeClr val="tx1"/>
                          </a:solidFill>
                          <a:effectLst/>
                          <a:latin typeface="Times New Roman" pitchFamily="18" charset="0"/>
                        </a:rPr>
                        <a:t>Engage in breast self examination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smtClean="0">
                          <a:ln>
                            <a:noFill/>
                          </a:ln>
                          <a:solidFill>
                            <a:schemeClr val="tx1"/>
                          </a:solidFill>
                          <a:effectLst/>
                          <a:latin typeface="Times New Roman" pitchFamily="18" charset="0"/>
                        </a:rPr>
                        <a:t>5.15 ‘I check myself’</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38150">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smtClean="0">
                          <a:ln>
                            <a:noFill/>
                          </a:ln>
                          <a:solidFill>
                            <a:schemeClr val="tx1"/>
                          </a:solidFill>
                          <a:effectLst/>
                          <a:latin typeface="Times New Roman" pitchFamily="18" charset="0"/>
                        </a:rPr>
                        <a:t>Adopting a healthy lifestyle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smtClean="0">
                          <a:ln>
                            <a:noFill/>
                          </a:ln>
                          <a:solidFill>
                            <a:schemeClr val="tx1"/>
                          </a:solidFill>
                          <a:effectLst/>
                          <a:latin typeface="Times New Roman" pitchFamily="18" charset="0"/>
                        </a:rPr>
                        <a:t>9.1 ‘eat more fruit’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36563">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smtClean="0">
                          <a:ln>
                            <a:noFill/>
                          </a:ln>
                          <a:solidFill>
                            <a:schemeClr val="tx1"/>
                          </a:solidFill>
                          <a:effectLst/>
                          <a:latin typeface="Times New Roman" pitchFamily="18" charset="0"/>
                        </a:rPr>
                        <a:t>Surgical options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r>
                        <a:rPr kumimoji="0" lang="en-GB" sz="1600" b="0" i="0" u="none" strike="noStrike" cap="none" normalizeH="0" baseline="0" dirty="0" smtClean="0">
                          <a:ln>
                            <a:noFill/>
                          </a:ln>
                          <a:solidFill>
                            <a:schemeClr val="tx1"/>
                          </a:solidFill>
                          <a:effectLst/>
                          <a:latin typeface="Times New Roman" pitchFamily="18" charset="0"/>
                        </a:rPr>
                        <a:t>4.18 ‘options are…mammograms’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smtClean="0"/>
              <a:t>Stage 5: Writing up....</a:t>
            </a:r>
          </a:p>
        </p:txBody>
      </p:sp>
      <p:sp>
        <p:nvSpPr>
          <p:cNvPr id="29699" name="Content Placeholder 2"/>
          <p:cNvSpPr>
            <a:spLocks noGrp="1"/>
          </p:cNvSpPr>
          <p:nvPr>
            <p:ph idx="1"/>
          </p:nvPr>
        </p:nvSpPr>
        <p:spPr>
          <a:xfrm>
            <a:off x="500063" y="1285875"/>
            <a:ext cx="8229600" cy="4525963"/>
          </a:xfrm>
        </p:spPr>
        <p:txBody>
          <a:bodyPr/>
          <a:lstStyle/>
          <a:p>
            <a:pPr lvl="1" eaLnBrk="1" hangingPunct="1">
              <a:lnSpc>
                <a:spcPct val="90000"/>
              </a:lnSpc>
            </a:pPr>
            <a:endParaRPr lang="en-GB" sz="1600" smtClean="0"/>
          </a:p>
          <a:p>
            <a:pPr lvl="1" eaLnBrk="1" hangingPunct="1">
              <a:lnSpc>
                <a:spcPct val="90000"/>
              </a:lnSpc>
            </a:pPr>
            <a:endParaRPr lang="en-GB" sz="1600" smtClean="0"/>
          </a:p>
          <a:p>
            <a:pPr lvl="1" eaLnBrk="1" hangingPunct="1">
              <a:lnSpc>
                <a:spcPct val="90000"/>
              </a:lnSpc>
            </a:pPr>
            <a:endParaRPr lang="en-GB" sz="1600" smtClean="0"/>
          </a:p>
          <a:p>
            <a:pPr lvl="1" eaLnBrk="1" hangingPunct="1">
              <a:lnSpc>
                <a:spcPct val="90000"/>
              </a:lnSpc>
              <a:buFontTx/>
              <a:buNone/>
            </a:pPr>
            <a:r>
              <a:rPr lang="en-GB" sz="3200" smtClean="0"/>
              <a:t>   The table of themes is translated into a narrative account illustrated with quotes from participants </a:t>
            </a:r>
          </a:p>
          <a:p>
            <a:pPr lvl="1" eaLnBrk="1" hangingPunct="1">
              <a:lnSpc>
                <a:spcPct val="90000"/>
              </a:lnSpc>
              <a:buFontTx/>
              <a:buNone/>
            </a:pPr>
            <a:endParaRPr lang="en-GB" sz="2400" i="1" smtClean="0"/>
          </a:p>
          <a:p>
            <a:pPr lvl="1" eaLnBrk="1" hangingPunct="1">
              <a:lnSpc>
                <a:spcPct val="90000"/>
              </a:lnSpc>
              <a:buFontTx/>
              <a:buNone/>
            </a:pPr>
            <a:r>
              <a:rPr lang="en-GB" sz="2400" i="1" smtClean="0"/>
              <a:t>Just as in the journal articles you have (or should have!) read......</a:t>
            </a:r>
          </a:p>
          <a:p>
            <a:endParaRPr lang="en-GB"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468313" y="0"/>
            <a:ext cx="8229600" cy="1143000"/>
          </a:xfrm>
        </p:spPr>
        <p:txBody>
          <a:bodyPr/>
          <a:lstStyle/>
          <a:p>
            <a:r>
              <a:rPr lang="en-GB" smtClean="0"/>
              <a:t>Writing up</a:t>
            </a:r>
          </a:p>
        </p:txBody>
      </p:sp>
      <p:sp>
        <p:nvSpPr>
          <p:cNvPr id="30723" name="Content Placeholder 2"/>
          <p:cNvSpPr>
            <a:spLocks noGrp="1"/>
          </p:cNvSpPr>
          <p:nvPr>
            <p:ph idx="1"/>
          </p:nvPr>
        </p:nvSpPr>
        <p:spPr>
          <a:xfrm>
            <a:off x="468313" y="1125538"/>
            <a:ext cx="8229600" cy="4525962"/>
          </a:xfrm>
        </p:spPr>
        <p:txBody>
          <a:bodyPr>
            <a:normAutofit fontScale="92500" lnSpcReduction="20000"/>
          </a:bodyPr>
          <a:lstStyle/>
          <a:p>
            <a:r>
              <a:rPr lang="en-GB" smtClean="0"/>
              <a:t>Begin with concise summary</a:t>
            </a:r>
          </a:p>
          <a:p>
            <a:endParaRPr lang="en-GB" smtClean="0"/>
          </a:p>
          <a:p>
            <a:r>
              <a:rPr lang="en-GB" smtClean="0"/>
              <a:t>Take each superordinate theme in turn</a:t>
            </a:r>
          </a:p>
          <a:p>
            <a:pPr lvl="1"/>
            <a:r>
              <a:rPr lang="en-GB" smtClean="0"/>
              <a:t>Short statement describing what it means</a:t>
            </a:r>
          </a:p>
          <a:p>
            <a:pPr lvl="1"/>
            <a:r>
              <a:rPr lang="en-GB" smtClean="0"/>
              <a:t>Illustrate how it applies</a:t>
            </a:r>
          </a:p>
          <a:p>
            <a:pPr lvl="1"/>
            <a:endParaRPr lang="en-GB" smtClean="0"/>
          </a:p>
          <a:p>
            <a:r>
              <a:rPr lang="en-GB" smtClean="0"/>
              <a:t>Clear and full narrative account</a:t>
            </a:r>
          </a:p>
          <a:p>
            <a:endParaRPr lang="en-GB" smtClean="0"/>
          </a:p>
          <a:p>
            <a:r>
              <a:rPr lang="en-GB" smtClean="0"/>
              <a:t>Get balance right between quotes and interpretation</a:t>
            </a:r>
          </a:p>
          <a:p>
            <a:endParaRPr lang="en-GB" smtClean="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468313" y="0"/>
            <a:ext cx="8229600" cy="1143000"/>
          </a:xfrm>
        </p:spPr>
        <p:txBody>
          <a:bodyPr/>
          <a:lstStyle/>
          <a:p>
            <a:r>
              <a:rPr lang="en-GB" smtClean="0"/>
              <a:t>Use of quotes</a:t>
            </a:r>
          </a:p>
        </p:txBody>
      </p:sp>
      <p:sp>
        <p:nvSpPr>
          <p:cNvPr id="31747" name="Content Placeholder 2"/>
          <p:cNvSpPr>
            <a:spLocks noGrp="1"/>
          </p:cNvSpPr>
          <p:nvPr>
            <p:ph idx="1"/>
          </p:nvPr>
        </p:nvSpPr>
        <p:spPr>
          <a:xfrm>
            <a:off x="539750" y="1125538"/>
            <a:ext cx="8229600" cy="4525962"/>
          </a:xfrm>
        </p:spPr>
        <p:txBody>
          <a:bodyPr>
            <a:normAutofit fontScale="92500"/>
          </a:bodyPr>
          <a:lstStyle/>
          <a:p>
            <a:r>
              <a:rPr lang="en-GB" smtClean="0"/>
              <a:t>If including short quotation embedded within the text then use ‘</a:t>
            </a:r>
            <a:r>
              <a:rPr lang="en-GB" i="1" smtClean="0"/>
              <a:t>single speech marks’ </a:t>
            </a:r>
            <a:r>
              <a:rPr lang="en-GB" smtClean="0"/>
              <a:t>like this.</a:t>
            </a:r>
          </a:p>
          <a:p>
            <a:pPr>
              <a:buFontTx/>
              <a:buNone/>
            </a:pPr>
            <a:endParaRPr lang="en-GB" smtClean="0"/>
          </a:p>
          <a:p>
            <a:r>
              <a:rPr lang="en-GB" smtClean="0"/>
              <a:t>If the quotation is more than four lines long, it should be set as an extract and the whole quotation indented like this: </a:t>
            </a:r>
          </a:p>
          <a:p>
            <a:pPr lvl="1">
              <a:buFontTx/>
              <a:buNone/>
            </a:pPr>
            <a:r>
              <a:rPr lang="en-GB" smtClean="0"/>
              <a:t>   If the quotation is more than four lines long, it should be set as an extract and the whole quotation indented like this </a:t>
            </a:r>
          </a:p>
          <a:p>
            <a:pPr lvl="1"/>
            <a:endParaRPr lang="en-GB"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2"/>
          <p:cNvSpPr>
            <a:spLocks noGrp="1"/>
          </p:cNvSpPr>
          <p:nvPr>
            <p:ph idx="1"/>
          </p:nvPr>
        </p:nvSpPr>
        <p:spPr>
          <a:xfrm>
            <a:off x="428625" y="285750"/>
            <a:ext cx="8229600" cy="4525963"/>
          </a:xfrm>
        </p:spPr>
        <p:txBody>
          <a:bodyPr>
            <a:normAutofit fontScale="85000" lnSpcReduction="10000"/>
          </a:bodyPr>
          <a:lstStyle/>
          <a:p>
            <a:pPr>
              <a:buFontTx/>
              <a:buNone/>
            </a:pPr>
            <a:r>
              <a:rPr lang="en-GB" sz="2000" b="1" smtClean="0"/>
              <a:t>E.G. 1 (One interview) </a:t>
            </a:r>
          </a:p>
          <a:p>
            <a:pPr>
              <a:buFontTx/>
              <a:buNone/>
            </a:pPr>
            <a:r>
              <a:rPr lang="en-GB" sz="2000" b="1" smtClean="0"/>
              <a:t>The impact of past experiences</a:t>
            </a:r>
          </a:p>
          <a:p>
            <a:pPr>
              <a:buFontTx/>
              <a:buNone/>
            </a:pPr>
            <a:r>
              <a:rPr lang="en-GB" sz="2000" smtClean="0"/>
              <a:t>As the interviews progressed it became clear that John’s past experiences affected how he coped with the risk assessment process. Two main sub-sub-themes were thus identified: having a personal experience of cancer, and prior medical experiences.</a:t>
            </a:r>
          </a:p>
          <a:p>
            <a:pPr>
              <a:buFontTx/>
              <a:buNone/>
            </a:pPr>
            <a:endParaRPr lang="en-GB" sz="2000" smtClean="0"/>
          </a:p>
          <a:p>
            <a:pPr>
              <a:buFontTx/>
              <a:buNone/>
            </a:pPr>
            <a:r>
              <a:rPr lang="en-GB" sz="2000" b="1" i="1" smtClean="0"/>
              <a:t>Personal Experience of Cancer</a:t>
            </a:r>
            <a:endParaRPr lang="en-GB" sz="2000" b="1" smtClean="0"/>
          </a:p>
          <a:p>
            <a:pPr>
              <a:buFontTx/>
              <a:buNone/>
            </a:pPr>
            <a:r>
              <a:rPr lang="en-GB" sz="2000" smtClean="0"/>
              <a:t>John stated that: </a:t>
            </a:r>
            <a:r>
              <a:rPr lang="en-GB" sz="2000" i="1" smtClean="0"/>
              <a:t>“Having already had cancer, and survived it, I suppose in a way I was a bit blasé about [how I felt when waiting for my risk results]”</a:t>
            </a:r>
            <a:r>
              <a:rPr lang="en-GB" sz="2000" smtClean="0"/>
              <a:t> . He went on to further comment:</a:t>
            </a:r>
          </a:p>
          <a:p>
            <a:pPr>
              <a:buFontTx/>
              <a:buNone/>
            </a:pPr>
            <a:endParaRPr lang="en-GB" sz="2000" smtClean="0"/>
          </a:p>
          <a:p>
            <a:pPr lvl="1">
              <a:buFontTx/>
              <a:buNone/>
            </a:pPr>
            <a:r>
              <a:rPr lang="en-GB" sz="2000" i="1" smtClean="0"/>
              <a:t>  “I know when I was initially diagnosed XX years ago it was a bit of a shock……but I’ve always thought, as long as I know what the problem is, and I know what’s going to be done about it, I can cope with it” </a:t>
            </a:r>
            <a:r>
              <a:rPr lang="en-GB" sz="2000" smtClean="0"/>
              <a:t>. </a:t>
            </a:r>
          </a:p>
          <a:p>
            <a:pPr lvl="1">
              <a:buFontTx/>
              <a:buNone/>
            </a:pPr>
            <a:endParaRPr lang="en-GB" sz="2000" smtClean="0"/>
          </a:p>
          <a:p>
            <a:pPr>
              <a:buFontTx/>
              <a:buNone/>
            </a:pPr>
            <a:r>
              <a:rPr lang="en-GB" sz="2000" smtClean="0"/>
              <a:t>It seems that John was drawing on his previous experience of cancer when it came to coping with the risk assessment process. </a:t>
            </a:r>
          </a:p>
          <a:p>
            <a:pPr>
              <a:buFontTx/>
              <a:buNone/>
            </a:pPr>
            <a:endParaRPr lang="en-GB" sz="200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68313" y="188913"/>
            <a:ext cx="8229600" cy="6264275"/>
          </a:xfrm>
        </p:spPr>
        <p:txBody>
          <a:bodyPr/>
          <a:lstStyle/>
          <a:p>
            <a:pPr>
              <a:buFontTx/>
              <a:buNone/>
              <a:defRPr/>
            </a:pPr>
            <a:r>
              <a:rPr lang="en-GB" sz="2000" b="1" dirty="0" smtClean="0"/>
              <a:t>E.G.2 Individual Interview</a:t>
            </a:r>
          </a:p>
          <a:p>
            <a:pPr>
              <a:buFontTx/>
              <a:buNone/>
              <a:defRPr/>
            </a:pPr>
            <a:endParaRPr lang="en-GB" sz="2000" dirty="0" smtClean="0"/>
          </a:p>
          <a:p>
            <a:pPr>
              <a:buFontTx/>
              <a:buNone/>
              <a:defRPr/>
            </a:pPr>
            <a:r>
              <a:rPr lang="en-GB" sz="2000" dirty="0" smtClean="0"/>
              <a:t>One of the younger participants for example stated that her initial instinct upon learning her carrier status was almost one of desperation in terms of identifying others in the same position as her whom she could talk to.</a:t>
            </a:r>
          </a:p>
          <a:p>
            <a:pPr>
              <a:buFontTx/>
              <a:buNone/>
              <a:defRPr/>
            </a:pPr>
            <a:endParaRPr lang="en-GB" sz="2000" dirty="0" smtClean="0"/>
          </a:p>
          <a:p>
            <a:pPr lvl="1">
              <a:buFontTx/>
              <a:buNone/>
              <a:defRPr/>
            </a:pPr>
            <a:r>
              <a:rPr lang="en-GB" sz="2000" i="1" dirty="0" smtClean="0">
                <a:ea typeface="+mn-ea"/>
                <a:cs typeface="+mn-cs"/>
              </a:rPr>
              <a:t>    “I suppose for me I thought “Is there anyone else the same age as me who’s affected by this” and I remember I was in Paddington [train station] and I was looking at people going “well wonder if you’ve got the gene, I wonder if you’ve got that then, I wonder if you’re just walking around and you’ve got it”, and that was my first instinct. So I think for me perhaps it would have been good to have someone of my own age group to talk to....”</a:t>
            </a:r>
            <a:endParaRPr lang="en-GB" sz="2000" dirty="0" smtClean="0">
              <a:ea typeface="+mn-ea"/>
              <a:cs typeface="+mn-cs"/>
            </a:endParaRPr>
          </a:p>
          <a:p>
            <a:pPr>
              <a:defRPr/>
            </a:pPr>
            <a:endParaRPr lang="en-GB" sz="20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68313" y="188913"/>
            <a:ext cx="8229600" cy="6264275"/>
          </a:xfrm>
        </p:spPr>
        <p:txBody>
          <a:bodyPr/>
          <a:lstStyle/>
          <a:p>
            <a:pPr>
              <a:buFontTx/>
              <a:buNone/>
              <a:defRPr/>
            </a:pPr>
            <a:r>
              <a:rPr lang="en-GB" sz="2000" b="1" smtClean="0"/>
              <a:t>E.G.3 </a:t>
            </a:r>
            <a:r>
              <a:rPr lang="en-GB" sz="2000" b="1" dirty="0" smtClean="0"/>
              <a:t>Focus Group Interviews</a:t>
            </a:r>
          </a:p>
          <a:p>
            <a:pPr>
              <a:buFontTx/>
              <a:buNone/>
              <a:defRPr/>
            </a:pPr>
            <a:r>
              <a:rPr lang="en-GB" sz="2000" b="1" dirty="0" smtClean="0"/>
              <a:t>A common identity </a:t>
            </a:r>
            <a:endParaRPr lang="en-GB" sz="2000" dirty="0" smtClean="0"/>
          </a:p>
          <a:p>
            <a:pPr>
              <a:defRPr/>
            </a:pPr>
            <a:r>
              <a:rPr lang="en-GB" sz="2000" dirty="0" smtClean="0"/>
              <a:t>As the discussions progressed it was clear that there was an emerging common identity relating to the understanding that they were all gene carriers, regardless of </a:t>
            </a:r>
            <a:r>
              <a:rPr lang="en-GB" sz="2000" dirty="0" err="1" smtClean="0"/>
              <a:t>widescale</a:t>
            </a:r>
            <a:r>
              <a:rPr lang="en-GB" sz="2000" dirty="0" smtClean="0"/>
              <a:t> differences in their own personal histories of cancer or surgery. </a:t>
            </a:r>
            <a:r>
              <a:rPr lang="en-GB" sz="2000" i="1" dirty="0" smtClean="0"/>
              <a:t>“We’re all here whoever we are because we got a gene. That’s what it’s about, it’s because we got a gene.” (Sally, Group 1)  </a:t>
            </a:r>
            <a:r>
              <a:rPr lang="en-GB" sz="2000" dirty="0" smtClean="0"/>
              <a:t>The value of being able to share these experiences was felt to be an important factor in developing a successful support network as exemplified in the following extract: </a:t>
            </a:r>
          </a:p>
          <a:p>
            <a:pPr>
              <a:defRPr/>
            </a:pPr>
            <a:endParaRPr lang="en-GB" sz="2000" dirty="0" smtClean="0"/>
          </a:p>
          <a:p>
            <a:pPr lvl="1">
              <a:buFontTx/>
              <a:buNone/>
              <a:defRPr/>
            </a:pPr>
            <a:r>
              <a:rPr lang="en-GB" sz="2000" i="1" dirty="0" smtClean="0">
                <a:ea typeface="+mn-ea"/>
                <a:cs typeface="+mn-cs"/>
              </a:rPr>
              <a:t>    “You do feel different from the rest of the population and I just think it’s that isolation. So if you had people who were alike who had the same kinds of problems you could think oh yes that happened to me and shouldn’t you try this or you know…Yes you can talk to a friend but you can’t talk to anyone about a gene who hasn’t got it themselves… I do remember the emptiness, I do remember, not being dramatic who can I talk to about genes?” (Sally, Group 1)</a:t>
            </a:r>
            <a:endParaRPr lang="en-GB" sz="2000" dirty="0" smtClean="0">
              <a:ea typeface="+mn-ea"/>
              <a:cs typeface="+mn-cs"/>
            </a:endParaRPr>
          </a:p>
          <a:p>
            <a:pPr>
              <a:defRPr/>
            </a:pPr>
            <a:endParaRPr lang="en-GB" sz="20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reference for IPA </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Smith</a:t>
            </a:r>
            <a:r>
              <a:rPr lang="en-GB" dirty="0"/>
              <a:t>, J. A., Flowers, P., &amp; Larkin, M. (2008). Interpretative phenomenological analysis: Theory, method and research. London: Sage. </a:t>
            </a:r>
            <a:r>
              <a:rPr lang="en-GB" dirty="0" smtClean="0"/>
              <a:t>Chapter </a:t>
            </a:r>
            <a:r>
              <a:rPr lang="en-GB" dirty="0"/>
              <a:t>5 </a:t>
            </a:r>
            <a:endParaRPr lang="en-GB" dirty="0" smtClean="0"/>
          </a:p>
          <a:p>
            <a:pPr marL="0" indent="0">
              <a:buNone/>
            </a:pPr>
            <a:endParaRPr lang="en-GB" dirty="0"/>
          </a:p>
          <a:p>
            <a:pPr marL="0" indent="0">
              <a:buNone/>
            </a:pPr>
            <a:r>
              <a:rPr lang="en-GB" sz="2600" dirty="0" smtClean="0"/>
              <a:t>Additional </a:t>
            </a:r>
            <a:r>
              <a:rPr lang="en-GB" sz="2600" dirty="0"/>
              <a:t>Reading: </a:t>
            </a:r>
            <a:endParaRPr lang="en-GB" sz="2600" dirty="0" smtClean="0"/>
          </a:p>
          <a:p>
            <a:pPr marL="0" indent="0">
              <a:buNone/>
            </a:pPr>
            <a:r>
              <a:rPr lang="en-GB" sz="2600" dirty="0" smtClean="0"/>
              <a:t>Smith</a:t>
            </a:r>
            <a:r>
              <a:rPr lang="en-GB" sz="2600" dirty="0"/>
              <a:t>, J. A., Flowers, P., &amp; Larkin, M. (2008). Interpretative phenomenological analysis: Theory, method and research. London: Sage. Chapters 7, 8, 9 and 10 for applications of the IPA method.</a:t>
            </a:r>
          </a:p>
        </p:txBody>
      </p:sp>
    </p:spTree>
    <p:extLst>
      <p:ext uri="{BB962C8B-B14F-4D97-AF65-F5344CB8AC3E}">
        <p14:creationId xmlns:p14="http://schemas.microsoft.com/office/powerpoint/2010/main" val="358984105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419</TotalTime>
  <Words>2385</Words>
  <Application>Microsoft Office PowerPoint</Application>
  <PresentationFormat>On-screen Show (4:3)</PresentationFormat>
  <Paragraphs>302</Paragraphs>
  <Slides>27</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Times New Roman</vt:lpstr>
      <vt:lpstr>Verdana</vt:lpstr>
      <vt:lpstr>Wingdings</vt:lpstr>
      <vt:lpstr>Office Theme</vt:lpstr>
      <vt:lpstr>PowerPoint Presentation</vt:lpstr>
      <vt:lpstr>Recap: Qualitative research </vt:lpstr>
      <vt:lpstr>Recap: What does qualitative research involve?</vt:lpstr>
      <vt:lpstr>Recap: What is IPA?</vt:lpstr>
      <vt:lpstr>Recap: What is IPA?</vt:lpstr>
      <vt:lpstr>The Interview Schedule </vt:lpstr>
      <vt:lpstr>Categories of Questions </vt:lpstr>
      <vt:lpstr>Qualitative Data Analysis</vt:lpstr>
      <vt:lpstr>Common features of qualitative analysis</vt:lpstr>
      <vt:lpstr>Critical ingredients of qualitative analysis </vt:lpstr>
      <vt:lpstr>PowerPoint Presentation</vt:lpstr>
      <vt:lpstr>Interpretative Phenomenological Analysis (IPA)</vt:lpstr>
      <vt:lpstr>Carrying out your analysis</vt:lpstr>
      <vt:lpstr>Carrying out your analysis</vt:lpstr>
      <vt:lpstr>Example of stage 2</vt:lpstr>
      <vt:lpstr>Carrying out your analysis</vt:lpstr>
      <vt:lpstr>Example of stage 3</vt:lpstr>
      <vt:lpstr>PowerPoint Presentation</vt:lpstr>
      <vt:lpstr>Carrying out your analysis</vt:lpstr>
      <vt:lpstr>Example of stage 4 (Participant 2)</vt:lpstr>
      <vt:lpstr>Stage 5: Writing up....</vt:lpstr>
      <vt:lpstr>Writing up</vt:lpstr>
      <vt:lpstr>Use of quotes</vt:lpstr>
      <vt:lpstr>PowerPoint Presentation</vt:lpstr>
      <vt:lpstr>PowerPoint Presentation</vt:lpstr>
      <vt:lpstr>PowerPoint Presentation</vt:lpstr>
      <vt:lpstr>Key reference for IPA </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edu-cp</dc:creator>
  <cp:lastModifiedBy>Ceri Phelps</cp:lastModifiedBy>
  <cp:revision>77</cp:revision>
  <dcterms:created xsi:type="dcterms:W3CDTF">2012-01-23T11:24:48Z</dcterms:created>
  <dcterms:modified xsi:type="dcterms:W3CDTF">2018-12-06T12:57:19Z</dcterms:modified>
</cp:coreProperties>
</file>