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  <a:srgbClr val="CCCCFF"/>
    <a:srgbClr val="CC00CC"/>
    <a:srgbClr val="9999FF"/>
    <a:srgbClr val="3366FF"/>
    <a:srgbClr val="CCD0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188" y="-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Bailey" userId="7f15a6a3-2536-4633-a62e-a3b9fde6e8ee" providerId="ADAL" clId="{4D6CA964-ADA1-4F06-97D7-5911493965C6}"/>
    <pc:docChg chg="modSld">
      <pc:chgData name="Cerys Bailey" userId="7f15a6a3-2536-4633-a62e-a3b9fde6e8ee" providerId="ADAL" clId="{4D6CA964-ADA1-4F06-97D7-5911493965C6}" dt="2022-01-02T14:26:47.242" v="63" actId="1037"/>
      <pc:docMkLst>
        <pc:docMk/>
      </pc:docMkLst>
      <pc:sldChg chg="modSp">
        <pc:chgData name="Cerys Bailey" userId="7f15a6a3-2536-4633-a62e-a3b9fde6e8ee" providerId="ADAL" clId="{4D6CA964-ADA1-4F06-97D7-5911493965C6}" dt="2022-01-02T14:26:47.242" v="63" actId="1037"/>
        <pc:sldMkLst>
          <pc:docMk/>
          <pc:sldMk cId="1183993184" sldId="256"/>
        </pc:sldMkLst>
        <pc:spChg chg="mod">
          <ac:chgData name="Cerys Bailey" userId="7f15a6a3-2536-4633-a62e-a3b9fde6e8ee" providerId="ADAL" clId="{4D6CA964-ADA1-4F06-97D7-5911493965C6}" dt="2022-01-02T14:24:08.739" v="17" actId="14100"/>
          <ac:spMkLst>
            <pc:docMk/>
            <pc:sldMk cId="1183993184" sldId="256"/>
            <ac:spMk id="4" creationId="{C3BB1F1F-1ACD-4F2D-BE24-8AE222430D2C}"/>
          </ac:spMkLst>
        </pc:spChg>
        <pc:spChg chg="mod">
          <ac:chgData name="Cerys Bailey" userId="7f15a6a3-2536-4633-a62e-a3b9fde6e8ee" providerId="ADAL" clId="{4D6CA964-ADA1-4F06-97D7-5911493965C6}" dt="2022-01-02T14:25:28.529" v="18" actId="14100"/>
          <ac:spMkLst>
            <pc:docMk/>
            <pc:sldMk cId="1183993184" sldId="256"/>
            <ac:spMk id="5" creationId="{9EB9B04D-DEA3-4FA8-B86C-38B30CCCEC21}"/>
          </ac:spMkLst>
        </pc:spChg>
        <pc:spChg chg="mod">
          <ac:chgData name="Cerys Bailey" userId="7f15a6a3-2536-4633-a62e-a3b9fde6e8ee" providerId="ADAL" clId="{4D6CA964-ADA1-4F06-97D7-5911493965C6}" dt="2022-01-02T14:25:54.254" v="19" actId="14100"/>
          <ac:spMkLst>
            <pc:docMk/>
            <pc:sldMk cId="1183993184" sldId="256"/>
            <ac:spMk id="7" creationId="{DC08E755-7172-4449-ABD3-2638EA5CC6B8}"/>
          </ac:spMkLst>
        </pc:spChg>
        <pc:spChg chg="mod">
          <ac:chgData name="Cerys Bailey" userId="7f15a6a3-2536-4633-a62e-a3b9fde6e8ee" providerId="ADAL" clId="{4D6CA964-ADA1-4F06-97D7-5911493965C6}" dt="2022-01-02T14:26:47.242" v="63" actId="1037"/>
          <ac:spMkLst>
            <pc:docMk/>
            <pc:sldMk cId="1183993184" sldId="256"/>
            <ac:spMk id="10" creationId="{31484CAE-0BFD-44FE-9FC9-43023455E780}"/>
          </ac:spMkLst>
        </pc:spChg>
        <pc:picChg chg="mod">
          <ac:chgData name="Cerys Bailey" userId="7f15a6a3-2536-4633-a62e-a3b9fde6e8ee" providerId="ADAL" clId="{4D6CA964-ADA1-4F06-97D7-5911493965C6}" dt="2022-01-02T14:26:11.514" v="56" actId="1038"/>
          <ac:picMkLst>
            <pc:docMk/>
            <pc:sldMk cId="1183993184" sldId="256"/>
            <ac:picMk id="6" creationId="{F3EEDDCC-FE6B-432B-86FD-7C5980CF8A7E}"/>
          </ac:picMkLst>
        </pc:picChg>
      </pc:sldChg>
      <pc:sldChg chg="modSp">
        <pc:chgData name="Cerys Bailey" userId="7f15a6a3-2536-4633-a62e-a3b9fde6e8ee" providerId="ADAL" clId="{4D6CA964-ADA1-4F06-97D7-5911493965C6}" dt="2022-01-02T14:21:33.869" v="0" actId="20577"/>
        <pc:sldMkLst>
          <pc:docMk/>
          <pc:sldMk cId="3978750073" sldId="257"/>
        </pc:sldMkLst>
        <pc:spChg chg="mod">
          <ac:chgData name="Cerys Bailey" userId="7f15a6a3-2536-4633-a62e-a3b9fde6e8ee" providerId="ADAL" clId="{4D6CA964-ADA1-4F06-97D7-5911493965C6}" dt="2022-01-02T14:21:33.869" v="0" actId="20577"/>
          <ac:spMkLst>
            <pc:docMk/>
            <pc:sldMk cId="3978750073" sldId="257"/>
            <ac:spMk id="4" creationId="{F37C7ACE-7295-4984-B5B6-C34F4FAFD03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6A071-EA16-4739-A665-15642CA5419C}" type="datetimeFigureOut">
              <a:rPr lang="en-GB" smtClean="0"/>
              <a:t>02/01/2022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47BD-18C5-4B4A-8A2B-5BC59F33D2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8089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6A071-EA16-4739-A665-15642CA5419C}" type="datetimeFigureOut">
              <a:rPr lang="en-GB" smtClean="0"/>
              <a:t>02/01/2022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47BD-18C5-4B4A-8A2B-5BC59F33D2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570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6A071-EA16-4739-A665-15642CA5419C}" type="datetimeFigureOut">
              <a:rPr lang="en-GB" smtClean="0"/>
              <a:t>02/01/2022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47BD-18C5-4B4A-8A2B-5BC59F33D2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403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6A071-EA16-4739-A665-15642CA5419C}" type="datetimeFigureOut">
              <a:rPr lang="en-GB" smtClean="0"/>
              <a:t>02/01/2022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47BD-18C5-4B4A-8A2B-5BC59F33D2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290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6A071-EA16-4739-A665-15642CA5419C}" type="datetimeFigureOut">
              <a:rPr lang="en-GB" smtClean="0"/>
              <a:t>02/01/2022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47BD-18C5-4B4A-8A2B-5BC59F33D2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528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6A071-EA16-4739-A665-15642CA5419C}" type="datetimeFigureOut">
              <a:rPr lang="en-GB" smtClean="0"/>
              <a:t>02/01/2022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47BD-18C5-4B4A-8A2B-5BC59F33D2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68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6A071-EA16-4739-A665-15642CA5419C}" type="datetimeFigureOut">
              <a:rPr lang="en-GB" smtClean="0"/>
              <a:t>02/01/2022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47BD-18C5-4B4A-8A2B-5BC59F33D2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911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6A071-EA16-4739-A665-15642CA5419C}" type="datetimeFigureOut">
              <a:rPr lang="en-GB" smtClean="0"/>
              <a:t>02/01/2022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47BD-18C5-4B4A-8A2B-5BC59F33D2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304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6A071-EA16-4739-A665-15642CA5419C}" type="datetimeFigureOut">
              <a:rPr lang="en-GB" smtClean="0"/>
              <a:t>02/01/2022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47BD-18C5-4B4A-8A2B-5BC59F33D2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30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6A071-EA16-4739-A665-15642CA5419C}" type="datetimeFigureOut">
              <a:rPr lang="en-GB" smtClean="0"/>
              <a:t>02/01/2022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47BD-18C5-4B4A-8A2B-5BC59F33D2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202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6A071-EA16-4739-A665-15642CA5419C}" type="datetimeFigureOut">
              <a:rPr lang="en-GB" smtClean="0"/>
              <a:t>02/01/2022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447BD-18C5-4B4A-8A2B-5BC59F33D2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880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6A071-EA16-4739-A665-15642CA5419C}" type="datetimeFigureOut">
              <a:rPr lang="en-GB" smtClean="0"/>
              <a:t>02/01/2022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C447BD-18C5-4B4A-8A2B-5BC59F33D2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38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education.gov.scot/parentzone/Documents/parents-as-partners-toolkit.pdf" TargetMode="External"/><Relationship Id="rId3" Type="http://schemas.openxmlformats.org/officeDocument/2006/relationships/hyperlink" Target="https://www.ygglonlas.co.uk/" TargetMode="External"/><Relationship Id="rId7" Type="http://schemas.openxmlformats.org/officeDocument/2006/relationships/hyperlink" Target="file:///\\BBCFS6007\UserData$\thomae62\Documents\bronfen.pptx" TargetMode="External"/><Relationship Id="rId2" Type="http://schemas.openxmlformats.org/officeDocument/2006/relationships/hyperlink" Target="https://www.gwegogledd.cymru/wp-content/uploads/2018/02/Diweddariad-ar-Gwricwlwm-i-Gymru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idesurveys.com/index.php/blog/community-involvement-in-schools/" TargetMode="External"/><Relationship Id="rId5" Type="http://schemas.openxmlformats.org/officeDocument/2006/relationships/hyperlink" Target="https://www.locrating.com/schools-Ysgol-Gymraeg-Lon-Las-0wlsh6702036.aspx" TargetMode="External"/><Relationship Id="rId4" Type="http://schemas.openxmlformats.org/officeDocument/2006/relationships/hyperlink" Target="https://hwb.gov.wales/cwricwlwm-i-gymru/cyflwyniad/" TargetMode="External"/><Relationship Id="rId9" Type="http://schemas.openxmlformats.org/officeDocument/2006/relationships/hyperlink" Target="https://www.ygglonlas.co.uk/trydar-twitt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C3BB1F1F-1ACD-4F2D-BE24-8AE222430D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191" y="584775"/>
            <a:ext cx="7523463" cy="985837"/>
          </a:xfrm>
          <a:solidFill>
            <a:srgbClr val="99CCFF"/>
          </a:solidFill>
          <a:ln w="19050"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just"/>
            <a:r>
              <a:rPr lang="en-GB" sz="1100" b="1" u="sng" dirty="0" err="1"/>
              <a:t>Yr</a:t>
            </a:r>
            <a:r>
              <a:rPr lang="en-GB" sz="1100" b="1" u="sng" dirty="0"/>
              <a:t> </a:t>
            </a:r>
            <a:r>
              <a:rPr lang="en-GB" sz="1100" b="1" u="sng" dirty="0" err="1"/>
              <a:t>ysgol</a:t>
            </a:r>
            <a:r>
              <a:rPr lang="en-GB" sz="1100" b="1" u="sng" dirty="0"/>
              <a:t>:</a:t>
            </a:r>
            <a:r>
              <a:rPr lang="en-GB" sz="1100" b="1" dirty="0"/>
              <a:t> </a:t>
            </a:r>
            <a:r>
              <a:rPr lang="en-GB" sz="1100" dirty="0" err="1"/>
              <a:t>Lleolwyd</a:t>
            </a:r>
            <a:r>
              <a:rPr lang="en-GB" sz="1100" dirty="0"/>
              <a:t> Ysgol </a:t>
            </a:r>
            <a:r>
              <a:rPr lang="en-GB" sz="1100" dirty="0" err="1"/>
              <a:t>Gynradd</a:t>
            </a:r>
            <a:r>
              <a:rPr lang="en-GB" sz="1100" dirty="0"/>
              <a:t> </a:t>
            </a:r>
            <a:r>
              <a:rPr lang="en-GB" sz="1100" dirty="0" err="1"/>
              <a:t>Gymraeg</a:t>
            </a:r>
            <a:r>
              <a:rPr lang="en-GB" sz="1100" dirty="0"/>
              <a:t> Lon Las </a:t>
            </a:r>
            <a:r>
              <a:rPr lang="en-GB" sz="1100" dirty="0" err="1"/>
              <a:t>ym</a:t>
            </a:r>
            <a:r>
              <a:rPr lang="en-GB" sz="1100" dirty="0"/>
              <a:t> </a:t>
            </a:r>
            <a:r>
              <a:rPr lang="en-GB" sz="1100" dirty="0" err="1"/>
              <a:t>mhentref</a:t>
            </a:r>
            <a:r>
              <a:rPr lang="en-GB" sz="1100" dirty="0"/>
              <a:t> </a:t>
            </a:r>
            <a:r>
              <a:rPr lang="en-GB" sz="1100" dirty="0" err="1"/>
              <a:t>Llansamlet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Abertawe. Mae </a:t>
            </a:r>
            <a:r>
              <a:rPr lang="en-GB" sz="1100" dirty="0" err="1"/>
              <a:t>dros</a:t>
            </a:r>
            <a:r>
              <a:rPr lang="en-GB" sz="1100" dirty="0"/>
              <a:t> 500 o </a:t>
            </a:r>
            <a:r>
              <a:rPr lang="en-GB" sz="1100" dirty="0" err="1"/>
              <a:t>ddisgyblion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mynychu’r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a </a:t>
            </a:r>
            <a:r>
              <a:rPr lang="en-GB" sz="1100" dirty="0" err="1"/>
              <a:t>cheir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rhannu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fewn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17 </a:t>
            </a:r>
            <a:r>
              <a:rPr lang="en-GB" sz="1100" dirty="0" err="1"/>
              <a:t>dosbarth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gyd</a:t>
            </a:r>
            <a:r>
              <a:rPr lang="en-GB" sz="1100" dirty="0"/>
              <a:t>. Daw 10%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disgyblion</a:t>
            </a:r>
            <a:r>
              <a:rPr lang="en-GB" sz="1100" dirty="0"/>
              <a:t> o </a:t>
            </a:r>
            <a:r>
              <a:rPr lang="en-GB" sz="1100" dirty="0" err="1"/>
              <a:t>gartrefi</a:t>
            </a:r>
            <a:r>
              <a:rPr lang="en-GB" sz="1100" dirty="0"/>
              <a:t> </a:t>
            </a:r>
            <a:r>
              <a:rPr lang="en-GB" sz="1100" dirty="0" err="1"/>
              <a:t>Cymraeg</a:t>
            </a:r>
            <a:r>
              <a:rPr lang="en-GB" sz="1100" dirty="0"/>
              <a:t>,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nifer</a:t>
            </a:r>
            <a:r>
              <a:rPr lang="en-GB" sz="1100" dirty="0"/>
              <a:t> </a:t>
            </a:r>
            <a:r>
              <a:rPr lang="en-GB" sz="1100" dirty="0" err="1"/>
              <a:t>bach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dod</a:t>
            </a:r>
            <a:r>
              <a:rPr lang="en-GB" sz="1100" dirty="0"/>
              <a:t> o </a:t>
            </a:r>
            <a:r>
              <a:rPr lang="en-GB" sz="1100" dirty="0" err="1"/>
              <a:t>gefndiroedd</a:t>
            </a:r>
            <a:r>
              <a:rPr lang="en-GB" sz="1100" dirty="0"/>
              <a:t> </a:t>
            </a:r>
            <a:r>
              <a:rPr lang="en-GB" sz="1100" dirty="0" err="1"/>
              <a:t>ethnig</a:t>
            </a:r>
            <a:r>
              <a:rPr lang="en-GB" sz="1100" dirty="0"/>
              <a:t> </a:t>
            </a:r>
            <a:r>
              <a:rPr lang="en-GB" sz="1100" dirty="0" err="1"/>
              <a:t>lleiafrfol</a:t>
            </a:r>
            <a:r>
              <a:rPr lang="en-GB" sz="1100" dirty="0"/>
              <a:t>. Mae 22% </a:t>
            </a:r>
            <a:r>
              <a:rPr lang="en-GB" sz="1100" dirty="0" err="1"/>
              <a:t>gydag</a:t>
            </a:r>
            <a:r>
              <a:rPr lang="en-GB" sz="1100" dirty="0"/>
              <a:t> </a:t>
            </a:r>
            <a:r>
              <a:rPr lang="en-GB" sz="1100" dirty="0" err="1"/>
              <a:t>anghenion</a:t>
            </a:r>
            <a:r>
              <a:rPr lang="en-GB" sz="1100" dirty="0"/>
              <a:t> </a:t>
            </a:r>
            <a:r>
              <a:rPr lang="en-GB" sz="1100" dirty="0" err="1"/>
              <a:t>dysgu</a:t>
            </a:r>
            <a:r>
              <a:rPr lang="en-GB" sz="1100" dirty="0"/>
              <a:t> </a:t>
            </a:r>
            <a:r>
              <a:rPr lang="en-GB" sz="1100" dirty="0" err="1"/>
              <a:t>ychwanegol</a:t>
            </a:r>
            <a:r>
              <a:rPr lang="en-GB" sz="1100" dirty="0"/>
              <a:t> a </a:t>
            </a:r>
            <a:r>
              <a:rPr lang="en-GB" sz="1100" dirty="0" err="1"/>
              <a:t>mae</a:t>
            </a:r>
            <a:r>
              <a:rPr lang="en-GB" sz="1100" dirty="0"/>
              <a:t> 7% </a:t>
            </a:r>
            <a:r>
              <a:rPr lang="en-GB" sz="1100" dirty="0" err="1"/>
              <a:t>wedi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gymwys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fwyd</a:t>
            </a:r>
            <a:r>
              <a:rPr lang="en-GB" sz="1100" dirty="0"/>
              <a:t> am </a:t>
            </a:r>
            <a:r>
              <a:rPr lang="en-GB" sz="1100" dirty="0" err="1"/>
              <a:t>ddim</a:t>
            </a:r>
            <a:r>
              <a:rPr lang="en-GB" sz="1100" dirty="0"/>
              <a:t> </a:t>
            </a:r>
            <a:r>
              <a:rPr lang="en-GB" sz="1100" dirty="0" err="1"/>
              <a:t>dros</a:t>
            </a:r>
            <a:r>
              <a:rPr lang="en-GB" sz="1100" dirty="0"/>
              <a:t> 3 </a:t>
            </a:r>
            <a:r>
              <a:rPr lang="en-GB" sz="1100" dirty="0" err="1"/>
              <a:t>mlynedd</a:t>
            </a:r>
            <a:r>
              <a:rPr lang="en-GB" sz="1100" dirty="0"/>
              <a:t>. </a:t>
            </a:r>
            <a:r>
              <a:rPr lang="en-GB" sz="1100" dirty="0" err="1"/>
              <a:t>Ceir</a:t>
            </a:r>
            <a:r>
              <a:rPr lang="en-GB" sz="1100" dirty="0"/>
              <a:t> </a:t>
            </a:r>
            <a:r>
              <a:rPr lang="en-GB" sz="1100" dirty="0" err="1"/>
              <a:t>crynhoad</a:t>
            </a:r>
            <a:r>
              <a:rPr lang="en-GB" sz="1100" dirty="0"/>
              <a:t> o </a:t>
            </a:r>
            <a:r>
              <a:rPr lang="en-GB" sz="1100" dirty="0" err="1"/>
              <a:t>sut</a:t>
            </a:r>
            <a:r>
              <a:rPr lang="en-GB" sz="1100" dirty="0"/>
              <a:t> </a:t>
            </a:r>
            <a:r>
              <a:rPr lang="en-GB" sz="1100" dirty="0" err="1"/>
              <a:t>fath</a:t>
            </a:r>
            <a:r>
              <a:rPr lang="en-GB" sz="1100" dirty="0"/>
              <a:t> le </a:t>
            </a:r>
            <a:r>
              <a:rPr lang="en-GB" sz="1100" dirty="0" err="1"/>
              <a:t>yw’r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</a:t>
            </a:r>
            <a:r>
              <a:rPr lang="en-GB" sz="1100" dirty="0" err="1"/>
              <a:t>o’u</a:t>
            </a:r>
            <a:r>
              <a:rPr lang="en-GB" sz="1100" dirty="0"/>
              <a:t> </a:t>
            </a:r>
            <a:r>
              <a:rPr lang="en-GB" sz="1100" dirty="0" err="1"/>
              <a:t>harwyddair</a:t>
            </a:r>
            <a:r>
              <a:rPr lang="en-GB" sz="1100" dirty="0"/>
              <a:t> ‘</a:t>
            </a:r>
            <a:r>
              <a:rPr lang="en-GB" sz="1100" dirty="0" err="1"/>
              <a:t>dyro</a:t>
            </a:r>
            <a:r>
              <a:rPr lang="en-GB" sz="1100" dirty="0"/>
              <a:t> </a:t>
            </a:r>
            <a:r>
              <a:rPr lang="en-GB" sz="1100" dirty="0" err="1"/>
              <a:t>dy</a:t>
            </a:r>
            <a:r>
              <a:rPr lang="en-GB" sz="1100" dirty="0"/>
              <a:t> law </a:t>
            </a:r>
            <a:r>
              <a:rPr lang="en-GB" sz="1100" dirty="0" err="1"/>
              <a:t>i</a:t>
            </a:r>
            <a:r>
              <a:rPr lang="en-GB" sz="1100" dirty="0"/>
              <a:t> mi, ac </a:t>
            </a:r>
            <a:r>
              <a:rPr lang="en-GB" sz="1100" dirty="0" err="1"/>
              <a:t>fe</a:t>
            </a:r>
            <a:r>
              <a:rPr lang="en-GB" sz="1100" dirty="0"/>
              <a:t> awn </a:t>
            </a:r>
            <a:r>
              <a:rPr lang="en-GB" sz="1100" dirty="0" err="1"/>
              <a:t>i</a:t>
            </a:r>
            <a:r>
              <a:rPr lang="en-GB" sz="1100" dirty="0"/>
              <a:t> ben y </a:t>
            </a:r>
            <a:r>
              <a:rPr lang="en-GB" sz="1100" dirty="0" err="1"/>
              <a:t>mynydd</a:t>
            </a:r>
            <a:r>
              <a:rPr lang="en-GB" sz="1100" dirty="0"/>
              <a:t>’. Eu </a:t>
            </a:r>
            <a:r>
              <a:rPr lang="en-GB" sz="1100" dirty="0" err="1"/>
              <a:t>prif</a:t>
            </a:r>
            <a:r>
              <a:rPr lang="en-GB" sz="1100" dirty="0"/>
              <a:t> nod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gefnogi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disgyblion</a:t>
            </a:r>
            <a:r>
              <a:rPr lang="en-GB" sz="1100" dirty="0"/>
              <a:t>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gydol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haddysg</a:t>
            </a:r>
            <a:r>
              <a:rPr lang="en-GB" sz="1100" dirty="0"/>
              <a:t> </a:t>
            </a:r>
            <a:r>
              <a:rPr lang="en-GB" sz="1100" dirty="0" err="1"/>
              <a:t>gynradd</a:t>
            </a:r>
            <a:r>
              <a:rPr lang="en-GB" sz="1100" dirty="0"/>
              <a:t>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mwyn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bob </a:t>
            </a:r>
            <a:r>
              <a:rPr lang="en-GB" sz="1100" dirty="0" err="1"/>
              <a:t>unigolyn</a:t>
            </a:r>
            <a:r>
              <a:rPr lang="en-GB" sz="1100" dirty="0"/>
              <a:t> </a:t>
            </a:r>
            <a:r>
              <a:rPr lang="en-GB" sz="1100" dirty="0" err="1"/>
              <a:t>gyrraedd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llawn</a:t>
            </a:r>
            <a:r>
              <a:rPr lang="en-GB" sz="1100" dirty="0"/>
              <a:t> </a:t>
            </a:r>
            <a:r>
              <a:rPr lang="en-GB" sz="1100" dirty="0" err="1"/>
              <a:t>potensial</a:t>
            </a:r>
            <a:r>
              <a:rPr lang="en-GB" sz="1100" dirty="0"/>
              <a:t>.</a:t>
            </a:r>
          </a:p>
          <a:p>
            <a:pPr algn="just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B9B04D-DEA3-4FA8-B86C-38B30CCCEC21}"/>
              </a:ext>
            </a:extLst>
          </p:cNvPr>
          <p:cNvSpPr txBox="1"/>
          <p:nvPr/>
        </p:nvSpPr>
        <p:spPr>
          <a:xfrm>
            <a:off x="140051" y="1673798"/>
            <a:ext cx="5879749" cy="3139321"/>
          </a:xfrm>
          <a:prstGeom prst="rect">
            <a:avLst/>
          </a:prstGeom>
          <a:solidFill>
            <a:srgbClr val="00B0F0"/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100" b="1" u="sng" dirty="0"/>
              <a:t>Y </a:t>
            </a:r>
            <a:r>
              <a:rPr lang="en-GB" sz="1100" b="1" u="sng" dirty="0" err="1"/>
              <a:t>cwricwlwm</a:t>
            </a:r>
            <a:endParaRPr lang="en-GB" sz="1100" b="1" u="sng" dirty="0"/>
          </a:p>
          <a:p>
            <a:pPr algn="just"/>
            <a:r>
              <a:rPr lang="en-GB" sz="1100" dirty="0" err="1"/>
              <a:t>Datganodd</a:t>
            </a:r>
            <a:r>
              <a:rPr lang="en-GB" sz="1100" dirty="0"/>
              <a:t> </a:t>
            </a:r>
            <a:r>
              <a:rPr lang="en-GB" sz="1100" dirty="0" err="1"/>
              <a:t>Deddf</a:t>
            </a:r>
            <a:r>
              <a:rPr lang="en-GB" sz="1100" dirty="0"/>
              <a:t> </a:t>
            </a:r>
            <a:r>
              <a:rPr lang="en-GB" sz="1100" dirty="0" err="1"/>
              <a:t>Cwricwlwm</a:t>
            </a:r>
            <a:r>
              <a:rPr lang="en-GB" sz="1100" dirty="0"/>
              <a:t> ac </a:t>
            </a:r>
            <a:r>
              <a:rPr lang="en-GB" sz="1100" dirty="0" err="1"/>
              <a:t>Asesu</a:t>
            </a:r>
            <a:r>
              <a:rPr lang="en-GB" sz="1100" dirty="0"/>
              <a:t> Cymru 2021 y </a:t>
            </a:r>
            <a:r>
              <a:rPr lang="en-GB" sz="1100" dirty="0" err="1"/>
              <a:t>buasai</a:t>
            </a:r>
            <a:r>
              <a:rPr lang="en-GB" sz="1100" dirty="0"/>
              <a:t> </a:t>
            </a:r>
            <a:r>
              <a:rPr lang="en-GB" sz="1100" dirty="0" err="1"/>
              <a:t>newidiadau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gwricwlwm</a:t>
            </a:r>
            <a:r>
              <a:rPr lang="en-GB" sz="1100" dirty="0"/>
              <a:t> </a:t>
            </a:r>
            <a:r>
              <a:rPr lang="en-GB" sz="1100" dirty="0" err="1"/>
              <a:t>addysg</a:t>
            </a:r>
            <a:r>
              <a:rPr lang="en-GB" sz="1100" dirty="0"/>
              <a:t> </a:t>
            </a:r>
            <a:r>
              <a:rPr lang="en-GB" sz="1100" dirty="0" err="1"/>
              <a:t>presennol</a:t>
            </a:r>
            <a:r>
              <a:rPr lang="en-GB" sz="1100" dirty="0"/>
              <a:t> Cymru. Mae Lon Las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</a:t>
            </a:r>
            <a:r>
              <a:rPr lang="en-GB" sz="1100" dirty="0" err="1"/>
              <a:t>arloesol</a:t>
            </a:r>
            <a:r>
              <a:rPr lang="en-GB" sz="1100" dirty="0"/>
              <a:t> </a:t>
            </a:r>
            <a:r>
              <a:rPr lang="en-GB" sz="1100" dirty="0" err="1"/>
              <a:t>sy’n</a:t>
            </a:r>
            <a:r>
              <a:rPr lang="en-GB" sz="1100" dirty="0"/>
              <a:t> </a:t>
            </a:r>
            <a:r>
              <a:rPr lang="en-GB" sz="1100" dirty="0" err="1"/>
              <a:t>gweithio</a:t>
            </a:r>
            <a:r>
              <a:rPr lang="en-GB" sz="1100" dirty="0"/>
              <a:t> </a:t>
            </a:r>
            <a:r>
              <a:rPr lang="en-GB" sz="1100" dirty="0" err="1"/>
              <a:t>gyda’r</a:t>
            </a:r>
            <a:r>
              <a:rPr lang="en-GB" sz="1100" dirty="0"/>
              <a:t> </a:t>
            </a:r>
            <a:r>
              <a:rPr lang="en-GB" sz="1100" dirty="0" err="1"/>
              <a:t>llywodraeth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barhau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datblygiadau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</a:t>
            </a:r>
            <a:r>
              <a:rPr lang="en-GB" sz="1100" dirty="0" err="1"/>
              <a:t>cwricwlwm</a:t>
            </a:r>
            <a:r>
              <a:rPr lang="en-GB" sz="1100" dirty="0"/>
              <a:t> </a:t>
            </a:r>
            <a:r>
              <a:rPr lang="en-GB" sz="1100" dirty="0" err="1"/>
              <a:t>newydd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. </a:t>
            </a:r>
            <a:r>
              <a:rPr lang="en-GB" sz="1100" dirty="0" err="1"/>
              <a:t>Dosbarthwyd</a:t>
            </a:r>
            <a:r>
              <a:rPr lang="en-GB" sz="1100" dirty="0"/>
              <a:t> y </a:t>
            </a:r>
            <a:r>
              <a:rPr lang="en-GB" sz="1100" dirty="0" err="1"/>
              <a:t>cwricwlwm</a:t>
            </a:r>
            <a:r>
              <a:rPr lang="en-GB" sz="1100" dirty="0"/>
              <a:t> </a:t>
            </a:r>
            <a:r>
              <a:rPr lang="en-GB" sz="1100" dirty="0" err="1"/>
              <a:t>newydd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fewn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4 </a:t>
            </a:r>
            <a:r>
              <a:rPr lang="en-GB" sz="1100" dirty="0" err="1"/>
              <a:t>diben</a:t>
            </a:r>
            <a:r>
              <a:rPr lang="en-GB" sz="1100" dirty="0"/>
              <a:t> </a:t>
            </a:r>
            <a:r>
              <a:rPr lang="en-GB" sz="1100" dirty="0" err="1"/>
              <a:t>gyda’r</a:t>
            </a:r>
            <a:r>
              <a:rPr lang="en-GB" sz="1100" dirty="0"/>
              <a:t> nod o </a:t>
            </a:r>
            <a:r>
              <a:rPr lang="en-GB" sz="1100" dirty="0" err="1"/>
              <a:t>gynhyrchu</a:t>
            </a:r>
            <a:r>
              <a:rPr lang="en-GB" sz="1100" dirty="0"/>
              <a:t> plant </a:t>
            </a:r>
            <a:r>
              <a:rPr lang="en-GB" sz="1100" dirty="0" err="1"/>
              <a:t>sy’n</a:t>
            </a:r>
            <a:r>
              <a:rPr lang="en-GB" sz="1100" dirty="0"/>
              <a:t> :</a:t>
            </a:r>
          </a:p>
          <a:p>
            <a:pPr marL="171454" indent="-171454" algn="just">
              <a:buFont typeface="Arial" panose="020B0604020202020204" pitchFamily="34" charset="0"/>
              <a:buChar char="•"/>
            </a:pPr>
            <a:r>
              <a:rPr lang="en-GB" sz="1100" dirty="0"/>
              <a:t> </a:t>
            </a:r>
            <a:r>
              <a:rPr lang="en-GB" sz="1100" dirty="0" err="1"/>
              <a:t>gyfranwyr</a:t>
            </a:r>
            <a:r>
              <a:rPr lang="en-GB" sz="1100" dirty="0"/>
              <a:t> </a:t>
            </a:r>
            <a:r>
              <a:rPr lang="en-GB" sz="1100" dirty="0" err="1"/>
              <a:t>mentrus</a:t>
            </a:r>
            <a:r>
              <a:rPr lang="en-GB" sz="1100" dirty="0"/>
              <a:t>, </a:t>
            </a:r>
            <a:r>
              <a:rPr lang="en-GB" sz="1100" dirty="0" err="1"/>
              <a:t>creadigol</a:t>
            </a:r>
            <a:r>
              <a:rPr lang="en-GB" sz="1100" dirty="0"/>
              <a:t>, </a:t>
            </a:r>
          </a:p>
          <a:p>
            <a:pPr marL="171454" indent="-171454" algn="just">
              <a:buFont typeface="Arial" panose="020B0604020202020204" pitchFamily="34" charset="0"/>
              <a:buChar char="•"/>
            </a:pPr>
            <a:r>
              <a:rPr lang="en-GB" sz="1100" dirty="0" err="1"/>
              <a:t>dinasyddion</a:t>
            </a:r>
            <a:r>
              <a:rPr lang="en-GB" sz="1100" dirty="0"/>
              <a:t> </a:t>
            </a:r>
            <a:r>
              <a:rPr lang="en-GB" sz="1100" dirty="0" err="1"/>
              <a:t>egwyddorol</a:t>
            </a:r>
            <a:r>
              <a:rPr lang="en-GB" sz="1100" dirty="0"/>
              <a:t> </a:t>
            </a:r>
            <a:r>
              <a:rPr lang="en-GB" sz="1100" dirty="0" err="1"/>
              <a:t>gwybodus</a:t>
            </a:r>
            <a:r>
              <a:rPr lang="en-GB" sz="1100" dirty="0"/>
              <a:t>,</a:t>
            </a:r>
          </a:p>
          <a:p>
            <a:pPr marL="171454" indent="-171454" algn="just">
              <a:buFont typeface="Arial" panose="020B0604020202020204" pitchFamily="34" charset="0"/>
              <a:buChar char="•"/>
            </a:pPr>
            <a:r>
              <a:rPr lang="en-GB" sz="1100" dirty="0" err="1"/>
              <a:t>unigolion</a:t>
            </a:r>
            <a:r>
              <a:rPr lang="en-GB" sz="1100" dirty="0"/>
              <a:t> </a:t>
            </a:r>
            <a:r>
              <a:rPr lang="en-GB" sz="1100" dirty="0" err="1"/>
              <a:t>iach</a:t>
            </a:r>
            <a:r>
              <a:rPr lang="en-GB" sz="1100" dirty="0"/>
              <a:t>, </a:t>
            </a:r>
            <a:r>
              <a:rPr lang="en-GB" sz="1100" dirty="0" err="1"/>
              <a:t>hyderus</a:t>
            </a:r>
            <a:r>
              <a:rPr lang="en-GB" sz="1100" dirty="0"/>
              <a:t> </a:t>
            </a:r>
          </a:p>
          <a:p>
            <a:pPr marL="171454" indent="-171454" algn="just">
              <a:buFont typeface="Arial" panose="020B0604020202020204" pitchFamily="34" charset="0"/>
              <a:buChar char="•"/>
            </a:pPr>
            <a:r>
              <a:rPr lang="en-GB" sz="1100" dirty="0" err="1"/>
              <a:t>dysgwyr</a:t>
            </a:r>
            <a:r>
              <a:rPr lang="en-GB" sz="1100" dirty="0"/>
              <a:t> </a:t>
            </a:r>
            <a:r>
              <a:rPr lang="en-GB" sz="1100" dirty="0" err="1"/>
              <a:t>uchelgeisiol</a:t>
            </a:r>
            <a:r>
              <a:rPr lang="en-GB" sz="1100" dirty="0"/>
              <a:t>, </a:t>
            </a:r>
            <a:r>
              <a:rPr lang="en-GB" sz="1100" dirty="0" err="1"/>
              <a:t>galluog</a:t>
            </a:r>
            <a:r>
              <a:rPr lang="en-GB" sz="1100" dirty="0"/>
              <a:t>. </a:t>
            </a:r>
          </a:p>
          <a:p>
            <a:pPr algn="just"/>
            <a:r>
              <a:rPr lang="en-GB" sz="1100" dirty="0" err="1"/>
              <a:t>Gellir</a:t>
            </a:r>
            <a:r>
              <a:rPr lang="en-GB" sz="1100" dirty="0"/>
              <a:t> weld </a:t>
            </a:r>
            <a:r>
              <a:rPr lang="en-GB" sz="1100" dirty="0" err="1"/>
              <a:t>o’u</a:t>
            </a:r>
            <a:r>
              <a:rPr lang="en-GB" sz="1100" dirty="0"/>
              <a:t> </a:t>
            </a:r>
            <a:r>
              <a:rPr lang="en-GB" sz="1100" dirty="0" err="1"/>
              <a:t>gwefan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hybu’r</a:t>
            </a:r>
            <a:r>
              <a:rPr lang="en-GB" sz="1100" dirty="0"/>
              <a:t> </a:t>
            </a:r>
            <a:r>
              <a:rPr lang="en-GB" sz="1100" dirty="0" err="1"/>
              <a:t>newidiadau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gyda’r</a:t>
            </a:r>
            <a:r>
              <a:rPr lang="en-GB" sz="1100" dirty="0"/>
              <a:t> </a:t>
            </a:r>
            <a:r>
              <a:rPr lang="en-GB" sz="1100" dirty="0" err="1"/>
              <a:t>cynnwys</a:t>
            </a:r>
            <a:r>
              <a:rPr lang="en-GB" sz="1100" dirty="0"/>
              <a:t> o </a:t>
            </a:r>
            <a:r>
              <a:rPr lang="en-GB" sz="1100" dirty="0" err="1"/>
              <a:t>bedwar</a:t>
            </a:r>
            <a:r>
              <a:rPr lang="en-GB" sz="1100" dirty="0"/>
              <a:t> </a:t>
            </a:r>
            <a:r>
              <a:rPr lang="en-GB" sz="1100" dirty="0" err="1"/>
              <a:t>masgot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gynrychioli’r</a:t>
            </a:r>
            <a:r>
              <a:rPr lang="en-GB" sz="1100" dirty="0"/>
              <a:t> 4 </a:t>
            </a:r>
            <a:r>
              <a:rPr lang="en-GB" sz="1100" dirty="0" err="1"/>
              <a:t>diben</a:t>
            </a:r>
            <a:r>
              <a:rPr lang="en-GB" sz="1100" dirty="0"/>
              <a:t> o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greadigol</a:t>
            </a:r>
            <a:r>
              <a:rPr lang="en-GB" sz="1100" dirty="0"/>
              <a:t>, </a:t>
            </a:r>
            <a:r>
              <a:rPr lang="en-GB" sz="1100" dirty="0" err="1"/>
              <a:t>iach</a:t>
            </a:r>
            <a:r>
              <a:rPr lang="en-GB" sz="1100" dirty="0"/>
              <a:t>, </a:t>
            </a:r>
            <a:r>
              <a:rPr lang="en-GB" sz="1100" dirty="0" err="1"/>
              <a:t>egwyddorol</a:t>
            </a:r>
            <a:r>
              <a:rPr lang="en-GB" sz="1100" dirty="0"/>
              <a:t> a </a:t>
            </a:r>
            <a:r>
              <a:rPr lang="en-GB" sz="1100" dirty="0" err="1"/>
              <a:t>galluog</a:t>
            </a:r>
            <a:r>
              <a:rPr lang="en-GB" sz="1100" dirty="0"/>
              <a:t>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gysylltiedig</a:t>
            </a:r>
            <a:r>
              <a:rPr lang="en-GB" sz="1100" dirty="0"/>
              <a:t>, </a:t>
            </a:r>
            <a:r>
              <a:rPr lang="en-GB" sz="1100" dirty="0" err="1"/>
              <a:t>dangosai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ffurf</a:t>
            </a:r>
            <a:r>
              <a:rPr lang="en-GB" sz="1100" dirty="0"/>
              <a:t> </a:t>
            </a:r>
            <a:r>
              <a:rPr lang="en-GB" sz="1100" dirty="0" err="1"/>
              <a:t>gweithredu</a:t>
            </a:r>
            <a:r>
              <a:rPr lang="en-GB" sz="1100" dirty="0"/>
              <a:t> </a:t>
            </a:r>
            <a:r>
              <a:rPr lang="en-GB" sz="1100" dirty="0" err="1"/>
              <a:t>newydd</a:t>
            </a:r>
            <a:r>
              <a:rPr lang="en-GB" sz="1100" dirty="0"/>
              <a:t> </a:t>
            </a:r>
            <a:r>
              <a:rPr lang="en-GB" sz="1100" dirty="0" err="1"/>
              <a:t>Llywodraeth</a:t>
            </a:r>
            <a:r>
              <a:rPr lang="en-GB" sz="1100" dirty="0"/>
              <a:t> Cymru o </a:t>
            </a:r>
            <a:r>
              <a:rPr lang="en-GB" sz="1100" dirty="0" err="1"/>
              <a:t>ddarparu</a:t>
            </a:r>
            <a:r>
              <a:rPr lang="en-GB" sz="1100" dirty="0"/>
              <a:t> </a:t>
            </a:r>
            <a:r>
              <a:rPr lang="en-GB" sz="1100" dirty="0" err="1"/>
              <a:t>mwy</a:t>
            </a:r>
            <a:r>
              <a:rPr lang="en-GB" sz="1100" dirty="0"/>
              <a:t> o </a:t>
            </a:r>
            <a:r>
              <a:rPr lang="en-GB" sz="1100" dirty="0" err="1"/>
              <a:t>rol</a:t>
            </a:r>
            <a:r>
              <a:rPr lang="en-GB" sz="1100" dirty="0"/>
              <a:t> a </a:t>
            </a:r>
            <a:r>
              <a:rPr lang="en-GB" sz="1100" dirty="0" err="1"/>
              <a:t>llais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ysgolion</a:t>
            </a:r>
            <a:r>
              <a:rPr lang="en-GB" sz="1100" dirty="0"/>
              <a:t> ac </a:t>
            </a:r>
            <a:r>
              <a:rPr lang="en-GB" sz="1100" dirty="0" err="1"/>
              <a:t>athrawon</a:t>
            </a:r>
            <a:r>
              <a:rPr lang="en-GB" sz="1100" dirty="0"/>
              <a:t>. </a:t>
            </a:r>
            <a:r>
              <a:rPr lang="en-GB" sz="1100" dirty="0" err="1"/>
              <a:t>Fel</a:t>
            </a:r>
            <a:r>
              <a:rPr lang="en-GB" sz="1100" dirty="0"/>
              <a:t> </a:t>
            </a:r>
            <a:r>
              <a:rPr lang="en-GB" sz="1100" dirty="0" err="1"/>
              <a:t>nodwyd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wefan</a:t>
            </a:r>
            <a:r>
              <a:rPr lang="en-GB" sz="1100" dirty="0"/>
              <a:t> </a:t>
            </a:r>
            <a:r>
              <a:rPr lang="en-GB" sz="1100" dirty="0" err="1"/>
              <a:t>Hwb</a:t>
            </a:r>
            <a:r>
              <a:rPr lang="en-GB" sz="1100" dirty="0"/>
              <a:t> Cymru, </a:t>
            </a:r>
            <a:r>
              <a:rPr lang="en-GB" sz="1100" dirty="0" err="1"/>
              <a:t>maent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‘</a:t>
            </a:r>
            <a:r>
              <a:rPr lang="en-GB" sz="1100" dirty="0" err="1"/>
              <a:t>gofyn</a:t>
            </a:r>
            <a:r>
              <a:rPr lang="en-GB" sz="1100" dirty="0"/>
              <a:t> bod </a:t>
            </a:r>
            <a:r>
              <a:rPr lang="en-GB" sz="1100" dirty="0" err="1"/>
              <a:t>ysgolion</a:t>
            </a:r>
            <a:r>
              <a:rPr lang="en-GB" sz="1100" dirty="0"/>
              <a:t> 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cynllunio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cwricwlwm</a:t>
            </a:r>
            <a:r>
              <a:rPr lang="en-GB" sz="1100" dirty="0"/>
              <a:t> </a:t>
            </a:r>
            <a:r>
              <a:rPr lang="en-GB" sz="1100" dirty="0" err="1"/>
              <a:t>a’u</a:t>
            </a:r>
            <a:r>
              <a:rPr lang="en-GB" sz="1100" dirty="0"/>
              <a:t> </a:t>
            </a:r>
            <a:r>
              <a:rPr lang="en-GB" sz="1100" dirty="0" err="1"/>
              <a:t>trefniadau</a:t>
            </a:r>
            <a:r>
              <a:rPr lang="en-GB" sz="1100" dirty="0"/>
              <a:t> </a:t>
            </a:r>
            <a:r>
              <a:rPr lang="en-GB" sz="1100" dirty="0" err="1"/>
              <a:t>asesu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hunain</a:t>
            </a:r>
            <a:r>
              <a:rPr lang="en-GB" sz="1100" dirty="0"/>
              <a:t>’. </a:t>
            </a:r>
            <a:r>
              <a:rPr lang="en-GB" sz="1100" dirty="0" err="1"/>
              <a:t>Tystiolaeth</a:t>
            </a:r>
            <a:r>
              <a:rPr lang="en-GB" sz="1100" dirty="0"/>
              <a:t> a </a:t>
            </a:r>
            <a:r>
              <a:rPr lang="en-GB" sz="1100" dirty="0" err="1"/>
              <a:t>ddangosai</a:t>
            </a:r>
            <a:r>
              <a:rPr lang="en-GB" sz="1100" dirty="0"/>
              <a:t> felly </a:t>
            </a:r>
            <a:r>
              <a:rPr lang="en-GB" sz="1100" dirty="0" err="1"/>
              <a:t>dylanwad</a:t>
            </a:r>
            <a:r>
              <a:rPr lang="en-GB" sz="1100" dirty="0"/>
              <a:t> y </a:t>
            </a:r>
            <a:r>
              <a:rPr lang="en-GB" sz="1100" dirty="0" err="1"/>
              <a:t>cwricwlwm</a:t>
            </a:r>
            <a:r>
              <a:rPr lang="en-GB" sz="1100" dirty="0"/>
              <a:t> ac </a:t>
            </a:r>
            <a:r>
              <a:rPr lang="en-GB" sz="1100" dirty="0" err="1"/>
              <a:t>ysgolion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sut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dysgu</a:t>
            </a:r>
            <a:r>
              <a:rPr lang="en-GB" sz="1100" dirty="0"/>
              <a:t>. </a:t>
            </a:r>
            <a:r>
              <a:rPr lang="en-GB" sz="1100" dirty="0" err="1"/>
              <a:t>Rhoddwyd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gyfle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plant </a:t>
            </a:r>
            <a:r>
              <a:rPr lang="en-GB" sz="1100" dirty="0" err="1"/>
              <a:t>ddweud</a:t>
            </a:r>
            <a:r>
              <a:rPr lang="en-GB" sz="1100" dirty="0"/>
              <a:t> </a:t>
            </a:r>
            <a:r>
              <a:rPr lang="en-GB" sz="1100" dirty="0" err="1"/>
              <a:t>beth</a:t>
            </a:r>
            <a:r>
              <a:rPr lang="en-GB" sz="1100" dirty="0"/>
              <a:t> </a:t>
            </a:r>
            <a:r>
              <a:rPr lang="en-GB" sz="1100" dirty="0" err="1"/>
              <a:t>hoffai</a:t>
            </a:r>
            <a:r>
              <a:rPr lang="en-GB" sz="1100" dirty="0"/>
              <a:t> </a:t>
            </a:r>
            <a:r>
              <a:rPr lang="en-GB" sz="1100" dirty="0" err="1"/>
              <a:t>nhw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astudio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tymor</a:t>
            </a:r>
            <a:r>
              <a:rPr lang="en-GB" sz="1100" dirty="0"/>
              <a:t> </a:t>
            </a:r>
            <a:r>
              <a:rPr lang="en-GB" sz="1100" dirty="0" err="1"/>
              <a:t>canlynol</a:t>
            </a:r>
            <a:r>
              <a:rPr lang="en-GB" sz="1100" dirty="0"/>
              <a:t>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mwyn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addasu’r</a:t>
            </a:r>
            <a:r>
              <a:rPr lang="en-GB" sz="1100" dirty="0"/>
              <a:t> </a:t>
            </a:r>
            <a:r>
              <a:rPr lang="en-GB" sz="1100" dirty="0" err="1"/>
              <a:t>cwricwlwm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gwrdd</a:t>
            </a:r>
            <a:r>
              <a:rPr lang="en-GB" sz="1100" dirty="0"/>
              <a:t> </a:t>
            </a:r>
            <a:r>
              <a:rPr lang="en-GB" sz="1100" dirty="0" err="1"/>
              <a:t>a’u</a:t>
            </a:r>
            <a:r>
              <a:rPr lang="en-GB" sz="1100" dirty="0"/>
              <a:t> </a:t>
            </a:r>
            <a:r>
              <a:rPr lang="en-GB" sz="1100" dirty="0" err="1"/>
              <a:t>hoffterau</a:t>
            </a:r>
            <a:r>
              <a:rPr lang="en-GB" sz="1100" dirty="0"/>
              <a:t> </a:t>
            </a:r>
            <a:r>
              <a:rPr lang="en-GB" sz="1100" dirty="0" err="1"/>
              <a:t>gymaint</a:t>
            </a:r>
            <a:r>
              <a:rPr lang="en-GB" sz="1100" dirty="0"/>
              <a:t> ag y </a:t>
            </a:r>
            <a:r>
              <a:rPr lang="en-GB" sz="1100" dirty="0" err="1"/>
              <a:t>gellir</a:t>
            </a:r>
            <a:r>
              <a:rPr lang="en-GB" sz="1100" dirty="0"/>
              <a:t> a </a:t>
            </a:r>
            <a:r>
              <a:rPr lang="en-GB" sz="1100" dirty="0" err="1"/>
              <a:t>chynyddu</a:t>
            </a:r>
            <a:r>
              <a:rPr lang="en-GB" sz="1100" dirty="0"/>
              <a:t> </a:t>
            </a:r>
            <a:r>
              <a:rPr lang="en-GB" sz="1100" dirty="0" err="1"/>
              <a:t>mwynhad</a:t>
            </a:r>
            <a:r>
              <a:rPr lang="en-GB" sz="1100" dirty="0"/>
              <a:t>. </a:t>
            </a:r>
          </a:p>
          <a:p>
            <a:pPr algn="just"/>
            <a:endParaRPr lang="en-GB" sz="11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EEDDCC-FE6B-432B-86FD-7C5980CF8A7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5" t="35472" r="54043" b="3636"/>
          <a:stretch/>
        </p:blipFill>
        <p:spPr>
          <a:xfrm>
            <a:off x="6140449" y="2660649"/>
            <a:ext cx="1873251" cy="1879755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08E755-7172-4449-ABD3-2638EA5CC6B8}"/>
              </a:ext>
            </a:extLst>
          </p:cNvPr>
          <p:cNvSpPr txBox="1"/>
          <p:nvPr/>
        </p:nvSpPr>
        <p:spPr>
          <a:xfrm>
            <a:off x="109191" y="4920160"/>
            <a:ext cx="9403109" cy="1785104"/>
          </a:xfrm>
          <a:prstGeom prst="rect">
            <a:avLst/>
          </a:prstGeom>
          <a:solidFill>
            <a:srgbClr val="9999FF"/>
          </a:solidFill>
          <a:ln w="19050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sz="1100" b="1" u="sng" dirty="0" err="1"/>
              <a:t>Effaith</a:t>
            </a:r>
            <a:r>
              <a:rPr lang="en-GB" sz="1100" b="1" u="sng" dirty="0"/>
              <a:t> y </a:t>
            </a:r>
            <a:r>
              <a:rPr lang="en-GB" sz="1100" b="1" u="sng" dirty="0" err="1"/>
              <a:t>cwricwlwm</a:t>
            </a:r>
            <a:endParaRPr lang="en-GB" sz="1100" b="1" u="sng" dirty="0"/>
          </a:p>
          <a:p>
            <a:pPr algn="just"/>
            <a:endParaRPr lang="en-GB" sz="1100" dirty="0"/>
          </a:p>
          <a:p>
            <a:pPr algn="just"/>
            <a:r>
              <a:rPr lang="en-GB" sz="1100" dirty="0"/>
              <a:t> O </a:t>
            </a:r>
            <a:r>
              <a:rPr lang="en-GB" sz="1100" dirty="0" err="1"/>
              <a:t>fy</a:t>
            </a:r>
            <a:r>
              <a:rPr lang="en-GB" sz="1100" dirty="0"/>
              <a:t> </a:t>
            </a:r>
            <a:r>
              <a:rPr lang="en-GB" sz="1100" dirty="0" err="1"/>
              <a:t>mhrofiadau</a:t>
            </a:r>
            <a:r>
              <a:rPr lang="en-GB" sz="1100" dirty="0"/>
              <a:t> </a:t>
            </a:r>
            <a:r>
              <a:rPr lang="en-GB" sz="1100" dirty="0" err="1"/>
              <a:t>pontio</a:t>
            </a:r>
            <a:r>
              <a:rPr lang="en-GB" sz="1100" dirty="0"/>
              <a:t> </a:t>
            </a:r>
            <a:r>
              <a:rPr lang="en-GB" sz="1100" dirty="0" err="1"/>
              <a:t>dysgais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fanylach</a:t>
            </a:r>
            <a:r>
              <a:rPr lang="en-GB" sz="1100" dirty="0"/>
              <a:t> am </a:t>
            </a:r>
            <a:r>
              <a:rPr lang="en-GB" sz="1100" dirty="0" err="1"/>
              <a:t>sut</a:t>
            </a:r>
            <a:r>
              <a:rPr lang="en-GB" sz="1100" dirty="0"/>
              <a:t> </a:t>
            </a:r>
            <a:r>
              <a:rPr lang="en-GB" sz="1100" dirty="0" err="1"/>
              <a:t>wireddau’r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y 4 </a:t>
            </a:r>
            <a:r>
              <a:rPr lang="en-GB" sz="1100" dirty="0" err="1"/>
              <a:t>diben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fewn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addysg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disgyblion</a:t>
            </a:r>
            <a:r>
              <a:rPr lang="en-GB" sz="1100" dirty="0"/>
              <a:t>. </a:t>
            </a:r>
            <a:r>
              <a:rPr lang="en-GB" sz="1100" dirty="0" err="1"/>
              <a:t>Hybir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unigolion</a:t>
            </a:r>
            <a:r>
              <a:rPr lang="en-GB" sz="1100" dirty="0"/>
              <a:t> </a:t>
            </a:r>
            <a:r>
              <a:rPr lang="en-GB" sz="1100" dirty="0" err="1"/>
              <a:t>iach</a:t>
            </a:r>
            <a:r>
              <a:rPr lang="en-GB" sz="1100" dirty="0"/>
              <a:t> ac </a:t>
            </a:r>
            <a:r>
              <a:rPr lang="en-GB" sz="1100" dirty="0" err="1"/>
              <a:t>hyderus</a:t>
            </a:r>
            <a:r>
              <a:rPr lang="en-GB" sz="1100" dirty="0"/>
              <a:t>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wneud</a:t>
            </a:r>
            <a:r>
              <a:rPr lang="en-GB" sz="1100" dirty="0"/>
              <a:t> </a:t>
            </a:r>
            <a:r>
              <a:rPr lang="en-GB" sz="1100" dirty="0" err="1"/>
              <a:t>lles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ganolbwynt</a:t>
            </a:r>
            <a:r>
              <a:rPr lang="en-GB" sz="1100" dirty="0"/>
              <a:t>.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enghraifft</a:t>
            </a:r>
            <a:r>
              <a:rPr lang="en-GB" sz="1100" dirty="0"/>
              <a:t> pe bai </a:t>
            </a:r>
            <a:r>
              <a:rPr lang="en-GB" sz="1100" dirty="0" err="1"/>
              <a:t>gwrthdaro</a:t>
            </a:r>
            <a:r>
              <a:rPr lang="en-GB" sz="1100" dirty="0"/>
              <a:t> </a:t>
            </a:r>
            <a:r>
              <a:rPr lang="en-GB" sz="1100" dirty="0" err="1"/>
              <a:t>rhwng</a:t>
            </a:r>
            <a:r>
              <a:rPr lang="en-GB" sz="1100" dirty="0"/>
              <a:t> y </a:t>
            </a:r>
            <a:r>
              <a:rPr lang="en-GB" sz="1100" dirty="0" err="1"/>
              <a:t>dysgyblion</a:t>
            </a:r>
            <a:r>
              <a:rPr lang="en-GB" sz="1100" dirty="0"/>
              <a:t>,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ganddynt</a:t>
            </a:r>
            <a:r>
              <a:rPr lang="en-GB" sz="1100" dirty="0"/>
              <a:t> system </a:t>
            </a:r>
            <a:r>
              <a:rPr lang="en-GB" sz="1100" dirty="0" err="1"/>
              <a:t>arfer</a:t>
            </a:r>
            <a:r>
              <a:rPr lang="en-GB" sz="1100" dirty="0"/>
              <a:t> </a:t>
            </a:r>
            <a:r>
              <a:rPr lang="en-GB" sz="1100" dirty="0" err="1"/>
              <a:t>adferol</a:t>
            </a:r>
            <a:r>
              <a:rPr lang="en-GB" sz="1100" dirty="0"/>
              <a:t> a </a:t>
            </a:r>
            <a:r>
              <a:rPr lang="en-GB" sz="1100" dirty="0" err="1"/>
              <a:t>roddai</a:t>
            </a:r>
            <a:r>
              <a:rPr lang="en-GB" sz="1100" dirty="0"/>
              <a:t> </a:t>
            </a:r>
            <a:r>
              <a:rPr lang="en-GB" sz="1100" dirty="0" err="1"/>
              <a:t>cyfle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</a:t>
            </a:r>
            <a:r>
              <a:rPr lang="en-GB" sz="1100" dirty="0" err="1"/>
              <a:t>ddau</a:t>
            </a:r>
            <a:r>
              <a:rPr lang="en-GB" sz="1100" dirty="0"/>
              <a:t> </a:t>
            </a:r>
            <a:r>
              <a:rPr lang="en-GB" sz="1100" dirty="0" err="1"/>
              <a:t>ochr</a:t>
            </a:r>
            <a:r>
              <a:rPr lang="en-GB" sz="1100" dirty="0"/>
              <a:t> </a:t>
            </a:r>
            <a:r>
              <a:rPr lang="en-GB" sz="1100" dirty="0" err="1"/>
              <a:t>esbonio</a:t>
            </a:r>
            <a:r>
              <a:rPr lang="en-GB" sz="1100" dirty="0"/>
              <a:t> a </a:t>
            </a:r>
            <a:r>
              <a:rPr lang="en-GB" sz="1100" dirty="0" err="1"/>
              <a:t>thrafod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teimladau</a:t>
            </a:r>
            <a:r>
              <a:rPr lang="en-GB" sz="1100" dirty="0"/>
              <a:t> am y </a:t>
            </a:r>
            <a:r>
              <a:rPr lang="en-GB" sz="1100" dirty="0" err="1"/>
              <a:t>digwyddiad</a:t>
            </a:r>
            <a:r>
              <a:rPr lang="en-GB" sz="1100" dirty="0"/>
              <a:t>. </a:t>
            </a:r>
            <a:r>
              <a:rPr lang="en-GB" sz="1100" dirty="0" err="1"/>
              <a:t>Rhoddir</a:t>
            </a:r>
            <a:r>
              <a:rPr lang="en-GB" sz="1100" dirty="0"/>
              <a:t> </a:t>
            </a:r>
            <a:r>
              <a:rPr lang="en-GB" sz="1100" dirty="0" err="1"/>
              <a:t>posteri</a:t>
            </a:r>
            <a:r>
              <a:rPr lang="en-GB" sz="1100" dirty="0"/>
              <a:t> </a:t>
            </a:r>
            <a:r>
              <a:rPr lang="en-GB" sz="1100" dirty="0" err="1"/>
              <a:t>teimladau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blant</a:t>
            </a:r>
            <a:r>
              <a:rPr lang="en-GB" sz="1100" dirty="0"/>
              <a:t> </a:t>
            </a:r>
            <a:r>
              <a:rPr lang="en-GB" sz="1100" dirty="0" err="1"/>
              <a:t>derbyn</a:t>
            </a:r>
            <a:r>
              <a:rPr lang="en-GB" sz="1100" dirty="0"/>
              <a:t> </a:t>
            </a:r>
            <a:r>
              <a:rPr lang="en-GB" sz="1100" dirty="0" err="1"/>
              <a:t>fynegi</a:t>
            </a:r>
            <a:r>
              <a:rPr lang="en-GB" sz="1100" dirty="0"/>
              <a:t> </a:t>
            </a:r>
            <a:r>
              <a:rPr lang="en-GB" sz="1100" dirty="0" err="1"/>
              <a:t>sut</a:t>
            </a:r>
            <a:r>
              <a:rPr lang="en-GB" sz="1100" dirty="0"/>
              <a:t> </a:t>
            </a:r>
            <a:r>
              <a:rPr lang="en-GB" sz="1100" dirty="0" err="1"/>
              <a:t>maent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teimlo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ddechrau</a:t>
            </a:r>
            <a:r>
              <a:rPr lang="en-GB" sz="1100" dirty="0"/>
              <a:t> a </a:t>
            </a:r>
            <a:r>
              <a:rPr lang="en-GB" sz="1100" dirty="0" err="1"/>
              <a:t>diwedd</a:t>
            </a:r>
            <a:r>
              <a:rPr lang="en-GB" sz="1100" dirty="0"/>
              <a:t> y </a:t>
            </a:r>
            <a:r>
              <a:rPr lang="en-GB" sz="1100" dirty="0" err="1"/>
              <a:t>dydd</a:t>
            </a:r>
            <a:r>
              <a:rPr lang="en-GB" sz="1100" dirty="0"/>
              <a:t>. </a:t>
            </a:r>
            <a:r>
              <a:rPr lang="en-GB" sz="1100" dirty="0" err="1"/>
              <a:t>Rhoddir</a:t>
            </a:r>
            <a:r>
              <a:rPr lang="en-GB" sz="1100" dirty="0"/>
              <a:t> </a:t>
            </a:r>
            <a:r>
              <a:rPr lang="en-GB" sz="1100" dirty="0" err="1"/>
              <a:t>posteri</a:t>
            </a:r>
            <a:r>
              <a:rPr lang="en-GB" sz="1100" dirty="0"/>
              <a:t> ac </a:t>
            </a:r>
            <a:r>
              <a:rPr lang="en-GB" sz="1100" dirty="0" err="1"/>
              <a:t>hysbysffyrddau</a:t>
            </a:r>
            <a:r>
              <a:rPr lang="en-GB" sz="1100" dirty="0"/>
              <a:t> </a:t>
            </a:r>
            <a:r>
              <a:rPr lang="en-GB" sz="1100" dirty="0" err="1"/>
              <a:t>Aled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Arwr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glir</a:t>
            </a:r>
            <a:r>
              <a:rPr lang="en-GB" sz="1100" dirty="0"/>
              <a:t> o </a:t>
            </a:r>
            <a:r>
              <a:rPr lang="en-GB" sz="1100" dirty="0" err="1"/>
              <a:t>gwmpas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sicrhau</a:t>
            </a:r>
            <a:r>
              <a:rPr lang="en-GB" sz="1100" dirty="0"/>
              <a:t> </a:t>
            </a:r>
            <a:r>
              <a:rPr lang="en-GB" sz="1100" dirty="0" err="1"/>
              <a:t>ymwybyddiaeth</a:t>
            </a:r>
            <a:r>
              <a:rPr lang="en-GB" sz="1100" dirty="0"/>
              <a:t> y plant </a:t>
            </a:r>
            <a:r>
              <a:rPr lang="en-GB" sz="1100" dirty="0" err="1"/>
              <a:t>o’u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. Mae </a:t>
            </a:r>
            <a:r>
              <a:rPr lang="en-GB" sz="1100" dirty="0" err="1"/>
              <a:t>gan</a:t>
            </a:r>
            <a:r>
              <a:rPr lang="en-GB" sz="1100" dirty="0"/>
              <a:t> y </a:t>
            </a:r>
            <a:r>
              <a:rPr lang="en-GB" sz="1100" dirty="0" err="1"/>
              <a:t>cwricwlwm</a:t>
            </a:r>
            <a:r>
              <a:rPr lang="en-GB" sz="1100" dirty="0"/>
              <a:t> felly </a:t>
            </a:r>
            <a:r>
              <a:rPr lang="en-GB" sz="1100" dirty="0" err="1"/>
              <a:t>ddylanwad</a:t>
            </a:r>
            <a:r>
              <a:rPr lang="en-GB" sz="1100" dirty="0"/>
              <a:t> </a:t>
            </a:r>
            <a:r>
              <a:rPr lang="en-GB" sz="1100" dirty="0" err="1"/>
              <a:t>amlwg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amgylchedd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ogystal</a:t>
            </a:r>
            <a:r>
              <a:rPr lang="en-GB" sz="1100" dirty="0"/>
              <a:t>,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ganddynt</a:t>
            </a:r>
            <a:r>
              <a:rPr lang="en-GB" sz="1100" dirty="0"/>
              <a:t> </a:t>
            </a:r>
            <a:r>
              <a:rPr lang="en-GB" sz="1100" dirty="0" err="1"/>
              <a:t>gyngor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ac eco a </a:t>
            </a:r>
            <a:r>
              <a:rPr lang="en-GB" sz="1100" dirty="0" err="1"/>
              <a:t>ddarparai</a:t>
            </a:r>
            <a:r>
              <a:rPr lang="en-GB" sz="1100" dirty="0"/>
              <a:t> </a:t>
            </a:r>
            <a:r>
              <a:rPr lang="en-GB" sz="1100" dirty="0" err="1"/>
              <a:t>llais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</a:t>
            </a:r>
            <a:r>
              <a:rPr lang="en-GB" sz="1100" dirty="0" err="1"/>
              <a:t>disgyblion</a:t>
            </a:r>
            <a:r>
              <a:rPr lang="en-GB" sz="1100" dirty="0"/>
              <a:t> o ran </a:t>
            </a:r>
            <a:r>
              <a:rPr lang="en-GB" sz="1100" dirty="0" err="1"/>
              <a:t>eu</a:t>
            </a:r>
            <a:r>
              <a:rPr lang="en-GB" sz="1100" dirty="0"/>
              <a:t> barn am </a:t>
            </a:r>
            <a:r>
              <a:rPr lang="en-GB" sz="1100" dirty="0" err="1"/>
              <a:t>adrannau</a:t>
            </a:r>
            <a:r>
              <a:rPr lang="en-GB" sz="1100" dirty="0"/>
              <a:t> </a:t>
            </a:r>
            <a:r>
              <a:rPr lang="en-GB" sz="1100" dirty="0" err="1"/>
              <a:t>gwahanol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draws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. </a:t>
            </a:r>
            <a:r>
              <a:rPr lang="en-GB" sz="1100" dirty="0" err="1"/>
              <a:t>Gellir</a:t>
            </a:r>
            <a:r>
              <a:rPr lang="en-GB" sz="1100" dirty="0"/>
              <a:t> </a:t>
            </a:r>
            <a:r>
              <a:rPr lang="en-GB" sz="1100" dirty="0" err="1"/>
              <a:t>defnyddio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fel</a:t>
            </a:r>
            <a:r>
              <a:rPr lang="en-GB" sz="1100" dirty="0"/>
              <a:t> </a:t>
            </a:r>
            <a:r>
              <a:rPr lang="en-GB" sz="1100" dirty="0" err="1"/>
              <a:t>tystiolaeth</a:t>
            </a:r>
            <a:r>
              <a:rPr lang="en-GB" sz="1100" dirty="0"/>
              <a:t> </a:t>
            </a:r>
            <a:r>
              <a:rPr lang="en-GB" sz="1100" dirty="0" err="1"/>
              <a:t>pellach</a:t>
            </a:r>
            <a:r>
              <a:rPr lang="en-GB" sz="1100" dirty="0"/>
              <a:t>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ffocysu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les </a:t>
            </a:r>
            <a:r>
              <a:rPr lang="en-GB" sz="1100" dirty="0" err="1"/>
              <a:t>ond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sut</a:t>
            </a:r>
            <a:r>
              <a:rPr lang="en-GB" sz="1100" dirty="0"/>
              <a:t> </a:t>
            </a:r>
            <a:r>
              <a:rPr lang="en-GB" sz="1100" dirty="0" err="1"/>
              <a:t>maent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hybu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ddinasyddion</a:t>
            </a:r>
            <a:r>
              <a:rPr lang="en-GB" sz="1100" dirty="0"/>
              <a:t> </a:t>
            </a:r>
            <a:r>
              <a:rPr lang="en-GB" sz="1100" dirty="0" err="1"/>
              <a:t>egwyddrol</a:t>
            </a:r>
            <a:r>
              <a:rPr lang="en-GB" sz="1100" dirty="0"/>
              <a:t> a </a:t>
            </a:r>
            <a:r>
              <a:rPr lang="en-GB" sz="1100" dirty="0" err="1"/>
              <a:t>gwybodus</a:t>
            </a:r>
            <a:r>
              <a:rPr lang="en-GB" sz="1100" dirty="0"/>
              <a:t>.</a:t>
            </a:r>
          </a:p>
          <a:p>
            <a:pPr algn="just"/>
            <a:r>
              <a:rPr lang="en-GB" sz="1100" dirty="0"/>
              <a:t>Mae </a:t>
            </a:r>
            <a:r>
              <a:rPr lang="en-GB" sz="1100" dirty="0" err="1"/>
              <a:t>ganddynt</a:t>
            </a:r>
            <a:r>
              <a:rPr lang="en-GB" sz="1100" dirty="0"/>
              <a:t> </a:t>
            </a:r>
            <a:r>
              <a:rPr lang="en-GB" sz="1100" dirty="0" err="1"/>
              <a:t>systemau</a:t>
            </a:r>
            <a:r>
              <a:rPr lang="en-GB" sz="1100" dirty="0"/>
              <a:t> </a:t>
            </a:r>
            <a:r>
              <a:rPr lang="en-GB" sz="1100" dirty="0" err="1"/>
              <a:t>gwobrwyo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gyfer</a:t>
            </a:r>
            <a:r>
              <a:rPr lang="en-GB" sz="1100" dirty="0"/>
              <a:t> </a:t>
            </a:r>
            <a:r>
              <a:rPr lang="en-GB" sz="1100" dirty="0" err="1"/>
              <a:t>gwaith</a:t>
            </a:r>
            <a:r>
              <a:rPr lang="en-GB" sz="1100" dirty="0"/>
              <a:t> da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gynnal</a:t>
            </a:r>
            <a:r>
              <a:rPr lang="en-GB" sz="1100" dirty="0"/>
              <a:t> </a:t>
            </a:r>
            <a:r>
              <a:rPr lang="en-GB" sz="1100" dirty="0" err="1"/>
              <a:t>gwasanaethau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ddosbarthu</a:t>
            </a:r>
            <a:r>
              <a:rPr lang="en-GB" sz="1100" dirty="0"/>
              <a:t> </a:t>
            </a:r>
            <a:r>
              <a:rPr lang="en-GB" sz="1100" dirty="0" err="1"/>
              <a:t>tystysgrifau</a:t>
            </a:r>
            <a:r>
              <a:rPr lang="en-GB" sz="1100" dirty="0"/>
              <a:t> a </a:t>
            </a:r>
            <a:r>
              <a:rPr lang="en-GB" sz="1100" dirty="0" err="1"/>
              <a:t>fframio</a:t>
            </a:r>
            <a:r>
              <a:rPr lang="en-GB" sz="1100" dirty="0"/>
              <a:t> darn o </a:t>
            </a:r>
            <a:r>
              <a:rPr lang="en-GB" sz="1100" dirty="0" err="1"/>
              <a:t>waith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wythnos</a:t>
            </a:r>
            <a:r>
              <a:rPr lang="en-GB" sz="1100" dirty="0"/>
              <a:t>. </a:t>
            </a:r>
            <a:r>
              <a:rPr lang="en-GB" sz="1100" dirty="0" err="1"/>
              <a:t>Hybai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felly </a:t>
            </a:r>
            <a:r>
              <a:rPr lang="en-GB" sz="1100" dirty="0" err="1"/>
              <a:t>dysgwyr</a:t>
            </a:r>
            <a:r>
              <a:rPr lang="en-GB" sz="1100" dirty="0"/>
              <a:t> </a:t>
            </a:r>
            <a:r>
              <a:rPr lang="en-GB" sz="1100" dirty="0" err="1"/>
              <a:t>uchelgeisiol</a:t>
            </a:r>
            <a:r>
              <a:rPr lang="en-GB" sz="1100" dirty="0"/>
              <a:t> a </a:t>
            </a:r>
            <a:r>
              <a:rPr lang="en-GB" sz="1100" dirty="0" err="1"/>
              <a:t>galluog</a:t>
            </a:r>
            <a:r>
              <a:rPr lang="en-GB" sz="1100" dirty="0"/>
              <a:t>, </a:t>
            </a:r>
            <a:r>
              <a:rPr lang="en-GB" sz="1100" dirty="0" err="1"/>
              <a:t>diben</a:t>
            </a:r>
            <a:r>
              <a:rPr lang="en-GB" sz="1100" dirty="0"/>
              <a:t> </a:t>
            </a:r>
            <a:r>
              <a:rPr lang="en-GB" sz="1100" dirty="0" err="1"/>
              <a:t>arall</a:t>
            </a:r>
            <a:r>
              <a:rPr lang="en-GB" sz="1100" dirty="0"/>
              <a:t>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cwricwlwm</a:t>
            </a:r>
            <a:r>
              <a:rPr lang="en-GB" sz="1100" dirty="0"/>
              <a:t>. </a:t>
            </a:r>
            <a:endParaRPr lang="en-US" sz="11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0D6E8F-8847-489D-9730-7A9BB0A35B25}"/>
              </a:ext>
            </a:extLst>
          </p:cNvPr>
          <p:cNvSpPr txBox="1"/>
          <p:nvPr/>
        </p:nvSpPr>
        <p:spPr>
          <a:xfrm>
            <a:off x="7757180" y="112631"/>
            <a:ext cx="4933150" cy="2123658"/>
          </a:xfrm>
          <a:prstGeom prst="rect">
            <a:avLst/>
          </a:prstGeom>
          <a:solidFill>
            <a:srgbClr val="9999FF"/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100" b="1" u="sng" dirty="0"/>
              <a:t>Y </a:t>
            </a:r>
            <a:r>
              <a:rPr lang="en-GB" sz="1100" b="1" u="sng" dirty="0" err="1"/>
              <a:t>Gymuned</a:t>
            </a:r>
            <a:r>
              <a:rPr lang="en-GB" sz="1100" b="1" u="sng" dirty="0"/>
              <a:t> </a:t>
            </a:r>
          </a:p>
          <a:p>
            <a:pPr algn="just"/>
            <a:r>
              <a:rPr lang="en-GB" sz="1100" dirty="0" err="1"/>
              <a:t>Awgrymai</a:t>
            </a:r>
            <a:r>
              <a:rPr lang="en-GB" sz="1100" dirty="0"/>
              <a:t> </a:t>
            </a:r>
            <a:r>
              <a:rPr lang="en-GB" sz="1100" dirty="0" err="1"/>
              <a:t>ymchwil</a:t>
            </a:r>
            <a:r>
              <a:rPr lang="en-GB" sz="1100" dirty="0"/>
              <a:t> o 2002 bod </a:t>
            </a:r>
            <a:r>
              <a:rPr lang="en-GB" sz="1100" dirty="0" err="1"/>
              <a:t>yna</a:t>
            </a:r>
            <a:r>
              <a:rPr lang="en-GB" sz="1100" dirty="0"/>
              <a:t> </a:t>
            </a:r>
            <a:r>
              <a:rPr lang="en-GB" sz="1100" dirty="0" err="1"/>
              <a:t>gydberthynas</a:t>
            </a:r>
            <a:r>
              <a:rPr lang="en-GB" sz="1100" dirty="0"/>
              <a:t> </a:t>
            </a:r>
            <a:r>
              <a:rPr lang="en-GB" sz="1100" dirty="0" err="1"/>
              <a:t>positif</a:t>
            </a:r>
            <a:r>
              <a:rPr lang="en-GB" sz="1100" dirty="0"/>
              <a:t> </a:t>
            </a:r>
            <a:r>
              <a:rPr lang="en-GB" sz="1100" dirty="0" err="1"/>
              <a:t>arwyddocaol</a:t>
            </a:r>
            <a:r>
              <a:rPr lang="en-GB" sz="1100" dirty="0"/>
              <a:t> </a:t>
            </a:r>
            <a:r>
              <a:rPr lang="en-GB" sz="1100" dirty="0" err="1"/>
              <a:t>rhwng</a:t>
            </a:r>
            <a:r>
              <a:rPr lang="en-GB" sz="1100" dirty="0"/>
              <a:t> </a:t>
            </a:r>
            <a:r>
              <a:rPr lang="en-GB" sz="1100" dirty="0" err="1"/>
              <a:t>ysgolion</a:t>
            </a:r>
            <a:r>
              <a:rPr lang="en-GB" sz="1100" dirty="0"/>
              <a:t>, </a:t>
            </a:r>
            <a:r>
              <a:rPr lang="en-GB" sz="1100" dirty="0" err="1"/>
              <a:t>teulu</a:t>
            </a:r>
            <a:r>
              <a:rPr lang="en-GB" sz="1100" dirty="0"/>
              <a:t> </a:t>
            </a:r>
            <a:r>
              <a:rPr lang="en-GB" sz="1100" dirty="0" err="1"/>
              <a:t>a’r</a:t>
            </a:r>
            <a:r>
              <a:rPr lang="en-GB" sz="1100" dirty="0"/>
              <a:t> </a:t>
            </a:r>
            <a:r>
              <a:rPr lang="en-GB" sz="1100" dirty="0" err="1"/>
              <a:t>gymuned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llwyddiant</a:t>
            </a:r>
            <a:r>
              <a:rPr lang="en-GB" sz="1100" dirty="0"/>
              <a:t> </a:t>
            </a:r>
            <a:r>
              <a:rPr lang="en-GB" sz="1100" dirty="0" err="1"/>
              <a:t>disgyblion</a:t>
            </a:r>
            <a:r>
              <a:rPr lang="en-GB" sz="1100" dirty="0"/>
              <a:t>. (Pride Surveys, 2016). Mae Lon Las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gweithio’n</a:t>
            </a:r>
            <a:r>
              <a:rPr lang="en-GB" sz="1100" dirty="0"/>
              <a:t> </a:t>
            </a:r>
            <a:r>
              <a:rPr lang="en-GB" sz="1100" dirty="0" err="1"/>
              <a:t>agos</a:t>
            </a:r>
            <a:r>
              <a:rPr lang="en-GB" sz="1100" dirty="0"/>
              <a:t> </a:t>
            </a:r>
            <a:r>
              <a:rPr lang="en-GB" sz="1100" dirty="0" err="1"/>
              <a:t>gydag</a:t>
            </a:r>
            <a:r>
              <a:rPr lang="en-GB" sz="1100" dirty="0"/>
              <a:t> </a:t>
            </a:r>
            <a:r>
              <a:rPr lang="en-GB" sz="1100" dirty="0" err="1"/>
              <a:t>asiantaethau</a:t>
            </a:r>
            <a:r>
              <a:rPr lang="en-GB" sz="1100" dirty="0"/>
              <a:t>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gymuned</a:t>
            </a:r>
            <a:r>
              <a:rPr lang="en-GB" sz="1100" dirty="0"/>
              <a:t> </a:t>
            </a:r>
            <a:r>
              <a:rPr lang="en-GB" sz="1100" dirty="0" err="1"/>
              <a:t>allanol</a:t>
            </a:r>
            <a:r>
              <a:rPr lang="en-GB" sz="1100" dirty="0"/>
              <a:t>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mwyn</a:t>
            </a:r>
            <a:r>
              <a:rPr lang="en-GB" sz="1100" dirty="0"/>
              <a:t> </a:t>
            </a:r>
            <a:r>
              <a:rPr lang="en-GB" sz="1100" dirty="0" err="1"/>
              <a:t>darparu</a:t>
            </a:r>
            <a:r>
              <a:rPr lang="en-GB" sz="1100" dirty="0"/>
              <a:t> </a:t>
            </a:r>
            <a:r>
              <a:rPr lang="en-GB" sz="1100" dirty="0" err="1"/>
              <a:t>gymaint</a:t>
            </a:r>
            <a:r>
              <a:rPr lang="en-GB" sz="1100" dirty="0"/>
              <a:t> o </a:t>
            </a:r>
            <a:r>
              <a:rPr lang="en-GB" sz="1100" dirty="0" err="1"/>
              <a:t>brofiadau</a:t>
            </a:r>
            <a:r>
              <a:rPr lang="en-GB" sz="1100" dirty="0"/>
              <a:t> </a:t>
            </a:r>
            <a:r>
              <a:rPr lang="en-GB" sz="1100" dirty="0" err="1"/>
              <a:t>gwahanol</a:t>
            </a:r>
            <a:r>
              <a:rPr lang="en-GB" sz="1100" dirty="0"/>
              <a:t> </a:t>
            </a:r>
            <a:r>
              <a:rPr lang="en-GB" sz="1100" dirty="0" err="1"/>
              <a:t>i’w</a:t>
            </a:r>
            <a:r>
              <a:rPr lang="en-GB" sz="1100" dirty="0"/>
              <a:t> </a:t>
            </a:r>
            <a:r>
              <a:rPr lang="en-GB" sz="1100" dirty="0" err="1"/>
              <a:t>disgyblion</a:t>
            </a:r>
            <a:r>
              <a:rPr lang="en-GB" sz="1100" dirty="0"/>
              <a:t> ag y </a:t>
            </a:r>
            <a:r>
              <a:rPr lang="en-GB" sz="1100" dirty="0" err="1"/>
              <a:t>gellir</a:t>
            </a:r>
            <a:r>
              <a:rPr lang="en-GB" sz="1100" dirty="0"/>
              <a:t>. Mae </a:t>
            </a:r>
            <a:r>
              <a:rPr lang="en-GB" sz="1100" dirty="0" err="1"/>
              <a:t>ganddynt</a:t>
            </a:r>
            <a:r>
              <a:rPr lang="en-GB" sz="1100" dirty="0"/>
              <a:t> </a:t>
            </a:r>
            <a:r>
              <a:rPr lang="en-GB" sz="1100" dirty="0" err="1"/>
              <a:t>gysylltiadau</a:t>
            </a:r>
            <a:r>
              <a:rPr lang="en-GB" sz="1100" dirty="0"/>
              <a:t> </a:t>
            </a:r>
            <a:r>
              <a:rPr lang="en-GB" sz="1100" dirty="0" err="1"/>
              <a:t>agos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farchnad</a:t>
            </a:r>
            <a:r>
              <a:rPr lang="en-GB" sz="1100" dirty="0"/>
              <a:t> Abertawe </a:t>
            </a:r>
            <a:r>
              <a:rPr lang="en-GB" sz="1100" dirty="0" err="1"/>
              <a:t>sy’n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galluogi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fynd</a:t>
            </a:r>
            <a:r>
              <a:rPr lang="en-GB" sz="1100" dirty="0"/>
              <a:t> </a:t>
            </a:r>
            <a:r>
              <a:rPr lang="en-GB" sz="1100" dirty="0" err="1"/>
              <a:t>a’r</a:t>
            </a:r>
            <a:r>
              <a:rPr lang="en-GB" sz="1100" dirty="0"/>
              <a:t> plant </a:t>
            </a:r>
            <a:r>
              <a:rPr lang="en-GB" sz="1100" dirty="0" err="1"/>
              <a:t>yno</a:t>
            </a:r>
            <a:r>
              <a:rPr lang="en-GB" sz="1100" dirty="0"/>
              <a:t> am y bore o </a:t>
            </a:r>
            <a:r>
              <a:rPr lang="en-GB" sz="1100" dirty="0" err="1"/>
              <a:t>stondin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stondin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edrych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y </a:t>
            </a:r>
            <a:r>
              <a:rPr lang="en-GB" sz="1100" dirty="0" err="1"/>
              <a:t>nwyddau</a:t>
            </a:r>
            <a:r>
              <a:rPr lang="en-GB" sz="1100" dirty="0"/>
              <a:t> a </a:t>
            </a:r>
            <a:r>
              <a:rPr lang="en-GB" sz="1100" dirty="0" err="1"/>
              <a:t>chynhyrchion</a:t>
            </a:r>
            <a:r>
              <a:rPr lang="en-GB" sz="1100" dirty="0"/>
              <a:t> </a:t>
            </a:r>
            <a:r>
              <a:rPr lang="en-GB" sz="1100" dirty="0" err="1"/>
              <a:t>gwahanol</a:t>
            </a:r>
            <a:r>
              <a:rPr lang="en-GB" sz="1100" dirty="0"/>
              <a:t>. </a:t>
            </a:r>
            <a:r>
              <a:rPr lang="en-GB" sz="1100" dirty="0" err="1"/>
              <a:t>Ceir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ymweliadau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heddlu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drafod</a:t>
            </a:r>
            <a:r>
              <a:rPr lang="en-GB" sz="1100" dirty="0"/>
              <a:t> </a:t>
            </a:r>
            <a:r>
              <a:rPr lang="en-GB" sz="1100" dirty="0" err="1"/>
              <a:t>diogelwch</a:t>
            </a:r>
            <a:r>
              <a:rPr lang="en-GB" sz="1100" dirty="0"/>
              <a:t> </a:t>
            </a:r>
            <a:r>
              <a:rPr lang="en-GB" sz="1100" dirty="0" err="1"/>
              <a:t>heol</a:t>
            </a:r>
            <a:r>
              <a:rPr lang="en-GB" sz="1100" dirty="0"/>
              <a:t>, y </a:t>
            </a:r>
            <a:r>
              <a:rPr lang="en-GB" sz="1100" dirty="0" err="1"/>
              <a:t>gymdeithas</a:t>
            </a:r>
            <a:r>
              <a:rPr lang="en-GB" sz="1100" dirty="0"/>
              <a:t> </a:t>
            </a:r>
            <a:r>
              <a:rPr lang="en-GB" sz="1100" dirty="0" err="1"/>
              <a:t>hanes</a:t>
            </a:r>
            <a:r>
              <a:rPr lang="en-GB" sz="1100" dirty="0"/>
              <a:t> </a:t>
            </a:r>
            <a:r>
              <a:rPr lang="en-GB" sz="1100" dirty="0" err="1"/>
              <a:t>leol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ddysgu</a:t>
            </a:r>
            <a:r>
              <a:rPr lang="en-GB" sz="1100" dirty="0"/>
              <a:t> am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oes</a:t>
            </a:r>
            <a:r>
              <a:rPr lang="en-GB" sz="1100" dirty="0"/>
              <a:t> </a:t>
            </a:r>
            <a:r>
              <a:rPr lang="en-GB" sz="1100" dirty="0" err="1"/>
              <a:t>fictoria</a:t>
            </a:r>
            <a:r>
              <a:rPr lang="en-GB" sz="1100" dirty="0"/>
              <a:t>, a </a:t>
            </a:r>
            <a:r>
              <a:rPr lang="en-GB" sz="1100" dirty="0" err="1"/>
              <a:t>chyfleuoedd</a:t>
            </a:r>
            <a:r>
              <a:rPr lang="en-GB" sz="1100" dirty="0"/>
              <a:t> </a:t>
            </a:r>
            <a:r>
              <a:rPr lang="en-GB" sz="1100" dirty="0" err="1"/>
              <a:t>mwy</a:t>
            </a:r>
            <a:r>
              <a:rPr lang="en-GB" sz="1100" dirty="0"/>
              <a:t> </a:t>
            </a:r>
            <a:r>
              <a:rPr lang="en-GB" sz="1100" dirty="0" err="1"/>
              <a:t>ymarferol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y </a:t>
            </a:r>
            <a:r>
              <a:rPr lang="en-GB" sz="1100" dirty="0" err="1"/>
              <a:t>dynion</a:t>
            </a:r>
            <a:r>
              <a:rPr lang="en-GB" sz="1100" dirty="0"/>
              <a:t> tan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gael</a:t>
            </a:r>
            <a:r>
              <a:rPr lang="en-GB" sz="1100" dirty="0"/>
              <a:t> </a:t>
            </a:r>
            <a:r>
              <a:rPr lang="en-GB" sz="1100" dirty="0" err="1"/>
              <a:t>tro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chwistrellu</a:t>
            </a:r>
            <a:r>
              <a:rPr lang="en-GB" sz="1100" dirty="0"/>
              <a:t> </a:t>
            </a:r>
            <a:r>
              <a:rPr lang="en-GB" sz="1100" dirty="0" err="1"/>
              <a:t>dwr</a:t>
            </a:r>
            <a:r>
              <a:rPr lang="en-GB" sz="1100" dirty="0"/>
              <a:t>. Mae </a:t>
            </a:r>
            <a:r>
              <a:rPr lang="en-GB" sz="1100" dirty="0" err="1"/>
              <a:t>dylanwad</a:t>
            </a:r>
            <a:r>
              <a:rPr lang="en-GB" sz="1100" dirty="0"/>
              <a:t> a </a:t>
            </a:r>
            <a:r>
              <a:rPr lang="en-GB" sz="1100" dirty="0" err="1"/>
              <a:t>phresenoldeb</a:t>
            </a:r>
            <a:r>
              <a:rPr lang="en-GB" sz="1100" dirty="0"/>
              <a:t> y </a:t>
            </a:r>
            <a:r>
              <a:rPr lang="en-GB" sz="1100" dirty="0" err="1"/>
              <a:t>gymuned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Lon Las felly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amlwg</a:t>
            </a:r>
            <a:r>
              <a:rPr lang="en-GB" sz="1100" dirty="0"/>
              <a:t>, </a:t>
            </a:r>
            <a:r>
              <a:rPr lang="en-GB" sz="1100" dirty="0" err="1"/>
              <a:t>gyda’u</a:t>
            </a:r>
            <a:r>
              <a:rPr lang="en-GB" sz="1100" dirty="0"/>
              <a:t> </a:t>
            </a:r>
            <a:r>
              <a:rPr lang="en-GB" sz="1100" dirty="0" err="1"/>
              <a:t>prosbectws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cadarnhau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ddweud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‘</a:t>
            </a:r>
            <a:r>
              <a:rPr lang="en-GB" sz="1100" dirty="0" err="1"/>
              <a:t>rol</a:t>
            </a:r>
            <a:r>
              <a:rPr lang="en-GB" sz="1100" dirty="0"/>
              <a:t> </a:t>
            </a:r>
            <a:r>
              <a:rPr lang="en-GB" sz="1100" dirty="0" err="1"/>
              <a:t>rhiant</a:t>
            </a:r>
            <a:r>
              <a:rPr lang="en-GB" sz="1100" dirty="0"/>
              <a:t> </a:t>
            </a:r>
            <a:r>
              <a:rPr lang="en-GB" sz="1100" dirty="0" err="1"/>
              <a:t>a’r</a:t>
            </a:r>
            <a:r>
              <a:rPr lang="en-GB" sz="1100" dirty="0"/>
              <a:t> </a:t>
            </a:r>
            <a:r>
              <a:rPr lang="en-GB" sz="1100" dirty="0" err="1"/>
              <a:t>gymuned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rhan</a:t>
            </a:r>
            <a:r>
              <a:rPr lang="en-GB" sz="1100" dirty="0"/>
              <a:t> </a:t>
            </a:r>
            <a:r>
              <a:rPr lang="en-GB" sz="1100" dirty="0" err="1"/>
              <a:t>bwysig</a:t>
            </a:r>
            <a:r>
              <a:rPr lang="en-GB" sz="1100" dirty="0"/>
              <a:t>’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addysg</a:t>
            </a:r>
            <a:r>
              <a:rPr lang="en-GB" sz="1100" dirty="0"/>
              <a:t> </a:t>
            </a:r>
            <a:r>
              <a:rPr lang="en-GB" sz="1100" dirty="0" err="1"/>
              <a:t>cynigir</a:t>
            </a:r>
            <a:r>
              <a:rPr lang="en-GB" sz="1100" dirty="0"/>
              <a:t>. </a:t>
            </a:r>
            <a:endParaRPr lang="en-US" sz="1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21D221-BD40-4056-97E3-031FBAFA0554}"/>
              </a:ext>
            </a:extLst>
          </p:cNvPr>
          <p:cNvSpPr txBox="1"/>
          <p:nvPr/>
        </p:nvSpPr>
        <p:spPr>
          <a:xfrm>
            <a:off x="9776244" y="4899542"/>
            <a:ext cx="2914086" cy="4662815"/>
          </a:xfrm>
          <a:prstGeom prst="rect">
            <a:avLst/>
          </a:prstGeom>
          <a:solidFill>
            <a:srgbClr val="00B0F0"/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100" b="1" u="sng" dirty="0" err="1"/>
              <a:t>Rol</a:t>
            </a:r>
            <a:r>
              <a:rPr lang="en-GB" sz="1100" b="1" u="sng" dirty="0"/>
              <a:t> a </a:t>
            </a:r>
            <a:r>
              <a:rPr lang="en-GB" sz="1100" b="1" u="sng" dirty="0" err="1"/>
              <a:t>mewnbwn</a:t>
            </a:r>
            <a:r>
              <a:rPr lang="en-GB" sz="1100" b="1" u="sng" dirty="0"/>
              <a:t> </a:t>
            </a:r>
            <a:r>
              <a:rPr lang="en-GB" sz="1100" b="1" u="sng" dirty="0" err="1"/>
              <a:t>rhieni</a:t>
            </a:r>
            <a:endParaRPr lang="en-GB" sz="1100" b="1" u="sng" dirty="0"/>
          </a:p>
          <a:p>
            <a:pPr algn="just"/>
            <a:r>
              <a:rPr lang="en-GB" sz="1100" dirty="0" err="1"/>
              <a:t>Cadwyd</a:t>
            </a:r>
            <a:r>
              <a:rPr lang="en-GB" sz="1100" dirty="0"/>
              <a:t> </a:t>
            </a:r>
            <a:r>
              <a:rPr lang="en-GB" sz="1100" dirty="0" err="1"/>
              <a:t>cysylltiadau</a:t>
            </a:r>
            <a:r>
              <a:rPr lang="en-GB" sz="1100" dirty="0"/>
              <a:t> </a:t>
            </a:r>
            <a:r>
              <a:rPr lang="en-GB" sz="1100" dirty="0" err="1"/>
              <a:t>cyson</a:t>
            </a:r>
            <a:r>
              <a:rPr lang="en-GB" sz="1100" dirty="0"/>
              <a:t> a </a:t>
            </a:r>
            <a:r>
              <a:rPr lang="en-GB" sz="1100" dirty="0" err="1"/>
              <a:t>chadarn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rhieni</a:t>
            </a:r>
            <a:r>
              <a:rPr lang="en-GB" sz="1100" dirty="0"/>
              <a:t> </a:t>
            </a:r>
            <a:r>
              <a:rPr lang="en-GB" sz="1100" dirty="0" err="1"/>
              <a:t>disgyblion</a:t>
            </a:r>
            <a:r>
              <a:rPr lang="en-GB" sz="1100" dirty="0"/>
              <a:t> Lon Las, </a:t>
            </a:r>
            <a:r>
              <a:rPr lang="en-GB" sz="1100" dirty="0" err="1"/>
              <a:t>gydag</a:t>
            </a:r>
            <a:r>
              <a:rPr lang="en-GB" sz="1100" dirty="0"/>
              <a:t>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gyfarthrebu</a:t>
            </a:r>
            <a:r>
              <a:rPr lang="en-GB" sz="1100" dirty="0"/>
              <a:t> a </a:t>
            </a:r>
            <a:r>
              <a:rPr lang="en-GB" sz="1100" dirty="0" err="1"/>
              <a:t>wnaed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digwydd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Saesneg</a:t>
            </a:r>
            <a:r>
              <a:rPr lang="en-GB" sz="1100" dirty="0"/>
              <a:t> a </a:t>
            </a:r>
            <a:r>
              <a:rPr lang="en-GB" sz="1100" dirty="0" err="1"/>
              <a:t>Chymraeg</a:t>
            </a:r>
            <a:r>
              <a:rPr lang="en-GB" sz="1100" dirty="0"/>
              <a:t>. </a:t>
            </a:r>
            <a:r>
              <a:rPr lang="en-GB" sz="1100" dirty="0" err="1"/>
              <a:t>Nodwyd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prosbectws</a:t>
            </a:r>
            <a:r>
              <a:rPr lang="en-GB" sz="1100" dirty="0"/>
              <a:t> y ‘</a:t>
            </a:r>
            <a:r>
              <a:rPr lang="en-GB" sz="1100" dirty="0" err="1"/>
              <a:t>credir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gryf</a:t>
            </a:r>
            <a:r>
              <a:rPr lang="en-GB" sz="1100" dirty="0"/>
              <a:t> bod </a:t>
            </a:r>
            <a:r>
              <a:rPr lang="en-GB" sz="1100" dirty="0" err="1"/>
              <a:t>cydweithrediad</a:t>
            </a:r>
            <a:r>
              <a:rPr lang="en-GB" sz="1100" dirty="0"/>
              <a:t> da </a:t>
            </a:r>
            <a:r>
              <a:rPr lang="en-GB" sz="1100" dirty="0" err="1"/>
              <a:t>rhwng</a:t>
            </a:r>
            <a:r>
              <a:rPr lang="en-GB" sz="1100" dirty="0"/>
              <a:t> y </a:t>
            </a:r>
            <a:r>
              <a:rPr lang="en-GB" sz="1100" dirty="0" err="1"/>
              <a:t>cartref</a:t>
            </a:r>
            <a:r>
              <a:rPr lang="en-GB" sz="1100" dirty="0"/>
              <a:t> </a:t>
            </a:r>
            <a:r>
              <a:rPr lang="en-GB" sz="1100" dirty="0" err="1"/>
              <a:t>a’r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hanfodol</a:t>
            </a:r>
            <a:r>
              <a:rPr lang="en-GB" sz="1100" dirty="0"/>
              <a:t>’ a </a:t>
            </a:r>
            <a:r>
              <a:rPr lang="en-GB" sz="1100" dirty="0" err="1"/>
              <a:t>gellir</a:t>
            </a:r>
            <a:r>
              <a:rPr lang="en-GB" sz="1100" dirty="0"/>
              <a:t> weld </a:t>
            </a:r>
            <a:r>
              <a:rPr lang="en-GB" sz="1100" dirty="0" err="1"/>
              <a:t>eu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cadw</a:t>
            </a:r>
            <a:r>
              <a:rPr lang="en-GB" sz="1100" dirty="0"/>
              <a:t> at </a:t>
            </a:r>
            <a:r>
              <a:rPr lang="en-GB" sz="1100" dirty="0" err="1"/>
              <a:t>hyn</a:t>
            </a:r>
            <a:r>
              <a:rPr lang="en-GB" sz="1100" dirty="0"/>
              <a:t>.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enghraifft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ddechrau</a:t>
            </a:r>
            <a:r>
              <a:rPr lang="en-GB" sz="1100" dirty="0"/>
              <a:t> </a:t>
            </a:r>
            <a:r>
              <a:rPr lang="en-GB" sz="1100" dirty="0" err="1"/>
              <a:t>tymor</a:t>
            </a:r>
            <a:r>
              <a:rPr lang="en-GB" sz="1100" dirty="0"/>
              <a:t>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rheini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rhan</a:t>
            </a:r>
            <a:r>
              <a:rPr lang="en-GB" sz="1100" dirty="0"/>
              <a:t> o </a:t>
            </a:r>
            <a:r>
              <a:rPr lang="en-GB" sz="1100" dirty="0" err="1"/>
              <a:t>osod</a:t>
            </a:r>
            <a:r>
              <a:rPr lang="en-GB" sz="1100" dirty="0"/>
              <a:t> ac </a:t>
            </a:r>
            <a:r>
              <a:rPr lang="en-GB" sz="1100" dirty="0" err="1"/>
              <a:t>adolygu</a:t>
            </a:r>
            <a:r>
              <a:rPr lang="en-GB" sz="1100" dirty="0"/>
              <a:t> </a:t>
            </a:r>
            <a:r>
              <a:rPr lang="en-GB" sz="1100" dirty="0" err="1"/>
              <a:t>targedau’r</a:t>
            </a:r>
            <a:r>
              <a:rPr lang="en-GB" sz="1100" dirty="0"/>
              <a:t> plant, </a:t>
            </a:r>
            <a:r>
              <a:rPr lang="en-GB" sz="1100" dirty="0" err="1"/>
              <a:t>ceir</a:t>
            </a:r>
            <a:r>
              <a:rPr lang="en-GB" sz="1100" dirty="0"/>
              <a:t> </a:t>
            </a:r>
            <a:r>
              <a:rPr lang="en-GB" sz="1100" dirty="0" err="1"/>
              <a:t>wythnos</a:t>
            </a:r>
            <a:r>
              <a:rPr lang="en-GB" sz="1100" dirty="0"/>
              <a:t> o </a:t>
            </a:r>
            <a:r>
              <a:rPr lang="en-GB" sz="1100" dirty="0" err="1"/>
              <a:t>ddod</a:t>
            </a:r>
            <a:r>
              <a:rPr lang="en-GB" sz="1100" dirty="0"/>
              <a:t> </a:t>
            </a:r>
            <a:r>
              <a:rPr lang="en-GB" sz="1100" dirty="0" err="1"/>
              <a:t>a’ch</a:t>
            </a:r>
            <a:r>
              <a:rPr lang="en-GB" sz="1100" dirty="0"/>
              <a:t> </a:t>
            </a:r>
            <a:r>
              <a:rPr lang="en-GB" sz="1100" dirty="0" err="1"/>
              <a:t>rhieni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fewn</a:t>
            </a:r>
            <a:r>
              <a:rPr lang="en-GB" sz="1100" dirty="0"/>
              <a:t>, </a:t>
            </a:r>
            <a:r>
              <a:rPr lang="en-GB" sz="1100" dirty="0" err="1"/>
              <a:t>caiff</a:t>
            </a:r>
            <a:r>
              <a:rPr lang="en-GB" sz="1100" dirty="0"/>
              <a:t> </a:t>
            </a:r>
            <a:r>
              <a:rPr lang="en-GB" sz="1100" dirty="0" err="1"/>
              <a:t>llyfrau</a:t>
            </a:r>
            <a:r>
              <a:rPr lang="en-GB" sz="1100" dirty="0"/>
              <a:t> </a:t>
            </a:r>
            <a:r>
              <a:rPr lang="en-GB" sz="1100" dirty="0" err="1"/>
              <a:t>gwaith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danfon</a:t>
            </a:r>
            <a:r>
              <a:rPr lang="en-GB" sz="1100" dirty="0"/>
              <a:t> </a:t>
            </a:r>
            <a:r>
              <a:rPr lang="en-GB" sz="1100" dirty="0" err="1"/>
              <a:t>adref</a:t>
            </a:r>
            <a:r>
              <a:rPr lang="en-GB" sz="1100" dirty="0"/>
              <a:t>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hanner</a:t>
            </a:r>
            <a:r>
              <a:rPr lang="en-GB" sz="1100" dirty="0"/>
              <a:t> </a:t>
            </a:r>
            <a:r>
              <a:rPr lang="en-GB" sz="1100" dirty="0" err="1"/>
              <a:t>tymor</a:t>
            </a:r>
            <a:r>
              <a:rPr lang="en-GB" sz="1100" dirty="0"/>
              <a:t> a </a:t>
            </a:r>
            <a:r>
              <a:rPr lang="en-GB" sz="1100" dirty="0" err="1"/>
              <a:t>darparwyd</a:t>
            </a:r>
            <a:r>
              <a:rPr lang="en-GB" sz="1100" dirty="0"/>
              <a:t> cod QR </a:t>
            </a:r>
            <a:r>
              <a:rPr lang="en-GB" sz="1100" dirty="0" err="1"/>
              <a:t>flynyddol</a:t>
            </a:r>
            <a:r>
              <a:rPr lang="en-GB" sz="1100" dirty="0"/>
              <a:t> </a:t>
            </a:r>
            <a:r>
              <a:rPr lang="en-GB" sz="1100" dirty="0" err="1"/>
              <a:t>i’w</a:t>
            </a:r>
            <a:r>
              <a:rPr lang="en-GB" sz="1100" dirty="0"/>
              <a:t> </a:t>
            </a:r>
            <a:r>
              <a:rPr lang="en-GB" sz="1100" dirty="0" err="1"/>
              <a:t>galluogi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fonitro</a:t>
            </a:r>
            <a:r>
              <a:rPr lang="en-GB" sz="1100" dirty="0"/>
              <a:t> </a:t>
            </a:r>
            <a:r>
              <a:rPr lang="en-GB" sz="1100" dirty="0" err="1"/>
              <a:t>cynnydd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plant.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gynnal</a:t>
            </a:r>
            <a:r>
              <a:rPr lang="en-GB" sz="1100" dirty="0"/>
              <a:t> y </a:t>
            </a:r>
            <a:r>
              <a:rPr lang="en-GB" sz="1100" dirty="0" err="1"/>
              <a:t>cysylltiadau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ceir</a:t>
            </a:r>
            <a:r>
              <a:rPr lang="en-GB" sz="1100" dirty="0"/>
              <a:t> </a:t>
            </a:r>
            <a:r>
              <a:rPr lang="en-GB" sz="1100" dirty="0" err="1"/>
              <a:t>nifer</a:t>
            </a:r>
            <a:r>
              <a:rPr lang="en-GB" sz="1100" dirty="0"/>
              <a:t> o </a:t>
            </a:r>
            <a:r>
              <a:rPr lang="en-GB" sz="1100" dirty="0" err="1"/>
              <a:t>fuddiannau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addysg</a:t>
            </a:r>
            <a:r>
              <a:rPr lang="en-GB" sz="1100" dirty="0"/>
              <a:t> y plant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alluogi</a:t>
            </a:r>
            <a:r>
              <a:rPr lang="en-GB" sz="1100" dirty="0"/>
              <a:t> </a:t>
            </a:r>
            <a:r>
              <a:rPr lang="en-GB" sz="1100" dirty="0" err="1"/>
              <a:t>iddynt</a:t>
            </a:r>
            <a:r>
              <a:rPr lang="en-GB" sz="1100" dirty="0"/>
              <a:t> </a:t>
            </a:r>
            <a:r>
              <a:rPr lang="en-GB" sz="1100" dirty="0" err="1"/>
              <a:t>dderbyn</a:t>
            </a:r>
            <a:r>
              <a:rPr lang="en-GB" sz="1100" dirty="0"/>
              <a:t> </a:t>
            </a:r>
            <a:r>
              <a:rPr lang="en-GB" sz="1100" dirty="0" err="1"/>
              <a:t>mwy</a:t>
            </a:r>
            <a:r>
              <a:rPr lang="en-GB" sz="1100" dirty="0"/>
              <a:t> o </a:t>
            </a:r>
            <a:r>
              <a:rPr lang="en-GB" sz="1100" dirty="0" err="1"/>
              <a:t>annogaeth</a:t>
            </a:r>
            <a:r>
              <a:rPr lang="en-GB" sz="1100" dirty="0"/>
              <a:t> o </a:t>
            </a:r>
            <a:r>
              <a:rPr lang="en-GB" sz="1100" dirty="0" err="1"/>
              <a:t>gartref</a:t>
            </a:r>
            <a:r>
              <a:rPr lang="en-GB" sz="1100" dirty="0"/>
              <a:t> </a:t>
            </a:r>
            <a:r>
              <a:rPr lang="en-GB" sz="1100" dirty="0" err="1"/>
              <a:t>oherwydd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y </a:t>
            </a:r>
            <a:r>
              <a:rPr lang="en-GB" sz="1100" dirty="0" err="1"/>
              <a:t>rhieni</a:t>
            </a:r>
            <a:r>
              <a:rPr lang="en-GB" sz="1100" dirty="0"/>
              <a:t> </a:t>
            </a:r>
            <a:r>
              <a:rPr lang="en-GB" sz="1100" dirty="0" err="1"/>
              <a:t>digon</a:t>
            </a:r>
            <a:r>
              <a:rPr lang="en-GB" sz="1100" dirty="0"/>
              <a:t> o </a:t>
            </a:r>
            <a:r>
              <a:rPr lang="en-GB" sz="1100" dirty="0" err="1"/>
              <a:t>ddealltwriaeth</a:t>
            </a:r>
            <a:r>
              <a:rPr lang="en-GB" sz="1100" dirty="0"/>
              <a:t> </a:t>
            </a:r>
            <a:r>
              <a:rPr lang="en-GB" sz="1100" dirty="0" err="1"/>
              <a:t>i’w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. (Parents as Partners, 2006) I </a:t>
            </a:r>
            <a:r>
              <a:rPr lang="en-GB" sz="1100" dirty="0" err="1"/>
              <a:t>ymelaethu</a:t>
            </a:r>
            <a:r>
              <a:rPr lang="en-GB" sz="1100" dirty="0"/>
              <a:t>, </a:t>
            </a:r>
            <a:r>
              <a:rPr lang="en-GB" sz="1100" dirty="0" err="1"/>
              <a:t>cynhwysir</a:t>
            </a:r>
            <a:r>
              <a:rPr lang="en-GB" sz="1100" dirty="0"/>
              <a:t> </a:t>
            </a:r>
            <a:r>
              <a:rPr lang="en-GB" sz="1100" dirty="0" err="1"/>
              <a:t>adran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wefan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rieni</a:t>
            </a:r>
            <a:r>
              <a:rPr lang="en-GB" sz="1100" dirty="0"/>
              <a:t> </a:t>
            </a:r>
            <a:r>
              <a:rPr lang="en-GB" sz="1100" dirty="0" err="1"/>
              <a:t>ddeall</a:t>
            </a:r>
            <a:r>
              <a:rPr lang="en-GB" sz="1100" dirty="0"/>
              <a:t> </a:t>
            </a:r>
            <a:r>
              <a:rPr lang="en-GB" sz="1100" dirty="0" err="1"/>
              <a:t>mwy</a:t>
            </a:r>
            <a:r>
              <a:rPr lang="en-GB" sz="1100" dirty="0"/>
              <a:t> am y </a:t>
            </a:r>
            <a:r>
              <a:rPr lang="en-GB" sz="1100" dirty="0" err="1"/>
              <a:t>cwricwlwm</a:t>
            </a:r>
            <a:r>
              <a:rPr lang="en-GB" sz="1100" dirty="0"/>
              <a:t> </a:t>
            </a:r>
            <a:r>
              <a:rPr lang="en-GB" sz="1100" dirty="0" err="1"/>
              <a:t>newydd</a:t>
            </a:r>
            <a:r>
              <a:rPr lang="en-GB" sz="1100" dirty="0"/>
              <a:t>,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ogystal</a:t>
            </a:r>
            <a:r>
              <a:rPr lang="en-GB" sz="1100" dirty="0"/>
              <a:t> a </a:t>
            </a:r>
            <a:r>
              <a:rPr lang="en-GB" sz="1100" dirty="0" err="1"/>
              <a:t>chynnwys</a:t>
            </a:r>
            <a:r>
              <a:rPr lang="en-GB" sz="1100" dirty="0"/>
              <a:t>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wybodaeth</a:t>
            </a:r>
            <a:r>
              <a:rPr lang="en-GB" sz="1100" dirty="0"/>
              <a:t> </a:t>
            </a:r>
            <a:r>
              <a:rPr lang="en-GB" sz="1100" dirty="0" err="1"/>
              <a:t>defnyddiol</a:t>
            </a:r>
            <a:r>
              <a:rPr lang="en-GB" sz="1100" dirty="0"/>
              <a:t> </a:t>
            </a:r>
            <a:r>
              <a:rPr lang="en-GB" sz="1100" dirty="0" err="1"/>
              <a:t>arall</a:t>
            </a:r>
            <a:r>
              <a:rPr lang="en-GB" sz="1100" dirty="0"/>
              <a:t> am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. </a:t>
            </a:r>
            <a:r>
              <a:rPr lang="en-GB" sz="1100" dirty="0" err="1"/>
              <a:t>Nodwyd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prosbectws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Polisi</a:t>
            </a:r>
            <a:r>
              <a:rPr lang="en-GB" sz="1100" dirty="0"/>
              <a:t> </a:t>
            </a:r>
            <a:r>
              <a:rPr lang="en-GB" sz="1100" dirty="0" err="1"/>
              <a:t>Dysgu</a:t>
            </a:r>
            <a:r>
              <a:rPr lang="en-GB" sz="1100" dirty="0"/>
              <a:t> ac </a:t>
            </a:r>
            <a:r>
              <a:rPr lang="en-GB" sz="1100" dirty="0" err="1"/>
              <a:t>Addysgu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gael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drafod</a:t>
            </a:r>
            <a:r>
              <a:rPr lang="en-GB" sz="1100" dirty="0"/>
              <a:t>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gwynion</a:t>
            </a:r>
            <a:r>
              <a:rPr lang="en-GB" sz="1100" dirty="0"/>
              <a:t> ac </a:t>
            </a:r>
            <a:r>
              <a:rPr lang="en-GB" sz="1100" dirty="0" err="1"/>
              <a:t>ymholiadau</a:t>
            </a:r>
            <a:r>
              <a:rPr lang="en-GB" sz="1100" dirty="0"/>
              <a:t> am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cwricwlwm</a:t>
            </a:r>
            <a:r>
              <a:rPr lang="en-GB" sz="1100" dirty="0"/>
              <a:t>. Ac felly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gweithio’n</a:t>
            </a:r>
            <a:r>
              <a:rPr lang="en-GB" sz="1100" dirty="0"/>
              <a:t> </a:t>
            </a:r>
            <a:r>
              <a:rPr lang="en-GB" sz="1100" dirty="0" err="1"/>
              <a:t>drylwyr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sicrhau</a:t>
            </a:r>
            <a:r>
              <a:rPr lang="en-GB" sz="1100" dirty="0"/>
              <a:t> </a:t>
            </a:r>
            <a:r>
              <a:rPr lang="en-GB" sz="1100" dirty="0" err="1"/>
              <a:t>dealltwriaeth</a:t>
            </a:r>
            <a:r>
              <a:rPr lang="en-GB" sz="1100" dirty="0"/>
              <a:t> a </a:t>
            </a:r>
            <a:r>
              <a:rPr lang="en-GB" sz="1100" dirty="0" err="1"/>
              <a:t>chefnogaeth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bob riant.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484CAE-0BFD-44FE-9FC9-43023455E780}"/>
              </a:ext>
            </a:extLst>
          </p:cNvPr>
          <p:cNvSpPr txBox="1"/>
          <p:nvPr/>
        </p:nvSpPr>
        <p:spPr>
          <a:xfrm>
            <a:off x="96491" y="6854667"/>
            <a:ext cx="6805783" cy="2631490"/>
          </a:xfrm>
          <a:prstGeom prst="rect">
            <a:avLst/>
          </a:prstGeom>
          <a:solidFill>
            <a:srgbClr val="99CCFF"/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100" b="1" u="sng" dirty="0" err="1"/>
              <a:t>Damcaniaeth</a:t>
            </a:r>
            <a:r>
              <a:rPr lang="en-GB" sz="1100" b="1" u="sng" dirty="0"/>
              <a:t> </a:t>
            </a:r>
            <a:r>
              <a:rPr lang="en-GB" sz="1100" b="1" u="sng" dirty="0" err="1"/>
              <a:t>ecolegol</a:t>
            </a:r>
            <a:r>
              <a:rPr lang="en-GB" sz="1100" b="1" u="sng" dirty="0"/>
              <a:t> Bronfenbrenner</a:t>
            </a:r>
          </a:p>
          <a:p>
            <a:pPr algn="just"/>
            <a:r>
              <a:rPr lang="en-GB" sz="1100" dirty="0" err="1"/>
              <a:t>Datblygodd</a:t>
            </a:r>
            <a:r>
              <a:rPr lang="en-GB" sz="1100" dirty="0"/>
              <a:t> Bronfenbrenner </a:t>
            </a:r>
            <a:r>
              <a:rPr lang="en-GB" sz="1100" dirty="0" err="1"/>
              <a:t>systemau</a:t>
            </a:r>
            <a:r>
              <a:rPr lang="en-GB" sz="1100" dirty="0"/>
              <a:t> </a:t>
            </a:r>
            <a:r>
              <a:rPr lang="en-GB" sz="1100" dirty="0" err="1"/>
              <a:t>ecolegol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esbonio</a:t>
            </a:r>
            <a:r>
              <a:rPr lang="en-GB" sz="1100" dirty="0"/>
              <a:t> </a:t>
            </a:r>
            <a:r>
              <a:rPr lang="en-GB" sz="1100" dirty="0" err="1"/>
              <a:t>sut</a:t>
            </a:r>
            <a:r>
              <a:rPr lang="en-GB" sz="1100" dirty="0"/>
              <a:t>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haenau</a:t>
            </a:r>
            <a:r>
              <a:rPr lang="en-GB" sz="1100" dirty="0"/>
              <a:t> o </a:t>
            </a:r>
            <a:r>
              <a:rPr lang="en-GB" sz="1100" dirty="0" err="1"/>
              <a:t>fewn</a:t>
            </a:r>
            <a:r>
              <a:rPr lang="en-GB" sz="1100" dirty="0"/>
              <a:t> </a:t>
            </a:r>
            <a:r>
              <a:rPr lang="en-GB" sz="1100" dirty="0" err="1"/>
              <a:t>amgylchedd</a:t>
            </a:r>
            <a:r>
              <a:rPr lang="en-GB" sz="1100" dirty="0"/>
              <a:t> </a:t>
            </a:r>
            <a:r>
              <a:rPr lang="en-GB" sz="1100" dirty="0" err="1"/>
              <a:t>cymdeithasol</a:t>
            </a:r>
            <a:r>
              <a:rPr lang="en-GB" sz="1100" dirty="0"/>
              <a:t>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effeithio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datblygiad</a:t>
            </a:r>
            <a:r>
              <a:rPr lang="en-GB" sz="1100" dirty="0"/>
              <a:t>. (John Ryan, 2015). </a:t>
            </a:r>
            <a:r>
              <a:rPr lang="en-GB" sz="1100" dirty="0" err="1"/>
              <a:t>Ceir</a:t>
            </a:r>
            <a:r>
              <a:rPr lang="en-GB" sz="1100" dirty="0"/>
              <a:t> 5 system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gyd</a:t>
            </a:r>
            <a:r>
              <a:rPr lang="en-GB" sz="1100" dirty="0"/>
              <a:t>  :</a:t>
            </a:r>
          </a:p>
          <a:p>
            <a:pPr marL="171454" indent="-171454" algn="just">
              <a:buFont typeface="Arial" panose="020B0604020202020204" pitchFamily="34" charset="0"/>
              <a:buChar char="•"/>
            </a:pPr>
            <a:r>
              <a:rPr lang="en-GB" sz="1100" dirty="0"/>
              <a:t>System </a:t>
            </a:r>
            <a:r>
              <a:rPr lang="en-GB" sz="1100" dirty="0" err="1"/>
              <a:t>ficro</a:t>
            </a:r>
            <a:r>
              <a:rPr lang="en-GB" sz="1100" dirty="0"/>
              <a:t> </a:t>
            </a:r>
            <a:r>
              <a:rPr lang="en-GB" sz="1100" dirty="0" err="1"/>
              <a:t>sef</a:t>
            </a:r>
            <a:r>
              <a:rPr lang="en-GB" sz="1100" dirty="0"/>
              <a:t> </a:t>
            </a:r>
            <a:r>
              <a:rPr lang="en-GB" sz="1100" dirty="0" err="1"/>
              <a:t>amgylchedd</a:t>
            </a:r>
            <a:r>
              <a:rPr lang="en-GB" sz="1100" dirty="0"/>
              <a:t> </a:t>
            </a:r>
            <a:r>
              <a:rPr lang="en-GB" sz="1100" dirty="0" err="1"/>
              <a:t>agosach</a:t>
            </a:r>
            <a:r>
              <a:rPr lang="en-GB" sz="1100" dirty="0"/>
              <a:t> y plenty a </a:t>
            </a:r>
            <a:r>
              <a:rPr lang="en-GB" sz="1100" dirty="0" err="1"/>
              <a:t>chaiff</a:t>
            </a:r>
            <a:r>
              <a:rPr lang="en-GB" sz="1100" dirty="0"/>
              <a:t> y </a:t>
            </a:r>
            <a:r>
              <a:rPr lang="en-GB" sz="1100" dirty="0" err="1"/>
              <a:t>dylanwad</a:t>
            </a:r>
            <a:r>
              <a:rPr lang="en-GB" sz="1100" dirty="0"/>
              <a:t> </a:t>
            </a:r>
            <a:r>
              <a:rPr lang="en-GB" sz="1100" dirty="0" err="1"/>
              <a:t>fwyaf</a:t>
            </a:r>
            <a:r>
              <a:rPr lang="en-GB" sz="1100" dirty="0"/>
              <a:t>, a </a:t>
            </a:r>
            <a:r>
              <a:rPr lang="en-GB" sz="1100" dirty="0" err="1"/>
              <a:t>chynhwysai’r</a:t>
            </a:r>
            <a:r>
              <a:rPr lang="en-GB" sz="1100" dirty="0"/>
              <a:t> </a:t>
            </a:r>
            <a:r>
              <a:rPr lang="en-GB" sz="1100" dirty="0" err="1"/>
              <a:t>cartref</a:t>
            </a:r>
            <a:r>
              <a:rPr lang="en-GB" sz="1100" dirty="0"/>
              <a:t> ac </a:t>
            </a:r>
            <a:r>
              <a:rPr lang="en-GB" sz="1100" dirty="0" err="1"/>
              <a:t>ysgol</a:t>
            </a:r>
            <a:r>
              <a:rPr lang="en-GB" sz="1100" dirty="0"/>
              <a:t>. </a:t>
            </a:r>
          </a:p>
          <a:p>
            <a:pPr marL="171454" indent="-171454" algn="just">
              <a:buFont typeface="Arial" panose="020B0604020202020204" pitchFamily="34" charset="0"/>
              <a:buChar char="•"/>
            </a:pPr>
            <a:r>
              <a:rPr lang="en-GB" sz="1100" dirty="0"/>
              <a:t>System </a:t>
            </a:r>
            <a:r>
              <a:rPr lang="en-GB" sz="1100" dirty="0" err="1"/>
              <a:t>feso</a:t>
            </a:r>
            <a:r>
              <a:rPr lang="en-GB" sz="1100" dirty="0"/>
              <a:t> </a:t>
            </a:r>
            <a:r>
              <a:rPr lang="en-GB" sz="1100" dirty="0" err="1"/>
              <a:t>sy’n</a:t>
            </a:r>
            <a:r>
              <a:rPr lang="en-GB" sz="1100" dirty="0"/>
              <a:t> </a:t>
            </a:r>
            <a:r>
              <a:rPr lang="en-GB" sz="1100" dirty="0" err="1"/>
              <a:t>gymysg</a:t>
            </a:r>
            <a:r>
              <a:rPr lang="en-GB" sz="1100" dirty="0"/>
              <a:t> o </a:t>
            </a:r>
            <a:r>
              <a:rPr lang="en-GB" sz="1100" dirty="0" err="1"/>
              <a:t>systemau</a:t>
            </a:r>
            <a:r>
              <a:rPr lang="en-GB" sz="1100" dirty="0"/>
              <a:t> </a:t>
            </a:r>
            <a:r>
              <a:rPr lang="en-GB" sz="1100" dirty="0" err="1"/>
              <a:t>ficro</a:t>
            </a:r>
            <a:r>
              <a:rPr lang="en-GB" sz="1100" dirty="0"/>
              <a:t> </a:t>
            </a:r>
            <a:r>
              <a:rPr lang="en-GB" sz="1100" dirty="0" err="1"/>
              <a:t>gwahanol</a:t>
            </a:r>
            <a:r>
              <a:rPr lang="en-GB" sz="1100" dirty="0"/>
              <a:t> </a:t>
            </a:r>
            <a:r>
              <a:rPr lang="en-GB" sz="1100" dirty="0" err="1"/>
              <a:t>megis</a:t>
            </a:r>
            <a:r>
              <a:rPr lang="en-GB" sz="1100" dirty="0"/>
              <a:t> </a:t>
            </a:r>
            <a:r>
              <a:rPr lang="en-GB" sz="1100" dirty="0" err="1"/>
              <a:t>perthynas</a:t>
            </a:r>
            <a:r>
              <a:rPr lang="en-GB" sz="1100" dirty="0"/>
              <a:t> </a:t>
            </a:r>
            <a:r>
              <a:rPr lang="en-GB" sz="1100" dirty="0" err="1"/>
              <a:t>rhieni</a:t>
            </a:r>
            <a:r>
              <a:rPr lang="en-GB" sz="1100" dirty="0"/>
              <a:t> </a:t>
            </a:r>
            <a:r>
              <a:rPr lang="en-GB" sz="1100" dirty="0" err="1"/>
              <a:t>efo’r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endParaRPr lang="en-GB" sz="1100" dirty="0"/>
          </a:p>
          <a:p>
            <a:pPr marL="171454" indent="-171454" algn="just">
              <a:buFont typeface="Arial" panose="020B0604020202020204" pitchFamily="34" charset="0"/>
              <a:buChar char="•"/>
            </a:pPr>
            <a:r>
              <a:rPr lang="en-GB" sz="1100" dirty="0"/>
              <a:t>System </a:t>
            </a:r>
            <a:r>
              <a:rPr lang="en-GB" sz="1100" dirty="0" err="1"/>
              <a:t>exo</a:t>
            </a:r>
            <a:r>
              <a:rPr lang="en-GB" sz="1100" dirty="0"/>
              <a:t> a </a:t>
            </a:r>
            <a:r>
              <a:rPr lang="en-GB" sz="1100" dirty="0" err="1"/>
              <a:t>chynrychiolai</a:t>
            </a:r>
            <a:r>
              <a:rPr lang="en-GB" sz="1100" dirty="0"/>
              <a:t> </a:t>
            </a:r>
            <a:r>
              <a:rPr lang="en-GB" sz="1100" dirty="0" err="1"/>
              <a:t>lleoliad</a:t>
            </a:r>
            <a:r>
              <a:rPr lang="en-GB" sz="1100" dirty="0"/>
              <a:t> </a:t>
            </a:r>
            <a:r>
              <a:rPr lang="en-GB" sz="1100" dirty="0" err="1"/>
              <a:t>gwaith</a:t>
            </a:r>
            <a:r>
              <a:rPr lang="en-GB" sz="1100" dirty="0"/>
              <a:t> </a:t>
            </a:r>
            <a:r>
              <a:rPr lang="en-GB" sz="1100" dirty="0" err="1"/>
              <a:t>rhieni</a:t>
            </a:r>
            <a:r>
              <a:rPr lang="en-GB" sz="1100" dirty="0"/>
              <a:t> </a:t>
            </a:r>
            <a:r>
              <a:rPr lang="en-GB" sz="1100" dirty="0" err="1"/>
              <a:t>a’u</a:t>
            </a:r>
            <a:r>
              <a:rPr lang="en-GB" sz="1100" dirty="0"/>
              <a:t> </a:t>
            </a:r>
            <a:r>
              <a:rPr lang="en-GB" sz="1100" dirty="0" err="1"/>
              <a:t>cymuned</a:t>
            </a:r>
            <a:r>
              <a:rPr lang="en-GB" sz="1100" dirty="0"/>
              <a:t>. </a:t>
            </a:r>
          </a:p>
          <a:p>
            <a:pPr marL="171454" indent="-171454" algn="just">
              <a:buFont typeface="Arial" panose="020B0604020202020204" pitchFamily="34" charset="0"/>
              <a:buChar char="•"/>
            </a:pPr>
            <a:r>
              <a:rPr lang="en-GB" sz="1100" dirty="0"/>
              <a:t>System </a:t>
            </a:r>
            <a:r>
              <a:rPr lang="en-GB" sz="1100" dirty="0" err="1"/>
              <a:t>facro</a:t>
            </a:r>
            <a:r>
              <a:rPr lang="en-GB" sz="1100" dirty="0"/>
              <a:t> </a:t>
            </a:r>
            <a:r>
              <a:rPr lang="en-GB" sz="1100" dirty="0" err="1"/>
              <a:t>sef</a:t>
            </a:r>
            <a:r>
              <a:rPr lang="en-GB" sz="1100" dirty="0"/>
              <a:t> y </a:t>
            </a:r>
            <a:r>
              <a:rPr lang="en-GB" sz="1100" dirty="0" err="1"/>
              <a:t>casgliad</a:t>
            </a:r>
            <a:r>
              <a:rPr lang="en-GB" sz="1100" dirty="0"/>
              <a:t> </a:t>
            </a:r>
            <a:r>
              <a:rPr lang="en-GB" sz="1100" dirty="0" err="1"/>
              <a:t>fwyaf</a:t>
            </a:r>
            <a:r>
              <a:rPr lang="en-GB" sz="1100" dirty="0"/>
              <a:t> o </a:t>
            </a:r>
            <a:r>
              <a:rPr lang="en-GB" sz="1100" dirty="0" err="1"/>
              <a:t>bobl</a:t>
            </a:r>
            <a:r>
              <a:rPr lang="en-GB" sz="1100" dirty="0"/>
              <a:t> a </a:t>
            </a:r>
            <a:r>
              <a:rPr lang="en-GB" sz="1100" dirty="0" err="1"/>
              <a:t>llefydd</a:t>
            </a:r>
            <a:r>
              <a:rPr lang="en-GB" sz="1100" dirty="0"/>
              <a:t> </a:t>
            </a:r>
            <a:r>
              <a:rPr lang="en-GB" sz="1100" dirty="0" err="1"/>
              <a:t>megis</a:t>
            </a:r>
            <a:r>
              <a:rPr lang="en-GB" sz="1100" dirty="0"/>
              <a:t> </a:t>
            </a:r>
            <a:r>
              <a:rPr lang="en-GB" sz="1100" dirty="0" err="1"/>
              <a:t>diwylliant</a:t>
            </a:r>
            <a:r>
              <a:rPr lang="en-GB" sz="1100" dirty="0"/>
              <a:t>, </a:t>
            </a:r>
            <a:r>
              <a:rPr lang="en-GB" sz="1100" dirty="0" err="1"/>
              <a:t>credoau</a:t>
            </a:r>
            <a:r>
              <a:rPr lang="en-GB" sz="1100" dirty="0"/>
              <a:t>, </a:t>
            </a:r>
            <a:r>
              <a:rPr lang="en-GB" sz="1100" dirty="0" err="1"/>
              <a:t>systemau</a:t>
            </a:r>
            <a:r>
              <a:rPr lang="en-GB" sz="1100" dirty="0"/>
              <a:t> </a:t>
            </a:r>
            <a:r>
              <a:rPr lang="en-GB" sz="1100" dirty="0" err="1"/>
              <a:t>gwleidyddol</a:t>
            </a:r>
            <a:r>
              <a:rPr lang="en-GB" sz="1100" dirty="0"/>
              <a:t> ac </a:t>
            </a:r>
            <a:r>
              <a:rPr lang="en-GB" sz="1100" dirty="0" err="1"/>
              <a:t>economegol</a:t>
            </a:r>
            <a:r>
              <a:rPr lang="en-GB" sz="1100" dirty="0"/>
              <a:t>. </a:t>
            </a:r>
          </a:p>
          <a:p>
            <a:pPr marL="171454" indent="-171454" algn="just">
              <a:buFont typeface="Arial" panose="020B0604020202020204" pitchFamily="34" charset="0"/>
              <a:buChar char="•"/>
            </a:pPr>
            <a:r>
              <a:rPr lang="en-GB" sz="1100" dirty="0"/>
              <a:t>System chrono a </a:t>
            </a:r>
            <a:r>
              <a:rPr lang="en-GB" sz="1100" dirty="0" err="1"/>
              <a:t>chynrychiolai</a:t>
            </a:r>
            <a:r>
              <a:rPr lang="en-GB" sz="1100" dirty="0"/>
              <a:t> </a:t>
            </a:r>
            <a:r>
              <a:rPr lang="en-GB" sz="1100" dirty="0" err="1"/>
              <a:t>newid</a:t>
            </a:r>
            <a:r>
              <a:rPr lang="en-GB" sz="1100" dirty="0"/>
              <a:t> a </a:t>
            </a:r>
            <a:r>
              <a:rPr lang="en-GB" sz="1100" dirty="0" err="1"/>
              <a:t>chysondeb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bywyd</a:t>
            </a:r>
            <a:r>
              <a:rPr lang="en-GB" sz="1100" dirty="0"/>
              <a:t> plenty </a:t>
            </a:r>
            <a:r>
              <a:rPr lang="en-GB" sz="1100" dirty="0" err="1"/>
              <a:t>megis</a:t>
            </a:r>
            <a:r>
              <a:rPr lang="en-GB" sz="1100" dirty="0"/>
              <a:t> </a:t>
            </a:r>
            <a:r>
              <a:rPr lang="en-GB" sz="1100" dirty="0" err="1"/>
              <a:t>strwythur</a:t>
            </a:r>
            <a:r>
              <a:rPr lang="en-GB" sz="1100" dirty="0"/>
              <a:t> </a:t>
            </a:r>
            <a:r>
              <a:rPr lang="en-GB" sz="1100" dirty="0" err="1"/>
              <a:t>teuluol</a:t>
            </a:r>
            <a:r>
              <a:rPr lang="en-GB" sz="1100" dirty="0"/>
              <a:t> a </a:t>
            </a:r>
            <a:r>
              <a:rPr lang="en-GB" sz="1100" dirty="0" err="1"/>
              <a:t>statws</a:t>
            </a:r>
            <a:r>
              <a:rPr lang="en-GB" sz="1100" dirty="0"/>
              <a:t> </a:t>
            </a:r>
            <a:r>
              <a:rPr lang="en-GB" sz="1100" dirty="0" err="1"/>
              <a:t>cyflogaeth</a:t>
            </a:r>
            <a:r>
              <a:rPr lang="en-GB" sz="1100" dirty="0"/>
              <a:t> </a:t>
            </a:r>
            <a:r>
              <a:rPr lang="en-GB" sz="1100" dirty="0" err="1"/>
              <a:t>rhieni</a:t>
            </a:r>
            <a:endParaRPr lang="en-GB" sz="1100" dirty="0"/>
          </a:p>
          <a:p>
            <a:pPr algn="just"/>
            <a:r>
              <a:rPr lang="en-GB" sz="1100" dirty="0"/>
              <a:t>Mae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dueddol</a:t>
            </a:r>
            <a:r>
              <a:rPr lang="en-GB" sz="1100" dirty="0"/>
              <a:t> o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rhwydo</a:t>
            </a:r>
            <a:r>
              <a:rPr lang="en-GB" sz="1100" dirty="0"/>
              <a:t> o </a:t>
            </a:r>
            <a:r>
              <a:rPr lang="en-GB" sz="1100" dirty="0" err="1"/>
              <a:t>fewn</a:t>
            </a:r>
            <a:r>
              <a:rPr lang="en-GB" sz="1100" dirty="0"/>
              <a:t> </a:t>
            </a:r>
            <a:r>
              <a:rPr lang="en-GB" sz="1100" dirty="0" err="1"/>
              <a:t>systemau</a:t>
            </a:r>
            <a:r>
              <a:rPr lang="en-GB" sz="1100" dirty="0"/>
              <a:t> </a:t>
            </a:r>
            <a:r>
              <a:rPr lang="en-GB" sz="1100" dirty="0" err="1"/>
              <a:t>gwahanol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pob</a:t>
            </a:r>
            <a:r>
              <a:rPr lang="en-GB" sz="1100" dirty="0"/>
              <a:t> un </a:t>
            </a:r>
            <a:r>
              <a:rPr lang="en-GB" sz="1100" dirty="0" err="1"/>
              <a:t>ohonynt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rhyngweithio</a:t>
            </a:r>
            <a:r>
              <a:rPr lang="en-GB" sz="1100" dirty="0"/>
              <a:t> a </a:t>
            </a:r>
            <a:r>
              <a:rPr lang="en-GB" sz="1100" dirty="0" err="1"/>
              <a:t>dylanwadu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gilydd</a:t>
            </a:r>
            <a:r>
              <a:rPr lang="en-GB" sz="1100" dirty="0"/>
              <a:t>. </a:t>
            </a:r>
            <a:r>
              <a:rPr lang="en-GB" sz="1100" dirty="0" err="1"/>
              <a:t>Cynrychiolai</a:t>
            </a:r>
            <a:r>
              <a:rPr lang="en-GB" sz="1100" dirty="0"/>
              <a:t> Lon Las </a:t>
            </a:r>
            <a:r>
              <a:rPr lang="en-GB" sz="1100" dirty="0" err="1"/>
              <a:t>enghraifft</a:t>
            </a:r>
            <a:r>
              <a:rPr lang="en-GB" sz="1100" dirty="0"/>
              <a:t> </a:t>
            </a:r>
            <a:r>
              <a:rPr lang="en-GB" sz="1100" dirty="0" err="1"/>
              <a:t>addas</a:t>
            </a:r>
            <a:r>
              <a:rPr lang="en-GB" sz="1100" dirty="0"/>
              <a:t> o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wrth</a:t>
            </a:r>
            <a:r>
              <a:rPr lang="en-GB" sz="1100" dirty="0"/>
              <a:t> weld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cysylltiadau</a:t>
            </a:r>
            <a:r>
              <a:rPr lang="en-GB" sz="1100" dirty="0"/>
              <a:t> a </a:t>
            </a:r>
            <a:r>
              <a:rPr lang="en-GB" sz="1100" dirty="0" err="1"/>
              <a:t>chyfarthrebu</a:t>
            </a:r>
            <a:r>
              <a:rPr lang="en-GB" sz="1100" dirty="0"/>
              <a:t> </a:t>
            </a:r>
            <a:r>
              <a:rPr lang="en-GB" sz="1100" dirty="0" err="1"/>
              <a:t>cyson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rhieni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disgyblion</a:t>
            </a:r>
            <a:r>
              <a:rPr lang="en-GB" sz="1100" dirty="0"/>
              <a:t> </a:t>
            </a:r>
            <a:r>
              <a:rPr lang="en-GB" sz="1100" dirty="0" err="1"/>
              <a:t>a’r</a:t>
            </a:r>
            <a:r>
              <a:rPr lang="en-GB" sz="1100" dirty="0"/>
              <a:t> </a:t>
            </a:r>
            <a:r>
              <a:rPr lang="en-GB" sz="1100" dirty="0" err="1"/>
              <a:t>gymuned</a:t>
            </a:r>
            <a:r>
              <a:rPr lang="en-GB" sz="1100" dirty="0"/>
              <a:t> </a:t>
            </a:r>
            <a:r>
              <a:rPr lang="en-GB" sz="1100" dirty="0" err="1"/>
              <a:t>ehangach</a:t>
            </a:r>
            <a:r>
              <a:rPr lang="en-GB" sz="1100" dirty="0"/>
              <a:t>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perthnasoedd</a:t>
            </a:r>
            <a:r>
              <a:rPr lang="en-GB" sz="1100" dirty="0"/>
              <a:t> </a:t>
            </a:r>
            <a:r>
              <a:rPr lang="en-GB" sz="1100" dirty="0" err="1"/>
              <a:t>datblygai</a:t>
            </a:r>
            <a:r>
              <a:rPr lang="en-GB" sz="1100" dirty="0"/>
              <a:t>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allweddol</a:t>
            </a:r>
            <a:r>
              <a:rPr lang="en-GB" sz="1100" dirty="0"/>
              <a:t> </a:t>
            </a:r>
            <a:r>
              <a:rPr lang="en-GB" sz="1100" dirty="0" err="1"/>
              <a:t>i’w</a:t>
            </a:r>
            <a:r>
              <a:rPr lang="en-GB" sz="1100" dirty="0"/>
              <a:t> </a:t>
            </a:r>
            <a:r>
              <a:rPr lang="en-GB" sz="1100" dirty="0" err="1"/>
              <a:t>datblygiad</a:t>
            </a:r>
            <a:r>
              <a:rPr lang="en-GB" sz="1100" dirty="0"/>
              <a:t>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caniatau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ddatblygu’n</a:t>
            </a:r>
            <a:r>
              <a:rPr lang="en-GB" sz="1100" dirty="0"/>
              <a:t> </a:t>
            </a:r>
            <a:r>
              <a:rPr lang="en-GB" sz="1100" dirty="0" err="1"/>
              <a:t>wybyddol</a:t>
            </a:r>
            <a:r>
              <a:rPr lang="en-GB" sz="1100" dirty="0"/>
              <a:t> ac </a:t>
            </a:r>
            <a:r>
              <a:rPr lang="en-GB" sz="1100" dirty="0" err="1"/>
              <a:t>emosiynol</a:t>
            </a:r>
            <a:r>
              <a:rPr lang="en-GB" sz="1100" dirty="0"/>
              <a:t>. (John Ryan, 2015) Ac felly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amgylchedd</a:t>
            </a:r>
            <a:r>
              <a:rPr lang="en-GB" sz="1100" dirty="0"/>
              <a:t> </a:t>
            </a:r>
            <a:r>
              <a:rPr lang="en-GB" sz="1100" dirty="0" err="1"/>
              <a:t>darparai</a:t>
            </a:r>
            <a:r>
              <a:rPr lang="en-GB" sz="1100" dirty="0"/>
              <a:t> </a:t>
            </a:r>
            <a:r>
              <a:rPr lang="en-GB" sz="1100" dirty="0" err="1"/>
              <a:t>ysgolion</a:t>
            </a:r>
            <a:r>
              <a:rPr lang="en-GB" sz="1100" dirty="0"/>
              <a:t> </a:t>
            </a:r>
            <a:r>
              <a:rPr lang="en-GB" sz="1100" dirty="0" err="1"/>
              <a:t>fel</a:t>
            </a:r>
            <a:r>
              <a:rPr lang="en-GB" sz="1100" dirty="0"/>
              <a:t> Lon Las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effaith</a:t>
            </a:r>
            <a:r>
              <a:rPr lang="en-GB" sz="1100" dirty="0"/>
              <a:t> </a:t>
            </a:r>
            <a:r>
              <a:rPr lang="en-GB" sz="1100" dirty="0" err="1"/>
              <a:t>arwyddocaol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ddatblygiad</a:t>
            </a:r>
            <a:r>
              <a:rPr lang="en-GB" sz="1100" dirty="0"/>
              <a:t> plant.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2D79D68-7606-4185-927D-0135E6F64862}"/>
              </a:ext>
            </a:extLst>
          </p:cNvPr>
          <p:cNvSpPr txBox="1"/>
          <p:nvPr/>
        </p:nvSpPr>
        <p:spPr>
          <a:xfrm>
            <a:off x="8214411" y="2336809"/>
            <a:ext cx="4475919" cy="2462213"/>
          </a:xfrm>
          <a:prstGeom prst="rect">
            <a:avLst/>
          </a:prstGeom>
          <a:solidFill>
            <a:srgbClr val="99CCFF"/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100" b="1" u="sng" dirty="0"/>
              <a:t>Y </a:t>
            </a:r>
            <a:r>
              <a:rPr lang="en-GB" sz="1100" b="1" u="sng" dirty="0" err="1"/>
              <a:t>chwe</a:t>
            </a:r>
            <a:r>
              <a:rPr lang="en-GB" sz="1100" b="1" u="sng" dirty="0"/>
              <a:t> </a:t>
            </a:r>
            <a:r>
              <a:rPr lang="en-GB" sz="1100" b="1" u="sng" dirty="0" err="1"/>
              <a:t>maes</a:t>
            </a:r>
            <a:r>
              <a:rPr lang="en-GB" sz="1100" b="1" u="sng" dirty="0"/>
              <a:t> </a:t>
            </a:r>
            <a:r>
              <a:rPr lang="en-GB" sz="1100" b="1" u="sng" dirty="0" err="1"/>
              <a:t>dysgu</a:t>
            </a:r>
            <a:r>
              <a:rPr lang="en-GB" sz="1100" b="1" u="sng" dirty="0"/>
              <a:t> </a:t>
            </a:r>
            <a:r>
              <a:rPr lang="en-GB" sz="1100" b="1" u="sng" dirty="0" err="1"/>
              <a:t>yn</a:t>
            </a:r>
            <a:r>
              <a:rPr lang="en-GB" sz="1100" b="1" u="sng" dirty="0"/>
              <a:t> </a:t>
            </a:r>
            <a:r>
              <a:rPr lang="en-GB" sz="1100" b="1" u="sng" dirty="0" err="1"/>
              <a:t>gysylltiesig</a:t>
            </a:r>
            <a:r>
              <a:rPr lang="en-GB" sz="1100" b="1" u="sng" dirty="0"/>
              <a:t> </a:t>
            </a:r>
            <a:r>
              <a:rPr lang="en-GB" sz="1100" b="1" u="sng" dirty="0" err="1"/>
              <a:t>â’r</a:t>
            </a:r>
            <a:r>
              <a:rPr lang="en-GB" sz="1100" b="1" u="sng" dirty="0"/>
              <a:t> </a:t>
            </a:r>
            <a:r>
              <a:rPr lang="en-GB" sz="1100" b="1" u="sng" dirty="0" err="1"/>
              <a:t>gymuned</a:t>
            </a:r>
            <a:endParaRPr lang="en-GB" sz="1100" b="1" u="sng" dirty="0"/>
          </a:p>
          <a:p>
            <a:pPr algn="just"/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cwricwlwm</a:t>
            </a:r>
            <a:r>
              <a:rPr lang="en-GB" sz="1100" dirty="0"/>
              <a:t> </a:t>
            </a:r>
            <a:r>
              <a:rPr lang="en-GB" sz="1100" dirty="0" err="1"/>
              <a:t>newydd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cynnwys</a:t>
            </a:r>
            <a:r>
              <a:rPr lang="en-GB" sz="1100" dirty="0"/>
              <a:t> </a:t>
            </a:r>
            <a:r>
              <a:rPr lang="en-GB" sz="1100" dirty="0" err="1"/>
              <a:t>chwe</a:t>
            </a:r>
            <a:r>
              <a:rPr lang="en-GB" sz="1100" dirty="0"/>
              <a:t> </a:t>
            </a:r>
            <a:r>
              <a:rPr lang="en-GB" sz="1100" dirty="0" err="1"/>
              <a:t>maes</a:t>
            </a:r>
            <a:r>
              <a:rPr lang="en-GB" sz="1100" dirty="0"/>
              <a:t> </a:t>
            </a:r>
            <a:r>
              <a:rPr lang="en-GB" sz="1100" dirty="0" err="1"/>
              <a:t>dysgu</a:t>
            </a:r>
            <a:r>
              <a:rPr lang="en-GB" sz="1100" dirty="0"/>
              <a:t> a </a:t>
            </a:r>
            <a:r>
              <a:rPr lang="en-GB" sz="1100" dirty="0" err="1"/>
              <a:t>phrofiad</a:t>
            </a:r>
            <a:r>
              <a:rPr lang="en-GB" sz="1100" dirty="0"/>
              <a:t> y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rhaid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ysgolion</a:t>
            </a:r>
            <a:r>
              <a:rPr lang="en-GB" sz="1100" dirty="0"/>
              <a:t> </a:t>
            </a:r>
            <a:r>
              <a:rPr lang="en-GB" sz="1100" dirty="0" err="1"/>
              <a:t>ddylunio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cwricwlwm</a:t>
            </a:r>
            <a:r>
              <a:rPr lang="en-GB" sz="1100" dirty="0"/>
              <a:t> o </a:t>
            </a:r>
            <a:r>
              <a:rPr lang="en-GB" sz="1100" dirty="0" err="1"/>
              <a:t>gwmpas</a:t>
            </a:r>
            <a:r>
              <a:rPr lang="en-GB" sz="1100" dirty="0"/>
              <a:t>. (</a:t>
            </a:r>
            <a:r>
              <a:rPr lang="en-GB" sz="1100" dirty="0" err="1"/>
              <a:t>Hwb</a:t>
            </a:r>
            <a:r>
              <a:rPr lang="en-GB" sz="1100" dirty="0"/>
              <a:t> Cymru, 2020) O </a:t>
            </a:r>
            <a:r>
              <a:rPr lang="en-GB" sz="1100" dirty="0" err="1"/>
              <a:t>brosbectws</a:t>
            </a:r>
            <a:r>
              <a:rPr lang="en-GB" sz="1100" dirty="0"/>
              <a:t> Lon Las </a:t>
            </a:r>
            <a:r>
              <a:rPr lang="en-GB" sz="1100" dirty="0" err="1"/>
              <a:t>gellir</a:t>
            </a:r>
            <a:r>
              <a:rPr lang="en-GB" sz="1100" dirty="0"/>
              <a:t> weld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glir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gwireddu’r</a:t>
            </a:r>
            <a:r>
              <a:rPr lang="en-GB" sz="1100" dirty="0"/>
              <a:t> </a:t>
            </a:r>
            <a:r>
              <a:rPr lang="en-GB" sz="1100" dirty="0" err="1"/>
              <a:t>holl</a:t>
            </a:r>
            <a:r>
              <a:rPr lang="en-GB" sz="1100" dirty="0"/>
              <a:t> </a:t>
            </a:r>
            <a:r>
              <a:rPr lang="en-GB" sz="1100" dirty="0" err="1"/>
              <a:t>feysydd</a:t>
            </a:r>
            <a:r>
              <a:rPr lang="en-GB" sz="1100" dirty="0"/>
              <a:t> </a:t>
            </a:r>
            <a:r>
              <a:rPr lang="en-GB" sz="1100" dirty="0" err="1"/>
              <a:t>dysgu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fewn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fywyd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, </a:t>
            </a:r>
            <a:r>
              <a:rPr lang="en-GB" sz="1100" dirty="0" err="1"/>
              <a:t>tra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pryd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cydweithio</a:t>
            </a:r>
            <a:r>
              <a:rPr lang="en-GB" sz="1100" dirty="0"/>
              <a:t> </a:t>
            </a:r>
            <a:r>
              <a:rPr lang="en-GB" sz="1100" dirty="0" err="1"/>
              <a:t>gyda’r</a:t>
            </a:r>
            <a:r>
              <a:rPr lang="en-GB" sz="1100" dirty="0"/>
              <a:t> </a:t>
            </a:r>
            <a:r>
              <a:rPr lang="en-GB" sz="1100" dirty="0" err="1"/>
              <a:t>gymuned</a:t>
            </a:r>
            <a:r>
              <a:rPr lang="en-GB" sz="1100" dirty="0"/>
              <a:t>. </a:t>
            </a:r>
            <a:r>
              <a:rPr lang="en-GB" sz="1100" dirty="0" err="1"/>
              <a:t>Nodwyd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‘</a:t>
            </a:r>
            <a:r>
              <a:rPr lang="en-GB" sz="1100" dirty="0" err="1"/>
              <a:t>cydweithio’n</a:t>
            </a:r>
            <a:r>
              <a:rPr lang="en-GB" sz="1100" dirty="0"/>
              <a:t> </a:t>
            </a:r>
            <a:r>
              <a:rPr lang="en-GB" sz="1100" dirty="0" err="1"/>
              <a:t>agos</a:t>
            </a:r>
            <a:r>
              <a:rPr lang="en-GB" sz="1100" dirty="0"/>
              <a:t> </a:t>
            </a:r>
            <a:r>
              <a:rPr lang="en-GB" sz="1100" dirty="0" err="1"/>
              <a:t>efo</a:t>
            </a:r>
            <a:r>
              <a:rPr lang="en-GB" sz="1100" dirty="0"/>
              <a:t> </a:t>
            </a:r>
            <a:r>
              <a:rPr lang="en-GB" sz="1100" dirty="0" err="1"/>
              <a:t>asiantaethau</a:t>
            </a:r>
            <a:r>
              <a:rPr lang="en-GB" sz="1100" dirty="0"/>
              <a:t> </a:t>
            </a:r>
            <a:r>
              <a:rPr lang="en-GB" sz="1100" dirty="0" err="1"/>
              <a:t>lleol</a:t>
            </a:r>
            <a:r>
              <a:rPr lang="en-GB" sz="1100" dirty="0"/>
              <a:t>’.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enghraifft</a:t>
            </a:r>
            <a:r>
              <a:rPr lang="en-GB" sz="1100" dirty="0"/>
              <a:t> o dan y </a:t>
            </a:r>
            <a:r>
              <a:rPr lang="en-GB" sz="1100" dirty="0" err="1"/>
              <a:t>maes</a:t>
            </a:r>
            <a:r>
              <a:rPr lang="en-GB" sz="1100" dirty="0"/>
              <a:t> </a:t>
            </a:r>
            <a:r>
              <a:rPr lang="en-GB" sz="1100" dirty="0" err="1"/>
              <a:t>dysgu</a:t>
            </a:r>
            <a:r>
              <a:rPr lang="en-GB" sz="1100" dirty="0"/>
              <a:t> iechyd a </a:t>
            </a:r>
            <a:r>
              <a:rPr lang="en-GB" sz="1100" dirty="0" err="1"/>
              <a:t>lles</a:t>
            </a:r>
            <a:r>
              <a:rPr lang="en-GB" sz="1100" dirty="0"/>
              <a:t> </a:t>
            </a:r>
            <a:r>
              <a:rPr lang="en-GB" sz="1100" dirty="0" err="1"/>
              <a:t>maent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rhan</a:t>
            </a:r>
            <a:r>
              <a:rPr lang="en-GB" sz="1100" dirty="0"/>
              <a:t> o </a:t>
            </a:r>
            <a:r>
              <a:rPr lang="en-GB" sz="1100" dirty="0" err="1"/>
              <a:t>rwydwaith</a:t>
            </a:r>
            <a:r>
              <a:rPr lang="en-GB" sz="1100" dirty="0"/>
              <a:t> </a:t>
            </a:r>
            <a:r>
              <a:rPr lang="en-GB" sz="1100" dirty="0" err="1"/>
              <a:t>ysgolion</a:t>
            </a:r>
            <a:r>
              <a:rPr lang="en-GB" sz="1100" dirty="0"/>
              <a:t> </a:t>
            </a:r>
            <a:r>
              <a:rPr lang="en-GB" sz="1100" dirty="0" err="1"/>
              <a:t>iach</a:t>
            </a:r>
            <a:r>
              <a:rPr lang="en-GB" sz="1100" dirty="0"/>
              <a:t> Abertawe ac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ymweliadau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glybiau</a:t>
            </a:r>
            <a:r>
              <a:rPr lang="en-GB" sz="1100" dirty="0"/>
              <a:t> </a:t>
            </a:r>
            <a:r>
              <a:rPr lang="en-GB" sz="1100" dirty="0" err="1"/>
              <a:t>chwaraeon</a:t>
            </a:r>
            <a:r>
              <a:rPr lang="en-GB" sz="1100" dirty="0"/>
              <a:t> </a:t>
            </a:r>
            <a:r>
              <a:rPr lang="en-GB" sz="1100" dirty="0" err="1"/>
              <a:t>allanol</a:t>
            </a:r>
            <a:r>
              <a:rPr lang="en-GB" sz="1100" dirty="0"/>
              <a:t>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benodol</a:t>
            </a:r>
            <a:r>
              <a:rPr lang="en-GB" sz="1100" dirty="0"/>
              <a:t>,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clwb</a:t>
            </a:r>
            <a:r>
              <a:rPr lang="en-GB" sz="1100" dirty="0"/>
              <a:t> </a:t>
            </a:r>
            <a:r>
              <a:rPr lang="en-GB" sz="1100" dirty="0" err="1"/>
              <a:t>tenis</a:t>
            </a:r>
            <a:r>
              <a:rPr lang="en-GB" sz="1100" dirty="0"/>
              <a:t> </a:t>
            </a:r>
            <a:r>
              <a:rPr lang="en-GB" sz="1100" dirty="0" err="1"/>
              <a:t>leol</a:t>
            </a:r>
            <a:r>
              <a:rPr lang="en-GB" sz="1100" dirty="0"/>
              <a:t>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dod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gynnig</a:t>
            </a:r>
            <a:r>
              <a:rPr lang="en-GB" sz="1100" dirty="0"/>
              <a:t> </a:t>
            </a:r>
            <a:r>
              <a:rPr lang="en-GB" sz="1100" dirty="0" err="1"/>
              <a:t>blas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y </a:t>
            </a:r>
            <a:r>
              <a:rPr lang="en-GB" sz="1100" dirty="0" err="1"/>
              <a:t>fath</a:t>
            </a:r>
            <a:r>
              <a:rPr lang="en-GB" sz="1100" dirty="0"/>
              <a:t> o </a:t>
            </a:r>
            <a:r>
              <a:rPr lang="en-GB" sz="1100" dirty="0" err="1"/>
              <a:t>sesiynau</a:t>
            </a:r>
            <a:r>
              <a:rPr lang="en-GB" sz="1100" dirty="0"/>
              <a:t> </a:t>
            </a:r>
            <a:r>
              <a:rPr lang="en-GB" sz="1100" dirty="0" err="1"/>
              <a:t>cynigir</a:t>
            </a:r>
            <a:r>
              <a:rPr lang="en-GB" sz="1100" dirty="0"/>
              <a:t>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mwyn</a:t>
            </a:r>
            <a:r>
              <a:rPr lang="en-GB" sz="1100" dirty="0"/>
              <a:t> </a:t>
            </a:r>
            <a:r>
              <a:rPr lang="en-GB" sz="1100" dirty="0" err="1"/>
              <a:t>hybu</a:t>
            </a:r>
            <a:r>
              <a:rPr lang="en-GB" sz="1100" dirty="0"/>
              <a:t> </a:t>
            </a:r>
            <a:r>
              <a:rPr lang="en-GB" sz="1100" dirty="0" err="1"/>
              <a:t>mwy</a:t>
            </a:r>
            <a:r>
              <a:rPr lang="en-GB" sz="1100" dirty="0"/>
              <a:t> o </a:t>
            </a:r>
            <a:r>
              <a:rPr lang="en-GB" sz="1100" dirty="0" err="1"/>
              <a:t>blant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ymuno</a:t>
            </a:r>
            <a:r>
              <a:rPr lang="en-GB" sz="1100" dirty="0"/>
              <a:t> ac felly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gadw’n</a:t>
            </a:r>
            <a:r>
              <a:rPr lang="en-GB" sz="1100" dirty="0"/>
              <a:t> </a:t>
            </a:r>
            <a:r>
              <a:rPr lang="en-GB" sz="1100" dirty="0" err="1"/>
              <a:t>heini</a:t>
            </a:r>
            <a:r>
              <a:rPr lang="en-GB" sz="1100" dirty="0"/>
              <a:t>.  </a:t>
            </a:r>
            <a:r>
              <a:rPr lang="en-GB" sz="1100" dirty="0" err="1"/>
              <a:t>Maent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ymweld</a:t>
            </a:r>
            <a:r>
              <a:rPr lang="en-GB" sz="1100" dirty="0"/>
              <a:t> </a:t>
            </a:r>
            <a:r>
              <a:rPr lang="en-GB" sz="1100" dirty="0" err="1"/>
              <a:t>â’r</a:t>
            </a:r>
            <a:r>
              <a:rPr lang="en-GB" sz="1100" dirty="0"/>
              <a:t> </a:t>
            </a:r>
            <a:r>
              <a:rPr lang="en-GB" sz="1100" dirty="0" err="1"/>
              <a:t>eglwys</a:t>
            </a:r>
            <a:r>
              <a:rPr lang="en-GB" sz="1100" dirty="0"/>
              <a:t> lol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rheolaidd</a:t>
            </a:r>
            <a:r>
              <a:rPr lang="en-GB" sz="1100" dirty="0"/>
              <a:t>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mwyn</a:t>
            </a:r>
            <a:r>
              <a:rPr lang="en-GB" sz="1100" dirty="0"/>
              <a:t> ‘ </a:t>
            </a:r>
            <a:r>
              <a:rPr lang="en-GB" sz="1100" dirty="0" err="1"/>
              <a:t>datblygu</a:t>
            </a:r>
            <a:r>
              <a:rPr lang="en-GB" sz="1100" dirty="0"/>
              <a:t> </a:t>
            </a:r>
            <a:r>
              <a:rPr lang="en-GB" sz="1100" dirty="0" err="1"/>
              <a:t>ymhellach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ymdeimlad</a:t>
            </a:r>
            <a:r>
              <a:rPr lang="en-GB" sz="1100" dirty="0"/>
              <a:t> o </a:t>
            </a:r>
            <a:r>
              <a:rPr lang="en-GB" sz="1100" dirty="0" err="1"/>
              <a:t>gymdeithas</a:t>
            </a:r>
            <a:r>
              <a:rPr lang="en-GB" sz="1100" dirty="0"/>
              <a:t>’ a </a:t>
            </a:r>
            <a:r>
              <a:rPr lang="en-GB" sz="1100" dirty="0" err="1"/>
              <a:t>ddaw</a:t>
            </a:r>
            <a:r>
              <a:rPr lang="en-GB" sz="1100" dirty="0"/>
              <a:t> o dan y </a:t>
            </a:r>
            <a:r>
              <a:rPr lang="en-GB" sz="1100" dirty="0" err="1"/>
              <a:t>maes</a:t>
            </a:r>
            <a:r>
              <a:rPr lang="en-GB" sz="1100" dirty="0"/>
              <a:t> </a:t>
            </a:r>
            <a:r>
              <a:rPr lang="en-GB" sz="1100" dirty="0" err="1"/>
              <a:t>dysgu</a:t>
            </a:r>
            <a:r>
              <a:rPr lang="en-GB" sz="1100" dirty="0"/>
              <a:t> </a:t>
            </a:r>
            <a:r>
              <a:rPr lang="en-GB" sz="1100" dirty="0" err="1"/>
              <a:t>dyniaethau</a:t>
            </a:r>
            <a:r>
              <a:rPr lang="en-GB" sz="1100" dirty="0"/>
              <a:t>. </a:t>
            </a:r>
          </a:p>
          <a:p>
            <a:pPr algn="just"/>
            <a:endParaRPr lang="en-US" sz="1100" b="1" u="sng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CFA84C9-98EF-4C8D-A959-49828B8469AD}"/>
              </a:ext>
            </a:extLst>
          </p:cNvPr>
          <p:cNvSpPr txBox="1"/>
          <p:nvPr/>
        </p:nvSpPr>
        <p:spPr>
          <a:xfrm>
            <a:off x="0" y="0"/>
            <a:ext cx="5509976" cy="584775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en-GB" sz="3200" b="1" u="sng" dirty="0" err="1">
                <a:ln w="22225">
                  <a:solidFill>
                    <a:schemeClr val="bg1"/>
                  </a:solidFill>
                  <a:prstDash val="solid"/>
                </a:ln>
                <a:solidFill>
                  <a:srgbClr val="CC00CC"/>
                </a:solidFill>
              </a:rPr>
              <a:t>Dechrau</a:t>
            </a:r>
            <a:r>
              <a:rPr lang="en-GB" sz="3200" b="1" u="sng" dirty="0">
                <a:ln w="22225">
                  <a:solidFill>
                    <a:schemeClr val="bg1"/>
                  </a:solidFill>
                  <a:prstDash val="solid"/>
                </a:ln>
                <a:solidFill>
                  <a:srgbClr val="CC00CC"/>
                </a:solidFill>
              </a:rPr>
              <a:t> </a:t>
            </a:r>
            <a:r>
              <a:rPr lang="en-GB" sz="3200" b="1" u="sng" dirty="0" err="1">
                <a:ln w="22225">
                  <a:solidFill>
                    <a:schemeClr val="bg1"/>
                  </a:solidFill>
                  <a:prstDash val="solid"/>
                </a:ln>
                <a:solidFill>
                  <a:srgbClr val="CC00CC"/>
                </a:solidFill>
              </a:rPr>
              <a:t>wrth</a:t>
            </a:r>
            <a:r>
              <a:rPr lang="en-GB" sz="3200" b="1" u="sng" dirty="0">
                <a:ln w="22225">
                  <a:solidFill>
                    <a:schemeClr val="bg1"/>
                  </a:solidFill>
                  <a:prstDash val="solid"/>
                </a:ln>
                <a:solidFill>
                  <a:srgbClr val="CC00CC"/>
                </a:solidFill>
              </a:rPr>
              <a:t> </a:t>
            </a:r>
            <a:r>
              <a:rPr lang="en-GB" sz="3200" b="1" u="sng" dirty="0" err="1">
                <a:ln w="22225">
                  <a:solidFill>
                    <a:schemeClr val="bg1"/>
                  </a:solidFill>
                  <a:prstDash val="solid"/>
                </a:ln>
                <a:solidFill>
                  <a:srgbClr val="CC00CC"/>
                </a:solidFill>
              </a:rPr>
              <a:t>fy</a:t>
            </a:r>
            <a:r>
              <a:rPr lang="en-GB" sz="3200" b="1" u="sng" dirty="0">
                <a:ln w="22225">
                  <a:solidFill>
                    <a:schemeClr val="bg1"/>
                  </a:solidFill>
                  <a:prstDash val="solid"/>
                </a:ln>
                <a:solidFill>
                  <a:srgbClr val="CC00CC"/>
                </a:solidFill>
              </a:rPr>
              <a:t> </a:t>
            </a:r>
            <a:r>
              <a:rPr lang="en-GB" sz="3200" b="1" u="sng" dirty="0" err="1">
                <a:ln w="22225">
                  <a:solidFill>
                    <a:schemeClr val="bg1"/>
                  </a:solidFill>
                  <a:prstDash val="solid"/>
                </a:ln>
                <a:solidFill>
                  <a:srgbClr val="CC00CC"/>
                </a:solidFill>
              </a:rPr>
              <a:t>Nhraed</a:t>
            </a:r>
            <a:endParaRPr lang="en-US" sz="3200" b="1" u="sng" dirty="0">
              <a:ln>
                <a:solidFill>
                  <a:schemeClr val="bg1"/>
                </a:solidFill>
              </a:ln>
              <a:solidFill>
                <a:srgbClr val="CC00CC"/>
              </a:solidFill>
            </a:endParaRPr>
          </a:p>
        </p:txBody>
      </p:sp>
      <p:pic>
        <p:nvPicPr>
          <p:cNvPr id="13" name="Picture 11">
            <a:extLst>
              <a:ext uri="{FF2B5EF4-FFF2-40B4-BE49-F238E27FC236}">
                <a16:creationId xmlns:a16="http://schemas.microsoft.com/office/drawing/2014/main" id="{6C6D9124-25DC-43F4-A152-E676CD62F1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2008" y="7102324"/>
            <a:ext cx="2773473" cy="2375617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183993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37C7ACE-7295-4984-B5B6-C34F4FAFD03F}"/>
              </a:ext>
            </a:extLst>
          </p:cNvPr>
          <p:cNvSpPr/>
          <p:nvPr/>
        </p:nvSpPr>
        <p:spPr>
          <a:xfrm>
            <a:off x="0" y="247300"/>
            <a:ext cx="12801600" cy="98796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u="sng" dirty="0" err="1"/>
              <a:t>Cyfeirnodau</a:t>
            </a:r>
            <a:endParaRPr lang="en-GB" b="1" u="sng" dirty="0"/>
          </a:p>
          <a:p>
            <a:pPr fontAlgn="base"/>
            <a:r>
              <a:rPr lang="en-GB" dirty="0" err="1">
                <a:solidFill>
                  <a:srgbClr val="000000"/>
                </a:solidFill>
              </a:rPr>
              <a:t>Gwe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err="1">
                <a:solidFill>
                  <a:srgbClr val="000000"/>
                </a:solidFill>
              </a:rPr>
              <a:t>Gogledd</a:t>
            </a:r>
            <a:r>
              <a:rPr lang="en-GB" dirty="0">
                <a:solidFill>
                  <a:srgbClr val="000000"/>
                </a:solidFill>
              </a:rPr>
              <a:t> (</a:t>
            </a:r>
            <a:r>
              <a:rPr lang="en-GB" dirty="0" err="1">
                <a:solidFill>
                  <a:srgbClr val="000000"/>
                </a:solidFill>
              </a:rPr>
              <a:t>Chwefror</a:t>
            </a:r>
            <a:r>
              <a:rPr lang="en-GB" dirty="0">
                <a:solidFill>
                  <a:srgbClr val="000000"/>
                </a:solidFill>
              </a:rPr>
              <a:t> 2015) </a:t>
            </a:r>
            <a:r>
              <a:rPr lang="en-GB" dirty="0" err="1">
                <a:solidFill>
                  <a:srgbClr val="000000"/>
                </a:solidFill>
              </a:rPr>
              <a:t>Cwricwlwm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err="1">
                <a:solidFill>
                  <a:srgbClr val="000000"/>
                </a:solidFill>
              </a:rPr>
              <a:t>i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err="1">
                <a:solidFill>
                  <a:srgbClr val="000000"/>
                </a:solidFill>
              </a:rPr>
              <a:t>Gymru</a:t>
            </a:r>
            <a:r>
              <a:rPr lang="en-GB" dirty="0">
                <a:solidFill>
                  <a:srgbClr val="000000"/>
                </a:solidFill>
              </a:rPr>
              <a:t> </a:t>
            </a:r>
          </a:p>
          <a:p>
            <a:pPr fontAlgn="base"/>
            <a:r>
              <a:rPr lang="en-GB" dirty="0" err="1">
                <a:solidFill>
                  <a:srgbClr val="000000"/>
                </a:solidFill>
              </a:rPr>
              <a:t>Ar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err="1">
                <a:solidFill>
                  <a:srgbClr val="000000"/>
                </a:solidFill>
              </a:rPr>
              <a:t>gael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err="1">
                <a:solidFill>
                  <a:srgbClr val="000000"/>
                </a:solidFill>
              </a:rPr>
              <a:t>yn</a:t>
            </a:r>
            <a:r>
              <a:rPr lang="en-GB" dirty="0">
                <a:solidFill>
                  <a:srgbClr val="000000"/>
                </a:solidFill>
              </a:rPr>
              <a:t> : </a:t>
            </a:r>
            <a:r>
              <a:rPr lang="en-GB" dirty="0">
                <a:solidFill>
                  <a:srgbClr val="000000"/>
                </a:solidFill>
                <a:hlinkClick r:id="rId2"/>
              </a:rPr>
              <a:t>https://www.gwegogledd.cymru/wp-content/uploads/2018/02/Diweddariad-ar-Gwricwlwm-i-Gymru.pdf</a:t>
            </a:r>
            <a:endParaRPr lang="en-GB" dirty="0">
              <a:solidFill>
                <a:srgbClr val="000000"/>
              </a:solidFill>
            </a:endParaRPr>
          </a:p>
          <a:p>
            <a:pPr fontAlgn="base"/>
            <a:r>
              <a:rPr lang="en-GB" dirty="0">
                <a:solidFill>
                  <a:srgbClr val="000000"/>
                </a:solidFill>
              </a:rPr>
              <a:t>(</a:t>
            </a:r>
            <a:r>
              <a:rPr lang="en-GB" dirty="0" err="1">
                <a:solidFill>
                  <a:srgbClr val="000000"/>
                </a:solidFill>
              </a:rPr>
              <a:t>Cyrchwyd</a:t>
            </a:r>
            <a:r>
              <a:rPr lang="en-GB" dirty="0">
                <a:solidFill>
                  <a:srgbClr val="000000"/>
                </a:solidFill>
              </a:rPr>
              <a:t> : 10 </a:t>
            </a:r>
            <a:r>
              <a:rPr lang="en-GB" dirty="0" err="1">
                <a:solidFill>
                  <a:srgbClr val="000000"/>
                </a:solidFill>
              </a:rPr>
              <a:t>Rhagfyr</a:t>
            </a:r>
            <a:r>
              <a:rPr lang="en-GB" dirty="0">
                <a:solidFill>
                  <a:srgbClr val="000000"/>
                </a:solidFill>
              </a:rPr>
              <a:t> 2021)</a:t>
            </a:r>
          </a:p>
          <a:p>
            <a:endParaRPr lang="en-GB" dirty="0"/>
          </a:p>
          <a:p>
            <a:pPr fontAlgn="base"/>
            <a:r>
              <a:rPr lang="en-GB" dirty="0" err="1"/>
              <a:t>Gwefan</a:t>
            </a:r>
            <a:r>
              <a:rPr lang="en-GB" dirty="0"/>
              <a:t> Ysgol </a:t>
            </a:r>
            <a:r>
              <a:rPr lang="en-GB" dirty="0" err="1"/>
              <a:t>Gynradd</a:t>
            </a:r>
            <a:r>
              <a:rPr lang="en-GB" dirty="0"/>
              <a:t> Lon Las (2021) Plant/Children </a:t>
            </a:r>
          </a:p>
          <a:p>
            <a:pPr fontAlgn="base"/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: </a:t>
            </a:r>
            <a:r>
              <a:rPr lang="en-GB" dirty="0">
                <a:solidFill>
                  <a:srgbClr val="000000"/>
                </a:solidFill>
                <a:hlinkClick r:id="rId3"/>
              </a:rPr>
              <a:t>https://www.ygglonlas.co.uk/  </a:t>
            </a:r>
            <a:endParaRPr lang="en-GB" dirty="0">
              <a:solidFill>
                <a:srgbClr val="000000"/>
              </a:solidFill>
            </a:endParaRPr>
          </a:p>
          <a:p>
            <a:pPr fontAlgn="base"/>
            <a:r>
              <a:rPr lang="en-GB" dirty="0">
                <a:solidFill>
                  <a:srgbClr val="000000"/>
                </a:solidFill>
              </a:rPr>
              <a:t>(</a:t>
            </a:r>
            <a:r>
              <a:rPr lang="en-GB" dirty="0" err="1">
                <a:solidFill>
                  <a:srgbClr val="000000"/>
                </a:solidFill>
              </a:rPr>
              <a:t>Cyrchwyd</a:t>
            </a:r>
            <a:r>
              <a:rPr lang="en-GB" dirty="0">
                <a:solidFill>
                  <a:srgbClr val="000000"/>
                </a:solidFill>
              </a:rPr>
              <a:t> : 8 </a:t>
            </a:r>
            <a:r>
              <a:rPr lang="en-GB" dirty="0" err="1">
                <a:solidFill>
                  <a:srgbClr val="000000"/>
                </a:solidFill>
              </a:rPr>
              <a:t>Rhagfyr</a:t>
            </a:r>
            <a:r>
              <a:rPr lang="en-GB" dirty="0">
                <a:solidFill>
                  <a:srgbClr val="000000"/>
                </a:solidFill>
              </a:rPr>
              <a:t> 2021)</a:t>
            </a:r>
          </a:p>
          <a:p>
            <a:pPr fontAlgn="base"/>
            <a:endParaRPr lang="en-GB" dirty="0">
              <a:solidFill>
                <a:srgbClr val="000000"/>
              </a:solidFill>
            </a:endParaRPr>
          </a:p>
          <a:p>
            <a:pPr fontAlgn="base"/>
            <a:r>
              <a:rPr lang="en-GB" dirty="0" err="1"/>
              <a:t>Hwb</a:t>
            </a:r>
            <a:r>
              <a:rPr lang="en-GB" dirty="0"/>
              <a:t> Cymru (30 Medi 2021) </a:t>
            </a:r>
            <a:r>
              <a:rPr lang="en-GB" dirty="0" err="1"/>
              <a:t>Cyflwyniad</a:t>
            </a:r>
            <a:r>
              <a:rPr lang="en-GB" dirty="0"/>
              <a:t> I </a:t>
            </a:r>
            <a:r>
              <a:rPr lang="en-GB" dirty="0" err="1"/>
              <a:t>Ganllawiau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I </a:t>
            </a:r>
            <a:r>
              <a:rPr lang="en-GB" dirty="0" err="1"/>
              <a:t>Gymru</a:t>
            </a:r>
            <a:endParaRPr lang="en-GB" dirty="0"/>
          </a:p>
          <a:p>
            <a:pPr fontAlgn="base"/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: </a:t>
            </a:r>
            <a:r>
              <a:rPr lang="en-GB" u="sng" dirty="0">
                <a:solidFill>
                  <a:srgbClr val="1155CC"/>
                </a:solidFill>
                <a:hlinkClick r:id="rId4"/>
              </a:rPr>
              <a:t>https://hwb.gov.wales/cwricwlwm-i-gymru/cyflwyniad/</a:t>
            </a:r>
            <a:r>
              <a:rPr lang="en-GB" u="sng" dirty="0">
                <a:solidFill>
                  <a:srgbClr val="1155CC"/>
                </a:solidFill>
              </a:rPr>
              <a:t> </a:t>
            </a:r>
          </a:p>
          <a:p>
            <a:pPr fontAlgn="base"/>
            <a:r>
              <a:rPr lang="en-GB" u="sng" dirty="0">
                <a:solidFill>
                  <a:srgbClr val="1155CC"/>
                </a:solidFill>
              </a:rPr>
              <a:t>(</a:t>
            </a:r>
            <a:r>
              <a:rPr lang="en-GB" dirty="0" err="1"/>
              <a:t>Cyrchwyd</a:t>
            </a:r>
            <a:r>
              <a:rPr lang="en-GB" dirty="0"/>
              <a:t> : 9 </a:t>
            </a:r>
            <a:r>
              <a:rPr lang="en-GB" dirty="0" err="1"/>
              <a:t>Rhagfyr</a:t>
            </a:r>
            <a:r>
              <a:rPr lang="en-GB" dirty="0"/>
              <a:t> 2021)</a:t>
            </a:r>
          </a:p>
          <a:p>
            <a:endParaRPr lang="en-GB" dirty="0"/>
          </a:p>
          <a:p>
            <a:r>
              <a:rPr lang="en-GB" dirty="0" err="1"/>
              <a:t>Locrating</a:t>
            </a:r>
            <a:r>
              <a:rPr lang="en-GB" dirty="0"/>
              <a:t> Ysgol </a:t>
            </a:r>
            <a:r>
              <a:rPr lang="en-GB" dirty="0" err="1"/>
              <a:t>Gynradd</a:t>
            </a:r>
            <a:r>
              <a:rPr lang="en-GB" dirty="0"/>
              <a:t> Lon Las</a:t>
            </a:r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:</a:t>
            </a:r>
            <a:r>
              <a:rPr lang="en-GB" u="sng" dirty="0">
                <a:solidFill>
                  <a:srgbClr val="1155CC"/>
                </a:solidFill>
                <a:hlinkClick r:id="rId5"/>
              </a:rPr>
              <a:t>https://www.locrating.com/schools-Ysgol-Gymraeg-Lon-Las-0wlsh6702036.aspx</a:t>
            </a:r>
            <a:endParaRPr lang="en-GB" u="sng" dirty="0">
              <a:solidFill>
                <a:srgbClr val="1155CC"/>
              </a:solidFill>
            </a:endParaRPr>
          </a:p>
          <a:p>
            <a:pPr fontAlgn="base"/>
            <a:r>
              <a:rPr lang="en-GB" dirty="0"/>
              <a:t>(</a:t>
            </a:r>
            <a:r>
              <a:rPr lang="en-GB" dirty="0" err="1"/>
              <a:t>Cyrchwyd</a:t>
            </a:r>
            <a:r>
              <a:rPr lang="en-GB" dirty="0"/>
              <a:t> : 9 </a:t>
            </a:r>
            <a:r>
              <a:rPr lang="en-GB" dirty="0" err="1"/>
              <a:t>Rhagfyr</a:t>
            </a:r>
            <a:r>
              <a:rPr lang="en-GB" dirty="0"/>
              <a:t> 2021)</a:t>
            </a:r>
          </a:p>
          <a:p>
            <a:endParaRPr lang="en-GB" dirty="0"/>
          </a:p>
          <a:p>
            <a:r>
              <a:rPr lang="en-GB" dirty="0"/>
              <a:t>Pride </a:t>
            </a:r>
            <a:r>
              <a:rPr lang="en-GB" dirty="0" err="1"/>
              <a:t>Suverys</a:t>
            </a:r>
            <a:r>
              <a:rPr lang="en-GB" dirty="0"/>
              <a:t> (Mai 2016) ‘Why Community Involvement in Schools is Important</a:t>
            </a:r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: </a:t>
            </a:r>
            <a:r>
              <a:rPr lang="en-US" dirty="0">
                <a:hlinkClick r:id="rId6"/>
              </a:rPr>
              <a:t>https://www.pridesurveys.com/index.php/blog/community-involvement-in-schools/</a:t>
            </a:r>
            <a:endParaRPr lang="en-GB" dirty="0"/>
          </a:p>
          <a:p>
            <a:r>
              <a:rPr lang="en-GB" dirty="0"/>
              <a:t>(</a:t>
            </a:r>
            <a:r>
              <a:rPr lang="en-GB" dirty="0" err="1"/>
              <a:t>Cyrchwyd</a:t>
            </a:r>
            <a:r>
              <a:rPr lang="en-GB" dirty="0"/>
              <a:t> : 9 </a:t>
            </a:r>
            <a:r>
              <a:rPr lang="en-GB" dirty="0" err="1"/>
              <a:t>Rhagfyr</a:t>
            </a:r>
            <a:r>
              <a:rPr lang="en-GB" dirty="0"/>
              <a:t> 2021)</a:t>
            </a:r>
          </a:p>
          <a:p>
            <a:endParaRPr lang="en-GB" dirty="0"/>
          </a:p>
          <a:p>
            <a:pPr fontAlgn="base"/>
            <a:r>
              <a:rPr lang="en-GB" dirty="0">
                <a:solidFill>
                  <a:srgbClr val="000000"/>
                </a:solidFill>
              </a:rPr>
              <a:t>Ryan, J. (2015) ’Bronfenbrenner’s Ecological Systems Theory’</a:t>
            </a:r>
          </a:p>
          <a:p>
            <a:pPr fontAlgn="base"/>
            <a:r>
              <a:rPr lang="en-GB" dirty="0" err="1">
                <a:solidFill>
                  <a:srgbClr val="000000"/>
                </a:solidFill>
              </a:rPr>
              <a:t>Ar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err="1">
                <a:solidFill>
                  <a:srgbClr val="000000"/>
                </a:solidFill>
              </a:rPr>
              <a:t>gael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err="1">
                <a:solidFill>
                  <a:srgbClr val="000000"/>
                </a:solidFill>
              </a:rPr>
              <a:t>yn</a:t>
            </a:r>
            <a:r>
              <a:rPr lang="en-GB" dirty="0">
                <a:solidFill>
                  <a:srgbClr val="000000"/>
                </a:solidFill>
              </a:rPr>
              <a:t> : </a:t>
            </a:r>
            <a:r>
              <a:rPr lang="en-GB" dirty="0">
                <a:hlinkClick r:id="rId7" action="ppaction://hlinkpres?slideindex=1&amp;slidetitle="/>
              </a:rPr>
              <a:t>https://dropoutprevention.org/wp-content/uploads/2015/07/paquetteryanwebquest_20091110.pdf </a:t>
            </a:r>
            <a:endParaRPr lang="en-GB" dirty="0"/>
          </a:p>
          <a:p>
            <a:pPr fontAlgn="base"/>
            <a:r>
              <a:rPr lang="en-GB" dirty="0">
                <a:solidFill>
                  <a:srgbClr val="000000"/>
                </a:solidFill>
              </a:rPr>
              <a:t>(Cyrchwyd : 9 </a:t>
            </a:r>
            <a:r>
              <a:rPr lang="en-GB" dirty="0" err="1">
                <a:solidFill>
                  <a:srgbClr val="000000"/>
                </a:solidFill>
              </a:rPr>
              <a:t>Rhagfyr</a:t>
            </a:r>
            <a:r>
              <a:rPr lang="en-GB" dirty="0">
                <a:solidFill>
                  <a:srgbClr val="000000"/>
                </a:solidFill>
              </a:rPr>
              <a:t> 2021) </a:t>
            </a:r>
            <a:endParaRPr lang="en-GB" dirty="0"/>
          </a:p>
          <a:p>
            <a:endParaRPr lang="en-GB" dirty="0"/>
          </a:p>
          <a:p>
            <a:r>
              <a:rPr lang="en-GB" dirty="0"/>
              <a:t>Scottish Executive (Medi 2006) ‘Parents as Partners in their children’s learning’ </a:t>
            </a:r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: </a:t>
            </a:r>
            <a:r>
              <a:rPr lang="en-US" dirty="0">
                <a:hlinkClick r:id="rId8"/>
              </a:rPr>
              <a:t>https://education.gov.scot/parentzone/Documents/parents-as-partners-toolkit.pdf</a:t>
            </a:r>
            <a:endParaRPr lang="en-GB" dirty="0"/>
          </a:p>
          <a:p>
            <a:r>
              <a:rPr lang="en-GB" dirty="0"/>
              <a:t>(</a:t>
            </a:r>
            <a:r>
              <a:rPr lang="en-GB" dirty="0" err="1"/>
              <a:t>Cyrchwyd</a:t>
            </a:r>
            <a:r>
              <a:rPr lang="en-GB" dirty="0"/>
              <a:t> : 9 </a:t>
            </a:r>
            <a:r>
              <a:rPr lang="en-GB" dirty="0" err="1"/>
              <a:t>Rhagfyr</a:t>
            </a:r>
            <a:r>
              <a:rPr lang="en-GB" dirty="0"/>
              <a:t> 2021)</a:t>
            </a:r>
          </a:p>
          <a:p>
            <a:pPr fontAlgn="base"/>
            <a:br>
              <a:rPr lang="en-GB" dirty="0"/>
            </a:br>
            <a:r>
              <a:rPr lang="en-GB" dirty="0">
                <a:solidFill>
                  <a:srgbClr val="000000"/>
                </a:solidFill>
              </a:rPr>
              <a:t>Ysgol </a:t>
            </a:r>
            <a:r>
              <a:rPr lang="en-GB" dirty="0" err="1">
                <a:solidFill>
                  <a:srgbClr val="000000"/>
                </a:solidFill>
              </a:rPr>
              <a:t>Gynradd</a:t>
            </a:r>
            <a:r>
              <a:rPr lang="en-GB" dirty="0">
                <a:solidFill>
                  <a:srgbClr val="000000"/>
                </a:solidFill>
              </a:rPr>
              <a:t> Lon Las (</a:t>
            </a:r>
            <a:r>
              <a:rPr lang="en-GB" dirty="0" err="1">
                <a:solidFill>
                  <a:srgbClr val="000000"/>
                </a:solidFill>
              </a:rPr>
              <a:t>Mehefin</a:t>
            </a:r>
            <a:r>
              <a:rPr lang="en-GB" dirty="0">
                <a:solidFill>
                  <a:srgbClr val="000000"/>
                </a:solidFill>
              </a:rPr>
              <a:t> 2019) </a:t>
            </a:r>
            <a:r>
              <a:rPr lang="en-GB" i="1" dirty="0" err="1">
                <a:solidFill>
                  <a:srgbClr val="000000"/>
                </a:solidFill>
              </a:rPr>
              <a:t>Prosbectws</a:t>
            </a:r>
            <a:r>
              <a:rPr lang="en-GB" i="1" dirty="0">
                <a:solidFill>
                  <a:srgbClr val="000000"/>
                </a:solidFill>
              </a:rPr>
              <a:t> Ysgol </a:t>
            </a:r>
            <a:r>
              <a:rPr lang="en-GB" i="1" dirty="0" err="1">
                <a:solidFill>
                  <a:srgbClr val="000000"/>
                </a:solidFill>
              </a:rPr>
              <a:t>Gynradd</a:t>
            </a:r>
            <a:r>
              <a:rPr lang="en-GB" i="1" dirty="0">
                <a:solidFill>
                  <a:srgbClr val="000000"/>
                </a:solidFill>
              </a:rPr>
              <a:t> </a:t>
            </a:r>
            <a:r>
              <a:rPr lang="en-GB" i="1" dirty="0" err="1">
                <a:solidFill>
                  <a:srgbClr val="000000"/>
                </a:solidFill>
              </a:rPr>
              <a:t>Lôn</a:t>
            </a:r>
            <a:r>
              <a:rPr lang="en-GB" i="1" dirty="0">
                <a:solidFill>
                  <a:srgbClr val="000000"/>
                </a:solidFill>
              </a:rPr>
              <a:t> Las </a:t>
            </a:r>
            <a:endParaRPr lang="en-GB" dirty="0"/>
          </a:p>
          <a:p>
            <a:pPr fontAlgn="base"/>
            <a:r>
              <a:rPr lang="en-GB" dirty="0" err="1">
                <a:solidFill>
                  <a:srgbClr val="000000"/>
                </a:solidFill>
              </a:rPr>
              <a:t>Ar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err="1">
                <a:solidFill>
                  <a:srgbClr val="000000"/>
                </a:solidFill>
              </a:rPr>
              <a:t>gael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err="1">
                <a:solidFill>
                  <a:srgbClr val="000000"/>
                </a:solidFill>
              </a:rPr>
              <a:t>yn</a:t>
            </a:r>
            <a:r>
              <a:rPr lang="en-GB" dirty="0">
                <a:solidFill>
                  <a:srgbClr val="000000"/>
                </a:solidFill>
              </a:rPr>
              <a:t> : </a:t>
            </a:r>
            <a:r>
              <a:rPr lang="en-GB" u="sng" dirty="0">
                <a:solidFill>
                  <a:srgbClr val="1155CC"/>
                </a:solidFill>
                <a:hlinkClick r:id="rId9"/>
              </a:rPr>
              <a:t>https://www.ygglonlas.co.uk/trydar-twitter/</a:t>
            </a:r>
            <a:endParaRPr lang="en-GB" u="sng" dirty="0">
              <a:solidFill>
                <a:srgbClr val="1155CC"/>
              </a:solidFill>
            </a:endParaRPr>
          </a:p>
          <a:p>
            <a:pPr fontAlgn="base"/>
            <a:r>
              <a:rPr lang="en-GB" dirty="0">
                <a:solidFill>
                  <a:srgbClr val="000000"/>
                </a:solidFill>
              </a:rPr>
              <a:t>(</a:t>
            </a:r>
            <a:r>
              <a:rPr lang="en-GB" dirty="0" err="1">
                <a:solidFill>
                  <a:srgbClr val="000000"/>
                </a:solidFill>
              </a:rPr>
              <a:t>Cyrchwyd</a:t>
            </a:r>
            <a:r>
              <a:rPr lang="en-GB" dirty="0">
                <a:solidFill>
                  <a:srgbClr val="000000"/>
                </a:solidFill>
              </a:rPr>
              <a:t> : 7 </a:t>
            </a:r>
            <a:r>
              <a:rPr lang="en-GB" dirty="0" err="1">
                <a:solidFill>
                  <a:srgbClr val="000000"/>
                </a:solidFill>
              </a:rPr>
              <a:t>Rhagfyr</a:t>
            </a:r>
            <a:r>
              <a:rPr lang="en-GB" dirty="0">
                <a:solidFill>
                  <a:srgbClr val="000000"/>
                </a:solidFill>
              </a:rPr>
              <a:t> 2021) </a:t>
            </a:r>
          </a:p>
          <a:p>
            <a:pPr fontAlgn="base"/>
            <a:endParaRPr lang="en-GB" dirty="0">
              <a:solidFill>
                <a:srgbClr val="000000"/>
              </a:solidFill>
            </a:endParaRPr>
          </a:p>
          <a:p>
            <a:pPr fontAlgn="base"/>
            <a:endParaRPr lang="en-GB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87500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34F8B426A30F4D89225E7C19967DB8" ma:contentTypeVersion="5" ma:contentTypeDescription="Create a new document." ma:contentTypeScope="" ma:versionID="a89884db856525652b26b35f3ab68740">
  <xsd:schema xmlns:xsd="http://www.w3.org/2001/XMLSchema" xmlns:xs="http://www.w3.org/2001/XMLSchema" xmlns:p="http://schemas.microsoft.com/office/2006/metadata/properties" xmlns:ns3="0129b9fd-52ee-4735-801a-8d39556133ce" xmlns:ns4="b0fe3e24-d995-423c-a7fa-dbcb21490404" targetNamespace="http://schemas.microsoft.com/office/2006/metadata/properties" ma:root="true" ma:fieldsID="576e59b7225555823a5cb04e12732dbe" ns3:_="" ns4:_="">
    <xsd:import namespace="0129b9fd-52ee-4735-801a-8d39556133ce"/>
    <xsd:import namespace="b0fe3e24-d995-423c-a7fa-dbcb2149040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29b9fd-52ee-4735-801a-8d39556133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fe3e24-d995-423c-a7fa-dbcb2149040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C7467FE-EC5C-442C-9433-1B311E23D95D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b0fe3e24-d995-423c-a7fa-dbcb21490404"/>
    <ds:schemaRef ds:uri="0129b9fd-52ee-4735-801a-8d39556133ce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C7E4C36E-6ABE-4C57-A912-4569C4C489D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AD47DF3-D544-4886-B554-926A8A6D728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129b9fd-52ee-4735-801a-8d39556133ce"/>
    <ds:schemaRef ds:uri="b0fe3e24-d995-423c-a7fa-dbcb214904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1466</Words>
  <Application>Microsoft Office PowerPoint</Application>
  <PresentationFormat>A3 Paper (297x420 mm)</PresentationFormat>
  <Paragraphs>59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Cerys Bailey</dc:creator>
  <cp:lastModifiedBy>Elin Thomas - CF</cp:lastModifiedBy>
  <cp:revision>7</cp:revision>
  <dcterms:created xsi:type="dcterms:W3CDTF">2021-12-27T13:19:22Z</dcterms:created>
  <dcterms:modified xsi:type="dcterms:W3CDTF">2022-01-02T14:26:55Z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0x010100B834F8B426A30F4D89225E7C19967DB8</vt:lpwstr>
  </property>
</Properties>
</file>