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gif" ContentType="image/gif"/>
  <Default Extension="rels" ContentType="application/vnd.openxmlformats-package.relationships+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7" r:id="rId1"/>
  </p:sldMasterIdLst>
  <p:notesMasterIdLst>
    <p:notesMasterId r:id="rId15"/>
  </p:notes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08"/>
    <p:restoredTop sz="94737"/>
  </p:normalViewPr>
  <p:slideViewPr>
    <p:cSldViewPr snapToGrid="0" snapToObjects="1">
      <p:cViewPr>
        <p:scale>
          <a:sx n="100" d="100"/>
          <a:sy n="100" d="100"/>
        </p:scale>
        <p:origin x="464" y="1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notesMaster" Target="notesMasters/notesMaster1.xml"/><Relationship Id="rId16" Type="http://schemas.openxmlformats.org/officeDocument/2006/relationships/presProps" Target="presProps.xml"/><Relationship Id="rId17" Type="http://schemas.openxmlformats.org/officeDocument/2006/relationships/viewProps" Target="viewProps.xml"/><Relationship Id="rId18" Type="http://schemas.openxmlformats.org/officeDocument/2006/relationships/theme" Target="theme/theme1.xml"/><Relationship Id="rId1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74B414C-019A-E24E-87A8-C6526C5909D7}" type="datetimeFigureOut">
              <a:rPr lang="en-GB" smtClean="0"/>
              <a:t>06/11/2017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CB8781B-8FAB-C642-99FA-078C1C9C5E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50038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3B6F0-7D41-6846-B96C-BD608297A25C}" type="datetimeFigureOut">
              <a:rPr lang="en-GB" smtClean="0"/>
              <a:t>06/11/2017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C0FA3993-6176-1E4F-8699-683F7E6D5AC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3B6F0-7D41-6846-B96C-BD608297A25C}" type="datetimeFigureOut">
              <a:rPr lang="en-GB" smtClean="0"/>
              <a:t>06/11/2017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FA3993-6176-1E4F-8699-683F7E6D5AC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3B6F0-7D41-6846-B96C-BD608297A25C}" type="datetimeFigureOut">
              <a:rPr lang="en-GB" smtClean="0"/>
              <a:t>06/11/2017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C0FA3993-6176-1E4F-8699-683F7E6D5AC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3B6F0-7D41-6846-B96C-BD608297A25C}" type="datetimeFigureOut">
              <a:rPr lang="en-GB" smtClean="0"/>
              <a:t>06/11/2017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C0FA3993-6176-1E4F-8699-683F7E6D5AC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3B6F0-7D41-6846-B96C-BD608297A25C}" type="datetimeFigureOut">
              <a:rPr lang="en-GB" smtClean="0"/>
              <a:t>06/11/2017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C0FA3993-6176-1E4F-8699-683F7E6D5AC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3B6F0-7D41-6846-B96C-BD608297A25C}" type="datetimeFigureOut">
              <a:rPr lang="en-GB" smtClean="0"/>
              <a:t>06/11/2017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FA3993-6176-1E4F-8699-683F7E6D5AC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3B6F0-7D41-6846-B96C-BD608297A25C}" type="datetimeFigureOut">
              <a:rPr lang="en-GB" smtClean="0"/>
              <a:t>06/11/2017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FA3993-6176-1E4F-8699-683F7E6D5AC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3B6F0-7D41-6846-B96C-BD608297A25C}" type="datetimeFigureOut">
              <a:rPr lang="en-GB" smtClean="0"/>
              <a:t>06/11/2017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FA3993-6176-1E4F-8699-683F7E6D5AC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3B6F0-7D41-6846-B96C-BD608297A25C}" type="datetimeFigureOut">
              <a:rPr lang="en-GB" smtClean="0"/>
              <a:t>06/11/2017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C0FA3993-6176-1E4F-8699-683F7E6D5AC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3B6F0-7D41-6846-B96C-BD608297A25C}" type="datetimeFigureOut">
              <a:rPr lang="en-GB" smtClean="0"/>
              <a:t>06/11/2017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C0FA3993-6176-1E4F-8699-683F7E6D5AC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3B6F0-7D41-6846-B96C-BD608297A25C}" type="datetimeFigureOut">
              <a:rPr lang="en-GB" smtClean="0"/>
              <a:t>06/11/2017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C0FA3993-6176-1E4F-8699-683F7E6D5ACC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3B6F0-7D41-6846-B96C-BD608297A25C}" type="datetimeFigureOut">
              <a:rPr lang="en-GB" smtClean="0"/>
              <a:t>06/11/2017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C0FA3993-6176-1E4F-8699-683F7E6D5AC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3B6F0-7D41-6846-B96C-BD608297A25C}" type="datetimeFigureOut">
              <a:rPr lang="en-GB" smtClean="0"/>
              <a:t>06/11/2017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C0FA3993-6176-1E4F-8699-683F7E6D5ACC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3B6F0-7D41-6846-B96C-BD608297A25C}" type="datetimeFigureOut">
              <a:rPr lang="en-GB" smtClean="0"/>
              <a:t>06/11/2017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C0FA3993-6176-1E4F-8699-683F7E6D5AC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3B6F0-7D41-6846-B96C-BD608297A25C}" type="datetimeFigureOut">
              <a:rPr lang="en-GB" smtClean="0"/>
              <a:t>06/11/2017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FA3993-6176-1E4F-8699-683F7E6D5AC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3B6F0-7D41-6846-B96C-BD608297A25C}" type="datetimeFigureOut">
              <a:rPr lang="en-GB" smtClean="0"/>
              <a:t>06/11/2017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FA3993-6176-1E4F-8699-683F7E6D5AC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15.xml"/><Relationship Id="rId16" Type="http://schemas.openxmlformats.org/officeDocument/2006/relationships/slideLayout" Target="../slideLayouts/slideLayout16.xml"/><Relationship Id="rId17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157"/>
            <a:ext cx="2356674" cy="6853096"/>
            <a:chOff x="6627813" y="195610"/>
            <a:chExt cx="1952625" cy="5678141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83B6F0-7D41-6846-B96C-BD608297A25C}" type="datetimeFigureOut">
              <a:rPr lang="en-GB" smtClean="0"/>
              <a:t>06/11/2017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C0FA3993-6176-1E4F-8699-683F7E6D5A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8451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  <p:sldLayoutId id="2147483690" r:id="rId13"/>
    <p:sldLayoutId id="2147483691" r:id="rId14"/>
    <p:sldLayoutId id="2147483692" r:id="rId15"/>
    <p:sldLayoutId id="2147483693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2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tif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tif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4" Type="http://schemas.openxmlformats.org/officeDocument/2006/relationships/image" Target="../media/image5.png"/><Relationship Id="rId5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tif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7.tif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7.tif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8.gi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9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tiff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0.tiff"/><Relationship Id="rId3" Type="http://schemas.openxmlformats.org/officeDocument/2006/relationships/image" Target="../media/image11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hafal.org/" TargetMode="External"/><Relationship Id="rId4" Type="http://schemas.openxmlformats.org/officeDocument/2006/relationships/hyperlink" Target="https://www.mentalhealth-uk.org/who-we-are/" TargetMode="External"/><Relationship Id="rId5" Type="http://schemas.openxmlformats.org/officeDocument/2006/relationships/hyperlink" Target="http://www.mindwisenv.org/" TargetMode="External"/><Relationship Id="rId6" Type="http://schemas.openxmlformats.org/officeDocument/2006/relationships/hyperlink" Target="https://www.rethink.org/" TargetMode="External"/><Relationship Id="rId1" Type="http://schemas.openxmlformats.org/officeDocument/2006/relationships/slideLayout" Target="../slideLayouts/slideLayout2.xml"/><Relationship Id="rId2" Type="http://schemas.openxmlformats.org/officeDocument/2006/relationships/hyperlink" Target="http://www.hafal.org/services/criminaljustice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44251" y="91358"/>
            <a:ext cx="2224805" cy="222480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254000" y="237067"/>
            <a:ext cx="309880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Shelby Bovingdon </a:t>
            </a:r>
          </a:p>
          <a:p>
            <a:r>
              <a:rPr lang="en-GB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Student number: 151190</a:t>
            </a:r>
          </a:p>
          <a:p>
            <a:r>
              <a:rPr lang="en-GB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Module title: Applied mental health and advocacy</a:t>
            </a:r>
          </a:p>
          <a:p>
            <a:r>
              <a:rPr lang="en-GB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Module code:M5X0096</a:t>
            </a:r>
          </a:p>
          <a:p>
            <a:endParaRPr lang="en-GB" dirty="0"/>
          </a:p>
        </p:txBody>
      </p:sp>
      <p:sp>
        <p:nvSpPr>
          <p:cNvPr id="6" name="Title 5"/>
          <p:cNvSpPr txBox="1">
            <a:spLocks noGrp="1"/>
          </p:cNvSpPr>
          <p:nvPr>
            <p:ph type="ctrTitle"/>
          </p:nvPr>
        </p:nvSpPr>
        <p:spPr>
          <a:xfrm>
            <a:off x="4024313" y="1651000"/>
            <a:ext cx="8915399" cy="22627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500" dirty="0" err="1" smtClean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</a:rPr>
              <a:t>Hafal</a:t>
            </a:r>
            <a:r>
              <a:rPr lang="en-US" sz="11500" dirty="0" smtClean="0">
                <a:effectLst/>
              </a:rPr>
              <a:t> </a:t>
            </a:r>
            <a:endParaRPr lang="en-US" sz="11500" dirty="0">
              <a:effectLst/>
            </a:endParaRPr>
          </a:p>
        </p:txBody>
      </p:sp>
      <p:sp>
        <p:nvSpPr>
          <p:cNvPr id="7" name="Subtitle 6"/>
          <p:cNvSpPr txBox="1">
            <a:spLocks noGrp="1"/>
          </p:cNvSpPr>
          <p:nvPr>
            <p:ph type="subTitle" idx="1"/>
          </p:nvPr>
        </p:nvSpPr>
        <p:spPr>
          <a:xfrm>
            <a:off x="2041254" y="4347140"/>
            <a:ext cx="8915399" cy="1126283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/>
          <a:p>
            <a:r>
              <a:rPr lang="en-US" sz="3200" b="1" dirty="0" smtClean="0">
                <a:ln/>
                <a:solidFill>
                  <a:schemeClr val="accent3">
                    <a:lumMod val="60000"/>
                    <a:lumOff val="40000"/>
                  </a:schemeClr>
                </a:solidFill>
              </a:rPr>
              <a:t>‘For recovery from serious mental health’</a:t>
            </a:r>
            <a:endParaRPr lang="en-US" sz="3200" b="1" dirty="0">
              <a:ln/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306643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Who are </a:t>
            </a:r>
            <a:r>
              <a:rPr lang="en-US" dirty="0" err="1"/>
              <a:t>Hafal</a:t>
            </a:r>
            <a:r>
              <a:rPr lang="en-US" dirty="0"/>
              <a:t> ???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90612" y="2133600"/>
            <a:ext cx="7477655" cy="4419600"/>
          </a:xfrm>
        </p:spPr>
        <p:txBody>
          <a:bodyPr>
            <a:normAutofit/>
          </a:bodyPr>
          <a:lstStyle/>
          <a:p>
            <a:r>
              <a:rPr lang="en-US" sz="2400" dirty="0"/>
              <a:t>A Welsh charity that is a predominant figure in its field of mental health.  </a:t>
            </a:r>
          </a:p>
          <a:p>
            <a:r>
              <a:rPr lang="en-US" sz="2400" dirty="0"/>
              <a:t>A member led </a:t>
            </a:r>
            <a:r>
              <a:rPr lang="en-US" sz="2400" dirty="0" smtClean="0"/>
              <a:t>organization </a:t>
            </a:r>
            <a:endParaRPr lang="en-US" sz="2400" dirty="0"/>
          </a:p>
          <a:p>
            <a:r>
              <a:rPr lang="en-US" sz="2400" dirty="0"/>
              <a:t>A principle organization.</a:t>
            </a:r>
          </a:p>
          <a:p>
            <a:r>
              <a:rPr lang="en-US" sz="2400" dirty="0"/>
              <a:t>Aims to aids the recovery of patients with severe mental health. </a:t>
            </a:r>
          </a:p>
          <a:p>
            <a:r>
              <a:rPr lang="en-US" sz="2400" dirty="0"/>
              <a:t>A wide spread organization</a:t>
            </a:r>
          </a:p>
          <a:p>
            <a:r>
              <a:rPr lang="en-US" sz="2400" dirty="0"/>
              <a:t>Works with over 7 different health boards across Wales. 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11167" y="3928457"/>
            <a:ext cx="3174759" cy="2802820"/>
          </a:xfrm>
          <a:prstGeom prst="rect">
            <a:avLst/>
          </a:prstGeom>
          <a:effectLst>
            <a:outerShdw dir="5400000" sx="40000" sy="40000" algn="ctr" rotWithShape="0">
              <a:srgbClr val="000000">
                <a:alpha val="0"/>
              </a:srgbClr>
            </a:outerShdw>
            <a:reflection endPos="0" dir="5400000" sy="-100000" algn="bl" rotWithShape="0"/>
            <a:softEdge rad="292100"/>
          </a:effectLst>
        </p:spPr>
      </p:pic>
    </p:spTree>
    <p:extLst>
      <p:ext uri="{BB962C8B-B14F-4D97-AF65-F5344CB8AC3E}">
        <p14:creationId xmlns:p14="http://schemas.microsoft.com/office/powerpoint/2010/main" val="14160149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16625" y="2173510"/>
            <a:ext cx="10157875" cy="4239990"/>
          </a:xfrm>
        </p:spPr>
        <p:txBody>
          <a:bodyPr>
            <a:normAutofit/>
          </a:bodyPr>
          <a:lstStyle/>
          <a:p>
            <a:r>
              <a:rPr lang="en-US" sz="2400" i="1" dirty="0"/>
              <a:t>“Act as a non- sectarian non- party- political charitable </a:t>
            </a:r>
            <a:r>
              <a:rPr lang="en-US" sz="2400" i="1" dirty="0" smtClean="0"/>
              <a:t>organization </a:t>
            </a:r>
            <a:r>
              <a:rPr lang="en-US" sz="2400" i="1" dirty="0"/>
              <a:t>based in Wales for the relief and support of people with severe mental illness and their families and </a:t>
            </a:r>
            <a:r>
              <a:rPr lang="en-US" sz="2400" i="1" dirty="0" err="1" smtClean="0"/>
              <a:t>carers</a:t>
            </a:r>
            <a:r>
              <a:rPr lang="en-US" sz="2400" i="1" dirty="0"/>
              <a:t>; for research and education as to the cause, consequences and management of such illness ;and for the advice and assistance in the field of mental health and welfare”.  </a:t>
            </a:r>
            <a:r>
              <a:rPr lang="en-US" sz="2400" i="1" dirty="0" err="1"/>
              <a:t>Hafal</a:t>
            </a:r>
            <a:r>
              <a:rPr lang="en-US" sz="2400" i="1" dirty="0"/>
              <a:t> (1985) </a:t>
            </a:r>
            <a:endParaRPr lang="en-GB" sz="2400" dirty="0"/>
          </a:p>
        </p:txBody>
      </p:sp>
      <p:sp>
        <p:nvSpPr>
          <p:cNvPr id="6" name="Rectangle 5"/>
          <p:cNvSpPr/>
          <p:nvPr/>
        </p:nvSpPr>
        <p:spPr>
          <a:xfrm>
            <a:off x="3798969" y="1009134"/>
            <a:ext cx="4409330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2400" dirty="0" err="1" smtClean="0">
                <a:ln w="0"/>
                <a:solidFill>
                  <a:schemeClr val="accent2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Hafal’s</a:t>
            </a:r>
            <a:r>
              <a:rPr lang="en-GB" sz="2400" dirty="0" smtClean="0">
                <a:ln w="0"/>
                <a:solidFill>
                  <a:schemeClr val="accent2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 objective is too ….. </a:t>
            </a:r>
          </a:p>
          <a:p>
            <a:pPr algn="ctr"/>
            <a:endParaRPr lang="en-GB" b="1" cap="none" spc="0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56800" y="5748061"/>
            <a:ext cx="1557802" cy="928964"/>
          </a:xfrm>
          <a:prstGeom prst="rect">
            <a:avLst/>
          </a:prstGeom>
          <a:effectLst>
            <a:softEdge rad="88900"/>
          </a:effectLst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87446" y="5572301"/>
            <a:ext cx="1256454" cy="1256454"/>
          </a:xfrm>
          <a:prstGeom prst="rect">
            <a:avLst/>
          </a:prstGeom>
          <a:effectLst>
            <a:softEdge rad="50800"/>
          </a:effectLst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15205" y="5763078"/>
            <a:ext cx="1574801" cy="913947"/>
          </a:xfrm>
          <a:prstGeom prst="rect">
            <a:avLst/>
          </a:prstGeom>
          <a:effectLst>
            <a:softEdge rad="50800"/>
          </a:effectLst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3722" y="5606118"/>
            <a:ext cx="1098802" cy="1106764"/>
          </a:xfrm>
          <a:prstGeom prst="rect">
            <a:avLst/>
          </a:prstGeom>
          <a:effectLst>
            <a:softEdge rad="38100"/>
          </a:effectLst>
        </p:spPr>
      </p:pic>
    </p:spTree>
    <p:extLst>
      <p:ext uri="{BB962C8B-B14F-4D97-AF65-F5344CB8AC3E}">
        <p14:creationId xmlns:p14="http://schemas.microsoft.com/office/powerpoint/2010/main" val="423022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xmlns="" id="{82FDEACC-D224-4F5B-A0BE-6581493C366D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xmlns="" id="{567B8489-9450-4A50-94AF-90283270FF40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8229600" cy="6858000"/>
          </a:xfrm>
          <a:prstGeom prst="rect">
            <a:avLst/>
          </a:prstGeom>
          <a:solidFill>
            <a:schemeClr val="tx2">
              <a:lumMod val="50000"/>
              <a:alpha val="9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Freeform 5">
            <a:extLst>
              <a:ext uri="{FF2B5EF4-FFF2-40B4-BE49-F238E27FC236}">
                <a16:creationId xmlns:a16="http://schemas.microsoft.com/office/drawing/2014/main" xmlns="" id="{9D81556A-CBCA-4ADE-9ACA-F18F2F5E3126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1" y="659027"/>
            <a:ext cx="9042690" cy="1035152"/>
          </a:xfrm>
          <a:custGeom>
            <a:avLst/>
            <a:gdLst>
              <a:gd name="T0" fmla="*/ 1900 w 1902"/>
              <a:gd name="T1" fmla="*/ 77 h 163"/>
              <a:gd name="T2" fmla="*/ 1826 w 1902"/>
              <a:gd name="T3" fmla="*/ 3 h 163"/>
              <a:gd name="T4" fmla="*/ 1825 w 1902"/>
              <a:gd name="T5" fmla="*/ 2 h 163"/>
              <a:gd name="T6" fmla="*/ 1819 w 1902"/>
              <a:gd name="T7" fmla="*/ 0 h 163"/>
              <a:gd name="T8" fmla="*/ 1363 w 1902"/>
              <a:gd name="T9" fmla="*/ 0 h 163"/>
              <a:gd name="T10" fmla="*/ 1348 w 1902"/>
              <a:gd name="T11" fmla="*/ 0 h 163"/>
              <a:gd name="T12" fmla="*/ 1225 w 1902"/>
              <a:gd name="T13" fmla="*/ 0 h 163"/>
              <a:gd name="T14" fmla="*/ 1033 w 1902"/>
              <a:gd name="T15" fmla="*/ 0 h 163"/>
              <a:gd name="T16" fmla="*/ 892 w 1902"/>
              <a:gd name="T17" fmla="*/ 0 h 163"/>
              <a:gd name="T18" fmla="*/ 786 w 1902"/>
              <a:gd name="T19" fmla="*/ 0 h 163"/>
              <a:gd name="T20" fmla="*/ 577 w 1902"/>
              <a:gd name="T21" fmla="*/ 0 h 163"/>
              <a:gd name="T22" fmla="*/ 562 w 1902"/>
              <a:gd name="T23" fmla="*/ 0 h 163"/>
              <a:gd name="T24" fmla="*/ 439 w 1902"/>
              <a:gd name="T25" fmla="*/ 0 h 163"/>
              <a:gd name="T26" fmla="*/ 106 w 1902"/>
              <a:gd name="T27" fmla="*/ 0 h 163"/>
              <a:gd name="T28" fmla="*/ 0 w 1902"/>
              <a:gd name="T29" fmla="*/ 0 h 163"/>
              <a:gd name="T30" fmla="*/ 0 w 1902"/>
              <a:gd name="T31" fmla="*/ 163 h 163"/>
              <a:gd name="T32" fmla="*/ 106 w 1902"/>
              <a:gd name="T33" fmla="*/ 163 h 163"/>
              <a:gd name="T34" fmla="*/ 439 w 1902"/>
              <a:gd name="T35" fmla="*/ 163 h 163"/>
              <a:gd name="T36" fmla="*/ 562 w 1902"/>
              <a:gd name="T37" fmla="*/ 163 h 163"/>
              <a:gd name="T38" fmla="*/ 577 w 1902"/>
              <a:gd name="T39" fmla="*/ 163 h 163"/>
              <a:gd name="T40" fmla="*/ 786 w 1902"/>
              <a:gd name="T41" fmla="*/ 163 h 163"/>
              <a:gd name="T42" fmla="*/ 892 w 1902"/>
              <a:gd name="T43" fmla="*/ 163 h 163"/>
              <a:gd name="T44" fmla="*/ 1033 w 1902"/>
              <a:gd name="T45" fmla="*/ 163 h 163"/>
              <a:gd name="T46" fmla="*/ 1225 w 1902"/>
              <a:gd name="T47" fmla="*/ 163 h 163"/>
              <a:gd name="T48" fmla="*/ 1348 w 1902"/>
              <a:gd name="T49" fmla="*/ 163 h 163"/>
              <a:gd name="T50" fmla="*/ 1363 w 1902"/>
              <a:gd name="T51" fmla="*/ 163 h 163"/>
              <a:gd name="T52" fmla="*/ 1819 w 1902"/>
              <a:gd name="T53" fmla="*/ 163 h 163"/>
              <a:gd name="T54" fmla="*/ 1825 w 1902"/>
              <a:gd name="T55" fmla="*/ 161 h 163"/>
              <a:gd name="T56" fmla="*/ 1826 w 1902"/>
              <a:gd name="T57" fmla="*/ 160 h 163"/>
              <a:gd name="T58" fmla="*/ 1900 w 1902"/>
              <a:gd name="T59" fmla="*/ 86 h 163"/>
              <a:gd name="T60" fmla="*/ 1900 w 1902"/>
              <a:gd name="T61" fmla="*/ 77 h 16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</a:cxnLst>
            <a:rect l="0" t="0" r="r" b="b"/>
            <a:pathLst>
              <a:path w="1902" h="163">
                <a:moveTo>
                  <a:pt x="1900" y="77"/>
                </a:moveTo>
                <a:cubicBezTo>
                  <a:pt x="1826" y="3"/>
                  <a:pt x="1826" y="3"/>
                  <a:pt x="1826" y="3"/>
                </a:cubicBezTo>
                <a:cubicBezTo>
                  <a:pt x="1825" y="2"/>
                  <a:pt x="1825" y="2"/>
                  <a:pt x="1825" y="2"/>
                </a:cubicBezTo>
                <a:cubicBezTo>
                  <a:pt x="1823" y="1"/>
                  <a:pt x="1821" y="0"/>
                  <a:pt x="1819" y="0"/>
                </a:cubicBezTo>
                <a:cubicBezTo>
                  <a:pt x="1363" y="0"/>
                  <a:pt x="1363" y="0"/>
                  <a:pt x="1363" y="0"/>
                </a:cubicBezTo>
                <a:cubicBezTo>
                  <a:pt x="1348" y="0"/>
                  <a:pt x="1348" y="0"/>
                  <a:pt x="1348" y="0"/>
                </a:cubicBezTo>
                <a:cubicBezTo>
                  <a:pt x="1225" y="0"/>
                  <a:pt x="1225" y="0"/>
                  <a:pt x="1225" y="0"/>
                </a:cubicBezTo>
                <a:cubicBezTo>
                  <a:pt x="1033" y="0"/>
                  <a:pt x="1033" y="0"/>
                  <a:pt x="1033" y="0"/>
                </a:cubicBezTo>
                <a:cubicBezTo>
                  <a:pt x="892" y="0"/>
                  <a:pt x="892" y="0"/>
                  <a:pt x="892" y="0"/>
                </a:cubicBezTo>
                <a:cubicBezTo>
                  <a:pt x="786" y="0"/>
                  <a:pt x="786" y="0"/>
                  <a:pt x="786" y="0"/>
                </a:cubicBezTo>
                <a:cubicBezTo>
                  <a:pt x="577" y="0"/>
                  <a:pt x="577" y="0"/>
                  <a:pt x="577" y="0"/>
                </a:cubicBezTo>
                <a:cubicBezTo>
                  <a:pt x="562" y="0"/>
                  <a:pt x="562" y="0"/>
                  <a:pt x="562" y="0"/>
                </a:cubicBezTo>
                <a:cubicBezTo>
                  <a:pt x="439" y="0"/>
                  <a:pt x="439" y="0"/>
                  <a:pt x="439" y="0"/>
                </a:cubicBezTo>
                <a:cubicBezTo>
                  <a:pt x="106" y="0"/>
                  <a:pt x="106" y="0"/>
                  <a:pt x="106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3"/>
                  <a:pt x="0" y="163"/>
                  <a:pt x="0" y="163"/>
                </a:cubicBezTo>
                <a:cubicBezTo>
                  <a:pt x="106" y="163"/>
                  <a:pt x="106" y="163"/>
                  <a:pt x="106" y="163"/>
                </a:cubicBezTo>
                <a:cubicBezTo>
                  <a:pt x="439" y="163"/>
                  <a:pt x="439" y="163"/>
                  <a:pt x="439" y="163"/>
                </a:cubicBezTo>
                <a:cubicBezTo>
                  <a:pt x="562" y="163"/>
                  <a:pt x="562" y="163"/>
                  <a:pt x="562" y="163"/>
                </a:cubicBezTo>
                <a:cubicBezTo>
                  <a:pt x="577" y="163"/>
                  <a:pt x="577" y="163"/>
                  <a:pt x="577" y="163"/>
                </a:cubicBezTo>
                <a:cubicBezTo>
                  <a:pt x="786" y="163"/>
                  <a:pt x="786" y="163"/>
                  <a:pt x="786" y="163"/>
                </a:cubicBezTo>
                <a:cubicBezTo>
                  <a:pt x="892" y="163"/>
                  <a:pt x="892" y="163"/>
                  <a:pt x="892" y="163"/>
                </a:cubicBezTo>
                <a:cubicBezTo>
                  <a:pt x="1033" y="163"/>
                  <a:pt x="1033" y="163"/>
                  <a:pt x="1033" y="163"/>
                </a:cubicBezTo>
                <a:cubicBezTo>
                  <a:pt x="1225" y="163"/>
                  <a:pt x="1225" y="163"/>
                  <a:pt x="1225" y="163"/>
                </a:cubicBezTo>
                <a:cubicBezTo>
                  <a:pt x="1348" y="163"/>
                  <a:pt x="1348" y="163"/>
                  <a:pt x="1348" y="163"/>
                </a:cubicBezTo>
                <a:cubicBezTo>
                  <a:pt x="1363" y="163"/>
                  <a:pt x="1363" y="163"/>
                  <a:pt x="1363" y="163"/>
                </a:cubicBezTo>
                <a:cubicBezTo>
                  <a:pt x="1819" y="163"/>
                  <a:pt x="1819" y="163"/>
                  <a:pt x="1819" y="163"/>
                </a:cubicBezTo>
                <a:cubicBezTo>
                  <a:pt x="1821" y="163"/>
                  <a:pt x="1823" y="162"/>
                  <a:pt x="1825" y="161"/>
                </a:cubicBezTo>
                <a:cubicBezTo>
                  <a:pt x="1825" y="160"/>
                  <a:pt x="1825" y="160"/>
                  <a:pt x="1826" y="160"/>
                </a:cubicBezTo>
                <a:cubicBezTo>
                  <a:pt x="1900" y="86"/>
                  <a:pt x="1900" y="86"/>
                  <a:pt x="1900" y="86"/>
                </a:cubicBezTo>
                <a:cubicBezTo>
                  <a:pt x="1902" y="83"/>
                  <a:pt x="1902" y="79"/>
                  <a:pt x="1900" y="77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13057" y="2462282"/>
            <a:ext cx="3001931" cy="3001931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1867" y="787400"/>
            <a:ext cx="7145866" cy="778933"/>
          </a:xfrm>
        </p:spPr>
        <p:txBody>
          <a:bodyPr anchor="ctr">
            <a:normAutofit/>
          </a:bodyPr>
          <a:lstStyle/>
          <a:p>
            <a:r>
              <a:rPr lang="en-US" sz="3200">
                <a:solidFill>
                  <a:srgbClr val="FEFFFF"/>
                </a:solidFill>
              </a:rPr>
              <a:t>Hafal’s aims and values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" y="2032000"/>
            <a:ext cx="7145867" cy="3879222"/>
          </a:xfrm>
        </p:spPr>
        <p:txBody>
          <a:bodyPr>
            <a:normAutofit/>
          </a:bodyPr>
          <a:lstStyle/>
          <a:p>
            <a:pPr marL="0" indent="0">
              <a:buClr>
                <a:schemeClr val="bg1"/>
              </a:buClr>
              <a:buNone/>
            </a:pPr>
            <a:r>
              <a:rPr lang="en-US">
                <a:solidFill>
                  <a:srgbClr val="FEFFFF"/>
                </a:solidFill>
              </a:rPr>
              <a:t>Hafal means ‘</a:t>
            </a:r>
            <a:r>
              <a:rPr lang="en-US" b="1" i="1">
                <a:solidFill>
                  <a:srgbClr val="FEFFFF"/>
                </a:solidFill>
              </a:rPr>
              <a:t>equal’.</a:t>
            </a:r>
          </a:p>
          <a:p>
            <a:pPr marL="0" indent="0">
              <a:buClr>
                <a:schemeClr val="bg1"/>
              </a:buClr>
              <a:buNone/>
            </a:pPr>
            <a:endParaRPr lang="en-US" b="1" i="1">
              <a:solidFill>
                <a:srgbClr val="FEFFFF"/>
              </a:solidFill>
            </a:endParaRPr>
          </a:p>
          <a:p>
            <a:pPr marL="0" indent="0">
              <a:buClr>
                <a:schemeClr val="bg1"/>
              </a:buClr>
              <a:buNone/>
            </a:pPr>
            <a:r>
              <a:rPr lang="en-US">
                <a:solidFill>
                  <a:srgbClr val="FEFFFF"/>
                </a:solidFill>
              </a:rPr>
              <a:t>This organization  works with clients who are suffering / recovering from serious mental illnesses such as;</a:t>
            </a:r>
          </a:p>
          <a:p>
            <a:pPr>
              <a:buClr>
                <a:schemeClr val="bg1"/>
              </a:buClr>
              <a:buFont typeface="Wingdings" charset="2"/>
              <a:buChar char="Ø"/>
            </a:pPr>
            <a:r>
              <a:rPr lang="en-US">
                <a:solidFill>
                  <a:srgbClr val="FEFFFF"/>
                </a:solidFill>
              </a:rPr>
              <a:t>Schizophrenia</a:t>
            </a:r>
          </a:p>
          <a:p>
            <a:pPr>
              <a:buClr>
                <a:schemeClr val="bg1"/>
              </a:buClr>
              <a:buFont typeface="Wingdings" charset="2"/>
              <a:buChar char="Ø"/>
            </a:pPr>
            <a:r>
              <a:rPr lang="en-US">
                <a:solidFill>
                  <a:srgbClr val="FEFFFF"/>
                </a:solidFill>
              </a:rPr>
              <a:t>Bipolar disorder </a:t>
            </a:r>
          </a:p>
          <a:p>
            <a:pPr>
              <a:buClr>
                <a:schemeClr val="bg1"/>
              </a:buClr>
              <a:buFont typeface="Wingdings" charset="2"/>
              <a:buChar char="Ø"/>
            </a:pPr>
            <a:r>
              <a:rPr lang="en-US">
                <a:solidFill>
                  <a:srgbClr val="FEFFFF"/>
                </a:solidFill>
              </a:rPr>
              <a:t>depression</a:t>
            </a:r>
          </a:p>
          <a:p>
            <a:endParaRPr lang="en-US">
              <a:solidFill>
                <a:srgbClr val="FE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49868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xmlns="" id="{82FDEACC-D224-4F5B-A0BE-6581493C366D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xmlns="" id="{567B8489-9450-4A50-94AF-90283270FF40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8229600" cy="6858000"/>
          </a:xfrm>
          <a:prstGeom prst="rect">
            <a:avLst/>
          </a:prstGeom>
          <a:solidFill>
            <a:schemeClr val="tx2">
              <a:lumMod val="50000"/>
              <a:alpha val="9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Freeform 5">
            <a:extLst>
              <a:ext uri="{FF2B5EF4-FFF2-40B4-BE49-F238E27FC236}">
                <a16:creationId xmlns:a16="http://schemas.microsoft.com/office/drawing/2014/main" xmlns="" id="{9D81556A-CBCA-4ADE-9ACA-F18F2F5E3126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1" y="659027"/>
            <a:ext cx="9042690" cy="1035152"/>
          </a:xfrm>
          <a:custGeom>
            <a:avLst/>
            <a:gdLst>
              <a:gd name="T0" fmla="*/ 1900 w 1902"/>
              <a:gd name="T1" fmla="*/ 77 h 163"/>
              <a:gd name="T2" fmla="*/ 1826 w 1902"/>
              <a:gd name="T3" fmla="*/ 3 h 163"/>
              <a:gd name="T4" fmla="*/ 1825 w 1902"/>
              <a:gd name="T5" fmla="*/ 2 h 163"/>
              <a:gd name="T6" fmla="*/ 1819 w 1902"/>
              <a:gd name="T7" fmla="*/ 0 h 163"/>
              <a:gd name="T8" fmla="*/ 1363 w 1902"/>
              <a:gd name="T9" fmla="*/ 0 h 163"/>
              <a:gd name="T10" fmla="*/ 1348 w 1902"/>
              <a:gd name="T11" fmla="*/ 0 h 163"/>
              <a:gd name="T12" fmla="*/ 1225 w 1902"/>
              <a:gd name="T13" fmla="*/ 0 h 163"/>
              <a:gd name="T14" fmla="*/ 1033 w 1902"/>
              <a:gd name="T15" fmla="*/ 0 h 163"/>
              <a:gd name="T16" fmla="*/ 892 w 1902"/>
              <a:gd name="T17" fmla="*/ 0 h 163"/>
              <a:gd name="T18" fmla="*/ 786 w 1902"/>
              <a:gd name="T19" fmla="*/ 0 h 163"/>
              <a:gd name="T20" fmla="*/ 577 w 1902"/>
              <a:gd name="T21" fmla="*/ 0 h 163"/>
              <a:gd name="T22" fmla="*/ 562 w 1902"/>
              <a:gd name="T23" fmla="*/ 0 h 163"/>
              <a:gd name="T24" fmla="*/ 439 w 1902"/>
              <a:gd name="T25" fmla="*/ 0 h 163"/>
              <a:gd name="T26" fmla="*/ 106 w 1902"/>
              <a:gd name="T27" fmla="*/ 0 h 163"/>
              <a:gd name="T28" fmla="*/ 0 w 1902"/>
              <a:gd name="T29" fmla="*/ 0 h 163"/>
              <a:gd name="T30" fmla="*/ 0 w 1902"/>
              <a:gd name="T31" fmla="*/ 163 h 163"/>
              <a:gd name="T32" fmla="*/ 106 w 1902"/>
              <a:gd name="T33" fmla="*/ 163 h 163"/>
              <a:gd name="T34" fmla="*/ 439 w 1902"/>
              <a:gd name="T35" fmla="*/ 163 h 163"/>
              <a:gd name="T36" fmla="*/ 562 w 1902"/>
              <a:gd name="T37" fmla="*/ 163 h 163"/>
              <a:gd name="T38" fmla="*/ 577 w 1902"/>
              <a:gd name="T39" fmla="*/ 163 h 163"/>
              <a:gd name="T40" fmla="*/ 786 w 1902"/>
              <a:gd name="T41" fmla="*/ 163 h 163"/>
              <a:gd name="T42" fmla="*/ 892 w 1902"/>
              <a:gd name="T43" fmla="*/ 163 h 163"/>
              <a:gd name="T44" fmla="*/ 1033 w 1902"/>
              <a:gd name="T45" fmla="*/ 163 h 163"/>
              <a:gd name="T46" fmla="*/ 1225 w 1902"/>
              <a:gd name="T47" fmla="*/ 163 h 163"/>
              <a:gd name="T48" fmla="*/ 1348 w 1902"/>
              <a:gd name="T49" fmla="*/ 163 h 163"/>
              <a:gd name="T50" fmla="*/ 1363 w 1902"/>
              <a:gd name="T51" fmla="*/ 163 h 163"/>
              <a:gd name="T52" fmla="*/ 1819 w 1902"/>
              <a:gd name="T53" fmla="*/ 163 h 163"/>
              <a:gd name="T54" fmla="*/ 1825 w 1902"/>
              <a:gd name="T55" fmla="*/ 161 h 163"/>
              <a:gd name="T56" fmla="*/ 1826 w 1902"/>
              <a:gd name="T57" fmla="*/ 160 h 163"/>
              <a:gd name="T58" fmla="*/ 1900 w 1902"/>
              <a:gd name="T59" fmla="*/ 86 h 163"/>
              <a:gd name="T60" fmla="*/ 1900 w 1902"/>
              <a:gd name="T61" fmla="*/ 77 h 16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</a:cxnLst>
            <a:rect l="0" t="0" r="r" b="b"/>
            <a:pathLst>
              <a:path w="1902" h="163">
                <a:moveTo>
                  <a:pt x="1900" y="77"/>
                </a:moveTo>
                <a:cubicBezTo>
                  <a:pt x="1826" y="3"/>
                  <a:pt x="1826" y="3"/>
                  <a:pt x="1826" y="3"/>
                </a:cubicBezTo>
                <a:cubicBezTo>
                  <a:pt x="1825" y="2"/>
                  <a:pt x="1825" y="2"/>
                  <a:pt x="1825" y="2"/>
                </a:cubicBezTo>
                <a:cubicBezTo>
                  <a:pt x="1823" y="1"/>
                  <a:pt x="1821" y="0"/>
                  <a:pt x="1819" y="0"/>
                </a:cubicBezTo>
                <a:cubicBezTo>
                  <a:pt x="1363" y="0"/>
                  <a:pt x="1363" y="0"/>
                  <a:pt x="1363" y="0"/>
                </a:cubicBezTo>
                <a:cubicBezTo>
                  <a:pt x="1348" y="0"/>
                  <a:pt x="1348" y="0"/>
                  <a:pt x="1348" y="0"/>
                </a:cubicBezTo>
                <a:cubicBezTo>
                  <a:pt x="1225" y="0"/>
                  <a:pt x="1225" y="0"/>
                  <a:pt x="1225" y="0"/>
                </a:cubicBezTo>
                <a:cubicBezTo>
                  <a:pt x="1033" y="0"/>
                  <a:pt x="1033" y="0"/>
                  <a:pt x="1033" y="0"/>
                </a:cubicBezTo>
                <a:cubicBezTo>
                  <a:pt x="892" y="0"/>
                  <a:pt x="892" y="0"/>
                  <a:pt x="892" y="0"/>
                </a:cubicBezTo>
                <a:cubicBezTo>
                  <a:pt x="786" y="0"/>
                  <a:pt x="786" y="0"/>
                  <a:pt x="786" y="0"/>
                </a:cubicBezTo>
                <a:cubicBezTo>
                  <a:pt x="577" y="0"/>
                  <a:pt x="577" y="0"/>
                  <a:pt x="577" y="0"/>
                </a:cubicBezTo>
                <a:cubicBezTo>
                  <a:pt x="562" y="0"/>
                  <a:pt x="562" y="0"/>
                  <a:pt x="562" y="0"/>
                </a:cubicBezTo>
                <a:cubicBezTo>
                  <a:pt x="439" y="0"/>
                  <a:pt x="439" y="0"/>
                  <a:pt x="439" y="0"/>
                </a:cubicBezTo>
                <a:cubicBezTo>
                  <a:pt x="106" y="0"/>
                  <a:pt x="106" y="0"/>
                  <a:pt x="106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3"/>
                  <a:pt x="0" y="163"/>
                  <a:pt x="0" y="163"/>
                </a:cubicBezTo>
                <a:cubicBezTo>
                  <a:pt x="106" y="163"/>
                  <a:pt x="106" y="163"/>
                  <a:pt x="106" y="163"/>
                </a:cubicBezTo>
                <a:cubicBezTo>
                  <a:pt x="439" y="163"/>
                  <a:pt x="439" y="163"/>
                  <a:pt x="439" y="163"/>
                </a:cubicBezTo>
                <a:cubicBezTo>
                  <a:pt x="562" y="163"/>
                  <a:pt x="562" y="163"/>
                  <a:pt x="562" y="163"/>
                </a:cubicBezTo>
                <a:cubicBezTo>
                  <a:pt x="577" y="163"/>
                  <a:pt x="577" y="163"/>
                  <a:pt x="577" y="163"/>
                </a:cubicBezTo>
                <a:cubicBezTo>
                  <a:pt x="786" y="163"/>
                  <a:pt x="786" y="163"/>
                  <a:pt x="786" y="163"/>
                </a:cubicBezTo>
                <a:cubicBezTo>
                  <a:pt x="892" y="163"/>
                  <a:pt x="892" y="163"/>
                  <a:pt x="892" y="163"/>
                </a:cubicBezTo>
                <a:cubicBezTo>
                  <a:pt x="1033" y="163"/>
                  <a:pt x="1033" y="163"/>
                  <a:pt x="1033" y="163"/>
                </a:cubicBezTo>
                <a:cubicBezTo>
                  <a:pt x="1225" y="163"/>
                  <a:pt x="1225" y="163"/>
                  <a:pt x="1225" y="163"/>
                </a:cubicBezTo>
                <a:cubicBezTo>
                  <a:pt x="1348" y="163"/>
                  <a:pt x="1348" y="163"/>
                  <a:pt x="1348" y="163"/>
                </a:cubicBezTo>
                <a:cubicBezTo>
                  <a:pt x="1363" y="163"/>
                  <a:pt x="1363" y="163"/>
                  <a:pt x="1363" y="163"/>
                </a:cubicBezTo>
                <a:cubicBezTo>
                  <a:pt x="1819" y="163"/>
                  <a:pt x="1819" y="163"/>
                  <a:pt x="1819" y="163"/>
                </a:cubicBezTo>
                <a:cubicBezTo>
                  <a:pt x="1821" y="163"/>
                  <a:pt x="1823" y="162"/>
                  <a:pt x="1825" y="161"/>
                </a:cubicBezTo>
                <a:cubicBezTo>
                  <a:pt x="1825" y="160"/>
                  <a:pt x="1825" y="160"/>
                  <a:pt x="1826" y="160"/>
                </a:cubicBezTo>
                <a:cubicBezTo>
                  <a:pt x="1900" y="86"/>
                  <a:pt x="1900" y="86"/>
                  <a:pt x="1900" y="86"/>
                </a:cubicBezTo>
                <a:cubicBezTo>
                  <a:pt x="1902" y="83"/>
                  <a:pt x="1902" y="79"/>
                  <a:pt x="1900" y="77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713057" y="2712443"/>
            <a:ext cx="3001931" cy="250160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1867" y="787400"/>
            <a:ext cx="7145866" cy="77893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200">
                <a:solidFill>
                  <a:srgbClr val="FEFFFF"/>
                </a:solidFill>
              </a:rPr>
              <a:t>Its main goals… 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41866" y="2032000"/>
            <a:ext cx="7145867" cy="387922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indent="-342900" defTabSz="457200">
              <a:spcBef>
                <a:spcPts val="1000"/>
              </a:spcBef>
              <a:buClr>
                <a:schemeClr val="bg1"/>
              </a:buClr>
              <a:buFont typeface="Arial" charset="0"/>
              <a:buChar char="•"/>
            </a:pPr>
            <a:r>
              <a:rPr lang="en-US" dirty="0">
                <a:solidFill>
                  <a:srgbClr val="FEFFFF"/>
                </a:solidFill>
              </a:rPr>
              <a:t>Improve quality of living </a:t>
            </a:r>
          </a:p>
          <a:p>
            <a:pPr marL="285750" indent="-285750" defTabSz="457200"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endParaRPr lang="en-US" dirty="0">
              <a:solidFill>
                <a:srgbClr val="FEFFFF"/>
              </a:solidFill>
            </a:endParaRPr>
          </a:p>
          <a:p>
            <a:pPr marL="285750" indent="-285750" defTabSz="457200">
              <a:spcBef>
                <a:spcPts val="1000"/>
              </a:spcBef>
              <a:buClr>
                <a:schemeClr val="bg1"/>
              </a:buClr>
              <a:buFont typeface="Arial" charset="0"/>
              <a:buChar char="•"/>
            </a:pPr>
            <a:r>
              <a:rPr lang="en-US" dirty="0">
                <a:solidFill>
                  <a:srgbClr val="FEFFFF"/>
                </a:solidFill>
              </a:rPr>
              <a:t>Recovery </a:t>
            </a:r>
          </a:p>
          <a:p>
            <a:pPr marL="285750" indent="-285750" defTabSz="457200"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endParaRPr lang="en-US" dirty="0">
              <a:solidFill>
                <a:srgbClr val="FEFFFF"/>
              </a:solidFill>
            </a:endParaRPr>
          </a:p>
          <a:p>
            <a:pPr marL="285750" indent="-285750" defTabSz="457200">
              <a:spcBef>
                <a:spcPts val="1000"/>
              </a:spcBef>
              <a:buClr>
                <a:schemeClr val="bg1"/>
              </a:buClr>
              <a:buFont typeface="Arial" charset="0"/>
              <a:buChar char="•"/>
            </a:pPr>
            <a:r>
              <a:rPr lang="en-US" dirty="0">
                <a:solidFill>
                  <a:srgbClr val="FEFFFF"/>
                </a:solidFill>
              </a:rPr>
              <a:t>To fight and stand up against discrimination </a:t>
            </a:r>
          </a:p>
          <a:p>
            <a:pPr marL="285750" indent="-285750" defTabSz="457200"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endParaRPr lang="en-US" dirty="0">
              <a:solidFill>
                <a:srgbClr val="FEFFFF"/>
              </a:solidFill>
            </a:endParaRPr>
          </a:p>
          <a:p>
            <a:pPr marL="285750" indent="-285750" defTabSz="457200">
              <a:spcBef>
                <a:spcPts val="1000"/>
              </a:spcBef>
              <a:buClr>
                <a:schemeClr val="bg1"/>
              </a:buClr>
              <a:buFont typeface="Arial" charset="0"/>
              <a:buChar char="•"/>
            </a:pPr>
            <a:r>
              <a:rPr lang="en-US" dirty="0">
                <a:solidFill>
                  <a:srgbClr val="FEFFFF"/>
                </a:solidFill>
              </a:rPr>
              <a:t>And to provide equal opportunities. </a:t>
            </a:r>
          </a:p>
          <a:p>
            <a:pPr defTabSz="457200"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endParaRPr lang="en-US" dirty="0">
              <a:solidFill>
                <a:srgbClr val="FE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977842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37325" y="1809443"/>
            <a:ext cx="8911687" cy="3033490"/>
          </a:xfrm>
        </p:spPr>
        <p:txBody>
          <a:bodyPr>
            <a:normAutofit/>
          </a:bodyPr>
          <a:lstStyle/>
          <a:p>
            <a:r>
              <a:rPr lang="en-US" dirty="0" smtClean="0"/>
              <a:t>“ </a:t>
            </a:r>
            <a:r>
              <a:rPr lang="en-US" dirty="0" err="1" smtClean="0"/>
              <a:t>Hafal</a:t>
            </a:r>
            <a:r>
              <a:rPr lang="en-US" dirty="0" smtClean="0"/>
              <a:t> Is founded on the belief that people who have direct experience of mental illness know best how services can be delivered</a:t>
            </a:r>
            <a:r>
              <a:rPr lang="en-US" dirty="0" smtClean="0"/>
              <a:t>….” </a:t>
            </a:r>
            <a:r>
              <a:rPr lang="en-US" dirty="0" err="1" smtClean="0"/>
              <a:t>Hafal</a:t>
            </a:r>
            <a:r>
              <a:rPr lang="en-US" dirty="0"/>
              <a:t> </a:t>
            </a:r>
            <a:r>
              <a:rPr lang="en-US" dirty="0" smtClean="0"/>
              <a:t>(2017).</a:t>
            </a:r>
            <a:r>
              <a:rPr lang="en-US" dirty="0" smtClean="0"/>
              <a:t> 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66832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xmlns="" id="{82FDEACC-D224-4F5B-A0BE-6581493C366D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xmlns="" id="{567B8489-9450-4A50-94AF-90283270FF40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8229600" cy="6858000"/>
          </a:xfrm>
          <a:prstGeom prst="rect">
            <a:avLst/>
          </a:prstGeom>
          <a:solidFill>
            <a:schemeClr val="tx2">
              <a:lumMod val="50000"/>
              <a:alpha val="9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7" name="Freeform 5">
            <a:extLst>
              <a:ext uri="{FF2B5EF4-FFF2-40B4-BE49-F238E27FC236}">
                <a16:creationId xmlns:a16="http://schemas.microsoft.com/office/drawing/2014/main" xmlns="" id="{9D81556A-CBCA-4ADE-9ACA-F18F2F5E3126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1" y="659027"/>
            <a:ext cx="9042690" cy="1035152"/>
          </a:xfrm>
          <a:custGeom>
            <a:avLst/>
            <a:gdLst>
              <a:gd name="T0" fmla="*/ 1900 w 1902"/>
              <a:gd name="T1" fmla="*/ 77 h 163"/>
              <a:gd name="T2" fmla="*/ 1826 w 1902"/>
              <a:gd name="T3" fmla="*/ 3 h 163"/>
              <a:gd name="T4" fmla="*/ 1825 w 1902"/>
              <a:gd name="T5" fmla="*/ 2 h 163"/>
              <a:gd name="T6" fmla="*/ 1819 w 1902"/>
              <a:gd name="T7" fmla="*/ 0 h 163"/>
              <a:gd name="T8" fmla="*/ 1363 w 1902"/>
              <a:gd name="T9" fmla="*/ 0 h 163"/>
              <a:gd name="T10" fmla="*/ 1348 w 1902"/>
              <a:gd name="T11" fmla="*/ 0 h 163"/>
              <a:gd name="T12" fmla="*/ 1225 w 1902"/>
              <a:gd name="T13" fmla="*/ 0 h 163"/>
              <a:gd name="T14" fmla="*/ 1033 w 1902"/>
              <a:gd name="T15" fmla="*/ 0 h 163"/>
              <a:gd name="T16" fmla="*/ 892 w 1902"/>
              <a:gd name="T17" fmla="*/ 0 h 163"/>
              <a:gd name="T18" fmla="*/ 786 w 1902"/>
              <a:gd name="T19" fmla="*/ 0 h 163"/>
              <a:gd name="T20" fmla="*/ 577 w 1902"/>
              <a:gd name="T21" fmla="*/ 0 h 163"/>
              <a:gd name="T22" fmla="*/ 562 w 1902"/>
              <a:gd name="T23" fmla="*/ 0 h 163"/>
              <a:gd name="T24" fmla="*/ 439 w 1902"/>
              <a:gd name="T25" fmla="*/ 0 h 163"/>
              <a:gd name="T26" fmla="*/ 106 w 1902"/>
              <a:gd name="T27" fmla="*/ 0 h 163"/>
              <a:gd name="T28" fmla="*/ 0 w 1902"/>
              <a:gd name="T29" fmla="*/ 0 h 163"/>
              <a:gd name="T30" fmla="*/ 0 w 1902"/>
              <a:gd name="T31" fmla="*/ 163 h 163"/>
              <a:gd name="T32" fmla="*/ 106 w 1902"/>
              <a:gd name="T33" fmla="*/ 163 h 163"/>
              <a:gd name="T34" fmla="*/ 439 w 1902"/>
              <a:gd name="T35" fmla="*/ 163 h 163"/>
              <a:gd name="T36" fmla="*/ 562 w 1902"/>
              <a:gd name="T37" fmla="*/ 163 h 163"/>
              <a:gd name="T38" fmla="*/ 577 w 1902"/>
              <a:gd name="T39" fmla="*/ 163 h 163"/>
              <a:gd name="T40" fmla="*/ 786 w 1902"/>
              <a:gd name="T41" fmla="*/ 163 h 163"/>
              <a:gd name="T42" fmla="*/ 892 w 1902"/>
              <a:gd name="T43" fmla="*/ 163 h 163"/>
              <a:gd name="T44" fmla="*/ 1033 w 1902"/>
              <a:gd name="T45" fmla="*/ 163 h 163"/>
              <a:gd name="T46" fmla="*/ 1225 w 1902"/>
              <a:gd name="T47" fmla="*/ 163 h 163"/>
              <a:gd name="T48" fmla="*/ 1348 w 1902"/>
              <a:gd name="T49" fmla="*/ 163 h 163"/>
              <a:gd name="T50" fmla="*/ 1363 w 1902"/>
              <a:gd name="T51" fmla="*/ 163 h 163"/>
              <a:gd name="T52" fmla="*/ 1819 w 1902"/>
              <a:gd name="T53" fmla="*/ 163 h 163"/>
              <a:gd name="T54" fmla="*/ 1825 w 1902"/>
              <a:gd name="T55" fmla="*/ 161 h 163"/>
              <a:gd name="T56" fmla="*/ 1826 w 1902"/>
              <a:gd name="T57" fmla="*/ 160 h 163"/>
              <a:gd name="T58" fmla="*/ 1900 w 1902"/>
              <a:gd name="T59" fmla="*/ 86 h 163"/>
              <a:gd name="T60" fmla="*/ 1900 w 1902"/>
              <a:gd name="T61" fmla="*/ 77 h 16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</a:cxnLst>
            <a:rect l="0" t="0" r="r" b="b"/>
            <a:pathLst>
              <a:path w="1902" h="163">
                <a:moveTo>
                  <a:pt x="1900" y="77"/>
                </a:moveTo>
                <a:cubicBezTo>
                  <a:pt x="1826" y="3"/>
                  <a:pt x="1826" y="3"/>
                  <a:pt x="1826" y="3"/>
                </a:cubicBezTo>
                <a:cubicBezTo>
                  <a:pt x="1825" y="2"/>
                  <a:pt x="1825" y="2"/>
                  <a:pt x="1825" y="2"/>
                </a:cubicBezTo>
                <a:cubicBezTo>
                  <a:pt x="1823" y="1"/>
                  <a:pt x="1821" y="0"/>
                  <a:pt x="1819" y="0"/>
                </a:cubicBezTo>
                <a:cubicBezTo>
                  <a:pt x="1363" y="0"/>
                  <a:pt x="1363" y="0"/>
                  <a:pt x="1363" y="0"/>
                </a:cubicBezTo>
                <a:cubicBezTo>
                  <a:pt x="1348" y="0"/>
                  <a:pt x="1348" y="0"/>
                  <a:pt x="1348" y="0"/>
                </a:cubicBezTo>
                <a:cubicBezTo>
                  <a:pt x="1225" y="0"/>
                  <a:pt x="1225" y="0"/>
                  <a:pt x="1225" y="0"/>
                </a:cubicBezTo>
                <a:cubicBezTo>
                  <a:pt x="1033" y="0"/>
                  <a:pt x="1033" y="0"/>
                  <a:pt x="1033" y="0"/>
                </a:cubicBezTo>
                <a:cubicBezTo>
                  <a:pt x="892" y="0"/>
                  <a:pt x="892" y="0"/>
                  <a:pt x="892" y="0"/>
                </a:cubicBezTo>
                <a:cubicBezTo>
                  <a:pt x="786" y="0"/>
                  <a:pt x="786" y="0"/>
                  <a:pt x="786" y="0"/>
                </a:cubicBezTo>
                <a:cubicBezTo>
                  <a:pt x="577" y="0"/>
                  <a:pt x="577" y="0"/>
                  <a:pt x="577" y="0"/>
                </a:cubicBezTo>
                <a:cubicBezTo>
                  <a:pt x="562" y="0"/>
                  <a:pt x="562" y="0"/>
                  <a:pt x="562" y="0"/>
                </a:cubicBezTo>
                <a:cubicBezTo>
                  <a:pt x="439" y="0"/>
                  <a:pt x="439" y="0"/>
                  <a:pt x="439" y="0"/>
                </a:cubicBezTo>
                <a:cubicBezTo>
                  <a:pt x="106" y="0"/>
                  <a:pt x="106" y="0"/>
                  <a:pt x="106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3"/>
                  <a:pt x="0" y="163"/>
                  <a:pt x="0" y="163"/>
                </a:cubicBezTo>
                <a:cubicBezTo>
                  <a:pt x="106" y="163"/>
                  <a:pt x="106" y="163"/>
                  <a:pt x="106" y="163"/>
                </a:cubicBezTo>
                <a:cubicBezTo>
                  <a:pt x="439" y="163"/>
                  <a:pt x="439" y="163"/>
                  <a:pt x="439" y="163"/>
                </a:cubicBezTo>
                <a:cubicBezTo>
                  <a:pt x="562" y="163"/>
                  <a:pt x="562" y="163"/>
                  <a:pt x="562" y="163"/>
                </a:cubicBezTo>
                <a:cubicBezTo>
                  <a:pt x="577" y="163"/>
                  <a:pt x="577" y="163"/>
                  <a:pt x="577" y="163"/>
                </a:cubicBezTo>
                <a:cubicBezTo>
                  <a:pt x="786" y="163"/>
                  <a:pt x="786" y="163"/>
                  <a:pt x="786" y="163"/>
                </a:cubicBezTo>
                <a:cubicBezTo>
                  <a:pt x="892" y="163"/>
                  <a:pt x="892" y="163"/>
                  <a:pt x="892" y="163"/>
                </a:cubicBezTo>
                <a:cubicBezTo>
                  <a:pt x="1033" y="163"/>
                  <a:pt x="1033" y="163"/>
                  <a:pt x="1033" y="163"/>
                </a:cubicBezTo>
                <a:cubicBezTo>
                  <a:pt x="1225" y="163"/>
                  <a:pt x="1225" y="163"/>
                  <a:pt x="1225" y="163"/>
                </a:cubicBezTo>
                <a:cubicBezTo>
                  <a:pt x="1348" y="163"/>
                  <a:pt x="1348" y="163"/>
                  <a:pt x="1348" y="163"/>
                </a:cubicBezTo>
                <a:cubicBezTo>
                  <a:pt x="1363" y="163"/>
                  <a:pt x="1363" y="163"/>
                  <a:pt x="1363" y="163"/>
                </a:cubicBezTo>
                <a:cubicBezTo>
                  <a:pt x="1819" y="163"/>
                  <a:pt x="1819" y="163"/>
                  <a:pt x="1819" y="163"/>
                </a:cubicBezTo>
                <a:cubicBezTo>
                  <a:pt x="1821" y="163"/>
                  <a:pt x="1823" y="162"/>
                  <a:pt x="1825" y="161"/>
                </a:cubicBezTo>
                <a:cubicBezTo>
                  <a:pt x="1825" y="160"/>
                  <a:pt x="1825" y="160"/>
                  <a:pt x="1826" y="160"/>
                </a:cubicBezTo>
                <a:cubicBezTo>
                  <a:pt x="1900" y="86"/>
                  <a:pt x="1900" y="86"/>
                  <a:pt x="1900" y="86"/>
                </a:cubicBezTo>
                <a:cubicBezTo>
                  <a:pt x="1902" y="83"/>
                  <a:pt x="1902" y="79"/>
                  <a:pt x="1900" y="77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8" name="Content Placeholder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13057" y="2712443"/>
            <a:ext cx="3001931" cy="250160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1867" y="787400"/>
            <a:ext cx="7145866" cy="778933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500">
                <a:solidFill>
                  <a:srgbClr val="FEFFFF"/>
                </a:solidFill>
              </a:rPr>
              <a:t>What are the different services provided by Hafal ???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" y="2032000"/>
            <a:ext cx="7145867" cy="387922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buClr>
                <a:schemeClr val="bg1"/>
              </a:buClr>
              <a:buFont typeface="Arial" charset="0"/>
              <a:buChar char="•"/>
            </a:pPr>
            <a:r>
              <a:rPr lang="en-US">
                <a:solidFill>
                  <a:srgbClr val="FEFFFF"/>
                </a:solidFill>
              </a:rPr>
              <a:t>Direct support and advice</a:t>
            </a:r>
          </a:p>
          <a:p>
            <a:pPr>
              <a:lnSpc>
                <a:spcPct val="90000"/>
              </a:lnSpc>
              <a:buClr>
                <a:schemeClr val="bg1"/>
              </a:buClr>
              <a:buFont typeface="Arial" charset="0"/>
              <a:buChar char="•"/>
            </a:pPr>
            <a:r>
              <a:rPr lang="en-US">
                <a:solidFill>
                  <a:srgbClr val="FEFFFF"/>
                </a:solidFill>
              </a:rPr>
              <a:t>Housing support</a:t>
            </a:r>
          </a:p>
          <a:p>
            <a:pPr>
              <a:lnSpc>
                <a:spcPct val="90000"/>
              </a:lnSpc>
              <a:buClr>
                <a:schemeClr val="bg1"/>
              </a:buClr>
              <a:buFont typeface="Arial" charset="0"/>
              <a:buChar char="•"/>
            </a:pPr>
            <a:r>
              <a:rPr lang="en-US">
                <a:solidFill>
                  <a:srgbClr val="FEFFFF"/>
                </a:solidFill>
              </a:rPr>
              <a:t>Support in a crisis</a:t>
            </a:r>
          </a:p>
          <a:p>
            <a:pPr>
              <a:lnSpc>
                <a:spcPct val="90000"/>
              </a:lnSpc>
              <a:buClr>
                <a:schemeClr val="bg1"/>
              </a:buClr>
              <a:buFont typeface="Arial" charset="0"/>
              <a:buChar char="•"/>
            </a:pPr>
            <a:r>
              <a:rPr lang="en-US">
                <a:solidFill>
                  <a:srgbClr val="FEFFFF"/>
                </a:solidFill>
              </a:rPr>
              <a:t>Respite for family and careers</a:t>
            </a:r>
          </a:p>
          <a:p>
            <a:pPr>
              <a:lnSpc>
                <a:spcPct val="90000"/>
              </a:lnSpc>
              <a:buClr>
                <a:schemeClr val="bg1"/>
              </a:buClr>
              <a:buFont typeface="Arial" charset="0"/>
              <a:buChar char="•"/>
            </a:pPr>
            <a:r>
              <a:rPr lang="en-US">
                <a:solidFill>
                  <a:srgbClr val="FEFFFF"/>
                </a:solidFill>
              </a:rPr>
              <a:t>Group and peer support</a:t>
            </a:r>
          </a:p>
          <a:p>
            <a:pPr>
              <a:lnSpc>
                <a:spcPct val="90000"/>
              </a:lnSpc>
              <a:buClr>
                <a:schemeClr val="bg1"/>
              </a:buClr>
              <a:buFont typeface="Arial" charset="0"/>
              <a:buChar char="•"/>
            </a:pPr>
            <a:r>
              <a:rPr lang="en-US">
                <a:solidFill>
                  <a:srgbClr val="FEFFFF"/>
                </a:solidFill>
              </a:rPr>
              <a:t>Family support </a:t>
            </a:r>
          </a:p>
          <a:p>
            <a:pPr>
              <a:lnSpc>
                <a:spcPct val="90000"/>
              </a:lnSpc>
              <a:buClr>
                <a:schemeClr val="bg1"/>
              </a:buClr>
              <a:buFont typeface="Arial" charset="0"/>
              <a:buChar char="•"/>
            </a:pPr>
            <a:r>
              <a:rPr lang="en-US">
                <a:solidFill>
                  <a:srgbClr val="FEFFFF"/>
                </a:solidFill>
              </a:rPr>
              <a:t>Resource and drop in centers</a:t>
            </a:r>
          </a:p>
          <a:p>
            <a:pPr>
              <a:lnSpc>
                <a:spcPct val="90000"/>
              </a:lnSpc>
              <a:buClr>
                <a:schemeClr val="bg1"/>
              </a:buClr>
              <a:buFont typeface="Arial" charset="0"/>
              <a:buChar char="•"/>
            </a:pPr>
            <a:r>
              <a:rPr lang="en-US">
                <a:solidFill>
                  <a:srgbClr val="FEFFFF"/>
                </a:solidFill>
              </a:rPr>
              <a:t>Activities, projects and befriending </a:t>
            </a:r>
          </a:p>
          <a:p>
            <a:pPr>
              <a:lnSpc>
                <a:spcPct val="90000"/>
              </a:lnSpc>
              <a:buClr>
                <a:schemeClr val="bg1"/>
              </a:buClr>
              <a:buFont typeface="Arial" charset="0"/>
              <a:buChar char="•"/>
            </a:pPr>
            <a:r>
              <a:rPr lang="en-US">
                <a:solidFill>
                  <a:srgbClr val="FEFFFF"/>
                </a:solidFill>
              </a:rPr>
              <a:t>Employment and education</a:t>
            </a:r>
          </a:p>
          <a:p>
            <a:pPr>
              <a:lnSpc>
                <a:spcPct val="90000"/>
              </a:lnSpc>
              <a:buClr>
                <a:schemeClr val="bg1"/>
              </a:buClr>
              <a:buFont typeface="Arial" charset="0"/>
              <a:buChar char="•"/>
            </a:pPr>
            <a:r>
              <a:rPr lang="en-US">
                <a:solidFill>
                  <a:srgbClr val="FEFFFF"/>
                </a:solidFill>
              </a:rPr>
              <a:t>Advocacy </a:t>
            </a:r>
          </a:p>
          <a:p>
            <a:pPr>
              <a:lnSpc>
                <a:spcPct val="90000"/>
              </a:lnSpc>
              <a:buFont typeface="Arial" charset="0"/>
              <a:buChar char="•"/>
            </a:pPr>
            <a:endParaRPr lang="en-US">
              <a:solidFill>
                <a:srgbClr val="FE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02081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21600" y="2133600"/>
            <a:ext cx="4046077" cy="367289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2069" y="539444"/>
            <a:ext cx="7286998" cy="1280890"/>
          </a:xfrm>
        </p:spPr>
        <p:txBody>
          <a:bodyPr>
            <a:normAutofit/>
          </a:bodyPr>
          <a:lstStyle/>
          <a:p>
            <a:r>
              <a:rPr lang="en-US" sz="3200" dirty="0" smtClean="0"/>
              <a:t>The Recovery </a:t>
            </a:r>
            <a:r>
              <a:rPr lang="en-US" sz="3200" dirty="0" err="1" smtClean="0"/>
              <a:t>programme</a:t>
            </a:r>
            <a:endParaRPr lang="en-US" sz="3200" dirty="0"/>
          </a:p>
        </p:txBody>
      </p:sp>
      <p:sp>
        <p:nvSpPr>
          <p:cNvPr id="10" name="Content Placeholder 9"/>
          <p:cNvSpPr>
            <a:spLocks noGrp="1"/>
          </p:cNvSpPr>
          <p:nvPr>
            <p:ph idx="1"/>
          </p:nvPr>
        </p:nvSpPr>
        <p:spPr>
          <a:xfrm>
            <a:off x="1768622" y="1844096"/>
            <a:ext cx="5444977" cy="3962400"/>
          </a:xfrm>
        </p:spPr>
        <p:txBody>
          <a:bodyPr>
            <a:noAutofit/>
          </a:bodyPr>
          <a:lstStyle/>
          <a:p>
            <a:r>
              <a:rPr lang="en-US" sz="2000" dirty="0" smtClean="0">
                <a:solidFill>
                  <a:srgbClr val="000000"/>
                </a:solidFill>
              </a:rPr>
              <a:t>Based on modern principles</a:t>
            </a:r>
          </a:p>
          <a:p>
            <a:r>
              <a:rPr lang="en-US" sz="2000" dirty="0" smtClean="0">
                <a:solidFill>
                  <a:srgbClr val="000000"/>
                </a:solidFill>
              </a:rPr>
              <a:t>Focused on a belief in a methodical approach to recovery.</a:t>
            </a:r>
          </a:p>
          <a:p>
            <a:r>
              <a:rPr lang="en-US" sz="2000" dirty="0" smtClean="0">
                <a:solidFill>
                  <a:srgbClr val="000000"/>
                </a:solidFill>
              </a:rPr>
              <a:t>There are three main components in recovery </a:t>
            </a:r>
            <a:endParaRPr lang="en-US" sz="2000" dirty="0">
              <a:solidFill>
                <a:srgbClr val="000000"/>
              </a:solidFill>
            </a:endParaRPr>
          </a:p>
          <a:p>
            <a:r>
              <a:rPr lang="en-US" sz="2000" dirty="0" smtClean="0">
                <a:solidFill>
                  <a:srgbClr val="000000"/>
                </a:solidFill>
              </a:rPr>
              <a:t>The foundations in life are important such as;</a:t>
            </a:r>
          </a:p>
          <a:p>
            <a:pPr>
              <a:buFont typeface="Arial" charset="0"/>
              <a:buChar char="•"/>
            </a:pPr>
            <a:r>
              <a:rPr lang="en-US" sz="2000" dirty="0" smtClean="0">
                <a:solidFill>
                  <a:srgbClr val="000000"/>
                </a:solidFill>
              </a:rPr>
              <a:t>Having a place to live</a:t>
            </a:r>
          </a:p>
          <a:p>
            <a:pPr>
              <a:buFont typeface="Arial" charset="0"/>
              <a:buChar char="•"/>
            </a:pPr>
            <a:r>
              <a:rPr lang="en-US" sz="2000" dirty="0" smtClean="0">
                <a:solidFill>
                  <a:srgbClr val="000000"/>
                </a:solidFill>
              </a:rPr>
              <a:t>Money </a:t>
            </a:r>
          </a:p>
          <a:p>
            <a:pPr>
              <a:buFont typeface="Arial" charset="0"/>
              <a:buChar char="•"/>
            </a:pPr>
            <a:r>
              <a:rPr lang="en-US" sz="2000" dirty="0" smtClean="0">
                <a:solidFill>
                  <a:srgbClr val="000000"/>
                </a:solidFill>
              </a:rPr>
              <a:t>Family </a:t>
            </a:r>
          </a:p>
          <a:p>
            <a:pPr>
              <a:buFont typeface="Arial" charset="0"/>
              <a:buChar char="•"/>
            </a:pPr>
            <a:r>
              <a:rPr lang="en-US" sz="2000" dirty="0" smtClean="0">
                <a:solidFill>
                  <a:srgbClr val="000000"/>
                </a:solidFill>
              </a:rPr>
              <a:t>Friends </a:t>
            </a:r>
            <a:endParaRPr lang="en-US" sz="20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02882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57458" y="505577"/>
            <a:ext cx="8911687" cy="1280890"/>
          </a:xfrm>
        </p:spPr>
        <p:txBody>
          <a:bodyPr/>
          <a:lstStyle/>
          <a:p>
            <a:r>
              <a:rPr lang="en-US" dirty="0" smtClean="0"/>
              <a:t>The whole person approach 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03091" y="2218266"/>
            <a:ext cx="3778250" cy="3778250"/>
          </a:xfrm>
        </p:spPr>
      </p:pic>
      <p:sp>
        <p:nvSpPr>
          <p:cNvPr id="6" name="TextBox 5"/>
          <p:cNvSpPr txBox="1"/>
          <p:nvPr/>
        </p:nvSpPr>
        <p:spPr>
          <a:xfrm>
            <a:off x="1540932" y="2370667"/>
            <a:ext cx="6262159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charset="0"/>
              <a:buChar char="•"/>
            </a:pPr>
            <a:r>
              <a:rPr lang="en-US" sz="2400" dirty="0" smtClean="0"/>
              <a:t>Medical treatment </a:t>
            </a:r>
          </a:p>
          <a:p>
            <a:pPr marL="285750" indent="-285750">
              <a:buFont typeface="Arial" charset="0"/>
              <a:buChar char="•"/>
            </a:pPr>
            <a:r>
              <a:rPr lang="en-US" sz="2400" dirty="0" smtClean="0"/>
              <a:t>Psychological intervention</a:t>
            </a:r>
          </a:p>
          <a:p>
            <a:pPr marL="285750" indent="-285750">
              <a:buFont typeface="Arial" charset="0"/>
              <a:buChar char="•"/>
            </a:pPr>
            <a:r>
              <a:rPr lang="en-US" sz="2400" dirty="0" smtClean="0"/>
              <a:t>Accommodation</a:t>
            </a:r>
          </a:p>
          <a:p>
            <a:pPr marL="285750" indent="-285750">
              <a:buFont typeface="Arial" charset="0"/>
              <a:buChar char="•"/>
            </a:pPr>
            <a:r>
              <a:rPr lang="en-US" sz="2400" dirty="0" smtClean="0"/>
              <a:t>Education</a:t>
            </a:r>
          </a:p>
          <a:p>
            <a:pPr marL="285750" indent="-285750">
              <a:buFont typeface="Arial" charset="0"/>
              <a:buChar char="•"/>
            </a:pPr>
            <a:r>
              <a:rPr lang="en-US" sz="2400" dirty="0" smtClean="0"/>
              <a:t>Training</a:t>
            </a:r>
          </a:p>
          <a:p>
            <a:pPr marL="285750" indent="-285750">
              <a:buFont typeface="Arial" charset="0"/>
              <a:buChar char="•"/>
            </a:pPr>
            <a:r>
              <a:rPr lang="en-US" sz="2400" dirty="0" smtClean="0"/>
              <a:t>Social and cultural</a:t>
            </a:r>
          </a:p>
          <a:p>
            <a:pPr marL="285750" indent="-285750">
              <a:buFont typeface="Arial" charset="0"/>
              <a:buChar char="•"/>
            </a:pPr>
            <a:r>
              <a:rPr lang="en-US" sz="2400" dirty="0" smtClean="0"/>
              <a:t>Work</a:t>
            </a:r>
          </a:p>
          <a:p>
            <a:pPr marL="285750" indent="-285750">
              <a:buFont typeface="Arial" charset="0"/>
              <a:buChar char="•"/>
            </a:pPr>
            <a:r>
              <a:rPr lang="en-US" sz="2400" dirty="0" smtClean="0"/>
              <a:t>Personal care</a:t>
            </a:r>
          </a:p>
          <a:p>
            <a:pPr marL="285750" indent="-285750">
              <a:buFont typeface="Arial" charset="0"/>
              <a:buChar char="•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0813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42334" y="624110"/>
            <a:ext cx="8911687" cy="1280890"/>
          </a:xfrm>
        </p:spPr>
        <p:txBody>
          <a:bodyPr/>
          <a:lstStyle/>
          <a:p>
            <a:r>
              <a:rPr lang="en-US" dirty="0" err="1" smtClean="0"/>
              <a:t>Hafal</a:t>
            </a:r>
            <a:r>
              <a:rPr lang="en-US" dirty="0" smtClean="0"/>
              <a:t> and its involvement with advocacy.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38621" y="2127121"/>
            <a:ext cx="8915400" cy="3777622"/>
          </a:xfrm>
        </p:spPr>
        <p:txBody>
          <a:bodyPr>
            <a:norm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2400" dirty="0" smtClean="0"/>
          </a:p>
          <a:p>
            <a:pPr defTabSz="914400">
              <a:spcBef>
                <a:spcPts val="0"/>
              </a:spcBef>
              <a:buClrTx/>
            </a:pPr>
            <a:r>
              <a:rPr lang="en-US" sz="2400" dirty="0" smtClean="0"/>
              <a:t>Representing the </a:t>
            </a:r>
            <a:r>
              <a:rPr lang="en-US" sz="2400" dirty="0" err="1" smtClean="0"/>
              <a:t>carers</a:t>
            </a:r>
            <a:endParaRPr lang="en-US" sz="2400" dirty="0" smtClean="0"/>
          </a:p>
          <a:p>
            <a:pPr defTabSz="914400">
              <a:spcBef>
                <a:spcPts val="0"/>
              </a:spcBef>
              <a:buClrTx/>
            </a:pPr>
            <a:endParaRPr lang="en-US" sz="2400" dirty="0"/>
          </a:p>
          <a:p>
            <a:pPr defTabSz="914400">
              <a:spcBef>
                <a:spcPts val="0"/>
              </a:spcBef>
              <a:buClrTx/>
            </a:pPr>
            <a:r>
              <a:rPr lang="en-US" sz="2400" dirty="0" smtClean="0"/>
              <a:t>Advocacy for inpatients </a:t>
            </a:r>
          </a:p>
          <a:p>
            <a:pPr defTabSz="914400">
              <a:spcBef>
                <a:spcPts val="0"/>
              </a:spcBef>
              <a:buClrTx/>
            </a:pPr>
            <a:endParaRPr lang="en-US" sz="2400" dirty="0" smtClean="0"/>
          </a:p>
          <a:p>
            <a:r>
              <a:rPr lang="en-US" sz="2400" dirty="0" smtClean="0"/>
              <a:t>Advocacy for the family of the clients </a:t>
            </a:r>
          </a:p>
          <a:p>
            <a:endParaRPr lang="en-US" sz="2400" dirty="0" smtClean="0"/>
          </a:p>
          <a:p>
            <a:r>
              <a:rPr lang="en-US" sz="2400" dirty="0" smtClean="0"/>
              <a:t>There are also schemes for volunteers to assist in advocacy. </a:t>
            </a:r>
          </a:p>
          <a:p>
            <a:endParaRPr lang="en-US" dirty="0"/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31903" y="4694355"/>
            <a:ext cx="2022351" cy="20223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99191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Ways </a:t>
            </a:r>
            <a:r>
              <a:rPr lang="en-US" dirty="0" err="1"/>
              <a:t>Hafal</a:t>
            </a:r>
            <a:r>
              <a:rPr lang="en-US" dirty="0"/>
              <a:t> advocates assist clients.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422" y="2294021"/>
            <a:ext cx="8915400" cy="3777622"/>
          </a:xfrm>
        </p:spPr>
        <p:txBody>
          <a:bodyPr/>
          <a:lstStyle/>
          <a:p>
            <a:pPr defTabSz="914400">
              <a:spcBef>
                <a:spcPts val="0"/>
              </a:spcBef>
              <a:buClrTx/>
            </a:pPr>
            <a:r>
              <a:rPr lang="en-US" sz="2400" dirty="0"/>
              <a:t>Finding suitable accommodation or referring clients to helpful services</a:t>
            </a:r>
          </a:p>
          <a:p>
            <a:pPr defTabSz="914400">
              <a:spcBef>
                <a:spcPts val="0"/>
              </a:spcBef>
              <a:buClrTx/>
            </a:pPr>
            <a:endParaRPr lang="en-US" sz="2400" dirty="0"/>
          </a:p>
          <a:p>
            <a:pPr defTabSz="914400">
              <a:spcBef>
                <a:spcPts val="0"/>
              </a:spcBef>
              <a:buClrTx/>
            </a:pPr>
            <a:r>
              <a:rPr lang="en-US" sz="2400" dirty="0"/>
              <a:t>Assistance with funding</a:t>
            </a:r>
          </a:p>
          <a:p>
            <a:pPr defTabSz="914400">
              <a:spcBef>
                <a:spcPts val="0"/>
              </a:spcBef>
              <a:buClrTx/>
            </a:pPr>
            <a:endParaRPr lang="en-US" sz="2400" dirty="0"/>
          </a:p>
          <a:p>
            <a:pPr defTabSz="914400">
              <a:spcBef>
                <a:spcPts val="0"/>
              </a:spcBef>
              <a:buClrTx/>
            </a:pPr>
            <a:r>
              <a:rPr lang="en-US" sz="2400" dirty="0"/>
              <a:t> debt advice</a:t>
            </a:r>
          </a:p>
          <a:p>
            <a:pPr defTabSz="914400">
              <a:spcBef>
                <a:spcPts val="0"/>
              </a:spcBef>
              <a:buClrTx/>
            </a:pPr>
            <a:endParaRPr lang="en-US" sz="2400" dirty="0"/>
          </a:p>
          <a:p>
            <a:pPr defTabSz="914400">
              <a:spcBef>
                <a:spcPts val="0"/>
              </a:spcBef>
              <a:buClrTx/>
            </a:pPr>
            <a:r>
              <a:rPr lang="en-US" sz="2400" dirty="0"/>
              <a:t>Home repair</a:t>
            </a:r>
          </a:p>
          <a:p>
            <a:pPr defTabSz="914400">
              <a:spcBef>
                <a:spcPts val="0"/>
              </a:spcBef>
              <a:buClrTx/>
            </a:pPr>
            <a:endParaRPr lang="en-US" sz="2400" dirty="0"/>
          </a:p>
          <a:p>
            <a:pPr defTabSz="914400">
              <a:spcBef>
                <a:spcPts val="0"/>
              </a:spcBef>
              <a:buClrTx/>
            </a:pPr>
            <a:r>
              <a:rPr lang="en-US" sz="2400" dirty="0"/>
              <a:t>Information services</a:t>
            </a:r>
          </a:p>
          <a:p>
            <a:endParaRPr lang="en-GB" dirty="0"/>
          </a:p>
        </p:txBody>
      </p:sp>
      <p:grpSp>
        <p:nvGrpSpPr>
          <p:cNvPr id="12" name="Group 11"/>
          <p:cNvGrpSpPr/>
          <p:nvPr/>
        </p:nvGrpSpPr>
        <p:grpSpPr>
          <a:xfrm>
            <a:off x="9490634" y="3502091"/>
            <a:ext cx="2013978" cy="2934324"/>
            <a:chOff x="8816710" y="2294021"/>
            <a:chExt cx="2551744" cy="3972588"/>
          </a:xfrm>
        </p:grpSpPr>
        <p:sp>
          <p:nvSpPr>
            <p:cNvPr id="5" name="Rectangle 4"/>
            <p:cNvSpPr/>
            <p:nvPr/>
          </p:nvSpPr>
          <p:spPr>
            <a:xfrm>
              <a:off x="8816710" y="4182832"/>
              <a:ext cx="2551744" cy="2083777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" name="Rectangle 5"/>
            <p:cNvSpPr/>
            <p:nvPr/>
          </p:nvSpPr>
          <p:spPr>
            <a:xfrm>
              <a:off x="9029700" y="4440115"/>
              <a:ext cx="571500" cy="465993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" name="Rectangle 6"/>
            <p:cNvSpPr/>
            <p:nvPr/>
          </p:nvSpPr>
          <p:spPr>
            <a:xfrm>
              <a:off x="10536115" y="4440115"/>
              <a:ext cx="571500" cy="465993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8" name="Rectangle 7"/>
            <p:cNvSpPr/>
            <p:nvPr/>
          </p:nvSpPr>
          <p:spPr>
            <a:xfrm>
              <a:off x="9029700" y="5590996"/>
              <a:ext cx="632090" cy="480647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0536115" y="5590996"/>
              <a:ext cx="571500" cy="465993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0" name="Trapezoid 9"/>
            <p:cNvSpPr/>
            <p:nvPr/>
          </p:nvSpPr>
          <p:spPr>
            <a:xfrm>
              <a:off x="9917275" y="5476696"/>
              <a:ext cx="439616" cy="789001"/>
            </a:xfrm>
            <a:prstGeom prst="trapezoid">
              <a:avLst>
                <a:gd name="adj" fmla="val 0"/>
              </a:avLst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1" name="Isosceles Triangle 10"/>
            <p:cNvSpPr/>
            <p:nvPr/>
          </p:nvSpPr>
          <p:spPr>
            <a:xfrm>
              <a:off x="8816710" y="2294021"/>
              <a:ext cx="2551744" cy="1888811"/>
            </a:xfrm>
            <a:prstGeom prst="triangle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1177913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87223" y="449165"/>
            <a:ext cx="3741627" cy="280622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91540" y="449165"/>
            <a:ext cx="5355922" cy="1259894"/>
          </a:xfrm>
        </p:spPr>
        <p:txBody>
          <a:bodyPr>
            <a:normAutofit/>
          </a:bodyPr>
          <a:lstStyle/>
          <a:p>
            <a:r>
              <a:rPr lang="en-GB" sz="3300" dirty="0"/>
              <a:t>Other </a:t>
            </a:r>
            <a:r>
              <a:rPr lang="en-GB" sz="3300" dirty="0" smtClean="0"/>
              <a:t>advocacy services</a:t>
            </a:r>
            <a:r>
              <a:rPr lang="en-GB" sz="3300" dirty="0"/>
              <a:t>.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86717" y="2301970"/>
            <a:ext cx="3650278" cy="3759253"/>
          </a:xfrm>
        </p:spPr>
        <p:txBody>
          <a:bodyPr>
            <a:normAutofit/>
          </a:bodyPr>
          <a:lstStyle/>
          <a:p>
            <a:r>
              <a:rPr lang="en-GB" sz="2400" dirty="0"/>
              <a:t>‘The role of the appropriate adult’.</a:t>
            </a:r>
          </a:p>
          <a:p>
            <a:endParaRPr lang="en-GB" sz="2400" dirty="0"/>
          </a:p>
          <a:p>
            <a:r>
              <a:rPr lang="en-GB" sz="2400" dirty="0"/>
              <a:t>‘Access to justice service</a:t>
            </a:r>
            <a:r>
              <a:rPr lang="en-GB" sz="2400" dirty="0" smtClean="0"/>
              <a:t>’.</a:t>
            </a:r>
            <a:endParaRPr lang="en-GB" sz="2400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42638" y="5489866"/>
            <a:ext cx="4560277" cy="8202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68309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33074" y="1456593"/>
            <a:ext cx="8915400" cy="4847492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1600" dirty="0" smtClean="0"/>
              <a:t>Websites; </a:t>
            </a:r>
          </a:p>
          <a:p>
            <a:r>
              <a:rPr lang="en-GB" sz="1600" dirty="0" smtClean="0"/>
              <a:t>Hafal, </a:t>
            </a:r>
            <a:r>
              <a:rPr lang="en-GB" sz="1600" dirty="0"/>
              <a:t>(</a:t>
            </a:r>
            <a:r>
              <a:rPr lang="en-GB" sz="1600" dirty="0" smtClean="0"/>
              <a:t>2017) </a:t>
            </a:r>
            <a:r>
              <a:rPr lang="en-GB" sz="1600" dirty="0" smtClean="0">
                <a:hlinkClick r:id="rId2"/>
              </a:rPr>
              <a:t>http</a:t>
            </a:r>
            <a:r>
              <a:rPr lang="en-GB" sz="1600" dirty="0">
                <a:hlinkClick r:id="rId2"/>
              </a:rPr>
              <a:t>://www.hafal.org/services/criminaljustice</a:t>
            </a:r>
            <a:r>
              <a:rPr lang="en-GB" sz="1600" dirty="0" smtClean="0">
                <a:hlinkClick r:id="rId2"/>
              </a:rPr>
              <a:t>/</a:t>
            </a:r>
            <a:r>
              <a:rPr lang="en-GB" sz="1600" dirty="0" smtClean="0"/>
              <a:t> Criminal Justice service. </a:t>
            </a:r>
            <a:r>
              <a:rPr lang="en-GB" sz="1600" dirty="0"/>
              <a:t>(</a:t>
            </a:r>
            <a:r>
              <a:rPr lang="en-GB" sz="1600" dirty="0" smtClean="0"/>
              <a:t>Accessed 31</a:t>
            </a:r>
            <a:r>
              <a:rPr lang="en-GB" sz="1600" baseline="30000" dirty="0" smtClean="0"/>
              <a:t>st</a:t>
            </a:r>
            <a:r>
              <a:rPr lang="en-GB" sz="1600" dirty="0" smtClean="0"/>
              <a:t> October 2017).</a:t>
            </a:r>
          </a:p>
          <a:p>
            <a:r>
              <a:rPr lang="en-GB" sz="1600" dirty="0" smtClean="0"/>
              <a:t>Hafal, (2017) </a:t>
            </a:r>
            <a:r>
              <a:rPr lang="en-GB" sz="1600" dirty="0" smtClean="0">
                <a:hlinkClick r:id="rId3"/>
              </a:rPr>
              <a:t>http</a:t>
            </a:r>
            <a:r>
              <a:rPr lang="en-GB" sz="1600" dirty="0">
                <a:hlinkClick r:id="rId3"/>
              </a:rPr>
              <a:t>://www.hafal.org</a:t>
            </a:r>
            <a:r>
              <a:rPr lang="en-GB" sz="1600" dirty="0" smtClean="0">
                <a:hlinkClick r:id="rId3"/>
              </a:rPr>
              <a:t>/</a:t>
            </a:r>
            <a:r>
              <a:rPr lang="en-GB" sz="1600" dirty="0" smtClean="0"/>
              <a:t> (Accessed 1</a:t>
            </a:r>
            <a:r>
              <a:rPr lang="en-GB" sz="1600" baseline="30000" dirty="0" smtClean="0"/>
              <a:t>st</a:t>
            </a:r>
            <a:r>
              <a:rPr lang="en-GB" sz="1600" dirty="0" smtClean="0"/>
              <a:t> November 2017). </a:t>
            </a:r>
          </a:p>
          <a:p>
            <a:r>
              <a:rPr lang="en-GB" sz="1600" dirty="0" err="1" smtClean="0"/>
              <a:t>Hafal</a:t>
            </a:r>
            <a:r>
              <a:rPr lang="en-GB" sz="1600" dirty="0" smtClean="0"/>
              <a:t>(1985</a:t>
            </a:r>
            <a:r>
              <a:rPr lang="en-GB" sz="1600" dirty="0"/>
              <a:t>) The companies act 1985 and 1989 company limited guarantee and not having a share capital. </a:t>
            </a:r>
            <a:r>
              <a:rPr lang="en-GB" sz="1600" i="1" dirty="0"/>
              <a:t>Memorandum association of Hafal</a:t>
            </a:r>
            <a:r>
              <a:rPr lang="en-GB" sz="1600" dirty="0"/>
              <a:t>. (Accessed 2</a:t>
            </a:r>
            <a:r>
              <a:rPr lang="en-GB" sz="1600" baseline="30000" dirty="0"/>
              <a:t>nd</a:t>
            </a:r>
            <a:r>
              <a:rPr lang="en-GB" sz="1600" dirty="0"/>
              <a:t> November 2017).</a:t>
            </a:r>
          </a:p>
          <a:p>
            <a:r>
              <a:rPr lang="en-GB" sz="1600" dirty="0" smtClean="0"/>
              <a:t>Mental </a:t>
            </a:r>
            <a:r>
              <a:rPr lang="en-GB" sz="1600" dirty="0"/>
              <a:t>health UK,(date Unknown) </a:t>
            </a:r>
            <a:r>
              <a:rPr lang="en-GB" sz="1600" dirty="0">
                <a:hlinkClick r:id="rId4"/>
              </a:rPr>
              <a:t>https://www.mentalhealth-uk.org/who-we-are/</a:t>
            </a:r>
            <a:r>
              <a:rPr lang="en-GB" sz="1600" dirty="0"/>
              <a:t>. </a:t>
            </a:r>
            <a:r>
              <a:rPr lang="en-GB" sz="1600" dirty="0" smtClean="0"/>
              <a:t>(Accessed 2</a:t>
            </a:r>
            <a:r>
              <a:rPr lang="en-GB" sz="1600" baseline="30000" dirty="0" smtClean="0"/>
              <a:t>nd</a:t>
            </a:r>
            <a:r>
              <a:rPr lang="en-GB" sz="1600" dirty="0" smtClean="0"/>
              <a:t> November 2017)</a:t>
            </a:r>
          </a:p>
          <a:p>
            <a:pPr marL="0" indent="0">
              <a:buNone/>
            </a:pPr>
            <a:r>
              <a:rPr lang="en-GB" sz="1600" dirty="0" smtClean="0"/>
              <a:t>Pictures;</a:t>
            </a:r>
          </a:p>
          <a:p>
            <a:r>
              <a:rPr lang="en-GB" sz="1600" dirty="0"/>
              <a:t>Hafal, (2017) </a:t>
            </a:r>
            <a:r>
              <a:rPr lang="en-GB" sz="1600" dirty="0">
                <a:hlinkClick r:id="rId3"/>
              </a:rPr>
              <a:t>http://www.hafal.org/</a:t>
            </a:r>
            <a:r>
              <a:rPr lang="en-GB" sz="1600" dirty="0"/>
              <a:t> (Accessed 1</a:t>
            </a:r>
            <a:r>
              <a:rPr lang="en-GB" sz="1600" baseline="30000" dirty="0"/>
              <a:t>st</a:t>
            </a:r>
            <a:r>
              <a:rPr lang="en-GB" sz="1600" dirty="0"/>
              <a:t> November 2017). </a:t>
            </a:r>
            <a:endParaRPr lang="en-GB" sz="1600" dirty="0" smtClean="0"/>
          </a:p>
          <a:p>
            <a:r>
              <a:rPr lang="en-GB" sz="1600" dirty="0"/>
              <a:t>Mental health UK,(date Unknown) </a:t>
            </a:r>
            <a:r>
              <a:rPr lang="en-GB" sz="1600" dirty="0">
                <a:hlinkClick r:id="rId4"/>
              </a:rPr>
              <a:t>https://www.mentalhealth-uk.org/who-we-are/</a:t>
            </a:r>
            <a:r>
              <a:rPr lang="en-GB" sz="1600" dirty="0"/>
              <a:t>. (Accessed 2</a:t>
            </a:r>
            <a:r>
              <a:rPr lang="en-GB" sz="1600" baseline="30000" dirty="0"/>
              <a:t>nd</a:t>
            </a:r>
            <a:r>
              <a:rPr lang="en-GB" sz="1600" dirty="0"/>
              <a:t> November 2017</a:t>
            </a:r>
            <a:r>
              <a:rPr lang="en-GB" sz="1600" dirty="0" smtClean="0"/>
              <a:t>)</a:t>
            </a:r>
          </a:p>
          <a:p>
            <a:r>
              <a:rPr lang="en-GB" sz="1600" dirty="0" smtClean="0"/>
              <a:t>Mind wise,(2015) </a:t>
            </a:r>
            <a:r>
              <a:rPr lang="en-GB" sz="1600" dirty="0" smtClean="0">
                <a:hlinkClick r:id="rId5"/>
              </a:rPr>
              <a:t>http</a:t>
            </a:r>
            <a:r>
              <a:rPr lang="en-GB" sz="1600" dirty="0">
                <a:hlinkClick r:id="rId5"/>
              </a:rPr>
              <a:t>://www.mindwisenv.org</a:t>
            </a:r>
            <a:r>
              <a:rPr lang="en-GB" sz="1600" dirty="0" smtClean="0">
                <a:hlinkClick r:id="rId5"/>
              </a:rPr>
              <a:t>/</a:t>
            </a:r>
            <a:r>
              <a:rPr lang="en-GB" sz="1600" dirty="0" smtClean="0"/>
              <a:t> </a:t>
            </a:r>
            <a:r>
              <a:rPr lang="en-GB" sz="1600" i="1" dirty="0" smtClean="0"/>
              <a:t>About mental illness (Accessed 3</a:t>
            </a:r>
            <a:r>
              <a:rPr lang="en-GB" sz="1600" i="1" baseline="30000" dirty="0" smtClean="0"/>
              <a:t>rd</a:t>
            </a:r>
            <a:r>
              <a:rPr lang="en-GB" sz="1600" i="1" dirty="0" smtClean="0"/>
              <a:t> November 2017).</a:t>
            </a:r>
          </a:p>
          <a:p>
            <a:r>
              <a:rPr lang="en-GB" sz="1600" i="1" dirty="0"/>
              <a:t> </a:t>
            </a:r>
            <a:r>
              <a:rPr lang="en-GB" sz="1600" i="1" dirty="0" smtClean="0"/>
              <a:t>Re think mental illness, (no date) </a:t>
            </a:r>
            <a:r>
              <a:rPr lang="en-GB" sz="1600" i="1" dirty="0" smtClean="0">
                <a:hlinkClick r:id="rId6"/>
              </a:rPr>
              <a:t>https</a:t>
            </a:r>
            <a:r>
              <a:rPr lang="en-GB" sz="1600" i="1" dirty="0">
                <a:hlinkClick r:id="rId6"/>
              </a:rPr>
              <a:t>://www.rethink.org</a:t>
            </a:r>
            <a:r>
              <a:rPr lang="en-GB" sz="1600" i="1" dirty="0" smtClean="0">
                <a:hlinkClick r:id="rId6"/>
              </a:rPr>
              <a:t>/</a:t>
            </a:r>
            <a:r>
              <a:rPr lang="en-GB" sz="1600" i="1" dirty="0" smtClean="0"/>
              <a:t> (Accessed 1st November 2017)</a:t>
            </a:r>
            <a:endParaRPr lang="en-GB" sz="1600" i="1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pPr marL="0" indent="0">
              <a:buNone/>
            </a:pPr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73328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2E5369"/>
      </a:dk2>
      <a:lt2>
        <a:srgbClr val="CFE2E7"/>
      </a:lt2>
      <a:accent1>
        <a:srgbClr val="353535"/>
      </a:accent1>
      <a:accent2>
        <a:srgbClr val="31B4E6"/>
      </a:accent2>
      <a:accent3>
        <a:srgbClr val="265991"/>
      </a:accent3>
      <a:accent4>
        <a:srgbClr val="7E40CC"/>
      </a:accent4>
      <a:accent5>
        <a:srgbClr val="B927E9"/>
      </a:accent5>
      <a:accent6>
        <a:srgbClr val="E833BF"/>
      </a:accent6>
      <a:hlink>
        <a:srgbClr val="2DA0F1"/>
      </a:hlink>
      <a:folHlink>
        <a:srgbClr val="7ED1E6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4F34B87B-9C7A-41AE-A6CB-48536223DFF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12</TotalTime>
  <Words>561</Words>
  <Application>Microsoft Macintosh PowerPoint</Application>
  <PresentationFormat>Widescreen</PresentationFormat>
  <Paragraphs>98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Calibri</vt:lpstr>
      <vt:lpstr>Century Gothic</vt:lpstr>
      <vt:lpstr>Wingdings</vt:lpstr>
      <vt:lpstr>Wingdings 3</vt:lpstr>
      <vt:lpstr>Arial</vt:lpstr>
      <vt:lpstr>Wisp</vt:lpstr>
      <vt:lpstr>Hafal </vt:lpstr>
      <vt:lpstr>Who are Hafal ???</vt:lpstr>
      <vt:lpstr>“Act as a non- sectarian non- party- political charitable organization based in Wales for the relief and support of people with severe mental illness and their families and carers; for research and education as to the cause, consequences and management of such illness ;and for the advice and assistance in the field of mental health and welfare”.  Hafal (1985) </vt:lpstr>
      <vt:lpstr>Hafal’s aims and values </vt:lpstr>
      <vt:lpstr>Its main goals… </vt:lpstr>
      <vt:lpstr>“ Hafal Is founded on the belief that people who have direct experience of mental illness know best how services can be delivered….” Hafal (2017).  </vt:lpstr>
      <vt:lpstr>What are the different services provided by Hafal ???</vt:lpstr>
      <vt:lpstr>The Recovery programme</vt:lpstr>
      <vt:lpstr>The whole person approach </vt:lpstr>
      <vt:lpstr>Hafal and its involvement with advocacy.</vt:lpstr>
      <vt:lpstr>Ways Hafal advocates assist clients. </vt:lpstr>
      <vt:lpstr>Other advocacy services. </vt:lpstr>
      <vt:lpstr>References</vt:lpstr>
    </vt:vector>
  </TitlesOfParts>
  <Company/>
  <LinksUpToDate>false</LinksUpToDate>
  <SharedDoc>false</SharedDoc>
  <HyperlinksChanged>false</HyperlinksChanged>
  <AppVersion>15.0028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Hafal </dc:title>
  <dc:creator>Microsoft Office User</dc:creator>
  <cp:lastModifiedBy>Microsoft Office User</cp:lastModifiedBy>
  <cp:revision>2</cp:revision>
  <dcterms:created xsi:type="dcterms:W3CDTF">2017-11-06T19:07:00Z</dcterms:created>
  <dcterms:modified xsi:type="dcterms:W3CDTF">2017-11-06T19:19:11Z</dcterms:modified>
</cp:coreProperties>
</file>