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60A9EF-94A2-4B55-940B-819ADB6732CE}" v="13" dt="2025-07-22T03:42:03.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56" d="100"/>
          <a:sy n="56" d="100"/>
        </p:scale>
        <p:origin x="129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D1CB19-5A22-485F-98AD-6AFEC2AFAF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48FECE3-8ED5-4181-953E-A5B8B75880F9}">
      <dgm:prSet/>
      <dgm:spPr/>
      <dgm:t>
        <a:bodyPr/>
        <a:lstStyle/>
        <a:p>
          <a:r>
            <a:rPr lang="en-GB"/>
            <a:t>Jack’s case highlights the complexity of caring for a teenager with osteosarcoma and the importance of a personalised, multidisciplinary approach. </a:t>
          </a:r>
          <a:endParaRPr lang="en-US"/>
        </a:p>
      </dgm:t>
    </dgm:pt>
    <dgm:pt modelId="{FA3198A0-1812-4C04-BDFB-C8A32DFA4B03}" type="parTrans" cxnId="{90EA43D4-D04E-4215-82C0-E373FABF2386}">
      <dgm:prSet/>
      <dgm:spPr/>
      <dgm:t>
        <a:bodyPr/>
        <a:lstStyle/>
        <a:p>
          <a:endParaRPr lang="en-US"/>
        </a:p>
      </dgm:t>
    </dgm:pt>
    <dgm:pt modelId="{3DDFB0F3-0AA5-4F51-A351-8771BCD3904E}" type="sibTrans" cxnId="{90EA43D4-D04E-4215-82C0-E373FABF2386}">
      <dgm:prSet/>
      <dgm:spPr/>
      <dgm:t>
        <a:bodyPr/>
        <a:lstStyle/>
        <a:p>
          <a:endParaRPr lang="en-US"/>
        </a:p>
      </dgm:t>
    </dgm:pt>
    <dgm:pt modelId="{EDD24F23-00DA-4C11-A4D6-3DADA488574B}">
      <dgm:prSet/>
      <dgm:spPr/>
      <dgm:t>
        <a:bodyPr/>
        <a:lstStyle/>
        <a:p>
          <a:r>
            <a:rPr lang="en-GB"/>
            <a:t>Osteosarcoma is an aggressive bone cancer that requires early diagnosis and intensive, combined treatment involving chemotherapy and surgery. </a:t>
          </a:r>
          <a:endParaRPr lang="en-US"/>
        </a:p>
      </dgm:t>
    </dgm:pt>
    <dgm:pt modelId="{60A6DE19-39D1-41BB-BDA0-2B1977C585F9}" type="parTrans" cxnId="{73D182D8-904B-4977-91D0-232D464A83FF}">
      <dgm:prSet/>
      <dgm:spPr/>
      <dgm:t>
        <a:bodyPr/>
        <a:lstStyle/>
        <a:p>
          <a:endParaRPr lang="en-US"/>
        </a:p>
      </dgm:t>
    </dgm:pt>
    <dgm:pt modelId="{4C8CC3EE-5524-435D-A3BC-0D65F8B96EFB}" type="sibTrans" cxnId="{73D182D8-904B-4977-91D0-232D464A83FF}">
      <dgm:prSet/>
      <dgm:spPr/>
      <dgm:t>
        <a:bodyPr/>
        <a:lstStyle/>
        <a:p>
          <a:endParaRPr lang="en-US"/>
        </a:p>
      </dgm:t>
    </dgm:pt>
    <dgm:pt modelId="{36C76ADC-DB7E-4552-B185-38D63924AB97}">
      <dgm:prSet/>
      <dgm:spPr/>
      <dgm:t>
        <a:bodyPr/>
        <a:lstStyle/>
        <a:p>
          <a:r>
            <a:rPr lang="en-GB"/>
            <a:t>Holistic care is essential, physical recovery must be balanced with emotional, educational and social support especially during adolescence. </a:t>
          </a:r>
          <a:endParaRPr lang="en-US"/>
        </a:p>
      </dgm:t>
    </dgm:pt>
    <dgm:pt modelId="{8176DCA7-0BF0-471F-9ECD-0A789C4560C9}" type="parTrans" cxnId="{DF0EA2D9-727F-4E0B-A3AE-DAB5F636C763}">
      <dgm:prSet/>
      <dgm:spPr/>
      <dgm:t>
        <a:bodyPr/>
        <a:lstStyle/>
        <a:p>
          <a:endParaRPr lang="en-US"/>
        </a:p>
      </dgm:t>
    </dgm:pt>
    <dgm:pt modelId="{E0BD86C2-9EB4-4102-BF30-658F6C9C0106}" type="sibTrans" cxnId="{DF0EA2D9-727F-4E0B-A3AE-DAB5F636C763}">
      <dgm:prSet/>
      <dgm:spPr/>
      <dgm:t>
        <a:bodyPr/>
        <a:lstStyle/>
        <a:p>
          <a:endParaRPr lang="en-US"/>
        </a:p>
      </dgm:t>
    </dgm:pt>
    <dgm:pt modelId="{F9F38FCE-6BA7-4199-82B1-8490602F4202}">
      <dgm:prSet/>
      <dgm:spPr/>
      <dgm:t>
        <a:bodyPr/>
        <a:lstStyle/>
        <a:p>
          <a:r>
            <a:rPr lang="en-GB"/>
            <a:t>Multidisciplinary teamwork ensures coordinated and comprehensive care, involving oncologists, surgeons, nurses, psychologists, therapists and educators.</a:t>
          </a:r>
          <a:endParaRPr lang="en-US"/>
        </a:p>
      </dgm:t>
    </dgm:pt>
    <dgm:pt modelId="{E53120B4-DF4C-44D3-A85A-D5D8524542EB}" type="parTrans" cxnId="{DD14D8CA-0F41-4678-AF47-36C35159B9AB}">
      <dgm:prSet/>
      <dgm:spPr/>
      <dgm:t>
        <a:bodyPr/>
        <a:lstStyle/>
        <a:p>
          <a:endParaRPr lang="en-US"/>
        </a:p>
      </dgm:t>
    </dgm:pt>
    <dgm:pt modelId="{B95C1E46-8A45-4280-B1C9-DF31F6A750DF}" type="sibTrans" cxnId="{DD14D8CA-0F41-4678-AF47-36C35159B9AB}">
      <dgm:prSet/>
      <dgm:spPr/>
      <dgm:t>
        <a:bodyPr/>
        <a:lstStyle/>
        <a:p>
          <a:endParaRPr lang="en-US"/>
        </a:p>
      </dgm:t>
    </dgm:pt>
    <dgm:pt modelId="{7AFCC85E-EFD0-4FD3-8D07-148FF0FBFD1A}">
      <dgm:prSet/>
      <dgm:spPr/>
      <dgm:t>
        <a:bodyPr/>
        <a:lstStyle/>
        <a:p>
          <a:r>
            <a:rPr lang="en-GB"/>
            <a:t>The nurses role is a central in care planning, managing symptoms, educating the family and advocating for Jacks’s overall wellbeing. </a:t>
          </a:r>
          <a:endParaRPr lang="en-US"/>
        </a:p>
      </dgm:t>
    </dgm:pt>
    <dgm:pt modelId="{79C27D3B-6BD2-4D3D-A03E-C6EC7B9A04D8}" type="parTrans" cxnId="{17DA5314-33E2-4BD5-8AD2-ED43A3D97D8B}">
      <dgm:prSet/>
      <dgm:spPr/>
      <dgm:t>
        <a:bodyPr/>
        <a:lstStyle/>
        <a:p>
          <a:endParaRPr lang="en-US"/>
        </a:p>
      </dgm:t>
    </dgm:pt>
    <dgm:pt modelId="{9E74CB24-7129-4356-A034-1FB4A13FB985}" type="sibTrans" cxnId="{17DA5314-33E2-4BD5-8AD2-ED43A3D97D8B}">
      <dgm:prSet/>
      <dgm:spPr/>
      <dgm:t>
        <a:bodyPr/>
        <a:lstStyle/>
        <a:p>
          <a:endParaRPr lang="en-US"/>
        </a:p>
      </dgm:t>
    </dgm:pt>
    <dgm:pt modelId="{306537E4-18A2-4C81-9CE1-1758ABD6AF62}">
      <dgm:prSet/>
      <dgm:spPr/>
      <dgm:t>
        <a:bodyPr/>
        <a:lstStyle/>
        <a:p>
          <a:r>
            <a:rPr lang="en-GB"/>
            <a:t>Long-term follow-up supports Jack’s  reintegration into life, monitors for recurrence and addresses late effects of treatment.</a:t>
          </a:r>
          <a:endParaRPr lang="en-US"/>
        </a:p>
      </dgm:t>
    </dgm:pt>
    <dgm:pt modelId="{BAFF81A4-9429-4A4C-92AC-C1DC20305EB9}" type="parTrans" cxnId="{8AE42789-24F0-4EA7-93E3-6CA2FB0E344B}">
      <dgm:prSet/>
      <dgm:spPr/>
      <dgm:t>
        <a:bodyPr/>
        <a:lstStyle/>
        <a:p>
          <a:endParaRPr lang="en-US"/>
        </a:p>
      </dgm:t>
    </dgm:pt>
    <dgm:pt modelId="{5920D5DB-5D70-444D-B4BB-F3733CE18005}" type="sibTrans" cxnId="{8AE42789-24F0-4EA7-93E3-6CA2FB0E344B}">
      <dgm:prSet/>
      <dgm:spPr/>
      <dgm:t>
        <a:bodyPr/>
        <a:lstStyle/>
        <a:p>
          <a:endParaRPr lang="en-US"/>
        </a:p>
      </dgm:t>
    </dgm:pt>
    <dgm:pt modelId="{5118ED9E-8938-4BC3-AA46-B7CB18FF22AB}">
      <dgm:prSet/>
      <dgm:spPr/>
      <dgm:t>
        <a:bodyPr/>
        <a:lstStyle/>
        <a:p>
          <a:r>
            <a:rPr lang="en-GB"/>
            <a:t>With timely well-coordinated, Jack can achieve positive outcomes both physically, emotionally and socially and return to a fulfilling life after cancer.</a:t>
          </a:r>
          <a:endParaRPr lang="en-US"/>
        </a:p>
      </dgm:t>
    </dgm:pt>
    <dgm:pt modelId="{B91F112A-7DB1-4651-9FFF-632BD5664E4A}" type="parTrans" cxnId="{B909FF5C-4FE1-4094-8B83-31CBD871D54F}">
      <dgm:prSet/>
      <dgm:spPr/>
      <dgm:t>
        <a:bodyPr/>
        <a:lstStyle/>
        <a:p>
          <a:endParaRPr lang="en-US"/>
        </a:p>
      </dgm:t>
    </dgm:pt>
    <dgm:pt modelId="{6F5EE77E-E85A-4B62-8C14-670525632E90}" type="sibTrans" cxnId="{B909FF5C-4FE1-4094-8B83-31CBD871D54F}">
      <dgm:prSet/>
      <dgm:spPr/>
      <dgm:t>
        <a:bodyPr/>
        <a:lstStyle/>
        <a:p>
          <a:endParaRPr lang="en-US"/>
        </a:p>
      </dgm:t>
    </dgm:pt>
    <dgm:pt modelId="{809F4B8C-8D06-4784-B4D6-FFF93B77D8B0}" type="pres">
      <dgm:prSet presAssocID="{99D1CB19-5A22-485F-98AD-6AFEC2AFAF57}" presName="vert0" presStyleCnt="0">
        <dgm:presLayoutVars>
          <dgm:dir/>
          <dgm:animOne val="branch"/>
          <dgm:animLvl val="lvl"/>
        </dgm:presLayoutVars>
      </dgm:prSet>
      <dgm:spPr/>
    </dgm:pt>
    <dgm:pt modelId="{594107FC-0033-446F-A483-3F9070D0C3A2}" type="pres">
      <dgm:prSet presAssocID="{748FECE3-8ED5-4181-953E-A5B8B75880F9}" presName="thickLine" presStyleLbl="alignNode1" presStyleIdx="0" presStyleCnt="7"/>
      <dgm:spPr/>
    </dgm:pt>
    <dgm:pt modelId="{579DE494-03F8-4046-8760-BF8D485B804C}" type="pres">
      <dgm:prSet presAssocID="{748FECE3-8ED5-4181-953E-A5B8B75880F9}" presName="horz1" presStyleCnt="0"/>
      <dgm:spPr/>
    </dgm:pt>
    <dgm:pt modelId="{6EAF8C03-BE34-431F-B291-D416AB2756B9}" type="pres">
      <dgm:prSet presAssocID="{748FECE3-8ED5-4181-953E-A5B8B75880F9}" presName="tx1" presStyleLbl="revTx" presStyleIdx="0" presStyleCnt="7"/>
      <dgm:spPr/>
    </dgm:pt>
    <dgm:pt modelId="{7EE0269D-A3B6-440E-8054-CE820A326EA5}" type="pres">
      <dgm:prSet presAssocID="{748FECE3-8ED5-4181-953E-A5B8B75880F9}" presName="vert1" presStyleCnt="0"/>
      <dgm:spPr/>
    </dgm:pt>
    <dgm:pt modelId="{FB591665-8307-494B-AE75-52892C128304}" type="pres">
      <dgm:prSet presAssocID="{EDD24F23-00DA-4C11-A4D6-3DADA488574B}" presName="thickLine" presStyleLbl="alignNode1" presStyleIdx="1" presStyleCnt="7"/>
      <dgm:spPr/>
    </dgm:pt>
    <dgm:pt modelId="{02748997-6487-4A71-A342-349C35BF8720}" type="pres">
      <dgm:prSet presAssocID="{EDD24F23-00DA-4C11-A4D6-3DADA488574B}" presName="horz1" presStyleCnt="0"/>
      <dgm:spPr/>
    </dgm:pt>
    <dgm:pt modelId="{C04B4546-7A3C-4F94-B186-DE15EE29B1F5}" type="pres">
      <dgm:prSet presAssocID="{EDD24F23-00DA-4C11-A4D6-3DADA488574B}" presName="tx1" presStyleLbl="revTx" presStyleIdx="1" presStyleCnt="7"/>
      <dgm:spPr/>
    </dgm:pt>
    <dgm:pt modelId="{5BCCF07F-AB98-439E-95C3-14AA06504872}" type="pres">
      <dgm:prSet presAssocID="{EDD24F23-00DA-4C11-A4D6-3DADA488574B}" presName="vert1" presStyleCnt="0"/>
      <dgm:spPr/>
    </dgm:pt>
    <dgm:pt modelId="{CFF16B56-5AC4-48FB-88B1-2C2751550B2B}" type="pres">
      <dgm:prSet presAssocID="{36C76ADC-DB7E-4552-B185-38D63924AB97}" presName="thickLine" presStyleLbl="alignNode1" presStyleIdx="2" presStyleCnt="7"/>
      <dgm:spPr/>
    </dgm:pt>
    <dgm:pt modelId="{EE60BB01-C6AA-49F1-A4F2-990937E973AB}" type="pres">
      <dgm:prSet presAssocID="{36C76ADC-DB7E-4552-B185-38D63924AB97}" presName="horz1" presStyleCnt="0"/>
      <dgm:spPr/>
    </dgm:pt>
    <dgm:pt modelId="{BEF8C4C4-2436-4643-B8C8-8950454A7D1C}" type="pres">
      <dgm:prSet presAssocID="{36C76ADC-DB7E-4552-B185-38D63924AB97}" presName="tx1" presStyleLbl="revTx" presStyleIdx="2" presStyleCnt="7"/>
      <dgm:spPr/>
    </dgm:pt>
    <dgm:pt modelId="{E17BBC89-8459-4C22-9192-42CB6BBB4DD5}" type="pres">
      <dgm:prSet presAssocID="{36C76ADC-DB7E-4552-B185-38D63924AB97}" presName="vert1" presStyleCnt="0"/>
      <dgm:spPr/>
    </dgm:pt>
    <dgm:pt modelId="{8E2D147A-58C0-4B7A-BF7B-BC5F8F692D1C}" type="pres">
      <dgm:prSet presAssocID="{F9F38FCE-6BA7-4199-82B1-8490602F4202}" presName="thickLine" presStyleLbl="alignNode1" presStyleIdx="3" presStyleCnt="7"/>
      <dgm:spPr/>
    </dgm:pt>
    <dgm:pt modelId="{43262E00-2980-450E-9523-A0476B6C2FAA}" type="pres">
      <dgm:prSet presAssocID="{F9F38FCE-6BA7-4199-82B1-8490602F4202}" presName="horz1" presStyleCnt="0"/>
      <dgm:spPr/>
    </dgm:pt>
    <dgm:pt modelId="{8B876299-4D8F-4FA4-9212-BA0BF632E526}" type="pres">
      <dgm:prSet presAssocID="{F9F38FCE-6BA7-4199-82B1-8490602F4202}" presName="tx1" presStyleLbl="revTx" presStyleIdx="3" presStyleCnt="7"/>
      <dgm:spPr/>
    </dgm:pt>
    <dgm:pt modelId="{794F9956-2A5E-4862-8C37-122E0DAD9F46}" type="pres">
      <dgm:prSet presAssocID="{F9F38FCE-6BA7-4199-82B1-8490602F4202}" presName="vert1" presStyleCnt="0"/>
      <dgm:spPr/>
    </dgm:pt>
    <dgm:pt modelId="{38433661-97DC-42CC-B9D4-90100B9CE5B1}" type="pres">
      <dgm:prSet presAssocID="{7AFCC85E-EFD0-4FD3-8D07-148FF0FBFD1A}" presName="thickLine" presStyleLbl="alignNode1" presStyleIdx="4" presStyleCnt="7"/>
      <dgm:spPr/>
    </dgm:pt>
    <dgm:pt modelId="{A6339100-1041-49FF-BE11-36010F1FC0CD}" type="pres">
      <dgm:prSet presAssocID="{7AFCC85E-EFD0-4FD3-8D07-148FF0FBFD1A}" presName="horz1" presStyleCnt="0"/>
      <dgm:spPr/>
    </dgm:pt>
    <dgm:pt modelId="{C52CF149-9835-49E6-85DC-338C8D2667BE}" type="pres">
      <dgm:prSet presAssocID="{7AFCC85E-EFD0-4FD3-8D07-148FF0FBFD1A}" presName="tx1" presStyleLbl="revTx" presStyleIdx="4" presStyleCnt="7"/>
      <dgm:spPr/>
    </dgm:pt>
    <dgm:pt modelId="{3CA7B42C-8986-4F79-82A8-6275C0F471EF}" type="pres">
      <dgm:prSet presAssocID="{7AFCC85E-EFD0-4FD3-8D07-148FF0FBFD1A}" presName="vert1" presStyleCnt="0"/>
      <dgm:spPr/>
    </dgm:pt>
    <dgm:pt modelId="{2C33B9D7-C037-438B-A83F-DA5802814C58}" type="pres">
      <dgm:prSet presAssocID="{306537E4-18A2-4C81-9CE1-1758ABD6AF62}" presName="thickLine" presStyleLbl="alignNode1" presStyleIdx="5" presStyleCnt="7"/>
      <dgm:spPr/>
    </dgm:pt>
    <dgm:pt modelId="{4316119F-50F8-49C3-9481-0C6F6C678FCC}" type="pres">
      <dgm:prSet presAssocID="{306537E4-18A2-4C81-9CE1-1758ABD6AF62}" presName="horz1" presStyleCnt="0"/>
      <dgm:spPr/>
    </dgm:pt>
    <dgm:pt modelId="{FB3DB4F6-462D-4A4B-8F61-8067FDF4C0AD}" type="pres">
      <dgm:prSet presAssocID="{306537E4-18A2-4C81-9CE1-1758ABD6AF62}" presName="tx1" presStyleLbl="revTx" presStyleIdx="5" presStyleCnt="7"/>
      <dgm:spPr/>
    </dgm:pt>
    <dgm:pt modelId="{F265FC0C-ED13-497C-8B0F-C41C96A10E1B}" type="pres">
      <dgm:prSet presAssocID="{306537E4-18A2-4C81-9CE1-1758ABD6AF62}" presName="vert1" presStyleCnt="0"/>
      <dgm:spPr/>
    </dgm:pt>
    <dgm:pt modelId="{084317A2-5477-4D2C-B087-A25DD190B493}" type="pres">
      <dgm:prSet presAssocID="{5118ED9E-8938-4BC3-AA46-B7CB18FF22AB}" presName="thickLine" presStyleLbl="alignNode1" presStyleIdx="6" presStyleCnt="7"/>
      <dgm:spPr/>
    </dgm:pt>
    <dgm:pt modelId="{C4E1208B-93F1-4059-930E-772657E1D87C}" type="pres">
      <dgm:prSet presAssocID="{5118ED9E-8938-4BC3-AA46-B7CB18FF22AB}" presName="horz1" presStyleCnt="0"/>
      <dgm:spPr/>
    </dgm:pt>
    <dgm:pt modelId="{38A79C61-E28E-42B8-9B4B-7A76B904F0BF}" type="pres">
      <dgm:prSet presAssocID="{5118ED9E-8938-4BC3-AA46-B7CB18FF22AB}" presName="tx1" presStyleLbl="revTx" presStyleIdx="6" presStyleCnt="7"/>
      <dgm:spPr/>
    </dgm:pt>
    <dgm:pt modelId="{7A85F587-949A-4284-AAA4-EA12FA1A0AC3}" type="pres">
      <dgm:prSet presAssocID="{5118ED9E-8938-4BC3-AA46-B7CB18FF22AB}" presName="vert1" presStyleCnt="0"/>
      <dgm:spPr/>
    </dgm:pt>
  </dgm:ptLst>
  <dgm:cxnLst>
    <dgm:cxn modelId="{75417F05-4BE3-4234-A445-A9E40593F3EA}" type="presOf" srcId="{36C76ADC-DB7E-4552-B185-38D63924AB97}" destId="{BEF8C4C4-2436-4643-B8C8-8950454A7D1C}" srcOrd="0" destOrd="0" presId="urn:microsoft.com/office/officeart/2008/layout/LinedList"/>
    <dgm:cxn modelId="{17DA5314-33E2-4BD5-8AD2-ED43A3D97D8B}" srcId="{99D1CB19-5A22-485F-98AD-6AFEC2AFAF57}" destId="{7AFCC85E-EFD0-4FD3-8D07-148FF0FBFD1A}" srcOrd="4" destOrd="0" parTransId="{79C27D3B-6BD2-4D3D-A03E-C6EC7B9A04D8}" sibTransId="{9E74CB24-7129-4356-A034-1FB4A13FB985}"/>
    <dgm:cxn modelId="{B909FF5C-4FE1-4094-8B83-31CBD871D54F}" srcId="{99D1CB19-5A22-485F-98AD-6AFEC2AFAF57}" destId="{5118ED9E-8938-4BC3-AA46-B7CB18FF22AB}" srcOrd="6" destOrd="0" parTransId="{B91F112A-7DB1-4651-9FFF-632BD5664E4A}" sibTransId="{6F5EE77E-E85A-4B62-8C14-670525632E90}"/>
    <dgm:cxn modelId="{8AA41646-7629-4FB7-878D-BCE36059EB2B}" type="presOf" srcId="{F9F38FCE-6BA7-4199-82B1-8490602F4202}" destId="{8B876299-4D8F-4FA4-9212-BA0BF632E526}" srcOrd="0" destOrd="0" presId="urn:microsoft.com/office/officeart/2008/layout/LinedList"/>
    <dgm:cxn modelId="{18D4EF7A-4FC1-4A79-9C9C-5BF4A183C1A7}" type="presOf" srcId="{EDD24F23-00DA-4C11-A4D6-3DADA488574B}" destId="{C04B4546-7A3C-4F94-B186-DE15EE29B1F5}" srcOrd="0" destOrd="0" presId="urn:microsoft.com/office/officeart/2008/layout/LinedList"/>
    <dgm:cxn modelId="{F28BE888-40A9-4129-8DAE-41A9542BAFC9}" type="presOf" srcId="{99D1CB19-5A22-485F-98AD-6AFEC2AFAF57}" destId="{809F4B8C-8D06-4784-B4D6-FFF93B77D8B0}" srcOrd="0" destOrd="0" presId="urn:microsoft.com/office/officeart/2008/layout/LinedList"/>
    <dgm:cxn modelId="{8AE42789-24F0-4EA7-93E3-6CA2FB0E344B}" srcId="{99D1CB19-5A22-485F-98AD-6AFEC2AFAF57}" destId="{306537E4-18A2-4C81-9CE1-1758ABD6AF62}" srcOrd="5" destOrd="0" parTransId="{BAFF81A4-9429-4A4C-92AC-C1DC20305EB9}" sibTransId="{5920D5DB-5D70-444D-B4BB-F3733CE18005}"/>
    <dgm:cxn modelId="{3D548493-7054-4C63-803D-CD2A90FF0035}" type="presOf" srcId="{5118ED9E-8938-4BC3-AA46-B7CB18FF22AB}" destId="{38A79C61-E28E-42B8-9B4B-7A76B904F0BF}" srcOrd="0" destOrd="0" presId="urn:microsoft.com/office/officeart/2008/layout/LinedList"/>
    <dgm:cxn modelId="{FDFED39B-FA9C-4653-A2DD-BD756B15923B}" type="presOf" srcId="{7AFCC85E-EFD0-4FD3-8D07-148FF0FBFD1A}" destId="{C52CF149-9835-49E6-85DC-338C8D2667BE}" srcOrd="0" destOrd="0" presId="urn:microsoft.com/office/officeart/2008/layout/LinedList"/>
    <dgm:cxn modelId="{B4DFC0A1-BCBE-4D23-B401-261FD7F250F1}" type="presOf" srcId="{748FECE3-8ED5-4181-953E-A5B8B75880F9}" destId="{6EAF8C03-BE34-431F-B291-D416AB2756B9}" srcOrd="0" destOrd="0" presId="urn:microsoft.com/office/officeart/2008/layout/LinedList"/>
    <dgm:cxn modelId="{D9485EC3-A88B-4ABC-8AFF-3D8BE50F671D}" type="presOf" srcId="{306537E4-18A2-4C81-9CE1-1758ABD6AF62}" destId="{FB3DB4F6-462D-4A4B-8F61-8067FDF4C0AD}" srcOrd="0" destOrd="0" presId="urn:microsoft.com/office/officeart/2008/layout/LinedList"/>
    <dgm:cxn modelId="{DD14D8CA-0F41-4678-AF47-36C35159B9AB}" srcId="{99D1CB19-5A22-485F-98AD-6AFEC2AFAF57}" destId="{F9F38FCE-6BA7-4199-82B1-8490602F4202}" srcOrd="3" destOrd="0" parTransId="{E53120B4-DF4C-44D3-A85A-D5D8524542EB}" sibTransId="{B95C1E46-8A45-4280-B1C9-DF31F6A750DF}"/>
    <dgm:cxn modelId="{90EA43D4-D04E-4215-82C0-E373FABF2386}" srcId="{99D1CB19-5A22-485F-98AD-6AFEC2AFAF57}" destId="{748FECE3-8ED5-4181-953E-A5B8B75880F9}" srcOrd="0" destOrd="0" parTransId="{FA3198A0-1812-4C04-BDFB-C8A32DFA4B03}" sibTransId="{3DDFB0F3-0AA5-4F51-A351-8771BCD3904E}"/>
    <dgm:cxn modelId="{73D182D8-904B-4977-91D0-232D464A83FF}" srcId="{99D1CB19-5A22-485F-98AD-6AFEC2AFAF57}" destId="{EDD24F23-00DA-4C11-A4D6-3DADA488574B}" srcOrd="1" destOrd="0" parTransId="{60A6DE19-39D1-41BB-BDA0-2B1977C585F9}" sibTransId="{4C8CC3EE-5524-435D-A3BC-0D65F8B96EFB}"/>
    <dgm:cxn modelId="{DF0EA2D9-727F-4E0B-A3AE-DAB5F636C763}" srcId="{99D1CB19-5A22-485F-98AD-6AFEC2AFAF57}" destId="{36C76ADC-DB7E-4552-B185-38D63924AB97}" srcOrd="2" destOrd="0" parTransId="{8176DCA7-0BF0-471F-9ECD-0A789C4560C9}" sibTransId="{E0BD86C2-9EB4-4102-BF30-658F6C9C0106}"/>
    <dgm:cxn modelId="{76A856F5-CC41-425E-8455-8166FB115408}" type="presParOf" srcId="{809F4B8C-8D06-4784-B4D6-FFF93B77D8B0}" destId="{594107FC-0033-446F-A483-3F9070D0C3A2}" srcOrd="0" destOrd="0" presId="urn:microsoft.com/office/officeart/2008/layout/LinedList"/>
    <dgm:cxn modelId="{B532EE1D-85BA-4CF9-BA6E-FAA316D7F91E}" type="presParOf" srcId="{809F4B8C-8D06-4784-B4D6-FFF93B77D8B0}" destId="{579DE494-03F8-4046-8760-BF8D485B804C}" srcOrd="1" destOrd="0" presId="urn:microsoft.com/office/officeart/2008/layout/LinedList"/>
    <dgm:cxn modelId="{86A94BE2-8D2E-4873-9787-1ED4009A69DD}" type="presParOf" srcId="{579DE494-03F8-4046-8760-BF8D485B804C}" destId="{6EAF8C03-BE34-431F-B291-D416AB2756B9}" srcOrd="0" destOrd="0" presId="urn:microsoft.com/office/officeart/2008/layout/LinedList"/>
    <dgm:cxn modelId="{5CE1CFC8-2F26-440A-9420-E532C98715EE}" type="presParOf" srcId="{579DE494-03F8-4046-8760-BF8D485B804C}" destId="{7EE0269D-A3B6-440E-8054-CE820A326EA5}" srcOrd="1" destOrd="0" presId="urn:microsoft.com/office/officeart/2008/layout/LinedList"/>
    <dgm:cxn modelId="{FAE1E9B0-0990-4193-B92D-4D7FC37D60F1}" type="presParOf" srcId="{809F4B8C-8D06-4784-B4D6-FFF93B77D8B0}" destId="{FB591665-8307-494B-AE75-52892C128304}" srcOrd="2" destOrd="0" presId="urn:microsoft.com/office/officeart/2008/layout/LinedList"/>
    <dgm:cxn modelId="{8B789611-768C-4E5C-B2E8-E65D143846AA}" type="presParOf" srcId="{809F4B8C-8D06-4784-B4D6-FFF93B77D8B0}" destId="{02748997-6487-4A71-A342-349C35BF8720}" srcOrd="3" destOrd="0" presId="urn:microsoft.com/office/officeart/2008/layout/LinedList"/>
    <dgm:cxn modelId="{64673B33-8721-41A4-B25C-914B57745FF8}" type="presParOf" srcId="{02748997-6487-4A71-A342-349C35BF8720}" destId="{C04B4546-7A3C-4F94-B186-DE15EE29B1F5}" srcOrd="0" destOrd="0" presId="urn:microsoft.com/office/officeart/2008/layout/LinedList"/>
    <dgm:cxn modelId="{FB0E37D8-015C-4E17-9D5B-A93241E7583D}" type="presParOf" srcId="{02748997-6487-4A71-A342-349C35BF8720}" destId="{5BCCF07F-AB98-439E-95C3-14AA06504872}" srcOrd="1" destOrd="0" presId="urn:microsoft.com/office/officeart/2008/layout/LinedList"/>
    <dgm:cxn modelId="{2CA7E80C-477A-47C3-8CFE-417996A68927}" type="presParOf" srcId="{809F4B8C-8D06-4784-B4D6-FFF93B77D8B0}" destId="{CFF16B56-5AC4-48FB-88B1-2C2751550B2B}" srcOrd="4" destOrd="0" presId="urn:microsoft.com/office/officeart/2008/layout/LinedList"/>
    <dgm:cxn modelId="{CEA725EC-7272-4418-B806-4E21DAC099F0}" type="presParOf" srcId="{809F4B8C-8D06-4784-B4D6-FFF93B77D8B0}" destId="{EE60BB01-C6AA-49F1-A4F2-990937E973AB}" srcOrd="5" destOrd="0" presId="urn:microsoft.com/office/officeart/2008/layout/LinedList"/>
    <dgm:cxn modelId="{D797871C-87A9-4853-AE2B-B9EF2EE3D6F7}" type="presParOf" srcId="{EE60BB01-C6AA-49F1-A4F2-990937E973AB}" destId="{BEF8C4C4-2436-4643-B8C8-8950454A7D1C}" srcOrd="0" destOrd="0" presId="urn:microsoft.com/office/officeart/2008/layout/LinedList"/>
    <dgm:cxn modelId="{843E241C-61C1-4462-BC59-FFB480F80744}" type="presParOf" srcId="{EE60BB01-C6AA-49F1-A4F2-990937E973AB}" destId="{E17BBC89-8459-4C22-9192-42CB6BBB4DD5}" srcOrd="1" destOrd="0" presId="urn:microsoft.com/office/officeart/2008/layout/LinedList"/>
    <dgm:cxn modelId="{D3036D3D-D00C-4520-88A7-EE204B9AFD59}" type="presParOf" srcId="{809F4B8C-8D06-4784-B4D6-FFF93B77D8B0}" destId="{8E2D147A-58C0-4B7A-BF7B-BC5F8F692D1C}" srcOrd="6" destOrd="0" presId="urn:microsoft.com/office/officeart/2008/layout/LinedList"/>
    <dgm:cxn modelId="{9CEC0F8E-FC97-4564-9613-78C24F8E003D}" type="presParOf" srcId="{809F4B8C-8D06-4784-B4D6-FFF93B77D8B0}" destId="{43262E00-2980-450E-9523-A0476B6C2FAA}" srcOrd="7" destOrd="0" presId="urn:microsoft.com/office/officeart/2008/layout/LinedList"/>
    <dgm:cxn modelId="{472F2FD9-BE71-46C2-BFA0-D30ADABB1BA0}" type="presParOf" srcId="{43262E00-2980-450E-9523-A0476B6C2FAA}" destId="{8B876299-4D8F-4FA4-9212-BA0BF632E526}" srcOrd="0" destOrd="0" presId="urn:microsoft.com/office/officeart/2008/layout/LinedList"/>
    <dgm:cxn modelId="{350FA137-D11A-4FE6-966B-8CE13C51E433}" type="presParOf" srcId="{43262E00-2980-450E-9523-A0476B6C2FAA}" destId="{794F9956-2A5E-4862-8C37-122E0DAD9F46}" srcOrd="1" destOrd="0" presId="urn:microsoft.com/office/officeart/2008/layout/LinedList"/>
    <dgm:cxn modelId="{6E013F55-C5E0-4F8C-897F-722390275FAB}" type="presParOf" srcId="{809F4B8C-8D06-4784-B4D6-FFF93B77D8B0}" destId="{38433661-97DC-42CC-B9D4-90100B9CE5B1}" srcOrd="8" destOrd="0" presId="urn:microsoft.com/office/officeart/2008/layout/LinedList"/>
    <dgm:cxn modelId="{C77EF367-8192-4DC7-AA01-CE1914A58AD2}" type="presParOf" srcId="{809F4B8C-8D06-4784-B4D6-FFF93B77D8B0}" destId="{A6339100-1041-49FF-BE11-36010F1FC0CD}" srcOrd="9" destOrd="0" presId="urn:microsoft.com/office/officeart/2008/layout/LinedList"/>
    <dgm:cxn modelId="{906F55DA-55A2-4FE0-9164-B6F6C54BB119}" type="presParOf" srcId="{A6339100-1041-49FF-BE11-36010F1FC0CD}" destId="{C52CF149-9835-49E6-85DC-338C8D2667BE}" srcOrd="0" destOrd="0" presId="urn:microsoft.com/office/officeart/2008/layout/LinedList"/>
    <dgm:cxn modelId="{2DA7F189-A106-4D20-AE04-3480A2E14569}" type="presParOf" srcId="{A6339100-1041-49FF-BE11-36010F1FC0CD}" destId="{3CA7B42C-8986-4F79-82A8-6275C0F471EF}" srcOrd="1" destOrd="0" presId="urn:microsoft.com/office/officeart/2008/layout/LinedList"/>
    <dgm:cxn modelId="{F5C5D1A8-8BDF-46A0-8B40-E304031F9821}" type="presParOf" srcId="{809F4B8C-8D06-4784-B4D6-FFF93B77D8B0}" destId="{2C33B9D7-C037-438B-A83F-DA5802814C58}" srcOrd="10" destOrd="0" presId="urn:microsoft.com/office/officeart/2008/layout/LinedList"/>
    <dgm:cxn modelId="{3E3B2F0A-5079-4E91-9DDC-D5E5897AAD1A}" type="presParOf" srcId="{809F4B8C-8D06-4784-B4D6-FFF93B77D8B0}" destId="{4316119F-50F8-49C3-9481-0C6F6C678FCC}" srcOrd="11" destOrd="0" presId="urn:microsoft.com/office/officeart/2008/layout/LinedList"/>
    <dgm:cxn modelId="{4976D6A0-E3D0-4020-8601-9AFADCFFF906}" type="presParOf" srcId="{4316119F-50F8-49C3-9481-0C6F6C678FCC}" destId="{FB3DB4F6-462D-4A4B-8F61-8067FDF4C0AD}" srcOrd="0" destOrd="0" presId="urn:microsoft.com/office/officeart/2008/layout/LinedList"/>
    <dgm:cxn modelId="{96636071-6635-40F6-BA64-EE3830980377}" type="presParOf" srcId="{4316119F-50F8-49C3-9481-0C6F6C678FCC}" destId="{F265FC0C-ED13-497C-8B0F-C41C96A10E1B}" srcOrd="1" destOrd="0" presId="urn:microsoft.com/office/officeart/2008/layout/LinedList"/>
    <dgm:cxn modelId="{CA10761D-6069-426C-BBE1-247BC64FBDEA}" type="presParOf" srcId="{809F4B8C-8D06-4784-B4D6-FFF93B77D8B0}" destId="{084317A2-5477-4D2C-B087-A25DD190B493}" srcOrd="12" destOrd="0" presId="urn:microsoft.com/office/officeart/2008/layout/LinedList"/>
    <dgm:cxn modelId="{A05D5143-BBA9-463B-8585-77AB246AF30C}" type="presParOf" srcId="{809F4B8C-8D06-4784-B4D6-FFF93B77D8B0}" destId="{C4E1208B-93F1-4059-930E-772657E1D87C}" srcOrd="13" destOrd="0" presId="urn:microsoft.com/office/officeart/2008/layout/LinedList"/>
    <dgm:cxn modelId="{60081A6A-6936-4B8C-98A4-4212E617B741}" type="presParOf" srcId="{C4E1208B-93F1-4059-930E-772657E1D87C}" destId="{38A79C61-E28E-42B8-9B4B-7A76B904F0BF}" srcOrd="0" destOrd="0" presId="urn:microsoft.com/office/officeart/2008/layout/LinedList"/>
    <dgm:cxn modelId="{28179650-3DE6-40C0-AB7F-2E6E95F11A56}" type="presParOf" srcId="{C4E1208B-93F1-4059-930E-772657E1D87C}" destId="{7A85F587-949A-4284-AAA4-EA12FA1A0AC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107FC-0033-446F-A483-3F9070D0C3A2}">
      <dsp:nvSpPr>
        <dsp:cNvPr id="0" name=""/>
        <dsp:cNvSpPr/>
      </dsp:nvSpPr>
      <dsp:spPr>
        <a:xfrm>
          <a:off x="0" y="765"/>
          <a:ext cx="121920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AF8C03-BE34-431F-B291-D416AB2756B9}">
      <dsp:nvSpPr>
        <dsp:cNvPr id="0" name=""/>
        <dsp:cNvSpPr/>
      </dsp:nvSpPr>
      <dsp:spPr>
        <a:xfrm>
          <a:off x="0" y="765"/>
          <a:ext cx="12192000" cy="896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Jack’s case highlights the complexity of caring for a teenager with osteosarcoma and the importance of a personalised, multidisciplinary approach. </a:t>
          </a:r>
          <a:endParaRPr lang="en-US" sz="2400" kern="1200"/>
        </a:p>
      </dsp:txBody>
      <dsp:txXfrm>
        <a:off x="0" y="765"/>
        <a:ext cx="12192000" cy="896149"/>
      </dsp:txXfrm>
    </dsp:sp>
    <dsp:sp modelId="{FB591665-8307-494B-AE75-52892C128304}">
      <dsp:nvSpPr>
        <dsp:cNvPr id="0" name=""/>
        <dsp:cNvSpPr/>
      </dsp:nvSpPr>
      <dsp:spPr>
        <a:xfrm>
          <a:off x="0" y="896915"/>
          <a:ext cx="121920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4B4546-7A3C-4F94-B186-DE15EE29B1F5}">
      <dsp:nvSpPr>
        <dsp:cNvPr id="0" name=""/>
        <dsp:cNvSpPr/>
      </dsp:nvSpPr>
      <dsp:spPr>
        <a:xfrm>
          <a:off x="0" y="896915"/>
          <a:ext cx="12192000" cy="896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Osteosarcoma is an aggressive bone cancer that requires early diagnosis and intensive, combined treatment involving chemotherapy and surgery. </a:t>
          </a:r>
          <a:endParaRPr lang="en-US" sz="2400" kern="1200"/>
        </a:p>
      </dsp:txBody>
      <dsp:txXfrm>
        <a:off x="0" y="896915"/>
        <a:ext cx="12192000" cy="896149"/>
      </dsp:txXfrm>
    </dsp:sp>
    <dsp:sp modelId="{CFF16B56-5AC4-48FB-88B1-2C2751550B2B}">
      <dsp:nvSpPr>
        <dsp:cNvPr id="0" name=""/>
        <dsp:cNvSpPr/>
      </dsp:nvSpPr>
      <dsp:spPr>
        <a:xfrm>
          <a:off x="0" y="1793065"/>
          <a:ext cx="121920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F8C4C4-2436-4643-B8C8-8950454A7D1C}">
      <dsp:nvSpPr>
        <dsp:cNvPr id="0" name=""/>
        <dsp:cNvSpPr/>
      </dsp:nvSpPr>
      <dsp:spPr>
        <a:xfrm>
          <a:off x="0" y="1793065"/>
          <a:ext cx="12192000" cy="896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Holistic care is essential, physical recovery must be balanced with emotional, educational and social support especially during adolescence. </a:t>
          </a:r>
          <a:endParaRPr lang="en-US" sz="2400" kern="1200"/>
        </a:p>
      </dsp:txBody>
      <dsp:txXfrm>
        <a:off x="0" y="1793065"/>
        <a:ext cx="12192000" cy="896149"/>
      </dsp:txXfrm>
    </dsp:sp>
    <dsp:sp modelId="{8E2D147A-58C0-4B7A-BF7B-BC5F8F692D1C}">
      <dsp:nvSpPr>
        <dsp:cNvPr id="0" name=""/>
        <dsp:cNvSpPr/>
      </dsp:nvSpPr>
      <dsp:spPr>
        <a:xfrm>
          <a:off x="0" y="2689214"/>
          <a:ext cx="121920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876299-4D8F-4FA4-9212-BA0BF632E526}">
      <dsp:nvSpPr>
        <dsp:cNvPr id="0" name=""/>
        <dsp:cNvSpPr/>
      </dsp:nvSpPr>
      <dsp:spPr>
        <a:xfrm>
          <a:off x="0" y="2689214"/>
          <a:ext cx="12192000" cy="896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Multidisciplinary teamwork ensures coordinated and comprehensive care, involving oncologists, surgeons, nurses, psychologists, therapists and educators.</a:t>
          </a:r>
          <a:endParaRPr lang="en-US" sz="2400" kern="1200"/>
        </a:p>
      </dsp:txBody>
      <dsp:txXfrm>
        <a:off x="0" y="2689214"/>
        <a:ext cx="12192000" cy="896149"/>
      </dsp:txXfrm>
    </dsp:sp>
    <dsp:sp modelId="{38433661-97DC-42CC-B9D4-90100B9CE5B1}">
      <dsp:nvSpPr>
        <dsp:cNvPr id="0" name=""/>
        <dsp:cNvSpPr/>
      </dsp:nvSpPr>
      <dsp:spPr>
        <a:xfrm>
          <a:off x="0" y="3585364"/>
          <a:ext cx="121920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2CF149-9835-49E6-85DC-338C8D2667BE}">
      <dsp:nvSpPr>
        <dsp:cNvPr id="0" name=""/>
        <dsp:cNvSpPr/>
      </dsp:nvSpPr>
      <dsp:spPr>
        <a:xfrm>
          <a:off x="0" y="3585364"/>
          <a:ext cx="12192000" cy="896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nurses role is a central in care planning, managing symptoms, educating the family and advocating for Jacks’s overall wellbeing. </a:t>
          </a:r>
          <a:endParaRPr lang="en-US" sz="2400" kern="1200"/>
        </a:p>
      </dsp:txBody>
      <dsp:txXfrm>
        <a:off x="0" y="3585364"/>
        <a:ext cx="12192000" cy="896149"/>
      </dsp:txXfrm>
    </dsp:sp>
    <dsp:sp modelId="{2C33B9D7-C037-438B-A83F-DA5802814C58}">
      <dsp:nvSpPr>
        <dsp:cNvPr id="0" name=""/>
        <dsp:cNvSpPr/>
      </dsp:nvSpPr>
      <dsp:spPr>
        <a:xfrm>
          <a:off x="0" y="4481513"/>
          <a:ext cx="121920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3DB4F6-462D-4A4B-8F61-8067FDF4C0AD}">
      <dsp:nvSpPr>
        <dsp:cNvPr id="0" name=""/>
        <dsp:cNvSpPr/>
      </dsp:nvSpPr>
      <dsp:spPr>
        <a:xfrm>
          <a:off x="0" y="4481513"/>
          <a:ext cx="12192000" cy="896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Long-term follow-up supports Jack’s  reintegration into life, monitors for recurrence and addresses late effects of treatment.</a:t>
          </a:r>
          <a:endParaRPr lang="en-US" sz="2400" kern="1200"/>
        </a:p>
      </dsp:txBody>
      <dsp:txXfrm>
        <a:off x="0" y="4481513"/>
        <a:ext cx="12192000" cy="896149"/>
      </dsp:txXfrm>
    </dsp:sp>
    <dsp:sp modelId="{084317A2-5477-4D2C-B087-A25DD190B493}">
      <dsp:nvSpPr>
        <dsp:cNvPr id="0" name=""/>
        <dsp:cNvSpPr/>
      </dsp:nvSpPr>
      <dsp:spPr>
        <a:xfrm>
          <a:off x="0" y="5377663"/>
          <a:ext cx="121920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A79C61-E28E-42B8-9B4B-7A76B904F0BF}">
      <dsp:nvSpPr>
        <dsp:cNvPr id="0" name=""/>
        <dsp:cNvSpPr/>
      </dsp:nvSpPr>
      <dsp:spPr>
        <a:xfrm>
          <a:off x="0" y="5377663"/>
          <a:ext cx="12192000" cy="896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With timely well-coordinated, Jack can achieve positive outcomes both physically, emotionally and socially and return to a fulfilling life after cancer.</a:t>
          </a:r>
          <a:endParaRPr lang="en-US" sz="2400" kern="1200"/>
        </a:p>
      </dsp:txBody>
      <dsp:txXfrm>
        <a:off x="0" y="5377663"/>
        <a:ext cx="12192000" cy="89614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DF0FF69-83CE-495C-B542-74895351C1EB}"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1102139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F0FF69-83CE-495C-B542-74895351C1EB}"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608487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DF0FF69-83CE-495C-B542-74895351C1EB}"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3985444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DF0FF69-83CE-495C-B542-74895351C1EB}" type="datetimeFigureOut">
              <a:rPr lang="en-GB" smtClean="0"/>
              <a:t>21/07/2025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578848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DF0FF69-83CE-495C-B542-74895351C1EB}" type="datetimeFigureOut">
              <a:rPr lang="en-GB" smtClean="0"/>
              <a:t>21/07/2025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2859133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DF0FF69-83CE-495C-B542-74895351C1EB}" type="datetimeFigureOut">
              <a:rPr lang="en-GB" smtClean="0"/>
              <a:t>21/07/2025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4275092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F0FF69-83CE-495C-B542-74895351C1EB}" type="datetimeFigureOut">
              <a:rPr lang="en-GB" smtClean="0"/>
              <a:t>21/07/2025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2936413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DF0FF69-83CE-495C-B542-74895351C1EB}" type="datetimeFigureOut">
              <a:rPr lang="en-GB" smtClean="0"/>
              <a:t>21/07/2025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2003851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DDF0FF69-83CE-495C-B542-74895351C1EB}" type="datetimeFigureOut">
              <a:rPr lang="en-GB" smtClean="0"/>
              <a:t>21/07/2025</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2760837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DF0FF69-83CE-495C-B542-74895351C1EB}" type="datetimeFigureOut">
              <a:rPr lang="en-GB" smtClean="0"/>
              <a:t>21/07/2025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489096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DF0FF69-83CE-495C-B542-74895351C1EB}"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36172244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DDF0FF69-83CE-495C-B542-74895351C1EB}"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354970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DDF0FF69-83CE-495C-B542-74895351C1EB}"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3668931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DF0FF69-83CE-495C-B542-74895351C1EB}"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28157348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DF0FF69-83CE-495C-B542-74895351C1EB}"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802559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F0FF69-83CE-495C-B542-74895351C1EB}"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35234856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F0FF69-83CE-495C-B542-74895351C1EB}" type="datetimeFigureOut">
              <a:rPr lang="en-GB" smtClean="0"/>
              <a:t>21/07/2025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1F77F-73C8-45CF-81DA-BEAB572411E1}" type="slidenum">
              <a:rPr lang="en-GB" smtClean="0"/>
              <a:t>‹#›</a:t>
            </a:fld>
            <a:endParaRPr lang="en-GB"/>
          </a:p>
        </p:txBody>
      </p:sp>
    </p:spTree>
    <p:extLst>
      <p:ext uri="{BB962C8B-B14F-4D97-AF65-F5344CB8AC3E}">
        <p14:creationId xmlns:p14="http://schemas.microsoft.com/office/powerpoint/2010/main" val="3707848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DF0FF69-83CE-495C-B542-74895351C1EB}" type="datetimeFigureOut">
              <a:rPr lang="en-GB" smtClean="0"/>
              <a:t>21/07/2025</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6FC1F77F-73C8-45CF-81DA-BEAB572411E1}" type="slidenum">
              <a:rPr lang="en-GB" smtClean="0"/>
              <a:t>‹#›</a:t>
            </a:fld>
            <a:endParaRPr lang="en-GB"/>
          </a:p>
        </p:txBody>
      </p:sp>
    </p:spTree>
    <p:extLst>
      <p:ext uri="{BB962C8B-B14F-4D97-AF65-F5344CB8AC3E}">
        <p14:creationId xmlns:p14="http://schemas.microsoft.com/office/powerpoint/2010/main" val="377739355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image" Target="../media/image1.jpe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C1FDF-02EE-806F-597F-D27C82F29F75}"/>
              </a:ext>
            </a:extLst>
          </p:cNvPr>
          <p:cNvSpPr>
            <a:spLocks noGrp="1"/>
          </p:cNvSpPr>
          <p:nvPr>
            <p:ph type="ctrTitle"/>
          </p:nvPr>
        </p:nvSpPr>
        <p:spPr>
          <a:xfrm>
            <a:off x="1524000" y="2761382"/>
            <a:ext cx="9144000" cy="965229"/>
          </a:xfrm>
        </p:spPr>
        <p:txBody>
          <a:bodyPr>
            <a:normAutofit fontScale="90000"/>
          </a:bodyPr>
          <a:lstStyle/>
          <a:p>
            <a:r>
              <a:rPr lang="en-GB" dirty="0"/>
              <a:t>Component 2: Presentation</a:t>
            </a:r>
          </a:p>
        </p:txBody>
      </p:sp>
      <p:sp>
        <p:nvSpPr>
          <p:cNvPr id="3" name="Subtitle 2">
            <a:extLst>
              <a:ext uri="{FF2B5EF4-FFF2-40B4-BE49-F238E27FC236}">
                <a16:creationId xmlns:a16="http://schemas.microsoft.com/office/drawing/2014/main" id="{84639F13-F13A-02FF-008F-38EC9A8E0D76}"/>
              </a:ext>
            </a:extLst>
          </p:cNvPr>
          <p:cNvSpPr>
            <a:spLocks noGrp="1"/>
          </p:cNvSpPr>
          <p:nvPr>
            <p:ph type="subTitle" idx="1"/>
          </p:nvPr>
        </p:nvSpPr>
        <p:spPr>
          <a:xfrm>
            <a:off x="0" y="4882551"/>
            <a:ext cx="5256362" cy="1975449"/>
          </a:xfrm>
        </p:spPr>
        <p:txBody>
          <a:bodyPr>
            <a:normAutofit/>
          </a:bodyPr>
          <a:lstStyle/>
          <a:p>
            <a:pPr algn="l"/>
            <a:r>
              <a:rPr lang="en-GB" sz="2200" dirty="0"/>
              <a:t>Student name: Francesca Florescu</a:t>
            </a:r>
          </a:p>
          <a:p>
            <a:pPr algn="l"/>
            <a:r>
              <a:rPr lang="en-GB" sz="2200" dirty="0"/>
              <a:t>Student number: 2332791</a:t>
            </a:r>
          </a:p>
          <a:p>
            <a:pPr algn="l"/>
            <a:r>
              <a:rPr lang="en-GB" sz="2200" dirty="0"/>
              <a:t>Module code: BMHP5023</a:t>
            </a:r>
          </a:p>
          <a:p>
            <a:pPr algn="l"/>
            <a:r>
              <a:rPr lang="en-GB" sz="2200" dirty="0"/>
              <a:t>Lecturers name:  Raheela Shaikh</a:t>
            </a:r>
          </a:p>
        </p:txBody>
      </p:sp>
      <p:pic>
        <p:nvPicPr>
          <p:cNvPr id="4" name="voice-over presentation.">
            <a:hlinkClick r:id="" action="ppaction://media"/>
            <a:extLst>
              <a:ext uri="{FF2B5EF4-FFF2-40B4-BE49-F238E27FC236}">
                <a16:creationId xmlns:a16="http://schemas.microsoft.com/office/drawing/2014/main" id="{C75A8E88-6A65-1264-26B9-066B52700F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pic>
        <p:nvPicPr>
          <p:cNvPr id="36" name="Audio 35">
            <a:hlinkClick r:id="" action="ppaction://media"/>
            <a:extLst>
              <a:ext uri="{FF2B5EF4-FFF2-40B4-BE49-F238E27FC236}">
                <a16:creationId xmlns:a16="http://schemas.microsoft.com/office/drawing/2014/main" id="{BD61A66C-A447-75A0-79FD-34BFD4E5B4ED}"/>
              </a:ext>
            </a:extLst>
          </p:cNvPr>
          <p:cNvPicPr>
            <a:picLocks noChangeAspect="1"/>
          </p:cNvPicPr>
          <p:nvPr>
            <a:audioFile r:link="rId4"/>
            <p:extLst>
              <p:ext uri="{DAA4B4D4-6D71-4841-9C94-3DE7FCFB9230}">
                <p14:media xmlns:p14="http://schemas.microsoft.com/office/powerpoint/2010/main" r:embed="rId3"/>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3816315"/>
      </p:ext>
    </p:extLst>
  </p:cSld>
  <p:clrMapOvr>
    <a:masterClrMapping/>
  </p:clrMapOvr>
  <mc:AlternateContent xmlns:mc="http://schemas.openxmlformats.org/markup-compatibility/2006">
    <mc:Choice xmlns:p14="http://schemas.microsoft.com/office/powerpoint/2010/main" Requires="p14">
      <p:transition spd="slow" p14:dur="2000" advTm="14121"/>
    </mc:Choice>
    <mc:Fallback>
      <p:transition spd="slow" advTm="14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62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isNarration="1">
              <p:cMediaNode vol="80000" showWhenStopped="0">
                <p:cTn id="11" fill="hold" display="0">
                  <p:stCondLst>
                    <p:cond delay="indefinite"/>
                  </p:stCondLst>
                  <p:endCondLst>
                    <p:cond evt="onStopAudio" delay="0">
                      <p:tgtEl>
                        <p:sldTgt/>
                      </p:tgtEl>
                    </p:cond>
                  </p:endCondLst>
                </p:cTn>
                <p:tgtEl>
                  <p:spTgt spid="36"/>
                </p:tgtEl>
              </p:cMediaNode>
            </p:audio>
          </p:childTnLst>
        </p:cTn>
      </p:par>
    </p:tnLst>
  </p:timing>
  <p:extLst>
    <p:ext uri="{E180D4A7-C9FB-4DFB-919C-405C955672EB}">
      <p14:showEvtLst xmlns:p14="http://schemas.microsoft.com/office/powerpoint/2010/main">
        <p14:playEvt time="67" objId="4"/>
        <p14:stopEvt time="6617" objId="4"/>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4F2F9-6911-462C-6A65-2A254BF97F29}"/>
              </a:ext>
            </a:extLst>
          </p:cNvPr>
          <p:cNvSpPr>
            <a:spLocks noGrp="1"/>
          </p:cNvSpPr>
          <p:nvPr>
            <p:ph type="title"/>
          </p:nvPr>
        </p:nvSpPr>
        <p:spPr>
          <a:xfrm>
            <a:off x="160113" y="91607"/>
            <a:ext cx="3643674" cy="1106997"/>
          </a:xfrm>
        </p:spPr>
        <p:txBody>
          <a:bodyPr>
            <a:normAutofit/>
          </a:bodyPr>
          <a:lstStyle/>
          <a:p>
            <a:r>
              <a:rPr lang="en-GB" sz="2800" dirty="0"/>
              <a:t>What is Osteosarcoma?</a:t>
            </a:r>
          </a:p>
        </p:txBody>
      </p:sp>
      <p:sp>
        <p:nvSpPr>
          <p:cNvPr id="3" name="Content Placeholder 2">
            <a:extLst>
              <a:ext uri="{FF2B5EF4-FFF2-40B4-BE49-F238E27FC236}">
                <a16:creationId xmlns:a16="http://schemas.microsoft.com/office/drawing/2014/main" id="{24B425C6-24C0-F52F-D59C-A60A0095911C}"/>
              </a:ext>
            </a:extLst>
          </p:cNvPr>
          <p:cNvSpPr>
            <a:spLocks noGrp="1"/>
          </p:cNvSpPr>
          <p:nvPr>
            <p:ph idx="1"/>
          </p:nvPr>
        </p:nvSpPr>
        <p:spPr>
          <a:xfrm>
            <a:off x="160113" y="1198604"/>
            <a:ext cx="5285496" cy="5443736"/>
          </a:xfrm>
        </p:spPr>
        <p:txBody>
          <a:bodyPr anchor="t">
            <a:normAutofit/>
          </a:bodyPr>
          <a:lstStyle/>
          <a:p>
            <a:pPr>
              <a:lnSpc>
                <a:spcPct val="90000"/>
              </a:lnSpc>
            </a:pPr>
            <a:r>
              <a:rPr lang="en-GB" dirty="0"/>
              <a:t>Osteosarcoma is a type of bone sarcoma mostly diagnosed in teenagers and young people; however, it can also affect older adults. It mostly affects the knee, thigh bone, shin bone or upper arm. They make up 30% of all bone sarcoma diagnoses.</a:t>
            </a:r>
          </a:p>
          <a:p>
            <a:pPr>
              <a:lnSpc>
                <a:spcPct val="90000"/>
              </a:lnSpc>
            </a:pPr>
            <a:r>
              <a:rPr lang="en-GB" dirty="0"/>
              <a:t>Osteosarcoma is important because it is the most common type of primary bone cancer, particularly affects adolescents and young adults. Despite advances in treatment, it remains a serious disease with a significant risk of metastasis and poor prognosis if not treated effectively.</a:t>
            </a:r>
          </a:p>
          <a:p>
            <a:pPr>
              <a:lnSpc>
                <a:spcPct val="90000"/>
              </a:lnSpc>
            </a:pPr>
            <a:r>
              <a:rPr lang="en-GB" dirty="0"/>
              <a:t>This presentation will cover an overview of the care plan set for the patient, background of the patient, treatment and support needs for the patient and family. </a:t>
            </a:r>
          </a:p>
        </p:txBody>
      </p:sp>
      <p:pic>
        <p:nvPicPr>
          <p:cNvPr id="4" name="Picture 3">
            <a:extLst>
              <a:ext uri="{FF2B5EF4-FFF2-40B4-BE49-F238E27FC236}">
                <a16:creationId xmlns:a16="http://schemas.microsoft.com/office/drawing/2014/main" id="{E6C958B5-45F8-593A-0307-C505F5724F4B}"/>
              </a:ext>
            </a:extLst>
          </p:cNvPr>
          <p:cNvPicPr>
            <a:picLocks noChangeAspect="1"/>
          </p:cNvPicPr>
          <p:nvPr/>
        </p:nvPicPr>
        <p:blipFill>
          <a:blip r:embed="rId5"/>
          <a:stretch>
            <a:fillRect/>
          </a:stretch>
        </p:blipFill>
        <p:spPr>
          <a:xfrm>
            <a:off x="5945941" y="805126"/>
            <a:ext cx="5287402"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38" name="Audio 37">
            <a:hlinkClick r:id="" action="ppaction://media"/>
            <a:extLst>
              <a:ext uri="{FF2B5EF4-FFF2-40B4-BE49-F238E27FC236}">
                <a16:creationId xmlns:a16="http://schemas.microsoft.com/office/drawing/2014/main" id="{629A2E92-B4FE-4C47-0520-5B91303F80C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7006479"/>
      </p:ext>
    </p:extLst>
  </p:cSld>
  <p:clrMapOvr>
    <a:masterClrMapping/>
  </p:clrMapOvr>
  <mc:AlternateContent xmlns:mc="http://schemas.openxmlformats.org/markup-compatibility/2006">
    <mc:Choice xmlns:p14="http://schemas.microsoft.com/office/powerpoint/2010/main" Requires="p14">
      <p:transition spd="slow" p14:dur="2000" advTm="100658"/>
    </mc:Choice>
    <mc:Fallback>
      <p:transition spd="slow" advTm="100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279E2-A514-A915-5A0C-F838410B47E1}"/>
              </a:ext>
            </a:extLst>
          </p:cNvPr>
          <p:cNvSpPr>
            <a:spLocks noGrp="1"/>
          </p:cNvSpPr>
          <p:nvPr>
            <p:ph type="title"/>
          </p:nvPr>
        </p:nvSpPr>
        <p:spPr>
          <a:xfrm>
            <a:off x="0" y="66449"/>
            <a:ext cx="3363686" cy="614588"/>
          </a:xfrm>
        </p:spPr>
        <p:txBody>
          <a:bodyPr>
            <a:normAutofit/>
          </a:bodyPr>
          <a:lstStyle/>
          <a:p>
            <a:r>
              <a:rPr lang="en-GB"/>
              <a:t>Patient Profile</a:t>
            </a:r>
            <a:endParaRPr lang="en-GB" dirty="0"/>
          </a:p>
        </p:txBody>
      </p:sp>
      <p:sp>
        <p:nvSpPr>
          <p:cNvPr id="3" name="Content Placeholder 2">
            <a:extLst>
              <a:ext uri="{FF2B5EF4-FFF2-40B4-BE49-F238E27FC236}">
                <a16:creationId xmlns:a16="http://schemas.microsoft.com/office/drawing/2014/main" id="{36AB3A73-F39B-684A-FA04-8B7F44789169}"/>
              </a:ext>
            </a:extLst>
          </p:cNvPr>
          <p:cNvSpPr>
            <a:spLocks noGrp="1"/>
          </p:cNvSpPr>
          <p:nvPr>
            <p:ph idx="1"/>
          </p:nvPr>
        </p:nvSpPr>
        <p:spPr>
          <a:xfrm>
            <a:off x="0" y="681037"/>
            <a:ext cx="12192000" cy="6176963"/>
          </a:xfrm>
        </p:spPr>
        <p:txBody>
          <a:bodyPr>
            <a:normAutofit lnSpcReduction="10000"/>
          </a:bodyPr>
          <a:lstStyle/>
          <a:p>
            <a:r>
              <a:rPr lang="en-GB" sz="2000"/>
              <a:t>Name: Jack, Age:16 </a:t>
            </a:r>
          </a:p>
          <a:p>
            <a:pPr marL="0" indent="0">
              <a:buNone/>
            </a:pPr>
            <a:r>
              <a:rPr lang="en-GB" sz="2000" i="1"/>
              <a:t>       </a:t>
            </a:r>
            <a:r>
              <a:rPr lang="en-GB" sz="2100" b="1" i="1"/>
              <a:t>Background:</a:t>
            </a:r>
          </a:p>
          <a:p>
            <a:r>
              <a:rPr lang="en-GB" sz="2000"/>
              <a:t>Jack is active teenager living in Manchester.</a:t>
            </a:r>
          </a:p>
          <a:p>
            <a:r>
              <a:rPr lang="en-GB" sz="2000"/>
              <a:t>He enjoys playing football, cycling and is part of his athletics team.</a:t>
            </a:r>
          </a:p>
          <a:p>
            <a:r>
              <a:rPr lang="en-GB" sz="2000"/>
              <a:t>Lives at home with his parents and younger sister. </a:t>
            </a:r>
          </a:p>
          <a:p>
            <a:r>
              <a:rPr lang="en-GB" sz="2000"/>
              <a:t>Generally healthy, with no significant medical history.</a:t>
            </a:r>
          </a:p>
          <a:p>
            <a:pPr marL="0" indent="0">
              <a:buNone/>
            </a:pPr>
            <a:r>
              <a:rPr lang="en-GB" sz="2000"/>
              <a:t>       </a:t>
            </a:r>
            <a:r>
              <a:rPr lang="en-GB" sz="2100" b="1" i="1"/>
              <a:t>Presenting Symptoms:</a:t>
            </a:r>
          </a:p>
          <a:p>
            <a:r>
              <a:rPr lang="en-GB" sz="2000"/>
              <a:t>Started Experiencing dull pain in his left knee about 2 months ago.</a:t>
            </a:r>
          </a:p>
          <a:p>
            <a:r>
              <a:rPr lang="en-GB" sz="2000"/>
              <a:t>Pain worsened with activity and didn’t improve with rest or over-the-counter painkillers. </a:t>
            </a:r>
          </a:p>
          <a:p>
            <a:r>
              <a:rPr lang="en-GB" sz="2000"/>
              <a:t>Swelling and visible lump developed near the knee joint.</a:t>
            </a:r>
          </a:p>
          <a:p>
            <a:r>
              <a:rPr lang="en-GB" sz="2000"/>
              <a:t>Limping began, which affected his performance in sports. </a:t>
            </a:r>
          </a:p>
          <a:p>
            <a:pPr marL="0" indent="0">
              <a:buNone/>
            </a:pPr>
            <a:r>
              <a:rPr lang="en-GB" sz="2000"/>
              <a:t>       </a:t>
            </a:r>
            <a:r>
              <a:rPr lang="en-GB" sz="2100" b="1" i="1"/>
              <a:t>Diagnosis Journey:</a:t>
            </a:r>
          </a:p>
          <a:p>
            <a:r>
              <a:rPr lang="en-GB" sz="2000"/>
              <a:t>Initially misattributed to a sports injury.</a:t>
            </a:r>
          </a:p>
          <a:p>
            <a:r>
              <a:rPr lang="en-GB" sz="2000"/>
              <a:t>GP referred him for X-rays (suspicion of abnormal bone growth)</a:t>
            </a:r>
          </a:p>
          <a:p>
            <a:r>
              <a:rPr lang="en-GB" sz="2000"/>
              <a:t>MRI scan and biopsy confirmed of osteosarcoma in the distal femur (left leg).</a:t>
            </a:r>
            <a:endParaRPr lang="en-GB" sz="2000" dirty="0"/>
          </a:p>
        </p:txBody>
      </p:sp>
      <p:pic>
        <p:nvPicPr>
          <p:cNvPr id="31" name="Audio 30">
            <a:hlinkClick r:id="" action="ppaction://media"/>
            <a:extLst>
              <a:ext uri="{FF2B5EF4-FFF2-40B4-BE49-F238E27FC236}">
                <a16:creationId xmlns:a16="http://schemas.microsoft.com/office/drawing/2014/main" id="{5A124BF8-C12A-03FB-309C-365F82C01B5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5618317"/>
      </p:ext>
    </p:extLst>
  </p:cSld>
  <p:clrMapOvr>
    <a:masterClrMapping/>
  </p:clrMapOvr>
  <mc:AlternateContent xmlns:mc="http://schemas.openxmlformats.org/markup-compatibility/2006">
    <mc:Choice xmlns:p14="http://schemas.microsoft.com/office/powerpoint/2010/main" Requires="p14">
      <p:transition spd="slow" p14:dur="2000" advTm="71406"/>
    </mc:Choice>
    <mc:Fallback>
      <p:transition spd="slow" advTm="71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BBD3ED2-B0E6-45A2-ABD5-ECF31BC37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D2D1E8-4ABF-4B6B-B39D-40B080B61E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160" y="0"/>
            <a:ext cx="9369421" cy="6857999"/>
          </a:xfrm>
          <a:prstGeom prst="rect">
            <a:avLst/>
          </a:prstGeom>
          <a:gradFill flip="none" rotWithShape="1">
            <a:gsLst>
              <a:gs pos="10000">
                <a:schemeClr val="bg2">
                  <a:lumMod val="60000"/>
                  <a:lumOff val="40000"/>
                  <a:alpha val="40000"/>
                </a:schemeClr>
              </a:gs>
              <a:gs pos="70000">
                <a:schemeClr val="bg2">
                  <a:alpha val="0"/>
                </a:schemeClr>
              </a:gs>
              <a:gs pos="0">
                <a:schemeClr val="bg2">
                  <a:lumMod val="40000"/>
                  <a:lumOff val="60000"/>
                  <a:alpha val="5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BC7AB4B5-66A5-48D1-BD88-C60A16ED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88489"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w="44450">
            <a:gradFill>
              <a:gsLst>
                <a:gs pos="5000">
                  <a:schemeClr val="bg2">
                    <a:alpha val="65000"/>
                  </a:schemeClr>
                </a:gs>
                <a:gs pos="98000">
                  <a:schemeClr val="bg2">
                    <a:lumMod val="75000"/>
                    <a:alpha val="55000"/>
                  </a:schemeClr>
                </a:gs>
              </a:gsLst>
              <a:lin ang="5400000" scaled="1"/>
            </a:gradFill>
          </a:ln>
          <a:effectLst>
            <a:outerShdw blurRad="50800" dist="25400" algn="l"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85900-DF8F-3CCB-1764-DAC2A7335678}"/>
              </a:ext>
            </a:extLst>
          </p:cNvPr>
          <p:cNvSpPr>
            <a:spLocks noGrp="1"/>
          </p:cNvSpPr>
          <p:nvPr>
            <p:ph type="title"/>
          </p:nvPr>
        </p:nvSpPr>
        <p:spPr>
          <a:xfrm>
            <a:off x="962022" y="643467"/>
            <a:ext cx="4340023" cy="5571064"/>
          </a:xfrm>
        </p:spPr>
        <p:txBody>
          <a:bodyPr anchor="ctr">
            <a:normAutofit/>
          </a:bodyPr>
          <a:lstStyle/>
          <a:p>
            <a:r>
              <a:rPr lang="en-GB" sz="3700"/>
              <a:t>Understanding Osteosarcoma.</a:t>
            </a:r>
          </a:p>
        </p:txBody>
      </p:sp>
      <p:sp>
        <p:nvSpPr>
          <p:cNvPr id="3" name="Content Placeholder 2">
            <a:extLst>
              <a:ext uri="{FF2B5EF4-FFF2-40B4-BE49-F238E27FC236}">
                <a16:creationId xmlns:a16="http://schemas.microsoft.com/office/drawing/2014/main" id="{BDEE813C-1C6B-50EA-472A-FCDF7D088509}"/>
              </a:ext>
            </a:extLst>
          </p:cNvPr>
          <p:cNvSpPr>
            <a:spLocks noGrp="1"/>
          </p:cNvSpPr>
          <p:nvPr>
            <p:ph idx="1"/>
          </p:nvPr>
        </p:nvSpPr>
        <p:spPr>
          <a:xfrm>
            <a:off x="6103512" y="0"/>
            <a:ext cx="6088487" cy="7501465"/>
          </a:xfrm>
        </p:spPr>
        <p:txBody>
          <a:bodyPr>
            <a:normAutofit/>
          </a:bodyPr>
          <a:lstStyle/>
          <a:p>
            <a:pPr>
              <a:lnSpc>
                <a:spcPct val="90000"/>
              </a:lnSpc>
            </a:pPr>
            <a:r>
              <a:rPr lang="en-GB" sz="1600" dirty="0"/>
              <a:t>A malignant bone </a:t>
            </a:r>
            <a:r>
              <a:rPr lang="en-GB" sz="1600" dirty="0" err="1"/>
              <a:t>tumor</a:t>
            </a:r>
            <a:r>
              <a:rPr lang="en-GB" sz="1600" dirty="0"/>
              <a:t>, also known as bone cancer, is a cancerous growth that originates within the bone tissue. These </a:t>
            </a:r>
            <a:r>
              <a:rPr lang="en-GB" sz="1600" dirty="0" err="1"/>
              <a:t>tumors</a:t>
            </a:r>
            <a:r>
              <a:rPr lang="en-GB" sz="1600" dirty="0"/>
              <a:t> are characterized by uncontrolled cell growth and the potential to invade and destroy surrounding healthy bone tissue. Most commonly affects the long bones like the femur, tibia and humerus. Typically occurs in teenagers and young adults, especially during growth spurts. </a:t>
            </a:r>
          </a:p>
          <a:p>
            <a:pPr marL="0" indent="0">
              <a:lnSpc>
                <a:spcPct val="90000"/>
              </a:lnSpc>
              <a:buNone/>
            </a:pPr>
            <a:r>
              <a:rPr lang="en-GB" sz="1600" dirty="0"/>
              <a:t>         </a:t>
            </a:r>
            <a:r>
              <a:rPr lang="en-GB" sz="1600" b="1" i="1" dirty="0"/>
              <a:t>Common signs and symptoms:</a:t>
            </a:r>
          </a:p>
          <a:p>
            <a:pPr>
              <a:lnSpc>
                <a:spcPct val="90000"/>
              </a:lnSpc>
            </a:pPr>
            <a:r>
              <a:rPr lang="en-GB" sz="1600" dirty="0" err="1"/>
              <a:t>Presistent</a:t>
            </a:r>
            <a:r>
              <a:rPr lang="en-GB" sz="1600" dirty="0"/>
              <a:t> bone pain, especially at night or during activity.</a:t>
            </a:r>
          </a:p>
          <a:p>
            <a:pPr>
              <a:lnSpc>
                <a:spcPct val="90000"/>
              </a:lnSpc>
            </a:pPr>
            <a:r>
              <a:rPr lang="en-GB" sz="1600" dirty="0"/>
              <a:t>Swelling or a lump over the affected bone.</a:t>
            </a:r>
          </a:p>
          <a:p>
            <a:pPr>
              <a:lnSpc>
                <a:spcPct val="90000"/>
              </a:lnSpc>
            </a:pPr>
            <a:r>
              <a:rPr lang="en-GB" sz="1600" dirty="0"/>
              <a:t>Limited joint movement or limping.</a:t>
            </a:r>
          </a:p>
          <a:p>
            <a:pPr>
              <a:lnSpc>
                <a:spcPct val="90000"/>
              </a:lnSpc>
            </a:pPr>
            <a:r>
              <a:rPr lang="en-GB" sz="1600" dirty="0"/>
              <a:t>Occasionally, bone fractures with minor injury.  </a:t>
            </a:r>
          </a:p>
          <a:p>
            <a:pPr marL="0" indent="0">
              <a:lnSpc>
                <a:spcPct val="90000"/>
              </a:lnSpc>
              <a:buNone/>
            </a:pPr>
            <a:r>
              <a:rPr lang="en-GB" sz="1600" dirty="0"/>
              <a:t>           </a:t>
            </a:r>
            <a:r>
              <a:rPr lang="en-GB" sz="1600" b="1" i="1" dirty="0"/>
              <a:t>Diagnosis Methods: </a:t>
            </a:r>
          </a:p>
          <a:p>
            <a:pPr>
              <a:lnSpc>
                <a:spcPct val="90000"/>
              </a:lnSpc>
            </a:pPr>
            <a:r>
              <a:rPr lang="en-GB" sz="1600" dirty="0"/>
              <a:t>X-rays- Initial detection.</a:t>
            </a:r>
          </a:p>
          <a:p>
            <a:pPr>
              <a:lnSpc>
                <a:spcPct val="90000"/>
              </a:lnSpc>
            </a:pPr>
            <a:r>
              <a:rPr lang="en-GB" sz="1600" dirty="0"/>
              <a:t>MRI/CT scans- Determine </a:t>
            </a:r>
            <a:r>
              <a:rPr lang="en-GB" sz="1600" dirty="0" err="1"/>
              <a:t>tumor</a:t>
            </a:r>
            <a:r>
              <a:rPr lang="en-GB" sz="1600" dirty="0"/>
              <a:t> size and spread.</a:t>
            </a:r>
          </a:p>
          <a:p>
            <a:pPr>
              <a:lnSpc>
                <a:spcPct val="90000"/>
              </a:lnSpc>
            </a:pPr>
            <a:r>
              <a:rPr lang="en-GB" sz="1600" dirty="0"/>
              <a:t>Bone biopsy- Confirms diagnosis.</a:t>
            </a:r>
          </a:p>
          <a:p>
            <a:pPr>
              <a:lnSpc>
                <a:spcPct val="90000"/>
              </a:lnSpc>
            </a:pPr>
            <a:r>
              <a:rPr lang="en-GB" sz="1600" dirty="0"/>
              <a:t>Chest CT- Checks for lung metastases.  </a:t>
            </a:r>
          </a:p>
          <a:p>
            <a:pPr marL="0" indent="0">
              <a:lnSpc>
                <a:spcPct val="90000"/>
              </a:lnSpc>
              <a:buNone/>
            </a:pPr>
            <a:endParaRPr lang="en-GB" sz="1400" dirty="0"/>
          </a:p>
        </p:txBody>
      </p:sp>
      <p:pic>
        <p:nvPicPr>
          <p:cNvPr id="26" name="Audio 25">
            <a:hlinkClick r:id="" action="ppaction://media"/>
            <a:extLst>
              <a:ext uri="{FF2B5EF4-FFF2-40B4-BE49-F238E27FC236}">
                <a16:creationId xmlns:a16="http://schemas.microsoft.com/office/drawing/2014/main" id="{0E8219FC-E4B0-1EE2-A64A-ED55C92FB7B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48002"/>
      </p:ext>
    </p:extLst>
  </p:cSld>
  <p:clrMapOvr>
    <a:masterClrMapping/>
  </p:clrMapOvr>
  <mc:AlternateContent xmlns:mc="http://schemas.openxmlformats.org/markup-compatibility/2006">
    <mc:Choice xmlns:p14="http://schemas.microsoft.com/office/powerpoint/2010/main" Requires="p14">
      <p:transition spd="slow" p14:dur="2000" advTm="75281"/>
    </mc:Choice>
    <mc:Fallback>
      <p:transition spd="slow" advTm="75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6CFDA-8277-B217-A684-3F6DE8A42B7B}"/>
              </a:ext>
            </a:extLst>
          </p:cNvPr>
          <p:cNvSpPr>
            <a:spLocks noGrp="1"/>
          </p:cNvSpPr>
          <p:nvPr>
            <p:ph type="title"/>
          </p:nvPr>
        </p:nvSpPr>
        <p:spPr>
          <a:xfrm>
            <a:off x="263630" y="247291"/>
            <a:ext cx="3643674" cy="718868"/>
          </a:xfrm>
        </p:spPr>
        <p:txBody>
          <a:bodyPr>
            <a:normAutofit/>
          </a:bodyPr>
          <a:lstStyle/>
          <a:p>
            <a:r>
              <a:rPr lang="en-GB" sz="2800" dirty="0"/>
              <a:t>Treatment Plan</a:t>
            </a:r>
          </a:p>
        </p:txBody>
      </p:sp>
      <p:sp>
        <p:nvSpPr>
          <p:cNvPr id="3" name="Content Placeholder 2">
            <a:extLst>
              <a:ext uri="{FF2B5EF4-FFF2-40B4-BE49-F238E27FC236}">
                <a16:creationId xmlns:a16="http://schemas.microsoft.com/office/drawing/2014/main" id="{D0D937FD-8276-D0ED-7434-33CCF99B5D07}"/>
              </a:ext>
            </a:extLst>
          </p:cNvPr>
          <p:cNvSpPr>
            <a:spLocks noGrp="1"/>
          </p:cNvSpPr>
          <p:nvPr>
            <p:ph idx="1"/>
          </p:nvPr>
        </p:nvSpPr>
        <p:spPr>
          <a:xfrm>
            <a:off x="263630" y="1518250"/>
            <a:ext cx="5193102" cy="4192437"/>
          </a:xfrm>
        </p:spPr>
        <p:txBody>
          <a:bodyPr anchor="t">
            <a:normAutofit/>
          </a:bodyPr>
          <a:lstStyle/>
          <a:p>
            <a:pPr marL="0" indent="0">
              <a:lnSpc>
                <a:spcPct val="90000"/>
              </a:lnSpc>
              <a:buNone/>
            </a:pPr>
            <a:r>
              <a:rPr lang="en-GB" sz="1500" dirty="0"/>
              <a:t>      </a:t>
            </a:r>
            <a:r>
              <a:rPr lang="en-GB" b="1" i="1" dirty="0"/>
              <a:t>Medical Treatment:</a:t>
            </a:r>
          </a:p>
          <a:p>
            <a:pPr>
              <a:lnSpc>
                <a:spcPct val="90000"/>
              </a:lnSpc>
            </a:pPr>
            <a:r>
              <a:rPr lang="en-GB" dirty="0"/>
              <a:t>Chemotherapy before and after surgery.</a:t>
            </a:r>
          </a:p>
          <a:p>
            <a:pPr>
              <a:lnSpc>
                <a:spcPct val="90000"/>
              </a:lnSpc>
            </a:pPr>
            <a:r>
              <a:rPr lang="en-GB" dirty="0"/>
              <a:t>Surgery like limb-sparing surgery or amputation.</a:t>
            </a:r>
          </a:p>
          <a:p>
            <a:pPr>
              <a:lnSpc>
                <a:spcPct val="90000"/>
              </a:lnSpc>
            </a:pPr>
            <a:r>
              <a:rPr lang="en-GB" dirty="0"/>
              <a:t>Radiation therapy (less common)</a:t>
            </a:r>
          </a:p>
          <a:p>
            <a:pPr marL="0" indent="0">
              <a:lnSpc>
                <a:spcPct val="90000"/>
              </a:lnSpc>
              <a:buNone/>
            </a:pPr>
            <a:r>
              <a:rPr lang="en-GB" dirty="0"/>
              <a:t>      </a:t>
            </a:r>
            <a:r>
              <a:rPr lang="en-GB" b="1" i="1" dirty="0"/>
              <a:t>Goals: </a:t>
            </a:r>
          </a:p>
          <a:p>
            <a:pPr>
              <a:lnSpc>
                <a:spcPct val="90000"/>
              </a:lnSpc>
            </a:pPr>
            <a:r>
              <a:rPr lang="en-GB" dirty="0"/>
              <a:t>Remove </a:t>
            </a:r>
            <a:r>
              <a:rPr lang="en-GB" dirty="0" err="1"/>
              <a:t>tumor</a:t>
            </a:r>
            <a:r>
              <a:rPr lang="en-GB" dirty="0"/>
              <a:t>.</a:t>
            </a:r>
          </a:p>
          <a:p>
            <a:pPr>
              <a:lnSpc>
                <a:spcPct val="90000"/>
              </a:lnSpc>
            </a:pPr>
            <a:r>
              <a:rPr lang="en-GB" dirty="0"/>
              <a:t>Prevent spread.</a:t>
            </a:r>
          </a:p>
          <a:p>
            <a:pPr>
              <a:lnSpc>
                <a:spcPct val="90000"/>
              </a:lnSpc>
            </a:pPr>
            <a:r>
              <a:rPr lang="en-GB" dirty="0"/>
              <a:t>Manage side effects.</a:t>
            </a:r>
          </a:p>
        </p:txBody>
      </p:sp>
      <p:pic>
        <p:nvPicPr>
          <p:cNvPr id="4" name="Picture 3">
            <a:extLst>
              <a:ext uri="{FF2B5EF4-FFF2-40B4-BE49-F238E27FC236}">
                <a16:creationId xmlns:a16="http://schemas.microsoft.com/office/drawing/2014/main" id="{C205C848-B378-34A0-D05B-6C244DBF4B48}"/>
              </a:ext>
            </a:extLst>
          </p:cNvPr>
          <p:cNvPicPr>
            <a:picLocks noChangeAspect="1"/>
          </p:cNvPicPr>
          <p:nvPr/>
        </p:nvPicPr>
        <p:blipFill>
          <a:blip r:embed="rId5"/>
          <a:stretch>
            <a:fillRect/>
          </a:stretch>
        </p:blipFill>
        <p:spPr>
          <a:xfrm>
            <a:off x="5804056" y="1190445"/>
            <a:ext cx="6002364" cy="347933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22" name="Audio 21">
            <a:hlinkClick r:id="" action="ppaction://media"/>
            <a:extLst>
              <a:ext uri="{FF2B5EF4-FFF2-40B4-BE49-F238E27FC236}">
                <a16:creationId xmlns:a16="http://schemas.microsoft.com/office/drawing/2014/main" id="{8E16A2ED-AD3B-FD5D-D9CD-0C7E6F25EB3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8186465"/>
      </p:ext>
    </p:extLst>
  </p:cSld>
  <p:clrMapOvr>
    <a:masterClrMapping/>
  </p:clrMapOvr>
  <mc:AlternateContent xmlns:mc="http://schemas.openxmlformats.org/markup-compatibility/2006">
    <mc:Choice xmlns:p14="http://schemas.microsoft.com/office/powerpoint/2010/main" Requires="p14">
      <p:transition spd="slow" p14:dur="2000" advTm="74865"/>
    </mc:Choice>
    <mc:Fallback>
      <p:transition spd="slow" advTm="74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D560F8-CD1A-4F20-5ADC-48DD9EBA683F}"/>
              </a:ext>
            </a:extLst>
          </p:cNvPr>
          <p:cNvSpPr>
            <a:spLocks noGrp="1"/>
          </p:cNvSpPr>
          <p:nvPr>
            <p:ph type="title"/>
          </p:nvPr>
        </p:nvSpPr>
        <p:spPr>
          <a:xfrm>
            <a:off x="1141413" y="609600"/>
            <a:ext cx="9905998" cy="1065451"/>
          </a:xfrm>
        </p:spPr>
        <p:txBody>
          <a:bodyPr>
            <a:normAutofit/>
          </a:bodyPr>
          <a:lstStyle/>
          <a:p>
            <a:pPr algn="ctr"/>
            <a:r>
              <a:rPr lang="en-GB">
                <a:solidFill>
                  <a:srgbClr val="BFBFBF"/>
                </a:solidFill>
              </a:rPr>
              <a:t>Multidisciplinary Team Involvement.</a:t>
            </a:r>
          </a:p>
        </p:txBody>
      </p:sp>
      <p:sp>
        <p:nvSpPr>
          <p:cNvPr id="3" name="Content Placeholder 2">
            <a:extLst>
              <a:ext uri="{FF2B5EF4-FFF2-40B4-BE49-F238E27FC236}">
                <a16:creationId xmlns:a16="http://schemas.microsoft.com/office/drawing/2014/main" id="{E3CCF9DC-4C8C-028C-9123-B5E51CE2CAB0}"/>
              </a:ext>
            </a:extLst>
          </p:cNvPr>
          <p:cNvSpPr>
            <a:spLocks noGrp="1"/>
          </p:cNvSpPr>
          <p:nvPr>
            <p:ph idx="1"/>
          </p:nvPr>
        </p:nvSpPr>
        <p:spPr>
          <a:xfrm>
            <a:off x="0" y="2413176"/>
            <a:ext cx="11047411" cy="4444824"/>
          </a:xfrm>
        </p:spPr>
        <p:txBody>
          <a:bodyPr>
            <a:noAutofit/>
          </a:bodyPr>
          <a:lstStyle/>
          <a:p>
            <a:pPr marL="0" indent="0">
              <a:lnSpc>
                <a:spcPct val="90000"/>
              </a:lnSpc>
              <a:buNone/>
            </a:pPr>
            <a:r>
              <a:rPr lang="en-GB" sz="1600" dirty="0"/>
              <a:t>Managing Osteosarcoma requires a coordinated approach by a Multidisciplinary Team to ensure Jack receives holistic and effective care.</a:t>
            </a:r>
          </a:p>
          <a:p>
            <a:pPr>
              <a:lnSpc>
                <a:spcPct val="90000"/>
              </a:lnSpc>
            </a:pPr>
            <a:endParaRPr lang="en-GB" sz="1600" dirty="0"/>
          </a:p>
          <a:p>
            <a:pPr marL="0" indent="0">
              <a:lnSpc>
                <a:spcPct val="90000"/>
              </a:lnSpc>
              <a:buNone/>
            </a:pPr>
            <a:r>
              <a:rPr lang="en-GB" sz="1600" b="1" i="1" dirty="0"/>
              <a:t>         Key MDT Members:</a:t>
            </a:r>
          </a:p>
          <a:p>
            <a:pPr>
              <a:lnSpc>
                <a:spcPct val="90000"/>
              </a:lnSpc>
            </a:pPr>
            <a:r>
              <a:rPr lang="en-GB" sz="1600" dirty="0"/>
              <a:t>Oncologist: Leads cancer treatment with chemotherapy and long-term planning.</a:t>
            </a:r>
          </a:p>
          <a:p>
            <a:pPr>
              <a:lnSpc>
                <a:spcPct val="90000"/>
              </a:lnSpc>
            </a:pPr>
            <a:r>
              <a:rPr lang="en-GB" sz="1600" dirty="0"/>
              <a:t>Orthopaedic Surgeon: Performs </a:t>
            </a:r>
            <a:r>
              <a:rPr lang="en-GB" sz="1600" dirty="0" err="1"/>
              <a:t>tumor</a:t>
            </a:r>
            <a:r>
              <a:rPr lang="en-GB" sz="1600" dirty="0"/>
              <a:t> resection, limb-sparing surgery or amputation. </a:t>
            </a:r>
          </a:p>
          <a:p>
            <a:pPr>
              <a:lnSpc>
                <a:spcPct val="90000"/>
              </a:lnSpc>
            </a:pPr>
            <a:r>
              <a:rPr lang="en-GB" sz="1600" dirty="0"/>
              <a:t>Paediatric Nurse Specialist/ Oncology Nurse: Provides day-to-day care, chemotherapy support and patient education.</a:t>
            </a:r>
          </a:p>
          <a:p>
            <a:pPr>
              <a:lnSpc>
                <a:spcPct val="90000"/>
              </a:lnSpc>
            </a:pPr>
            <a:r>
              <a:rPr lang="en-GB" sz="1600" dirty="0"/>
              <a:t>Physiotherapist: Assists with mobility, muscle strengthening, and post surgical rehabilitation. </a:t>
            </a:r>
          </a:p>
          <a:p>
            <a:pPr>
              <a:lnSpc>
                <a:spcPct val="90000"/>
              </a:lnSpc>
            </a:pPr>
            <a:r>
              <a:rPr lang="en-GB" sz="1600" dirty="0"/>
              <a:t>Psychologist/ Counsellor: Offers emotional and mental health support for Jack and his family. </a:t>
            </a:r>
          </a:p>
          <a:p>
            <a:pPr>
              <a:lnSpc>
                <a:spcPct val="90000"/>
              </a:lnSpc>
            </a:pPr>
            <a:r>
              <a:rPr lang="en-GB" sz="1600" dirty="0"/>
              <a:t>School Liaison Officer/ Educational Support Worker: Coordinated academic support, reintegration into school and adjustments. </a:t>
            </a:r>
          </a:p>
          <a:p>
            <a:pPr>
              <a:lnSpc>
                <a:spcPct val="90000"/>
              </a:lnSpc>
            </a:pPr>
            <a:r>
              <a:rPr lang="en-GB" sz="1600" dirty="0"/>
              <a:t>Radiologist and Pathologist:  Support diagnosis and monitor tumour response to treatment through imaging and biopsy analysis. </a:t>
            </a:r>
          </a:p>
        </p:txBody>
      </p:sp>
      <p:pic>
        <p:nvPicPr>
          <p:cNvPr id="29" name="Audio 28">
            <a:hlinkClick r:id="" action="ppaction://media"/>
            <a:extLst>
              <a:ext uri="{FF2B5EF4-FFF2-40B4-BE49-F238E27FC236}">
                <a16:creationId xmlns:a16="http://schemas.microsoft.com/office/drawing/2014/main" id="{269F79BF-13CE-97DC-F9DA-63FA0FAA0CD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718161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5568"/>
    </mc:Choice>
    <mc:Fallback>
      <p:transition spd="slow" advTm="85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CFA5F4-1A8E-48F5-9209-7F24485B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8074621-AE44-40C4-8323-DF5185BC9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53062"/>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CF3C56-E495-6989-4E00-9C3C7BD8DC23}"/>
              </a:ext>
            </a:extLst>
          </p:cNvPr>
          <p:cNvSpPr>
            <a:spLocks noGrp="1"/>
          </p:cNvSpPr>
          <p:nvPr>
            <p:ph type="title"/>
          </p:nvPr>
        </p:nvSpPr>
        <p:spPr>
          <a:xfrm>
            <a:off x="1141413" y="643467"/>
            <a:ext cx="7696199" cy="1079989"/>
          </a:xfrm>
        </p:spPr>
        <p:txBody>
          <a:bodyPr>
            <a:normAutofit/>
          </a:bodyPr>
          <a:lstStyle/>
          <a:p>
            <a:r>
              <a:rPr lang="en-GB" sz="3600"/>
              <a:t>Physical Care Needs.</a:t>
            </a:r>
          </a:p>
        </p:txBody>
      </p:sp>
      <p:sp>
        <p:nvSpPr>
          <p:cNvPr id="3" name="Content Placeholder 2">
            <a:extLst>
              <a:ext uri="{FF2B5EF4-FFF2-40B4-BE49-F238E27FC236}">
                <a16:creationId xmlns:a16="http://schemas.microsoft.com/office/drawing/2014/main" id="{69BA60A6-7C6C-8535-A11E-692079DB9D04}"/>
              </a:ext>
            </a:extLst>
          </p:cNvPr>
          <p:cNvSpPr>
            <a:spLocks noGrp="1"/>
          </p:cNvSpPr>
          <p:nvPr>
            <p:ph idx="1"/>
          </p:nvPr>
        </p:nvSpPr>
        <p:spPr>
          <a:xfrm>
            <a:off x="1141413" y="2374795"/>
            <a:ext cx="7696199" cy="3416406"/>
          </a:xfrm>
        </p:spPr>
        <p:txBody>
          <a:bodyPr>
            <a:normAutofit/>
          </a:bodyPr>
          <a:lstStyle/>
          <a:p>
            <a:r>
              <a:rPr lang="en-GB" dirty="0"/>
              <a:t>Pain management </a:t>
            </a:r>
          </a:p>
          <a:p>
            <a:endParaRPr lang="en-GB" dirty="0"/>
          </a:p>
          <a:p>
            <a:r>
              <a:rPr lang="en-GB" dirty="0"/>
              <a:t>Mobility and rehabilitation like physio post surgery.</a:t>
            </a:r>
          </a:p>
          <a:p>
            <a:endParaRPr lang="en-GB" dirty="0"/>
          </a:p>
          <a:p>
            <a:r>
              <a:rPr lang="en-GB" dirty="0"/>
              <a:t>Wound care so it doesn’t get infected and that it heals nicely.</a:t>
            </a:r>
          </a:p>
          <a:p>
            <a:endParaRPr lang="en-GB" dirty="0"/>
          </a:p>
          <a:p>
            <a:r>
              <a:rPr lang="en-GB" dirty="0"/>
              <a:t>Monitoring for recurrence. </a:t>
            </a:r>
          </a:p>
        </p:txBody>
      </p:sp>
      <p:pic>
        <p:nvPicPr>
          <p:cNvPr id="19" name="Audio 18">
            <a:hlinkClick r:id="" action="ppaction://media"/>
            <a:extLst>
              <a:ext uri="{FF2B5EF4-FFF2-40B4-BE49-F238E27FC236}">
                <a16:creationId xmlns:a16="http://schemas.microsoft.com/office/drawing/2014/main" id="{424AC255-3739-CCE1-1829-8BF0857EA48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6955859"/>
      </p:ext>
    </p:extLst>
  </p:cSld>
  <p:clrMapOvr>
    <a:masterClrMapping/>
  </p:clrMapOvr>
  <mc:AlternateContent xmlns:mc="http://schemas.openxmlformats.org/markup-compatibility/2006">
    <mc:Choice xmlns:p14="http://schemas.microsoft.com/office/powerpoint/2010/main" Requires="p14">
      <p:transition spd="slow" p14:dur="2000" advTm="57743"/>
    </mc:Choice>
    <mc:Fallback>
      <p:transition spd="slow" advTm="57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DA40DC-7E32-02B4-6320-8CEBF87191D9}"/>
              </a:ext>
            </a:extLst>
          </p:cNvPr>
          <p:cNvPicPr>
            <a:picLocks noChangeAspect="1"/>
          </p:cNvPicPr>
          <p:nvPr/>
        </p:nvPicPr>
        <p:blipFill>
          <a:blip r:embed="rId5">
            <a:alphaModFix amt="15000"/>
          </a:blip>
          <a:srcRect t="20110" b="489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DE526E5-E163-C6DD-20E2-0ACC677FC770}"/>
              </a:ext>
            </a:extLst>
          </p:cNvPr>
          <p:cNvSpPr>
            <a:spLocks noGrp="1"/>
          </p:cNvSpPr>
          <p:nvPr>
            <p:ph type="title"/>
          </p:nvPr>
        </p:nvSpPr>
        <p:spPr>
          <a:xfrm>
            <a:off x="1143001" y="333555"/>
            <a:ext cx="9905998" cy="1098430"/>
          </a:xfrm>
        </p:spPr>
        <p:txBody>
          <a:bodyPr>
            <a:normAutofit/>
          </a:bodyPr>
          <a:lstStyle/>
          <a:p>
            <a:r>
              <a:rPr lang="en-GB" dirty="0"/>
              <a:t>Psychological and Emotional support.</a:t>
            </a:r>
          </a:p>
        </p:txBody>
      </p:sp>
      <p:sp>
        <p:nvSpPr>
          <p:cNvPr id="3" name="Content Placeholder 2">
            <a:extLst>
              <a:ext uri="{FF2B5EF4-FFF2-40B4-BE49-F238E27FC236}">
                <a16:creationId xmlns:a16="http://schemas.microsoft.com/office/drawing/2014/main" id="{0B44B3FD-B5A0-B366-0362-E499B71039CD}"/>
              </a:ext>
            </a:extLst>
          </p:cNvPr>
          <p:cNvSpPr>
            <a:spLocks noGrp="1"/>
          </p:cNvSpPr>
          <p:nvPr>
            <p:ph idx="1"/>
          </p:nvPr>
        </p:nvSpPr>
        <p:spPr>
          <a:xfrm>
            <a:off x="0" y="2122098"/>
            <a:ext cx="12192000" cy="4735901"/>
          </a:xfrm>
        </p:spPr>
        <p:txBody>
          <a:bodyPr>
            <a:normAutofit fontScale="77500" lnSpcReduction="20000"/>
          </a:bodyPr>
          <a:lstStyle/>
          <a:p>
            <a:pPr>
              <a:lnSpc>
                <a:spcPct val="90000"/>
              </a:lnSpc>
            </a:pPr>
            <a:r>
              <a:rPr lang="en-GB" dirty="0"/>
              <a:t>A cancer diagnosis in adolescence has a profound emotional impact. Psychological support is a crucial part of Jacks care plan. </a:t>
            </a:r>
          </a:p>
          <a:p>
            <a:pPr marL="0" indent="0">
              <a:lnSpc>
                <a:spcPct val="90000"/>
              </a:lnSpc>
              <a:buNone/>
            </a:pPr>
            <a:r>
              <a:rPr lang="en-GB" dirty="0"/>
              <a:t>         </a:t>
            </a:r>
            <a:r>
              <a:rPr lang="en-GB" b="1" i="1" dirty="0"/>
              <a:t>Emotional challenges Jack may face:</a:t>
            </a:r>
          </a:p>
          <a:p>
            <a:pPr>
              <a:lnSpc>
                <a:spcPct val="90000"/>
              </a:lnSpc>
            </a:pPr>
            <a:r>
              <a:rPr lang="en-GB" dirty="0"/>
              <a:t>Shock, fear and anxiety following cancer diagnosis.</a:t>
            </a:r>
          </a:p>
          <a:p>
            <a:pPr>
              <a:lnSpc>
                <a:spcPct val="90000"/>
              </a:lnSpc>
            </a:pPr>
            <a:r>
              <a:rPr lang="en-GB" dirty="0"/>
              <a:t>Depression due to long treatment duration, isolation or physical changes. </a:t>
            </a:r>
          </a:p>
          <a:p>
            <a:pPr>
              <a:lnSpc>
                <a:spcPct val="90000"/>
              </a:lnSpc>
            </a:pPr>
            <a:r>
              <a:rPr lang="en-GB" dirty="0"/>
              <a:t>Body image issues if surgery affects his appearance or leads to scarring/ amputation. </a:t>
            </a:r>
          </a:p>
          <a:p>
            <a:pPr>
              <a:lnSpc>
                <a:spcPct val="90000"/>
              </a:lnSpc>
            </a:pPr>
            <a:r>
              <a:rPr lang="en-GB" dirty="0"/>
              <a:t>Loss of identity due to withdrawal from sports, school and social life.</a:t>
            </a:r>
          </a:p>
          <a:p>
            <a:pPr>
              <a:lnSpc>
                <a:spcPct val="90000"/>
              </a:lnSpc>
            </a:pPr>
            <a:r>
              <a:rPr lang="en-GB" dirty="0"/>
              <a:t>Fear of death recurrence, especially post-treatment.</a:t>
            </a:r>
          </a:p>
          <a:p>
            <a:pPr marL="0" indent="0">
              <a:lnSpc>
                <a:spcPct val="90000"/>
              </a:lnSpc>
              <a:buNone/>
            </a:pPr>
            <a:r>
              <a:rPr lang="en-GB" dirty="0"/>
              <a:t>         </a:t>
            </a:r>
            <a:r>
              <a:rPr lang="en-GB" b="1" i="1" dirty="0"/>
              <a:t>Support Strategies:</a:t>
            </a:r>
          </a:p>
          <a:p>
            <a:pPr>
              <a:lnSpc>
                <a:spcPct val="90000"/>
              </a:lnSpc>
            </a:pPr>
            <a:r>
              <a:rPr lang="en-GB" dirty="0"/>
              <a:t>Psychological counselling</a:t>
            </a:r>
          </a:p>
          <a:p>
            <a:pPr>
              <a:lnSpc>
                <a:spcPct val="90000"/>
              </a:lnSpc>
            </a:pPr>
            <a:r>
              <a:rPr lang="en-GB" dirty="0"/>
              <a:t>Cognitive Behavioural Therapy (CBT)</a:t>
            </a:r>
          </a:p>
          <a:p>
            <a:pPr>
              <a:lnSpc>
                <a:spcPct val="90000"/>
              </a:lnSpc>
            </a:pPr>
            <a:r>
              <a:rPr lang="en-GB" dirty="0"/>
              <a:t>Family Counselling</a:t>
            </a:r>
          </a:p>
          <a:p>
            <a:pPr>
              <a:lnSpc>
                <a:spcPct val="90000"/>
              </a:lnSpc>
            </a:pPr>
            <a:r>
              <a:rPr lang="en-GB" dirty="0"/>
              <a:t>Peer support groups.</a:t>
            </a:r>
          </a:p>
          <a:p>
            <a:pPr marL="0" indent="0">
              <a:lnSpc>
                <a:spcPct val="90000"/>
              </a:lnSpc>
              <a:buNone/>
            </a:pPr>
            <a:r>
              <a:rPr lang="en-GB" b="1" i="1" dirty="0"/>
              <a:t>         Family Role:</a:t>
            </a:r>
          </a:p>
          <a:p>
            <a:pPr>
              <a:lnSpc>
                <a:spcPct val="90000"/>
              </a:lnSpc>
            </a:pPr>
            <a:r>
              <a:rPr lang="en-GB" dirty="0"/>
              <a:t>Parents encouraged to attend some sessions </a:t>
            </a:r>
          </a:p>
          <a:p>
            <a:pPr>
              <a:lnSpc>
                <a:spcPct val="90000"/>
              </a:lnSpc>
            </a:pPr>
            <a:r>
              <a:rPr lang="en-GB" dirty="0"/>
              <a:t>Emotional support at home, reassurance and open conversation about his feelings.</a:t>
            </a:r>
          </a:p>
          <a:p>
            <a:pPr>
              <a:lnSpc>
                <a:spcPct val="90000"/>
              </a:lnSpc>
            </a:pPr>
            <a:endParaRPr lang="en-GB" sz="700" dirty="0"/>
          </a:p>
        </p:txBody>
      </p:sp>
      <p:pic>
        <p:nvPicPr>
          <p:cNvPr id="17" name="Audio 16">
            <a:hlinkClick r:id="" action="ppaction://media"/>
            <a:extLst>
              <a:ext uri="{FF2B5EF4-FFF2-40B4-BE49-F238E27FC236}">
                <a16:creationId xmlns:a16="http://schemas.microsoft.com/office/drawing/2014/main" id="{4C557828-2CEA-54CD-4C15-9E94C453FF2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1336805"/>
      </p:ext>
    </p:extLst>
  </p:cSld>
  <p:clrMapOvr>
    <a:masterClrMapping/>
  </p:clrMapOvr>
  <mc:AlternateContent xmlns:mc="http://schemas.openxmlformats.org/markup-compatibility/2006">
    <mc:Choice xmlns:p14="http://schemas.microsoft.com/office/powerpoint/2010/main" Requires="p14">
      <p:transition spd="slow" p14:dur="2000" advTm="76059"/>
    </mc:Choice>
    <mc:Fallback>
      <p:transition spd="slow" advTm="76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CFA5F4-1A8E-48F5-9209-7F24485B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8074621-AE44-40C4-8323-DF5185BC9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53062"/>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D6097-580D-9DC5-92EE-AE728BE1E4AD}"/>
              </a:ext>
            </a:extLst>
          </p:cNvPr>
          <p:cNvSpPr>
            <a:spLocks noGrp="1"/>
          </p:cNvSpPr>
          <p:nvPr>
            <p:ph type="title"/>
          </p:nvPr>
        </p:nvSpPr>
        <p:spPr>
          <a:xfrm>
            <a:off x="1141413" y="643467"/>
            <a:ext cx="7696199" cy="1079989"/>
          </a:xfrm>
        </p:spPr>
        <p:txBody>
          <a:bodyPr>
            <a:normAutofit/>
          </a:bodyPr>
          <a:lstStyle/>
          <a:p>
            <a:r>
              <a:rPr lang="en-GB" sz="3600"/>
              <a:t>Social and education needs.</a:t>
            </a:r>
          </a:p>
        </p:txBody>
      </p:sp>
      <p:sp>
        <p:nvSpPr>
          <p:cNvPr id="3" name="Content Placeholder 2">
            <a:extLst>
              <a:ext uri="{FF2B5EF4-FFF2-40B4-BE49-F238E27FC236}">
                <a16:creationId xmlns:a16="http://schemas.microsoft.com/office/drawing/2014/main" id="{C1E8E397-242D-0DA2-8079-67DC752DE40E}"/>
              </a:ext>
            </a:extLst>
          </p:cNvPr>
          <p:cNvSpPr>
            <a:spLocks noGrp="1"/>
          </p:cNvSpPr>
          <p:nvPr>
            <p:ph idx="1"/>
          </p:nvPr>
        </p:nvSpPr>
        <p:spPr>
          <a:xfrm>
            <a:off x="0" y="1846028"/>
            <a:ext cx="12191999" cy="4804937"/>
          </a:xfrm>
        </p:spPr>
        <p:txBody>
          <a:bodyPr>
            <a:noAutofit/>
          </a:bodyPr>
          <a:lstStyle/>
          <a:p>
            <a:pPr marL="0" indent="0">
              <a:lnSpc>
                <a:spcPct val="90000"/>
              </a:lnSpc>
              <a:buNone/>
            </a:pPr>
            <a:r>
              <a:rPr lang="en-GB" sz="1500" dirty="0"/>
              <a:t>      </a:t>
            </a:r>
            <a:r>
              <a:rPr lang="en-GB" sz="1500" b="1" i="1" dirty="0"/>
              <a:t>Educational needs:</a:t>
            </a:r>
          </a:p>
          <a:p>
            <a:pPr>
              <a:lnSpc>
                <a:spcPct val="90000"/>
              </a:lnSpc>
            </a:pPr>
            <a:r>
              <a:rPr lang="en-GB" sz="1500" dirty="0"/>
              <a:t>Extended absences from school due to treatment, surgery and recovery. </a:t>
            </a:r>
          </a:p>
          <a:p>
            <a:pPr>
              <a:lnSpc>
                <a:spcPct val="90000"/>
              </a:lnSpc>
            </a:pPr>
            <a:r>
              <a:rPr lang="en-GB" sz="1500" dirty="0"/>
              <a:t>Risk of falling behind academically and losing confidence.</a:t>
            </a:r>
          </a:p>
          <a:p>
            <a:pPr marL="0" indent="0">
              <a:lnSpc>
                <a:spcPct val="90000"/>
              </a:lnSpc>
              <a:buNone/>
            </a:pPr>
            <a:r>
              <a:rPr lang="en-GB" sz="1500" dirty="0"/>
              <a:t>      </a:t>
            </a:r>
            <a:r>
              <a:rPr lang="en-GB" sz="1500" b="1" i="1" dirty="0"/>
              <a:t>Support strategies:</a:t>
            </a:r>
          </a:p>
          <a:p>
            <a:pPr>
              <a:lnSpc>
                <a:spcPct val="90000"/>
              </a:lnSpc>
            </a:pPr>
            <a:r>
              <a:rPr lang="en-GB" sz="1500" dirty="0"/>
              <a:t>Home or hospital teaching services.</a:t>
            </a:r>
          </a:p>
          <a:p>
            <a:pPr>
              <a:lnSpc>
                <a:spcPct val="90000"/>
              </a:lnSpc>
            </a:pPr>
            <a:r>
              <a:rPr lang="en-GB" sz="1500" dirty="0"/>
              <a:t>Online learning platforms to stay engaged with lessons.</a:t>
            </a:r>
          </a:p>
          <a:p>
            <a:pPr>
              <a:lnSpc>
                <a:spcPct val="90000"/>
              </a:lnSpc>
            </a:pPr>
            <a:r>
              <a:rPr lang="en-GB" sz="1500" dirty="0"/>
              <a:t>Flexible exam arrangements or coursework extensions.</a:t>
            </a:r>
          </a:p>
          <a:p>
            <a:pPr marL="0" indent="0">
              <a:lnSpc>
                <a:spcPct val="90000"/>
              </a:lnSpc>
              <a:buNone/>
            </a:pPr>
            <a:r>
              <a:rPr lang="en-GB" sz="1500" b="1" dirty="0"/>
              <a:t>       </a:t>
            </a:r>
            <a:r>
              <a:rPr lang="en-GB" sz="1500" b="1" i="1" dirty="0"/>
              <a:t>Social connection:</a:t>
            </a:r>
          </a:p>
          <a:p>
            <a:pPr>
              <a:lnSpc>
                <a:spcPct val="90000"/>
              </a:lnSpc>
            </a:pPr>
            <a:r>
              <a:rPr lang="en-GB" sz="1500" dirty="0"/>
              <a:t>Risk of isolation from friends and peers due to hospitalisation and physical limitations.</a:t>
            </a:r>
          </a:p>
          <a:p>
            <a:pPr>
              <a:lnSpc>
                <a:spcPct val="90000"/>
              </a:lnSpc>
            </a:pPr>
            <a:r>
              <a:rPr lang="en-GB" sz="1500" dirty="0"/>
              <a:t>May feel ‘different’ or left out socially.</a:t>
            </a:r>
          </a:p>
          <a:p>
            <a:pPr marL="0" indent="0">
              <a:lnSpc>
                <a:spcPct val="90000"/>
              </a:lnSpc>
              <a:buNone/>
            </a:pPr>
            <a:r>
              <a:rPr lang="en-GB" sz="1500" dirty="0"/>
              <a:t>       </a:t>
            </a:r>
            <a:r>
              <a:rPr lang="en-GB" sz="1500" b="1" i="1" dirty="0"/>
              <a:t>Support strategies:</a:t>
            </a:r>
          </a:p>
          <a:p>
            <a:pPr>
              <a:lnSpc>
                <a:spcPct val="90000"/>
              </a:lnSpc>
            </a:pPr>
            <a:r>
              <a:rPr lang="en-GB" sz="1500" dirty="0"/>
              <a:t>Youth cancer support groups </a:t>
            </a:r>
          </a:p>
          <a:p>
            <a:pPr>
              <a:lnSpc>
                <a:spcPct val="90000"/>
              </a:lnSpc>
            </a:pPr>
            <a:r>
              <a:rPr lang="en-GB" sz="1500" dirty="0"/>
              <a:t>Involvement in group counselling or recreational activities.</a:t>
            </a:r>
          </a:p>
          <a:p>
            <a:pPr>
              <a:lnSpc>
                <a:spcPct val="90000"/>
              </a:lnSpc>
            </a:pPr>
            <a:r>
              <a:rPr lang="en-GB" sz="1500" dirty="0"/>
              <a:t>Preserving identity and self-esteem:</a:t>
            </a:r>
          </a:p>
          <a:p>
            <a:pPr>
              <a:lnSpc>
                <a:spcPct val="90000"/>
              </a:lnSpc>
            </a:pPr>
            <a:r>
              <a:rPr lang="en-GB" sz="1500" dirty="0"/>
              <a:t>Support Jack in maintaining hobbies and interests wherever possible like gaming and music, while also encouraging Jack’s independence in decision-making during care planning. </a:t>
            </a:r>
          </a:p>
        </p:txBody>
      </p:sp>
      <p:pic>
        <p:nvPicPr>
          <p:cNvPr id="14" name="Audio 13">
            <a:hlinkClick r:id="" action="ppaction://media"/>
            <a:extLst>
              <a:ext uri="{FF2B5EF4-FFF2-40B4-BE49-F238E27FC236}">
                <a16:creationId xmlns:a16="http://schemas.microsoft.com/office/drawing/2014/main" id="{C2970F3A-F9B6-D059-14FD-48D491FEF48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26022482"/>
      </p:ext>
    </p:extLst>
  </p:cSld>
  <p:clrMapOvr>
    <a:masterClrMapping/>
  </p:clrMapOvr>
  <mc:AlternateContent xmlns:mc="http://schemas.openxmlformats.org/markup-compatibility/2006">
    <mc:Choice xmlns:p14="http://schemas.microsoft.com/office/powerpoint/2010/main" Requires="p14">
      <p:transition spd="slow" p14:dur="2000" advTm="74595"/>
    </mc:Choice>
    <mc:Fallback>
      <p:transition spd="slow" advTm="74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07673-C1A1-285B-FC0E-828DC0843CAF}"/>
              </a:ext>
            </a:extLst>
          </p:cNvPr>
          <p:cNvSpPr>
            <a:spLocks noGrp="1"/>
          </p:cNvSpPr>
          <p:nvPr>
            <p:ph type="title"/>
          </p:nvPr>
        </p:nvSpPr>
        <p:spPr>
          <a:xfrm>
            <a:off x="0" y="120770"/>
            <a:ext cx="7125419" cy="465827"/>
          </a:xfrm>
        </p:spPr>
        <p:txBody>
          <a:bodyPr>
            <a:normAutofit fontScale="90000"/>
          </a:bodyPr>
          <a:lstStyle/>
          <a:p>
            <a:r>
              <a:rPr lang="en-GB" dirty="0"/>
              <a:t>Family and caregiver support. </a:t>
            </a:r>
          </a:p>
        </p:txBody>
      </p:sp>
      <p:sp>
        <p:nvSpPr>
          <p:cNvPr id="3" name="Content Placeholder 2">
            <a:extLst>
              <a:ext uri="{FF2B5EF4-FFF2-40B4-BE49-F238E27FC236}">
                <a16:creationId xmlns:a16="http://schemas.microsoft.com/office/drawing/2014/main" id="{35EF289A-5D42-43F9-5530-AD1EB4273D0E}"/>
              </a:ext>
            </a:extLst>
          </p:cNvPr>
          <p:cNvSpPr>
            <a:spLocks noGrp="1"/>
          </p:cNvSpPr>
          <p:nvPr>
            <p:ph idx="1"/>
          </p:nvPr>
        </p:nvSpPr>
        <p:spPr>
          <a:xfrm>
            <a:off x="0" y="824960"/>
            <a:ext cx="12192000" cy="6188315"/>
          </a:xfrm>
        </p:spPr>
        <p:txBody>
          <a:bodyPr>
            <a:normAutofit/>
          </a:bodyPr>
          <a:lstStyle/>
          <a:p>
            <a:r>
              <a:rPr lang="en-GB" sz="2000" dirty="0"/>
              <a:t>Support for parents/ guardians, like family therapy or counselling sessions to get a better understanding and learn to cope with the shock. </a:t>
            </a:r>
          </a:p>
          <a:p>
            <a:pPr marL="0" indent="0">
              <a:buNone/>
            </a:pPr>
            <a:r>
              <a:rPr lang="en-GB" sz="2000" dirty="0"/>
              <a:t>       </a:t>
            </a:r>
            <a:r>
              <a:rPr lang="en-GB" sz="2100" b="1" i="1" dirty="0"/>
              <a:t>Education about Jacks condition and care needs:</a:t>
            </a:r>
          </a:p>
          <a:p>
            <a:r>
              <a:rPr lang="en-GB" sz="2000" dirty="0"/>
              <a:t>Involving the parents in treatment decisions, post-operative care at home and pain and medication management. </a:t>
            </a:r>
          </a:p>
          <a:p>
            <a:pPr marL="0" indent="0">
              <a:buNone/>
            </a:pPr>
            <a:r>
              <a:rPr lang="en-GB" sz="2100" b="1" i="1" dirty="0"/>
              <a:t>       Financial and transport support:</a:t>
            </a:r>
          </a:p>
          <a:p>
            <a:r>
              <a:rPr lang="en-GB" sz="2000" dirty="0"/>
              <a:t>Travel costs and time off work may be necessary. </a:t>
            </a:r>
          </a:p>
          <a:p>
            <a:r>
              <a:rPr lang="en-GB" sz="2000" dirty="0"/>
              <a:t>Frequent hospital visits can strain schedules and income. </a:t>
            </a:r>
          </a:p>
          <a:p>
            <a:pPr marL="0" indent="0">
              <a:buNone/>
            </a:pPr>
            <a:r>
              <a:rPr lang="en-GB" sz="2000" dirty="0"/>
              <a:t>       </a:t>
            </a:r>
            <a:r>
              <a:rPr lang="en-GB" sz="2100" b="1" i="1" dirty="0"/>
              <a:t>Support strategies:</a:t>
            </a:r>
          </a:p>
          <a:p>
            <a:r>
              <a:rPr lang="en-GB" sz="2000" dirty="0"/>
              <a:t>Hospital social worker can help with, transport assistance or hospital accommodation</a:t>
            </a:r>
          </a:p>
          <a:p>
            <a:r>
              <a:rPr lang="en-GB" sz="2000" dirty="0"/>
              <a:t>Financial grants or charity support like Young Lives vs Cancer.</a:t>
            </a:r>
          </a:p>
          <a:p>
            <a:pPr marL="0" indent="0">
              <a:buNone/>
            </a:pPr>
            <a:r>
              <a:rPr lang="en-GB" sz="2100" b="1" i="1" dirty="0"/>
              <a:t>       Supporting parental mental health:</a:t>
            </a:r>
          </a:p>
          <a:p>
            <a:r>
              <a:rPr lang="en-GB" sz="2000" dirty="0"/>
              <a:t>Early signs of burnout, anxiety or depression should be addressed .</a:t>
            </a:r>
          </a:p>
          <a:p>
            <a:r>
              <a:rPr lang="en-GB" sz="2000" dirty="0"/>
              <a:t>Encouraging self-care for parents like rest breaks or support from relatives/ friends.</a:t>
            </a:r>
          </a:p>
          <a:p>
            <a:endParaRPr lang="en-GB" sz="2000" dirty="0"/>
          </a:p>
        </p:txBody>
      </p:sp>
      <p:pic>
        <p:nvPicPr>
          <p:cNvPr id="9" name="Audio 8">
            <a:hlinkClick r:id="" action="ppaction://media"/>
            <a:extLst>
              <a:ext uri="{FF2B5EF4-FFF2-40B4-BE49-F238E27FC236}">
                <a16:creationId xmlns:a16="http://schemas.microsoft.com/office/drawing/2014/main" id="{864CD303-8492-4C95-8E62-B9AAC46BB4F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7460873"/>
      </p:ext>
    </p:extLst>
  </p:cSld>
  <p:clrMapOvr>
    <a:masterClrMapping/>
  </p:clrMapOvr>
  <mc:AlternateContent xmlns:mc="http://schemas.openxmlformats.org/markup-compatibility/2006">
    <mc:Choice xmlns:p14="http://schemas.microsoft.com/office/powerpoint/2010/main" Requires="p14">
      <p:transition spd="slow" p14:dur="2000" advTm="56763"/>
    </mc:Choice>
    <mc:Fallback>
      <p:transition spd="slow" advTm="56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3686D-2197-1E4B-01E7-1AC588517E90}"/>
              </a:ext>
            </a:extLst>
          </p:cNvPr>
          <p:cNvSpPr>
            <a:spLocks noGrp="1"/>
          </p:cNvSpPr>
          <p:nvPr>
            <p:ph type="title"/>
          </p:nvPr>
        </p:nvSpPr>
        <p:spPr>
          <a:xfrm>
            <a:off x="974179" y="714375"/>
            <a:ext cx="3332955" cy="5076826"/>
          </a:xfrm>
        </p:spPr>
        <p:txBody>
          <a:bodyPr anchor="ctr">
            <a:normAutofit/>
          </a:bodyPr>
          <a:lstStyle/>
          <a:p>
            <a:r>
              <a:rPr lang="en-GB" sz="3400"/>
              <a:t>Long-term follow-up and monitoring. </a:t>
            </a:r>
          </a:p>
        </p:txBody>
      </p:sp>
      <p:sp>
        <p:nvSpPr>
          <p:cNvPr id="8" name="Rectangle 7">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2" name="Straight Connector 11">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a:extLst>
              <a:ext uri="{FF2B5EF4-FFF2-40B4-BE49-F238E27FC236}">
                <a16:creationId xmlns:a16="http://schemas.microsoft.com/office/drawing/2014/main" id="{6E52146E-669C-95E7-1F92-A1A992EC1C19}"/>
              </a:ext>
            </a:extLst>
          </p:cNvPr>
          <p:cNvSpPr>
            <a:spLocks noGrp="1"/>
          </p:cNvSpPr>
          <p:nvPr>
            <p:ph idx="1"/>
          </p:nvPr>
        </p:nvSpPr>
        <p:spPr>
          <a:xfrm>
            <a:off x="4559549" y="172529"/>
            <a:ext cx="7706255" cy="6858000"/>
          </a:xfrm>
        </p:spPr>
        <p:txBody>
          <a:bodyPr>
            <a:normAutofit/>
          </a:bodyPr>
          <a:lstStyle/>
          <a:p>
            <a:pPr marL="0" indent="0">
              <a:lnSpc>
                <a:spcPct val="90000"/>
              </a:lnSpc>
              <a:buNone/>
            </a:pPr>
            <a:r>
              <a:rPr lang="en-GB" sz="1500" b="1" i="1" dirty="0">
                <a:solidFill>
                  <a:schemeClr val="tx1"/>
                </a:solidFill>
              </a:rPr>
              <a:t>       Monitoring for recurrence:</a:t>
            </a:r>
          </a:p>
          <a:p>
            <a:pPr>
              <a:lnSpc>
                <a:spcPct val="90000"/>
              </a:lnSpc>
            </a:pPr>
            <a:r>
              <a:rPr lang="en-GB" sz="1500" dirty="0">
                <a:solidFill>
                  <a:schemeClr val="tx1"/>
                </a:solidFill>
              </a:rPr>
              <a:t>Regular follow-up appointments for at least 5 years post-treatment.</a:t>
            </a:r>
          </a:p>
          <a:p>
            <a:pPr marL="0" indent="0">
              <a:lnSpc>
                <a:spcPct val="90000"/>
              </a:lnSpc>
              <a:buNone/>
            </a:pPr>
            <a:r>
              <a:rPr lang="en-GB" sz="1500" dirty="0">
                <a:solidFill>
                  <a:schemeClr val="tx1"/>
                </a:solidFill>
              </a:rPr>
              <a:t>   -Imaging </a:t>
            </a:r>
          </a:p>
          <a:p>
            <a:pPr>
              <a:lnSpc>
                <a:spcPct val="90000"/>
              </a:lnSpc>
            </a:pPr>
            <a:r>
              <a:rPr lang="en-GB" sz="1500" dirty="0">
                <a:solidFill>
                  <a:schemeClr val="tx1"/>
                </a:solidFill>
              </a:rPr>
              <a:t>X-rays or MRIs of the affected limb.</a:t>
            </a:r>
          </a:p>
          <a:p>
            <a:pPr>
              <a:lnSpc>
                <a:spcPct val="90000"/>
              </a:lnSpc>
            </a:pPr>
            <a:r>
              <a:rPr lang="en-GB" sz="1500" dirty="0">
                <a:solidFill>
                  <a:schemeClr val="tx1"/>
                </a:solidFill>
              </a:rPr>
              <a:t>CT scans of the chest, lungs are common site of metastasis.</a:t>
            </a:r>
          </a:p>
          <a:p>
            <a:pPr>
              <a:lnSpc>
                <a:spcPct val="90000"/>
              </a:lnSpc>
            </a:pPr>
            <a:r>
              <a:rPr lang="en-GB" sz="1500" dirty="0">
                <a:solidFill>
                  <a:schemeClr val="tx1"/>
                </a:solidFill>
              </a:rPr>
              <a:t>Blood tests to monitor organ function, especially liver and kidney because they could be affected by chemotherapy drugs.</a:t>
            </a:r>
          </a:p>
          <a:p>
            <a:pPr marL="0" indent="0">
              <a:lnSpc>
                <a:spcPct val="90000"/>
              </a:lnSpc>
              <a:buNone/>
            </a:pPr>
            <a:r>
              <a:rPr lang="en-GB" sz="1500" b="1" i="1" dirty="0">
                <a:solidFill>
                  <a:schemeClr val="tx1"/>
                </a:solidFill>
              </a:rPr>
              <a:t>       Late effects of treatment:</a:t>
            </a:r>
          </a:p>
          <a:p>
            <a:pPr>
              <a:lnSpc>
                <a:spcPct val="90000"/>
              </a:lnSpc>
            </a:pPr>
            <a:r>
              <a:rPr lang="en-GB" sz="1500" dirty="0">
                <a:solidFill>
                  <a:schemeClr val="tx1"/>
                </a:solidFill>
              </a:rPr>
              <a:t>Hearing loss from Cisplatin: routine audiology assessments.</a:t>
            </a:r>
          </a:p>
          <a:p>
            <a:pPr>
              <a:lnSpc>
                <a:spcPct val="90000"/>
              </a:lnSpc>
            </a:pPr>
            <a:r>
              <a:rPr lang="en-GB" sz="1500" dirty="0">
                <a:solidFill>
                  <a:schemeClr val="tx1"/>
                </a:solidFill>
              </a:rPr>
              <a:t>Growth issues or fertility concerns (especially in younger patients).</a:t>
            </a:r>
          </a:p>
          <a:p>
            <a:pPr>
              <a:lnSpc>
                <a:spcPct val="90000"/>
              </a:lnSpc>
            </a:pPr>
            <a:r>
              <a:rPr lang="en-GB" sz="1500" dirty="0">
                <a:solidFill>
                  <a:schemeClr val="tx1"/>
                </a:solidFill>
              </a:rPr>
              <a:t>Orthopaedic complications, like joint stiffness, prosthetic wear or limb differences.</a:t>
            </a:r>
          </a:p>
          <a:p>
            <a:pPr>
              <a:lnSpc>
                <a:spcPct val="90000"/>
              </a:lnSpc>
            </a:pPr>
            <a:r>
              <a:rPr lang="en-GB" sz="1500" dirty="0">
                <a:solidFill>
                  <a:schemeClr val="tx1"/>
                </a:solidFill>
              </a:rPr>
              <a:t>Transition to adult services:</a:t>
            </a:r>
          </a:p>
          <a:p>
            <a:pPr>
              <a:lnSpc>
                <a:spcPct val="90000"/>
              </a:lnSpc>
            </a:pPr>
            <a:r>
              <a:rPr lang="en-GB" sz="1500" dirty="0">
                <a:solidFill>
                  <a:schemeClr val="tx1"/>
                </a:solidFill>
              </a:rPr>
              <a:t>Around age 18, transition planning to adult oncology and orthopaedic care. </a:t>
            </a:r>
          </a:p>
          <a:p>
            <a:pPr>
              <a:lnSpc>
                <a:spcPct val="90000"/>
              </a:lnSpc>
            </a:pPr>
            <a:r>
              <a:rPr lang="en-GB" sz="1500" dirty="0">
                <a:solidFill>
                  <a:schemeClr val="tx1"/>
                </a:solidFill>
              </a:rPr>
              <a:t>Preparation for independence in managing appointments and medications.</a:t>
            </a:r>
          </a:p>
          <a:p>
            <a:pPr marL="0" indent="0">
              <a:lnSpc>
                <a:spcPct val="90000"/>
              </a:lnSpc>
              <a:buNone/>
            </a:pPr>
            <a:r>
              <a:rPr lang="en-GB" sz="1500" b="1" i="1" dirty="0">
                <a:solidFill>
                  <a:schemeClr val="tx1"/>
                </a:solidFill>
              </a:rPr>
              <a:t>       Health promotion </a:t>
            </a:r>
          </a:p>
          <a:p>
            <a:pPr>
              <a:lnSpc>
                <a:spcPct val="90000"/>
              </a:lnSpc>
            </a:pPr>
            <a:r>
              <a:rPr lang="en-GB" sz="1500" dirty="0">
                <a:solidFill>
                  <a:schemeClr val="tx1"/>
                </a:solidFill>
              </a:rPr>
              <a:t>Encourage healthy lifestyle:</a:t>
            </a:r>
          </a:p>
          <a:p>
            <a:pPr>
              <a:lnSpc>
                <a:spcPct val="90000"/>
              </a:lnSpc>
            </a:pPr>
            <a:r>
              <a:rPr lang="en-GB" sz="1500" dirty="0">
                <a:solidFill>
                  <a:schemeClr val="tx1"/>
                </a:solidFill>
              </a:rPr>
              <a:t>Physical activity within limits. </a:t>
            </a:r>
          </a:p>
          <a:p>
            <a:pPr>
              <a:lnSpc>
                <a:spcPct val="90000"/>
              </a:lnSpc>
            </a:pPr>
            <a:r>
              <a:rPr lang="en-GB" sz="1500" dirty="0">
                <a:solidFill>
                  <a:schemeClr val="tx1"/>
                </a:solidFill>
              </a:rPr>
              <a:t>Balanced diet.</a:t>
            </a:r>
          </a:p>
          <a:p>
            <a:pPr>
              <a:lnSpc>
                <a:spcPct val="90000"/>
              </a:lnSpc>
            </a:pPr>
            <a:r>
              <a:rPr lang="en-GB" sz="1500" dirty="0">
                <a:solidFill>
                  <a:schemeClr val="tx1"/>
                </a:solidFill>
              </a:rPr>
              <a:t>Smoking and alcohol avoidance.</a:t>
            </a:r>
          </a:p>
          <a:p>
            <a:pPr>
              <a:lnSpc>
                <a:spcPct val="90000"/>
              </a:lnSpc>
            </a:pPr>
            <a:endParaRPr lang="en-GB" sz="1500" dirty="0">
              <a:solidFill>
                <a:schemeClr val="tx1"/>
              </a:solidFill>
            </a:endParaRPr>
          </a:p>
          <a:p>
            <a:pPr>
              <a:lnSpc>
                <a:spcPct val="90000"/>
              </a:lnSpc>
            </a:pPr>
            <a:endParaRPr lang="en-GB" sz="1100" dirty="0">
              <a:solidFill>
                <a:schemeClr val="tx1"/>
              </a:solidFill>
            </a:endParaRPr>
          </a:p>
        </p:txBody>
      </p:sp>
      <p:pic>
        <p:nvPicPr>
          <p:cNvPr id="11" name="Audio 10">
            <a:hlinkClick r:id="" action="ppaction://media"/>
            <a:extLst>
              <a:ext uri="{FF2B5EF4-FFF2-40B4-BE49-F238E27FC236}">
                <a16:creationId xmlns:a16="http://schemas.microsoft.com/office/drawing/2014/main" id="{BD276261-ECDC-CF3B-4CCB-E6F15F55B8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3403056"/>
      </p:ext>
    </p:extLst>
  </p:cSld>
  <p:clrMapOvr>
    <a:masterClrMapping/>
  </p:clrMapOvr>
  <mc:AlternateContent xmlns:mc="http://schemas.openxmlformats.org/markup-compatibility/2006">
    <mc:Choice xmlns:p14="http://schemas.microsoft.com/office/powerpoint/2010/main" Requires="p14">
      <p:transition spd="slow" p14:dur="2000" advTm="60419"/>
    </mc:Choice>
    <mc:Fallback>
      <p:transition spd="slow" advTm="60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602784-65F4-7369-0387-6066B4217C5A}"/>
              </a:ext>
            </a:extLst>
          </p:cNvPr>
          <p:cNvSpPr>
            <a:spLocks noGrp="1"/>
          </p:cNvSpPr>
          <p:nvPr>
            <p:ph type="title"/>
          </p:nvPr>
        </p:nvSpPr>
        <p:spPr>
          <a:xfrm>
            <a:off x="1141413" y="609600"/>
            <a:ext cx="9905998" cy="1065451"/>
          </a:xfrm>
        </p:spPr>
        <p:txBody>
          <a:bodyPr>
            <a:normAutofit/>
          </a:bodyPr>
          <a:lstStyle/>
          <a:p>
            <a:pPr algn="ctr"/>
            <a:r>
              <a:rPr lang="en-GB">
                <a:solidFill>
                  <a:srgbClr val="BFBFBF"/>
                </a:solidFill>
              </a:rPr>
              <a:t>Challenges and barriers.</a:t>
            </a:r>
          </a:p>
        </p:txBody>
      </p:sp>
      <p:sp>
        <p:nvSpPr>
          <p:cNvPr id="3" name="Content Placeholder 2">
            <a:extLst>
              <a:ext uri="{FF2B5EF4-FFF2-40B4-BE49-F238E27FC236}">
                <a16:creationId xmlns:a16="http://schemas.microsoft.com/office/drawing/2014/main" id="{BFF1B439-0725-6DD6-8403-E28E81FF5A1A}"/>
              </a:ext>
            </a:extLst>
          </p:cNvPr>
          <p:cNvSpPr>
            <a:spLocks noGrp="1"/>
          </p:cNvSpPr>
          <p:nvPr>
            <p:ph idx="1"/>
          </p:nvPr>
        </p:nvSpPr>
        <p:spPr>
          <a:xfrm>
            <a:off x="0" y="2666999"/>
            <a:ext cx="12192000" cy="4191001"/>
          </a:xfrm>
        </p:spPr>
        <p:txBody>
          <a:bodyPr>
            <a:normAutofit/>
          </a:bodyPr>
          <a:lstStyle/>
          <a:p>
            <a:pPr>
              <a:lnSpc>
                <a:spcPct val="90000"/>
              </a:lnSpc>
            </a:pPr>
            <a:r>
              <a:rPr lang="en-GB" sz="1300" dirty="0"/>
              <a:t>Delayed diagnosis, early symptoms like bone pain are often mistaken for sports injuries. </a:t>
            </a:r>
          </a:p>
          <a:p>
            <a:pPr>
              <a:lnSpc>
                <a:spcPct val="90000"/>
              </a:lnSpc>
            </a:pPr>
            <a:r>
              <a:rPr lang="en-GB" sz="1300" dirty="0"/>
              <a:t>Delays in imaging or referrals can postpone treatment.</a:t>
            </a:r>
          </a:p>
          <a:p>
            <a:pPr marL="0" indent="0">
              <a:lnSpc>
                <a:spcPct val="90000"/>
              </a:lnSpc>
              <a:buNone/>
            </a:pPr>
            <a:r>
              <a:rPr lang="en-GB" sz="1300" b="1" i="1" dirty="0"/>
              <a:t>       </a:t>
            </a:r>
            <a:r>
              <a:rPr lang="en-GB" sz="1300" b="1" i="1" dirty="0" err="1"/>
              <a:t>Fiancial</a:t>
            </a:r>
            <a:r>
              <a:rPr lang="en-GB" sz="1300" b="1" i="1" dirty="0"/>
              <a:t> and practical burden:</a:t>
            </a:r>
          </a:p>
          <a:p>
            <a:pPr>
              <a:lnSpc>
                <a:spcPct val="90000"/>
              </a:lnSpc>
            </a:pPr>
            <a:r>
              <a:rPr lang="en-GB" sz="1300" dirty="0"/>
              <a:t>Travel costs, time off work, and overnight stays strain family finances. </a:t>
            </a:r>
          </a:p>
          <a:p>
            <a:pPr>
              <a:lnSpc>
                <a:spcPct val="90000"/>
              </a:lnSpc>
            </a:pPr>
            <a:r>
              <a:rPr lang="en-GB" sz="1300" dirty="0"/>
              <a:t>Single-parent or low-income households may be particularly affected.</a:t>
            </a:r>
          </a:p>
          <a:p>
            <a:pPr marL="0" indent="0">
              <a:lnSpc>
                <a:spcPct val="90000"/>
              </a:lnSpc>
              <a:buNone/>
            </a:pPr>
            <a:r>
              <a:rPr lang="en-GB" sz="1300" b="1" i="1" dirty="0"/>
              <a:t>       Emotional and psychological stress:</a:t>
            </a:r>
          </a:p>
          <a:p>
            <a:pPr>
              <a:lnSpc>
                <a:spcPct val="90000"/>
              </a:lnSpc>
            </a:pPr>
            <a:r>
              <a:rPr lang="en-GB" sz="1300" dirty="0"/>
              <a:t>Jack may struggle with anxiety, depression and identity loss.</a:t>
            </a:r>
          </a:p>
          <a:p>
            <a:pPr>
              <a:lnSpc>
                <a:spcPct val="90000"/>
              </a:lnSpc>
            </a:pPr>
            <a:r>
              <a:rPr lang="en-GB" sz="1300" dirty="0"/>
              <a:t>Parents and siblings may feel overwhelmed or unsupported.</a:t>
            </a:r>
          </a:p>
          <a:p>
            <a:pPr marL="0" indent="0">
              <a:lnSpc>
                <a:spcPct val="90000"/>
              </a:lnSpc>
              <a:buNone/>
            </a:pPr>
            <a:r>
              <a:rPr lang="en-GB" sz="1300" b="1" i="1" dirty="0"/>
              <a:t>       Educational and social disruption:</a:t>
            </a:r>
          </a:p>
          <a:p>
            <a:pPr>
              <a:lnSpc>
                <a:spcPct val="90000"/>
              </a:lnSpc>
            </a:pPr>
            <a:r>
              <a:rPr lang="en-GB" sz="1300" dirty="0"/>
              <a:t>Prolonged absences from school may affect grades, friendships and self-esteem.</a:t>
            </a:r>
          </a:p>
          <a:p>
            <a:pPr>
              <a:lnSpc>
                <a:spcPct val="90000"/>
              </a:lnSpc>
            </a:pPr>
            <a:r>
              <a:rPr lang="en-GB" sz="1300" dirty="0"/>
              <a:t>Reintegration into school or sports post-treatment can be challenging</a:t>
            </a:r>
          </a:p>
          <a:p>
            <a:pPr marL="0" indent="0">
              <a:lnSpc>
                <a:spcPct val="90000"/>
              </a:lnSpc>
              <a:buNone/>
            </a:pPr>
            <a:r>
              <a:rPr lang="en-GB" sz="1300" b="1" i="1" dirty="0"/>
              <a:t>       Treatment side effects and long-term risks:</a:t>
            </a:r>
          </a:p>
          <a:p>
            <a:pPr>
              <a:lnSpc>
                <a:spcPct val="90000"/>
              </a:lnSpc>
            </a:pPr>
            <a:r>
              <a:rPr lang="en-GB" sz="1300" dirty="0"/>
              <a:t>Chemotherapy can cause permanent effects like hearing loss or heart damage.</a:t>
            </a:r>
          </a:p>
          <a:p>
            <a:pPr>
              <a:lnSpc>
                <a:spcPct val="90000"/>
              </a:lnSpc>
            </a:pPr>
            <a:r>
              <a:rPr lang="en-GB" sz="1300" dirty="0"/>
              <a:t>Surgical outcomes like amputation or limited mobility can affects independence and confidence.</a:t>
            </a:r>
          </a:p>
          <a:p>
            <a:pPr>
              <a:lnSpc>
                <a:spcPct val="90000"/>
              </a:lnSpc>
            </a:pPr>
            <a:endParaRPr lang="en-GB" sz="1300" dirty="0"/>
          </a:p>
          <a:p>
            <a:pPr>
              <a:lnSpc>
                <a:spcPct val="90000"/>
              </a:lnSpc>
            </a:pPr>
            <a:endParaRPr lang="en-GB" sz="800" dirty="0"/>
          </a:p>
        </p:txBody>
      </p:sp>
      <p:pic>
        <p:nvPicPr>
          <p:cNvPr id="5" name="Picture 4">
            <a:extLst>
              <a:ext uri="{FF2B5EF4-FFF2-40B4-BE49-F238E27FC236}">
                <a16:creationId xmlns:a16="http://schemas.microsoft.com/office/drawing/2014/main" id="{435B25B8-1C2A-D88E-0A10-3B2733F2FB66}"/>
              </a:ext>
            </a:extLst>
          </p:cNvPr>
          <p:cNvPicPr>
            <a:picLocks noChangeAspect="1"/>
          </p:cNvPicPr>
          <p:nvPr/>
        </p:nvPicPr>
        <p:blipFill>
          <a:blip r:embed="rId4"/>
          <a:stretch>
            <a:fillRect/>
          </a:stretch>
        </p:blipFill>
        <p:spPr>
          <a:xfrm>
            <a:off x="8643721" y="2270839"/>
            <a:ext cx="2737341" cy="4389500"/>
          </a:xfrm>
          <a:prstGeom prst="rect">
            <a:avLst/>
          </a:prstGeom>
        </p:spPr>
      </p:pic>
      <p:pic>
        <p:nvPicPr>
          <p:cNvPr id="13" name="Audio 12">
            <a:hlinkClick r:id="" action="ppaction://media"/>
            <a:extLst>
              <a:ext uri="{FF2B5EF4-FFF2-40B4-BE49-F238E27FC236}">
                <a16:creationId xmlns:a16="http://schemas.microsoft.com/office/drawing/2014/main" id="{59BD2580-493D-54C0-449C-879B5DD354E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536217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4614"/>
    </mc:Choice>
    <mc:Fallback>
      <p:transition spd="slow" advTm="54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F555D-583C-F3A3-B818-746CC904B7E2}"/>
              </a:ext>
            </a:extLst>
          </p:cNvPr>
          <p:cNvSpPr>
            <a:spLocks noGrp="1"/>
          </p:cNvSpPr>
          <p:nvPr>
            <p:ph type="title"/>
          </p:nvPr>
        </p:nvSpPr>
        <p:spPr>
          <a:xfrm>
            <a:off x="229123" y="0"/>
            <a:ext cx="6573685" cy="891396"/>
          </a:xfrm>
        </p:spPr>
        <p:txBody>
          <a:bodyPr>
            <a:normAutofit fontScale="90000"/>
          </a:bodyPr>
          <a:lstStyle/>
          <a:p>
            <a:r>
              <a:rPr lang="en-GB" dirty="0"/>
              <a:t>Role of the Nurse in Care Planning.</a:t>
            </a:r>
          </a:p>
        </p:txBody>
      </p:sp>
      <p:sp>
        <p:nvSpPr>
          <p:cNvPr id="3" name="Content Placeholder 2">
            <a:extLst>
              <a:ext uri="{FF2B5EF4-FFF2-40B4-BE49-F238E27FC236}">
                <a16:creationId xmlns:a16="http://schemas.microsoft.com/office/drawing/2014/main" id="{2EAC2337-AFAB-EF8F-0F25-7383FD8C39CA}"/>
              </a:ext>
            </a:extLst>
          </p:cNvPr>
          <p:cNvSpPr>
            <a:spLocks noGrp="1"/>
          </p:cNvSpPr>
          <p:nvPr>
            <p:ph idx="1"/>
          </p:nvPr>
        </p:nvSpPr>
        <p:spPr>
          <a:xfrm>
            <a:off x="-1" y="1133940"/>
            <a:ext cx="12192001" cy="5456641"/>
          </a:xfrm>
        </p:spPr>
        <p:txBody>
          <a:bodyPr anchor="t">
            <a:noAutofit/>
          </a:bodyPr>
          <a:lstStyle/>
          <a:p>
            <a:pPr>
              <a:lnSpc>
                <a:spcPct val="90000"/>
              </a:lnSpc>
            </a:pPr>
            <a:r>
              <a:rPr lang="en-GB" sz="1500" dirty="0"/>
              <a:t>Nurses are central to Jack’s cancer journey, ensuring safe, compassionate and coordinated care across physical, emotional and educational domains.</a:t>
            </a:r>
          </a:p>
          <a:p>
            <a:pPr marL="0" indent="0">
              <a:lnSpc>
                <a:spcPct val="90000"/>
              </a:lnSpc>
              <a:buNone/>
            </a:pPr>
            <a:r>
              <a:rPr lang="en-GB" sz="1500" b="1" i="1" dirty="0"/>
              <a:t>          Care coordination.</a:t>
            </a:r>
          </a:p>
          <a:p>
            <a:pPr>
              <a:lnSpc>
                <a:spcPct val="90000"/>
              </a:lnSpc>
            </a:pPr>
            <a:r>
              <a:rPr lang="en-GB" sz="1500" dirty="0"/>
              <a:t>Acts as the key point of contact between Jack, his family and the MDT.</a:t>
            </a:r>
          </a:p>
          <a:p>
            <a:pPr>
              <a:lnSpc>
                <a:spcPct val="90000"/>
              </a:lnSpc>
            </a:pPr>
            <a:r>
              <a:rPr lang="en-GB" sz="1500" dirty="0"/>
              <a:t>Schedules treatments, monitors progress and relays information. </a:t>
            </a:r>
          </a:p>
          <a:p>
            <a:pPr>
              <a:lnSpc>
                <a:spcPct val="90000"/>
              </a:lnSpc>
            </a:pPr>
            <a:r>
              <a:rPr lang="en-GB" sz="1500" dirty="0"/>
              <a:t>Advocated for Jack’s needs during MDT meetings. </a:t>
            </a:r>
          </a:p>
          <a:p>
            <a:pPr marL="0" indent="0">
              <a:lnSpc>
                <a:spcPct val="90000"/>
              </a:lnSpc>
              <a:buNone/>
            </a:pPr>
            <a:r>
              <a:rPr lang="en-GB" sz="1500" b="1" i="1" dirty="0"/>
              <a:t>          Patient and family education.</a:t>
            </a:r>
          </a:p>
          <a:p>
            <a:pPr>
              <a:lnSpc>
                <a:spcPct val="90000"/>
              </a:lnSpc>
            </a:pPr>
            <a:r>
              <a:rPr lang="en-GB" sz="1500" dirty="0"/>
              <a:t>Provides clear, age-appropriate information about:</a:t>
            </a:r>
          </a:p>
          <a:p>
            <a:pPr>
              <a:lnSpc>
                <a:spcPct val="90000"/>
              </a:lnSpc>
            </a:pPr>
            <a:r>
              <a:rPr lang="en-GB" sz="1500" dirty="0"/>
              <a:t>Diagnosis, chemotherapy, surgery and aftercare.</a:t>
            </a:r>
          </a:p>
          <a:p>
            <a:pPr>
              <a:lnSpc>
                <a:spcPct val="90000"/>
              </a:lnSpc>
            </a:pPr>
            <a:r>
              <a:rPr lang="en-GB" sz="1500" dirty="0"/>
              <a:t>Managing side effects and recognising complications. </a:t>
            </a:r>
          </a:p>
          <a:p>
            <a:pPr>
              <a:lnSpc>
                <a:spcPct val="90000"/>
              </a:lnSpc>
            </a:pPr>
            <a:r>
              <a:rPr lang="en-GB" sz="1500" dirty="0"/>
              <a:t>Supports shared decision-making, empowering both Jack and his parents. </a:t>
            </a:r>
          </a:p>
          <a:p>
            <a:pPr marL="0" indent="0">
              <a:lnSpc>
                <a:spcPct val="90000"/>
              </a:lnSpc>
              <a:buNone/>
            </a:pPr>
            <a:r>
              <a:rPr lang="en-GB" sz="1500" b="1" i="1" dirty="0"/>
              <a:t>          Symptoms and side effect management. </a:t>
            </a:r>
          </a:p>
          <a:p>
            <a:pPr>
              <a:lnSpc>
                <a:spcPct val="90000"/>
              </a:lnSpc>
            </a:pPr>
            <a:r>
              <a:rPr lang="en-GB" sz="1500" dirty="0"/>
              <a:t>Monitors and manages pain, nausea, fatigue, infections, mucositis and hair loss.</a:t>
            </a:r>
          </a:p>
          <a:p>
            <a:pPr>
              <a:lnSpc>
                <a:spcPct val="90000"/>
              </a:lnSpc>
            </a:pPr>
            <a:r>
              <a:rPr lang="en-GB" sz="1500" dirty="0"/>
              <a:t>Delivers medications, fluids, antiemetics and blood products safely. </a:t>
            </a:r>
          </a:p>
          <a:p>
            <a:pPr marL="0" indent="0">
              <a:lnSpc>
                <a:spcPct val="90000"/>
              </a:lnSpc>
              <a:buNone/>
            </a:pPr>
            <a:r>
              <a:rPr lang="en-GB" sz="1500" b="1" i="1" dirty="0"/>
              <a:t>          Emotional and psychosocial support </a:t>
            </a:r>
          </a:p>
          <a:p>
            <a:pPr>
              <a:lnSpc>
                <a:spcPct val="90000"/>
              </a:lnSpc>
            </a:pPr>
            <a:r>
              <a:rPr lang="en-GB" sz="1500" dirty="0"/>
              <a:t>Builds trust and rapport with Jack, offering reassurance and a listening ear</a:t>
            </a:r>
          </a:p>
          <a:p>
            <a:pPr>
              <a:lnSpc>
                <a:spcPct val="90000"/>
              </a:lnSpc>
            </a:pPr>
            <a:r>
              <a:rPr lang="en-GB" sz="1500" dirty="0"/>
              <a:t>Recognises signs of emotional distress and refers to CAMHS or counselling.</a:t>
            </a:r>
          </a:p>
          <a:p>
            <a:pPr>
              <a:lnSpc>
                <a:spcPct val="90000"/>
              </a:lnSpc>
            </a:pPr>
            <a:r>
              <a:rPr lang="en-GB" sz="1500" dirty="0"/>
              <a:t>Encourages normalcy: supports school and contact, hobbies and social connections. </a:t>
            </a:r>
          </a:p>
          <a:p>
            <a:pPr marL="0" indent="0">
              <a:lnSpc>
                <a:spcPct val="90000"/>
              </a:lnSpc>
              <a:buNone/>
            </a:pPr>
            <a:r>
              <a:rPr lang="en-GB" sz="1500" b="1" i="1" dirty="0"/>
              <a:t>          Discharge planning and home support.</a:t>
            </a:r>
          </a:p>
          <a:p>
            <a:pPr>
              <a:lnSpc>
                <a:spcPct val="90000"/>
              </a:lnSpc>
            </a:pPr>
            <a:r>
              <a:rPr lang="en-GB" sz="1500" dirty="0"/>
              <a:t>Educates family on wound care, medication, prosthetic care (if needed). </a:t>
            </a:r>
          </a:p>
          <a:p>
            <a:pPr>
              <a:lnSpc>
                <a:spcPct val="90000"/>
              </a:lnSpc>
            </a:pPr>
            <a:r>
              <a:rPr lang="en-GB" sz="1500" dirty="0"/>
              <a:t>Ensures continuity of care post-discharge.</a:t>
            </a:r>
          </a:p>
        </p:txBody>
      </p:sp>
      <p:pic>
        <p:nvPicPr>
          <p:cNvPr id="4" name="Picture 3">
            <a:extLst>
              <a:ext uri="{FF2B5EF4-FFF2-40B4-BE49-F238E27FC236}">
                <a16:creationId xmlns:a16="http://schemas.microsoft.com/office/drawing/2014/main" id="{D1401561-1BD1-0100-A843-277D1D371D6B}"/>
              </a:ext>
            </a:extLst>
          </p:cNvPr>
          <p:cNvPicPr>
            <a:picLocks noChangeAspect="1"/>
          </p:cNvPicPr>
          <p:nvPr/>
        </p:nvPicPr>
        <p:blipFill>
          <a:blip r:embed="rId5"/>
          <a:stretch>
            <a:fillRect/>
          </a:stretch>
        </p:blipFill>
        <p:spPr>
          <a:xfrm>
            <a:off x="7504981" y="1988816"/>
            <a:ext cx="4456714" cy="330825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10" name="Audio 9">
            <a:hlinkClick r:id="" action="ppaction://media"/>
            <a:extLst>
              <a:ext uri="{FF2B5EF4-FFF2-40B4-BE49-F238E27FC236}">
                <a16:creationId xmlns:a16="http://schemas.microsoft.com/office/drawing/2014/main" id="{2C8A37DE-7FA1-83A6-CA7E-6C618077F86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1229053"/>
      </p:ext>
    </p:extLst>
  </p:cSld>
  <p:clrMapOvr>
    <a:masterClrMapping/>
  </p:clrMapOvr>
  <mc:AlternateContent xmlns:mc="http://schemas.openxmlformats.org/markup-compatibility/2006">
    <mc:Choice xmlns:p14="http://schemas.microsoft.com/office/powerpoint/2010/main" Requires="p14">
      <p:transition spd="slow" p14:dur="2000" advTm="44886"/>
    </mc:Choice>
    <mc:Fallback>
      <p:transition spd="slow" advTm="44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4E008-EB8F-7665-BB2F-830BA9DD3B78}"/>
              </a:ext>
            </a:extLst>
          </p:cNvPr>
          <p:cNvSpPr>
            <a:spLocks noGrp="1"/>
          </p:cNvSpPr>
          <p:nvPr>
            <p:ph type="title"/>
          </p:nvPr>
        </p:nvSpPr>
        <p:spPr>
          <a:xfrm>
            <a:off x="130834" y="499971"/>
            <a:ext cx="2698630" cy="83449"/>
          </a:xfrm>
        </p:spPr>
        <p:txBody>
          <a:bodyPr>
            <a:normAutofit fontScale="90000"/>
          </a:bodyPr>
          <a:lstStyle/>
          <a:p>
            <a:r>
              <a:rPr lang="en-GB" dirty="0"/>
              <a:t>Conclusion.</a:t>
            </a:r>
          </a:p>
        </p:txBody>
      </p:sp>
      <p:graphicFrame>
        <p:nvGraphicFramePr>
          <p:cNvPr id="7" name="Content Placeholder 2">
            <a:extLst>
              <a:ext uri="{FF2B5EF4-FFF2-40B4-BE49-F238E27FC236}">
                <a16:creationId xmlns:a16="http://schemas.microsoft.com/office/drawing/2014/main" id="{CCAB5CA8-502A-1EDB-DC93-EBBE67657C53}"/>
              </a:ext>
            </a:extLst>
          </p:cNvPr>
          <p:cNvGraphicFramePr>
            <a:graphicFrameLocks noGrp="1"/>
          </p:cNvGraphicFramePr>
          <p:nvPr>
            <p:ph idx="1"/>
          </p:nvPr>
        </p:nvGraphicFramePr>
        <p:xfrm>
          <a:off x="0" y="583420"/>
          <a:ext cx="12192000" cy="62745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 name="Audio 10">
            <a:hlinkClick r:id="" action="ppaction://media"/>
            <a:extLst>
              <a:ext uri="{FF2B5EF4-FFF2-40B4-BE49-F238E27FC236}">
                <a16:creationId xmlns:a16="http://schemas.microsoft.com/office/drawing/2014/main" id="{3419DC08-FC19-A1F9-D919-BC8B2716D06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75267095"/>
      </p:ext>
    </p:extLst>
  </p:cSld>
  <p:clrMapOvr>
    <a:masterClrMapping/>
  </p:clrMapOvr>
  <mc:AlternateContent xmlns:mc="http://schemas.openxmlformats.org/markup-compatibility/2006">
    <mc:Choice xmlns:p14="http://schemas.microsoft.com/office/powerpoint/2010/main" Requires="p14">
      <p:transition spd="slow" p14:dur="2000" advTm="47532"/>
    </mc:Choice>
    <mc:Fallback>
      <p:transition spd="slow" advTm="47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EC58A-0091-1B97-87D6-83CCA08E020D}"/>
              </a:ext>
            </a:extLst>
          </p:cNvPr>
          <p:cNvSpPr>
            <a:spLocks noGrp="1"/>
          </p:cNvSpPr>
          <p:nvPr>
            <p:ph type="title"/>
          </p:nvPr>
        </p:nvSpPr>
        <p:spPr>
          <a:xfrm>
            <a:off x="199845" y="175345"/>
            <a:ext cx="2784894" cy="315912"/>
          </a:xfrm>
        </p:spPr>
        <p:txBody>
          <a:bodyPr>
            <a:normAutofit fontScale="90000"/>
          </a:bodyPr>
          <a:lstStyle/>
          <a:p>
            <a:r>
              <a:rPr lang="en-GB" dirty="0"/>
              <a:t>References:</a:t>
            </a:r>
          </a:p>
        </p:txBody>
      </p:sp>
      <p:sp>
        <p:nvSpPr>
          <p:cNvPr id="4" name="TextBox 3">
            <a:extLst>
              <a:ext uri="{FF2B5EF4-FFF2-40B4-BE49-F238E27FC236}">
                <a16:creationId xmlns:a16="http://schemas.microsoft.com/office/drawing/2014/main" id="{707CDF4C-9625-A6CC-68C4-83C7F3DED8F4}"/>
              </a:ext>
            </a:extLst>
          </p:cNvPr>
          <p:cNvSpPr txBox="1"/>
          <p:nvPr/>
        </p:nvSpPr>
        <p:spPr>
          <a:xfrm>
            <a:off x="0" y="612844"/>
            <a:ext cx="12192000" cy="5909310"/>
          </a:xfrm>
          <a:prstGeom prst="rect">
            <a:avLst/>
          </a:prstGeom>
          <a:noFill/>
        </p:spPr>
        <p:txBody>
          <a:bodyPr wrap="square" rtlCol="0">
            <a:spAutoFit/>
          </a:bodyPr>
          <a:lstStyle/>
          <a:p>
            <a:r>
              <a:rPr lang="en-GB" dirty="0"/>
              <a:t>1. (No date) </a:t>
            </a:r>
            <a:r>
              <a:rPr lang="en-GB" i="1" dirty="0"/>
              <a:t>Teenage cancer trust | UK cancer charity</a:t>
            </a:r>
            <a:r>
              <a:rPr lang="en-GB" dirty="0"/>
              <a:t>. Available at: https://www.teenagecancertrust.org/ (Accessed: 22 July 2025). </a:t>
            </a:r>
          </a:p>
          <a:p>
            <a:r>
              <a:rPr lang="en-GB" dirty="0"/>
              <a:t>2. (No date) </a:t>
            </a:r>
            <a:r>
              <a:rPr lang="en-GB" i="1" dirty="0"/>
              <a:t>NHS choices</a:t>
            </a:r>
            <a:r>
              <a:rPr lang="en-GB" dirty="0"/>
              <a:t>. Available at: https://www.nhs.uk/conditions/bone-cancer/ (Accessed: 22 July 2025). </a:t>
            </a:r>
          </a:p>
          <a:p>
            <a:r>
              <a:rPr lang="en-GB" dirty="0"/>
              <a:t>3.</a:t>
            </a:r>
            <a:r>
              <a:rPr lang="en-GB" i="1" dirty="0"/>
              <a:t> Cancer research UK</a:t>
            </a:r>
            <a:r>
              <a:rPr lang="en-GB" dirty="0"/>
              <a:t> (no date) </a:t>
            </a:r>
            <a:r>
              <a:rPr lang="en-GB" i="1" dirty="0"/>
              <a:t>Cancer Research UK</a:t>
            </a:r>
            <a:r>
              <a:rPr lang="en-GB" dirty="0"/>
              <a:t>. Available at: https://www.cancerresearchuk.org/ (Accessed: 22 July 2025). </a:t>
            </a:r>
          </a:p>
          <a:p>
            <a:r>
              <a:rPr lang="en-GB" dirty="0"/>
              <a:t>4.</a:t>
            </a:r>
            <a:r>
              <a:rPr lang="en-GB" i="1" dirty="0"/>
              <a:t> Home</a:t>
            </a:r>
            <a:r>
              <a:rPr lang="en-GB" dirty="0"/>
              <a:t> (2024) </a:t>
            </a:r>
            <a:r>
              <a:rPr lang="en-GB" i="1" dirty="0"/>
              <a:t>NICE</a:t>
            </a:r>
            <a:r>
              <a:rPr lang="en-GB" dirty="0"/>
              <a:t>. Available at: https://www.nice.org.uk/guidance/ng157 (Accessed: 22 July 2025). </a:t>
            </a:r>
          </a:p>
          <a:p>
            <a:r>
              <a:rPr lang="en-GB" dirty="0"/>
              <a:t>5.</a:t>
            </a:r>
            <a:r>
              <a:rPr lang="en-GB" i="1" dirty="0"/>
              <a:t> Cancer - screening and early detection</a:t>
            </a:r>
            <a:r>
              <a:rPr lang="en-GB" dirty="0"/>
              <a:t> (2010) </a:t>
            </a:r>
            <a:r>
              <a:rPr lang="en-GB" i="1" dirty="0"/>
              <a:t>World Health Organization</a:t>
            </a:r>
            <a:r>
              <a:rPr lang="en-GB" dirty="0"/>
              <a:t>. Available at: https://www.who.int/europe/news-room/fact-sheets/item/cancer-screening-and-early-detection-of-cancer (Accessed: 22 July 2025). </a:t>
            </a:r>
          </a:p>
          <a:p>
            <a:r>
              <a:rPr lang="en-GB" dirty="0"/>
              <a:t>6.</a:t>
            </a:r>
            <a:r>
              <a:rPr lang="en-GB" i="1" dirty="0"/>
              <a:t> Cancer care navigator: My career: RCN Magazines: Royal College of Nursing</a:t>
            </a:r>
            <a:r>
              <a:rPr lang="en-GB" dirty="0"/>
              <a:t> (2023) </a:t>
            </a:r>
            <a:r>
              <a:rPr lang="en-GB" i="1" dirty="0"/>
              <a:t>The Royal College of Nursing</a:t>
            </a:r>
            <a:r>
              <a:rPr lang="en-GB" dirty="0"/>
              <a:t>. Available at: https://www.rcn.org.uk/magazines/Career/2023/Feb/My-career-as-a-cancer-care-navigator (Accessed: 22 July 2025). </a:t>
            </a:r>
          </a:p>
          <a:p>
            <a:r>
              <a:rPr lang="en-GB" dirty="0"/>
              <a:t>7.</a:t>
            </a:r>
            <a:r>
              <a:rPr lang="en-GB" i="1" dirty="0"/>
              <a:t> Supporting people living with cancer: RCN Magazines: Royal College of Nursing</a:t>
            </a:r>
            <a:r>
              <a:rPr lang="en-GB" dirty="0"/>
              <a:t> (2022) </a:t>
            </a:r>
            <a:r>
              <a:rPr lang="en-GB" i="1" dirty="0"/>
              <a:t>The Royal College of Nursing</a:t>
            </a:r>
            <a:r>
              <a:rPr lang="en-GB" dirty="0"/>
              <a:t>. Available at: https://www.rcn.org.uk/magazines/People/2022/Jan/Supporting-people-living-with-cancer (Accessed: 22 July 2025). </a:t>
            </a:r>
          </a:p>
          <a:p>
            <a:r>
              <a:rPr lang="en-GB" dirty="0"/>
              <a:t>8. (2023) </a:t>
            </a:r>
            <a:r>
              <a:rPr lang="en-GB" i="1" dirty="0"/>
              <a:t>https://www.mayoclinic.org/diseases-conditions/osteosarcoma/symptoms-causes/syc-20351052</a:t>
            </a:r>
            <a:r>
              <a:rPr lang="en-GB" dirty="0"/>
              <a:t>. </a:t>
            </a:r>
          </a:p>
          <a:p>
            <a:r>
              <a:rPr lang="en-GB" dirty="0"/>
              <a:t>9. Smith, S. (2020) </a:t>
            </a:r>
            <a:r>
              <a:rPr lang="en-GB" i="1" dirty="0"/>
              <a:t>https://www.healthline.com/health/bone-cancer#types</a:t>
            </a:r>
            <a:r>
              <a:rPr lang="en-GB" dirty="0"/>
              <a:t>. </a:t>
            </a:r>
          </a:p>
          <a:p>
            <a:r>
              <a:rPr lang="en-GB" dirty="0"/>
              <a:t>10. Shutterstock.com, D. (2023). Available at: https://www.news-medical.net/health/What-is-Osteosarcoma.aspx (Accessed: 22 July 2025). </a:t>
            </a:r>
          </a:p>
          <a:p>
            <a:endParaRPr lang="en-GB" dirty="0"/>
          </a:p>
        </p:txBody>
      </p:sp>
      <p:pic>
        <p:nvPicPr>
          <p:cNvPr id="14" name="Audio 13">
            <a:hlinkClick r:id="" action="ppaction://media"/>
            <a:extLst>
              <a:ext uri="{FF2B5EF4-FFF2-40B4-BE49-F238E27FC236}">
                <a16:creationId xmlns:a16="http://schemas.microsoft.com/office/drawing/2014/main" id="{D1953307-B248-D9D7-1E5B-8078FDA9B4B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91906582"/>
      </p:ext>
    </p:extLst>
  </p:cSld>
  <p:clrMapOvr>
    <a:masterClrMapping/>
  </p:clrMapOvr>
  <mc:AlternateContent xmlns:mc="http://schemas.openxmlformats.org/markup-compatibility/2006">
    <mc:Choice xmlns:p14="http://schemas.microsoft.com/office/powerpoint/2010/main" Requires="p14">
      <p:transition spd="slow" p14:dur="2000" advTm="3207"/>
    </mc:Choice>
    <mc:Fallback>
      <p:transition spd="slow" advTm="32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0" ma:contentTypeDescription="Create a new document." ma:contentTypeScope="" ma:versionID="c14f2f01a84a227dd03fff5cde491d25">
  <xsd:schema xmlns:xsd="http://www.w3.org/2001/XMLSchema" xmlns:xs="http://www.w3.org/2001/XMLSchema" xmlns:p="http://schemas.microsoft.com/office/2006/metadata/properties" xmlns:ns3="d97129d6-5105-44aa-8953-de11b416c376" targetNamespace="http://schemas.microsoft.com/office/2006/metadata/properties" ma:root="true" ma:fieldsID="37b22f7119f120ec6bbc31a71899fa24"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Props1.xml><?xml version="1.0" encoding="utf-8"?>
<ds:datastoreItem xmlns:ds="http://schemas.openxmlformats.org/officeDocument/2006/customXml" ds:itemID="{E4E2E5D5-1DCB-4A4B-A60B-10EF0EA896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8CC468-7A2A-4181-B76B-F0061C814FAC}">
  <ds:schemaRefs>
    <ds:schemaRef ds:uri="http://schemas.microsoft.com/sharepoint/v3/contenttype/forms"/>
  </ds:schemaRefs>
</ds:datastoreItem>
</file>

<file path=customXml/itemProps3.xml><?xml version="1.0" encoding="utf-8"?>
<ds:datastoreItem xmlns:ds="http://schemas.openxmlformats.org/officeDocument/2006/customXml" ds:itemID="{C1680AA0-8F1A-487F-BC73-2E5F61760EE8}">
  <ds:schemaRefs>
    <ds:schemaRef ds:uri="http://purl.org/dc/elements/1.1/"/>
    <ds:schemaRef ds:uri="d97129d6-5105-44aa-8953-de11b416c376"/>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 ds:uri="http://schemas.microsoft.com/office/2006/metadata/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TM03457485[[fn=Mesh]]</Template>
  <TotalTime>873</TotalTime>
  <Words>2050</Words>
  <Application>Microsoft Office PowerPoint</Application>
  <PresentationFormat>Widescreen</PresentationFormat>
  <Paragraphs>184</Paragraphs>
  <Slides>15</Slides>
  <Notes>0</Notes>
  <HiddenSlides>0</HiddenSlides>
  <MMClips>16</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Century Gothic</vt:lpstr>
      <vt:lpstr>Mesh</vt:lpstr>
      <vt:lpstr>Component 2: Presentation</vt:lpstr>
      <vt:lpstr>What is Osteosarcoma?</vt:lpstr>
      <vt:lpstr>Patient Profile</vt:lpstr>
      <vt:lpstr>Understanding Osteosarcoma.</vt:lpstr>
      <vt:lpstr>Treatment Plan</vt:lpstr>
      <vt:lpstr>Multidisciplinary Team Involvement.</vt:lpstr>
      <vt:lpstr>Physical Care Needs.</vt:lpstr>
      <vt:lpstr>Psychological and Emotional support.</vt:lpstr>
      <vt:lpstr>Social and education needs.</vt:lpstr>
      <vt:lpstr>Family and caregiver support. </vt:lpstr>
      <vt:lpstr>Long-term follow-up and monitoring. </vt:lpstr>
      <vt:lpstr>Challenges and barriers.</vt:lpstr>
      <vt:lpstr>Role of the Nurse in Care Planning.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Francesca Florescu</dc:creator>
  <cp:lastModifiedBy>Francesca Georgiana Florescu (2332791)</cp:lastModifiedBy>
  <cp:revision>9</cp:revision>
  <dcterms:created xsi:type="dcterms:W3CDTF">2025-07-18T10:32:54Z</dcterms:created>
  <dcterms:modified xsi:type="dcterms:W3CDTF">2025-07-22T04:12:20Z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