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3" r:id="rId1"/>
  </p:sldMasterIdLst>
  <p:notesMasterIdLst>
    <p:notesMasterId r:id="rId12"/>
  </p:notesMasterIdLst>
  <p:sldIdLst>
    <p:sldId id="256" r:id="rId2"/>
    <p:sldId id="271" r:id="rId3"/>
    <p:sldId id="261" r:id="rId4"/>
    <p:sldId id="257" r:id="rId5"/>
    <p:sldId id="258" r:id="rId6"/>
    <p:sldId id="259" r:id="rId7"/>
    <p:sldId id="265" r:id="rId8"/>
    <p:sldId id="264" r:id="rId9"/>
    <p:sldId id="267" r:id="rId10"/>
    <p:sldId id="27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2" d="100"/>
          <a:sy n="92" d="100"/>
        </p:scale>
        <p:origin x="33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18949E-2368-4B51-9969-0ADFD143B27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EA188C-D705-48D5-AA40-9079FAB10DC4}">
      <dgm:prSet/>
      <dgm:spPr/>
      <dgm:t>
        <a:bodyPr/>
        <a:lstStyle/>
        <a:p>
          <a:r>
            <a:rPr lang="en-GB" dirty="0"/>
            <a:t>After the 9/11 attacks, most scholars in the West supported the arguments of Huntington </a:t>
          </a:r>
          <a:endParaRPr lang="en-US" dirty="0"/>
        </a:p>
      </dgm:t>
    </dgm:pt>
    <dgm:pt modelId="{B7722514-5400-45CE-BCE2-D411BBC5E119}" type="parTrans" cxnId="{E7869525-7D72-4AC7-80CD-6F2FB13D962C}">
      <dgm:prSet/>
      <dgm:spPr/>
      <dgm:t>
        <a:bodyPr/>
        <a:lstStyle/>
        <a:p>
          <a:endParaRPr lang="en-US"/>
        </a:p>
      </dgm:t>
    </dgm:pt>
    <dgm:pt modelId="{2C927314-C712-47DB-B05B-9E9A6CAF10DF}" type="sibTrans" cxnId="{E7869525-7D72-4AC7-80CD-6F2FB13D962C}">
      <dgm:prSet/>
      <dgm:spPr/>
      <dgm:t>
        <a:bodyPr/>
        <a:lstStyle/>
        <a:p>
          <a:endParaRPr lang="en-US"/>
        </a:p>
      </dgm:t>
    </dgm:pt>
    <dgm:pt modelId="{3502C00D-DBA3-4C9C-B828-18E9D72B5CC1}">
      <dgm:prSet/>
      <dgm:spPr/>
      <dgm:t>
        <a:bodyPr/>
        <a:lstStyle/>
        <a:p>
          <a:r>
            <a:rPr lang="en-GB" dirty="0"/>
            <a:t>Said (2001) argue that Huntington has the wrong perception of how cultures relate.</a:t>
          </a:r>
          <a:endParaRPr lang="en-US" dirty="0"/>
        </a:p>
      </dgm:t>
    </dgm:pt>
    <dgm:pt modelId="{19A3780E-1EB0-40CB-B5D8-168668625E63}" type="parTrans" cxnId="{99614C93-4CCD-45DC-B8A4-C8772D89C6A8}">
      <dgm:prSet/>
      <dgm:spPr/>
      <dgm:t>
        <a:bodyPr/>
        <a:lstStyle/>
        <a:p>
          <a:endParaRPr lang="en-US"/>
        </a:p>
      </dgm:t>
    </dgm:pt>
    <dgm:pt modelId="{5B205F6E-08A1-4844-9E13-0E69C6C0F0A6}" type="sibTrans" cxnId="{99614C93-4CCD-45DC-B8A4-C8772D89C6A8}">
      <dgm:prSet/>
      <dgm:spPr/>
      <dgm:t>
        <a:bodyPr/>
        <a:lstStyle/>
        <a:p>
          <a:endParaRPr lang="en-US"/>
        </a:p>
      </dgm:t>
    </dgm:pt>
    <dgm:pt modelId="{7AFA7249-4F66-43BE-A056-6927B4953177}">
      <dgm:prSet/>
      <dgm:spPr/>
      <dgm:t>
        <a:bodyPr/>
        <a:lstStyle/>
        <a:p>
          <a:r>
            <a:rPr lang="en-GB" dirty="0"/>
            <a:t>Huntington's idea divides the world into "us" and "them."</a:t>
          </a:r>
          <a:endParaRPr lang="en-US" dirty="0"/>
        </a:p>
      </dgm:t>
    </dgm:pt>
    <dgm:pt modelId="{9E942C31-DB1A-41C1-B84C-73406985B2A1}" type="parTrans" cxnId="{4D7F354E-AD69-4299-BAE3-5382E423C383}">
      <dgm:prSet/>
      <dgm:spPr/>
      <dgm:t>
        <a:bodyPr/>
        <a:lstStyle/>
        <a:p>
          <a:endParaRPr lang="en-US"/>
        </a:p>
      </dgm:t>
    </dgm:pt>
    <dgm:pt modelId="{9A00D227-CAD0-4117-A98B-8FA18DB7E986}" type="sibTrans" cxnId="{4D7F354E-AD69-4299-BAE3-5382E423C383}">
      <dgm:prSet/>
      <dgm:spPr/>
      <dgm:t>
        <a:bodyPr/>
        <a:lstStyle/>
        <a:p>
          <a:endParaRPr lang="en-US"/>
        </a:p>
      </dgm:t>
    </dgm:pt>
    <dgm:pt modelId="{A3ECA23E-C5F7-43A0-9E5B-859A6846EAED}">
      <dgm:prSet/>
      <dgm:spPr/>
      <dgm:t>
        <a:bodyPr/>
        <a:lstStyle/>
        <a:p>
          <a:r>
            <a:rPr lang="en-GB" dirty="0"/>
            <a:t>Karim and Eid (2012) believe that the arguments of Huntington are in favour of western superiority and justification of interventionist policies.</a:t>
          </a:r>
          <a:endParaRPr lang="en-US" dirty="0"/>
        </a:p>
      </dgm:t>
    </dgm:pt>
    <dgm:pt modelId="{7CA6B677-3C35-4E1F-89EF-A40ED33ED6EB}" type="parTrans" cxnId="{0666659E-2EC7-4612-80E5-7DAEE05C6D94}">
      <dgm:prSet/>
      <dgm:spPr/>
      <dgm:t>
        <a:bodyPr/>
        <a:lstStyle/>
        <a:p>
          <a:endParaRPr lang="en-US"/>
        </a:p>
      </dgm:t>
    </dgm:pt>
    <dgm:pt modelId="{7A9ACEEF-2EA7-4D60-94ED-81647BA9D7FA}" type="sibTrans" cxnId="{0666659E-2EC7-4612-80E5-7DAEE05C6D94}">
      <dgm:prSet/>
      <dgm:spPr/>
      <dgm:t>
        <a:bodyPr/>
        <a:lstStyle/>
        <a:p>
          <a:endParaRPr lang="en-US"/>
        </a:p>
      </dgm:t>
    </dgm:pt>
    <dgm:pt modelId="{FE07DC18-2B78-40A8-900F-866208873440}" type="pres">
      <dgm:prSet presAssocID="{E818949E-2368-4B51-9969-0ADFD143B273}" presName="linear" presStyleCnt="0">
        <dgm:presLayoutVars>
          <dgm:animLvl val="lvl"/>
          <dgm:resizeHandles val="exact"/>
        </dgm:presLayoutVars>
      </dgm:prSet>
      <dgm:spPr/>
    </dgm:pt>
    <dgm:pt modelId="{0B7A3755-F61C-4093-92B8-E64EB5846E92}" type="pres">
      <dgm:prSet presAssocID="{ADEA188C-D705-48D5-AA40-9079FAB10DC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1949F71-EC34-4AB2-82B2-BC71F9CCA053}" type="pres">
      <dgm:prSet presAssocID="{2C927314-C712-47DB-B05B-9E9A6CAF10DF}" presName="spacer" presStyleCnt="0"/>
      <dgm:spPr/>
    </dgm:pt>
    <dgm:pt modelId="{0F791EFD-FF89-4A50-8000-D447F8071100}" type="pres">
      <dgm:prSet presAssocID="{3502C00D-DBA3-4C9C-B828-18E9D72B5CC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7F73F01-FB94-47E4-921E-DA4B24178C16}" type="pres">
      <dgm:prSet presAssocID="{5B205F6E-08A1-4844-9E13-0E69C6C0F0A6}" presName="spacer" presStyleCnt="0"/>
      <dgm:spPr/>
    </dgm:pt>
    <dgm:pt modelId="{D4386731-577A-42BB-8A9A-7DFF1F932FD7}" type="pres">
      <dgm:prSet presAssocID="{7AFA7249-4F66-43BE-A056-6927B495317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591CF73-36E6-498E-B67A-2AA02E1D269B}" type="pres">
      <dgm:prSet presAssocID="{9A00D227-CAD0-4117-A98B-8FA18DB7E986}" presName="spacer" presStyleCnt="0"/>
      <dgm:spPr/>
    </dgm:pt>
    <dgm:pt modelId="{4B3374D2-D18E-4BA4-8BF0-A96DDEACD2C8}" type="pres">
      <dgm:prSet presAssocID="{A3ECA23E-C5F7-43A0-9E5B-859A6846EAE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BB1D20E-8974-4B76-9EC4-F286137E8E95}" type="presOf" srcId="{7AFA7249-4F66-43BE-A056-6927B4953177}" destId="{D4386731-577A-42BB-8A9A-7DFF1F932FD7}" srcOrd="0" destOrd="0" presId="urn:microsoft.com/office/officeart/2005/8/layout/vList2"/>
    <dgm:cxn modelId="{5FD47810-695E-4820-982E-8219019DFF61}" type="presOf" srcId="{3502C00D-DBA3-4C9C-B828-18E9D72B5CC1}" destId="{0F791EFD-FF89-4A50-8000-D447F8071100}" srcOrd="0" destOrd="0" presId="urn:microsoft.com/office/officeart/2005/8/layout/vList2"/>
    <dgm:cxn modelId="{E7869525-7D72-4AC7-80CD-6F2FB13D962C}" srcId="{E818949E-2368-4B51-9969-0ADFD143B273}" destId="{ADEA188C-D705-48D5-AA40-9079FAB10DC4}" srcOrd="0" destOrd="0" parTransId="{B7722514-5400-45CE-BCE2-D411BBC5E119}" sibTransId="{2C927314-C712-47DB-B05B-9E9A6CAF10DF}"/>
    <dgm:cxn modelId="{59103A5C-0FB2-4CA7-87E7-927B4A3366F6}" type="presOf" srcId="{ADEA188C-D705-48D5-AA40-9079FAB10DC4}" destId="{0B7A3755-F61C-4093-92B8-E64EB5846E92}" srcOrd="0" destOrd="0" presId="urn:microsoft.com/office/officeart/2005/8/layout/vList2"/>
    <dgm:cxn modelId="{4D7F354E-AD69-4299-BAE3-5382E423C383}" srcId="{E818949E-2368-4B51-9969-0ADFD143B273}" destId="{7AFA7249-4F66-43BE-A056-6927B4953177}" srcOrd="2" destOrd="0" parTransId="{9E942C31-DB1A-41C1-B84C-73406985B2A1}" sibTransId="{9A00D227-CAD0-4117-A98B-8FA18DB7E986}"/>
    <dgm:cxn modelId="{050CBC79-7F08-4046-9759-A4868F337470}" type="presOf" srcId="{E818949E-2368-4B51-9969-0ADFD143B273}" destId="{FE07DC18-2B78-40A8-900F-866208873440}" srcOrd="0" destOrd="0" presId="urn:microsoft.com/office/officeart/2005/8/layout/vList2"/>
    <dgm:cxn modelId="{E1AD1D91-0578-4D3F-943E-FBCCA482595E}" type="presOf" srcId="{A3ECA23E-C5F7-43A0-9E5B-859A6846EAED}" destId="{4B3374D2-D18E-4BA4-8BF0-A96DDEACD2C8}" srcOrd="0" destOrd="0" presId="urn:microsoft.com/office/officeart/2005/8/layout/vList2"/>
    <dgm:cxn modelId="{99614C93-4CCD-45DC-B8A4-C8772D89C6A8}" srcId="{E818949E-2368-4B51-9969-0ADFD143B273}" destId="{3502C00D-DBA3-4C9C-B828-18E9D72B5CC1}" srcOrd="1" destOrd="0" parTransId="{19A3780E-1EB0-40CB-B5D8-168668625E63}" sibTransId="{5B205F6E-08A1-4844-9E13-0E69C6C0F0A6}"/>
    <dgm:cxn modelId="{0666659E-2EC7-4612-80E5-7DAEE05C6D94}" srcId="{E818949E-2368-4B51-9969-0ADFD143B273}" destId="{A3ECA23E-C5F7-43A0-9E5B-859A6846EAED}" srcOrd="3" destOrd="0" parTransId="{7CA6B677-3C35-4E1F-89EF-A40ED33ED6EB}" sibTransId="{7A9ACEEF-2EA7-4D60-94ED-81647BA9D7FA}"/>
    <dgm:cxn modelId="{A7FCD742-7544-45D3-A496-C8C1E81ECB86}" type="presParOf" srcId="{FE07DC18-2B78-40A8-900F-866208873440}" destId="{0B7A3755-F61C-4093-92B8-E64EB5846E92}" srcOrd="0" destOrd="0" presId="urn:microsoft.com/office/officeart/2005/8/layout/vList2"/>
    <dgm:cxn modelId="{7C01DAD2-0C8A-4BAB-B44B-45131EB5FB7D}" type="presParOf" srcId="{FE07DC18-2B78-40A8-900F-866208873440}" destId="{D1949F71-EC34-4AB2-82B2-BC71F9CCA053}" srcOrd="1" destOrd="0" presId="urn:microsoft.com/office/officeart/2005/8/layout/vList2"/>
    <dgm:cxn modelId="{E803049E-A710-4A93-94E1-DC849AB3C64A}" type="presParOf" srcId="{FE07DC18-2B78-40A8-900F-866208873440}" destId="{0F791EFD-FF89-4A50-8000-D447F8071100}" srcOrd="2" destOrd="0" presId="urn:microsoft.com/office/officeart/2005/8/layout/vList2"/>
    <dgm:cxn modelId="{35988AE1-3F54-41E8-A218-FFDB8DCD3D55}" type="presParOf" srcId="{FE07DC18-2B78-40A8-900F-866208873440}" destId="{B7F73F01-FB94-47E4-921E-DA4B24178C16}" srcOrd="3" destOrd="0" presId="urn:microsoft.com/office/officeart/2005/8/layout/vList2"/>
    <dgm:cxn modelId="{A1CBEF73-17FE-40DB-A4AF-0680B52A8BD9}" type="presParOf" srcId="{FE07DC18-2B78-40A8-900F-866208873440}" destId="{D4386731-577A-42BB-8A9A-7DFF1F932FD7}" srcOrd="4" destOrd="0" presId="urn:microsoft.com/office/officeart/2005/8/layout/vList2"/>
    <dgm:cxn modelId="{27362C75-BF28-4A89-99F9-EDAEE0A38882}" type="presParOf" srcId="{FE07DC18-2B78-40A8-900F-866208873440}" destId="{8591CF73-36E6-498E-B67A-2AA02E1D269B}" srcOrd="5" destOrd="0" presId="urn:microsoft.com/office/officeart/2005/8/layout/vList2"/>
    <dgm:cxn modelId="{73A8E5A0-2001-4374-AB65-D4287722557D}" type="presParOf" srcId="{FE07DC18-2B78-40A8-900F-866208873440}" destId="{4B3374D2-D18E-4BA4-8BF0-A96DDEACD2C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A3755-F61C-4093-92B8-E64EB5846E92}">
      <dsp:nvSpPr>
        <dsp:cNvPr id="0" name=""/>
        <dsp:cNvSpPr/>
      </dsp:nvSpPr>
      <dsp:spPr>
        <a:xfrm>
          <a:off x="0" y="31874"/>
          <a:ext cx="4767471" cy="8976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After the 9/11 attacks, most scholars in the West supported the arguments of Huntington </a:t>
          </a:r>
          <a:endParaRPr lang="en-US" sz="1800" kern="1200" dirty="0"/>
        </a:p>
      </dsp:txBody>
      <dsp:txXfrm>
        <a:off x="43821" y="75695"/>
        <a:ext cx="4679829" cy="810040"/>
      </dsp:txXfrm>
    </dsp:sp>
    <dsp:sp modelId="{0F791EFD-FF89-4A50-8000-D447F8071100}">
      <dsp:nvSpPr>
        <dsp:cNvPr id="0" name=""/>
        <dsp:cNvSpPr/>
      </dsp:nvSpPr>
      <dsp:spPr>
        <a:xfrm>
          <a:off x="0" y="981397"/>
          <a:ext cx="4767471" cy="8976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Said (2001) argue that Huntington has the wrong perception of how cultures relate.</a:t>
          </a:r>
          <a:endParaRPr lang="en-US" sz="1800" kern="1200" dirty="0"/>
        </a:p>
      </dsp:txBody>
      <dsp:txXfrm>
        <a:off x="43821" y="1025218"/>
        <a:ext cx="4679829" cy="810040"/>
      </dsp:txXfrm>
    </dsp:sp>
    <dsp:sp modelId="{D4386731-577A-42BB-8A9A-7DFF1F932FD7}">
      <dsp:nvSpPr>
        <dsp:cNvPr id="0" name=""/>
        <dsp:cNvSpPr/>
      </dsp:nvSpPr>
      <dsp:spPr>
        <a:xfrm>
          <a:off x="0" y="1930919"/>
          <a:ext cx="4767471" cy="8976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Huntington's idea divides the world into "us" and "them."</a:t>
          </a:r>
          <a:endParaRPr lang="en-US" sz="1800" kern="1200" dirty="0"/>
        </a:p>
      </dsp:txBody>
      <dsp:txXfrm>
        <a:off x="43821" y="1974740"/>
        <a:ext cx="4679829" cy="810040"/>
      </dsp:txXfrm>
    </dsp:sp>
    <dsp:sp modelId="{4B3374D2-D18E-4BA4-8BF0-A96DDEACD2C8}">
      <dsp:nvSpPr>
        <dsp:cNvPr id="0" name=""/>
        <dsp:cNvSpPr/>
      </dsp:nvSpPr>
      <dsp:spPr>
        <a:xfrm>
          <a:off x="0" y="2880441"/>
          <a:ext cx="4767471" cy="8976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Karim and Eid (2012) believe that the arguments of Huntington are in favour of western superiority and justification of interventionist policies.</a:t>
          </a:r>
          <a:endParaRPr lang="en-US" sz="1800" kern="1200" dirty="0"/>
        </a:p>
      </dsp:txBody>
      <dsp:txXfrm>
        <a:off x="43821" y="2924262"/>
        <a:ext cx="4679829" cy="810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FBD0E8-A2FD-4052-AA13-F210D9FA8D4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EEAFDF-A039-4891-A116-38E26B38B2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941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EEAFDF-A039-4891-A116-38E26B38B2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0409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524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34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446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067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02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28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568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65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06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55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5070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02426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911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896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8802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6926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968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082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55" r:id="rId2"/>
    <p:sldLayoutId id="2147483956" r:id="rId3"/>
    <p:sldLayoutId id="2147483957" r:id="rId4"/>
    <p:sldLayoutId id="2147483958" r:id="rId5"/>
    <p:sldLayoutId id="2147483959" r:id="rId6"/>
    <p:sldLayoutId id="2147483960" r:id="rId7"/>
    <p:sldLayoutId id="2147483961" r:id="rId8"/>
    <p:sldLayoutId id="2147483962" r:id="rId9"/>
    <p:sldLayoutId id="2147483963" r:id="rId10"/>
    <p:sldLayoutId id="2147483964" r:id="rId11"/>
    <p:sldLayoutId id="2147483965" r:id="rId12"/>
    <p:sldLayoutId id="2147483966" r:id="rId13"/>
    <p:sldLayoutId id="2147483967" r:id="rId14"/>
    <p:sldLayoutId id="2147483968" r:id="rId15"/>
    <p:sldLayoutId id="2147483969" r:id="rId16"/>
    <p:sldLayoutId id="2147483970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untington's “Clash of Civilizations”: An In-Depth Analysis of Global  Politics in the 21st Century">
            <a:extLst>
              <a:ext uri="{FF2B5EF4-FFF2-40B4-BE49-F238E27FC236}">
                <a16:creationId xmlns:a16="http://schemas.microsoft.com/office/drawing/2014/main" id="{01710F3A-6848-8F8D-F0FC-9D565713B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41" r="33188" b="-1"/>
          <a:stretch>
            <a:fillRect/>
          </a:stretch>
        </p:blipFill>
        <p:spPr bwMode="auto">
          <a:xfrm>
            <a:off x="20" y="10"/>
            <a:ext cx="610207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3259BD5-6172-196B-D177-D32BCD819DD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14505" r="2" b="1037"/>
          <a:stretch>
            <a:fillRect/>
          </a:stretch>
        </p:blipFill>
        <p:spPr>
          <a:xfrm>
            <a:off x="6102096" y="10"/>
            <a:ext cx="6089904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E20C481-F7B4-9DA1-7EFC-EB545507D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703" y="4403755"/>
            <a:ext cx="8825658" cy="86142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cs typeface="Aparajita" panose="020B0502040204020203" pitchFamily="18" charset="0"/>
              </a:rPr>
              <a:t>THE Clash of Civilizations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BFF21D-0D0E-498F-1499-6544D575A46C}"/>
              </a:ext>
            </a:extLst>
          </p:cNvPr>
          <p:cNvSpPr txBox="1"/>
          <p:nvPr/>
        </p:nvSpPr>
        <p:spPr>
          <a:xfrm>
            <a:off x="1092124" y="276778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41497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4F42164-0819-F5DE-86FA-6808AD5DBB14}"/>
              </a:ext>
            </a:extLst>
          </p:cNvPr>
          <p:cNvSpPr txBox="1"/>
          <p:nvPr/>
        </p:nvSpPr>
        <p:spPr>
          <a:xfrm>
            <a:off x="1264596" y="961664"/>
            <a:ext cx="601335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Introduction 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 Post-Cold War conceptualisations of international conflict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Future struggles will not be based on the political or economic lines but on cultural and religious ones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Huntington will be compared with the views of other scholars like Edward Said, Robert Kaplan, and Jose Casanova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7CA4C8-FB6C-4E4D-6FCF-83AE7B1F1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3193" y="1194525"/>
            <a:ext cx="4239546" cy="29422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C1B8228-04A7-CAFC-0CF7-6F8804A56C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6454" y="3679671"/>
            <a:ext cx="4239546" cy="2826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428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B6E1BAA-E9C6-5B0F-0636-91D0552150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610" r="2" b="19087"/>
          <a:stretch>
            <a:fillRect/>
          </a:stretch>
        </p:blipFill>
        <p:spPr>
          <a:xfrm>
            <a:off x="7054613" y="843667"/>
            <a:ext cx="4971922" cy="2285990"/>
          </a:xfrm>
          <a:custGeom>
            <a:avLst/>
            <a:gdLst/>
            <a:ahLst/>
            <a:cxnLst/>
            <a:rect l="l" t="t" r="r" b="b"/>
            <a:pathLst>
              <a:path w="4971922" h="2286000">
                <a:moveTo>
                  <a:pt x="0" y="0"/>
                </a:moveTo>
                <a:lnTo>
                  <a:pt x="1343538" y="0"/>
                </a:lnTo>
                <a:lnTo>
                  <a:pt x="1343538" y="1"/>
                </a:lnTo>
                <a:lnTo>
                  <a:pt x="4971922" y="1"/>
                </a:lnTo>
                <a:lnTo>
                  <a:pt x="4971922" y="2286000"/>
                </a:lnTo>
                <a:lnTo>
                  <a:pt x="232518" y="2286000"/>
                </a:lnTo>
                <a:lnTo>
                  <a:pt x="227089" y="2167128"/>
                </a:lnTo>
                <a:lnTo>
                  <a:pt x="218852" y="2014881"/>
                </a:lnTo>
                <a:lnTo>
                  <a:pt x="210952" y="1861947"/>
                </a:lnTo>
                <a:lnTo>
                  <a:pt x="200867" y="1709014"/>
                </a:lnTo>
                <a:lnTo>
                  <a:pt x="188764" y="1554023"/>
                </a:lnTo>
                <a:lnTo>
                  <a:pt x="176662" y="1401090"/>
                </a:lnTo>
                <a:lnTo>
                  <a:pt x="162710" y="1245413"/>
                </a:lnTo>
                <a:lnTo>
                  <a:pt x="147414" y="1089051"/>
                </a:lnTo>
                <a:lnTo>
                  <a:pt x="131278" y="934746"/>
                </a:lnTo>
                <a:lnTo>
                  <a:pt x="112452" y="778383"/>
                </a:lnTo>
                <a:lnTo>
                  <a:pt x="92281" y="622707"/>
                </a:lnTo>
                <a:lnTo>
                  <a:pt x="72278" y="466344"/>
                </a:lnTo>
                <a:lnTo>
                  <a:pt x="48914" y="310668"/>
                </a:lnTo>
                <a:lnTo>
                  <a:pt x="25045" y="155677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AF91E28-9B80-2BAD-C56E-307D7587A6BD}"/>
              </a:ext>
            </a:extLst>
          </p:cNvPr>
          <p:cNvSpPr txBox="1"/>
          <p:nvPr/>
        </p:nvSpPr>
        <p:spPr>
          <a:xfrm>
            <a:off x="1233684" y="1986662"/>
            <a:ext cx="609432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According to Huntington (1993) world is divided into several large groups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He argues that ethnic-based conflicts will be the most serious conflicts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Huntington assumed that cultural differences are deep and hard to change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The next wars would occur not on the national or ideological level but on the cross-cultural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073759-3146-DB1E-911E-E6CC1F0EF5FA}"/>
              </a:ext>
            </a:extLst>
          </p:cNvPr>
          <p:cNvSpPr txBox="1"/>
          <p:nvPr/>
        </p:nvSpPr>
        <p:spPr>
          <a:xfrm>
            <a:off x="4389952" y="5284964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(Huntington, 1993)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D3B090-D6F2-5D5D-6FFC-F00EBFD5508F}"/>
              </a:ext>
            </a:extLst>
          </p:cNvPr>
          <p:cNvSpPr txBox="1"/>
          <p:nvPr/>
        </p:nvSpPr>
        <p:spPr>
          <a:xfrm>
            <a:off x="1638788" y="958339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Ideas of the Theory</a:t>
            </a:r>
          </a:p>
        </p:txBody>
      </p:sp>
      <p:pic>
        <p:nvPicPr>
          <p:cNvPr id="1026" name="Picture 2" descr="IN A DE-GLOBALIZING WORLD, DO CULTURAL DIFFERENCES MATTER ANYMORE? | by  Dean Foster | Medium">
            <a:extLst>
              <a:ext uri="{FF2B5EF4-FFF2-40B4-BE49-F238E27FC236}">
                <a16:creationId xmlns:a16="http://schemas.microsoft.com/office/drawing/2014/main" id="{90924640-5C8F-FAC1-8402-F61F01259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008" y="3429000"/>
            <a:ext cx="4425131" cy="2806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483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tatue of liberty and a building&#10;&#10;AI-generated content may be incorrect.">
            <a:extLst>
              <a:ext uri="{FF2B5EF4-FFF2-40B4-BE49-F238E27FC236}">
                <a16:creationId xmlns:a16="http://schemas.microsoft.com/office/drawing/2014/main" id="{A8AA2DCF-6353-7CDE-A4F4-BCE2CB4E755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91EA9E-71CB-C9EA-30EA-04FE031962BE}"/>
              </a:ext>
            </a:extLst>
          </p:cNvPr>
          <p:cNvSpPr txBox="1"/>
          <p:nvPr/>
        </p:nvSpPr>
        <p:spPr>
          <a:xfrm>
            <a:off x="1103312" y="2052918"/>
            <a:ext cx="8946541" cy="27943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3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lang="en-GB" sz="28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Huntington mainly concentrates on massive inter-cultural conflict between civilizations like the west and the Islamic world which according to him are the major causes of future violence</a:t>
            </a:r>
          </a:p>
          <a:p>
            <a:pPr lvl="3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sz="28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Huntington model pays too much attention to the cultural boundaries</a:t>
            </a:r>
            <a:endParaRPr lang="en-US" sz="28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812CFE-B488-3184-50ED-7C4C02D29451}"/>
              </a:ext>
            </a:extLst>
          </p:cNvPr>
          <p:cNvSpPr txBox="1"/>
          <p:nvPr/>
        </p:nvSpPr>
        <p:spPr>
          <a:xfrm>
            <a:off x="8855521" y="5521179"/>
            <a:ext cx="6174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(Huntington, 1993)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5128DD-32E8-5510-4B8B-8A30FDD778AE}"/>
              </a:ext>
            </a:extLst>
          </p:cNvPr>
          <p:cNvSpPr txBox="1"/>
          <p:nvPr/>
        </p:nvSpPr>
        <p:spPr>
          <a:xfrm>
            <a:off x="599769" y="609601"/>
            <a:ext cx="66072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Forms of Violence Highlighted</a:t>
            </a:r>
          </a:p>
        </p:txBody>
      </p:sp>
    </p:spTree>
    <p:extLst>
      <p:ext uri="{BB962C8B-B14F-4D97-AF65-F5344CB8AC3E}">
        <p14:creationId xmlns:p14="http://schemas.microsoft.com/office/powerpoint/2010/main" val="4170543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63A11409-F8E9-17F0-B524-ACA747397A70}"/>
              </a:ext>
            </a:extLst>
          </p:cNvPr>
          <p:cNvSpPr txBox="1"/>
          <p:nvPr/>
        </p:nvSpPr>
        <p:spPr>
          <a:xfrm>
            <a:off x="8342585" y="6151602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(Said, 2001;  Karim &amp; Eid, 2012)</a:t>
            </a:r>
          </a:p>
        </p:txBody>
      </p:sp>
      <p:graphicFrame>
        <p:nvGraphicFramePr>
          <p:cNvPr id="46" name="TextBox 6">
            <a:extLst>
              <a:ext uri="{FF2B5EF4-FFF2-40B4-BE49-F238E27FC236}">
                <a16:creationId xmlns:a16="http://schemas.microsoft.com/office/drawing/2014/main" id="{87D5D7D9-E3A6-1072-DD10-95506F4CA4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0951921"/>
              </p:ext>
            </p:extLst>
          </p:nvPr>
        </p:nvGraphicFramePr>
        <p:xfrm>
          <a:off x="7050903" y="1052052"/>
          <a:ext cx="4767471" cy="3809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7ACABEF-A8F9-DD92-1DD5-4A4C9600A756}"/>
              </a:ext>
            </a:extLst>
          </p:cNvPr>
          <p:cNvSpPr txBox="1"/>
          <p:nvPr/>
        </p:nvSpPr>
        <p:spPr>
          <a:xfrm>
            <a:off x="626221" y="183178"/>
            <a:ext cx="72168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 vs. Peripheral Experiences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ADD81E-74AC-A234-947C-DD256F9DAC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3626" y="1897626"/>
            <a:ext cx="6303570" cy="354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160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7A7F870-1CEB-21A2-9128-F1DD7F47B17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6250"/>
          <a:stretch>
            <a:fillRect/>
          </a:stretch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267A52-E448-E93F-520C-98DA907B970E}"/>
              </a:ext>
            </a:extLst>
          </p:cNvPr>
          <p:cNvSpPr txBox="1"/>
          <p:nvPr/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 </a:t>
            </a:r>
            <a:r>
              <a:rPr lang="en-US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</a:t>
            </a:r>
            <a:r>
              <a:rPr lang="en-GB" sz="2800" b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ivilizations</a:t>
            </a:r>
            <a:r>
              <a:rPr lang="en-GB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are constantly changing. </a:t>
            </a:r>
            <a:endParaRPr lang="en-US" sz="2800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Huntington assumes that a clash is inevitable, and thus he supports a pessimistic perception of the world</a:t>
            </a:r>
            <a:endParaRPr lang="en-US" sz="2800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There is more interconnectivity than division due to globalization, migration and communication. </a:t>
            </a:r>
            <a:endParaRPr lang="en-US" sz="2800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It creates fear and stereotypes.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F4F20C-1956-A2E6-8512-C0543C068E94}"/>
              </a:ext>
            </a:extLst>
          </p:cNvPr>
          <p:cNvSpPr txBox="1"/>
          <p:nvPr/>
        </p:nvSpPr>
        <p:spPr>
          <a:xfrm>
            <a:off x="8258683" y="5788185"/>
            <a:ext cx="6174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n-NO" dirty="0"/>
              <a:t>(Said, 2001;  Karim &amp; Eid, 2012)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D4A9B5-1915-8C40-2B43-30C479AC01C5}"/>
              </a:ext>
            </a:extLst>
          </p:cNvPr>
          <p:cNvSpPr txBox="1"/>
          <p:nvPr/>
        </p:nvSpPr>
        <p:spPr>
          <a:xfrm>
            <a:off x="1002477" y="609601"/>
            <a:ext cx="72562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Assumptions and Limitations</a:t>
            </a:r>
          </a:p>
        </p:txBody>
      </p:sp>
    </p:spTree>
    <p:extLst>
      <p:ext uri="{BB962C8B-B14F-4D97-AF65-F5344CB8AC3E}">
        <p14:creationId xmlns:p14="http://schemas.microsoft.com/office/powerpoint/2010/main" val="493961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BBB1E1-9B18-DBC0-D3DF-8D0CF3C31E51}"/>
              </a:ext>
            </a:extLst>
          </p:cNvPr>
          <p:cNvSpPr txBox="1"/>
          <p:nvPr/>
        </p:nvSpPr>
        <p:spPr>
          <a:xfrm>
            <a:off x="5410899" y="1345735"/>
            <a:ext cx="4638903" cy="41954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The literature reports that the theory creates fear, strengthens the divisions, and does not create real mutual understanding.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GB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The Clash of Ignorance, arguing that cultures are historically made by trading, migration and cultural exchange.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Kaplan (1994) argued that poverty, weak states, and environmental degradation are more important than cultural differences</a:t>
            </a:r>
            <a:r>
              <a:rPr lang="en-US" dirty="0">
                <a:latin typeface="+mj-lt"/>
                <a:ea typeface="+mj-ea"/>
                <a:cs typeface="+mj-cs"/>
              </a:rPr>
              <a:t>a.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Casanova (2011) stated that globalization creates societies that are interrelated with each other and promote cooperation. </a:t>
            </a:r>
            <a:endParaRPr lang="en-US" dirty="0"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15BD24-6641-F2DF-E888-6747F93A68E8}"/>
              </a:ext>
            </a:extLst>
          </p:cNvPr>
          <p:cNvSpPr txBox="1"/>
          <p:nvPr/>
        </p:nvSpPr>
        <p:spPr>
          <a:xfrm>
            <a:off x="6096000" y="5541216"/>
            <a:ext cx="60943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(Said 2001; Karim 2012 and Eid 2012; Kaplan 1994; Casanova 2011).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D518A7-1D40-D8F0-A6FD-46706A005A7D}"/>
              </a:ext>
            </a:extLst>
          </p:cNvPr>
          <p:cNvSpPr txBox="1"/>
          <p:nvPr/>
        </p:nvSpPr>
        <p:spPr>
          <a:xfrm>
            <a:off x="5528187" y="243477"/>
            <a:ext cx="76740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Criticism and Further Readings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B54638-0972-7BCE-CB62-4072377EC6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767" y="1542140"/>
            <a:ext cx="4948931" cy="3773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455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Ukraine war: Zelenskyy offers Vladimir Putin route to exit disastrous  conflict - but will Russia's leader budge? | World News | Sky News">
            <a:extLst>
              <a:ext uri="{FF2B5EF4-FFF2-40B4-BE49-F238E27FC236}">
                <a16:creationId xmlns:a16="http://schemas.microsoft.com/office/drawing/2014/main" id="{BA9EE996-6EB8-1CFC-DD80-D4454F2FD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4" r="17477" b="-1"/>
          <a:stretch>
            <a:fillRect/>
          </a:stretch>
        </p:blipFill>
        <p:spPr bwMode="auto">
          <a:xfrm>
            <a:off x="7414802" y="609601"/>
            <a:ext cx="4129498" cy="336263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9C5EC9-D5DF-8D19-86F4-975CA2B8B6F0}"/>
              </a:ext>
            </a:extLst>
          </p:cNvPr>
          <p:cNvSpPr txBox="1"/>
          <p:nvPr/>
        </p:nvSpPr>
        <p:spPr>
          <a:xfrm>
            <a:off x="325744" y="2438401"/>
            <a:ext cx="7089058" cy="3809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GB" dirty="0">
                <a:latin typeface="+mj-lt"/>
                <a:ea typeface="+mj-ea"/>
                <a:cs typeface="+mj-cs"/>
              </a:rPr>
              <a:t>W</a:t>
            </a:r>
            <a:r>
              <a:rPr lang="en-GB" dirty="0">
                <a:effectLst/>
                <a:latin typeface="+mj-lt"/>
                <a:ea typeface="+mj-ea"/>
                <a:cs typeface="+mj-cs"/>
              </a:rPr>
              <a:t>ar in Syria and Libya can explain how Huntington is restricted in his assumptions. </a:t>
            </a:r>
          </a:p>
          <a:p>
            <a:pPr marL="342900" lvl="0" indent="-3429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GB" dirty="0">
                <a:effectLst/>
                <a:latin typeface="+mj-lt"/>
                <a:ea typeface="+mj-ea"/>
                <a:cs typeface="+mj-cs"/>
              </a:rPr>
              <a:t>The competition between the United States and China is also not based on civilizational struggle, but power politics and economic</a:t>
            </a:r>
            <a:endParaRPr lang="en-US" dirty="0">
              <a:effectLst/>
              <a:latin typeface="+mj-lt"/>
              <a:ea typeface="+mj-ea"/>
              <a:cs typeface="+mj-cs"/>
            </a:endParaRPr>
          </a:p>
          <a:p>
            <a:pPr marL="342900" lvl="0" indent="-3429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GB" dirty="0">
                <a:latin typeface="+mj-lt"/>
                <a:ea typeface="+mj-ea"/>
                <a:cs typeface="+mj-cs"/>
              </a:rPr>
              <a:t>T</a:t>
            </a:r>
            <a:r>
              <a:rPr lang="en-GB" dirty="0">
                <a:effectLst/>
                <a:latin typeface="+mj-lt"/>
                <a:ea typeface="+mj-ea"/>
                <a:cs typeface="+mj-cs"/>
              </a:rPr>
              <a:t>he conflict in Ukraine is driven by territorial interests, security issues, and political clout, and not by cultural differences.</a:t>
            </a:r>
            <a:endParaRPr lang="en-US" dirty="0"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F73ED4-A382-C712-4C16-ED9DEC8134B5}"/>
              </a:ext>
            </a:extLst>
          </p:cNvPr>
          <p:cNvSpPr txBox="1"/>
          <p:nvPr/>
        </p:nvSpPr>
        <p:spPr>
          <a:xfrm>
            <a:off x="5368219" y="5744809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(Huntington 1993; Kaplan 1994; Casanova 2011).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42E952-7E3D-D3A0-0812-1ED48652C4AB}"/>
              </a:ext>
            </a:extLst>
          </p:cNvPr>
          <p:cNvSpPr txBox="1"/>
          <p:nvPr/>
        </p:nvSpPr>
        <p:spPr>
          <a:xfrm>
            <a:off x="992864" y="1113191"/>
            <a:ext cx="70890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Examples</a:t>
            </a:r>
          </a:p>
        </p:txBody>
      </p:sp>
    </p:spTree>
    <p:extLst>
      <p:ext uri="{BB962C8B-B14F-4D97-AF65-F5344CB8AC3E}">
        <p14:creationId xmlns:p14="http://schemas.microsoft.com/office/powerpoint/2010/main" val="1634241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FF735D-109F-17D6-E35B-1BAE03C65650}"/>
              </a:ext>
            </a:extLst>
          </p:cNvPr>
          <p:cNvSpPr txBox="1"/>
          <p:nvPr/>
        </p:nvSpPr>
        <p:spPr>
          <a:xfrm>
            <a:off x="540774" y="2204215"/>
            <a:ext cx="6096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Huntington → culture causes conflict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Kaplan → poverty causes conflict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Casanova → dialogue prevents conflict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Said, Karim  &amp;  Eid  warn against the propagation of fear or cultural stereotypes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are partly right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CE78B5-FB3C-6A4D-EE9F-C047AE6395EF}"/>
              </a:ext>
            </a:extLst>
          </p:cNvPr>
          <p:cNvSpPr txBox="1"/>
          <p:nvPr/>
        </p:nvSpPr>
        <p:spPr>
          <a:xfrm>
            <a:off x="2192593" y="565569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 (Huntington, 1993; Kaplan, 1994; Casanova, 2011; Said, 2001; Karim &amp; Eid, 2012)</a:t>
            </a:r>
            <a:endParaRPr lang="en-GB" dirty="0"/>
          </a:p>
        </p:txBody>
      </p:sp>
      <p:pic>
        <p:nvPicPr>
          <p:cNvPr id="5122" name="Picture 2" descr="International dimensions of cultural heritage - Culture and Creativity">
            <a:extLst>
              <a:ext uri="{FF2B5EF4-FFF2-40B4-BE49-F238E27FC236}">
                <a16:creationId xmlns:a16="http://schemas.microsoft.com/office/drawing/2014/main" id="{3C0771AB-368E-B142-844C-1ADBCD410C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774" y="1896753"/>
            <a:ext cx="5449250" cy="3064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E436BF-D2DF-4447-6FE7-C3B16BAD3757}"/>
              </a:ext>
            </a:extLst>
          </p:cNvPr>
          <p:cNvSpPr txBox="1"/>
          <p:nvPr/>
        </p:nvSpPr>
        <p:spPr>
          <a:xfrm>
            <a:off x="1563329" y="1002895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277003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FF367B-1DF8-5A77-1A59-19E804111CAA}"/>
              </a:ext>
            </a:extLst>
          </p:cNvPr>
          <p:cNvSpPr txBox="1"/>
          <p:nvPr/>
        </p:nvSpPr>
        <p:spPr>
          <a:xfrm>
            <a:off x="2551812" y="1344746"/>
            <a:ext cx="6094562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References </a:t>
            </a:r>
          </a:p>
          <a:p>
            <a:endParaRPr lang="en-US" dirty="0"/>
          </a:p>
          <a:p>
            <a:r>
              <a:rPr lang="en-US" dirty="0"/>
              <a:t>Huntington, S.P., 1993. The clash of civilizations. </a:t>
            </a:r>
            <a:r>
              <a:rPr lang="en-US" i="1" dirty="0"/>
              <a:t>Foreign affairs</a:t>
            </a:r>
            <a:r>
              <a:rPr lang="en-US" dirty="0"/>
              <a:t>, 72(3), pp.22-49.</a:t>
            </a:r>
          </a:p>
          <a:p>
            <a:endParaRPr lang="en-US" dirty="0"/>
          </a:p>
          <a:p>
            <a:r>
              <a:rPr lang="en-US" dirty="0"/>
              <a:t>Kaplan, R.D., 1994. The coming anarchy. </a:t>
            </a:r>
            <a:r>
              <a:rPr lang="en-US" i="1" dirty="0"/>
              <a:t>Atlantic monthly</a:t>
            </a:r>
            <a:r>
              <a:rPr lang="en-US" dirty="0"/>
              <a:t>, 273(2), pp.44-76.</a:t>
            </a:r>
          </a:p>
          <a:p>
            <a:endParaRPr lang="en-US" dirty="0"/>
          </a:p>
          <a:p>
            <a:r>
              <a:rPr lang="en-US" dirty="0"/>
              <a:t>Karim, K.H. and Eid, 201. Clash of ignorance. </a:t>
            </a:r>
            <a:r>
              <a:rPr lang="en-US" i="1" dirty="0"/>
              <a:t>Global Media Journal,</a:t>
            </a:r>
            <a:r>
              <a:rPr lang="en-US" dirty="0"/>
              <a:t> 5(1), p.7.</a:t>
            </a:r>
          </a:p>
          <a:p>
            <a:endParaRPr lang="en-US" dirty="0"/>
          </a:p>
          <a:p>
            <a:r>
              <a:rPr lang="en-US" dirty="0"/>
              <a:t>Casanova, J., 2011. Cosmopolitanism, the clash of civilizations and multiple modernities. </a:t>
            </a:r>
            <a:r>
              <a:rPr lang="en-US" i="1" dirty="0"/>
              <a:t>Current sociology</a:t>
            </a:r>
            <a:r>
              <a:rPr lang="en-US" dirty="0"/>
              <a:t>, 59(2), pp.252-267.</a:t>
            </a:r>
          </a:p>
          <a:p>
            <a:endParaRPr lang="en-US" dirty="0"/>
          </a:p>
          <a:p>
            <a:r>
              <a:rPr lang="en-US" dirty="0"/>
              <a:t>Said, E. (2001). The Clash of Ignorance. </a:t>
            </a:r>
            <a:r>
              <a:rPr lang="en-US" i="1" dirty="0"/>
              <a:t>The Nation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75730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219</TotalTime>
  <Words>650</Words>
  <Application>Microsoft Office PowerPoint</Application>
  <PresentationFormat>Widescreen</PresentationFormat>
  <Paragraphs>68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Aparajita</vt:lpstr>
      <vt:lpstr>Aptos</vt:lpstr>
      <vt:lpstr>Arial</vt:lpstr>
      <vt:lpstr>Times New Roman</vt:lpstr>
      <vt:lpstr>Tw Cen MT</vt:lpstr>
      <vt:lpstr>Wingdings</vt:lpstr>
      <vt:lpstr>Wingdings 3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Lis</dc:creator>
  <cp:lastModifiedBy>Alina Lis</cp:lastModifiedBy>
  <cp:revision>24</cp:revision>
  <dcterms:created xsi:type="dcterms:W3CDTF">2025-10-26T11:20:18Z</dcterms:created>
  <dcterms:modified xsi:type="dcterms:W3CDTF">2025-11-03T15:45:28Z</dcterms:modified>
</cp:coreProperties>
</file>