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Lst>
  <p:notesMasterIdLst>
    <p:notesMasterId r:id="rId12"/>
  </p:notesMasterIdLst>
  <p:sldIdLst>
    <p:sldId id="256" r:id="rId2"/>
    <p:sldId id="257" r:id="rId3"/>
    <p:sldId id="258" r:id="rId4"/>
    <p:sldId id="259" r:id="rId5"/>
    <p:sldId id="260" r:id="rId6"/>
    <p:sldId id="266" r:id="rId7"/>
    <p:sldId id="262" r:id="rId8"/>
    <p:sldId id="267"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4131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p:scale>
          <a:sx n="70" d="100"/>
          <a:sy n="70" d="100"/>
        </p:scale>
        <p:origin x="738" y="-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79AE742-7675-48E3-BE1E-781B0621A833}" type="doc">
      <dgm:prSet loTypeId="urn:microsoft.com/office/officeart/2024/layout/HorizontalActionList" loCatId="textcard" qsTypeId="urn:microsoft.com/office/officeart/2005/8/quickstyle/simple1" qsCatId="simple" csTypeId="urn:microsoft.com/office/officeart/2005/8/colors/accent1_2" csCatId="accent1" phldr="1"/>
      <dgm:spPr/>
      <dgm:t>
        <a:bodyPr/>
        <a:lstStyle/>
        <a:p>
          <a:endParaRPr lang="en-GB"/>
        </a:p>
      </dgm:t>
    </dgm:pt>
    <dgm:pt modelId="{213605F0-9428-4E7F-9333-8B5AA001B399}">
      <dgm:prSet phldrT="[Text]" phldr="0"/>
      <dgm:spPr/>
      <dgm:t>
        <a:bodyPr/>
        <a:lstStyle/>
        <a:p>
          <a:r>
            <a:rPr lang="en-GB" dirty="0"/>
            <a:t>political</a:t>
          </a:r>
        </a:p>
      </dgm:t>
    </dgm:pt>
    <dgm:pt modelId="{BFA8B939-5756-44C7-8326-62CC329C1622}" type="parTrans" cxnId="{A86A3D9B-23DA-40CB-B794-0E6C437DBA7D}">
      <dgm:prSet/>
      <dgm:spPr/>
      <dgm:t>
        <a:bodyPr/>
        <a:lstStyle/>
        <a:p>
          <a:endParaRPr lang="en-GB"/>
        </a:p>
      </dgm:t>
    </dgm:pt>
    <dgm:pt modelId="{6206EBBD-E24B-44D6-8AC4-8B80356EA0FC}" type="sibTrans" cxnId="{A86A3D9B-23DA-40CB-B794-0E6C437DBA7D}">
      <dgm:prSet/>
      <dgm:spPr/>
      <dgm:t>
        <a:bodyPr/>
        <a:lstStyle/>
        <a:p>
          <a:endParaRPr lang="en-GB"/>
        </a:p>
      </dgm:t>
    </dgm:pt>
    <dgm:pt modelId="{D5650205-8B04-49D4-B7E8-11D19EF91279}">
      <dgm:prSet phldrT="[Text]"/>
      <dgm:spPr/>
      <dgm:t>
        <a:bodyPr/>
        <a:lstStyle/>
        <a:p>
          <a:r>
            <a:rPr lang="en-GB" dirty="0"/>
            <a:t>Government policies, taxation and business rates can influence Basil’s operating costs and profitability.</a:t>
          </a:r>
        </a:p>
      </dgm:t>
    </dgm:pt>
    <dgm:pt modelId="{EF586B90-EA73-40C3-96B8-C9F402A89D75}" type="parTrans" cxnId="{19FF3A42-1F00-4CD3-A4D3-DF83A903DCEF}">
      <dgm:prSet/>
      <dgm:spPr/>
      <dgm:t>
        <a:bodyPr/>
        <a:lstStyle/>
        <a:p>
          <a:endParaRPr lang="en-GB"/>
        </a:p>
      </dgm:t>
    </dgm:pt>
    <dgm:pt modelId="{06A1F492-46D4-4D31-A6AD-1E1E1DD35F4C}" type="sibTrans" cxnId="{19FF3A42-1F00-4CD3-A4D3-DF83A903DCEF}">
      <dgm:prSet/>
      <dgm:spPr/>
      <dgm:t>
        <a:bodyPr/>
        <a:lstStyle/>
        <a:p>
          <a:endParaRPr lang="en-GB"/>
        </a:p>
      </dgm:t>
    </dgm:pt>
    <dgm:pt modelId="{7CBA3718-8967-4B19-B4C6-55C571A3036E}">
      <dgm:prSet phldrT="[Text]" phldr="0"/>
      <dgm:spPr/>
      <dgm:t>
        <a:bodyPr/>
        <a:lstStyle/>
        <a:p>
          <a:r>
            <a:rPr lang="en-GB" dirty="0"/>
            <a:t>Economic </a:t>
          </a:r>
        </a:p>
      </dgm:t>
    </dgm:pt>
    <dgm:pt modelId="{BBB30412-199F-425C-93B7-3592986BBF75}" type="parTrans" cxnId="{27428FBD-60F1-4D18-A176-2CF1C47FB35D}">
      <dgm:prSet/>
      <dgm:spPr/>
      <dgm:t>
        <a:bodyPr/>
        <a:lstStyle/>
        <a:p>
          <a:endParaRPr lang="en-GB"/>
        </a:p>
      </dgm:t>
    </dgm:pt>
    <dgm:pt modelId="{F49F42C5-3013-43F1-BAA7-EED1887F646F}" type="sibTrans" cxnId="{27428FBD-60F1-4D18-A176-2CF1C47FB35D}">
      <dgm:prSet/>
      <dgm:spPr/>
      <dgm:t>
        <a:bodyPr/>
        <a:lstStyle/>
        <a:p>
          <a:endParaRPr lang="en-GB"/>
        </a:p>
      </dgm:t>
    </dgm:pt>
    <dgm:pt modelId="{55E6815F-ABFE-412C-B473-B9538D90B49D}">
      <dgm:prSet phldrT="[Text]" phldr="1"/>
      <dgm:spPr/>
      <dgm:t>
        <a:bodyPr/>
        <a:lstStyle/>
        <a:p>
          <a:endParaRPr lang="en-GB" dirty="0"/>
        </a:p>
      </dgm:t>
    </dgm:pt>
    <dgm:pt modelId="{2BD78246-5ABE-4D77-9CC2-9DE18B7CA14B}" type="parTrans" cxnId="{3F8B3A29-A52F-4207-9CBF-43425D5F818A}">
      <dgm:prSet/>
      <dgm:spPr/>
      <dgm:t>
        <a:bodyPr/>
        <a:lstStyle/>
        <a:p>
          <a:endParaRPr lang="en-GB"/>
        </a:p>
      </dgm:t>
    </dgm:pt>
    <dgm:pt modelId="{74A7C8E8-E4BA-4065-9064-C647AD7020FF}" type="sibTrans" cxnId="{3F8B3A29-A52F-4207-9CBF-43425D5F818A}">
      <dgm:prSet/>
      <dgm:spPr/>
      <dgm:t>
        <a:bodyPr/>
        <a:lstStyle/>
        <a:p>
          <a:endParaRPr lang="en-GB"/>
        </a:p>
      </dgm:t>
    </dgm:pt>
    <dgm:pt modelId="{73EB1544-89FB-4170-8327-017C9223AB72}">
      <dgm:prSet phldrT="[Text]" phldr="0"/>
      <dgm:spPr/>
      <dgm:t>
        <a:bodyPr/>
        <a:lstStyle/>
        <a:p>
          <a:r>
            <a:rPr lang="en-GB" dirty="0"/>
            <a:t>social</a:t>
          </a:r>
        </a:p>
      </dgm:t>
    </dgm:pt>
    <dgm:pt modelId="{9DF27886-43FB-49A3-902D-1EBB15555752}" type="parTrans" cxnId="{79405DAE-082F-47F4-8F78-1E146262BB16}">
      <dgm:prSet/>
      <dgm:spPr/>
      <dgm:t>
        <a:bodyPr/>
        <a:lstStyle/>
        <a:p>
          <a:endParaRPr lang="en-GB"/>
        </a:p>
      </dgm:t>
    </dgm:pt>
    <dgm:pt modelId="{D7D82104-2B95-4499-98DF-533F78FCA5F7}" type="sibTrans" cxnId="{79405DAE-082F-47F4-8F78-1E146262BB16}">
      <dgm:prSet/>
      <dgm:spPr/>
      <dgm:t>
        <a:bodyPr/>
        <a:lstStyle/>
        <a:p>
          <a:endParaRPr lang="en-GB"/>
        </a:p>
      </dgm:t>
    </dgm:pt>
    <dgm:pt modelId="{2AFCF09D-5263-430C-B133-A9E6FB54E0F5}">
      <dgm:prSet phldrT="[Text]"/>
      <dgm:spPr/>
      <dgm:t>
        <a:bodyPr/>
        <a:lstStyle/>
        <a:p>
          <a:r>
            <a:rPr lang="en-GB" dirty="0"/>
            <a:t>Changing working patterns are reducing customer footfall. 28% of working adults in Great Britain hybrid worked between January and March 2025, which supports the case study’s concern about fewer office workers visiting the retail park. (ONS, 2025) (Office for National Statistics)</a:t>
          </a:r>
        </a:p>
      </dgm:t>
    </dgm:pt>
    <dgm:pt modelId="{86C59607-D0FF-4D05-8DD4-6219ED91E2DC}" type="parTrans" cxnId="{89C9AFF1-0E6F-4044-AF36-A8683BB75D9B}">
      <dgm:prSet/>
      <dgm:spPr/>
      <dgm:t>
        <a:bodyPr/>
        <a:lstStyle/>
        <a:p>
          <a:endParaRPr lang="en-GB"/>
        </a:p>
      </dgm:t>
    </dgm:pt>
    <dgm:pt modelId="{7914F42B-1295-47DF-B49E-4B9725D52A6E}" type="sibTrans" cxnId="{89C9AFF1-0E6F-4044-AF36-A8683BB75D9B}">
      <dgm:prSet/>
      <dgm:spPr/>
      <dgm:t>
        <a:bodyPr/>
        <a:lstStyle/>
        <a:p>
          <a:endParaRPr lang="en-GB"/>
        </a:p>
      </dgm:t>
    </dgm:pt>
    <dgm:pt modelId="{14054DAD-565F-47FD-8827-BBD7C5C9E687}">
      <dgm:prSet phldrT="[Text]" phldr="0"/>
      <dgm:spPr/>
      <dgm:t>
        <a:bodyPr/>
        <a:lstStyle/>
        <a:p>
          <a:r>
            <a:rPr lang="en-GB" dirty="0"/>
            <a:t>technology</a:t>
          </a:r>
        </a:p>
      </dgm:t>
    </dgm:pt>
    <dgm:pt modelId="{61E4C9EC-2988-4508-A7D9-CD3A30874F81}" type="parTrans" cxnId="{143ADA5E-ECF3-40F8-8F23-4CAE7B4F9074}">
      <dgm:prSet/>
      <dgm:spPr/>
      <dgm:t>
        <a:bodyPr/>
        <a:lstStyle/>
        <a:p>
          <a:endParaRPr lang="en-GB"/>
        </a:p>
      </dgm:t>
    </dgm:pt>
    <dgm:pt modelId="{32028371-82CA-458D-8900-E3F8322EB394}" type="sibTrans" cxnId="{143ADA5E-ECF3-40F8-8F23-4CAE7B4F9074}">
      <dgm:prSet/>
      <dgm:spPr/>
      <dgm:t>
        <a:bodyPr/>
        <a:lstStyle/>
        <a:p>
          <a:endParaRPr lang="en-GB"/>
        </a:p>
      </dgm:t>
    </dgm:pt>
    <dgm:pt modelId="{118B1A9D-958F-4899-A736-DED4F529BEDE}">
      <dgm:prSet phldrT="[Text]" phldr="0"/>
      <dgm:spPr/>
      <dgm:t>
        <a:bodyPr/>
        <a:lstStyle/>
        <a:p>
          <a:r>
            <a:rPr lang="en-GB" dirty="0"/>
            <a:t>Environment </a:t>
          </a:r>
        </a:p>
      </dgm:t>
    </dgm:pt>
    <dgm:pt modelId="{8FEA4858-FD24-40BE-85D6-F30ACC85AEF1}" type="parTrans" cxnId="{164CE415-250B-4463-B1E5-73E9AEABC1E7}">
      <dgm:prSet/>
      <dgm:spPr/>
      <dgm:t>
        <a:bodyPr/>
        <a:lstStyle/>
        <a:p>
          <a:endParaRPr lang="en-GB"/>
        </a:p>
      </dgm:t>
    </dgm:pt>
    <dgm:pt modelId="{0B02597B-C122-486B-ACD7-E95F0DC108F6}" type="sibTrans" cxnId="{164CE415-250B-4463-B1E5-73E9AEABC1E7}">
      <dgm:prSet/>
      <dgm:spPr/>
      <dgm:t>
        <a:bodyPr/>
        <a:lstStyle/>
        <a:p>
          <a:endParaRPr lang="en-GB"/>
        </a:p>
      </dgm:t>
    </dgm:pt>
    <dgm:pt modelId="{BC665086-EC5A-47B9-BC36-FB24B46E6296}">
      <dgm:prSet phldrT="[Text]" phldr="0"/>
      <dgm:spPr/>
      <dgm:t>
        <a:bodyPr/>
        <a:lstStyle/>
        <a:p>
          <a:r>
            <a:rPr lang="en-GB" dirty="0"/>
            <a:t>Legal</a:t>
          </a:r>
        </a:p>
      </dgm:t>
    </dgm:pt>
    <dgm:pt modelId="{299568E4-5D74-4ABC-9F8F-AC1021029D35}" type="parTrans" cxnId="{A8A00E3F-B058-48DE-BF6E-3ABF509CD4B8}">
      <dgm:prSet/>
      <dgm:spPr/>
      <dgm:t>
        <a:bodyPr/>
        <a:lstStyle/>
        <a:p>
          <a:endParaRPr lang="en-GB"/>
        </a:p>
      </dgm:t>
    </dgm:pt>
    <dgm:pt modelId="{4245194C-1AE6-48D1-AD20-DDA40141F49D}" type="sibTrans" cxnId="{A8A00E3F-B058-48DE-BF6E-3ABF509CD4B8}">
      <dgm:prSet/>
      <dgm:spPr/>
      <dgm:t>
        <a:bodyPr/>
        <a:lstStyle/>
        <a:p>
          <a:endParaRPr lang="en-GB"/>
        </a:p>
      </dgm:t>
    </dgm:pt>
    <dgm:pt modelId="{4BDB6F15-6676-436F-91AA-7A9B025C2987}">
      <dgm:prSet/>
      <dgm:spPr/>
      <dgm:t>
        <a:bodyPr/>
        <a:lstStyle/>
        <a:p>
          <a:endParaRPr lang="en-GB"/>
        </a:p>
      </dgm:t>
    </dgm:pt>
    <dgm:pt modelId="{B447E3FF-A05B-4CCB-9433-7CBEBE932248}" type="parTrans" cxnId="{7A51C20E-DF12-4455-B6A8-3800E077494F}">
      <dgm:prSet/>
      <dgm:spPr/>
      <dgm:t>
        <a:bodyPr/>
        <a:lstStyle/>
        <a:p>
          <a:endParaRPr lang="en-GB"/>
        </a:p>
      </dgm:t>
    </dgm:pt>
    <dgm:pt modelId="{718389AC-68C0-4EFE-AB1B-1DF64536F3A6}" type="sibTrans" cxnId="{7A51C20E-DF12-4455-B6A8-3800E077494F}">
      <dgm:prSet/>
      <dgm:spPr/>
      <dgm:t>
        <a:bodyPr/>
        <a:lstStyle/>
        <a:p>
          <a:endParaRPr lang="en-GB"/>
        </a:p>
      </dgm:t>
    </dgm:pt>
    <dgm:pt modelId="{19BBE4B2-F57E-48D8-A90A-208B8E6854FD}">
      <dgm:prSet/>
      <dgm:spPr/>
      <dgm:t>
        <a:bodyPr/>
        <a:lstStyle/>
        <a:p>
          <a:r>
            <a:rPr lang="en-GB" dirty="0"/>
            <a:t>Higher rent, utilities, insurance and business rates are increasing overheads. Unpredictable organic ingredient costs also make budgeting difficult.</a:t>
          </a:r>
        </a:p>
      </dgm:t>
    </dgm:pt>
    <dgm:pt modelId="{A3885C71-9FC0-4BD1-90BD-71ABBAE948EC}" type="parTrans" cxnId="{C9949D22-0929-48FA-A83B-77BA85DC7B27}">
      <dgm:prSet/>
      <dgm:spPr/>
      <dgm:t>
        <a:bodyPr/>
        <a:lstStyle/>
        <a:p>
          <a:endParaRPr lang="en-GB"/>
        </a:p>
      </dgm:t>
    </dgm:pt>
    <dgm:pt modelId="{7DDF0AC3-F747-4B75-B6FC-628AA28E4B85}" type="sibTrans" cxnId="{C9949D22-0929-48FA-A83B-77BA85DC7B27}">
      <dgm:prSet/>
      <dgm:spPr/>
      <dgm:t>
        <a:bodyPr/>
        <a:lstStyle/>
        <a:p>
          <a:endParaRPr lang="en-GB"/>
        </a:p>
      </dgm:t>
    </dgm:pt>
    <dgm:pt modelId="{EBC29E28-F31E-45BB-8710-C8BCC0D7A5E3}">
      <dgm:prSet/>
      <dgm:spPr/>
      <dgm:t>
        <a:bodyPr/>
        <a:lstStyle/>
        <a:p>
          <a:endParaRPr lang="en-GB" dirty="0"/>
        </a:p>
      </dgm:t>
    </dgm:pt>
    <dgm:pt modelId="{D20B9E02-550C-4635-B80D-84DAC4003BD5}" type="parTrans" cxnId="{56DFFF7A-DEB4-4AA0-B7F3-A64E0B68FA7F}">
      <dgm:prSet/>
      <dgm:spPr/>
      <dgm:t>
        <a:bodyPr/>
        <a:lstStyle/>
        <a:p>
          <a:endParaRPr lang="en-GB"/>
        </a:p>
      </dgm:t>
    </dgm:pt>
    <dgm:pt modelId="{7503484A-D4BA-49BA-A535-83A2C5CA7F6A}" type="sibTrans" cxnId="{56DFFF7A-DEB4-4AA0-B7F3-A64E0B68FA7F}">
      <dgm:prSet/>
      <dgm:spPr/>
      <dgm:t>
        <a:bodyPr/>
        <a:lstStyle/>
        <a:p>
          <a:endParaRPr lang="en-GB"/>
        </a:p>
      </dgm:t>
    </dgm:pt>
    <dgm:pt modelId="{04D05830-8797-4ABB-8C20-A4314C3277A8}">
      <dgm:prSet/>
      <dgm:spPr/>
      <dgm:t>
        <a:bodyPr/>
        <a:lstStyle/>
        <a:p>
          <a:endParaRPr lang="en-GB"/>
        </a:p>
      </dgm:t>
    </dgm:pt>
    <dgm:pt modelId="{E9DD4D12-1B6A-48EC-893C-1700B6029470}" type="parTrans" cxnId="{359E48A0-F249-4BFF-91B4-C7106C321A5E}">
      <dgm:prSet/>
      <dgm:spPr/>
      <dgm:t>
        <a:bodyPr/>
        <a:lstStyle/>
        <a:p>
          <a:endParaRPr lang="en-GB"/>
        </a:p>
      </dgm:t>
    </dgm:pt>
    <dgm:pt modelId="{90303AC3-9F37-4742-8E35-20880A076050}" type="sibTrans" cxnId="{359E48A0-F249-4BFF-91B4-C7106C321A5E}">
      <dgm:prSet/>
      <dgm:spPr/>
      <dgm:t>
        <a:bodyPr/>
        <a:lstStyle/>
        <a:p>
          <a:endParaRPr lang="en-GB"/>
        </a:p>
      </dgm:t>
    </dgm:pt>
    <dgm:pt modelId="{9F19000D-43F5-4FF2-AEA2-DE08BB5A3071}">
      <dgm:prSet/>
      <dgm:spPr/>
      <dgm:t>
        <a:bodyPr/>
        <a:lstStyle/>
        <a:p>
          <a:r>
            <a:rPr lang="en-GB" dirty="0"/>
            <a:t>basil currently has limited digital ordering options. Customers asking for pre-orders and delivery indicates that technology and digital services are becoming relevant to the bakery's customer experience.</a:t>
          </a:r>
        </a:p>
      </dgm:t>
    </dgm:pt>
    <dgm:pt modelId="{DABF9C34-2B82-4D26-AAE9-91BA45ACAD05}" type="parTrans" cxnId="{F86FC3E0-6719-4236-B886-3EB428219134}">
      <dgm:prSet/>
      <dgm:spPr/>
      <dgm:t>
        <a:bodyPr/>
        <a:lstStyle/>
        <a:p>
          <a:endParaRPr lang="en-GB"/>
        </a:p>
      </dgm:t>
    </dgm:pt>
    <dgm:pt modelId="{83BDFA93-3E90-4388-BD5E-F25B081FD661}" type="sibTrans" cxnId="{F86FC3E0-6719-4236-B886-3EB428219134}">
      <dgm:prSet/>
      <dgm:spPr/>
      <dgm:t>
        <a:bodyPr/>
        <a:lstStyle/>
        <a:p>
          <a:endParaRPr lang="en-GB"/>
        </a:p>
      </dgm:t>
    </dgm:pt>
    <dgm:pt modelId="{6E53420B-3B72-4E62-B172-DCE5188EDB41}">
      <dgm:prSet/>
      <dgm:spPr/>
      <dgm:t>
        <a:bodyPr/>
        <a:lstStyle/>
        <a:p>
          <a:endParaRPr lang="en-GB"/>
        </a:p>
      </dgm:t>
    </dgm:pt>
    <dgm:pt modelId="{F93E41B8-E7B1-4F93-93B1-E30D43FB1384}" type="parTrans" cxnId="{09237DDC-80C6-41D0-8FD3-7B4C830C8D0A}">
      <dgm:prSet/>
      <dgm:spPr/>
      <dgm:t>
        <a:bodyPr/>
        <a:lstStyle/>
        <a:p>
          <a:endParaRPr lang="en-GB"/>
        </a:p>
      </dgm:t>
    </dgm:pt>
    <dgm:pt modelId="{5995EAA5-FFEA-4F87-8E45-7006703684F2}" type="sibTrans" cxnId="{09237DDC-80C6-41D0-8FD3-7B4C830C8D0A}">
      <dgm:prSet/>
      <dgm:spPr/>
      <dgm:t>
        <a:bodyPr/>
        <a:lstStyle/>
        <a:p>
          <a:endParaRPr lang="en-GB"/>
        </a:p>
      </dgm:t>
    </dgm:pt>
    <dgm:pt modelId="{20DF8A67-567B-4DE0-A3E1-E5414B5C2A15}">
      <dgm:prSet/>
      <dgm:spPr/>
      <dgm:t>
        <a:bodyPr/>
        <a:lstStyle/>
        <a:p>
          <a:endParaRPr lang="en-GB"/>
        </a:p>
      </dgm:t>
    </dgm:pt>
    <dgm:pt modelId="{50D83991-8808-464E-9E1A-5A1C08E89A9A}" type="parTrans" cxnId="{8209FD0D-ECEB-4D20-94C7-901D49852F6C}">
      <dgm:prSet/>
      <dgm:spPr/>
      <dgm:t>
        <a:bodyPr/>
        <a:lstStyle/>
        <a:p>
          <a:endParaRPr lang="en-GB"/>
        </a:p>
      </dgm:t>
    </dgm:pt>
    <dgm:pt modelId="{824BC834-4D8E-4F0A-AC65-8EBDE5D826D6}" type="sibTrans" cxnId="{8209FD0D-ECEB-4D20-94C7-901D49852F6C}">
      <dgm:prSet/>
      <dgm:spPr/>
      <dgm:t>
        <a:bodyPr/>
        <a:lstStyle/>
        <a:p>
          <a:endParaRPr lang="en-GB"/>
        </a:p>
      </dgm:t>
    </dgm:pt>
    <dgm:pt modelId="{0FF29813-45CB-41DF-8E4E-1B18FB34E8D3}">
      <dgm:prSet/>
      <dgm:spPr/>
      <dgm:t>
        <a:bodyPr/>
        <a:lstStyle/>
        <a:p>
          <a:r>
            <a:rPr lang="en-GB" dirty="0"/>
            <a:t>As a food business, Basil must comply with food safety and legal requirements. UK guidance confirms that food businesses must register with their local authority, including businesses that prepare, sell or distribute food. (Food Standards Agency, 2026) (GOV.UK)</a:t>
          </a:r>
        </a:p>
      </dgm:t>
    </dgm:pt>
    <dgm:pt modelId="{3EA4F654-30DF-42A4-A57E-582A914840A6}" type="parTrans" cxnId="{15B27B42-0D27-41F7-9D17-ECA5BE1AD350}">
      <dgm:prSet/>
      <dgm:spPr/>
      <dgm:t>
        <a:bodyPr/>
        <a:lstStyle/>
        <a:p>
          <a:endParaRPr lang="en-GB"/>
        </a:p>
      </dgm:t>
    </dgm:pt>
    <dgm:pt modelId="{CFC9C77C-1908-488D-AA49-98DAF45C78BD}" type="sibTrans" cxnId="{15B27B42-0D27-41F7-9D17-ECA5BE1AD350}">
      <dgm:prSet/>
      <dgm:spPr/>
      <dgm:t>
        <a:bodyPr/>
        <a:lstStyle/>
        <a:p>
          <a:endParaRPr lang="en-GB"/>
        </a:p>
      </dgm:t>
    </dgm:pt>
    <dgm:pt modelId="{4BED2A89-340C-4D72-A557-9BFE2B3037B8}">
      <dgm:prSet/>
      <dgm:spPr/>
      <dgm:t>
        <a:bodyPr/>
        <a:lstStyle/>
        <a:p>
          <a:endParaRPr lang="en-GB"/>
        </a:p>
      </dgm:t>
    </dgm:pt>
    <dgm:pt modelId="{B4F19786-ABB2-4716-B54D-B7349857DA3E}" type="parTrans" cxnId="{A2F20A1B-9704-4CAF-A6B1-DD9424CAC2D3}">
      <dgm:prSet/>
      <dgm:spPr/>
      <dgm:t>
        <a:bodyPr/>
        <a:lstStyle/>
        <a:p>
          <a:endParaRPr lang="en-GB"/>
        </a:p>
      </dgm:t>
    </dgm:pt>
    <dgm:pt modelId="{3D7BC966-67A6-4EB5-AC11-C4B406265367}" type="sibTrans" cxnId="{A2F20A1B-9704-4CAF-A6B1-DD9424CAC2D3}">
      <dgm:prSet/>
      <dgm:spPr/>
      <dgm:t>
        <a:bodyPr/>
        <a:lstStyle/>
        <a:p>
          <a:endParaRPr lang="en-GB"/>
        </a:p>
      </dgm:t>
    </dgm:pt>
    <dgm:pt modelId="{A1C65F13-CB90-4ADB-AA95-27729C85E1B8}">
      <dgm:prSet/>
      <dgm:spPr/>
      <dgm:t>
        <a:bodyPr/>
        <a:lstStyle/>
        <a:p>
          <a:endParaRPr lang="en-GB"/>
        </a:p>
      </dgm:t>
    </dgm:pt>
    <dgm:pt modelId="{3DB424F9-E82D-47C6-87CC-6E1F8621D80F}" type="parTrans" cxnId="{A7BE09B8-AE70-4173-8948-148E4BEA4013}">
      <dgm:prSet/>
      <dgm:spPr/>
      <dgm:t>
        <a:bodyPr/>
        <a:lstStyle/>
        <a:p>
          <a:endParaRPr lang="en-GB"/>
        </a:p>
      </dgm:t>
    </dgm:pt>
    <dgm:pt modelId="{8AA14331-452C-4C5D-9F65-B7982EE9C515}" type="sibTrans" cxnId="{A7BE09B8-AE70-4173-8948-148E4BEA4013}">
      <dgm:prSet/>
      <dgm:spPr/>
      <dgm:t>
        <a:bodyPr/>
        <a:lstStyle/>
        <a:p>
          <a:endParaRPr lang="en-GB"/>
        </a:p>
      </dgm:t>
    </dgm:pt>
    <dgm:pt modelId="{EF61DA22-17E7-4A93-9535-27EF7E13365D}">
      <dgm:prSet/>
      <dgm:spPr/>
      <dgm:t>
        <a:bodyPr/>
        <a:lstStyle/>
        <a:p>
          <a:r>
            <a:rPr lang="en-GB" dirty="0"/>
            <a:t>basil's commitment to organic ingredients supports environmental values, but organic produce can be more vulnerable to crop failure, contributing to unpredictable stock costs.</a:t>
          </a:r>
        </a:p>
      </dgm:t>
    </dgm:pt>
    <dgm:pt modelId="{F585083B-102D-4634-BB31-FEB0C7314C06}" type="parTrans" cxnId="{C0670DB3-682A-4DD0-870F-AD574D8E9AB1}">
      <dgm:prSet/>
      <dgm:spPr/>
      <dgm:t>
        <a:bodyPr/>
        <a:lstStyle/>
        <a:p>
          <a:endParaRPr lang="en-GB"/>
        </a:p>
      </dgm:t>
    </dgm:pt>
    <dgm:pt modelId="{A027A0C9-4102-4158-9E3E-A69BF8456D01}" type="sibTrans" cxnId="{C0670DB3-682A-4DD0-870F-AD574D8E9AB1}">
      <dgm:prSet/>
      <dgm:spPr/>
      <dgm:t>
        <a:bodyPr/>
        <a:lstStyle/>
        <a:p>
          <a:endParaRPr lang="en-GB"/>
        </a:p>
      </dgm:t>
    </dgm:pt>
    <dgm:pt modelId="{682CFF9A-2CD3-4034-9C78-9E4E3DE06AE5}">
      <dgm:prSet/>
      <dgm:spPr/>
      <dgm:t>
        <a:bodyPr/>
        <a:lstStyle/>
        <a:p>
          <a:endParaRPr lang="en-GB"/>
        </a:p>
      </dgm:t>
    </dgm:pt>
    <dgm:pt modelId="{E55F078E-35E0-4809-AE97-8F4103D79DBF}" type="parTrans" cxnId="{9741AD8E-4882-4BCC-9F43-2C5E8EE0B9AC}">
      <dgm:prSet/>
      <dgm:spPr/>
      <dgm:t>
        <a:bodyPr/>
        <a:lstStyle/>
        <a:p>
          <a:endParaRPr lang="en-GB"/>
        </a:p>
      </dgm:t>
    </dgm:pt>
    <dgm:pt modelId="{853261B4-713C-40F7-BB33-D5F7879671F6}" type="sibTrans" cxnId="{9741AD8E-4882-4BCC-9F43-2C5E8EE0B9AC}">
      <dgm:prSet/>
      <dgm:spPr/>
      <dgm:t>
        <a:bodyPr/>
        <a:lstStyle/>
        <a:p>
          <a:endParaRPr lang="en-GB"/>
        </a:p>
      </dgm:t>
    </dgm:pt>
    <dgm:pt modelId="{A6680565-38E4-491F-BA45-BF2BA0BE5D63}">
      <dgm:prSet/>
      <dgm:spPr/>
      <dgm:t>
        <a:bodyPr/>
        <a:lstStyle/>
        <a:p>
          <a:endParaRPr lang="en-GB"/>
        </a:p>
      </dgm:t>
    </dgm:pt>
    <dgm:pt modelId="{F7581325-928A-44AC-9C26-E2D7A2D78788}" type="parTrans" cxnId="{687BBAB6-286D-4386-9FF2-64AC1F33975E}">
      <dgm:prSet/>
      <dgm:spPr/>
      <dgm:t>
        <a:bodyPr/>
        <a:lstStyle/>
        <a:p>
          <a:endParaRPr lang="en-GB"/>
        </a:p>
      </dgm:t>
    </dgm:pt>
    <dgm:pt modelId="{A42B0821-3AF9-49EA-B3C0-CCF4C5F1E196}" type="sibTrans" cxnId="{687BBAB6-286D-4386-9FF2-64AC1F33975E}">
      <dgm:prSet/>
      <dgm:spPr/>
      <dgm:t>
        <a:bodyPr/>
        <a:lstStyle/>
        <a:p>
          <a:endParaRPr lang="en-GB"/>
        </a:p>
      </dgm:t>
    </dgm:pt>
    <dgm:pt modelId="{A39EF713-40A4-4BFA-9009-A529B9470C44}" type="pres">
      <dgm:prSet presAssocID="{479AE742-7675-48E3-BE1E-781B0621A833}" presName="Name0" presStyleCnt="0">
        <dgm:presLayoutVars>
          <dgm:dir/>
          <dgm:animLvl val="lvl"/>
          <dgm:resizeHandles val="exact"/>
        </dgm:presLayoutVars>
      </dgm:prSet>
      <dgm:spPr/>
    </dgm:pt>
    <dgm:pt modelId="{B0FF47E1-B6AC-4CF0-8DB5-E1D833D1C5A0}" type="pres">
      <dgm:prSet presAssocID="{213605F0-9428-4E7F-9333-8B5AA001B399}" presName="composite" presStyleCnt="0"/>
      <dgm:spPr/>
    </dgm:pt>
    <dgm:pt modelId="{AB1556E0-717E-4383-9918-A99C326C193E}" type="pres">
      <dgm:prSet presAssocID="{213605F0-9428-4E7F-9333-8B5AA001B399}" presName="parTx" presStyleLbl="alignNode1" presStyleIdx="0" presStyleCnt="6">
        <dgm:presLayoutVars>
          <dgm:chMax val="0"/>
          <dgm:chPref val="0"/>
        </dgm:presLayoutVars>
      </dgm:prSet>
      <dgm:spPr/>
    </dgm:pt>
    <dgm:pt modelId="{B4371267-C44D-4A0C-823C-9652D767724E}" type="pres">
      <dgm:prSet presAssocID="{213605F0-9428-4E7F-9333-8B5AA001B399}" presName="bgOutline" presStyleLbl="fgAcc1" presStyleIdx="0" presStyleCnt="6">
        <dgm:presLayoutVars>
          <dgm:bulletEnabled/>
        </dgm:presLayoutVars>
      </dgm:prSet>
      <dgm:spPr/>
    </dgm:pt>
    <dgm:pt modelId="{B0F69FC8-1C34-41A6-ADA8-52B5D75D19F1}" type="pres">
      <dgm:prSet presAssocID="{6206EBBD-E24B-44D6-8AC4-8B80356EA0FC}" presName="space" presStyleCnt="0"/>
      <dgm:spPr/>
    </dgm:pt>
    <dgm:pt modelId="{972BB281-8BC9-4893-A4FE-27E85B44541F}" type="pres">
      <dgm:prSet presAssocID="{7CBA3718-8967-4B19-B4C6-55C571A3036E}" presName="composite" presStyleCnt="0"/>
      <dgm:spPr/>
    </dgm:pt>
    <dgm:pt modelId="{6FDCC5A6-D4CF-4617-9847-EF92C92DAD5E}" type="pres">
      <dgm:prSet presAssocID="{7CBA3718-8967-4B19-B4C6-55C571A3036E}" presName="parTx" presStyleLbl="alignNode1" presStyleIdx="1" presStyleCnt="6">
        <dgm:presLayoutVars>
          <dgm:chMax val="0"/>
          <dgm:chPref val="0"/>
        </dgm:presLayoutVars>
      </dgm:prSet>
      <dgm:spPr/>
    </dgm:pt>
    <dgm:pt modelId="{4D56227E-1129-4FD6-B1E4-0B7D7F224C11}" type="pres">
      <dgm:prSet presAssocID="{7CBA3718-8967-4B19-B4C6-55C571A3036E}" presName="bgOutline" presStyleLbl="fgAcc1" presStyleIdx="1" presStyleCnt="6" custLinFactNeighborX="-1363" custLinFactNeighborY="-9385">
        <dgm:presLayoutVars>
          <dgm:bulletEnabled/>
        </dgm:presLayoutVars>
      </dgm:prSet>
      <dgm:spPr/>
    </dgm:pt>
    <dgm:pt modelId="{3286535A-3AA5-44F8-8E56-403C2C070A29}" type="pres">
      <dgm:prSet presAssocID="{F49F42C5-3013-43F1-BAA7-EED1887F646F}" presName="space" presStyleCnt="0"/>
      <dgm:spPr/>
    </dgm:pt>
    <dgm:pt modelId="{C60B7786-0A68-4696-BCE9-AD80229E31B8}" type="pres">
      <dgm:prSet presAssocID="{73EB1544-89FB-4170-8327-017C9223AB72}" presName="composite" presStyleCnt="0"/>
      <dgm:spPr/>
    </dgm:pt>
    <dgm:pt modelId="{38BD520A-C84E-486C-BC40-D76C9DF23580}" type="pres">
      <dgm:prSet presAssocID="{73EB1544-89FB-4170-8327-017C9223AB72}" presName="parTx" presStyleLbl="alignNode1" presStyleIdx="2" presStyleCnt="6">
        <dgm:presLayoutVars>
          <dgm:chMax val="0"/>
          <dgm:chPref val="0"/>
        </dgm:presLayoutVars>
      </dgm:prSet>
      <dgm:spPr/>
    </dgm:pt>
    <dgm:pt modelId="{397B52A3-D548-4AD2-9086-A7040661B719}" type="pres">
      <dgm:prSet presAssocID="{73EB1544-89FB-4170-8327-017C9223AB72}" presName="bgOutline" presStyleLbl="fgAcc1" presStyleIdx="2" presStyleCnt="6">
        <dgm:presLayoutVars>
          <dgm:bulletEnabled/>
        </dgm:presLayoutVars>
      </dgm:prSet>
      <dgm:spPr/>
    </dgm:pt>
    <dgm:pt modelId="{05CF2E33-CCBA-4CD6-B605-335DD0C734FB}" type="pres">
      <dgm:prSet presAssocID="{D7D82104-2B95-4499-98DF-533F78FCA5F7}" presName="space" presStyleCnt="0"/>
      <dgm:spPr/>
    </dgm:pt>
    <dgm:pt modelId="{DF43B266-AEBE-4714-9991-22E1CD19A77B}" type="pres">
      <dgm:prSet presAssocID="{14054DAD-565F-47FD-8827-BBD7C5C9E687}" presName="composite" presStyleCnt="0"/>
      <dgm:spPr/>
    </dgm:pt>
    <dgm:pt modelId="{231CA98D-DBC2-48CE-8BF6-C0E1408B0B4C}" type="pres">
      <dgm:prSet presAssocID="{14054DAD-565F-47FD-8827-BBD7C5C9E687}" presName="parTx" presStyleLbl="alignNode1" presStyleIdx="3" presStyleCnt="6">
        <dgm:presLayoutVars>
          <dgm:chMax val="0"/>
          <dgm:chPref val="0"/>
        </dgm:presLayoutVars>
      </dgm:prSet>
      <dgm:spPr/>
    </dgm:pt>
    <dgm:pt modelId="{7B596FA1-EA42-4C0C-9665-D0AD55B11E35}" type="pres">
      <dgm:prSet presAssocID="{14054DAD-565F-47FD-8827-BBD7C5C9E687}" presName="bgOutline" presStyleLbl="fgAcc1" presStyleIdx="3" presStyleCnt="6">
        <dgm:presLayoutVars>
          <dgm:bulletEnabled/>
        </dgm:presLayoutVars>
      </dgm:prSet>
      <dgm:spPr/>
    </dgm:pt>
    <dgm:pt modelId="{2F4036FC-9FAE-4A06-93D9-ABBA7F676E96}" type="pres">
      <dgm:prSet presAssocID="{32028371-82CA-458D-8900-E3F8322EB394}" presName="space" presStyleCnt="0"/>
      <dgm:spPr/>
    </dgm:pt>
    <dgm:pt modelId="{6857A264-A03E-41D3-8AB0-FA12A641EB68}" type="pres">
      <dgm:prSet presAssocID="{118B1A9D-958F-4899-A736-DED4F529BEDE}" presName="composite" presStyleCnt="0"/>
      <dgm:spPr/>
    </dgm:pt>
    <dgm:pt modelId="{0D26E17E-80A2-4340-A29E-DE74B46970BF}" type="pres">
      <dgm:prSet presAssocID="{118B1A9D-958F-4899-A736-DED4F529BEDE}" presName="parTx" presStyleLbl="alignNode1" presStyleIdx="4" presStyleCnt="6">
        <dgm:presLayoutVars>
          <dgm:chMax val="0"/>
          <dgm:chPref val="0"/>
        </dgm:presLayoutVars>
      </dgm:prSet>
      <dgm:spPr/>
    </dgm:pt>
    <dgm:pt modelId="{47562040-C29C-4042-8C50-B23EC8F9AC3F}" type="pres">
      <dgm:prSet presAssocID="{118B1A9D-958F-4899-A736-DED4F529BEDE}" presName="bgOutline" presStyleLbl="fgAcc1" presStyleIdx="4" presStyleCnt="6">
        <dgm:presLayoutVars>
          <dgm:bulletEnabled/>
        </dgm:presLayoutVars>
      </dgm:prSet>
      <dgm:spPr/>
    </dgm:pt>
    <dgm:pt modelId="{49A2A9FF-C2F9-4E61-9722-B753F545D553}" type="pres">
      <dgm:prSet presAssocID="{0B02597B-C122-486B-ACD7-E95F0DC108F6}" presName="space" presStyleCnt="0"/>
      <dgm:spPr/>
    </dgm:pt>
    <dgm:pt modelId="{61BC3A83-1104-48EC-AA50-7CBAE081D8D6}" type="pres">
      <dgm:prSet presAssocID="{BC665086-EC5A-47B9-BC36-FB24B46E6296}" presName="composite" presStyleCnt="0"/>
      <dgm:spPr/>
    </dgm:pt>
    <dgm:pt modelId="{8630A35B-97FB-4BDA-989F-EE1F8202B155}" type="pres">
      <dgm:prSet presAssocID="{BC665086-EC5A-47B9-BC36-FB24B46E6296}" presName="parTx" presStyleLbl="alignNode1" presStyleIdx="5" presStyleCnt="6">
        <dgm:presLayoutVars>
          <dgm:chMax val="0"/>
          <dgm:chPref val="0"/>
        </dgm:presLayoutVars>
      </dgm:prSet>
      <dgm:spPr/>
    </dgm:pt>
    <dgm:pt modelId="{8ACF937F-6DE7-49FD-A827-C4EFF5A1EB2F}" type="pres">
      <dgm:prSet presAssocID="{BC665086-EC5A-47B9-BC36-FB24B46E6296}" presName="bgOutline" presStyleLbl="fgAcc1" presStyleIdx="5" presStyleCnt="6">
        <dgm:presLayoutVars>
          <dgm:bulletEnabled/>
        </dgm:presLayoutVars>
      </dgm:prSet>
      <dgm:spPr/>
    </dgm:pt>
  </dgm:ptLst>
  <dgm:cxnLst>
    <dgm:cxn modelId="{109A550C-91A9-482A-B769-FD3DF2FA3905}" type="presOf" srcId="{14054DAD-565F-47FD-8827-BBD7C5C9E687}" destId="{231CA98D-DBC2-48CE-8BF6-C0E1408B0B4C}" srcOrd="0" destOrd="0" presId="urn:microsoft.com/office/officeart/2024/layout/HorizontalActionList"/>
    <dgm:cxn modelId="{8209FD0D-ECEB-4D20-94C7-901D49852F6C}" srcId="{14054DAD-565F-47FD-8827-BBD7C5C9E687}" destId="{20DF8A67-567B-4DE0-A3E1-E5414B5C2A15}" srcOrd="2" destOrd="0" parTransId="{50D83991-8808-464E-9E1A-5A1C08E89A9A}" sibTransId="{824BC834-4D8E-4F0A-AC65-8EBDE5D826D6}"/>
    <dgm:cxn modelId="{7A51C20E-DF12-4455-B6A8-3800E077494F}" srcId="{213605F0-9428-4E7F-9333-8B5AA001B399}" destId="{4BDB6F15-6676-436F-91AA-7A9B025C2987}" srcOrd="1" destOrd="0" parTransId="{B447E3FF-A05B-4CCB-9433-7CBEBE932248}" sibTransId="{718389AC-68C0-4EFE-AB1B-1DF64536F3A6}"/>
    <dgm:cxn modelId="{164CE415-250B-4463-B1E5-73E9AEABC1E7}" srcId="{479AE742-7675-48E3-BE1E-781B0621A833}" destId="{118B1A9D-958F-4899-A736-DED4F529BEDE}" srcOrd="4" destOrd="0" parTransId="{8FEA4858-FD24-40BE-85D6-F30ACC85AEF1}" sibTransId="{0B02597B-C122-486B-ACD7-E95F0DC108F6}"/>
    <dgm:cxn modelId="{A2F20A1B-9704-4CAF-A6B1-DD9424CAC2D3}" srcId="{118B1A9D-958F-4899-A736-DED4F529BEDE}" destId="{4BED2A89-340C-4D72-A557-9BFE2B3037B8}" srcOrd="1" destOrd="0" parTransId="{B4F19786-ABB2-4716-B54D-B7349857DA3E}" sibTransId="{3D7BC966-67A6-4EB5-AC11-C4B406265367}"/>
    <dgm:cxn modelId="{0C803C21-BA4C-4157-8505-3028CDB17F7B}" type="presOf" srcId="{4BED2A89-340C-4D72-A557-9BFE2B3037B8}" destId="{47562040-C29C-4042-8C50-B23EC8F9AC3F}" srcOrd="0" destOrd="1" presId="urn:microsoft.com/office/officeart/2024/layout/HorizontalActionList"/>
    <dgm:cxn modelId="{01B22322-D482-4C3F-9DC7-5AC5946EA2A1}" type="presOf" srcId="{04D05830-8797-4ABB-8C20-A4314C3277A8}" destId="{397B52A3-D548-4AD2-9086-A7040661B719}" srcOrd="0" destOrd="1" presId="urn:microsoft.com/office/officeart/2024/layout/HorizontalActionList"/>
    <dgm:cxn modelId="{C9949D22-0929-48FA-A83B-77BA85DC7B27}" srcId="{7CBA3718-8967-4B19-B4C6-55C571A3036E}" destId="{19BBE4B2-F57E-48D8-A90A-208B8E6854FD}" srcOrd="1" destOrd="0" parTransId="{A3885C71-9FC0-4BD1-90BD-71ABBAE948EC}" sibTransId="{7DDF0AC3-F747-4B75-B6FC-628AA28E4B85}"/>
    <dgm:cxn modelId="{43EB2324-5926-402F-A244-F7DE0D7F9298}" type="presOf" srcId="{EBC29E28-F31E-45BB-8710-C8BCC0D7A5E3}" destId="{4D56227E-1129-4FD6-B1E4-0B7D7F224C11}" srcOrd="0" destOrd="2" presId="urn:microsoft.com/office/officeart/2024/layout/HorizontalActionList"/>
    <dgm:cxn modelId="{3F13FF26-C2FE-4A4F-A876-5BFD5A1620DA}" type="presOf" srcId="{EF61DA22-17E7-4A93-9535-27EF7E13365D}" destId="{8ACF937F-6DE7-49FD-A827-C4EFF5A1EB2F}" srcOrd="0" destOrd="0" presId="urn:microsoft.com/office/officeart/2024/layout/HorizontalActionList"/>
    <dgm:cxn modelId="{3F8B3A29-A52F-4207-9CBF-43425D5F818A}" srcId="{7CBA3718-8967-4B19-B4C6-55C571A3036E}" destId="{55E6815F-ABFE-412C-B473-B9538D90B49D}" srcOrd="0" destOrd="0" parTransId="{2BD78246-5ABE-4D77-9CC2-9DE18B7CA14B}" sibTransId="{74A7C8E8-E4BA-4065-9064-C647AD7020FF}"/>
    <dgm:cxn modelId="{DFE9512B-1AF3-4040-9382-99080A434F13}" type="presOf" srcId="{4BDB6F15-6676-436F-91AA-7A9B025C2987}" destId="{B4371267-C44D-4A0C-823C-9652D767724E}" srcOrd="0" destOrd="1" presId="urn:microsoft.com/office/officeart/2024/layout/HorizontalActionList"/>
    <dgm:cxn modelId="{A8A00E3F-B058-48DE-BF6E-3ABF509CD4B8}" srcId="{479AE742-7675-48E3-BE1E-781B0621A833}" destId="{BC665086-EC5A-47B9-BC36-FB24B46E6296}" srcOrd="5" destOrd="0" parTransId="{299568E4-5D74-4ABC-9F8F-AC1021029D35}" sibTransId="{4245194C-1AE6-48D1-AD20-DDA40141F49D}"/>
    <dgm:cxn modelId="{143ADA5E-ECF3-40F8-8F23-4CAE7B4F9074}" srcId="{479AE742-7675-48E3-BE1E-781B0621A833}" destId="{14054DAD-565F-47FD-8827-BBD7C5C9E687}" srcOrd="3" destOrd="0" parTransId="{61E4C9EC-2988-4508-A7D9-CD3A30874F81}" sibTransId="{32028371-82CA-458D-8900-E3F8322EB394}"/>
    <dgm:cxn modelId="{91302B42-7775-47A7-870A-8C98BFA82EF3}" type="presOf" srcId="{118B1A9D-958F-4899-A736-DED4F529BEDE}" destId="{0D26E17E-80A2-4340-A29E-DE74B46970BF}" srcOrd="0" destOrd="0" presId="urn:microsoft.com/office/officeart/2024/layout/HorizontalActionList"/>
    <dgm:cxn modelId="{19FF3A42-1F00-4CD3-A4D3-DF83A903DCEF}" srcId="{213605F0-9428-4E7F-9333-8B5AA001B399}" destId="{D5650205-8B04-49D4-B7E8-11D19EF91279}" srcOrd="0" destOrd="0" parTransId="{EF586B90-EA73-40C3-96B8-C9F402A89D75}" sibTransId="{06A1F492-46D4-4D31-A6AD-1E1E1DD35F4C}"/>
    <dgm:cxn modelId="{15B27B42-0D27-41F7-9D17-ECA5BE1AD350}" srcId="{118B1A9D-958F-4899-A736-DED4F529BEDE}" destId="{0FF29813-45CB-41DF-8E4E-1B18FB34E8D3}" srcOrd="0" destOrd="0" parTransId="{3EA4F654-30DF-42A4-A57E-582A914840A6}" sibTransId="{CFC9C77C-1908-488D-AA49-98DAF45C78BD}"/>
    <dgm:cxn modelId="{55706563-B839-4E7B-A8A2-2BCBB7FF9213}" type="presOf" srcId="{682CFF9A-2CD3-4034-9C78-9E4E3DE06AE5}" destId="{8ACF937F-6DE7-49FD-A827-C4EFF5A1EB2F}" srcOrd="0" destOrd="1" presId="urn:microsoft.com/office/officeart/2024/layout/HorizontalActionList"/>
    <dgm:cxn modelId="{D67AA246-DDD7-42D6-B6F4-A1DA0C6E83A7}" type="presOf" srcId="{20DF8A67-567B-4DE0-A3E1-E5414B5C2A15}" destId="{7B596FA1-EA42-4C0C-9665-D0AD55B11E35}" srcOrd="0" destOrd="2" presId="urn:microsoft.com/office/officeart/2024/layout/HorizontalActionList"/>
    <dgm:cxn modelId="{40CBAA46-6748-45BD-93DE-DD26EB5E3E5E}" type="presOf" srcId="{BC665086-EC5A-47B9-BC36-FB24B46E6296}" destId="{8630A35B-97FB-4BDA-989F-EE1F8202B155}" srcOrd="0" destOrd="0" presId="urn:microsoft.com/office/officeart/2024/layout/HorizontalActionList"/>
    <dgm:cxn modelId="{C4BB8670-082F-47CB-AFC0-25DA23A2D77A}" type="presOf" srcId="{A1C65F13-CB90-4ADB-AA95-27729C85E1B8}" destId="{47562040-C29C-4042-8C50-B23EC8F9AC3F}" srcOrd="0" destOrd="2" presId="urn:microsoft.com/office/officeart/2024/layout/HorizontalActionList"/>
    <dgm:cxn modelId="{3A9E8871-D610-477A-B226-FCF57BD813B6}" type="presOf" srcId="{2AFCF09D-5263-430C-B133-A9E6FB54E0F5}" destId="{397B52A3-D548-4AD2-9086-A7040661B719}" srcOrd="0" destOrd="0" presId="urn:microsoft.com/office/officeart/2024/layout/HorizontalActionList"/>
    <dgm:cxn modelId="{56DFFF7A-DEB4-4AA0-B7F3-A64E0B68FA7F}" srcId="{7CBA3718-8967-4B19-B4C6-55C571A3036E}" destId="{EBC29E28-F31E-45BB-8710-C8BCC0D7A5E3}" srcOrd="2" destOrd="0" parTransId="{D20B9E02-550C-4635-B80D-84DAC4003BD5}" sibTransId="{7503484A-D4BA-49BA-A535-83A2C5CA7F6A}"/>
    <dgm:cxn modelId="{47FD2F81-0C71-4001-AB01-FD93E6A68DF2}" type="presOf" srcId="{7CBA3718-8967-4B19-B4C6-55C571A3036E}" destId="{6FDCC5A6-D4CF-4617-9847-EF92C92DAD5E}" srcOrd="0" destOrd="0" presId="urn:microsoft.com/office/officeart/2024/layout/HorizontalActionList"/>
    <dgm:cxn modelId="{9741AD8E-4882-4BCC-9F43-2C5E8EE0B9AC}" srcId="{BC665086-EC5A-47B9-BC36-FB24B46E6296}" destId="{682CFF9A-2CD3-4034-9C78-9E4E3DE06AE5}" srcOrd="1" destOrd="0" parTransId="{E55F078E-35E0-4809-AE97-8F4103D79DBF}" sibTransId="{853261B4-713C-40F7-BB33-D5F7879671F6}"/>
    <dgm:cxn modelId="{3499EB90-7D28-406D-98D6-B8966C770B40}" type="presOf" srcId="{A6680565-38E4-491F-BA45-BF2BA0BE5D63}" destId="{8ACF937F-6DE7-49FD-A827-C4EFF5A1EB2F}" srcOrd="0" destOrd="2" presId="urn:microsoft.com/office/officeart/2024/layout/HorizontalActionList"/>
    <dgm:cxn modelId="{A86A3D9B-23DA-40CB-B794-0E6C437DBA7D}" srcId="{479AE742-7675-48E3-BE1E-781B0621A833}" destId="{213605F0-9428-4E7F-9333-8B5AA001B399}" srcOrd="0" destOrd="0" parTransId="{BFA8B939-5756-44C7-8326-62CC329C1622}" sibTransId="{6206EBBD-E24B-44D6-8AC4-8B80356EA0FC}"/>
    <dgm:cxn modelId="{FFC29A9B-C514-4DDD-AC7A-597EE9518519}" type="presOf" srcId="{D5650205-8B04-49D4-B7E8-11D19EF91279}" destId="{B4371267-C44D-4A0C-823C-9652D767724E}" srcOrd="0" destOrd="0" presId="urn:microsoft.com/office/officeart/2024/layout/HorizontalActionList"/>
    <dgm:cxn modelId="{6C7B289F-C66B-4C00-8464-5C54E489603B}" type="presOf" srcId="{6E53420B-3B72-4E62-B172-DCE5188EDB41}" destId="{7B596FA1-EA42-4C0C-9665-D0AD55B11E35}" srcOrd="0" destOrd="1" presId="urn:microsoft.com/office/officeart/2024/layout/HorizontalActionList"/>
    <dgm:cxn modelId="{359E48A0-F249-4BFF-91B4-C7106C321A5E}" srcId="{73EB1544-89FB-4170-8327-017C9223AB72}" destId="{04D05830-8797-4ABB-8C20-A4314C3277A8}" srcOrd="1" destOrd="0" parTransId="{E9DD4D12-1B6A-48EC-893C-1700B6029470}" sibTransId="{90303AC3-9F37-4742-8E35-20880A076050}"/>
    <dgm:cxn modelId="{79405DAE-082F-47F4-8F78-1E146262BB16}" srcId="{479AE742-7675-48E3-BE1E-781B0621A833}" destId="{73EB1544-89FB-4170-8327-017C9223AB72}" srcOrd="2" destOrd="0" parTransId="{9DF27886-43FB-49A3-902D-1EBB15555752}" sibTransId="{D7D82104-2B95-4499-98DF-533F78FCA5F7}"/>
    <dgm:cxn modelId="{548249AE-87B9-4446-AFE5-9E68E20A7047}" type="presOf" srcId="{55E6815F-ABFE-412C-B473-B9538D90B49D}" destId="{4D56227E-1129-4FD6-B1E4-0B7D7F224C11}" srcOrd="0" destOrd="0" presId="urn:microsoft.com/office/officeart/2024/layout/HorizontalActionList"/>
    <dgm:cxn modelId="{021F87B1-1688-44A0-858F-198D8A4D6CFB}" type="presOf" srcId="{479AE742-7675-48E3-BE1E-781B0621A833}" destId="{A39EF713-40A4-4BFA-9009-A529B9470C44}" srcOrd="0" destOrd="0" presId="urn:microsoft.com/office/officeart/2024/layout/HorizontalActionList"/>
    <dgm:cxn modelId="{C0670DB3-682A-4DD0-870F-AD574D8E9AB1}" srcId="{BC665086-EC5A-47B9-BC36-FB24B46E6296}" destId="{EF61DA22-17E7-4A93-9535-27EF7E13365D}" srcOrd="0" destOrd="0" parTransId="{F585083B-102D-4634-BB31-FEB0C7314C06}" sibTransId="{A027A0C9-4102-4158-9E3E-A69BF8456D01}"/>
    <dgm:cxn modelId="{687BBAB6-286D-4386-9FF2-64AC1F33975E}" srcId="{BC665086-EC5A-47B9-BC36-FB24B46E6296}" destId="{A6680565-38E4-491F-BA45-BF2BA0BE5D63}" srcOrd="2" destOrd="0" parTransId="{F7581325-928A-44AC-9C26-E2D7A2D78788}" sibTransId="{A42B0821-3AF9-49EA-B3C0-CCF4C5F1E196}"/>
    <dgm:cxn modelId="{A7BE09B8-AE70-4173-8948-148E4BEA4013}" srcId="{118B1A9D-958F-4899-A736-DED4F529BEDE}" destId="{A1C65F13-CB90-4ADB-AA95-27729C85E1B8}" srcOrd="2" destOrd="0" parTransId="{3DB424F9-E82D-47C6-87CC-6E1F8621D80F}" sibTransId="{8AA14331-452C-4C5D-9F65-B7982EE9C515}"/>
    <dgm:cxn modelId="{27428FBD-60F1-4D18-A176-2CF1C47FB35D}" srcId="{479AE742-7675-48E3-BE1E-781B0621A833}" destId="{7CBA3718-8967-4B19-B4C6-55C571A3036E}" srcOrd="1" destOrd="0" parTransId="{BBB30412-199F-425C-93B7-3592986BBF75}" sibTransId="{F49F42C5-3013-43F1-BAA7-EED1887F646F}"/>
    <dgm:cxn modelId="{985B04DA-D02A-4141-9CC7-4ABDD7AA8860}" type="presOf" srcId="{73EB1544-89FB-4170-8327-017C9223AB72}" destId="{38BD520A-C84E-486C-BC40-D76C9DF23580}" srcOrd="0" destOrd="0" presId="urn:microsoft.com/office/officeart/2024/layout/HorizontalActionList"/>
    <dgm:cxn modelId="{09237DDC-80C6-41D0-8FD3-7B4C830C8D0A}" srcId="{14054DAD-565F-47FD-8827-BBD7C5C9E687}" destId="{6E53420B-3B72-4E62-B172-DCE5188EDB41}" srcOrd="1" destOrd="0" parTransId="{F93E41B8-E7B1-4F93-93B1-E30D43FB1384}" sibTransId="{5995EAA5-FFEA-4F87-8E45-7006703684F2}"/>
    <dgm:cxn modelId="{F86FC3E0-6719-4236-B886-3EB428219134}" srcId="{14054DAD-565F-47FD-8827-BBD7C5C9E687}" destId="{9F19000D-43F5-4FF2-AEA2-DE08BB5A3071}" srcOrd="0" destOrd="0" parTransId="{DABF9C34-2B82-4D26-AAE9-91BA45ACAD05}" sibTransId="{83BDFA93-3E90-4388-BD5E-F25B081FD661}"/>
    <dgm:cxn modelId="{873151E7-BEF3-4F5E-B374-91912E84B184}" type="presOf" srcId="{9F19000D-43F5-4FF2-AEA2-DE08BB5A3071}" destId="{7B596FA1-EA42-4C0C-9665-D0AD55B11E35}" srcOrd="0" destOrd="0" presId="urn:microsoft.com/office/officeart/2024/layout/HorizontalActionList"/>
    <dgm:cxn modelId="{734A4AEC-AF3C-4A36-8618-28DB6E08E037}" type="presOf" srcId="{0FF29813-45CB-41DF-8E4E-1B18FB34E8D3}" destId="{47562040-C29C-4042-8C50-B23EC8F9AC3F}" srcOrd="0" destOrd="0" presId="urn:microsoft.com/office/officeart/2024/layout/HorizontalActionList"/>
    <dgm:cxn modelId="{89C9AFF1-0E6F-4044-AF36-A8683BB75D9B}" srcId="{73EB1544-89FB-4170-8327-017C9223AB72}" destId="{2AFCF09D-5263-430C-B133-A9E6FB54E0F5}" srcOrd="0" destOrd="0" parTransId="{86C59607-D0FF-4D05-8DD4-6219ED91E2DC}" sibTransId="{7914F42B-1295-47DF-B49E-4B9725D52A6E}"/>
    <dgm:cxn modelId="{D28AF9F1-F4AB-41E6-AD48-E941D54E13B4}" type="presOf" srcId="{19BBE4B2-F57E-48D8-A90A-208B8E6854FD}" destId="{4D56227E-1129-4FD6-B1E4-0B7D7F224C11}" srcOrd="0" destOrd="1" presId="urn:microsoft.com/office/officeart/2024/layout/HorizontalActionList"/>
    <dgm:cxn modelId="{C1968DF7-A5A6-4598-9F46-3CC91631AB46}" type="presOf" srcId="{213605F0-9428-4E7F-9333-8B5AA001B399}" destId="{AB1556E0-717E-4383-9918-A99C326C193E}" srcOrd="0" destOrd="0" presId="urn:microsoft.com/office/officeart/2024/layout/HorizontalActionList"/>
    <dgm:cxn modelId="{B860FAE8-1410-45D1-9936-AEC259398F5F}" type="presParOf" srcId="{A39EF713-40A4-4BFA-9009-A529B9470C44}" destId="{B0FF47E1-B6AC-4CF0-8DB5-E1D833D1C5A0}" srcOrd="0" destOrd="0" presId="urn:microsoft.com/office/officeart/2024/layout/HorizontalActionList"/>
    <dgm:cxn modelId="{CBB3E2A7-7FD8-4D9C-926D-D437DB7920F3}" type="presParOf" srcId="{B0FF47E1-B6AC-4CF0-8DB5-E1D833D1C5A0}" destId="{AB1556E0-717E-4383-9918-A99C326C193E}" srcOrd="0" destOrd="0" presId="urn:microsoft.com/office/officeart/2024/layout/HorizontalActionList"/>
    <dgm:cxn modelId="{75806D23-66E3-47ED-9B1A-486D87D61F80}" type="presParOf" srcId="{B0FF47E1-B6AC-4CF0-8DB5-E1D833D1C5A0}" destId="{B4371267-C44D-4A0C-823C-9652D767724E}" srcOrd="1" destOrd="0" presId="urn:microsoft.com/office/officeart/2024/layout/HorizontalActionList"/>
    <dgm:cxn modelId="{25925D5F-1145-444F-816F-0149EC946A0E}" type="presParOf" srcId="{A39EF713-40A4-4BFA-9009-A529B9470C44}" destId="{B0F69FC8-1C34-41A6-ADA8-52B5D75D19F1}" srcOrd="1" destOrd="0" presId="urn:microsoft.com/office/officeart/2024/layout/HorizontalActionList"/>
    <dgm:cxn modelId="{1EEC82E6-6D76-4F85-B83E-4C4120C60CE5}" type="presParOf" srcId="{A39EF713-40A4-4BFA-9009-A529B9470C44}" destId="{972BB281-8BC9-4893-A4FE-27E85B44541F}" srcOrd="2" destOrd="0" presId="urn:microsoft.com/office/officeart/2024/layout/HorizontalActionList"/>
    <dgm:cxn modelId="{7F2182F3-B7E4-4BFA-8615-44E643EBD247}" type="presParOf" srcId="{972BB281-8BC9-4893-A4FE-27E85B44541F}" destId="{6FDCC5A6-D4CF-4617-9847-EF92C92DAD5E}" srcOrd="0" destOrd="0" presId="urn:microsoft.com/office/officeart/2024/layout/HorizontalActionList"/>
    <dgm:cxn modelId="{EBD52D8C-08B5-417B-A747-E60F8346DE71}" type="presParOf" srcId="{972BB281-8BC9-4893-A4FE-27E85B44541F}" destId="{4D56227E-1129-4FD6-B1E4-0B7D7F224C11}" srcOrd="1" destOrd="0" presId="urn:microsoft.com/office/officeart/2024/layout/HorizontalActionList"/>
    <dgm:cxn modelId="{898FEB92-8EA1-4173-94D3-CBA01AF6C1A3}" type="presParOf" srcId="{A39EF713-40A4-4BFA-9009-A529B9470C44}" destId="{3286535A-3AA5-44F8-8E56-403C2C070A29}" srcOrd="3" destOrd="0" presId="urn:microsoft.com/office/officeart/2024/layout/HorizontalActionList"/>
    <dgm:cxn modelId="{A3FD7778-EB30-4C88-BC47-4760B2919C12}" type="presParOf" srcId="{A39EF713-40A4-4BFA-9009-A529B9470C44}" destId="{C60B7786-0A68-4696-BCE9-AD80229E31B8}" srcOrd="4" destOrd="0" presId="urn:microsoft.com/office/officeart/2024/layout/HorizontalActionList"/>
    <dgm:cxn modelId="{AD6D8AE2-07D9-4013-8032-92E55C211202}" type="presParOf" srcId="{C60B7786-0A68-4696-BCE9-AD80229E31B8}" destId="{38BD520A-C84E-486C-BC40-D76C9DF23580}" srcOrd="0" destOrd="0" presId="urn:microsoft.com/office/officeart/2024/layout/HorizontalActionList"/>
    <dgm:cxn modelId="{AB9C9FD4-A317-46F3-B14E-CE4FDD89025A}" type="presParOf" srcId="{C60B7786-0A68-4696-BCE9-AD80229E31B8}" destId="{397B52A3-D548-4AD2-9086-A7040661B719}" srcOrd="1" destOrd="0" presId="urn:microsoft.com/office/officeart/2024/layout/HorizontalActionList"/>
    <dgm:cxn modelId="{2972ECE1-6678-4C4B-BD42-E79ECE0972A4}" type="presParOf" srcId="{A39EF713-40A4-4BFA-9009-A529B9470C44}" destId="{05CF2E33-CCBA-4CD6-B605-335DD0C734FB}" srcOrd="5" destOrd="0" presId="urn:microsoft.com/office/officeart/2024/layout/HorizontalActionList"/>
    <dgm:cxn modelId="{45E74327-8DA0-41D6-8523-4BA800ADEEEC}" type="presParOf" srcId="{A39EF713-40A4-4BFA-9009-A529B9470C44}" destId="{DF43B266-AEBE-4714-9991-22E1CD19A77B}" srcOrd="6" destOrd="0" presId="urn:microsoft.com/office/officeart/2024/layout/HorizontalActionList"/>
    <dgm:cxn modelId="{181C83A1-D48B-4473-A8BB-09369EC6C23F}" type="presParOf" srcId="{DF43B266-AEBE-4714-9991-22E1CD19A77B}" destId="{231CA98D-DBC2-48CE-8BF6-C0E1408B0B4C}" srcOrd="0" destOrd="0" presId="urn:microsoft.com/office/officeart/2024/layout/HorizontalActionList"/>
    <dgm:cxn modelId="{7301D359-7678-415F-90E7-EA9F9638683E}" type="presParOf" srcId="{DF43B266-AEBE-4714-9991-22E1CD19A77B}" destId="{7B596FA1-EA42-4C0C-9665-D0AD55B11E35}" srcOrd="1" destOrd="0" presId="urn:microsoft.com/office/officeart/2024/layout/HorizontalActionList"/>
    <dgm:cxn modelId="{122D6E59-ED49-4503-80B6-68225119126B}" type="presParOf" srcId="{A39EF713-40A4-4BFA-9009-A529B9470C44}" destId="{2F4036FC-9FAE-4A06-93D9-ABBA7F676E96}" srcOrd="7" destOrd="0" presId="urn:microsoft.com/office/officeart/2024/layout/HorizontalActionList"/>
    <dgm:cxn modelId="{66EF3A61-A9B8-441B-929F-61F52562FB2E}" type="presParOf" srcId="{A39EF713-40A4-4BFA-9009-A529B9470C44}" destId="{6857A264-A03E-41D3-8AB0-FA12A641EB68}" srcOrd="8" destOrd="0" presId="urn:microsoft.com/office/officeart/2024/layout/HorizontalActionList"/>
    <dgm:cxn modelId="{95C17A99-F232-418C-A356-03A640CE15A0}" type="presParOf" srcId="{6857A264-A03E-41D3-8AB0-FA12A641EB68}" destId="{0D26E17E-80A2-4340-A29E-DE74B46970BF}" srcOrd="0" destOrd="0" presId="urn:microsoft.com/office/officeart/2024/layout/HorizontalActionList"/>
    <dgm:cxn modelId="{E795A12E-60E4-45F1-999C-56DA105B75A1}" type="presParOf" srcId="{6857A264-A03E-41D3-8AB0-FA12A641EB68}" destId="{47562040-C29C-4042-8C50-B23EC8F9AC3F}" srcOrd="1" destOrd="0" presId="urn:microsoft.com/office/officeart/2024/layout/HorizontalActionList"/>
    <dgm:cxn modelId="{33D92B1A-66B1-47D6-B45B-CE687A4ED4A4}" type="presParOf" srcId="{A39EF713-40A4-4BFA-9009-A529B9470C44}" destId="{49A2A9FF-C2F9-4E61-9722-B753F545D553}" srcOrd="9" destOrd="0" presId="urn:microsoft.com/office/officeart/2024/layout/HorizontalActionList"/>
    <dgm:cxn modelId="{EB30D34D-4225-4C02-B2FC-892681F2F4E0}" type="presParOf" srcId="{A39EF713-40A4-4BFA-9009-A529B9470C44}" destId="{61BC3A83-1104-48EC-AA50-7CBAE081D8D6}" srcOrd="10" destOrd="0" presId="urn:microsoft.com/office/officeart/2024/layout/HorizontalActionList"/>
    <dgm:cxn modelId="{89705FCF-6EC1-45B9-ADCB-76B07EF0AF2F}" type="presParOf" srcId="{61BC3A83-1104-48EC-AA50-7CBAE081D8D6}" destId="{8630A35B-97FB-4BDA-989F-EE1F8202B155}" srcOrd="0" destOrd="0" presId="urn:microsoft.com/office/officeart/2024/layout/HorizontalActionList"/>
    <dgm:cxn modelId="{5C070A73-CD20-4841-8455-1A8F7B94AAFA}" type="presParOf" srcId="{61BC3A83-1104-48EC-AA50-7CBAE081D8D6}" destId="{8ACF937F-6DE7-49FD-A827-C4EFF5A1EB2F}" srcOrd="1" destOrd="0" presId="urn:microsoft.com/office/officeart/2024/layout/HorizontalAc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371267-C44D-4A0C-823C-9652D767724E}">
      <dsp:nvSpPr>
        <dsp:cNvPr id="0" name=""/>
        <dsp:cNvSpPr/>
      </dsp:nvSpPr>
      <dsp:spPr>
        <a:xfrm rot="10800000">
          <a:off x="7250" y="1837441"/>
          <a:ext cx="1800380" cy="2653064"/>
        </a:xfrm>
        <a:prstGeom prst="round2SameRect">
          <a:avLst>
            <a:gd name="adj1" fmla="val 15000"/>
            <a:gd name="adj2" fmla="val 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16" tIns="76216" rIns="76216" bIns="76216" numCol="1" spcCol="1270" anchor="t" anchorCtr="0">
          <a:noAutofit/>
        </a:bodyPr>
        <a:lstStyle/>
        <a:p>
          <a:pPr marL="0" lvl="0" indent="0" algn="l" defTabSz="488950">
            <a:lnSpc>
              <a:spcPct val="90000"/>
            </a:lnSpc>
            <a:spcBef>
              <a:spcPct val="0"/>
            </a:spcBef>
            <a:spcAft>
              <a:spcPct val="35000"/>
            </a:spcAft>
            <a:buNone/>
          </a:pPr>
          <a:r>
            <a:rPr lang="en-GB" sz="1100" kern="1200" dirty="0"/>
            <a:t>Government policies, taxation and business rates can influence Basil’s operating costs and profitability.</a:t>
          </a:r>
        </a:p>
        <a:p>
          <a:pPr marL="0" lvl="0" indent="0" algn="l" defTabSz="488950">
            <a:lnSpc>
              <a:spcPct val="90000"/>
            </a:lnSpc>
            <a:spcBef>
              <a:spcPct val="0"/>
            </a:spcBef>
            <a:spcAft>
              <a:spcPct val="35000"/>
            </a:spcAft>
            <a:buNone/>
          </a:pPr>
          <a:endParaRPr lang="en-GB" sz="1100" kern="1200"/>
        </a:p>
      </dsp:txBody>
      <dsp:txXfrm rot="10800000">
        <a:off x="86347" y="1837441"/>
        <a:ext cx="1642186" cy="2573967"/>
      </dsp:txXfrm>
    </dsp:sp>
    <dsp:sp modelId="{AB1556E0-717E-4383-9918-A99C326C193E}">
      <dsp:nvSpPr>
        <dsp:cNvPr id="0" name=""/>
        <dsp:cNvSpPr/>
      </dsp:nvSpPr>
      <dsp:spPr>
        <a:xfrm>
          <a:off x="7250" y="1313530"/>
          <a:ext cx="1800380" cy="540114"/>
        </a:xfrm>
        <a:prstGeom prst="round2SameRect">
          <a:avLst>
            <a:gd name="adj1" fmla="val 45000"/>
            <a:gd name="adj2" fmla="val 0"/>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70" tIns="142270" rIns="142270" bIns="142270" numCol="1" spcCol="1270" anchor="ctr" anchorCtr="0">
          <a:noAutofit/>
        </a:bodyPr>
        <a:lstStyle/>
        <a:p>
          <a:pPr marL="0" lvl="0" indent="0" algn="l" defTabSz="622300">
            <a:lnSpc>
              <a:spcPct val="90000"/>
            </a:lnSpc>
            <a:spcBef>
              <a:spcPct val="0"/>
            </a:spcBef>
            <a:spcAft>
              <a:spcPct val="35000"/>
            </a:spcAft>
            <a:buNone/>
          </a:pPr>
          <a:r>
            <a:rPr lang="en-GB" sz="1400" kern="1200" dirty="0"/>
            <a:t>political</a:t>
          </a:r>
        </a:p>
      </dsp:txBody>
      <dsp:txXfrm>
        <a:off x="78437" y="1384717"/>
        <a:ext cx="1658006" cy="468927"/>
      </dsp:txXfrm>
    </dsp:sp>
    <dsp:sp modelId="{4D56227E-1129-4FD6-B1E4-0B7D7F224C11}">
      <dsp:nvSpPr>
        <dsp:cNvPr id="0" name=""/>
        <dsp:cNvSpPr/>
      </dsp:nvSpPr>
      <dsp:spPr>
        <a:xfrm rot="10800000">
          <a:off x="1890986" y="1588451"/>
          <a:ext cx="1800380" cy="2653064"/>
        </a:xfrm>
        <a:prstGeom prst="round2SameRect">
          <a:avLst>
            <a:gd name="adj1" fmla="val 15000"/>
            <a:gd name="adj2" fmla="val 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16" tIns="76216" rIns="76216" bIns="76216" numCol="1" spcCol="1270" anchor="t" anchorCtr="0">
          <a:noAutofit/>
        </a:bodyPr>
        <a:lstStyle/>
        <a:p>
          <a:pPr marL="0" lvl="0" indent="0" algn="l" defTabSz="488950">
            <a:lnSpc>
              <a:spcPct val="90000"/>
            </a:lnSpc>
            <a:spcBef>
              <a:spcPct val="0"/>
            </a:spcBef>
            <a:spcAft>
              <a:spcPct val="35000"/>
            </a:spcAft>
            <a:buNone/>
          </a:pPr>
          <a:endParaRPr lang="en-GB" sz="1100" kern="1200" dirty="0"/>
        </a:p>
        <a:p>
          <a:pPr marL="0" lvl="0" indent="0" algn="l" defTabSz="488950">
            <a:lnSpc>
              <a:spcPct val="90000"/>
            </a:lnSpc>
            <a:spcBef>
              <a:spcPct val="0"/>
            </a:spcBef>
            <a:spcAft>
              <a:spcPct val="35000"/>
            </a:spcAft>
            <a:buNone/>
          </a:pPr>
          <a:r>
            <a:rPr lang="en-GB" sz="1100" kern="1200" dirty="0"/>
            <a:t>Higher rent, utilities, insurance and business rates are increasing overheads. Unpredictable organic ingredient costs also make budgeting difficult.</a:t>
          </a:r>
        </a:p>
        <a:p>
          <a:pPr marL="0" lvl="0" indent="0" algn="l" defTabSz="488950">
            <a:lnSpc>
              <a:spcPct val="90000"/>
            </a:lnSpc>
            <a:spcBef>
              <a:spcPct val="0"/>
            </a:spcBef>
            <a:spcAft>
              <a:spcPct val="35000"/>
            </a:spcAft>
            <a:buNone/>
          </a:pPr>
          <a:endParaRPr lang="en-GB" sz="1100" kern="1200" dirty="0"/>
        </a:p>
      </dsp:txBody>
      <dsp:txXfrm rot="10800000">
        <a:off x="1970083" y="1588451"/>
        <a:ext cx="1642186" cy="2573967"/>
      </dsp:txXfrm>
    </dsp:sp>
    <dsp:sp modelId="{6FDCC5A6-D4CF-4617-9847-EF92C92DAD5E}">
      <dsp:nvSpPr>
        <dsp:cNvPr id="0" name=""/>
        <dsp:cNvSpPr/>
      </dsp:nvSpPr>
      <dsp:spPr>
        <a:xfrm>
          <a:off x="1915525" y="1313530"/>
          <a:ext cx="1800380" cy="540114"/>
        </a:xfrm>
        <a:prstGeom prst="round2SameRect">
          <a:avLst>
            <a:gd name="adj1" fmla="val 45000"/>
            <a:gd name="adj2" fmla="val 0"/>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70" tIns="142270" rIns="142270" bIns="142270" numCol="1" spcCol="1270" anchor="ctr" anchorCtr="0">
          <a:noAutofit/>
        </a:bodyPr>
        <a:lstStyle/>
        <a:p>
          <a:pPr marL="0" lvl="0" indent="0" algn="l" defTabSz="622300">
            <a:lnSpc>
              <a:spcPct val="90000"/>
            </a:lnSpc>
            <a:spcBef>
              <a:spcPct val="0"/>
            </a:spcBef>
            <a:spcAft>
              <a:spcPct val="35000"/>
            </a:spcAft>
            <a:buNone/>
          </a:pPr>
          <a:r>
            <a:rPr lang="en-GB" sz="1400" kern="1200" dirty="0"/>
            <a:t>Economic </a:t>
          </a:r>
        </a:p>
      </dsp:txBody>
      <dsp:txXfrm>
        <a:off x="1986712" y="1384717"/>
        <a:ext cx="1658006" cy="468927"/>
      </dsp:txXfrm>
    </dsp:sp>
    <dsp:sp modelId="{397B52A3-D548-4AD2-9086-A7040661B719}">
      <dsp:nvSpPr>
        <dsp:cNvPr id="0" name=""/>
        <dsp:cNvSpPr/>
      </dsp:nvSpPr>
      <dsp:spPr>
        <a:xfrm rot="10800000">
          <a:off x="3823801" y="1837441"/>
          <a:ext cx="1800380" cy="2653064"/>
        </a:xfrm>
        <a:prstGeom prst="round2SameRect">
          <a:avLst>
            <a:gd name="adj1" fmla="val 15000"/>
            <a:gd name="adj2" fmla="val 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16" tIns="76216" rIns="76216" bIns="76216" numCol="1" spcCol="1270" anchor="t" anchorCtr="0">
          <a:noAutofit/>
        </a:bodyPr>
        <a:lstStyle/>
        <a:p>
          <a:pPr marL="0" lvl="0" indent="0" algn="l" defTabSz="488950">
            <a:lnSpc>
              <a:spcPct val="90000"/>
            </a:lnSpc>
            <a:spcBef>
              <a:spcPct val="0"/>
            </a:spcBef>
            <a:spcAft>
              <a:spcPct val="35000"/>
            </a:spcAft>
            <a:buNone/>
          </a:pPr>
          <a:r>
            <a:rPr lang="en-GB" sz="1100" kern="1200" dirty="0"/>
            <a:t>Changing working patterns are reducing customer footfall. 28% of working adults in Great Britain hybrid worked between January and March 2025, which supports the case study’s concern about fewer office workers visiting the retail park. (ONS, 2025) (Office for National Statistics)</a:t>
          </a:r>
        </a:p>
        <a:p>
          <a:pPr marL="0" lvl="0" indent="0" algn="l" defTabSz="488950">
            <a:lnSpc>
              <a:spcPct val="90000"/>
            </a:lnSpc>
            <a:spcBef>
              <a:spcPct val="0"/>
            </a:spcBef>
            <a:spcAft>
              <a:spcPct val="35000"/>
            </a:spcAft>
            <a:buNone/>
          </a:pPr>
          <a:endParaRPr lang="en-GB" sz="1100" kern="1200"/>
        </a:p>
      </dsp:txBody>
      <dsp:txXfrm rot="10800000">
        <a:off x="3902898" y="1837441"/>
        <a:ext cx="1642186" cy="2573967"/>
      </dsp:txXfrm>
    </dsp:sp>
    <dsp:sp modelId="{38BD520A-C84E-486C-BC40-D76C9DF23580}">
      <dsp:nvSpPr>
        <dsp:cNvPr id="0" name=""/>
        <dsp:cNvSpPr/>
      </dsp:nvSpPr>
      <dsp:spPr>
        <a:xfrm>
          <a:off x="3823801" y="1313530"/>
          <a:ext cx="1800380" cy="540114"/>
        </a:xfrm>
        <a:prstGeom prst="round2SameRect">
          <a:avLst>
            <a:gd name="adj1" fmla="val 45000"/>
            <a:gd name="adj2" fmla="val 0"/>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70" tIns="142270" rIns="142270" bIns="142270" numCol="1" spcCol="1270" anchor="ctr" anchorCtr="0">
          <a:noAutofit/>
        </a:bodyPr>
        <a:lstStyle/>
        <a:p>
          <a:pPr marL="0" lvl="0" indent="0" algn="l" defTabSz="622300">
            <a:lnSpc>
              <a:spcPct val="90000"/>
            </a:lnSpc>
            <a:spcBef>
              <a:spcPct val="0"/>
            </a:spcBef>
            <a:spcAft>
              <a:spcPct val="35000"/>
            </a:spcAft>
            <a:buNone/>
          </a:pPr>
          <a:r>
            <a:rPr lang="en-GB" sz="1400" kern="1200" dirty="0"/>
            <a:t>social</a:t>
          </a:r>
        </a:p>
      </dsp:txBody>
      <dsp:txXfrm>
        <a:off x="3894988" y="1384717"/>
        <a:ext cx="1658006" cy="468927"/>
      </dsp:txXfrm>
    </dsp:sp>
    <dsp:sp modelId="{7B596FA1-EA42-4C0C-9665-D0AD55B11E35}">
      <dsp:nvSpPr>
        <dsp:cNvPr id="0" name=""/>
        <dsp:cNvSpPr/>
      </dsp:nvSpPr>
      <dsp:spPr>
        <a:xfrm rot="10800000">
          <a:off x="5732076" y="1837441"/>
          <a:ext cx="1800380" cy="2653064"/>
        </a:xfrm>
        <a:prstGeom prst="round2SameRect">
          <a:avLst>
            <a:gd name="adj1" fmla="val 15000"/>
            <a:gd name="adj2" fmla="val 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16" tIns="76216" rIns="76216" bIns="76216" numCol="1" spcCol="1270" anchor="t" anchorCtr="0">
          <a:noAutofit/>
        </a:bodyPr>
        <a:lstStyle/>
        <a:p>
          <a:pPr marL="0" lvl="0" indent="0" algn="l" defTabSz="488950">
            <a:lnSpc>
              <a:spcPct val="90000"/>
            </a:lnSpc>
            <a:spcBef>
              <a:spcPct val="0"/>
            </a:spcBef>
            <a:spcAft>
              <a:spcPct val="35000"/>
            </a:spcAft>
            <a:buNone/>
          </a:pPr>
          <a:r>
            <a:rPr lang="en-GB" sz="1100" kern="1200" dirty="0"/>
            <a:t>basil currently has limited digital ordering options. Customers asking for pre-orders and delivery indicates that technology and digital services are becoming relevant to the bakery's customer experience.</a:t>
          </a:r>
        </a:p>
        <a:p>
          <a:pPr marL="0" lvl="0" indent="0" algn="l" defTabSz="488950">
            <a:lnSpc>
              <a:spcPct val="90000"/>
            </a:lnSpc>
            <a:spcBef>
              <a:spcPct val="0"/>
            </a:spcBef>
            <a:spcAft>
              <a:spcPct val="35000"/>
            </a:spcAft>
            <a:buNone/>
          </a:pPr>
          <a:endParaRPr lang="en-GB" sz="1100" kern="1200"/>
        </a:p>
        <a:p>
          <a:pPr marL="0" lvl="0" indent="0" algn="l" defTabSz="488950">
            <a:lnSpc>
              <a:spcPct val="90000"/>
            </a:lnSpc>
            <a:spcBef>
              <a:spcPct val="0"/>
            </a:spcBef>
            <a:spcAft>
              <a:spcPct val="35000"/>
            </a:spcAft>
            <a:buNone/>
          </a:pPr>
          <a:endParaRPr lang="en-GB" sz="1100" kern="1200"/>
        </a:p>
      </dsp:txBody>
      <dsp:txXfrm rot="10800000">
        <a:off x="5811173" y="1837441"/>
        <a:ext cx="1642186" cy="2573967"/>
      </dsp:txXfrm>
    </dsp:sp>
    <dsp:sp modelId="{231CA98D-DBC2-48CE-8BF6-C0E1408B0B4C}">
      <dsp:nvSpPr>
        <dsp:cNvPr id="0" name=""/>
        <dsp:cNvSpPr/>
      </dsp:nvSpPr>
      <dsp:spPr>
        <a:xfrm>
          <a:off x="5732076" y="1313530"/>
          <a:ext cx="1800380" cy="540114"/>
        </a:xfrm>
        <a:prstGeom prst="round2SameRect">
          <a:avLst>
            <a:gd name="adj1" fmla="val 45000"/>
            <a:gd name="adj2" fmla="val 0"/>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70" tIns="142270" rIns="142270" bIns="142270" numCol="1" spcCol="1270" anchor="ctr" anchorCtr="0">
          <a:noAutofit/>
        </a:bodyPr>
        <a:lstStyle/>
        <a:p>
          <a:pPr marL="0" lvl="0" indent="0" algn="l" defTabSz="622300">
            <a:lnSpc>
              <a:spcPct val="90000"/>
            </a:lnSpc>
            <a:spcBef>
              <a:spcPct val="0"/>
            </a:spcBef>
            <a:spcAft>
              <a:spcPct val="35000"/>
            </a:spcAft>
            <a:buNone/>
          </a:pPr>
          <a:r>
            <a:rPr lang="en-GB" sz="1400" kern="1200" dirty="0"/>
            <a:t>technology</a:t>
          </a:r>
        </a:p>
      </dsp:txBody>
      <dsp:txXfrm>
        <a:off x="5803263" y="1384717"/>
        <a:ext cx="1658006" cy="468927"/>
      </dsp:txXfrm>
    </dsp:sp>
    <dsp:sp modelId="{47562040-C29C-4042-8C50-B23EC8F9AC3F}">
      <dsp:nvSpPr>
        <dsp:cNvPr id="0" name=""/>
        <dsp:cNvSpPr/>
      </dsp:nvSpPr>
      <dsp:spPr>
        <a:xfrm rot="10800000">
          <a:off x="7640351" y="1837441"/>
          <a:ext cx="1800380" cy="2653064"/>
        </a:xfrm>
        <a:prstGeom prst="round2SameRect">
          <a:avLst>
            <a:gd name="adj1" fmla="val 15000"/>
            <a:gd name="adj2" fmla="val 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16" tIns="76216" rIns="76216" bIns="76216" numCol="1" spcCol="1270" anchor="t" anchorCtr="0">
          <a:noAutofit/>
        </a:bodyPr>
        <a:lstStyle/>
        <a:p>
          <a:pPr marL="0" lvl="0" indent="0" algn="l" defTabSz="488950">
            <a:lnSpc>
              <a:spcPct val="90000"/>
            </a:lnSpc>
            <a:spcBef>
              <a:spcPct val="0"/>
            </a:spcBef>
            <a:spcAft>
              <a:spcPct val="35000"/>
            </a:spcAft>
            <a:buNone/>
          </a:pPr>
          <a:r>
            <a:rPr lang="en-GB" sz="1100" kern="1200" dirty="0"/>
            <a:t>As a food business, Basil must comply with food safety and legal requirements. UK guidance confirms that food businesses must register with their local authority, including businesses that prepare, sell or distribute food. (Food Standards Agency, 2026) (GOV.UK)</a:t>
          </a:r>
        </a:p>
        <a:p>
          <a:pPr marL="0" lvl="0" indent="0" algn="l" defTabSz="488950">
            <a:lnSpc>
              <a:spcPct val="90000"/>
            </a:lnSpc>
            <a:spcBef>
              <a:spcPct val="0"/>
            </a:spcBef>
            <a:spcAft>
              <a:spcPct val="35000"/>
            </a:spcAft>
            <a:buNone/>
          </a:pPr>
          <a:endParaRPr lang="en-GB" sz="1100" kern="1200"/>
        </a:p>
        <a:p>
          <a:pPr marL="0" lvl="0" indent="0" algn="l" defTabSz="488950">
            <a:lnSpc>
              <a:spcPct val="90000"/>
            </a:lnSpc>
            <a:spcBef>
              <a:spcPct val="0"/>
            </a:spcBef>
            <a:spcAft>
              <a:spcPct val="35000"/>
            </a:spcAft>
            <a:buNone/>
          </a:pPr>
          <a:endParaRPr lang="en-GB" sz="1100" kern="1200"/>
        </a:p>
      </dsp:txBody>
      <dsp:txXfrm rot="10800000">
        <a:off x="7719448" y="1837441"/>
        <a:ext cx="1642186" cy="2573967"/>
      </dsp:txXfrm>
    </dsp:sp>
    <dsp:sp modelId="{0D26E17E-80A2-4340-A29E-DE74B46970BF}">
      <dsp:nvSpPr>
        <dsp:cNvPr id="0" name=""/>
        <dsp:cNvSpPr/>
      </dsp:nvSpPr>
      <dsp:spPr>
        <a:xfrm>
          <a:off x="7640351" y="1313530"/>
          <a:ext cx="1800380" cy="540114"/>
        </a:xfrm>
        <a:prstGeom prst="round2SameRect">
          <a:avLst>
            <a:gd name="adj1" fmla="val 45000"/>
            <a:gd name="adj2" fmla="val 0"/>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70" tIns="142270" rIns="142270" bIns="142270" numCol="1" spcCol="1270" anchor="ctr" anchorCtr="0">
          <a:noAutofit/>
        </a:bodyPr>
        <a:lstStyle/>
        <a:p>
          <a:pPr marL="0" lvl="0" indent="0" algn="l" defTabSz="622300">
            <a:lnSpc>
              <a:spcPct val="90000"/>
            </a:lnSpc>
            <a:spcBef>
              <a:spcPct val="0"/>
            </a:spcBef>
            <a:spcAft>
              <a:spcPct val="35000"/>
            </a:spcAft>
            <a:buNone/>
          </a:pPr>
          <a:r>
            <a:rPr lang="en-GB" sz="1400" kern="1200" dirty="0"/>
            <a:t>Environment </a:t>
          </a:r>
        </a:p>
      </dsp:txBody>
      <dsp:txXfrm>
        <a:off x="7711538" y="1384717"/>
        <a:ext cx="1658006" cy="468927"/>
      </dsp:txXfrm>
    </dsp:sp>
    <dsp:sp modelId="{8ACF937F-6DE7-49FD-A827-C4EFF5A1EB2F}">
      <dsp:nvSpPr>
        <dsp:cNvPr id="0" name=""/>
        <dsp:cNvSpPr/>
      </dsp:nvSpPr>
      <dsp:spPr>
        <a:xfrm rot="10800000">
          <a:off x="9548626" y="1837441"/>
          <a:ext cx="1800380" cy="2653064"/>
        </a:xfrm>
        <a:prstGeom prst="round2SameRect">
          <a:avLst>
            <a:gd name="adj1" fmla="val 15000"/>
            <a:gd name="adj2" fmla="val 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16" tIns="76216" rIns="76216" bIns="76216" numCol="1" spcCol="1270" anchor="t" anchorCtr="0">
          <a:noAutofit/>
        </a:bodyPr>
        <a:lstStyle/>
        <a:p>
          <a:pPr marL="0" lvl="0" indent="0" algn="l" defTabSz="488950">
            <a:lnSpc>
              <a:spcPct val="90000"/>
            </a:lnSpc>
            <a:spcBef>
              <a:spcPct val="0"/>
            </a:spcBef>
            <a:spcAft>
              <a:spcPct val="35000"/>
            </a:spcAft>
            <a:buNone/>
          </a:pPr>
          <a:r>
            <a:rPr lang="en-GB" sz="1100" kern="1200" dirty="0"/>
            <a:t>basil's commitment to organic ingredients supports environmental values, but organic produce can be more vulnerable to crop failure, contributing to unpredictable stock costs.</a:t>
          </a:r>
        </a:p>
        <a:p>
          <a:pPr marL="0" lvl="0" indent="0" algn="l" defTabSz="488950">
            <a:lnSpc>
              <a:spcPct val="90000"/>
            </a:lnSpc>
            <a:spcBef>
              <a:spcPct val="0"/>
            </a:spcBef>
            <a:spcAft>
              <a:spcPct val="35000"/>
            </a:spcAft>
            <a:buNone/>
          </a:pPr>
          <a:endParaRPr lang="en-GB" sz="1100" kern="1200"/>
        </a:p>
        <a:p>
          <a:pPr marL="0" lvl="0" indent="0" algn="l" defTabSz="488950">
            <a:lnSpc>
              <a:spcPct val="90000"/>
            </a:lnSpc>
            <a:spcBef>
              <a:spcPct val="0"/>
            </a:spcBef>
            <a:spcAft>
              <a:spcPct val="35000"/>
            </a:spcAft>
            <a:buNone/>
          </a:pPr>
          <a:endParaRPr lang="en-GB" sz="1100" kern="1200"/>
        </a:p>
      </dsp:txBody>
      <dsp:txXfrm rot="10800000">
        <a:off x="9627723" y="1837441"/>
        <a:ext cx="1642186" cy="2573967"/>
      </dsp:txXfrm>
    </dsp:sp>
    <dsp:sp modelId="{8630A35B-97FB-4BDA-989F-EE1F8202B155}">
      <dsp:nvSpPr>
        <dsp:cNvPr id="0" name=""/>
        <dsp:cNvSpPr/>
      </dsp:nvSpPr>
      <dsp:spPr>
        <a:xfrm>
          <a:off x="9548626" y="1313530"/>
          <a:ext cx="1800380" cy="540114"/>
        </a:xfrm>
        <a:prstGeom prst="round2SameRect">
          <a:avLst>
            <a:gd name="adj1" fmla="val 45000"/>
            <a:gd name="adj2" fmla="val 0"/>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70" tIns="142270" rIns="142270" bIns="142270" numCol="1" spcCol="1270" anchor="ctr" anchorCtr="0">
          <a:noAutofit/>
        </a:bodyPr>
        <a:lstStyle/>
        <a:p>
          <a:pPr marL="0" lvl="0" indent="0" algn="l" defTabSz="622300">
            <a:lnSpc>
              <a:spcPct val="90000"/>
            </a:lnSpc>
            <a:spcBef>
              <a:spcPct val="0"/>
            </a:spcBef>
            <a:spcAft>
              <a:spcPct val="35000"/>
            </a:spcAft>
            <a:buNone/>
          </a:pPr>
          <a:r>
            <a:rPr lang="en-GB" sz="1400" kern="1200" dirty="0"/>
            <a:t>Legal</a:t>
          </a:r>
        </a:p>
      </dsp:txBody>
      <dsp:txXfrm>
        <a:off x="9619813" y="1384717"/>
        <a:ext cx="1658006" cy="468927"/>
      </dsp:txXfrm>
    </dsp:sp>
  </dsp:spTree>
</dsp:drawing>
</file>

<file path=ppt/diagrams/layout1.xml><?xml version="1.0" encoding="utf-8"?>
<dgm:layoutDef xmlns:dgm="http://schemas.openxmlformats.org/drawingml/2006/diagram" xmlns:a="http://schemas.openxmlformats.org/drawingml/2006/main" uniqueId="urn:microsoft.com/office/officeart/2024/layout/HorizontalActionList">
  <dgm:title val=""/>
  <dgm:desc val=""/>
  <dgm:catLst>
    <dgm:cat type="textcard" pri="2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fact="0.95"/>
      <dgm:constr type="h" for="des" forName="composite" op="equ"/>
      <dgm:constr type="w" for="ch" forName="composite" refType="w"/>
      <dgm:constr type="w" for="des" forName="parTx"/>
      <dgm:constr type="h" for="des" forName="parTx" op="equ"/>
      <dgm:constr type="w" for="des" forName="bgOutline"/>
      <dgm:constr type="primFontSz" for="des" forName="parTx" val="54"/>
      <dgm:constr type="primFontSz" for="des" forName="bgOutline" refType="primFontSz" refFor="des" refForName="parTx" op="lte" fact="0.75"/>
      <dgm:constr type="h" for="des" forName="bgOutline" op="equ"/>
      <dgm:constr type="w" for="ch" forName="space" op="equ" val="3"/>
    </dgm:constrLst>
    <dgm:ruleLst>
      <dgm:rule type="w" for="ch" forName="composite" val="0" fact="NaN" max="NaN"/>
    </dgm:ruleLst>
    <dgm:forEach name="Name6"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bgOutline"/>
          <dgm:constr type="t" for="ch" forName="bgOutline" refType="h" refFor="ch" refForName="parTx" fact="0.97"/>
          <dgm:constr type="w" for="ch" forName="bgOutline" refType="w"/>
          <dgm:constr type="h" for="ch" forName="bgOutline" refType="h" fact="0.75"/>
        </dgm:constrLst>
        <dgm:ruleLst/>
        <dgm:layoutNode name="parTx" styleLbl="alignNode1">
          <dgm:varLst>
            <dgm:chMax val="0"/>
            <dgm:chPref val="0"/>
          </dgm:varLst>
          <dgm:alg type="tx">
            <dgm:param type="parTxLTRAlign" val="l"/>
            <dgm:param type="parTxRTLAlign" val="r"/>
          </dgm:alg>
          <dgm:shape xmlns:r="http://schemas.openxmlformats.org/officeDocument/2006/relationships" type="round2SameRect" r:blip="" zOrderOff="3">
            <dgm:adjLst>
              <dgm:adj idx="1" val="0.45"/>
            </dgm:adjLst>
          </dgm:shape>
          <dgm:presOf axis="self" ptType="node"/>
          <dgm:constrLst>
            <dgm:constr type="h" refType="w" op="lte" fact="0.3"/>
            <dgm:constr type="h"/>
            <dgm:constr type="tMarg" refType="w" fact="0.224"/>
            <dgm:constr type="bMarg" refType="w" fact="0.224"/>
            <dgm:constr type="lMarg" refType="w" fact="0.224"/>
            <dgm:constr type="rMarg" refType="w" fact="0.224"/>
          </dgm:constrLst>
          <dgm:ruleLst>
            <dgm:rule type="primFontSz" val="14" fact="NaN" max="NaN"/>
          </dgm:ruleLst>
        </dgm:layoutNode>
        <dgm:layoutNode name="bgOutline" styleLbl="fgAcc1">
          <dgm:varLst>
            <dgm:bulletEnabled/>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rot="180" type="round2SameRect" r:blip="">
            <dgm:adjLst>
              <dgm:adj idx="1" val="0.15"/>
              <dgm:adj idx="2" val="0"/>
            </dgm:adjLst>
          </dgm:shape>
          <dgm:presOf axis="des" ptType="node"/>
          <dgm:constrLst>
            <dgm:constr type="primFontSz" val="28"/>
            <dgm:constr type="tMarg" refType="w" fact="0.12"/>
            <dgm:constr type="bMarg" refType="w" fact="0.12"/>
            <dgm:constr type="lMarg" refType="w" fact="0.12"/>
            <dgm:constr type="rMarg" refType="w" fact="0.12"/>
          </dgm:constrLst>
          <dgm:ruleLst>
            <dgm:rule type="primFontSz" val="11"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24CD89-6D11-42B0-A4B1-E8B87C46B7D6}" type="datetimeFigureOut">
              <a:rPr lang="en-GB" smtClean="0"/>
              <a:t>12/10/2026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37099F-FDFF-43FF-8A0E-463A48A1E69C}" type="slidenum">
              <a:rPr lang="en-GB" smtClean="0"/>
              <a:t>‹#›</a:t>
            </a:fld>
            <a:endParaRPr lang="en-GB"/>
          </a:p>
        </p:txBody>
      </p:sp>
    </p:spTree>
    <p:extLst>
      <p:ext uri="{BB962C8B-B14F-4D97-AF65-F5344CB8AC3E}">
        <p14:creationId xmlns:p14="http://schemas.microsoft.com/office/powerpoint/2010/main" val="12757605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537099F-FDFF-43FF-8A0E-463A48A1E69C}" type="slidenum">
              <a:rPr lang="en-GB" smtClean="0"/>
              <a:t>7</a:t>
            </a:fld>
            <a:endParaRPr lang="en-GB"/>
          </a:p>
        </p:txBody>
      </p:sp>
    </p:spTree>
    <p:extLst>
      <p:ext uri="{BB962C8B-B14F-4D97-AF65-F5344CB8AC3E}">
        <p14:creationId xmlns:p14="http://schemas.microsoft.com/office/powerpoint/2010/main" val="14555182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GB"/>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BEDFACC2-6D9F-47D0-ACC0-840D1C09462B}" type="datetimeFigureOut">
              <a:rPr lang="en-GB" smtClean="0"/>
              <a:t>09/10/2026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203275-6FEF-4C68-973F-A5C2B36DF2AB}" type="slidenum">
              <a:rPr lang="en-GB" smtClean="0"/>
              <a:t>‹#›</a:t>
            </a:fld>
            <a:endParaRPr lang="en-GB"/>
          </a:p>
        </p:txBody>
      </p:sp>
    </p:spTree>
    <p:extLst>
      <p:ext uri="{BB962C8B-B14F-4D97-AF65-F5344CB8AC3E}">
        <p14:creationId xmlns:p14="http://schemas.microsoft.com/office/powerpoint/2010/main" val="16148403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3"/>
          <p:cNvSpPr>
            <a:spLocks noGrp="1"/>
          </p:cNvSpPr>
          <p:nvPr>
            <p:ph type="dt" sz="half" idx="10"/>
          </p:nvPr>
        </p:nvSpPr>
        <p:spPr/>
        <p:txBody>
          <a:bodyPr/>
          <a:lstStyle/>
          <a:p>
            <a:fld id="{BEDFACC2-6D9F-47D0-ACC0-840D1C09462B}" type="datetimeFigureOut">
              <a:rPr lang="en-GB" smtClean="0"/>
              <a:t>09/10/2026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203275-6FEF-4C68-973F-A5C2B36DF2AB}" type="slidenum">
              <a:rPr lang="en-GB" smtClean="0"/>
              <a:t>‹#›</a:t>
            </a:fld>
            <a:endParaRPr lang="en-GB"/>
          </a:p>
        </p:txBody>
      </p:sp>
    </p:spTree>
    <p:extLst>
      <p:ext uri="{BB962C8B-B14F-4D97-AF65-F5344CB8AC3E}">
        <p14:creationId xmlns:p14="http://schemas.microsoft.com/office/powerpoint/2010/main" val="37432377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EDFACC2-6D9F-47D0-ACC0-840D1C09462B}" type="datetimeFigureOut">
              <a:rPr lang="en-GB" smtClean="0"/>
              <a:t>09/10/2026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203275-6FEF-4C68-973F-A5C2B36DF2AB}" type="slidenum">
              <a:rPr lang="en-GB" smtClean="0"/>
              <a:t>‹#›</a:t>
            </a:fld>
            <a:endParaRPr lang="en-GB"/>
          </a:p>
        </p:txBody>
      </p:sp>
    </p:spTree>
    <p:extLst>
      <p:ext uri="{BB962C8B-B14F-4D97-AF65-F5344CB8AC3E}">
        <p14:creationId xmlns:p14="http://schemas.microsoft.com/office/powerpoint/2010/main" val="29296204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BEDFACC2-6D9F-47D0-ACC0-840D1C09462B}" type="datetimeFigureOut">
              <a:rPr lang="en-GB" smtClean="0"/>
              <a:t>09/10/2026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203275-6FEF-4C68-973F-A5C2B36DF2AB}" type="slidenum">
              <a:rPr lang="en-GB" smtClean="0"/>
              <a:t>‹#›</a:t>
            </a:fld>
            <a:endParaRPr lang="en-GB"/>
          </a:p>
        </p:txBody>
      </p:sp>
    </p:spTree>
    <p:extLst>
      <p:ext uri="{BB962C8B-B14F-4D97-AF65-F5344CB8AC3E}">
        <p14:creationId xmlns:p14="http://schemas.microsoft.com/office/powerpoint/2010/main" val="33172810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EDFACC2-6D9F-47D0-ACC0-840D1C09462B}" type="datetimeFigureOut">
              <a:rPr lang="en-GB" smtClean="0"/>
              <a:t>09/10/2026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4203275-6FEF-4C68-973F-A5C2B36DF2AB}" type="slidenum">
              <a:rPr lang="en-GB" smtClean="0"/>
              <a:t>‹#›</a:t>
            </a:fld>
            <a:endParaRPr lang="en-GB"/>
          </a:p>
        </p:txBody>
      </p:sp>
    </p:spTree>
    <p:extLst>
      <p:ext uri="{BB962C8B-B14F-4D97-AF65-F5344CB8AC3E}">
        <p14:creationId xmlns:p14="http://schemas.microsoft.com/office/powerpoint/2010/main" val="41696738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7" name="Date Placeholder 2"/>
          <p:cNvSpPr>
            <a:spLocks noGrp="1"/>
          </p:cNvSpPr>
          <p:nvPr>
            <p:ph type="dt" sz="half" idx="10"/>
          </p:nvPr>
        </p:nvSpPr>
        <p:spPr/>
        <p:txBody>
          <a:bodyPr/>
          <a:lstStyle/>
          <a:p>
            <a:fld id="{BEDFACC2-6D9F-47D0-ACC0-840D1C09462B}" type="datetimeFigureOut">
              <a:rPr lang="en-GB" smtClean="0"/>
              <a:t>09/10/2026</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04203275-6FEF-4C68-973F-A5C2B36DF2AB}" type="slidenum">
              <a:rPr lang="en-GB" smtClean="0"/>
              <a:t>‹#›</a:t>
            </a:fld>
            <a:endParaRPr lang="en-GB"/>
          </a:p>
        </p:txBody>
      </p:sp>
    </p:spTree>
    <p:extLst>
      <p:ext uri="{BB962C8B-B14F-4D97-AF65-F5344CB8AC3E}">
        <p14:creationId xmlns:p14="http://schemas.microsoft.com/office/powerpoint/2010/main" val="34579453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BEDFACC2-6D9F-47D0-ACC0-840D1C09462B}" type="datetimeFigureOut">
              <a:rPr lang="en-GB" smtClean="0"/>
              <a:t>09/10/2026</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04203275-6FEF-4C68-973F-A5C2B36DF2AB}" type="slidenum">
              <a:rPr lang="en-GB" smtClean="0"/>
              <a:t>‹#›</a:t>
            </a:fld>
            <a:endParaRPr lang="en-GB"/>
          </a:p>
        </p:txBody>
      </p:sp>
    </p:spTree>
    <p:extLst>
      <p:ext uri="{BB962C8B-B14F-4D97-AF65-F5344CB8AC3E}">
        <p14:creationId xmlns:p14="http://schemas.microsoft.com/office/powerpoint/2010/main" val="25901643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7" name="Date Placeholder 4"/>
          <p:cNvSpPr>
            <a:spLocks noGrp="1"/>
          </p:cNvSpPr>
          <p:nvPr>
            <p:ph type="dt" sz="half" idx="10"/>
          </p:nvPr>
        </p:nvSpPr>
        <p:spPr/>
        <p:txBody>
          <a:bodyPr/>
          <a:lstStyle/>
          <a:p>
            <a:fld id="{BEDFACC2-6D9F-47D0-ACC0-840D1C09462B}" type="datetimeFigureOut">
              <a:rPr lang="en-GB" smtClean="0"/>
              <a:t>09/10/2026</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04203275-6FEF-4C68-973F-A5C2B36DF2AB}" type="slidenum">
              <a:rPr lang="en-GB" smtClean="0"/>
              <a:t>‹#›</a:t>
            </a:fld>
            <a:endParaRPr lang="en-GB"/>
          </a:p>
        </p:txBody>
      </p:sp>
    </p:spTree>
    <p:extLst>
      <p:ext uri="{BB962C8B-B14F-4D97-AF65-F5344CB8AC3E}">
        <p14:creationId xmlns:p14="http://schemas.microsoft.com/office/powerpoint/2010/main" val="15795280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EDFACC2-6D9F-47D0-ACC0-840D1C09462B}" type="datetimeFigureOut">
              <a:rPr lang="en-GB" smtClean="0"/>
              <a:t>09/10/2026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203275-6FEF-4C68-973F-A5C2B36DF2AB}" type="slidenum">
              <a:rPr lang="en-GB" smtClean="0"/>
              <a:t>‹#›</a:t>
            </a:fld>
            <a:endParaRPr lang="en-GB"/>
          </a:p>
        </p:txBody>
      </p:sp>
    </p:spTree>
    <p:extLst>
      <p:ext uri="{BB962C8B-B14F-4D97-AF65-F5344CB8AC3E}">
        <p14:creationId xmlns:p14="http://schemas.microsoft.com/office/powerpoint/2010/main" val="21535556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EDFACC2-6D9F-47D0-ACC0-840D1C09462B}" type="datetimeFigureOut">
              <a:rPr lang="en-GB" smtClean="0"/>
              <a:t>09/10/2026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203275-6FEF-4C68-973F-A5C2B36DF2AB}" type="slidenum">
              <a:rPr lang="en-GB" smtClean="0"/>
              <a:t>‹#›</a:t>
            </a:fld>
            <a:endParaRPr lang="en-GB"/>
          </a:p>
        </p:txBody>
      </p:sp>
    </p:spTree>
    <p:extLst>
      <p:ext uri="{BB962C8B-B14F-4D97-AF65-F5344CB8AC3E}">
        <p14:creationId xmlns:p14="http://schemas.microsoft.com/office/powerpoint/2010/main" val="4063391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GB"/>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BEDFACC2-6D9F-47D0-ACC0-840D1C09462B}" type="datetimeFigureOut">
              <a:rPr lang="en-GB" smtClean="0"/>
              <a:t>09/10/2026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203275-6FEF-4C68-973F-A5C2B36DF2AB}" type="slidenum">
              <a:rPr lang="en-GB" smtClean="0"/>
              <a:t>‹#›</a:t>
            </a:fld>
            <a:endParaRPr lang="en-GB"/>
          </a:p>
        </p:txBody>
      </p:sp>
    </p:spTree>
    <p:extLst>
      <p:ext uri="{BB962C8B-B14F-4D97-AF65-F5344CB8AC3E}">
        <p14:creationId xmlns:p14="http://schemas.microsoft.com/office/powerpoint/2010/main" val="26905313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GB"/>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GB"/>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BEDFACC2-6D9F-47D0-ACC0-840D1C09462B}" type="datetimeFigureOut">
              <a:rPr lang="en-GB" smtClean="0"/>
              <a:t>09/10/2026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203275-6FEF-4C68-973F-A5C2B36DF2AB}"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6844006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EDFACC2-6D9F-47D0-ACC0-840D1C09462B}" type="datetimeFigureOut">
              <a:rPr lang="en-GB" smtClean="0"/>
              <a:t>09/10/2026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203275-6FEF-4C68-973F-A5C2B36DF2AB}" type="slidenum">
              <a:rPr lang="en-GB" smtClean="0"/>
              <a:t>‹#›</a:t>
            </a:fld>
            <a:endParaRPr lang="en-GB"/>
          </a:p>
        </p:txBody>
      </p:sp>
    </p:spTree>
    <p:extLst>
      <p:ext uri="{BB962C8B-B14F-4D97-AF65-F5344CB8AC3E}">
        <p14:creationId xmlns:p14="http://schemas.microsoft.com/office/powerpoint/2010/main" val="12430069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EDFACC2-6D9F-47D0-ACC0-840D1C09462B}" type="datetimeFigureOut">
              <a:rPr lang="en-GB" smtClean="0"/>
              <a:t>09/10/2026</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203275-6FEF-4C68-973F-A5C2B36DF2AB}" type="slidenum">
              <a:rPr lang="en-GB" smtClean="0"/>
              <a:t>‹#›</a:t>
            </a:fld>
            <a:endParaRPr lang="en-GB"/>
          </a:p>
        </p:txBody>
      </p:sp>
    </p:spTree>
    <p:extLst>
      <p:ext uri="{BB962C8B-B14F-4D97-AF65-F5344CB8AC3E}">
        <p14:creationId xmlns:p14="http://schemas.microsoft.com/office/powerpoint/2010/main" val="32495102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EDFACC2-6D9F-47D0-ACC0-840D1C09462B}" type="datetimeFigureOut">
              <a:rPr lang="en-GB" smtClean="0"/>
              <a:t>09/10/2026</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203275-6FEF-4C68-973F-A5C2B36DF2AB}" type="slidenum">
              <a:rPr lang="en-GB" smtClean="0"/>
              <a:t>‹#›</a:t>
            </a:fld>
            <a:endParaRPr lang="en-GB"/>
          </a:p>
        </p:txBody>
      </p:sp>
    </p:spTree>
    <p:extLst>
      <p:ext uri="{BB962C8B-B14F-4D97-AF65-F5344CB8AC3E}">
        <p14:creationId xmlns:p14="http://schemas.microsoft.com/office/powerpoint/2010/main" val="38363213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EDFACC2-6D9F-47D0-ACC0-840D1C09462B}" type="datetimeFigureOut">
              <a:rPr lang="en-GB" smtClean="0"/>
              <a:t>09/10/2026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203275-6FEF-4C68-973F-A5C2B36DF2AB}" type="slidenum">
              <a:rPr lang="en-GB" smtClean="0"/>
              <a:t>‹#›</a:t>
            </a:fld>
            <a:endParaRPr lang="en-GB"/>
          </a:p>
        </p:txBody>
      </p:sp>
    </p:spTree>
    <p:extLst>
      <p:ext uri="{BB962C8B-B14F-4D97-AF65-F5344CB8AC3E}">
        <p14:creationId xmlns:p14="http://schemas.microsoft.com/office/powerpoint/2010/main" val="26679950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GB"/>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EDFACC2-6D9F-47D0-ACC0-840D1C09462B}" type="datetimeFigureOut">
              <a:rPr lang="en-GB" smtClean="0"/>
              <a:t>09/10/2026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203275-6FEF-4C68-973F-A5C2B36DF2AB}" type="slidenum">
              <a:rPr lang="en-GB" smtClean="0"/>
              <a:t>‹#›</a:t>
            </a:fld>
            <a:endParaRPr lang="en-GB"/>
          </a:p>
        </p:txBody>
      </p:sp>
    </p:spTree>
    <p:extLst>
      <p:ext uri="{BB962C8B-B14F-4D97-AF65-F5344CB8AC3E}">
        <p14:creationId xmlns:p14="http://schemas.microsoft.com/office/powerpoint/2010/main" val="29061856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GB"/>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BEDFACC2-6D9F-47D0-ACC0-840D1C09462B}" type="datetimeFigureOut">
              <a:rPr lang="en-GB" smtClean="0"/>
              <a:t>09/10/2026</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04203275-6FEF-4C68-973F-A5C2B36DF2AB}" type="slidenum">
              <a:rPr lang="en-GB" smtClean="0"/>
              <a:t>‹#›</a:t>
            </a:fld>
            <a:endParaRPr lang="en-GB"/>
          </a:p>
        </p:txBody>
      </p:sp>
    </p:spTree>
    <p:extLst>
      <p:ext uri="{BB962C8B-B14F-4D97-AF65-F5344CB8AC3E}">
        <p14:creationId xmlns:p14="http://schemas.microsoft.com/office/powerpoint/2010/main" val="3753956589"/>
      </p:ext>
    </p:extLst>
  </p:cSld>
  <p:clrMap bg1="dk1" tx1="lt1" bg2="dk2" tx2="lt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 id="2147483706"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9.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0.pn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3.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hyperlink" Target="https://www.ons.gov.uk/employmentandlabourmarket/peopleinwork/employmentandemployeetypes/articles/whohasaccesstohybridworkingreatbritain/2025-06-11" TargetMode="External"/><Relationship Id="rId2" Type="http://schemas.openxmlformats.org/officeDocument/2006/relationships/hyperlink" Target="https://www.gov.uk/guidance/food-business-registration"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5F67FC7-E4FD-8F88-482E-242C32370FEC}"/>
              </a:ext>
            </a:extLst>
          </p:cNvPr>
          <p:cNvSpPr txBox="1"/>
          <p:nvPr/>
        </p:nvSpPr>
        <p:spPr>
          <a:xfrm>
            <a:off x="1140542" y="776748"/>
            <a:ext cx="9478297" cy="3139321"/>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Student Name:	Irfan Sabir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Student ID:		2507088</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Lecturer’s Name:	Bohdan </a:t>
            </a:r>
            <a:r>
              <a:rPr lang="en-GB" dirty="0" err="1">
                <a:latin typeface="Arial" panose="020B0604020202020204" pitchFamily="34" charset="0"/>
                <a:cs typeface="Arial" panose="020B0604020202020204" pitchFamily="34" charset="0"/>
              </a:rPr>
              <a:t>Kovalov</a:t>
            </a:r>
            <a:r>
              <a:rPr lang="en-GB" dirty="0">
                <a:latin typeface="Arial" panose="020B0604020202020204" pitchFamily="34" charset="0"/>
                <a:cs typeface="Arial" panose="020B0604020202020204" pitchFamily="34" charset="0"/>
              </a:rPr>
              <a:t>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Module Code: 	LCLM 4004</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Module Name: 	Problem Solving and Decision-Making</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Component 1: 	Basil’s Bakery PowerPoint presentation </a:t>
            </a:r>
          </a:p>
        </p:txBody>
      </p:sp>
      <p:pic>
        <p:nvPicPr>
          <p:cNvPr id="6" name="Picture 5">
            <a:extLst>
              <a:ext uri="{FF2B5EF4-FFF2-40B4-BE49-F238E27FC236}">
                <a16:creationId xmlns:a16="http://schemas.microsoft.com/office/drawing/2014/main" id="{7997A112-B1F0-D1F7-5B32-84EDA40D041F}"/>
              </a:ext>
            </a:extLst>
          </p:cNvPr>
          <p:cNvPicPr>
            <a:picLocks noChangeAspect="1"/>
          </p:cNvPicPr>
          <p:nvPr/>
        </p:nvPicPr>
        <p:blipFill>
          <a:blip r:embed="rId2"/>
          <a:stretch>
            <a:fillRect/>
          </a:stretch>
        </p:blipFill>
        <p:spPr>
          <a:xfrm>
            <a:off x="7089058" y="1"/>
            <a:ext cx="5004619" cy="6634162"/>
          </a:xfrm>
          <a:prstGeom prst="rect">
            <a:avLst/>
          </a:prstGeom>
        </p:spPr>
      </p:pic>
    </p:spTree>
    <p:extLst>
      <p:ext uri="{BB962C8B-B14F-4D97-AF65-F5344CB8AC3E}">
        <p14:creationId xmlns:p14="http://schemas.microsoft.com/office/powerpoint/2010/main" val="25362549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DF19BAF3-7E20-4B9D-B544-BABAEEA1FA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25" name="Picture 24">
            <a:extLst>
              <a:ext uri="{FF2B5EF4-FFF2-40B4-BE49-F238E27FC236}">
                <a16:creationId xmlns:a16="http://schemas.microsoft.com/office/drawing/2014/main" id="{950648F4-ABCD-4DF0-8641-76CFB23547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27" name="Oval 26">
            <a:extLst>
              <a:ext uri="{FF2B5EF4-FFF2-40B4-BE49-F238E27FC236}">
                <a16:creationId xmlns:a16="http://schemas.microsoft.com/office/drawing/2014/main" id="{989BE678-777B-482A-A616-FEDC47B162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29" name="Picture 28">
            <a:extLst>
              <a:ext uri="{FF2B5EF4-FFF2-40B4-BE49-F238E27FC236}">
                <a16:creationId xmlns:a16="http://schemas.microsoft.com/office/drawing/2014/main" id="{CF1EB4BD-9C7E-4AA3-9681-C7EB0DA625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31" name="Picture 30">
            <a:extLst>
              <a:ext uri="{FF2B5EF4-FFF2-40B4-BE49-F238E27FC236}">
                <a16:creationId xmlns:a16="http://schemas.microsoft.com/office/drawing/2014/main" id="{94AAE3AA-3759-4D28-B0EF-575F25A514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33" name="Rectangle 32">
            <a:extLst>
              <a:ext uri="{FF2B5EF4-FFF2-40B4-BE49-F238E27FC236}">
                <a16:creationId xmlns:a16="http://schemas.microsoft.com/office/drawing/2014/main" id="{D28BE0C3-2102-4820-B88B-A448B184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4" name="Picture 3" descr="Breads on display">
            <a:extLst>
              <a:ext uri="{FF2B5EF4-FFF2-40B4-BE49-F238E27FC236}">
                <a16:creationId xmlns:a16="http://schemas.microsoft.com/office/drawing/2014/main" id="{A3BF9E5D-9E5B-3C97-6BFA-BEED1EE7EFE2}"/>
              </a:ext>
            </a:extLst>
          </p:cNvPr>
          <p:cNvPicPr>
            <a:picLocks noChangeAspect="1"/>
          </p:cNvPicPr>
          <p:nvPr/>
        </p:nvPicPr>
        <p:blipFill>
          <a:blip r:embed="rId6">
            <a:alphaModFix amt="35000"/>
          </a:blip>
          <a:srcRect t="7865" b="7865"/>
          <a:stretch>
            <a:fillRect/>
          </a:stretch>
        </p:blipFill>
        <p:spPr>
          <a:xfrm>
            <a:off x="20" y="-1"/>
            <a:ext cx="12191980" cy="6858000"/>
          </a:xfrm>
          <a:prstGeom prst="rect">
            <a:avLst/>
          </a:prstGeom>
        </p:spPr>
      </p:pic>
      <p:sp>
        <p:nvSpPr>
          <p:cNvPr id="35" name="Rectangle 34">
            <a:extLst>
              <a:ext uri="{FF2B5EF4-FFF2-40B4-BE49-F238E27FC236}">
                <a16:creationId xmlns:a16="http://schemas.microsoft.com/office/drawing/2014/main" id="{0D187C4E-14B9-4504-B200-5127823FA7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extBox 1">
            <a:extLst>
              <a:ext uri="{FF2B5EF4-FFF2-40B4-BE49-F238E27FC236}">
                <a16:creationId xmlns:a16="http://schemas.microsoft.com/office/drawing/2014/main" id="{C4617C96-E719-5276-F038-AA5447A8D0A0}"/>
              </a:ext>
            </a:extLst>
          </p:cNvPr>
          <p:cNvSpPr txBox="1"/>
          <p:nvPr/>
        </p:nvSpPr>
        <p:spPr>
          <a:xfrm>
            <a:off x="745646" y="683276"/>
            <a:ext cx="9795075" cy="5315590"/>
          </a:xfrm>
          <a:prstGeom prst="rect">
            <a:avLst/>
          </a:prstGeom>
        </p:spPr>
        <p:txBody>
          <a:bodyPr vert="horz" lIns="91440" tIns="45720" rIns="91440" bIns="45720" rtlCol="0">
            <a:normAutofit/>
          </a:bodyPr>
          <a:lstStyle/>
          <a:p>
            <a:pPr>
              <a:lnSpc>
                <a:spcPct val="90000"/>
              </a:lnSpc>
              <a:spcBef>
                <a:spcPts val="1000"/>
              </a:spcBef>
              <a:buClr>
                <a:schemeClr val="bg2">
                  <a:lumMod val="40000"/>
                  <a:lumOff val="60000"/>
                </a:schemeClr>
              </a:buClr>
              <a:buSzPct val="80000"/>
              <a:buFont typeface="Wingdings 3" charset="2"/>
              <a:buChar char=""/>
            </a:pPr>
            <a:r>
              <a:rPr lang="en-US" sz="2400" b="1" dirty="0">
                <a:latin typeface="Arial" panose="020B0604020202020204" pitchFamily="34" charset="0"/>
                <a:ea typeface="+mj-ea"/>
                <a:cs typeface="Arial" panose="020B0604020202020204" pitchFamily="34" charset="0"/>
              </a:rPr>
              <a:t>Introduction and Case Study Overview</a:t>
            </a:r>
          </a:p>
          <a:p>
            <a:pPr>
              <a:lnSpc>
                <a:spcPct val="90000"/>
              </a:lnSpc>
              <a:spcBef>
                <a:spcPts val="1000"/>
              </a:spcBef>
              <a:buClr>
                <a:schemeClr val="bg2">
                  <a:lumMod val="40000"/>
                  <a:lumOff val="60000"/>
                </a:schemeClr>
              </a:buClr>
              <a:buSzPct val="80000"/>
              <a:buFont typeface="Wingdings 3" charset="2"/>
              <a:buChar char=""/>
            </a:pPr>
            <a:r>
              <a:rPr lang="en-US" dirty="0">
                <a:latin typeface="Arial" panose="020B0604020202020204" pitchFamily="34" charset="0"/>
                <a:ea typeface="+mj-ea"/>
                <a:cs typeface="Arial" panose="020B0604020202020204" pitchFamily="34" charset="0"/>
              </a:rPr>
              <a:t>Small independent bakery in a retail park in Coventry </a:t>
            </a:r>
          </a:p>
          <a:p>
            <a:pPr marL="285750" indent="-285750">
              <a:lnSpc>
                <a:spcPct val="90000"/>
              </a:lnSpc>
              <a:spcBef>
                <a:spcPts val="1000"/>
              </a:spcBef>
              <a:buClr>
                <a:schemeClr val="bg2">
                  <a:lumMod val="40000"/>
                  <a:lumOff val="60000"/>
                </a:schemeClr>
              </a:buClr>
              <a:buSzPct val="80000"/>
              <a:buFont typeface="Wingdings 3" charset="2"/>
              <a:buChar char=""/>
            </a:pPr>
            <a:r>
              <a:rPr lang="en-US" dirty="0">
                <a:latin typeface="Arial" panose="020B0604020202020204" pitchFamily="34" charset="0"/>
                <a:ea typeface="+mj-ea"/>
                <a:cs typeface="Arial" panose="020B0604020202020204" pitchFamily="34" charset="0"/>
              </a:rPr>
              <a:t>Established in 2015 </a:t>
            </a:r>
          </a:p>
          <a:p>
            <a:pPr marL="285750" indent="-285750">
              <a:lnSpc>
                <a:spcPct val="90000"/>
              </a:lnSpc>
              <a:spcBef>
                <a:spcPts val="1000"/>
              </a:spcBef>
              <a:buClr>
                <a:schemeClr val="bg2">
                  <a:lumMod val="40000"/>
                  <a:lumOff val="60000"/>
                </a:schemeClr>
              </a:buClr>
              <a:buSzPct val="80000"/>
              <a:buFont typeface="Wingdings 3" charset="2"/>
              <a:buChar char=""/>
            </a:pPr>
            <a:r>
              <a:rPr lang="en-US" dirty="0">
                <a:latin typeface="Arial" panose="020B0604020202020204" pitchFamily="34" charset="0"/>
                <a:ea typeface="+mj-ea"/>
                <a:cs typeface="Arial" panose="020B0604020202020204" pitchFamily="34" charset="0"/>
              </a:rPr>
              <a:t>Produces cakes, pastries and bread using organic ingredients </a:t>
            </a:r>
          </a:p>
          <a:p>
            <a:pPr marL="285750" indent="-285750">
              <a:lnSpc>
                <a:spcPct val="90000"/>
              </a:lnSpc>
              <a:spcBef>
                <a:spcPts val="1000"/>
              </a:spcBef>
              <a:buClr>
                <a:schemeClr val="bg2">
                  <a:lumMod val="40000"/>
                  <a:lumOff val="60000"/>
                </a:schemeClr>
              </a:buClr>
              <a:buSzPct val="80000"/>
              <a:buFont typeface="Wingdings 3" charset="2"/>
              <a:buChar char=""/>
            </a:pPr>
            <a:r>
              <a:rPr lang="en-US" dirty="0">
                <a:latin typeface="Arial" panose="020B0604020202020204" pitchFamily="34" charset="0"/>
                <a:ea typeface="+mj-ea"/>
                <a:cs typeface="Arial" panose="020B0604020202020204" pitchFamily="34" charset="0"/>
              </a:rPr>
              <a:t>Previously experienced year-on-year sales growth </a:t>
            </a:r>
          </a:p>
          <a:p>
            <a:pPr marL="285750" indent="-285750">
              <a:lnSpc>
                <a:spcPct val="90000"/>
              </a:lnSpc>
              <a:spcBef>
                <a:spcPts val="1000"/>
              </a:spcBef>
              <a:buClr>
                <a:schemeClr val="bg2">
                  <a:lumMod val="40000"/>
                  <a:lumOff val="60000"/>
                </a:schemeClr>
              </a:buClr>
              <a:buSzPct val="80000"/>
              <a:buFont typeface="Wingdings 3" charset="2"/>
              <a:buChar char=""/>
            </a:pPr>
            <a:r>
              <a:rPr lang="en-US" dirty="0">
                <a:latin typeface="Arial" panose="020B0604020202020204" pitchFamily="34" charset="0"/>
                <a:ea typeface="+mj-ea"/>
                <a:cs typeface="Arial" panose="020B0604020202020204" pitchFamily="34" charset="0"/>
              </a:rPr>
              <a:t>Sales fell significantly during COVID-19 restrictions in 2020 </a:t>
            </a:r>
          </a:p>
          <a:p>
            <a:pPr marL="285750" indent="-285750">
              <a:lnSpc>
                <a:spcPct val="90000"/>
              </a:lnSpc>
              <a:spcBef>
                <a:spcPts val="1000"/>
              </a:spcBef>
              <a:buClr>
                <a:schemeClr val="bg2">
                  <a:lumMod val="40000"/>
                  <a:lumOff val="60000"/>
                </a:schemeClr>
              </a:buClr>
              <a:buSzPct val="80000"/>
              <a:buFont typeface="Wingdings 3" charset="2"/>
              <a:buChar char=""/>
            </a:pPr>
            <a:r>
              <a:rPr lang="en-US" dirty="0">
                <a:latin typeface="Arial" panose="020B0604020202020204" pitchFamily="34" charset="0"/>
                <a:ea typeface="+mj-ea"/>
                <a:cs typeface="Arial" panose="020B0604020202020204" pitchFamily="34" charset="0"/>
              </a:rPr>
              <a:t>Sales improved afterwards but remained around 25% below 2019 levels between 2023–2025  </a:t>
            </a:r>
          </a:p>
          <a:p>
            <a:pPr marL="285750" indent="-285750">
              <a:lnSpc>
                <a:spcPct val="90000"/>
              </a:lnSpc>
              <a:spcBef>
                <a:spcPts val="1000"/>
              </a:spcBef>
              <a:buClr>
                <a:schemeClr val="bg2">
                  <a:lumMod val="40000"/>
                  <a:lumOff val="60000"/>
                </a:schemeClr>
              </a:buClr>
              <a:buSzPct val="80000"/>
              <a:buFont typeface="Wingdings 3" charset="2"/>
              <a:buChar char=""/>
            </a:pPr>
            <a:r>
              <a:rPr lang="en-US" dirty="0">
                <a:latin typeface="Arial" panose="020B0604020202020204" pitchFamily="34" charset="0"/>
                <a:ea typeface="+mj-ea"/>
                <a:cs typeface="Arial" panose="020B0604020202020204" pitchFamily="34" charset="0"/>
              </a:rPr>
              <a:t>PESTEL Analysis – Critique, explanation and application to Basil’s Bakery </a:t>
            </a:r>
          </a:p>
          <a:p>
            <a:pPr marL="285750" indent="-285750">
              <a:lnSpc>
                <a:spcPct val="90000"/>
              </a:lnSpc>
              <a:spcBef>
                <a:spcPts val="1000"/>
              </a:spcBef>
              <a:buClr>
                <a:schemeClr val="bg2">
                  <a:lumMod val="40000"/>
                  <a:lumOff val="60000"/>
                </a:schemeClr>
              </a:buClr>
              <a:buSzPct val="80000"/>
              <a:buFont typeface="Wingdings 3" charset="2"/>
              <a:buChar char=""/>
            </a:pPr>
            <a:r>
              <a:rPr lang="en-US" dirty="0">
                <a:latin typeface="Arial" panose="020B0604020202020204" pitchFamily="34" charset="0"/>
                <a:ea typeface="+mj-ea"/>
                <a:cs typeface="Arial" panose="020B0604020202020204" pitchFamily="34" charset="0"/>
              </a:rPr>
              <a:t>Cause-and-Effect Analysis – Critique, explanation and application using a Fishbone Diagram </a:t>
            </a:r>
          </a:p>
          <a:p>
            <a:pPr marL="285750" indent="-285750">
              <a:lnSpc>
                <a:spcPct val="90000"/>
              </a:lnSpc>
              <a:spcBef>
                <a:spcPts val="1000"/>
              </a:spcBef>
              <a:buClr>
                <a:schemeClr val="bg2">
                  <a:lumMod val="40000"/>
                  <a:lumOff val="60000"/>
                </a:schemeClr>
              </a:buClr>
              <a:buSzPct val="80000"/>
              <a:buFont typeface="Wingdings 3" charset="2"/>
              <a:buChar char=""/>
            </a:pPr>
            <a:r>
              <a:rPr lang="en-US" dirty="0">
                <a:latin typeface="Arial" panose="020B0604020202020204" pitchFamily="34" charset="0"/>
                <a:ea typeface="+mj-ea"/>
                <a:cs typeface="Arial" panose="020B0604020202020204" pitchFamily="34" charset="0"/>
              </a:rPr>
              <a:t>Key Findings – Summary of the main issues affecting sales and business growth</a:t>
            </a:r>
          </a:p>
          <a:p>
            <a:pPr marL="285750" indent="-285750">
              <a:lnSpc>
                <a:spcPct val="90000"/>
              </a:lnSpc>
              <a:spcBef>
                <a:spcPts val="1000"/>
              </a:spcBef>
              <a:buClr>
                <a:schemeClr val="bg2">
                  <a:lumMod val="40000"/>
                  <a:lumOff val="60000"/>
                </a:schemeClr>
              </a:buClr>
              <a:buSzPct val="80000"/>
              <a:buFont typeface="Wingdings 3" charset="2"/>
              <a:buChar char=""/>
            </a:pPr>
            <a:endParaRPr lang="en-US" sz="1700" dirty="0">
              <a:latin typeface="+mj-lt"/>
              <a:ea typeface="+mj-ea"/>
              <a:cs typeface="+mj-cs"/>
            </a:endParaRPr>
          </a:p>
        </p:txBody>
      </p:sp>
    </p:spTree>
    <p:extLst>
      <p:ext uri="{BB962C8B-B14F-4D97-AF65-F5344CB8AC3E}">
        <p14:creationId xmlns:p14="http://schemas.microsoft.com/office/powerpoint/2010/main" val="35204093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DF19BAF3-7E20-4B9D-B544-BABAEEA1FA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1" name="Picture 10">
            <a:extLst>
              <a:ext uri="{FF2B5EF4-FFF2-40B4-BE49-F238E27FC236}">
                <a16:creationId xmlns:a16="http://schemas.microsoft.com/office/drawing/2014/main" id="{950648F4-ABCD-4DF0-8641-76CFB23547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3" name="Oval 12">
            <a:extLst>
              <a:ext uri="{FF2B5EF4-FFF2-40B4-BE49-F238E27FC236}">
                <a16:creationId xmlns:a16="http://schemas.microsoft.com/office/drawing/2014/main" id="{989BE678-777B-482A-A616-FEDC47B162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5" name="Picture 14">
            <a:extLst>
              <a:ext uri="{FF2B5EF4-FFF2-40B4-BE49-F238E27FC236}">
                <a16:creationId xmlns:a16="http://schemas.microsoft.com/office/drawing/2014/main" id="{CF1EB4BD-9C7E-4AA3-9681-C7EB0DA625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7" name="Picture 16">
            <a:extLst>
              <a:ext uri="{FF2B5EF4-FFF2-40B4-BE49-F238E27FC236}">
                <a16:creationId xmlns:a16="http://schemas.microsoft.com/office/drawing/2014/main" id="{94AAE3AA-3759-4D28-B0EF-575F25A514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9" name="Rectangle 18">
            <a:extLst>
              <a:ext uri="{FF2B5EF4-FFF2-40B4-BE49-F238E27FC236}">
                <a16:creationId xmlns:a16="http://schemas.microsoft.com/office/drawing/2014/main" id="{D28BE0C3-2102-4820-B88B-A448B184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useBgFill="1">
        <p:nvSpPr>
          <p:cNvPr id="21" name="Rectangle 20">
            <a:extLst>
              <a:ext uri="{FF2B5EF4-FFF2-40B4-BE49-F238E27FC236}">
                <a16:creationId xmlns:a16="http://schemas.microsoft.com/office/drawing/2014/main" id="{29787B81-C7DF-412B-A405-EF4454012D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A16C9149-3ECF-13BC-BAE7-33978C682645}"/>
              </a:ext>
            </a:extLst>
          </p:cNvPr>
          <p:cNvPicPr>
            <a:picLocks noChangeAspect="1"/>
          </p:cNvPicPr>
          <p:nvPr/>
        </p:nvPicPr>
        <p:blipFill>
          <a:blip r:embed="rId6">
            <a:alphaModFix amt="35000"/>
          </a:blip>
          <a:srcRect t="8274" b="7139"/>
          <a:stretch>
            <a:fillRect/>
          </a:stretch>
        </p:blipFill>
        <p:spPr>
          <a:xfrm>
            <a:off x="-100464" y="221063"/>
            <a:ext cx="12191980" cy="6858000"/>
          </a:xfrm>
          <a:prstGeom prst="rect">
            <a:avLst/>
          </a:prstGeom>
        </p:spPr>
      </p:pic>
      <p:sp>
        <p:nvSpPr>
          <p:cNvPr id="2" name="TextBox 1">
            <a:extLst>
              <a:ext uri="{FF2B5EF4-FFF2-40B4-BE49-F238E27FC236}">
                <a16:creationId xmlns:a16="http://schemas.microsoft.com/office/drawing/2014/main" id="{4E82906E-8498-B028-D004-7EAF27E24147}"/>
              </a:ext>
            </a:extLst>
          </p:cNvPr>
          <p:cNvSpPr txBox="1"/>
          <p:nvPr/>
        </p:nvSpPr>
        <p:spPr>
          <a:xfrm>
            <a:off x="422883" y="221063"/>
            <a:ext cx="8946541" cy="6528653"/>
          </a:xfrm>
          <a:prstGeom prst="rect">
            <a:avLst/>
          </a:prstGeom>
        </p:spPr>
        <p:txBody>
          <a:bodyPr vert="horz" lIns="91440" tIns="45720" rIns="91440" bIns="45720" rtlCol="0">
            <a:noAutofit/>
          </a:bodyPr>
          <a:lstStyle/>
          <a:p>
            <a:pPr marL="285750" indent="-285750">
              <a:lnSpc>
                <a:spcPct val="90000"/>
              </a:lnSpc>
              <a:spcBef>
                <a:spcPts val="1000"/>
              </a:spcBef>
              <a:buClr>
                <a:schemeClr val="bg2">
                  <a:lumMod val="40000"/>
                  <a:lumOff val="60000"/>
                </a:schemeClr>
              </a:buClr>
              <a:buSzPct val="80000"/>
              <a:buFont typeface="Wingdings 3" charset="2"/>
              <a:buChar char=""/>
            </a:pPr>
            <a:r>
              <a:rPr lang="en-US" b="1" dirty="0">
                <a:solidFill>
                  <a:schemeClr val="accent1"/>
                </a:solidFill>
                <a:latin typeface="Arial" panose="020B0604020202020204" pitchFamily="34" charset="0"/>
                <a:ea typeface="+mj-ea"/>
                <a:cs typeface="Arial" panose="020B0604020202020204" pitchFamily="34" charset="0"/>
              </a:rPr>
              <a:t>Background of Basil’s Bakery</a:t>
            </a:r>
          </a:p>
          <a:p>
            <a:pPr marL="285750" indent="-285750">
              <a:lnSpc>
                <a:spcPct val="90000"/>
              </a:lnSpc>
              <a:spcBef>
                <a:spcPts val="1000"/>
              </a:spcBef>
              <a:buClr>
                <a:schemeClr val="bg2">
                  <a:lumMod val="40000"/>
                  <a:lumOff val="60000"/>
                </a:schemeClr>
              </a:buClr>
              <a:buSzPct val="80000"/>
              <a:buFont typeface="Wingdings 3" charset="2"/>
              <a:buChar char=""/>
            </a:pPr>
            <a:r>
              <a:rPr lang="en-US" sz="1600" dirty="0">
                <a:latin typeface="Arial" panose="020B0604020202020204" pitchFamily="34" charset="0"/>
                <a:ea typeface="+mj-ea"/>
                <a:cs typeface="Arial" panose="020B0604020202020204" pitchFamily="34" charset="0"/>
              </a:rPr>
              <a:t>Business background</a:t>
            </a:r>
          </a:p>
          <a:p>
            <a:pPr marL="285750" indent="-285750">
              <a:lnSpc>
                <a:spcPct val="90000"/>
              </a:lnSpc>
              <a:spcBef>
                <a:spcPts val="1000"/>
              </a:spcBef>
              <a:buClr>
                <a:schemeClr val="bg2">
                  <a:lumMod val="40000"/>
                  <a:lumOff val="60000"/>
                </a:schemeClr>
              </a:buClr>
              <a:buSzPct val="80000"/>
              <a:buFont typeface="Wingdings 3" charset="2"/>
              <a:buChar char=""/>
            </a:pPr>
            <a:r>
              <a:rPr lang="en-US" sz="1600" dirty="0">
                <a:latin typeface="Arial" panose="020B0604020202020204" pitchFamily="34" charset="0"/>
                <a:ea typeface="+mj-ea"/>
                <a:cs typeface="Arial" panose="020B0604020202020204" pitchFamily="34" charset="0"/>
              </a:rPr>
              <a:t>Small independent bakery located in a retail park in Coventry </a:t>
            </a:r>
          </a:p>
          <a:p>
            <a:pPr marL="285750" indent="-285750">
              <a:lnSpc>
                <a:spcPct val="90000"/>
              </a:lnSpc>
              <a:spcBef>
                <a:spcPts val="1000"/>
              </a:spcBef>
              <a:buClr>
                <a:schemeClr val="bg2">
                  <a:lumMod val="40000"/>
                  <a:lumOff val="60000"/>
                </a:schemeClr>
              </a:buClr>
              <a:buSzPct val="80000"/>
              <a:buFont typeface="Wingdings 3" charset="2"/>
              <a:buChar char=""/>
            </a:pPr>
            <a:r>
              <a:rPr lang="en-US" sz="1600" dirty="0">
                <a:latin typeface="Arial" panose="020B0604020202020204" pitchFamily="34" charset="0"/>
                <a:ea typeface="+mj-ea"/>
                <a:cs typeface="Arial" panose="020B0604020202020204" pitchFamily="34" charset="0"/>
              </a:rPr>
              <a:t>Established in 2015 </a:t>
            </a:r>
          </a:p>
          <a:p>
            <a:pPr marL="285750" indent="-285750">
              <a:lnSpc>
                <a:spcPct val="90000"/>
              </a:lnSpc>
              <a:spcBef>
                <a:spcPts val="1000"/>
              </a:spcBef>
              <a:buClr>
                <a:schemeClr val="bg2">
                  <a:lumMod val="40000"/>
                  <a:lumOff val="60000"/>
                </a:schemeClr>
              </a:buClr>
              <a:buSzPct val="80000"/>
              <a:buFont typeface="Wingdings 3" charset="2"/>
              <a:buChar char=""/>
            </a:pPr>
            <a:r>
              <a:rPr lang="en-US" sz="1600" dirty="0">
                <a:latin typeface="Arial" panose="020B0604020202020204" pitchFamily="34" charset="0"/>
                <a:ea typeface="+mj-ea"/>
                <a:cs typeface="Arial" panose="020B0604020202020204" pitchFamily="34" charset="0"/>
              </a:rPr>
              <a:t>Produces cakes, pastries and bread using organic ingredients </a:t>
            </a:r>
          </a:p>
          <a:p>
            <a:pPr marL="285750" indent="-285750">
              <a:lnSpc>
                <a:spcPct val="90000"/>
              </a:lnSpc>
              <a:spcBef>
                <a:spcPts val="1000"/>
              </a:spcBef>
              <a:buClr>
                <a:schemeClr val="bg2">
                  <a:lumMod val="40000"/>
                  <a:lumOff val="60000"/>
                </a:schemeClr>
              </a:buClr>
              <a:buSzPct val="80000"/>
              <a:buFont typeface="Wingdings 3" charset="2"/>
              <a:buChar char=""/>
            </a:pPr>
            <a:r>
              <a:rPr lang="en-US" sz="1600" dirty="0">
                <a:latin typeface="Arial" panose="020B0604020202020204" pitchFamily="34" charset="0"/>
                <a:ea typeface="+mj-ea"/>
                <a:cs typeface="Arial" panose="020B0604020202020204" pitchFamily="34" charset="0"/>
              </a:rPr>
              <a:t>Experienced year-on-year sales growth before 2020 </a:t>
            </a:r>
          </a:p>
          <a:p>
            <a:pPr marL="285750" indent="-285750">
              <a:lnSpc>
                <a:spcPct val="90000"/>
              </a:lnSpc>
              <a:spcBef>
                <a:spcPts val="1000"/>
              </a:spcBef>
              <a:buClr>
                <a:schemeClr val="bg2">
                  <a:lumMod val="40000"/>
                  <a:lumOff val="60000"/>
                </a:schemeClr>
              </a:buClr>
              <a:buSzPct val="80000"/>
              <a:buFont typeface="Wingdings 3" charset="2"/>
              <a:buChar char=""/>
            </a:pPr>
            <a:r>
              <a:rPr lang="en-US" sz="1600" dirty="0">
                <a:latin typeface="Arial" panose="020B0604020202020204" pitchFamily="34" charset="0"/>
                <a:ea typeface="+mj-ea"/>
                <a:cs typeface="Arial" panose="020B0604020202020204" pitchFamily="34" charset="0"/>
              </a:rPr>
              <a:t>Change in business performance</a:t>
            </a:r>
          </a:p>
          <a:p>
            <a:pPr marL="285750" indent="-285750">
              <a:lnSpc>
                <a:spcPct val="90000"/>
              </a:lnSpc>
              <a:spcBef>
                <a:spcPts val="1000"/>
              </a:spcBef>
              <a:buClr>
                <a:schemeClr val="bg2">
                  <a:lumMod val="40000"/>
                  <a:lumOff val="60000"/>
                </a:schemeClr>
              </a:buClr>
              <a:buSzPct val="80000"/>
              <a:buFont typeface="Wingdings 3" charset="2"/>
              <a:buChar char=""/>
            </a:pPr>
            <a:r>
              <a:rPr lang="en-US" sz="1600" dirty="0">
                <a:latin typeface="Arial" panose="020B0604020202020204" pitchFamily="34" charset="0"/>
                <a:ea typeface="+mj-ea"/>
                <a:cs typeface="Arial" panose="020B0604020202020204" pitchFamily="34" charset="0"/>
              </a:rPr>
              <a:t>Sales fell significantly during the COVID-19 restrictions </a:t>
            </a:r>
          </a:p>
          <a:p>
            <a:pPr marL="285750" indent="-285750">
              <a:lnSpc>
                <a:spcPct val="90000"/>
              </a:lnSpc>
              <a:spcBef>
                <a:spcPts val="1000"/>
              </a:spcBef>
              <a:buClr>
                <a:schemeClr val="bg2">
                  <a:lumMod val="40000"/>
                  <a:lumOff val="60000"/>
                </a:schemeClr>
              </a:buClr>
              <a:buSzPct val="80000"/>
              <a:buFont typeface="Wingdings 3" charset="2"/>
              <a:buChar char=""/>
            </a:pPr>
            <a:r>
              <a:rPr lang="en-US" sz="1600" dirty="0">
                <a:latin typeface="Arial" panose="020B0604020202020204" pitchFamily="34" charset="0"/>
                <a:ea typeface="+mj-ea"/>
                <a:cs typeface="Arial" panose="020B0604020202020204" pitchFamily="34" charset="0"/>
              </a:rPr>
              <a:t>Sales improved after restrictions were lifted </a:t>
            </a:r>
          </a:p>
          <a:p>
            <a:pPr marL="285750" indent="-285750">
              <a:lnSpc>
                <a:spcPct val="90000"/>
              </a:lnSpc>
              <a:spcBef>
                <a:spcPts val="1000"/>
              </a:spcBef>
              <a:buClr>
                <a:schemeClr val="bg2">
                  <a:lumMod val="40000"/>
                  <a:lumOff val="60000"/>
                </a:schemeClr>
              </a:buClr>
              <a:buSzPct val="80000"/>
              <a:buFont typeface="Wingdings 3" charset="2"/>
              <a:buChar char=""/>
            </a:pPr>
            <a:r>
              <a:rPr lang="en-US" sz="1600" dirty="0">
                <a:latin typeface="Arial" panose="020B0604020202020204" pitchFamily="34" charset="0"/>
                <a:ea typeface="+mj-ea"/>
                <a:cs typeface="Arial" panose="020B0604020202020204" pitchFamily="34" charset="0"/>
              </a:rPr>
              <a:t>However, sales remained around 25% below 2019 levels between 2023–2025 </a:t>
            </a:r>
          </a:p>
          <a:p>
            <a:pPr marL="285750" indent="-285750">
              <a:lnSpc>
                <a:spcPct val="90000"/>
              </a:lnSpc>
              <a:spcBef>
                <a:spcPts val="1000"/>
              </a:spcBef>
              <a:buClr>
                <a:schemeClr val="bg2">
                  <a:lumMod val="40000"/>
                  <a:lumOff val="60000"/>
                </a:schemeClr>
              </a:buClr>
              <a:buSzPct val="80000"/>
              <a:buFont typeface="Wingdings 3" charset="2"/>
              <a:buChar char=""/>
            </a:pPr>
            <a:r>
              <a:rPr lang="en-US" sz="1600" dirty="0">
                <a:latin typeface="Arial" panose="020B0604020202020204" pitchFamily="34" charset="0"/>
                <a:ea typeface="+mj-ea"/>
                <a:cs typeface="Arial" panose="020B0604020202020204" pitchFamily="34" charset="0"/>
              </a:rPr>
              <a:t>Changing business environment</a:t>
            </a:r>
          </a:p>
          <a:p>
            <a:pPr marL="285750" indent="-285750">
              <a:lnSpc>
                <a:spcPct val="90000"/>
              </a:lnSpc>
              <a:spcBef>
                <a:spcPts val="1000"/>
              </a:spcBef>
              <a:buClr>
                <a:schemeClr val="bg2">
                  <a:lumMod val="40000"/>
                  <a:lumOff val="60000"/>
                </a:schemeClr>
              </a:buClr>
              <a:buSzPct val="80000"/>
              <a:buFont typeface="Wingdings 3" charset="2"/>
              <a:buChar char=""/>
            </a:pPr>
            <a:r>
              <a:rPr lang="en-US" sz="1600" dirty="0">
                <a:latin typeface="Arial" panose="020B0604020202020204" pitchFamily="34" charset="0"/>
                <a:ea typeface="+mj-ea"/>
                <a:cs typeface="Arial" panose="020B0604020202020204" pitchFamily="34" charset="0"/>
              </a:rPr>
              <a:t>The retail park has become less busy </a:t>
            </a:r>
          </a:p>
          <a:p>
            <a:pPr marL="285750" indent="-285750">
              <a:lnSpc>
                <a:spcPct val="90000"/>
              </a:lnSpc>
              <a:spcBef>
                <a:spcPts val="1000"/>
              </a:spcBef>
              <a:buClr>
                <a:schemeClr val="bg2">
                  <a:lumMod val="40000"/>
                  <a:lumOff val="60000"/>
                </a:schemeClr>
              </a:buClr>
              <a:buSzPct val="80000"/>
              <a:buFont typeface="Wingdings 3" charset="2"/>
              <a:buChar char=""/>
            </a:pPr>
            <a:r>
              <a:rPr lang="en-US" sz="1600" dirty="0">
                <a:latin typeface="Arial" panose="020B0604020202020204" pitchFamily="34" charset="0"/>
                <a:ea typeface="+mj-ea"/>
                <a:cs typeface="Arial" panose="020B0604020202020204" pitchFamily="34" charset="0"/>
              </a:rPr>
              <a:t>Several neighboring businesses have closed </a:t>
            </a:r>
          </a:p>
          <a:p>
            <a:pPr marL="285750" indent="-285750">
              <a:lnSpc>
                <a:spcPct val="90000"/>
              </a:lnSpc>
              <a:spcBef>
                <a:spcPts val="1000"/>
              </a:spcBef>
              <a:buClr>
                <a:schemeClr val="bg2">
                  <a:lumMod val="40000"/>
                  <a:lumOff val="60000"/>
                </a:schemeClr>
              </a:buClr>
              <a:buSzPct val="80000"/>
              <a:buFont typeface="Wingdings 3" charset="2"/>
              <a:buChar char=""/>
            </a:pPr>
            <a:r>
              <a:rPr lang="en-US" sz="1600" dirty="0">
                <a:latin typeface="Arial" panose="020B0604020202020204" pitchFamily="34" charset="0"/>
                <a:ea typeface="+mj-ea"/>
                <a:cs typeface="Arial" panose="020B0604020202020204" pitchFamily="34" charset="0"/>
              </a:rPr>
              <a:t>More office workers now work from home </a:t>
            </a:r>
          </a:p>
          <a:p>
            <a:pPr marL="285750" indent="-285750">
              <a:lnSpc>
                <a:spcPct val="90000"/>
              </a:lnSpc>
              <a:spcBef>
                <a:spcPts val="1000"/>
              </a:spcBef>
              <a:buClr>
                <a:schemeClr val="bg2">
                  <a:lumMod val="40000"/>
                  <a:lumOff val="60000"/>
                </a:schemeClr>
              </a:buClr>
              <a:buSzPct val="80000"/>
              <a:buFont typeface="Wingdings 3" charset="2"/>
              <a:buChar char=""/>
            </a:pPr>
            <a:r>
              <a:rPr lang="en-US" sz="1600" dirty="0">
                <a:latin typeface="Arial" panose="020B0604020202020204" pitchFamily="34" charset="0"/>
                <a:ea typeface="+mj-ea"/>
                <a:cs typeface="Arial" panose="020B0604020202020204" pitchFamily="34" charset="0"/>
              </a:rPr>
              <a:t>Some loyal customers have lost their local jobs </a:t>
            </a:r>
          </a:p>
          <a:p>
            <a:pPr marL="285750" indent="-285750">
              <a:lnSpc>
                <a:spcPct val="90000"/>
              </a:lnSpc>
              <a:spcBef>
                <a:spcPts val="1000"/>
              </a:spcBef>
              <a:buClr>
                <a:schemeClr val="bg2">
                  <a:lumMod val="40000"/>
                  <a:lumOff val="60000"/>
                </a:schemeClr>
              </a:buClr>
              <a:buSzPct val="80000"/>
              <a:buFont typeface="Wingdings 3" charset="2"/>
              <a:buChar char=""/>
            </a:pPr>
            <a:r>
              <a:rPr lang="en-US" sz="1600" dirty="0">
                <a:latin typeface="Arial" panose="020B0604020202020204" pitchFamily="34" charset="0"/>
                <a:ea typeface="+mj-ea"/>
                <a:cs typeface="Arial" panose="020B0604020202020204" pitchFamily="34" charset="0"/>
              </a:rPr>
              <a:t>Current business pressures</a:t>
            </a:r>
          </a:p>
          <a:p>
            <a:pPr marL="285750" indent="-285750">
              <a:lnSpc>
                <a:spcPct val="90000"/>
              </a:lnSpc>
              <a:spcBef>
                <a:spcPts val="1000"/>
              </a:spcBef>
              <a:buClr>
                <a:schemeClr val="bg2">
                  <a:lumMod val="40000"/>
                  <a:lumOff val="60000"/>
                </a:schemeClr>
              </a:buClr>
              <a:buSzPct val="80000"/>
              <a:buFont typeface="Wingdings 3" charset="2"/>
              <a:buChar char=""/>
            </a:pPr>
            <a:r>
              <a:rPr lang="en-US" sz="1600" dirty="0">
                <a:latin typeface="Arial" panose="020B0604020202020204" pitchFamily="34" charset="0"/>
                <a:ea typeface="+mj-ea"/>
                <a:cs typeface="Arial" panose="020B0604020202020204" pitchFamily="34" charset="0"/>
              </a:rPr>
              <a:t>Operating costs have increased </a:t>
            </a:r>
          </a:p>
          <a:p>
            <a:pPr marL="285750" indent="-285750">
              <a:lnSpc>
                <a:spcPct val="90000"/>
              </a:lnSpc>
              <a:spcBef>
                <a:spcPts val="1000"/>
              </a:spcBef>
              <a:buClr>
                <a:schemeClr val="bg2">
                  <a:lumMod val="40000"/>
                  <a:lumOff val="60000"/>
                </a:schemeClr>
              </a:buClr>
              <a:buSzPct val="80000"/>
              <a:buFont typeface="Wingdings 3" charset="2"/>
              <a:buChar char=""/>
            </a:pPr>
            <a:r>
              <a:rPr lang="en-US" sz="1600" dirty="0">
                <a:latin typeface="Arial" panose="020B0604020202020204" pitchFamily="34" charset="0"/>
                <a:ea typeface="+mj-ea"/>
                <a:cs typeface="Arial" panose="020B0604020202020204" pitchFamily="34" charset="0"/>
              </a:rPr>
              <a:t>Organic ingredient prices are unpredictable </a:t>
            </a:r>
          </a:p>
          <a:p>
            <a:pPr marL="285750" indent="-285750">
              <a:lnSpc>
                <a:spcPct val="90000"/>
              </a:lnSpc>
              <a:spcBef>
                <a:spcPts val="1000"/>
              </a:spcBef>
              <a:buClr>
                <a:schemeClr val="bg2">
                  <a:lumMod val="40000"/>
                  <a:lumOff val="60000"/>
                </a:schemeClr>
              </a:buClr>
              <a:buSzPct val="80000"/>
              <a:buFont typeface="Wingdings 3" charset="2"/>
              <a:buChar char=""/>
            </a:pPr>
            <a:r>
              <a:rPr lang="en-US" sz="1600" dirty="0">
                <a:latin typeface="Arial" panose="020B0604020202020204" pitchFamily="34" charset="0"/>
                <a:ea typeface="+mj-ea"/>
                <a:cs typeface="Arial" panose="020B0604020202020204" pitchFamily="34" charset="0"/>
              </a:rPr>
              <a:t>Customers have requested greater convenience, such as delivery and pre-ordering</a:t>
            </a:r>
          </a:p>
          <a:p>
            <a:pPr marL="285750" indent="-285750">
              <a:lnSpc>
                <a:spcPct val="90000"/>
              </a:lnSpc>
              <a:spcBef>
                <a:spcPts val="1000"/>
              </a:spcBef>
              <a:buClr>
                <a:schemeClr val="bg2">
                  <a:lumMod val="40000"/>
                  <a:lumOff val="60000"/>
                </a:schemeClr>
              </a:buClr>
              <a:buSzPct val="80000"/>
              <a:buFont typeface="Wingdings 3" charset="2"/>
              <a:buChar char=""/>
            </a:pPr>
            <a:endParaRPr lang="en-US" sz="1600" dirty="0">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9932985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DF19BAF3-7E20-4B9D-B544-BABAEEA1FA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1" name="Picture 10">
            <a:extLst>
              <a:ext uri="{FF2B5EF4-FFF2-40B4-BE49-F238E27FC236}">
                <a16:creationId xmlns:a16="http://schemas.microsoft.com/office/drawing/2014/main" id="{950648F4-ABCD-4DF0-8641-76CFB23547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3" name="Oval 12">
            <a:extLst>
              <a:ext uri="{FF2B5EF4-FFF2-40B4-BE49-F238E27FC236}">
                <a16:creationId xmlns:a16="http://schemas.microsoft.com/office/drawing/2014/main" id="{989BE678-777B-482A-A616-FEDC47B162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5" name="Picture 14">
            <a:extLst>
              <a:ext uri="{FF2B5EF4-FFF2-40B4-BE49-F238E27FC236}">
                <a16:creationId xmlns:a16="http://schemas.microsoft.com/office/drawing/2014/main" id="{CF1EB4BD-9C7E-4AA3-9681-C7EB0DA625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7" name="Picture 16">
            <a:extLst>
              <a:ext uri="{FF2B5EF4-FFF2-40B4-BE49-F238E27FC236}">
                <a16:creationId xmlns:a16="http://schemas.microsoft.com/office/drawing/2014/main" id="{94AAE3AA-3759-4D28-B0EF-575F25A514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9" name="Rectangle 18">
            <a:extLst>
              <a:ext uri="{FF2B5EF4-FFF2-40B4-BE49-F238E27FC236}">
                <a16:creationId xmlns:a16="http://schemas.microsoft.com/office/drawing/2014/main" id="{D28BE0C3-2102-4820-B88B-A448B184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Rectangle 20">
            <a:extLst>
              <a:ext uri="{FF2B5EF4-FFF2-40B4-BE49-F238E27FC236}">
                <a16:creationId xmlns:a16="http://schemas.microsoft.com/office/drawing/2014/main" id="{C8A3C342-1D03-412F-8DD3-BF519E8E0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ED0BBA2B-5FB0-8087-C779-E01A6263AE3A}"/>
              </a:ext>
            </a:extLst>
          </p:cNvPr>
          <p:cNvSpPr txBox="1"/>
          <p:nvPr/>
        </p:nvSpPr>
        <p:spPr>
          <a:xfrm>
            <a:off x="380040" y="207666"/>
            <a:ext cx="6188189" cy="3785419"/>
          </a:xfrm>
          <a:prstGeom prst="rect">
            <a:avLst/>
          </a:prstGeom>
        </p:spPr>
        <p:txBody>
          <a:bodyPr vert="horz" lIns="91440" tIns="45720" rIns="91440" bIns="45720" rtlCol="0">
            <a:noAutofit/>
          </a:bodyPr>
          <a:lstStyle/>
          <a:p>
            <a:pPr>
              <a:lnSpc>
                <a:spcPct val="90000"/>
              </a:lnSpc>
              <a:spcBef>
                <a:spcPts val="1000"/>
              </a:spcBef>
              <a:buClr>
                <a:schemeClr val="bg2">
                  <a:lumMod val="40000"/>
                  <a:lumOff val="60000"/>
                </a:schemeClr>
              </a:buClr>
              <a:buSzPct val="80000"/>
              <a:buFont typeface="Wingdings 3" charset="2"/>
              <a:buChar char=""/>
            </a:pPr>
            <a:r>
              <a:rPr lang="en-US" sz="2000" b="1" dirty="0">
                <a:solidFill>
                  <a:schemeClr val="accent1"/>
                </a:solidFill>
                <a:latin typeface="Arial" panose="020B0604020202020204" pitchFamily="34" charset="0"/>
                <a:ea typeface="+mj-ea"/>
                <a:cs typeface="Arial" panose="020B0604020202020204" pitchFamily="34" charset="0"/>
              </a:rPr>
              <a:t>Insight into the Problems</a:t>
            </a:r>
          </a:p>
          <a:p>
            <a:pPr marL="342900" indent="-342900">
              <a:lnSpc>
                <a:spcPct val="90000"/>
              </a:lnSpc>
              <a:spcBef>
                <a:spcPts val="1000"/>
              </a:spcBef>
              <a:buClr>
                <a:schemeClr val="bg2">
                  <a:lumMod val="40000"/>
                  <a:lumOff val="60000"/>
                </a:schemeClr>
              </a:buClr>
              <a:buSzPct val="80000"/>
              <a:buFont typeface="Wingdings 3" charset="2"/>
              <a:buChar char=""/>
            </a:pPr>
            <a:r>
              <a:rPr lang="en-US" sz="1600" dirty="0">
                <a:solidFill>
                  <a:srgbClr val="FFFFFF"/>
                </a:solidFill>
                <a:latin typeface="Arial" panose="020B0604020202020204" pitchFamily="34" charset="0"/>
                <a:ea typeface="+mj-ea"/>
                <a:cs typeface="Arial" panose="020B0604020202020204" pitchFamily="34" charset="0"/>
              </a:rPr>
              <a:t>Main Problem: Stagnation in Sales</a:t>
            </a:r>
          </a:p>
          <a:p>
            <a:pPr marL="342900" indent="-342900">
              <a:lnSpc>
                <a:spcPct val="90000"/>
              </a:lnSpc>
              <a:spcBef>
                <a:spcPts val="1000"/>
              </a:spcBef>
              <a:buClr>
                <a:schemeClr val="bg2">
                  <a:lumMod val="40000"/>
                  <a:lumOff val="60000"/>
                </a:schemeClr>
              </a:buClr>
              <a:buSzPct val="80000"/>
              <a:buFont typeface="Wingdings 3" charset="2"/>
              <a:buChar char=""/>
            </a:pPr>
            <a:r>
              <a:rPr lang="en-US" sz="1600" dirty="0">
                <a:solidFill>
                  <a:srgbClr val="FFFFFF"/>
                </a:solidFill>
                <a:latin typeface="Arial" panose="020B0604020202020204" pitchFamily="34" charset="0"/>
                <a:ea typeface="+mj-ea"/>
                <a:cs typeface="Arial" panose="020B0604020202020204" pitchFamily="34" charset="0"/>
              </a:rPr>
              <a:t>Sales remain around 25% below 2019 levels </a:t>
            </a:r>
          </a:p>
          <a:p>
            <a:pPr marL="342900" indent="-342900">
              <a:lnSpc>
                <a:spcPct val="90000"/>
              </a:lnSpc>
              <a:spcBef>
                <a:spcPts val="1000"/>
              </a:spcBef>
              <a:buClr>
                <a:schemeClr val="bg2">
                  <a:lumMod val="40000"/>
                  <a:lumOff val="60000"/>
                </a:schemeClr>
              </a:buClr>
              <a:buSzPct val="80000"/>
              <a:buFont typeface="Wingdings 3" charset="2"/>
              <a:buChar char=""/>
            </a:pPr>
            <a:r>
              <a:rPr lang="en-US" sz="1600" dirty="0">
                <a:solidFill>
                  <a:srgbClr val="FFFFFF"/>
                </a:solidFill>
                <a:latin typeface="Arial" panose="020B0604020202020204" pitchFamily="34" charset="0"/>
                <a:ea typeface="+mj-ea"/>
                <a:cs typeface="Arial" panose="020B0604020202020204" pitchFamily="34" charset="0"/>
              </a:rPr>
              <a:t>The bakery has not returned to its previous level of sales growth </a:t>
            </a:r>
          </a:p>
          <a:p>
            <a:pPr marL="342900" indent="-342900">
              <a:lnSpc>
                <a:spcPct val="90000"/>
              </a:lnSpc>
              <a:spcBef>
                <a:spcPts val="1000"/>
              </a:spcBef>
              <a:buClr>
                <a:schemeClr val="bg2">
                  <a:lumMod val="40000"/>
                  <a:lumOff val="60000"/>
                </a:schemeClr>
              </a:buClr>
              <a:buSzPct val="80000"/>
              <a:buFont typeface="Wingdings 3" charset="2"/>
              <a:buChar char=""/>
            </a:pPr>
            <a:r>
              <a:rPr lang="en-US" sz="1600" dirty="0">
                <a:solidFill>
                  <a:srgbClr val="FFFFFF"/>
                </a:solidFill>
                <a:latin typeface="Arial" panose="020B0604020202020204" pitchFamily="34" charset="0"/>
                <a:ea typeface="+mj-ea"/>
                <a:cs typeface="Arial" panose="020B0604020202020204" pitchFamily="34" charset="0"/>
              </a:rPr>
              <a:t>External Problems — Limited Control</a:t>
            </a:r>
          </a:p>
          <a:p>
            <a:pPr marL="342900" indent="-342900">
              <a:lnSpc>
                <a:spcPct val="90000"/>
              </a:lnSpc>
              <a:spcBef>
                <a:spcPts val="1000"/>
              </a:spcBef>
              <a:buClr>
                <a:schemeClr val="bg2">
                  <a:lumMod val="40000"/>
                  <a:lumOff val="60000"/>
                </a:schemeClr>
              </a:buClr>
              <a:buSzPct val="80000"/>
              <a:buFont typeface="Wingdings 3" charset="2"/>
              <a:buChar char=""/>
            </a:pPr>
            <a:r>
              <a:rPr lang="en-US" sz="1600" dirty="0">
                <a:solidFill>
                  <a:srgbClr val="FFFFFF"/>
                </a:solidFill>
                <a:latin typeface="Arial" panose="020B0604020202020204" pitchFamily="34" charset="0"/>
                <a:ea typeface="+mj-ea"/>
                <a:cs typeface="Arial" panose="020B0604020202020204" pitchFamily="34" charset="0"/>
              </a:rPr>
              <a:t>Reduced footfall in the retail park </a:t>
            </a:r>
          </a:p>
          <a:p>
            <a:pPr marL="342900" indent="-342900">
              <a:lnSpc>
                <a:spcPct val="90000"/>
              </a:lnSpc>
              <a:spcBef>
                <a:spcPts val="1000"/>
              </a:spcBef>
              <a:buClr>
                <a:schemeClr val="bg2">
                  <a:lumMod val="40000"/>
                  <a:lumOff val="60000"/>
                </a:schemeClr>
              </a:buClr>
              <a:buSzPct val="80000"/>
              <a:buFont typeface="Wingdings 3" charset="2"/>
              <a:buChar char=""/>
            </a:pPr>
            <a:r>
              <a:rPr lang="en-US" sz="1600" dirty="0">
                <a:solidFill>
                  <a:srgbClr val="FFFFFF"/>
                </a:solidFill>
                <a:latin typeface="Arial" panose="020B0604020202020204" pitchFamily="34" charset="0"/>
                <a:ea typeface="+mj-ea"/>
                <a:cs typeface="Arial" panose="020B0604020202020204" pitchFamily="34" charset="0"/>
              </a:rPr>
              <a:t>Closure of </a:t>
            </a:r>
            <a:r>
              <a:rPr lang="en-US" sz="1600" dirty="0" err="1">
                <a:solidFill>
                  <a:srgbClr val="FFFFFF"/>
                </a:solidFill>
                <a:latin typeface="Arial" panose="020B0604020202020204" pitchFamily="34" charset="0"/>
                <a:ea typeface="+mj-ea"/>
                <a:cs typeface="Arial" panose="020B0604020202020204" pitchFamily="34" charset="0"/>
              </a:rPr>
              <a:t>neighbouring</a:t>
            </a:r>
            <a:r>
              <a:rPr lang="en-US" sz="1600" dirty="0">
                <a:solidFill>
                  <a:srgbClr val="FFFFFF"/>
                </a:solidFill>
                <a:latin typeface="Arial" panose="020B0604020202020204" pitchFamily="34" charset="0"/>
                <a:ea typeface="+mj-ea"/>
                <a:cs typeface="Arial" panose="020B0604020202020204" pitchFamily="34" charset="0"/>
              </a:rPr>
              <a:t> businesses </a:t>
            </a:r>
          </a:p>
          <a:p>
            <a:pPr marL="342900" indent="-342900">
              <a:lnSpc>
                <a:spcPct val="90000"/>
              </a:lnSpc>
              <a:spcBef>
                <a:spcPts val="1000"/>
              </a:spcBef>
              <a:buClr>
                <a:schemeClr val="bg2">
                  <a:lumMod val="40000"/>
                  <a:lumOff val="60000"/>
                </a:schemeClr>
              </a:buClr>
              <a:buSzPct val="80000"/>
              <a:buFont typeface="Wingdings 3" charset="2"/>
              <a:buChar char=""/>
            </a:pPr>
            <a:r>
              <a:rPr lang="en-US" sz="1600" dirty="0">
                <a:solidFill>
                  <a:srgbClr val="FFFFFF"/>
                </a:solidFill>
                <a:latin typeface="Arial" panose="020B0604020202020204" pitchFamily="34" charset="0"/>
                <a:ea typeface="+mj-ea"/>
                <a:cs typeface="Arial" panose="020B0604020202020204" pitchFamily="34" charset="0"/>
              </a:rPr>
              <a:t>Changes in local employment </a:t>
            </a:r>
          </a:p>
          <a:p>
            <a:pPr marL="342900" indent="-342900">
              <a:lnSpc>
                <a:spcPct val="90000"/>
              </a:lnSpc>
              <a:spcBef>
                <a:spcPts val="1000"/>
              </a:spcBef>
              <a:buClr>
                <a:schemeClr val="bg2">
                  <a:lumMod val="40000"/>
                  <a:lumOff val="60000"/>
                </a:schemeClr>
              </a:buClr>
              <a:buSzPct val="80000"/>
              <a:buFont typeface="Wingdings 3" charset="2"/>
              <a:buChar char=""/>
            </a:pPr>
            <a:r>
              <a:rPr lang="en-US" sz="1600" dirty="0">
                <a:solidFill>
                  <a:srgbClr val="FFFFFF"/>
                </a:solidFill>
                <a:latin typeface="Arial" panose="020B0604020202020204" pitchFamily="34" charset="0"/>
                <a:ea typeface="+mj-ea"/>
                <a:cs typeface="Arial" panose="020B0604020202020204" pitchFamily="34" charset="0"/>
              </a:rPr>
              <a:t>Increase in home/hybrid working </a:t>
            </a:r>
          </a:p>
          <a:p>
            <a:pPr marL="342900" indent="-342900">
              <a:lnSpc>
                <a:spcPct val="90000"/>
              </a:lnSpc>
              <a:spcBef>
                <a:spcPts val="1000"/>
              </a:spcBef>
              <a:buClr>
                <a:schemeClr val="bg2">
                  <a:lumMod val="40000"/>
                  <a:lumOff val="60000"/>
                </a:schemeClr>
              </a:buClr>
              <a:buSzPct val="80000"/>
              <a:buFont typeface="Wingdings 3" charset="2"/>
              <a:buChar char=""/>
            </a:pPr>
            <a:r>
              <a:rPr lang="en-US" sz="1600" dirty="0">
                <a:solidFill>
                  <a:srgbClr val="FFFFFF"/>
                </a:solidFill>
                <a:latin typeface="Arial" panose="020B0604020202020204" pitchFamily="34" charset="0"/>
                <a:ea typeface="+mj-ea"/>
                <a:cs typeface="Arial" panose="020B0604020202020204" pitchFamily="34" charset="0"/>
              </a:rPr>
              <a:t>Changes in customer spending patterns </a:t>
            </a:r>
          </a:p>
          <a:p>
            <a:pPr marL="342900" indent="-342900">
              <a:lnSpc>
                <a:spcPct val="90000"/>
              </a:lnSpc>
              <a:spcBef>
                <a:spcPts val="1000"/>
              </a:spcBef>
              <a:buClr>
                <a:schemeClr val="bg2">
                  <a:lumMod val="40000"/>
                  <a:lumOff val="60000"/>
                </a:schemeClr>
              </a:buClr>
              <a:buSzPct val="80000"/>
              <a:buFont typeface="Wingdings 3" charset="2"/>
              <a:buChar char=""/>
            </a:pPr>
            <a:r>
              <a:rPr lang="en-US" sz="1600" dirty="0">
                <a:solidFill>
                  <a:srgbClr val="FFFFFF"/>
                </a:solidFill>
                <a:latin typeface="Arial" panose="020B0604020202020204" pitchFamily="34" charset="0"/>
                <a:ea typeface="+mj-ea"/>
                <a:cs typeface="Arial" panose="020B0604020202020204" pitchFamily="34" charset="0"/>
              </a:rPr>
              <a:t>Unpredictable cost of organic ingredients </a:t>
            </a:r>
          </a:p>
          <a:p>
            <a:pPr marL="342900" indent="-342900">
              <a:lnSpc>
                <a:spcPct val="90000"/>
              </a:lnSpc>
              <a:spcBef>
                <a:spcPts val="1000"/>
              </a:spcBef>
              <a:buClr>
                <a:schemeClr val="bg2">
                  <a:lumMod val="40000"/>
                  <a:lumOff val="60000"/>
                </a:schemeClr>
              </a:buClr>
              <a:buSzPct val="80000"/>
              <a:buFont typeface="Wingdings 3" charset="2"/>
              <a:buChar char=""/>
            </a:pPr>
            <a:r>
              <a:rPr lang="en-US" sz="1600" dirty="0">
                <a:solidFill>
                  <a:srgbClr val="FFFFFF"/>
                </a:solidFill>
                <a:latin typeface="Arial" panose="020B0604020202020204" pitchFamily="34" charset="0"/>
                <a:ea typeface="+mj-ea"/>
                <a:cs typeface="Arial" panose="020B0604020202020204" pitchFamily="34" charset="0"/>
              </a:rPr>
              <a:t>Internal Problems — Greater Control</a:t>
            </a:r>
          </a:p>
          <a:p>
            <a:pPr marL="342900" indent="-342900">
              <a:lnSpc>
                <a:spcPct val="90000"/>
              </a:lnSpc>
              <a:spcBef>
                <a:spcPts val="1000"/>
              </a:spcBef>
              <a:buClr>
                <a:schemeClr val="bg2">
                  <a:lumMod val="40000"/>
                  <a:lumOff val="60000"/>
                </a:schemeClr>
              </a:buClr>
              <a:buSzPct val="80000"/>
              <a:buFont typeface="Wingdings 3" charset="2"/>
              <a:buChar char=""/>
            </a:pPr>
            <a:r>
              <a:rPr lang="en-US" sz="1600" dirty="0">
                <a:solidFill>
                  <a:srgbClr val="FFFFFF"/>
                </a:solidFill>
                <a:latin typeface="Arial" panose="020B0604020202020204" pitchFamily="34" charset="0"/>
                <a:ea typeface="+mj-ea"/>
                <a:cs typeface="Arial" panose="020B0604020202020204" pitchFamily="34" charset="0"/>
              </a:rPr>
              <a:t>Limited ability to process pre-orders </a:t>
            </a:r>
          </a:p>
          <a:p>
            <a:pPr marL="342900" indent="-342900">
              <a:lnSpc>
                <a:spcPct val="90000"/>
              </a:lnSpc>
              <a:spcBef>
                <a:spcPts val="1000"/>
              </a:spcBef>
              <a:buClr>
                <a:schemeClr val="bg2">
                  <a:lumMod val="40000"/>
                  <a:lumOff val="60000"/>
                </a:schemeClr>
              </a:buClr>
              <a:buSzPct val="80000"/>
              <a:buFont typeface="Wingdings 3" charset="2"/>
              <a:buChar char=""/>
            </a:pPr>
            <a:r>
              <a:rPr lang="en-US" sz="1600" dirty="0">
                <a:solidFill>
                  <a:srgbClr val="FFFFFF"/>
                </a:solidFill>
                <a:latin typeface="Arial" panose="020B0604020202020204" pitchFamily="34" charset="0"/>
                <a:ea typeface="+mj-ea"/>
                <a:cs typeface="Arial" panose="020B0604020202020204" pitchFamily="34" charset="0"/>
              </a:rPr>
              <a:t>No current delivery service </a:t>
            </a:r>
          </a:p>
          <a:p>
            <a:pPr marL="342900" indent="-342900">
              <a:lnSpc>
                <a:spcPct val="90000"/>
              </a:lnSpc>
              <a:spcBef>
                <a:spcPts val="1000"/>
              </a:spcBef>
              <a:buClr>
                <a:schemeClr val="bg2">
                  <a:lumMod val="40000"/>
                  <a:lumOff val="60000"/>
                </a:schemeClr>
              </a:buClr>
              <a:buSzPct val="80000"/>
              <a:buFont typeface="Wingdings 3" charset="2"/>
              <a:buChar char=""/>
            </a:pPr>
            <a:r>
              <a:rPr lang="en-US" sz="1600" dirty="0">
                <a:solidFill>
                  <a:srgbClr val="FFFFFF"/>
                </a:solidFill>
                <a:latin typeface="Arial" panose="020B0604020202020204" pitchFamily="34" charset="0"/>
                <a:ea typeface="+mj-ea"/>
                <a:cs typeface="Arial" panose="020B0604020202020204" pitchFamily="34" charset="0"/>
              </a:rPr>
              <a:t>Heavy dependence on physical customer visits </a:t>
            </a:r>
          </a:p>
          <a:p>
            <a:pPr marL="342900" indent="-342900">
              <a:lnSpc>
                <a:spcPct val="90000"/>
              </a:lnSpc>
              <a:spcBef>
                <a:spcPts val="1000"/>
              </a:spcBef>
              <a:buClr>
                <a:schemeClr val="bg2">
                  <a:lumMod val="40000"/>
                  <a:lumOff val="60000"/>
                </a:schemeClr>
              </a:buClr>
              <a:buSzPct val="80000"/>
              <a:buFont typeface="Wingdings 3" charset="2"/>
              <a:buChar char=""/>
            </a:pPr>
            <a:r>
              <a:rPr lang="en-US" sz="1600" dirty="0">
                <a:solidFill>
                  <a:srgbClr val="FFFFFF"/>
                </a:solidFill>
                <a:latin typeface="Arial" panose="020B0604020202020204" pitchFamily="34" charset="0"/>
                <a:ea typeface="+mj-ea"/>
                <a:cs typeface="Arial" panose="020B0604020202020204" pitchFamily="34" charset="0"/>
              </a:rPr>
              <a:t>Increased operating expenses a</a:t>
            </a:r>
          </a:p>
          <a:p>
            <a:pPr marL="342900" indent="-342900">
              <a:lnSpc>
                <a:spcPct val="90000"/>
              </a:lnSpc>
              <a:spcBef>
                <a:spcPts val="1000"/>
              </a:spcBef>
              <a:buClr>
                <a:schemeClr val="bg2">
                  <a:lumMod val="40000"/>
                  <a:lumOff val="60000"/>
                </a:schemeClr>
              </a:buClr>
              <a:buSzPct val="80000"/>
              <a:buFont typeface="Wingdings 3" charset="2"/>
              <a:buChar char=""/>
            </a:pPr>
            <a:endParaRPr lang="en-US" sz="1600" dirty="0">
              <a:solidFill>
                <a:srgbClr val="FFFFFF"/>
              </a:solidFill>
              <a:latin typeface="Arial" panose="020B0604020202020204" pitchFamily="34" charset="0"/>
              <a:ea typeface="+mj-ea"/>
              <a:cs typeface="Arial" panose="020B0604020202020204" pitchFamily="34" charset="0"/>
            </a:endParaRPr>
          </a:p>
          <a:p>
            <a:pPr marL="342900" indent="-342900">
              <a:lnSpc>
                <a:spcPct val="90000"/>
              </a:lnSpc>
              <a:spcBef>
                <a:spcPts val="1000"/>
              </a:spcBef>
              <a:buClr>
                <a:schemeClr val="bg2">
                  <a:lumMod val="40000"/>
                  <a:lumOff val="60000"/>
                </a:schemeClr>
              </a:buClr>
              <a:buSzPct val="80000"/>
              <a:buFont typeface="Wingdings 3" charset="2"/>
              <a:buChar char=""/>
            </a:pPr>
            <a:endParaRPr lang="en-US" sz="1600" dirty="0">
              <a:solidFill>
                <a:srgbClr val="FFFFFF"/>
              </a:solidFill>
              <a:latin typeface="Arial" panose="020B0604020202020204" pitchFamily="34" charset="0"/>
              <a:ea typeface="+mj-ea"/>
              <a:cs typeface="Arial" panose="020B0604020202020204" pitchFamily="34" charset="0"/>
            </a:endParaRPr>
          </a:p>
        </p:txBody>
      </p:sp>
      <p:sp>
        <p:nvSpPr>
          <p:cNvPr id="30" name="Freeform 31">
            <a:extLst>
              <a:ext uri="{FF2B5EF4-FFF2-40B4-BE49-F238E27FC236}">
                <a16:creationId xmlns:a16="http://schemas.microsoft.com/office/drawing/2014/main" id="{81CC9B02-E087-4350-AEBD-2C3CF001AF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15974"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pic>
        <p:nvPicPr>
          <p:cNvPr id="4" name="Picture 3">
            <a:extLst>
              <a:ext uri="{FF2B5EF4-FFF2-40B4-BE49-F238E27FC236}">
                <a16:creationId xmlns:a16="http://schemas.microsoft.com/office/drawing/2014/main" id="{21484DEF-3499-D8F7-95D7-2C52100B78D2}"/>
              </a:ext>
            </a:extLst>
          </p:cNvPr>
          <p:cNvPicPr>
            <a:picLocks noChangeAspect="1"/>
          </p:cNvPicPr>
          <p:nvPr/>
        </p:nvPicPr>
        <p:blipFill>
          <a:blip r:embed="rId7"/>
          <a:srcRect l="10522" r="17107"/>
          <a:stretch>
            <a:fillRect/>
          </a:stretch>
        </p:blipFill>
        <p:spPr>
          <a:xfrm>
            <a:off x="7229175" y="1"/>
            <a:ext cx="4963245" cy="6858001"/>
          </a:xfrm>
          <a:custGeom>
            <a:avLst/>
            <a:gdLst/>
            <a:ahLst/>
            <a:cxnLst/>
            <a:rect l="l" t="t" r="r" b="b"/>
            <a:pathLst>
              <a:path w="4963245" h="6858001">
                <a:moveTo>
                  <a:pt x="1177" y="0"/>
                </a:moveTo>
                <a:lnTo>
                  <a:pt x="1344715" y="0"/>
                </a:lnTo>
                <a:lnTo>
                  <a:pt x="1344715" y="1"/>
                </a:lnTo>
                <a:lnTo>
                  <a:pt x="4963245" y="1"/>
                </a:lnTo>
                <a:lnTo>
                  <a:pt x="4963244" y="6858001"/>
                </a:lnTo>
                <a:lnTo>
                  <a:pt x="900697" y="6858001"/>
                </a:lnTo>
                <a:lnTo>
                  <a:pt x="900697" y="6858000"/>
                </a:lnTo>
                <a:lnTo>
                  <a:pt x="0" y="6858000"/>
                </a:lnTo>
                <a:lnTo>
                  <a:pt x="5883" y="6817538"/>
                </a:lnTo>
                <a:lnTo>
                  <a:pt x="23196" y="6698894"/>
                </a:lnTo>
                <a:lnTo>
                  <a:pt x="35299" y="6612483"/>
                </a:lnTo>
                <a:lnTo>
                  <a:pt x="48073" y="6509613"/>
                </a:lnTo>
                <a:lnTo>
                  <a:pt x="63369" y="6387541"/>
                </a:lnTo>
                <a:lnTo>
                  <a:pt x="79506" y="6252438"/>
                </a:lnTo>
                <a:lnTo>
                  <a:pt x="96483" y="6100191"/>
                </a:lnTo>
                <a:lnTo>
                  <a:pt x="114469" y="5934227"/>
                </a:lnTo>
                <a:lnTo>
                  <a:pt x="132454" y="5753862"/>
                </a:lnTo>
                <a:lnTo>
                  <a:pt x="150776" y="5561838"/>
                </a:lnTo>
                <a:lnTo>
                  <a:pt x="167753" y="5354726"/>
                </a:lnTo>
                <a:lnTo>
                  <a:pt x="184058" y="5138013"/>
                </a:lnTo>
                <a:lnTo>
                  <a:pt x="198849" y="4908956"/>
                </a:lnTo>
                <a:lnTo>
                  <a:pt x="212969" y="4670298"/>
                </a:lnTo>
                <a:lnTo>
                  <a:pt x="226248" y="4421352"/>
                </a:lnTo>
                <a:lnTo>
                  <a:pt x="230955" y="4293793"/>
                </a:lnTo>
                <a:lnTo>
                  <a:pt x="236165" y="4163492"/>
                </a:lnTo>
                <a:lnTo>
                  <a:pt x="241040" y="4031133"/>
                </a:lnTo>
                <a:lnTo>
                  <a:pt x="244234" y="3898087"/>
                </a:lnTo>
                <a:lnTo>
                  <a:pt x="247091" y="3762299"/>
                </a:lnTo>
                <a:lnTo>
                  <a:pt x="250117" y="3625139"/>
                </a:lnTo>
                <a:lnTo>
                  <a:pt x="252134" y="3485236"/>
                </a:lnTo>
                <a:lnTo>
                  <a:pt x="252134" y="3343961"/>
                </a:lnTo>
                <a:lnTo>
                  <a:pt x="253142" y="3201315"/>
                </a:lnTo>
                <a:lnTo>
                  <a:pt x="252134" y="3057297"/>
                </a:lnTo>
                <a:lnTo>
                  <a:pt x="250117" y="2911221"/>
                </a:lnTo>
                <a:lnTo>
                  <a:pt x="248268" y="2765146"/>
                </a:lnTo>
                <a:lnTo>
                  <a:pt x="244234" y="2617013"/>
                </a:lnTo>
                <a:lnTo>
                  <a:pt x="240032" y="2467509"/>
                </a:lnTo>
                <a:lnTo>
                  <a:pt x="235157" y="2318004"/>
                </a:lnTo>
                <a:lnTo>
                  <a:pt x="228266" y="2167128"/>
                </a:lnTo>
                <a:lnTo>
                  <a:pt x="220029" y="2014881"/>
                </a:lnTo>
                <a:lnTo>
                  <a:pt x="212129" y="1861947"/>
                </a:lnTo>
                <a:lnTo>
                  <a:pt x="202044" y="1709014"/>
                </a:lnTo>
                <a:lnTo>
                  <a:pt x="189941" y="1554023"/>
                </a:lnTo>
                <a:lnTo>
                  <a:pt x="177839" y="1401090"/>
                </a:lnTo>
                <a:lnTo>
                  <a:pt x="163887" y="1245413"/>
                </a:lnTo>
                <a:lnTo>
                  <a:pt x="148591" y="1089051"/>
                </a:lnTo>
                <a:lnTo>
                  <a:pt x="132455" y="934746"/>
                </a:lnTo>
                <a:lnTo>
                  <a:pt x="113629" y="778383"/>
                </a:lnTo>
                <a:lnTo>
                  <a:pt x="93458" y="622707"/>
                </a:lnTo>
                <a:lnTo>
                  <a:pt x="73455" y="466344"/>
                </a:lnTo>
                <a:lnTo>
                  <a:pt x="50091" y="310668"/>
                </a:lnTo>
                <a:lnTo>
                  <a:pt x="26222" y="155677"/>
                </a:lnTo>
                <a:close/>
              </a:path>
            </a:pathLst>
          </a:custGeom>
        </p:spPr>
      </p:pic>
    </p:spTree>
    <p:extLst>
      <p:ext uri="{BB962C8B-B14F-4D97-AF65-F5344CB8AC3E}">
        <p14:creationId xmlns:p14="http://schemas.microsoft.com/office/powerpoint/2010/main" val="31327385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41B68C77-138E-4BF7-A276-BD0C78A4219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3" name="Picture 12">
            <a:extLst>
              <a:ext uri="{FF2B5EF4-FFF2-40B4-BE49-F238E27FC236}">
                <a16:creationId xmlns:a16="http://schemas.microsoft.com/office/drawing/2014/main" id="{7C268552-D473-46ED-B1B8-422042C4DEF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5" name="Oval 14">
            <a:extLst>
              <a:ext uri="{FF2B5EF4-FFF2-40B4-BE49-F238E27FC236}">
                <a16:creationId xmlns:a16="http://schemas.microsoft.com/office/drawing/2014/main" id="{4AC0CD9D-7610-4620-93B4-798CCD9AB5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7" name="Picture 16">
            <a:extLst>
              <a:ext uri="{FF2B5EF4-FFF2-40B4-BE49-F238E27FC236}">
                <a16:creationId xmlns:a16="http://schemas.microsoft.com/office/drawing/2014/main" id="{B9238B3E-24AA-439A-B527-6C5DF6D7214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9" name="Picture 18">
            <a:extLst>
              <a:ext uri="{FF2B5EF4-FFF2-40B4-BE49-F238E27FC236}">
                <a16:creationId xmlns:a16="http://schemas.microsoft.com/office/drawing/2014/main" id="{69F01145-BEA3-4CBF-AA21-10077B948CA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21" name="Rectangle 20">
            <a:extLst>
              <a:ext uri="{FF2B5EF4-FFF2-40B4-BE49-F238E27FC236}">
                <a16:creationId xmlns:a16="http://schemas.microsoft.com/office/drawing/2014/main" id="{DE4D62F9-188E-4530-84C2-24BDEE4BEB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5B8D0644-3B59-B923-E116-919F72200764}"/>
              </a:ext>
            </a:extLst>
          </p:cNvPr>
          <p:cNvSpPr>
            <a:spLocks noGrp="1"/>
          </p:cNvSpPr>
          <p:nvPr>
            <p:ph type="title"/>
          </p:nvPr>
        </p:nvSpPr>
        <p:spPr>
          <a:xfrm>
            <a:off x="6073658" y="157138"/>
            <a:ext cx="5847216" cy="5857924"/>
          </a:xfrm>
        </p:spPr>
        <p:txBody>
          <a:bodyPr vert="horz" lIns="91440" tIns="45720" rIns="91440" bIns="45720" rtlCol="0" anchor="b">
            <a:noAutofit/>
          </a:bodyPr>
          <a:lstStyle/>
          <a:p>
            <a:pPr marL="285750" indent="-285750">
              <a:lnSpc>
                <a:spcPct val="90000"/>
              </a:lnSpc>
            </a:pPr>
            <a:r>
              <a:rPr lang="en-US" sz="1200" b="1" dirty="0">
                <a:solidFill>
                  <a:schemeClr val="accent1"/>
                </a:solidFill>
                <a:latin typeface="Arial" panose="020B0604020202020204" pitchFamily="34" charset="0"/>
                <a:cs typeface="Arial" panose="020B0604020202020204" pitchFamily="34" charset="0"/>
              </a:rPr>
              <a:t>    </a:t>
            </a:r>
            <a:r>
              <a:rPr lang="en-US" sz="1200" b="1" i="0" kern="1200" dirty="0">
                <a:solidFill>
                  <a:schemeClr val="accent1"/>
                </a:solidFill>
                <a:latin typeface="Arial" panose="020B0604020202020204" pitchFamily="34" charset="0"/>
                <a:cs typeface="Arial" panose="020B0604020202020204" pitchFamily="34" charset="0"/>
              </a:rPr>
              <a:t>   Critique of PESTEL</a:t>
            </a:r>
            <a:br>
              <a:rPr lang="en-US" sz="1200" b="0" i="0" kern="1200" dirty="0">
                <a:solidFill>
                  <a:schemeClr val="tx2"/>
                </a:solidFill>
                <a:latin typeface="Arial" panose="020B0604020202020204" pitchFamily="34" charset="0"/>
                <a:cs typeface="Arial" panose="020B0604020202020204" pitchFamily="34" charset="0"/>
              </a:rPr>
            </a:br>
            <a:r>
              <a:rPr lang="en-US" sz="1200" b="0" i="0" kern="1200" dirty="0" err="1">
                <a:solidFill>
                  <a:schemeClr val="tx2"/>
                </a:solidFill>
                <a:latin typeface="Arial" panose="020B0604020202020204" pitchFamily="34" charset="0"/>
                <a:cs typeface="Arial" panose="020B0604020202020204" pitchFamily="34" charset="0"/>
              </a:rPr>
              <a:t>PESTEL</a:t>
            </a:r>
            <a:r>
              <a:rPr lang="en-US" sz="1200" b="0" i="0" kern="1200" dirty="0">
                <a:solidFill>
                  <a:schemeClr val="tx2"/>
                </a:solidFill>
                <a:latin typeface="Arial" panose="020B0604020202020204" pitchFamily="34" charset="0"/>
                <a:cs typeface="Arial" panose="020B0604020202020204" pitchFamily="34" charset="0"/>
              </a:rPr>
              <a:t> is  a strategic framework used to </a:t>
            </a:r>
            <a:r>
              <a:rPr lang="en-US" sz="1200" b="0" i="0" kern="1200" dirty="0" err="1">
                <a:solidFill>
                  <a:schemeClr val="tx2"/>
                </a:solidFill>
                <a:latin typeface="Arial" panose="020B0604020202020204" pitchFamily="34" charset="0"/>
                <a:cs typeface="Arial" panose="020B0604020202020204" pitchFamily="34" charset="0"/>
              </a:rPr>
              <a:t>analyse</a:t>
            </a:r>
            <a:r>
              <a:rPr lang="en-US" sz="1200" b="0" i="0" kern="1200" dirty="0">
                <a:solidFill>
                  <a:schemeClr val="tx2"/>
                </a:solidFill>
                <a:latin typeface="Arial" panose="020B0604020202020204" pitchFamily="34" charset="0"/>
                <a:cs typeface="Arial" panose="020B0604020202020204" pitchFamily="34" charset="0"/>
              </a:rPr>
              <a:t> the external macro-environment of a business </a:t>
            </a:r>
            <a:br>
              <a:rPr lang="en-US" sz="1200" b="0" i="0" kern="1200" dirty="0">
                <a:solidFill>
                  <a:schemeClr val="tx2"/>
                </a:solidFill>
                <a:latin typeface="Arial" panose="020B0604020202020204" pitchFamily="34" charset="0"/>
                <a:cs typeface="Arial" panose="020B0604020202020204" pitchFamily="34" charset="0"/>
              </a:rPr>
            </a:br>
            <a:r>
              <a:rPr lang="en-US" sz="1200" b="0" i="0" kern="1200" dirty="0">
                <a:solidFill>
                  <a:schemeClr val="tx2"/>
                </a:solidFill>
                <a:latin typeface="Arial" panose="020B0604020202020204" pitchFamily="34" charset="0"/>
                <a:cs typeface="Arial" panose="020B0604020202020204" pitchFamily="34" charset="0"/>
              </a:rPr>
              <a:t>Examines six factors: </a:t>
            </a:r>
            <a:br>
              <a:rPr lang="en-US" sz="1200" b="0" i="0" kern="1200" dirty="0">
                <a:solidFill>
                  <a:schemeClr val="tx2"/>
                </a:solidFill>
                <a:latin typeface="Arial" panose="020B0604020202020204" pitchFamily="34" charset="0"/>
                <a:cs typeface="Arial" panose="020B0604020202020204" pitchFamily="34" charset="0"/>
              </a:rPr>
            </a:br>
            <a:r>
              <a:rPr lang="en-US" sz="1200" b="0" i="0" kern="1200" dirty="0">
                <a:solidFill>
                  <a:schemeClr val="tx2"/>
                </a:solidFill>
                <a:latin typeface="Arial" panose="020B0604020202020204" pitchFamily="34" charset="0"/>
                <a:cs typeface="Arial" panose="020B0604020202020204" pitchFamily="34" charset="0"/>
              </a:rPr>
              <a:t>Political </a:t>
            </a:r>
            <a:br>
              <a:rPr lang="en-US" sz="1200" b="0" i="0" kern="1200" dirty="0">
                <a:solidFill>
                  <a:schemeClr val="tx2"/>
                </a:solidFill>
                <a:latin typeface="Arial" panose="020B0604020202020204" pitchFamily="34" charset="0"/>
                <a:cs typeface="Arial" panose="020B0604020202020204" pitchFamily="34" charset="0"/>
              </a:rPr>
            </a:br>
            <a:r>
              <a:rPr lang="en-US" sz="1200" b="0" i="0" kern="1200" dirty="0">
                <a:solidFill>
                  <a:schemeClr val="tx2"/>
                </a:solidFill>
                <a:latin typeface="Arial" panose="020B0604020202020204" pitchFamily="34" charset="0"/>
                <a:cs typeface="Arial" panose="020B0604020202020204" pitchFamily="34" charset="0"/>
              </a:rPr>
              <a:t>Economic </a:t>
            </a:r>
            <a:br>
              <a:rPr lang="en-US" sz="1200" b="0" i="0" kern="1200" dirty="0">
                <a:solidFill>
                  <a:schemeClr val="tx2"/>
                </a:solidFill>
                <a:latin typeface="Arial" panose="020B0604020202020204" pitchFamily="34" charset="0"/>
                <a:cs typeface="Arial" panose="020B0604020202020204" pitchFamily="34" charset="0"/>
              </a:rPr>
            </a:br>
            <a:r>
              <a:rPr lang="en-US" sz="1200" b="0" i="0" kern="1200" dirty="0">
                <a:solidFill>
                  <a:schemeClr val="tx2"/>
                </a:solidFill>
                <a:latin typeface="Arial" panose="020B0604020202020204" pitchFamily="34" charset="0"/>
                <a:cs typeface="Arial" panose="020B0604020202020204" pitchFamily="34" charset="0"/>
              </a:rPr>
              <a:t>Social </a:t>
            </a:r>
            <a:br>
              <a:rPr lang="en-US" sz="1200" b="0" i="0" kern="1200" dirty="0">
                <a:solidFill>
                  <a:schemeClr val="tx2"/>
                </a:solidFill>
                <a:latin typeface="Arial" panose="020B0604020202020204" pitchFamily="34" charset="0"/>
                <a:cs typeface="Arial" panose="020B0604020202020204" pitchFamily="34" charset="0"/>
              </a:rPr>
            </a:br>
            <a:r>
              <a:rPr lang="en-US" sz="1200" b="0" i="0" kern="1200" dirty="0">
                <a:solidFill>
                  <a:schemeClr val="tx2"/>
                </a:solidFill>
                <a:latin typeface="Arial" panose="020B0604020202020204" pitchFamily="34" charset="0"/>
                <a:cs typeface="Arial" panose="020B0604020202020204" pitchFamily="34" charset="0"/>
              </a:rPr>
              <a:t>Technological </a:t>
            </a:r>
            <a:br>
              <a:rPr lang="en-US" sz="1200" b="0" i="0" kern="1200" dirty="0">
                <a:solidFill>
                  <a:schemeClr val="tx2"/>
                </a:solidFill>
                <a:latin typeface="Arial" panose="020B0604020202020204" pitchFamily="34" charset="0"/>
                <a:cs typeface="Arial" panose="020B0604020202020204" pitchFamily="34" charset="0"/>
              </a:rPr>
            </a:br>
            <a:r>
              <a:rPr lang="en-US" sz="1200" b="0" i="0" kern="1200" dirty="0">
                <a:solidFill>
                  <a:schemeClr val="tx2"/>
                </a:solidFill>
                <a:latin typeface="Arial" panose="020B0604020202020204" pitchFamily="34" charset="0"/>
                <a:cs typeface="Arial" panose="020B0604020202020204" pitchFamily="34" charset="0"/>
              </a:rPr>
              <a:t>Environmental </a:t>
            </a:r>
            <a:br>
              <a:rPr lang="en-US" sz="1200" b="0" i="0" kern="1200" dirty="0">
                <a:solidFill>
                  <a:schemeClr val="tx2"/>
                </a:solidFill>
                <a:latin typeface="Arial" panose="020B0604020202020204" pitchFamily="34" charset="0"/>
                <a:cs typeface="Arial" panose="020B0604020202020204" pitchFamily="34" charset="0"/>
              </a:rPr>
            </a:br>
            <a:r>
              <a:rPr lang="en-US" sz="1200" b="0" i="0" kern="1200" dirty="0">
                <a:solidFill>
                  <a:schemeClr val="tx2"/>
                </a:solidFill>
                <a:latin typeface="Arial" panose="020B0604020202020204" pitchFamily="34" charset="0"/>
                <a:cs typeface="Arial" panose="020B0604020202020204" pitchFamily="34" charset="0"/>
              </a:rPr>
              <a:t>Legal </a:t>
            </a:r>
            <a:br>
              <a:rPr lang="en-US" sz="1200" b="0" i="0" kern="1200" dirty="0">
                <a:solidFill>
                  <a:schemeClr val="tx2"/>
                </a:solidFill>
                <a:latin typeface="Arial" panose="020B0604020202020204" pitchFamily="34" charset="0"/>
                <a:cs typeface="Arial" panose="020B0604020202020204" pitchFamily="34" charset="0"/>
              </a:rPr>
            </a:br>
            <a:r>
              <a:rPr lang="en-US" sz="1200" b="0" i="0" kern="1200" dirty="0">
                <a:solidFill>
                  <a:schemeClr val="tx2"/>
                </a:solidFill>
                <a:latin typeface="Arial" panose="020B0604020202020204" pitchFamily="34" charset="0"/>
                <a:cs typeface="Arial" panose="020B0604020202020204" pitchFamily="34" charset="0"/>
              </a:rPr>
              <a:t>Helps businesses understand external factors that may influence their performance and decisions (Whittington et al., 2023) </a:t>
            </a:r>
            <a:br>
              <a:rPr lang="en-US" sz="1200" b="0" i="0" kern="1200" dirty="0">
                <a:solidFill>
                  <a:schemeClr val="tx2"/>
                </a:solidFill>
                <a:latin typeface="Arial" panose="020B0604020202020204" pitchFamily="34" charset="0"/>
                <a:cs typeface="Arial" panose="020B0604020202020204" pitchFamily="34" charset="0"/>
              </a:rPr>
            </a:br>
            <a:r>
              <a:rPr lang="en-US" sz="1200" b="0" i="0" kern="1200" dirty="0">
                <a:solidFill>
                  <a:schemeClr val="accent1"/>
                </a:solidFill>
                <a:latin typeface="Arial" panose="020B0604020202020204" pitchFamily="34" charset="0"/>
                <a:cs typeface="Arial" panose="020B0604020202020204" pitchFamily="34" charset="0"/>
              </a:rPr>
              <a:t>Why and where is it used?</a:t>
            </a:r>
            <a:br>
              <a:rPr lang="en-US" sz="1200" b="0" i="0" kern="1200" dirty="0">
                <a:solidFill>
                  <a:schemeClr val="tx2"/>
                </a:solidFill>
                <a:latin typeface="Arial" panose="020B0604020202020204" pitchFamily="34" charset="0"/>
                <a:cs typeface="Arial" panose="020B0604020202020204" pitchFamily="34" charset="0"/>
              </a:rPr>
            </a:br>
            <a:r>
              <a:rPr lang="en-US" sz="1200" b="0" i="0" kern="1200" dirty="0">
                <a:solidFill>
                  <a:schemeClr val="tx2"/>
                </a:solidFill>
                <a:latin typeface="Arial" panose="020B0604020202020204" pitchFamily="34" charset="0"/>
                <a:cs typeface="Arial" panose="020B0604020202020204" pitchFamily="34" charset="0"/>
              </a:rPr>
              <a:t>Used in strategic planning and business analysis </a:t>
            </a:r>
            <a:br>
              <a:rPr lang="en-US" sz="1200" b="0" i="0" kern="1200" dirty="0">
                <a:solidFill>
                  <a:schemeClr val="tx2"/>
                </a:solidFill>
                <a:latin typeface="Arial" panose="020B0604020202020204" pitchFamily="34" charset="0"/>
                <a:cs typeface="Arial" panose="020B0604020202020204" pitchFamily="34" charset="0"/>
              </a:rPr>
            </a:br>
            <a:r>
              <a:rPr lang="en-US" sz="1200" b="0" i="0" kern="1200" dirty="0">
                <a:solidFill>
                  <a:schemeClr val="tx2"/>
                </a:solidFill>
                <a:latin typeface="Arial" panose="020B0604020202020204" pitchFamily="34" charset="0"/>
                <a:cs typeface="Arial" panose="020B0604020202020204" pitchFamily="34" charset="0"/>
              </a:rPr>
              <a:t>Helps organizations understand changes in their wider environment </a:t>
            </a:r>
            <a:br>
              <a:rPr lang="en-US" sz="1200" b="0" i="0" kern="1200" dirty="0">
                <a:solidFill>
                  <a:schemeClr val="tx2"/>
                </a:solidFill>
                <a:latin typeface="Arial" panose="020B0604020202020204" pitchFamily="34" charset="0"/>
                <a:cs typeface="Arial" panose="020B0604020202020204" pitchFamily="34" charset="0"/>
              </a:rPr>
            </a:br>
            <a:r>
              <a:rPr lang="en-US" sz="1200" b="0" i="0" kern="1200" dirty="0">
                <a:solidFill>
                  <a:schemeClr val="tx2"/>
                </a:solidFill>
                <a:latin typeface="Arial" panose="020B0604020202020204" pitchFamily="34" charset="0"/>
                <a:cs typeface="Arial" panose="020B0604020202020204" pitchFamily="34" charset="0"/>
              </a:rPr>
              <a:t>Can be applied to different businesses, industries and markets </a:t>
            </a:r>
            <a:br>
              <a:rPr lang="en-US" sz="1200" b="0" i="0" kern="1200" dirty="0">
                <a:solidFill>
                  <a:schemeClr val="tx2"/>
                </a:solidFill>
                <a:latin typeface="Arial" panose="020B0604020202020204" pitchFamily="34" charset="0"/>
                <a:cs typeface="Arial" panose="020B0604020202020204" pitchFamily="34" charset="0"/>
              </a:rPr>
            </a:br>
            <a:r>
              <a:rPr lang="en-US" sz="1200" b="0" i="0" kern="1200" dirty="0">
                <a:solidFill>
                  <a:schemeClr val="accent1"/>
                </a:solidFill>
                <a:latin typeface="Arial" panose="020B0604020202020204" pitchFamily="34" charset="0"/>
                <a:cs typeface="Arial" panose="020B0604020202020204" pitchFamily="34" charset="0"/>
              </a:rPr>
              <a:t>Benefits:</a:t>
            </a:r>
            <a:br>
              <a:rPr lang="en-US" sz="1200" b="0" i="0" kern="1200" dirty="0">
                <a:solidFill>
                  <a:schemeClr val="tx2"/>
                </a:solidFill>
                <a:latin typeface="Arial" panose="020B0604020202020204" pitchFamily="34" charset="0"/>
                <a:cs typeface="Arial" panose="020B0604020202020204" pitchFamily="34" charset="0"/>
              </a:rPr>
            </a:br>
            <a:r>
              <a:rPr lang="en-US" sz="1200" b="0" i="0" kern="1200" dirty="0">
                <a:solidFill>
                  <a:schemeClr val="tx2"/>
                </a:solidFill>
                <a:latin typeface="Arial" panose="020B0604020202020204" pitchFamily="34" charset="0"/>
                <a:cs typeface="Arial" panose="020B0604020202020204" pitchFamily="34" charset="0"/>
              </a:rPr>
              <a:t>Provides a structured approach to analyzing external factors </a:t>
            </a:r>
            <a:br>
              <a:rPr lang="en-US" sz="1200" b="0" i="0" kern="1200" dirty="0">
                <a:solidFill>
                  <a:schemeClr val="tx2"/>
                </a:solidFill>
                <a:latin typeface="Arial" panose="020B0604020202020204" pitchFamily="34" charset="0"/>
                <a:cs typeface="Arial" panose="020B0604020202020204" pitchFamily="34" charset="0"/>
              </a:rPr>
            </a:br>
            <a:r>
              <a:rPr lang="en-US" sz="1200" b="0" i="0" kern="1200" dirty="0">
                <a:solidFill>
                  <a:schemeClr val="tx2"/>
                </a:solidFill>
                <a:latin typeface="Arial" panose="020B0604020202020204" pitchFamily="34" charset="0"/>
                <a:cs typeface="Arial" panose="020B0604020202020204" pitchFamily="34" charset="0"/>
              </a:rPr>
              <a:t>Helps identify potential opportunities and threats </a:t>
            </a:r>
            <a:br>
              <a:rPr lang="en-US" sz="1200" b="0" i="0" kern="1200" dirty="0">
                <a:solidFill>
                  <a:schemeClr val="tx2"/>
                </a:solidFill>
                <a:latin typeface="Arial" panose="020B0604020202020204" pitchFamily="34" charset="0"/>
                <a:cs typeface="Arial" panose="020B0604020202020204" pitchFamily="34" charset="0"/>
              </a:rPr>
            </a:br>
            <a:r>
              <a:rPr lang="en-US" sz="1200" b="0" i="0" kern="1200" dirty="0">
                <a:solidFill>
                  <a:schemeClr val="tx2"/>
                </a:solidFill>
                <a:latin typeface="Arial" panose="020B0604020202020204" pitchFamily="34" charset="0"/>
                <a:cs typeface="Arial" panose="020B0604020202020204" pitchFamily="34" charset="0"/>
              </a:rPr>
              <a:t>Supports strategic decision-making </a:t>
            </a:r>
            <a:br>
              <a:rPr lang="en-US" sz="1200" b="0" i="0" kern="1200" dirty="0">
                <a:solidFill>
                  <a:schemeClr val="tx2"/>
                </a:solidFill>
                <a:latin typeface="Arial" panose="020B0604020202020204" pitchFamily="34" charset="0"/>
                <a:cs typeface="Arial" panose="020B0604020202020204" pitchFamily="34" charset="0"/>
              </a:rPr>
            </a:br>
            <a:r>
              <a:rPr lang="en-US" sz="1200" b="0" i="0" kern="1200" dirty="0">
                <a:solidFill>
                  <a:schemeClr val="tx2"/>
                </a:solidFill>
                <a:latin typeface="Arial" panose="020B0604020202020204" pitchFamily="34" charset="0"/>
                <a:cs typeface="Arial" panose="020B0604020202020204" pitchFamily="34" charset="0"/>
              </a:rPr>
              <a:t>Encourages businesses to consider factors beyond their immediate operations (Whittington et al., 2023) </a:t>
            </a:r>
            <a:br>
              <a:rPr lang="en-US" sz="1200" b="0" i="0" kern="1200" dirty="0">
                <a:solidFill>
                  <a:schemeClr val="tx2"/>
                </a:solidFill>
                <a:latin typeface="Arial" panose="020B0604020202020204" pitchFamily="34" charset="0"/>
                <a:cs typeface="Arial" panose="020B0604020202020204" pitchFamily="34" charset="0"/>
              </a:rPr>
            </a:br>
            <a:r>
              <a:rPr lang="en-US" sz="1200" b="0" i="0" kern="1200" dirty="0">
                <a:solidFill>
                  <a:schemeClr val="accent1"/>
                </a:solidFill>
                <a:latin typeface="Arial" panose="020B0604020202020204" pitchFamily="34" charset="0"/>
                <a:cs typeface="Arial" panose="020B0604020202020204" pitchFamily="34" charset="0"/>
              </a:rPr>
              <a:t>Limitations / Criticisms:</a:t>
            </a:r>
            <a:br>
              <a:rPr lang="en-US" sz="1200" b="0" i="0" kern="1200" dirty="0">
                <a:solidFill>
                  <a:schemeClr val="tx2"/>
                </a:solidFill>
                <a:latin typeface="Arial" panose="020B0604020202020204" pitchFamily="34" charset="0"/>
                <a:cs typeface="Arial" panose="020B0604020202020204" pitchFamily="34" charset="0"/>
              </a:rPr>
            </a:br>
            <a:r>
              <a:rPr lang="en-US" sz="1200" b="0" i="0" kern="1200" dirty="0">
                <a:solidFill>
                  <a:schemeClr val="tx2"/>
                </a:solidFill>
                <a:latin typeface="Arial" panose="020B0604020202020204" pitchFamily="34" charset="0"/>
                <a:cs typeface="Arial" panose="020B0604020202020204" pitchFamily="34" charset="0"/>
              </a:rPr>
              <a:t>Can oversimplify complex external issues </a:t>
            </a:r>
            <a:br>
              <a:rPr lang="en-US" sz="1200" b="0" i="0" kern="1200" dirty="0">
                <a:solidFill>
                  <a:schemeClr val="tx2"/>
                </a:solidFill>
                <a:latin typeface="Arial" panose="020B0604020202020204" pitchFamily="34" charset="0"/>
                <a:cs typeface="Arial" panose="020B0604020202020204" pitchFamily="34" charset="0"/>
              </a:rPr>
            </a:br>
            <a:r>
              <a:rPr lang="en-US" sz="1200" b="0" i="0" kern="1200" dirty="0">
                <a:solidFill>
                  <a:schemeClr val="tx2"/>
                </a:solidFill>
                <a:latin typeface="Arial" panose="020B0604020202020204" pitchFamily="34" charset="0"/>
                <a:cs typeface="Arial" panose="020B0604020202020204" pitchFamily="34" charset="0"/>
              </a:rPr>
              <a:t>Does not show how different factors interact with each other </a:t>
            </a:r>
            <a:br>
              <a:rPr lang="en-US" sz="1200" b="0" i="0" kern="1200" dirty="0">
                <a:solidFill>
                  <a:schemeClr val="tx2"/>
                </a:solidFill>
                <a:latin typeface="Arial" panose="020B0604020202020204" pitchFamily="34" charset="0"/>
                <a:cs typeface="Arial" panose="020B0604020202020204" pitchFamily="34" charset="0"/>
              </a:rPr>
            </a:br>
            <a:r>
              <a:rPr lang="en-US" sz="1200" b="0" i="0" kern="1200" dirty="0">
                <a:solidFill>
                  <a:schemeClr val="tx2"/>
                </a:solidFill>
                <a:latin typeface="Arial" panose="020B0604020202020204" pitchFamily="34" charset="0"/>
                <a:cs typeface="Arial" panose="020B0604020202020204" pitchFamily="34" charset="0"/>
              </a:rPr>
              <a:t>External conditions can change quickly, making analysis outdated </a:t>
            </a:r>
            <a:br>
              <a:rPr lang="en-US" sz="1200" b="0" i="0" kern="1200" dirty="0">
                <a:solidFill>
                  <a:schemeClr val="tx2"/>
                </a:solidFill>
                <a:latin typeface="Arial" panose="020B0604020202020204" pitchFamily="34" charset="0"/>
                <a:cs typeface="Arial" panose="020B0604020202020204" pitchFamily="34" charset="0"/>
              </a:rPr>
            </a:br>
            <a:r>
              <a:rPr lang="en-US" sz="1200" b="0" i="0" kern="1200" dirty="0">
                <a:solidFill>
                  <a:schemeClr val="tx2"/>
                </a:solidFill>
                <a:latin typeface="Arial" panose="020B0604020202020204" pitchFamily="34" charset="0"/>
                <a:cs typeface="Arial" panose="020B0604020202020204" pitchFamily="34" charset="0"/>
              </a:rPr>
              <a:t>Does not directly tell a business which action to take </a:t>
            </a:r>
            <a:br>
              <a:rPr lang="en-US" sz="1200" b="0" i="0" kern="1200" dirty="0">
                <a:solidFill>
                  <a:schemeClr val="tx2"/>
                </a:solidFill>
                <a:latin typeface="Arial" panose="020B0604020202020204" pitchFamily="34" charset="0"/>
                <a:cs typeface="Arial" panose="020B0604020202020204" pitchFamily="34" charset="0"/>
              </a:rPr>
            </a:br>
            <a:r>
              <a:rPr lang="en-US" sz="1200" b="0" i="0" kern="1200" dirty="0">
                <a:solidFill>
                  <a:schemeClr val="tx2"/>
                </a:solidFill>
                <a:latin typeface="Arial" panose="020B0604020202020204" pitchFamily="34" charset="0"/>
                <a:cs typeface="Arial" panose="020B0604020202020204" pitchFamily="34" charset="0"/>
              </a:rPr>
              <a:t>Should therefore be used alongside other business analysis tools</a:t>
            </a:r>
            <a:br>
              <a:rPr lang="en-US" sz="1200" b="0" i="0" kern="1200" dirty="0">
                <a:solidFill>
                  <a:schemeClr val="tx2"/>
                </a:solidFill>
                <a:latin typeface="Arial" panose="020B0604020202020204" pitchFamily="34" charset="0"/>
                <a:cs typeface="Arial" panose="020B0604020202020204" pitchFamily="34" charset="0"/>
              </a:rPr>
            </a:br>
            <a:endParaRPr lang="en-US" sz="1200" b="0" i="0" kern="1200" dirty="0">
              <a:solidFill>
                <a:schemeClr val="tx2"/>
              </a:solidFill>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4E78CB34-7DE1-B1F6-4CF1-A026B2875272}"/>
              </a:ext>
            </a:extLst>
          </p:cNvPr>
          <p:cNvPicPr>
            <a:picLocks noChangeAspect="1"/>
          </p:cNvPicPr>
          <p:nvPr/>
        </p:nvPicPr>
        <p:blipFill>
          <a:blip r:embed="rId7"/>
          <a:stretch>
            <a:fillRect/>
          </a:stretch>
        </p:blipFill>
        <p:spPr>
          <a:xfrm>
            <a:off x="589427" y="1676400"/>
            <a:ext cx="5450557" cy="3065937"/>
          </a:xfrm>
          <a:prstGeom prst="rect">
            <a:avLst/>
          </a:prstGeom>
          <a:effectLst/>
        </p:spPr>
      </p:pic>
    </p:spTree>
    <p:extLst>
      <p:ext uri="{BB962C8B-B14F-4D97-AF65-F5344CB8AC3E}">
        <p14:creationId xmlns:p14="http://schemas.microsoft.com/office/powerpoint/2010/main" val="6387610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B88B701D-724F-C914-40C2-E454E6126B0B}"/>
              </a:ext>
            </a:extLst>
          </p:cNvPr>
          <p:cNvGraphicFramePr/>
          <p:nvPr>
            <p:extLst>
              <p:ext uri="{D42A27DB-BD31-4B8C-83A1-F6EECF244321}">
                <p14:modId xmlns:p14="http://schemas.microsoft.com/office/powerpoint/2010/main" val="1841395419"/>
              </p:ext>
            </p:extLst>
          </p:nvPr>
        </p:nvGraphicFramePr>
        <p:xfrm>
          <a:off x="235974" y="334298"/>
          <a:ext cx="11356258" cy="58040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a:extLst>
              <a:ext uri="{FF2B5EF4-FFF2-40B4-BE49-F238E27FC236}">
                <a16:creationId xmlns:a16="http://schemas.microsoft.com/office/drawing/2014/main" id="{896CA5BC-B915-4C62-B37B-6C02522F0942}"/>
              </a:ext>
            </a:extLst>
          </p:cNvPr>
          <p:cNvSpPr/>
          <p:nvPr/>
        </p:nvSpPr>
        <p:spPr>
          <a:xfrm>
            <a:off x="481263" y="5257800"/>
            <a:ext cx="9697453" cy="88053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PESTEL analysis helps managers systematically examine external political, economic, social, technological, environmental and legal factors that may affect an organisation and support strategic decision-making.(sproull,2018</a:t>
            </a:r>
          </a:p>
        </p:txBody>
      </p:sp>
    </p:spTree>
    <p:extLst>
      <p:ext uri="{BB962C8B-B14F-4D97-AF65-F5344CB8AC3E}">
        <p14:creationId xmlns:p14="http://schemas.microsoft.com/office/powerpoint/2010/main" val="38376559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0511321-39AE-04B7-8F65-BE814665AF92}"/>
              </a:ext>
            </a:extLst>
          </p:cNvPr>
          <p:cNvSpPr txBox="1"/>
          <p:nvPr/>
        </p:nvSpPr>
        <p:spPr>
          <a:xfrm>
            <a:off x="235974" y="285135"/>
            <a:ext cx="11670891" cy="430887"/>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a:t>
            </a:r>
          </a:p>
          <a:p>
            <a:r>
              <a:rPr lang="en-GB" sz="1100" dirty="0">
                <a:latin typeface="Arial" panose="020B0604020202020204" pitchFamily="34" charset="0"/>
                <a:cs typeface="Arial" panose="020B0604020202020204" pitchFamily="34" charset="0"/>
              </a:rPr>
              <a:t>.</a:t>
            </a:r>
          </a:p>
        </p:txBody>
      </p:sp>
      <p:sp>
        <p:nvSpPr>
          <p:cNvPr id="4" name="TextBox 3">
            <a:extLst>
              <a:ext uri="{FF2B5EF4-FFF2-40B4-BE49-F238E27FC236}">
                <a16:creationId xmlns:a16="http://schemas.microsoft.com/office/drawing/2014/main" id="{6B2804CB-4620-1EC6-183F-F428C592AD83}"/>
              </a:ext>
            </a:extLst>
          </p:cNvPr>
          <p:cNvSpPr txBox="1"/>
          <p:nvPr/>
        </p:nvSpPr>
        <p:spPr>
          <a:xfrm>
            <a:off x="13421032" y="3451123"/>
            <a:ext cx="184731" cy="369332"/>
          </a:xfrm>
          <a:prstGeom prst="rect">
            <a:avLst/>
          </a:prstGeom>
          <a:noFill/>
        </p:spPr>
        <p:txBody>
          <a:bodyPr wrap="none" rtlCol="0">
            <a:spAutoFit/>
          </a:bodyPr>
          <a:lstStyle/>
          <a:p>
            <a:endParaRPr lang="en-GB" dirty="0"/>
          </a:p>
        </p:txBody>
      </p:sp>
      <p:sp>
        <p:nvSpPr>
          <p:cNvPr id="5" name="Rectangle 4">
            <a:extLst>
              <a:ext uri="{FF2B5EF4-FFF2-40B4-BE49-F238E27FC236}">
                <a16:creationId xmlns:a16="http://schemas.microsoft.com/office/drawing/2014/main" id="{4575F636-4636-608D-3621-82FB5CE5215E}"/>
              </a:ext>
            </a:extLst>
          </p:cNvPr>
          <p:cNvSpPr/>
          <p:nvPr/>
        </p:nvSpPr>
        <p:spPr>
          <a:xfrm>
            <a:off x="235973" y="781800"/>
            <a:ext cx="5978012" cy="2512099"/>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GB" b="1" dirty="0">
                <a:solidFill>
                  <a:schemeClr val="bg1"/>
                </a:solidFill>
                <a:latin typeface="Arial" panose="020B0604020202020204" pitchFamily="34" charset="0"/>
                <a:cs typeface="Arial" panose="020B0604020202020204" pitchFamily="34" charset="0"/>
              </a:rPr>
              <a:t>What is the Cause-and-Effect Model?</a:t>
            </a:r>
          </a:p>
          <a:p>
            <a:pPr algn="ctr"/>
            <a:r>
              <a:rPr lang="en-GB" dirty="0">
                <a:latin typeface="Arial" panose="020B0604020202020204" pitchFamily="34" charset="0"/>
                <a:cs typeface="Arial" panose="020B0604020202020204" pitchFamily="34" charset="0"/>
              </a:rPr>
              <a:t>A structured problem-solving tool used to identify possible causes of a specific problem.</a:t>
            </a:r>
          </a:p>
          <a:p>
            <a:pPr algn="ctr"/>
            <a:r>
              <a:rPr lang="en-GB" dirty="0">
                <a:latin typeface="Arial" panose="020B0604020202020204" pitchFamily="34" charset="0"/>
                <a:cs typeface="Arial" panose="020B0604020202020204" pitchFamily="34" charset="0"/>
              </a:rPr>
              <a:t>Also known as a Fishbone Diagram or Ishikawa Diagram.</a:t>
            </a:r>
          </a:p>
          <a:p>
            <a:pPr algn="ctr"/>
            <a:r>
              <a:rPr lang="en-GB" dirty="0">
                <a:latin typeface="Arial" panose="020B0604020202020204" pitchFamily="34" charset="0"/>
                <a:cs typeface="Arial" panose="020B0604020202020204" pitchFamily="34" charset="0"/>
              </a:rPr>
              <a:t>It shows the relationship between a problem and the different factors that may contribute to it (Kumah and </a:t>
            </a:r>
            <a:r>
              <a:rPr lang="en-GB" dirty="0" err="1">
                <a:latin typeface="Arial" panose="020B0604020202020204" pitchFamily="34" charset="0"/>
                <a:cs typeface="Arial" panose="020B0604020202020204" pitchFamily="34" charset="0"/>
              </a:rPr>
              <a:t>Forkuo</a:t>
            </a:r>
            <a:r>
              <a:rPr lang="en-GB" dirty="0">
                <a:latin typeface="Arial" panose="020B0604020202020204" pitchFamily="34" charset="0"/>
                <a:cs typeface="Arial" panose="020B0604020202020204" pitchFamily="34" charset="0"/>
              </a:rPr>
              <a:t>-Minka, 2023).</a:t>
            </a:r>
          </a:p>
        </p:txBody>
      </p:sp>
      <p:sp>
        <p:nvSpPr>
          <p:cNvPr id="7" name="Rectangle 6">
            <a:extLst>
              <a:ext uri="{FF2B5EF4-FFF2-40B4-BE49-F238E27FC236}">
                <a16:creationId xmlns:a16="http://schemas.microsoft.com/office/drawing/2014/main" id="{2D619196-B4C1-3EBA-A3A9-62235D3B9D64}"/>
              </a:ext>
            </a:extLst>
          </p:cNvPr>
          <p:cNvSpPr/>
          <p:nvPr/>
        </p:nvSpPr>
        <p:spPr>
          <a:xfrm>
            <a:off x="235973" y="3451123"/>
            <a:ext cx="5565058" cy="2512099"/>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en-GB" b="1" dirty="0">
                <a:solidFill>
                  <a:schemeClr val="bg1"/>
                </a:solidFill>
                <a:latin typeface="Arial" panose="020B0604020202020204" pitchFamily="34" charset="0"/>
                <a:cs typeface="Arial" panose="020B0604020202020204" pitchFamily="34" charset="0"/>
              </a:rPr>
              <a:t>Why and Where is it Used?</a:t>
            </a:r>
          </a:p>
          <a:p>
            <a:pPr algn="ctr"/>
            <a:r>
              <a:rPr lang="en-GB" dirty="0">
                <a:latin typeface="Arial" panose="020B0604020202020204" pitchFamily="34" charset="0"/>
                <a:cs typeface="Arial" panose="020B0604020202020204" pitchFamily="34" charset="0"/>
              </a:rPr>
              <a:t>Used to investigate problems and identify their possible root causes.</a:t>
            </a:r>
          </a:p>
          <a:p>
            <a:pPr algn="ctr"/>
            <a:r>
              <a:rPr lang="en-GB" dirty="0">
                <a:latin typeface="Arial" panose="020B0604020202020204" pitchFamily="34" charset="0"/>
                <a:cs typeface="Arial" panose="020B0604020202020204" pitchFamily="34" charset="0"/>
              </a:rPr>
              <a:t>Commonly used in quality management, business and organisational problem-solving.</a:t>
            </a:r>
          </a:p>
          <a:p>
            <a:pPr algn="ctr"/>
            <a:r>
              <a:rPr lang="en-GB" dirty="0">
                <a:latin typeface="Arial" panose="020B0604020202020204" pitchFamily="34" charset="0"/>
                <a:cs typeface="Arial" panose="020B0604020202020204" pitchFamily="34" charset="0"/>
              </a:rPr>
              <a:t>It helps users examine a problem from different categories rather than focusing on one possible cause</a:t>
            </a:r>
          </a:p>
        </p:txBody>
      </p:sp>
      <p:sp>
        <p:nvSpPr>
          <p:cNvPr id="8" name="Rectangle 7">
            <a:extLst>
              <a:ext uri="{FF2B5EF4-FFF2-40B4-BE49-F238E27FC236}">
                <a16:creationId xmlns:a16="http://schemas.microsoft.com/office/drawing/2014/main" id="{21623BE2-D007-928D-421A-83C19EF7C65D}"/>
              </a:ext>
            </a:extLst>
          </p:cNvPr>
          <p:cNvSpPr/>
          <p:nvPr/>
        </p:nvSpPr>
        <p:spPr>
          <a:xfrm>
            <a:off x="6626941" y="738981"/>
            <a:ext cx="4542503" cy="2597735"/>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r>
              <a:rPr lang="en-GB" b="1" dirty="0">
                <a:solidFill>
                  <a:schemeClr val="bg1"/>
                </a:solidFill>
                <a:latin typeface="Arial" panose="020B0604020202020204" pitchFamily="34" charset="0"/>
                <a:cs typeface="Arial" panose="020B0604020202020204" pitchFamily="34" charset="0"/>
              </a:rPr>
              <a:t>Benefits</a:t>
            </a:r>
          </a:p>
          <a:p>
            <a:pPr algn="ctr"/>
            <a:r>
              <a:rPr lang="en-GB" dirty="0">
                <a:latin typeface="Arial" panose="020B0604020202020204" pitchFamily="34" charset="0"/>
                <a:cs typeface="Arial" panose="020B0604020202020204" pitchFamily="34" charset="0"/>
              </a:rPr>
              <a:t>Provides a clear and visual way to organise possible causes.</a:t>
            </a:r>
          </a:p>
          <a:p>
            <a:pPr algn="ctr"/>
            <a:r>
              <a:rPr lang="en-GB" dirty="0">
                <a:latin typeface="Arial" panose="020B0604020202020204" pitchFamily="34" charset="0"/>
                <a:cs typeface="Arial" panose="020B0604020202020204" pitchFamily="34" charset="0"/>
              </a:rPr>
              <a:t>Encourages systematic thinking about a problem.</a:t>
            </a:r>
          </a:p>
          <a:p>
            <a:pPr algn="ctr"/>
            <a:r>
              <a:rPr lang="en-GB" dirty="0">
                <a:latin typeface="Arial" panose="020B0604020202020204" pitchFamily="34" charset="0"/>
                <a:cs typeface="Arial" panose="020B0604020202020204" pitchFamily="34" charset="0"/>
              </a:rPr>
              <a:t>Helps identify multiple contributing factors.</a:t>
            </a:r>
          </a:p>
          <a:p>
            <a:pPr algn="ctr"/>
            <a:r>
              <a:rPr lang="en-GB" dirty="0">
                <a:latin typeface="Arial" panose="020B0604020202020204" pitchFamily="34" charset="0"/>
                <a:cs typeface="Arial" panose="020B0604020202020204" pitchFamily="34" charset="0"/>
              </a:rPr>
              <a:t>Supports discussion and further investigation of the problem.</a:t>
            </a:r>
          </a:p>
        </p:txBody>
      </p:sp>
      <p:sp>
        <p:nvSpPr>
          <p:cNvPr id="9" name="Rectangle 8">
            <a:extLst>
              <a:ext uri="{FF2B5EF4-FFF2-40B4-BE49-F238E27FC236}">
                <a16:creationId xmlns:a16="http://schemas.microsoft.com/office/drawing/2014/main" id="{7D024895-C7EC-1303-6D3C-206833693FD8}"/>
              </a:ext>
            </a:extLst>
          </p:cNvPr>
          <p:cNvSpPr/>
          <p:nvPr/>
        </p:nvSpPr>
        <p:spPr>
          <a:xfrm>
            <a:off x="5801031" y="3429001"/>
            <a:ext cx="6154995" cy="2315336"/>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GB" b="1" dirty="0">
                <a:solidFill>
                  <a:schemeClr val="bg1"/>
                </a:solidFill>
                <a:latin typeface="Arial" panose="020B0604020202020204" pitchFamily="34" charset="0"/>
                <a:cs typeface="Arial" panose="020B0604020202020204" pitchFamily="34" charset="0"/>
              </a:rPr>
              <a:t>Limitations / Criticisms</a:t>
            </a:r>
          </a:p>
          <a:p>
            <a:pPr algn="ctr"/>
            <a:r>
              <a:rPr lang="en-GB" dirty="0">
                <a:latin typeface="Arial" panose="020B0604020202020204" pitchFamily="34" charset="0"/>
                <a:cs typeface="Arial" panose="020B0604020202020204" pitchFamily="34" charset="0"/>
              </a:rPr>
              <a:t>It identifies possible causes but does not prove which cause is responsible.</a:t>
            </a:r>
          </a:p>
          <a:p>
            <a:pPr algn="ctr"/>
            <a:r>
              <a:rPr lang="en-GB" dirty="0">
                <a:latin typeface="Arial" panose="020B0604020202020204" pitchFamily="34" charset="0"/>
                <a:cs typeface="Arial" panose="020B0604020202020204" pitchFamily="34" charset="0"/>
              </a:rPr>
              <a:t>The diagram can become complicated when too many causes are in01cluded.</a:t>
            </a:r>
          </a:p>
          <a:p>
            <a:pPr algn="ctr"/>
            <a:r>
              <a:rPr lang="en-GB" dirty="0">
                <a:latin typeface="Arial" panose="020B0604020202020204" pitchFamily="34" charset="0"/>
                <a:cs typeface="Arial" panose="020B0604020202020204" pitchFamily="34" charset="0"/>
              </a:rPr>
              <a:t>Findings can depend on the knowledge and judgement of the people creating the diagram.</a:t>
            </a:r>
          </a:p>
          <a:p>
            <a:pPr algn="ctr"/>
            <a:r>
              <a:rPr lang="en-GB" dirty="0">
                <a:latin typeface="Arial" panose="020B0604020202020204" pitchFamily="34" charset="0"/>
                <a:cs typeface="Arial" panose="020B0604020202020204" pitchFamily="34" charset="0"/>
              </a:rPr>
              <a:t>It does not provide solutions by itself and may need to be combined with other analysis methods.</a:t>
            </a:r>
          </a:p>
        </p:txBody>
      </p:sp>
      <p:sp>
        <p:nvSpPr>
          <p:cNvPr id="15" name="Flowchart: Punched Tape 14">
            <a:extLst>
              <a:ext uri="{FF2B5EF4-FFF2-40B4-BE49-F238E27FC236}">
                <a16:creationId xmlns:a16="http://schemas.microsoft.com/office/drawing/2014/main" id="{7424F9C6-A930-6ADE-FFCA-BE87235DDC5E}"/>
              </a:ext>
            </a:extLst>
          </p:cNvPr>
          <p:cNvSpPr/>
          <p:nvPr/>
        </p:nvSpPr>
        <p:spPr>
          <a:xfrm>
            <a:off x="235973" y="61365"/>
            <a:ext cx="6164826" cy="570271"/>
          </a:xfrm>
          <a:prstGeom prst="flowChartPunchedTape">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en-GB" b="1" dirty="0">
                <a:latin typeface="Arial" panose="020B0604020202020204" pitchFamily="34" charset="0"/>
                <a:cs typeface="Arial" panose="020B0604020202020204" pitchFamily="34" charset="0"/>
              </a:rPr>
              <a:t>Critique of Cause-and-Effect</a:t>
            </a:r>
          </a:p>
        </p:txBody>
      </p:sp>
      <p:sp>
        <p:nvSpPr>
          <p:cNvPr id="11" name="Rectangle 10">
            <a:extLst>
              <a:ext uri="{FF2B5EF4-FFF2-40B4-BE49-F238E27FC236}">
                <a16:creationId xmlns:a16="http://schemas.microsoft.com/office/drawing/2014/main" id="{E8495439-6C40-40E6-A99E-6C5DD7DE4AF0}"/>
              </a:ext>
            </a:extLst>
          </p:cNvPr>
          <p:cNvSpPr/>
          <p:nvPr/>
        </p:nvSpPr>
        <p:spPr>
          <a:xfrm>
            <a:off x="235973" y="5901560"/>
            <a:ext cx="11386532" cy="8950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Cause-and-effect analysis helps managers identify the possible causes of a problem; however, its effectiveness depends on the accuracy of the information collected, as identifying possible causes does not necessarily prove that they are the actual causes (Proctor, 2014,p.</a:t>
            </a:r>
            <a:r>
              <a:rPr lang="en-GB" i="1" dirty="0"/>
              <a:t>111).</a:t>
            </a:r>
          </a:p>
        </p:txBody>
      </p:sp>
    </p:spTree>
    <p:extLst>
      <p:ext uri="{BB962C8B-B14F-4D97-AF65-F5344CB8AC3E}">
        <p14:creationId xmlns:p14="http://schemas.microsoft.com/office/powerpoint/2010/main" val="26508244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C0EA8CC-456D-927C-0519-DB6FAF5594DB}"/>
              </a:ext>
            </a:extLst>
          </p:cNvPr>
          <p:cNvPicPr>
            <a:picLocks noChangeAspect="1"/>
          </p:cNvPicPr>
          <p:nvPr/>
        </p:nvPicPr>
        <p:blipFill>
          <a:blip r:embed="rId2"/>
          <a:stretch>
            <a:fillRect/>
          </a:stretch>
        </p:blipFill>
        <p:spPr>
          <a:xfrm>
            <a:off x="1100026" y="0"/>
            <a:ext cx="9991947" cy="6858000"/>
          </a:xfrm>
          <a:prstGeom prst="rect">
            <a:avLst/>
          </a:prstGeom>
        </p:spPr>
      </p:pic>
      <p:pic>
        <p:nvPicPr>
          <p:cNvPr id="6" name="Picture 5">
            <a:extLst>
              <a:ext uri="{FF2B5EF4-FFF2-40B4-BE49-F238E27FC236}">
                <a16:creationId xmlns:a16="http://schemas.microsoft.com/office/drawing/2014/main" id="{97AB3FAF-F217-1259-73E3-D8480502882C}"/>
              </a:ext>
            </a:extLst>
          </p:cNvPr>
          <p:cNvPicPr>
            <a:picLocks noChangeAspect="1"/>
          </p:cNvPicPr>
          <p:nvPr/>
        </p:nvPicPr>
        <p:blipFill>
          <a:blip r:embed="rId2"/>
          <a:stretch>
            <a:fillRect/>
          </a:stretch>
        </p:blipFill>
        <p:spPr>
          <a:xfrm>
            <a:off x="2351314" y="858824"/>
            <a:ext cx="8740659" cy="5999175"/>
          </a:xfrm>
          <a:prstGeom prst="rect">
            <a:avLst/>
          </a:prstGeom>
        </p:spPr>
      </p:pic>
      <p:pic>
        <p:nvPicPr>
          <p:cNvPr id="10" name="Picture 9">
            <a:extLst>
              <a:ext uri="{FF2B5EF4-FFF2-40B4-BE49-F238E27FC236}">
                <a16:creationId xmlns:a16="http://schemas.microsoft.com/office/drawing/2014/main" id="{B86E6174-C82E-A37C-1366-59D73AD2F5FC}"/>
              </a:ext>
            </a:extLst>
          </p:cNvPr>
          <p:cNvPicPr>
            <a:picLocks noChangeAspect="1"/>
          </p:cNvPicPr>
          <p:nvPr/>
        </p:nvPicPr>
        <p:blipFill>
          <a:blip r:embed="rId3"/>
          <a:stretch>
            <a:fillRect/>
          </a:stretch>
        </p:blipFill>
        <p:spPr>
          <a:xfrm>
            <a:off x="318724" y="296839"/>
            <a:ext cx="11073284" cy="6264321"/>
          </a:xfrm>
          <a:prstGeom prst="rect">
            <a:avLst/>
          </a:prstGeom>
        </p:spPr>
      </p:pic>
      <p:sp>
        <p:nvSpPr>
          <p:cNvPr id="11" name="Rectangle 10">
            <a:extLst>
              <a:ext uri="{FF2B5EF4-FFF2-40B4-BE49-F238E27FC236}">
                <a16:creationId xmlns:a16="http://schemas.microsoft.com/office/drawing/2014/main" id="{FD2CA642-D71C-F621-6108-B92E6F4407A8}"/>
              </a:ext>
            </a:extLst>
          </p:cNvPr>
          <p:cNvSpPr/>
          <p:nvPr/>
        </p:nvSpPr>
        <p:spPr>
          <a:xfrm>
            <a:off x="9320982" y="2880852"/>
            <a:ext cx="1770992" cy="113848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Stagnant Sales25% below 2019 levels</a:t>
            </a:r>
          </a:p>
        </p:txBody>
      </p:sp>
    </p:spTree>
    <p:extLst>
      <p:ext uri="{BB962C8B-B14F-4D97-AF65-F5344CB8AC3E}">
        <p14:creationId xmlns:p14="http://schemas.microsoft.com/office/powerpoint/2010/main" val="42944162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30" name="Picture 29">
            <a:extLst>
              <a:ext uri="{FF2B5EF4-FFF2-40B4-BE49-F238E27FC236}">
                <a16:creationId xmlns:a16="http://schemas.microsoft.com/office/drawing/2014/main" id="{DF19BAF3-7E20-4B9D-B544-BABAEEA1FA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31" name="Picture 30">
            <a:extLst>
              <a:ext uri="{FF2B5EF4-FFF2-40B4-BE49-F238E27FC236}">
                <a16:creationId xmlns:a16="http://schemas.microsoft.com/office/drawing/2014/main" id="{950648F4-ABCD-4DF0-8641-76CFB23547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32" name="Oval 31">
            <a:extLst>
              <a:ext uri="{FF2B5EF4-FFF2-40B4-BE49-F238E27FC236}">
                <a16:creationId xmlns:a16="http://schemas.microsoft.com/office/drawing/2014/main" id="{989BE678-777B-482A-A616-FEDC47B162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33" name="Picture 32">
            <a:extLst>
              <a:ext uri="{FF2B5EF4-FFF2-40B4-BE49-F238E27FC236}">
                <a16:creationId xmlns:a16="http://schemas.microsoft.com/office/drawing/2014/main" id="{CF1EB4BD-9C7E-4AA3-9681-C7EB0DA625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34" name="Picture 33">
            <a:extLst>
              <a:ext uri="{FF2B5EF4-FFF2-40B4-BE49-F238E27FC236}">
                <a16:creationId xmlns:a16="http://schemas.microsoft.com/office/drawing/2014/main" id="{94AAE3AA-3759-4D28-B0EF-575F25A514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35" name="Rectangle 34">
            <a:extLst>
              <a:ext uri="{FF2B5EF4-FFF2-40B4-BE49-F238E27FC236}">
                <a16:creationId xmlns:a16="http://schemas.microsoft.com/office/drawing/2014/main" id="{D28BE0C3-2102-4820-B88B-A448B184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Heart 2">
            <a:extLst>
              <a:ext uri="{FF2B5EF4-FFF2-40B4-BE49-F238E27FC236}">
                <a16:creationId xmlns:a16="http://schemas.microsoft.com/office/drawing/2014/main" id="{43F169B4-6640-24CB-7261-021B5DFC9711}"/>
              </a:ext>
            </a:extLst>
          </p:cNvPr>
          <p:cNvSpPr/>
          <p:nvPr/>
        </p:nvSpPr>
        <p:spPr>
          <a:xfrm>
            <a:off x="648930" y="629266"/>
            <a:ext cx="3322912" cy="1641987"/>
          </a:xfrm>
          <a:prstGeom prst="heart">
            <a:avLst/>
          </a:prstGeom>
        </p:spPr>
        <p:style>
          <a:lnRef idx="2">
            <a:schemeClr val="accent1">
              <a:shade val="15000"/>
            </a:schemeClr>
          </a:lnRef>
          <a:fillRef idx="1">
            <a:schemeClr val="accent1"/>
          </a:fillRef>
          <a:effectRef idx="0">
            <a:schemeClr val="accent1"/>
          </a:effectRef>
          <a:fontRef idx="minor">
            <a:schemeClr val="lt1"/>
          </a:fontRef>
        </p:style>
        <p:txBody>
          <a:bodyPr vert="horz" lIns="91440" tIns="45720" rIns="91440" bIns="45720" rtlCol="0" anchor="t">
            <a:normAutofit/>
          </a:bodyPr>
          <a:lstStyle/>
          <a:p>
            <a:pPr>
              <a:lnSpc>
                <a:spcPct val="90000"/>
              </a:lnSpc>
              <a:spcBef>
                <a:spcPct val="0"/>
              </a:spcBef>
              <a:spcAft>
                <a:spcPts val="600"/>
              </a:spcAft>
            </a:pPr>
            <a:r>
              <a:rPr lang="en-US" sz="2600">
                <a:solidFill>
                  <a:schemeClr val="tx2"/>
                </a:solidFill>
                <a:latin typeface="+mj-lt"/>
                <a:ea typeface="+mj-ea"/>
                <a:cs typeface="+mj-cs"/>
              </a:rPr>
              <a:t>Key Findings</a:t>
            </a:r>
          </a:p>
        </p:txBody>
      </p:sp>
      <p:pic>
        <p:nvPicPr>
          <p:cNvPr id="5" name="Picture 4">
            <a:extLst>
              <a:ext uri="{FF2B5EF4-FFF2-40B4-BE49-F238E27FC236}">
                <a16:creationId xmlns:a16="http://schemas.microsoft.com/office/drawing/2014/main" id="{48D4A50E-68C2-FE35-D918-0A66DF9A44D0}"/>
              </a:ext>
            </a:extLst>
          </p:cNvPr>
          <p:cNvPicPr>
            <a:picLocks noChangeAspect="1"/>
          </p:cNvPicPr>
          <p:nvPr/>
        </p:nvPicPr>
        <p:blipFill>
          <a:blip r:embed="rId7"/>
          <a:srcRect l="941" t="9782" b="22016"/>
          <a:stretch>
            <a:fillRect/>
          </a:stretch>
        </p:blipFill>
        <p:spPr>
          <a:xfrm>
            <a:off x="6215442" y="1215851"/>
            <a:ext cx="5328857" cy="4431323"/>
          </a:xfrm>
          <a:prstGeom prst="rect">
            <a:avLst/>
          </a:prstGeom>
          <a:effectLst>
            <a:outerShdw blurRad="50800" dist="38100" dir="5400000" algn="t" rotWithShape="0">
              <a:prstClr val="black">
                <a:alpha val="43000"/>
              </a:prstClr>
            </a:outerShdw>
          </a:effectLst>
        </p:spPr>
      </p:pic>
      <p:sp>
        <p:nvSpPr>
          <p:cNvPr id="36" name="Rectangle 35">
            <a:extLst>
              <a:ext uri="{FF2B5EF4-FFF2-40B4-BE49-F238E27FC236}">
                <a16:creationId xmlns:a16="http://schemas.microsoft.com/office/drawing/2014/main" id="{A93A089E-0A16-452C-B341-0F769780D2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extBox 1">
            <a:extLst>
              <a:ext uri="{FF2B5EF4-FFF2-40B4-BE49-F238E27FC236}">
                <a16:creationId xmlns:a16="http://schemas.microsoft.com/office/drawing/2014/main" id="{550C92F3-DD35-18F1-F8FB-2B2930D5400A}"/>
              </a:ext>
            </a:extLst>
          </p:cNvPr>
          <p:cNvSpPr txBox="1"/>
          <p:nvPr/>
        </p:nvSpPr>
        <p:spPr>
          <a:xfrm>
            <a:off x="295048" y="2418736"/>
            <a:ext cx="4969328" cy="3809998"/>
          </a:xfrm>
          <a:prstGeom prst="rect">
            <a:avLst/>
          </a:prstGeom>
        </p:spPr>
        <p:txBody>
          <a:bodyPr vert="horz" lIns="91440" tIns="45720" rIns="91440" bIns="45720" rtlCol="0">
            <a:noAutofit/>
          </a:bodyPr>
          <a:lstStyle/>
          <a:p>
            <a:pPr marL="285750" indent="-285750">
              <a:lnSpc>
                <a:spcPct val="90000"/>
              </a:lnSpc>
              <a:spcBef>
                <a:spcPts val="1000"/>
              </a:spcBef>
              <a:buClr>
                <a:schemeClr val="bg2">
                  <a:lumMod val="40000"/>
                  <a:lumOff val="60000"/>
                </a:schemeClr>
              </a:buClr>
              <a:buSzPct val="80000"/>
              <a:buFont typeface="Wingdings 3" charset="2"/>
              <a:buChar char=""/>
            </a:pPr>
            <a:r>
              <a:rPr lang="en-US" sz="1400" dirty="0">
                <a:latin typeface="Arial" panose="020B0604020202020204" pitchFamily="34" charset="0"/>
                <a:ea typeface="+mj-ea"/>
                <a:cs typeface="Arial" panose="020B0604020202020204" pitchFamily="34" charset="0"/>
              </a:rPr>
              <a:t>Sales stagnation: Sales remain around 25% below 2019 levels.</a:t>
            </a:r>
          </a:p>
          <a:p>
            <a:pPr marL="285750" indent="-285750">
              <a:lnSpc>
                <a:spcPct val="90000"/>
              </a:lnSpc>
              <a:spcBef>
                <a:spcPts val="1000"/>
              </a:spcBef>
              <a:buClr>
                <a:schemeClr val="bg2">
                  <a:lumMod val="40000"/>
                  <a:lumOff val="60000"/>
                </a:schemeClr>
              </a:buClr>
              <a:buSzPct val="80000"/>
              <a:buFont typeface="Wingdings 3" charset="2"/>
              <a:buChar char=""/>
            </a:pPr>
            <a:r>
              <a:rPr lang="en-US" sz="1400" dirty="0">
                <a:latin typeface="Arial" panose="020B0604020202020204" pitchFamily="34" charset="0"/>
                <a:ea typeface="+mj-ea"/>
                <a:cs typeface="Arial" panose="020B0604020202020204" pitchFamily="34" charset="0"/>
              </a:rPr>
              <a:t>External pressures: A quieter retail park, increased home/hybrid working and changes in local employment have reduced customer footfall.</a:t>
            </a:r>
          </a:p>
          <a:p>
            <a:pPr marL="285750" indent="-285750">
              <a:lnSpc>
                <a:spcPct val="90000"/>
              </a:lnSpc>
              <a:spcBef>
                <a:spcPts val="1000"/>
              </a:spcBef>
              <a:buClr>
                <a:schemeClr val="bg2">
                  <a:lumMod val="40000"/>
                  <a:lumOff val="60000"/>
                </a:schemeClr>
              </a:buClr>
              <a:buSzPct val="80000"/>
              <a:buFont typeface="Wingdings 3" charset="2"/>
              <a:buChar char=""/>
            </a:pPr>
            <a:r>
              <a:rPr lang="en-US" sz="1400" dirty="0">
                <a:latin typeface="Arial" panose="020B0604020202020204" pitchFamily="34" charset="0"/>
                <a:ea typeface="+mj-ea"/>
                <a:cs typeface="Arial" panose="020B0604020202020204" pitchFamily="34" charset="0"/>
              </a:rPr>
              <a:t>Business pressures: Higher operating costs and unpredictable organic ingredient costs are putting pressure on the bakery.</a:t>
            </a:r>
          </a:p>
          <a:p>
            <a:pPr marL="285750" indent="-285750">
              <a:lnSpc>
                <a:spcPct val="90000"/>
              </a:lnSpc>
              <a:spcBef>
                <a:spcPts val="1000"/>
              </a:spcBef>
              <a:buClr>
                <a:schemeClr val="bg2">
                  <a:lumMod val="40000"/>
                  <a:lumOff val="60000"/>
                </a:schemeClr>
              </a:buClr>
              <a:buSzPct val="80000"/>
              <a:buFont typeface="Wingdings 3" charset="2"/>
              <a:buChar char=""/>
            </a:pPr>
            <a:r>
              <a:rPr lang="en-US" sz="1400" dirty="0">
                <a:latin typeface="Arial" panose="020B0604020202020204" pitchFamily="34" charset="0"/>
                <a:ea typeface="+mj-ea"/>
                <a:cs typeface="Arial" panose="020B0604020202020204" pitchFamily="34" charset="0"/>
              </a:rPr>
              <a:t>Internal limitations: Lack of pre-ordering and delivery options, together with limited ability to answer the phone, may affect customer convenience.</a:t>
            </a:r>
          </a:p>
          <a:p>
            <a:pPr marL="285750" indent="-285750">
              <a:lnSpc>
                <a:spcPct val="90000"/>
              </a:lnSpc>
              <a:spcBef>
                <a:spcPts val="1000"/>
              </a:spcBef>
              <a:buClr>
                <a:schemeClr val="bg2">
                  <a:lumMod val="40000"/>
                  <a:lumOff val="60000"/>
                </a:schemeClr>
              </a:buClr>
              <a:buSzPct val="80000"/>
              <a:buFont typeface="Wingdings 3" charset="2"/>
              <a:buChar char=""/>
            </a:pPr>
            <a:r>
              <a:rPr lang="en-US" sz="1400" dirty="0">
                <a:latin typeface="Arial" panose="020B0604020202020204" pitchFamily="34" charset="0"/>
                <a:ea typeface="+mj-ea"/>
                <a:cs typeface="Arial" panose="020B0604020202020204" pitchFamily="34" charset="0"/>
              </a:rPr>
              <a:t>Overall finding: Basil’s stagnant sales are caused by a combination of internal and external factors, rather than one single problem.</a:t>
            </a:r>
          </a:p>
        </p:txBody>
      </p:sp>
    </p:spTree>
    <p:extLst>
      <p:ext uri="{BB962C8B-B14F-4D97-AF65-F5344CB8AC3E}">
        <p14:creationId xmlns:p14="http://schemas.microsoft.com/office/powerpoint/2010/main" val="38345850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8C200CB-D8CB-E498-B5E4-9F2AB56136BE}"/>
              </a:ext>
            </a:extLst>
          </p:cNvPr>
          <p:cNvSpPr txBox="1"/>
          <p:nvPr/>
        </p:nvSpPr>
        <p:spPr>
          <a:xfrm>
            <a:off x="196645" y="206477"/>
            <a:ext cx="11498050" cy="6986528"/>
          </a:xfrm>
          <a:prstGeom prst="rect">
            <a:avLst/>
          </a:prstGeom>
          <a:noFill/>
        </p:spPr>
        <p:txBody>
          <a:bodyPr wrap="square">
            <a:spAutoFit/>
          </a:bodyPr>
          <a:lstStyle/>
          <a:p>
            <a:r>
              <a:rPr lang="en-GB" sz="1600" b="1" dirty="0">
                <a:solidFill>
                  <a:schemeClr val="accent1"/>
                </a:solidFill>
                <a:latin typeface="Arial" panose="020B0604020202020204" pitchFamily="34" charset="0"/>
                <a:cs typeface="Arial" panose="020B0604020202020204" pitchFamily="34" charset="0"/>
              </a:rPr>
              <a:t>Reference list </a:t>
            </a:r>
          </a:p>
          <a:p>
            <a:r>
              <a:rPr lang="en-GB" sz="1600" dirty="0">
                <a:latin typeface="Arial" panose="020B0604020202020204" pitchFamily="34" charset="0"/>
                <a:cs typeface="Arial" panose="020B0604020202020204" pitchFamily="34" charset="0"/>
              </a:rPr>
              <a:t>Food Standards Agency (FSA) (2026) </a:t>
            </a:r>
            <a:r>
              <a:rPr lang="en-GB" sz="1600" i="1" dirty="0">
                <a:latin typeface="Arial" panose="020B0604020202020204" pitchFamily="34" charset="0"/>
                <a:cs typeface="Arial" panose="020B0604020202020204" pitchFamily="34" charset="0"/>
              </a:rPr>
              <a:t>Food business registration. </a:t>
            </a:r>
            <a:r>
              <a:rPr lang="en-GB" sz="1600" dirty="0">
                <a:latin typeface="Arial" panose="020B0604020202020204" pitchFamily="34" charset="0"/>
                <a:cs typeface="Arial" panose="020B0604020202020204" pitchFamily="34" charset="0"/>
              </a:rPr>
              <a:t>Available at: </a:t>
            </a:r>
            <a:r>
              <a:rPr lang="en-GB" sz="1600" dirty="0">
                <a:latin typeface="Arial" panose="020B0604020202020204" pitchFamily="34" charset="0"/>
                <a:cs typeface="Arial" panose="020B0604020202020204" pitchFamily="34" charset="0"/>
                <a:hlinkClick r:id="rId2"/>
              </a:rPr>
              <a:t>https://www.gov.uk/guidance/food-business-registration</a:t>
            </a:r>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 (Accessed: 6 October 2026).</a:t>
            </a:r>
          </a:p>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Kumah, A. and </a:t>
            </a:r>
            <a:r>
              <a:rPr lang="en-GB" sz="1600" dirty="0" err="1">
                <a:latin typeface="Arial" panose="020B0604020202020204" pitchFamily="34" charset="0"/>
                <a:cs typeface="Arial" panose="020B0604020202020204" pitchFamily="34" charset="0"/>
              </a:rPr>
              <a:t>Forkuo</a:t>
            </a:r>
            <a:r>
              <a:rPr lang="en-GB" sz="1600" dirty="0">
                <a:latin typeface="Arial" panose="020B0604020202020204" pitchFamily="34" charset="0"/>
                <a:cs typeface="Arial" panose="020B0604020202020204" pitchFamily="34" charset="0"/>
              </a:rPr>
              <a:t>-Minka, A. O. (2023) ‘Advancing staff safety: assessment of quality improvement interventions in reducing needlestick injuries among staff at </a:t>
            </a:r>
            <a:r>
              <a:rPr lang="en-GB" sz="1600" dirty="0" err="1">
                <a:latin typeface="Arial" panose="020B0604020202020204" pitchFamily="34" charset="0"/>
                <a:cs typeface="Arial" panose="020B0604020202020204" pitchFamily="34" charset="0"/>
              </a:rPr>
              <a:t>Nyaho</a:t>
            </a:r>
            <a:r>
              <a:rPr lang="en-GB" sz="1600" dirty="0">
                <a:latin typeface="Arial" panose="020B0604020202020204" pitchFamily="34" charset="0"/>
                <a:cs typeface="Arial" panose="020B0604020202020204" pitchFamily="34" charset="0"/>
              </a:rPr>
              <a:t> Medical Centre’, </a:t>
            </a:r>
            <a:r>
              <a:rPr lang="en-GB" sz="1600" i="1" dirty="0">
                <a:latin typeface="Arial" panose="020B0604020202020204" pitchFamily="34" charset="0"/>
                <a:cs typeface="Arial" panose="020B0604020202020204" pitchFamily="34" charset="0"/>
              </a:rPr>
              <a:t>Global Journal on Quality and Safety in Healthcare</a:t>
            </a:r>
            <a:r>
              <a:rPr lang="en-GB" sz="1600" dirty="0">
                <a:latin typeface="Arial" panose="020B0604020202020204" pitchFamily="34" charset="0"/>
                <a:cs typeface="Arial" panose="020B0604020202020204" pitchFamily="34" charset="0"/>
              </a:rPr>
              <a:t>, 6(2), pp. 55–61. </a:t>
            </a:r>
            <a:r>
              <a:rPr lang="en-GB" sz="1600" dirty="0" err="1">
                <a:latin typeface="Arial" panose="020B0604020202020204" pitchFamily="34" charset="0"/>
                <a:cs typeface="Arial" panose="020B0604020202020204" pitchFamily="34" charset="0"/>
              </a:rPr>
              <a:t>doi</a:t>
            </a:r>
            <a:r>
              <a:rPr lang="en-GB" sz="1600" dirty="0">
                <a:latin typeface="Arial" panose="020B0604020202020204" pitchFamily="34" charset="0"/>
                <a:cs typeface="Arial" panose="020B0604020202020204" pitchFamily="34" charset="0"/>
              </a:rPr>
              <a:t>: 10.36401/JQSH-22-16.</a:t>
            </a:r>
          </a:p>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Office for National Statistics (ONS) (2025) </a:t>
            </a:r>
            <a:r>
              <a:rPr lang="en-GB" sz="1600" i="1" dirty="0">
                <a:latin typeface="Arial" panose="020B0604020202020204" pitchFamily="34" charset="0"/>
                <a:cs typeface="Arial" panose="020B0604020202020204" pitchFamily="34" charset="0"/>
              </a:rPr>
              <a:t>Who has access to hybrid working in Great Britain? </a:t>
            </a:r>
            <a:r>
              <a:rPr lang="en-GB" sz="1600" dirty="0">
                <a:latin typeface="Arial" panose="020B0604020202020204" pitchFamily="34" charset="0"/>
                <a:cs typeface="Arial" panose="020B0604020202020204" pitchFamily="34" charset="0"/>
              </a:rPr>
              <a:t>Available at: </a:t>
            </a:r>
            <a:r>
              <a:rPr lang="en-GB" sz="1600" dirty="0">
                <a:latin typeface="Arial" panose="020B0604020202020204" pitchFamily="34" charset="0"/>
                <a:cs typeface="Arial" panose="020B0604020202020204" pitchFamily="34" charset="0"/>
                <a:hlinkClick r:id="rId3"/>
              </a:rPr>
              <a:t>https://www.ons.gov.uk/employmentandlabourmarket/peopleinwork/employmentandemployeetypes/articles/whohasaccesstohybridworkingreatbritain/2025-06-11</a:t>
            </a:r>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 (Accessed: 6 October 2026).</a:t>
            </a:r>
          </a:p>
          <a:p>
            <a:endParaRPr lang="en-GB" sz="1600" dirty="0">
              <a:latin typeface="Arial" panose="020B0604020202020204" pitchFamily="34" charset="0"/>
              <a:cs typeface="Arial" panose="020B0604020202020204" pitchFamily="34" charset="0"/>
            </a:endParaRPr>
          </a:p>
          <a:p>
            <a:r>
              <a:rPr lang="en-GB" sz="1600" dirty="0"/>
              <a:t>Proctor, T. (2014) Creative problem solving for managers: developing skills for decision making and innovation. 4th </a:t>
            </a:r>
            <a:r>
              <a:rPr lang="en-GB" sz="1600" dirty="0" err="1"/>
              <a:t>edn</a:t>
            </a:r>
            <a:r>
              <a:rPr lang="en-GB" sz="1600" dirty="0"/>
              <a:t>. London: Routledge.</a:t>
            </a:r>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Santos, G., Sá, J. C., Félix, M. J., Carvalho, F. and Lopes, M. P. (2023) ‘Determining which of the classic seven quality tools are in the quality practitioner’s RCA tool kit’, </a:t>
            </a:r>
            <a:r>
              <a:rPr lang="en-GB" sz="1600" i="1" dirty="0">
                <a:latin typeface="Arial" panose="020B0604020202020204" pitchFamily="34" charset="0"/>
                <a:cs typeface="Arial" panose="020B0604020202020204" pitchFamily="34" charset="0"/>
              </a:rPr>
              <a:t>Cogent Business &amp; Management, </a:t>
            </a:r>
            <a:r>
              <a:rPr lang="en-GB" sz="1600" dirty="0">
                <a:latin typeface="Arial" panose="020B0604020202020204" pitchFamily="34" charset="0"/>
                <a:cs typeface="Arial" panose="020B0604020202020204" pitchFamily="34" charset="0"/>
              </a:rPr>
              <a:t>10(1), p. 2199516. </a:t>
            </a:r>
            <a:r>
              <a:rPr lang="en-GB" sz="1600" dirty="0" err="1">
                <a:latin typeface="Arial" panose="020B0604020202020204" pitchFamily="34" charset="0"/>
                <a:cs typeface="Arial" panose="020B0604020202020204" pitchFamily="34" charset="0"/>
              </a:rPr>
              <a:t>doi</a:t>
            </a:r>
            <a:r>
              <a:rPr lang="en-GB" sz="1600" dirty="0">
                <a:latin typeface="Arial" panose="020B0604020202020204" pitchFamily="34" charset="0"/>
                <a:cs typeface="Arial" panose="020B0604020202020204" pitchFamily="34" charset="0"/>
              </a:rPr>
              <a:t>: 10.1080/23311916.2023.2199516.</a:t>
            </a:r>
          </a:p>
          <a:p>
            <a:endParaRPr lang="en-GB" sz="1600" dirty="0">
              <a:latin typeface="Arial" panose="020B0604020202020204" pitchFamily="34" charset="0"/>
              <a:cs typeface="Arial" panose="020B0604020202020204" pitchFamily="34" charset="0"/>
            </a:endParaRPr>
          </a:p>
          <a:p>
            <a:r>
              <a:rPr lang="en-GB" sz="1600" dirty="0" err="1">
                <a:latin typeface="Arial" panose="020B0604020202020204" pitchFamily="34" charset="0"/>
                <a:cs typeface="Arial" panose="020B0604020202020204" pitchFamily="34" charset="0"/>
              </a:rPr>
              <a:t>Sproull</a:t>
            </a:r>
            <a:r>
              <a:rPr lang="en-GB" sz="1600" dirty="0">
                <a:latin typeface="Arial" panose="020B0604020202020204" pitchFamily="34" charset="0"/>
                <a:cs typeface="Arial" panose="020B0604020202020204" pitchFamily="34" charset="0"/>
              </a:rPr>
              <a:t>, B. (2018) The Problem-Solving, Problem-Prevention, and Decision-Making Guide: Organized and Systematic Roadmaps for Managers. New York: Productivity Press.</a:t>
            </a:r>
          </a:p>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Whittington, R., </a:t>
            </a:r>
            <a:r>
              <a:rPr lang="en-GB" sz="1600" dirty="0" err="1">
                <a:latin typeface="Arial" panose="020B0604020202020204" pitchFamily="34" charset="0"/>
                <a:cs typeface="Arial" panose="020B0604020202020204" pitchFamily="34" charset="0"/>
              </a:rPr>
              <a:t>Regnér</a:t>
            </a:r>
            <a:r>
              <a:rPr lang="en-GB" sz="1600" dirty="0">
                <a:latin typeface="Arial" panose="020B0604020202020204" pitchFamily="34" charset="0"/>
                <a:cs typeface="Arial" panose="020B0604020202020204" pitchFamily="34" charset="0"/>
              </a:rPr>
              <a:t>, P., Angwin, D., Johnson, G. and Scholes, K. (2023) </a:t>
            </a:r>
            <a:r>
              <a:rPr lang="en-GB" sz="1600" i="1" dirty="0">
                <a:latin typeface="Arial" panose="020B0604020202020204" pitchFamily="34" charset="0"/>
                <a:cs typeface="Arial" panose="020B0604020202020204" pitchFamily="34" charset="0"/>
              </a:rPr>
              <a:t>Exploring Strategy</a:t>
            </a:r>
            <a:r>
              <a:rPr lang="en-GB" sz="1600" dirty="0">
                <a:latin typeface="Arial" panose="020B0604020202020204" pitchFamily="34" charset="0"/>
                <a:cs typeface="Arial" panose="020B0604020202020204" pitchFamily="34" charset="0"/>
              </a:rPr>
              <a:t>: </a:t>
            </a:r>
            <a:r>
              <a:rPr lang="en-GB" sz="1600" i="1" dirty="0">
                <a:latin typeface="Arial" panose="020B0604020202020204" pitchFamily="34" charset="0"/>
                <a:cs typeface="Arial" panose="020B0604020202020204" pitchFamily="34" charset="0"/>
              </a:rPr>
              <a:t>Text and Cases. </a:t>
            </a:r>
            <a:r>
              <a:rPr lang="en-GB" sz="1600" dirty="0">
                <a:latin typeface="Arial" panose="020B0604020202020204" pitchFamily="34" charset="0"/>
                <a:cs typeface="Arial" panose="020B0604020202020204" pitchFamily="34" charset="0"/>
              </a:rPr>
              <a:t>13th </a:t>
            </a:r>
            <a:r>
              <a:rPr lang="en-GB" sz="1600" dirty="0" err="1">
                <a:latin typeface="Arial" panose="020B0604020202020204" pitchFamily="34" charset="0"/>
                <a:cs typeface="Arial" panose="020B0604020202020204" pitchFamily="34" charset="0"/>
              </a:rPr>
              <a:t>edn</a:t>
            </a:r>
            <a:r>
              <a:rPr lang="en-GB" sz="1600" dirty="0">
                <a:latin typeface="Arial" panose="020B0604020202020204" pitchFamily="34" charset="0"/>
                <a:cs typeface="Arial" panose="020B0604020202020204" pitchFamily="34" charset="0"/>
              </a:rPr>
              <a:t>. Harlow: Pearson.`	</a:t>
            </a:r>
          </a:p>
          <a:p>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526877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6931</TotalTime>
  <Words>1408</Words>
  <Application>Microsoft Office PowerPoint</Application>
  <PresentationFormat>Widescreen</PresentationFormat>
  <Paragraphs>116</Paragraphs>
  <Slides>10</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Century Gothic</vt:lpstr>
      <vt:lpstr>Wingdings 3</vt:lpstr>
      <vt:lpstr>Ion</vt:lpstr>
      <vt:lpstr>PowerPoint Presentation</vt:lpstr>
      <vt:lpstr>PowerPoint Presentation</vt:lpstr>
      <vt:lpstr>PowerPoint Presentation</vt:lpstr>
      <vt:lpstr>PowerPoint Presentation</vt:lpstr>
      <vt:lpstr>       Critique of PESTEL PESTEL is  a strategic framework used to analyse the external macro-environment of a business  Examines six factors:  Political  Economic  Social  Technological  Environmental  Legal  Helps businesses understand external factors that may influence their performance and decisions (Whittington et al., 2023)  Why and where is it used? Used in strategic planning and business analysis  Helps organizations understand changes in their wider environment  Can be applied to different businesses, industries and markets  Benefits: Provides a structured approach to analyzing external factors  Helps identify potential opportunities and threats  Supports strategic decision-making  Encourages businesses to consider factors beyond their immediate operations (Whittington et al., 2023)  Limitations / Criticisms: Can oversimplify complex external issues  Does not show how different factors interact with each other  External conditions can change quickly, making analysis outdated  Does not directly tell a business which action to take  Should therefore be used alongside other business analysis tools </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Javaria Irfan Hafiza (2504716)</dc:creator>
  <cp:lastModifiedBy>Irfan Sabir (2507088)</cp:lastModifiedBy>
  <cp:revision>19</cp:revision>
  <dcterms:created xsi:type="dcterms:W3CDTF">2026-10-06T10:59:59Z</dcterms:created>
  <dcterms:modified xsi:type="dcterms:W3CDTF">2026-10-12T23:51:51Z</dcterms:modified>
</cp:coreProperties>
</file>