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5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6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5" autoAdjust="0"/>
    <p:restoredTop sz="96283" autoAdjust="0"/>
  </p:normalViewPr>
  <p:slideViewPr>
    <p:cSldViewPr snapToGrid="0">
      <p:cViewPr varScale="1">
        <p:scale>
          <a:sx n="87" d="100"/>
          <a:sy n="87" d="100"/>
        </p:scale>
        <p:origin x="51" y="3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0661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4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2949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10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804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193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17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670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759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801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078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00D8C81-19B7-4F0D-8C2B-59E63A4BC9FE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C0BC453-AA0A-4CF7-8767-A5F5103A954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8156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4C55D13-8133-6F69-F852-78B8C50E4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noProof="0" dirty="0">
                <a:solidFill>
                  <a:schemeClr val="bg2">
                    <a:lumMod val="50000"/>
                  </a:schemeClr>
                </a:solidFill>
              </a:rPr>
              <a:t>ECIE5010C</a:t>
            </a:r>
            <a:br>
              <a:rPr lang="cy-GB" sz="4400" b="1" noProof="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cy-GB" sz="4400" b="1" noProof="0" dirty="0">
                <a:solidFill>
                  <a:schemeClr val="bg2">
                    <a:lumMod val="50000"/>
                  </a:schemeClr>
                </a:solidFill>
              </a:rPr>
              <a:t>Cadw ein Plant yn Ddiogel</a:t>
            </a:r>
            <a:endParaRPr lang="cy-GB" b="1" noProof="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ED17FCA5-CD64-1A21-010E-836DECDECE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59496" y="2052863"/>
            <a:ext cx="5333333" cy="3609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0646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C8052D-2B3B-43F4-C0A9-A5510876C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bg2">
                    <a:lumMod val="50000"/>
                  </a:schemeClr>
                </a:solidFill>
              </a:rPr>
              <a:t>Deilliannau Dysgu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8A1781-AEF2-A762-B7C0-BEB218008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y-GB" sz="2800" noProof="0" dirty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  <a:cs typeface="Arial" panose="020B0604020202020204" pitchFamily="34" charset="0"/>
              </a:rPr>
              <a:t>Dangos gwybodaeth gadarn o weithdrefnau amddiffyn plant. </a:t>
            </a:r>
          </a:p>
          <a:p>
            <a:r>
              <a:rPr lang="cy-GB" sz="2800" noProof="0" dirty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  <a:cs typeface="Arial" panose="020B0604020202020204" pitchFamily="34" charset="0"/>
              </a:rPr>
              <a:t>Arddangos dealltwriaeth feirniadol o ddatblygiadau cyfredol ac i’r dyfodol yng nghyswllt amddiffyn plant, yn cynnwys diogelwch ar y rhyngrwyd. </a:t>
            </a:r>
          </a:p>
          <a:p>
            <a:endParaRPr lang="cy-GB" noProof="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FD0CD88-3F83-7600-D05B-69915C756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34" y="4599613"/>
            <a:ext cx="3540154" cy="1648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2839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5DE37-571F-B651-CFA5-27F710317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bg2">
                    <a:lumMod val="50000"/>
                  </a:schemeClr>
                </a:solidFill>
              </a:rPr>
              <a:t>Deilliannau Dysgu</a:t>
            </a:r>
            <a:endParaRPr lang="cy-GB" b="1" noProof="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AD95B-96EE-A668-F827-6F73F17AB1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400" noProof="0" dirty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Ystyried yn feirniadol fodelau a strategaethau i hyrwyddo lles plant a phobl ifanc yng nghyswllt polisi ac arfer mewn addysg, gofal plant, cymorth i deuluoedd a materion perthnasol.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noProof="0" dirty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Trefnu eich gwybodaeth a’r hyn yr ydych wedi’i ddysgu drwy ddefnyddio amrywiaeth o adnoddau gwybodaeth, a chyflwyno eich gwaith ar lefel briodol. </a:t>
            </a:r>
          </a:p>
          <a:p>
            <a:endParaRPr lang="cy-GB" noProof="0" dirty="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BFC550BB-541F-2781-2D21-9CAD9F7D4B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873" y="4437918"/>
            <a:ext cx="2899973" cy="153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8604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F0B58-0D28-0227-C49E-EB6B26A00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b="1" noProof="0" dirty="0">
                <a:solidFill>
                  <a:schemeClr val="bg2">
                    <a:lumMod val="50000"/>
                  </a:schemeClr>
                </a:solidFill>
              </a:rPr>
              <a:t>Nodau’r sesiynau</a:t>
            </a:r>
            <a:r>
              <a:rPr lang="cy-GB" sz="4400" noProof="0" dirty="0"/>
              <a:t>.    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97309-0891-2F8E-6129-B76C01D56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y-GB" sz="2800" noProof="0" dirty="0"/>
          </a:p>
          <a:p>
            <a:pPr marL="274320" indent="-274320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y-GB" sz="2800" dirty="0">
                <a:solidFill>
                  <a:schemeClr val="bg2">
                    <a:lumMod val="50000"/>
                  </a:schemeClr>
                </a:solidFill>
              </a:rPr>
              <a:t>Codi ymwybyddiaeth o faterion sy'n ymwneud ag amddiffyn plant/diogelu</a:t>
            </a:r>
          </a:p>
          <a:p>
            <a:pPr marL="274320" indent="-274320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y-GB" sz="2800" dirty="0">
                <a:solidFill>
                  <a:schemeClr val="bg2">
                    <a:lumMod val="50000"/>
                  </a:schemeClr>
                </a:solidFill>
              </a:rPr>
              <a:t>Trafod sut y gall ysgolion ddiogelu a hyrwyddo llesiant plant</a:t>
            </a:r>
            <a:endParaRPr lang="cy-GB" sz="2800" noProof="0" dirty="0">
              <a:solidFill>
                <a:schemeClr val="bg2">
                  <a:lumMod val="50000"/>
                </a:schemeClr>
              </a:solidFill>
            </a:endParaRPr>
          </a:p>
          <a:p>
            <a:pPr marL="274320" indent="-274320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y-GB" sz="2800" dirty="0">
                <a:solidFill>
                  <a:schemeClr val="bg2">
                    <a:lumMod val="50000"/>
                  </a:schemeClr>
                </a:solidFill>
              </a:rPr>
              <a:t>Rhoi enghreifftiau o sut y gall ysgolion greu a chefnogi amgylchedd diogel</a:t>
            </a:r>
          </a:p>
          <a:p>
            <a:pPr marL="274320" indent="-274320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y-GB" sz="2800" dirty="0">
                <a:solidFill>
                  <a:schemeClr val="bg2">
                    <a:lumMod val="50000"/>
                  </a:schemeClr>
                </a:solidFill>
              </a:rPr>
              <a:t>Trafod mesurau diogelu e-ddiogelwch</a:t>
            </a:r>
            <a:endParaRPr lang="cy-GB" sz="2800" noProof="0" dirty="0">
              <a:solidFill>
                <a:schemeClr val="bg2">
                  <a:lumMod val="50000"/>
                </a:schemeClr>
              </a:solidFill>
            </a:endParaRPr>
          </a:p>
          <a:p>
            <a:endParaRPr lang="cy-GB" noProof="0" dirty="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9BBAFF4D-4CB5-BFC1-9947-6567DFB69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86" y="307910"/>
            <a:ext cx="1894114" cy="163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2992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FE8EF-77A0-0633-34D2-4F032E2E0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 noProof="0" dirty="0">
                <a:solidFill>
                  <a:schemeClr val="bg2">
                    <a:lumMod val="50000"/>
                  </a:schemeClr>
                </a:solidFill>
              </a:rPr>
              <a:t>Asesiad 1 (50%)–Cyflwyniad Grŵp</a:t>
            </a:r>
            <a:endParaRPr lang="cy-GB" b="1" noProof="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09053-228E-D91E-43AD-E66E23965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spcAft>
                <a:spcPts val="0"/>
              </a:spcAft>
              <a:buNone/>
              <a:defRPr/>
            </a:pPr>
            <a:r>
              <a:rPr lang="cy-GB" sz="2000" noProof="0" dirty="0">
                <a:ea typeface="ＭＳ Ｐゴシック" pitchFamily="34" charset="-128"/>
              </a:rPr>
              <a:t> </a:t>
            </a:r>
            <a:r>
              <a:rPr lang="cy-GB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4 munud yr un (peidiwch â mynd dros eich amser</a:t>
            </a:r>
            <a:r>
              <a:rPr lang="cy-GB" sz="2400" noProof="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).</a:t>
            </a:r>
          </a:p>
          <a:p>
            <a:pPr>
              <a:spcAft>
                <a:spcPts val="0"/>
              </a:spcAft>
              <a:defRPr/>
            </a:pPr>
            <a:r>
              <a:rPr lang="cy-GB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Rydych yn hyfforddi cymheiriaid ym maes amddiffyn plant</a:t>
            </a:r>
            <a:r>
              <a:rPr lang="cy-GB" sz="2400" noProof="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.</a:t>
            </a:r>
          </a:p>
          <a:p>
            <a:pPr>
              <a:spcAft>
                <a:spcPts val="0"/>
              </a:spcAft>
              <a:defRPr/>
            </a:pPr>
            <a:r>
              <a:rPr lang="cy-GB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Pwyntiau allweddol am amddiffyn plant/diogelu</a:t>
            </a:r>
            <a:endParaRPr lang="cy-GB" sz="2400" noProof="0" dirty="0">
              <a:solidFill>
                <a:schemeClr val="bg2">
                  <a:lumMod val="50000"/>
                </a:schemeClr>
              </a:solidFill>
              <a:ea typeface="ＭＳ Ｐゴシック" pitchFamily="34" charset="-128"/>
            </a:endParaRPr>
          </a:p>
          <a:p>
            <a:pPr marL="109537" indent="0">
              <a:spcAft>
                <a:spcPts val="0"/>
              </a:spcAft>
              <a:buNone/>
              <a:defRPr/>
            </a:pPr>
            <a:r>
              <a:rPr lang="cy-GB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Diffiniad o amddiffyn plant/diogelu</a:t>
            </a:r>
            <a:endParaRPr lang="cy-GB" sz="2400" noProof="0" dirty="0">
              <a:solidFill>
                <a:schemeClr val="bg2">
                  <a:lumMod val="50000"/>
                </a:schemeClr>
              </a:solidFill>
              <a:ea typeface="ＭＳ Ｐゴシック" pitchFamily="34" charset="-128"/>
            </a:endParaRPr>
          </a:p>
          <a:p>
            <a:pPr marL="109537" indent="0">
              <a:spcAft>
                <a:spcPts val="0"/>
              </a:spcAft>
              <a:buNone/>
              <a:defRPr/>
            </a:pPr>
            <a:r>
              <a:rPr lang="cy-GB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Cyfeiriwch at y gweithdrefnau statudol (polisïau cenedlaethol a lleol) a rôl person dynodedig yn eich sefydliad.</a:t>
            </a:r>
            <a:endParaRPr lang="cy-GB" sz="2400" noProof="0" dirty="0">
              <a:solidFill>
                <a:schemeClr val="bg2">
                  <a:lumMod val="50000"/>
                </a:schemeClr>
              </a:solidFill>
              <a:ea typeface="ＭＳ Ｐゴシック" pitchFamily="34" charset="-128"/>
            </a:endParaRPr>
          </a:p>
          <a:p>
            <a:pPr marL="109537" indent="0">
              <a:spcAft>
                <a:spcPts val="0"/>
              </a:spcAft>
              <a:buNone/>
              <a:defRPr/>
            </a:pPr>
            <a:r>
              <a:rPr lang="cy-GB" sz="240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Beth mae sefydliadau yn ei wneud i sicrhau bod plant yn ddiogel? (Ystyriwch e-ddiogelwch, ymwelwyr â'ch sefydliad, cefnogaeth ar gyfer llesiant plant, arfer da arall</a:t>
            </a:r>
            <a:r>
              <a:rPr lang="cy-GB" sz="2400" noProof="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).</a:t>
            </a:r>
          </a:p>
          <a:p>
            <a:pPr>
              <a:spcAft>
                <a:spcPts val="0"/>
              </a:spcAft>
              <a:defRPr/>
            </a:pPr>
            <a:r>
              <a:rPr lang="cy-GB" sz="24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Sleidiau i'w cyflwyno drwy </a:t>
            </a:r>
            <a:r>
              <a:rPr lang="cy-GB" sz="2400" b="1" u="sng" noProof="0" dirty="0" err="1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Turnitin</a:t>
            </a:r>
            <a:r>
              <a:rPr lang="cy-GB" sz="2400" b="1" u="sng" noProof="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 23:59. </a:t>
            </a:r>
            <a:r>
              <a:rPr lang="cy-GB" sz="2400" b="1" u="sng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10 Mai</a:t>
            </a:r>
            <a:r>
              <a:rPr lang="cy-GB" sz="2400" b="1" u="sng" noProof="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, 2026</a:t>
            </a:r>
            <a:r>
              <a:rPr lang="cy-GB" sz="2400" b="1" noProof="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solidFill>
                <a:schemeClr val="bg2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b="1" noProof="0" dirty="0">
              <a:ea typeface="ＭＳ Ｐゴシック" pitchFamily="34" charset="-128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156453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B0ED7EE-CFA3-7E26-479C-69AAA248B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63527"/>
            <a:ext cx="10058400" cy="1450757"/>
          </a:xfrm>
        </p:spPr>
        <p:txBody>
          <a:bodyPr/>
          <a:lstStyle/>
          <a:p>
            <a:r>
              <a:rPr lang="cy-GB" b="1" dirty="0">
                <a:solidFill>
                  <a:schemeClr val="bg2">
                    <a:lumMod val="50000"/>
                  </a:schemeClr>
                </a:solidFill>
              </a:rPr>
              <a:t>Cyflwyniad grŵp</a:t>
            </a:r>
            <a:endParaRPr lang="cy-GB" b="1" noProof="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ED53068-2AFB-3F2B-00AD-B2C82C17A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45001"/>
          </a:xfrm>
        </p:spPr>
        <p:txBody>
          <a:bodyPr>
            <a:normAutofit/>
          </a:bodyPr>
          <a:lstStyle/>
          <a:p>
            <a:pPr marL="109537" indent="0">
              <a:spcAft>
                <a:spcPts val="0"/>
              </a:spcAft>
              <a:buNone/>
              <a:defRPr/>
            </a:pPr>
            <a:r>
              <a:rPr lang="cy-GB" sz="2200" b="1" dirty="0">
                <a:solidFill>
                  <a:schemeClr val="bg2">
                    <a:lumMod val="50000"/>
                  </a:schemeClr>
                </a:solidFill>
              </a:rPr>
              <a:t>Canllawiau Cyffredinol</a:t>
            </a:r>
            <a:r>
              <a:rPr lang="cy-GB" sz="2200" b="1" noProof="0" dirty="0">
                <a:solidFill>
                  <a:schemeClr val="bg2">
                    <a:lumMod val="50000"/>
                  </a:schemeClr>
                </a:solidFill>
              </a:rPr>
              <a:t> </a:t>
            </a:r>
            <a:endParaRPr lang="cy-GB" sz="2200" noProof="0" dirty="0">
              <a:solidFill>
                <a:schemeClr val="bg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kumimoji="0" lang="cy-GB" sz="2100" b="1" i="0" u="none" strike="noStrike" kern="1200" cap="none" spc="0" normalizeH="0" baseline="0" noProof="0" dirty="0">
                <a:ln>
                  <a:noFill/>
                </a:ln>
                <a:solidFill>
                  <a:srgbClr val="CCDDEA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Cyflwyniad grŵp 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srgbClr val="CCDDEA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yw hwn – dylech ymarfer eich amseru’n ofalus! Ystyriwch eich defnydd o </a:t>
            </a:r>
            <a:r>
              <a:rPr kumimoji="0" lang="cy-GB" sz="2100" b="1" i="0" u="none" strike="noStrike" kern="1200" cap="none" spc="0" normalizeH="0" baseline="0" noProof="0" dirty="0">
                <a:ln>
                  <a:noFill/>
                </a:ln>
                <a:solidFill>
                  <a:srgbClr val="CCDDEA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iaith y corff; cryfder y llais, cyflymder a goslef y llais; cyswllt llygaid gyda’r gynulleidfa.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CCDDEA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Gallwch ddefnyddio ‘</a:t>
            </a:r>
            <a:r>
              <a:rPr kumimoji="0" lang="cy-GB" sz="2200" b="1" i="0" u="none" strike="noStrike" kern="1200" cap="none" spc="0" normalizeH="0" baseline="0" noProof="0" dirty="0">
                <a:ln>
                  <a:noFill/>
                </a:ln>
                <a:solidFill>
                  <a:srgbClr val="CCDDEA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cardiau ciw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CCDDEA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’ neu nodiadau cryno maint cerdyn post i gefnogi eich cyflwyniad. Dylech osgoi sgriptiau hir neu ddarllen oddi ar y sgrin.</a:t>
            </a:r>
            <a:r>
              <a:rPr lang="cy-GB" sz="2200" noProof="0" dirty="0">
                <a:solidFill>
                  <a:schemeClr val="bg2">
                    <a:lumMod val="50000"/>
                  </a:schemeClr>
                </a:solidFill>
              </a:rPr>
              <a:t>  </a:t>
            </a:r>
            <a:endParaRPr lang="cy-GB" sz="2200" b="1" noProof="0" dirty="0">
              <a:solidFill>
                <a:schemeClr val="bg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200" noProof="0" dirty="0">
                <a:solidFill>
                  <a:schemeClr val="bg2">
                    <a:lumMod val="50000"/>
                  </a:schemeClr>
                </a:solidFill>
              </a:rPr>
              <a:t>Peidiwch ag anghofio mai </a:t>
            </a:r>
            <a:r>
              <a:rPr lang="cy-GB" sz="2200" b="1" noProof="0" dirty="0">
                <a:solidFill>
                  <a:schemeClr val="bg2">
                    <a:lumMod val="50000"/>
                  </a:schemeClr>
                </a:solidFill>
              </a:rPr>
              <a:t>tasg academaidd </a:t>
            </a:r>
            <a:r>
              <a:rPr lang="cy-GB" sz="2200" noProof="0" dirty="0">
                <a:solidFill>
                  <a:schemeClr val="bg2">
                    <a:lumMod val="50000"/>
                  </a:schemeClr>
                </a:solidFill>
              </a:rPr>
              <a:t>yw hon yn anad dim. Dylech gyfeirnodi pob syniad yn llawn yn yr un ffordd yn union ag mewn aseiniad ysgrifenedig. Defnyddiwch ddull </a:t>
            </a:r>
            <a:r>
              <a:rPr lang="cy-GB" sz="2200" b="1" noProof="0" dirty="0">
                <a:solidFill>
                  <a:schemeClr val="bg2">
                    <a:lumMod val="50000"/>
                  </a:schemeClr>
                </a:solidFill>
              </a:rPr>
              <a:t>cyfeirnodi </a:t>
            </a:r>
            <a:r>
              <a:rPr lang="cy-GB" sz="2200" b="1" noProof="0" dirty="0" err="1">
                <a:solidFill>
                  <a:schemeClr val="bg2">
                    <a:lumMod val="50000"/>
                  </a:schemeClr>
                </a:solidFill>
              </a:rPr>
              <a:t>Harvard</a:t>
            </a:r>
            <a:r>
              <a:rPr lang="cy-GB" sz="2200" b="1" noProof="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y-GB" sz="2200" noProof="0" dirty="0">
                <a:solidFill>
                  <a:schemeClr val="bg2">
                    <a:lumMod val="50000"/>
                  </a:schemeClr>
                </a:solidFill>
              </a:rPr>
              <a:t>ar eich sleidiau (gyda </a:t>
            </a:r>
            <a:r>
              <a:rPr lang="cy-GB" sz="2200" b="1" noProof="0" dirty="0">
                <a:solidFill>
                  <a:schemeClr val="bg2">
                    <a:lumMod val="50000"/>
                  </a:schemeClr>
                </a:solidFill>
              </a:rPr>
              <a:t>rhestr </a:t>
            </a:r>
            <a:r>
              <a:rPr lang="cy-GB" sz="2200" noProof="0" dirty="0">
                <a:solidFill>
                  <a:schemeClr val="bg2">
                    <a:lumMod val="50000"/>
                  </a:schemeClr>
                </a:solidFill>
              </a:rPr>
              <a:t>ar y sleid olaf) a chydnabyddwch eich ffynonellau ar lafar. </a:t>
            </a:r>
          </a:p>
          <a:p>
            <a:pPr>
              <a:spcAft>
                <a:spcPts val="0"/>
              </a:spcAft>
              <a:defRPr/>
            </a:pPr>
            <a:r>
              <a:rPr lang="cy-GB" sz="2200" dirty="0">
                <a:solidFill>
                  <a:schemeClr val="bg2">
                    <a:lumMod val="50000"/>
                  </a:schemeClr>
                </a:solidFill>
              </a:rPr>
              <a:t>Ystyriwch sut y byddwch yn </a:t>
            </a:r>
            <a:r>
              <a:rPr lang="cy-GB" sz="2200" b="1" dirty="0">
                <a:solidFill>
                  <a:schemeClr val="bg2">
                    <a:lumMod val="50000"/>
                  </a:schemeClr>
                </a:solidFill>
              </a:rPr>
              <a:t>strwythuro'ch</a:t>
            </a:r>
            <a:r>
              <a:rPr lang="cy-GB" sz="2200" dirty="0">
                <a:solidFill>
                  <a:schemeClr val="bg2">
                    <a:lumMod val="50000"/>
                  </a:schemeClr>
                </a:solidFill>
              </a:rPr>
              <a:t> cyflwyniad i ystyried y canlynol: Yr angen i ddangos yr ystod lawn o sgiliau sydd eu hangen i gyflawni'r </a:t>
            </a:r>
            <a:r>
              <a:rPr lang="cy-GB" sz="2200" b="1" dirty="0">
                <a:solidFill>
                  <a:schemeClr val="bg2">
                    <a:lumMod val="50000"/>
                  </a:schemeClr>
                </a:solidFill>
              </a:rPr>
              <a:t>amcanion dysgu. </a:t>
            </a:r>
            <a:r>
              <a:rPr lang="cy-GB" sz="2200" dirty="0">
                <a:solidFill>
                  <a:schemeClr val="bg2">
                    <a:lumMod val="50000"/>
                  </a:schemeClr>
                </a:solidFill>
              </a:rPr>
              <a:t>Sicrhewch fod eich ymateb yn ffurfio </a:t>
            </a:r>
            <a:r>
              <a:rPr lang="cy-GB" sz="2200" b="1" dirty="0">
                <a:solidFill>
                  <a:schemeClr val="bg2">
                    <a:lumMod val="50000"/>
                  </a:schemeClr>
                </a:solidFill>
              </a:rPr>
              <a:t>dadl gydlynol drwyddi draw</a:t>
            </a:r>
            <a:endParaRPr lang="cy-GB" sz="2200" noProof="0" dirty="0">
              <a:solidFill>
                <a:schemeClr val="bg2">
                  <a:lumMod val="50000"/>
                </a:schemeClr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963270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F4CBD-45A0-E106-72EB-D88274475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63527"/>
            <a:ext cx="10058400" cy="1450757"/>
          </a:xfrm>
        </p:spPr>
        <p:txBody>
          <a:bodyPr>
            <a:normAutofit fontScale="90000"/>
          </a:bodyPr>
          <a:lstStyle/>
          <a:p>
            <a:br>
              <a:rPr lang="cy-GB" sz="2000" b="1" noProof="0" dirty="0">
                <a:solidFill>
                  <a:schemeClr val="bg2">
                    <a:lumMod val="50000"/>
                  </a:schemeClr>
                </a:solidFill>
                <a:effectLst/>
                <a:latin typeface="+mn-lt"/>
                <a:ea typeface="Arial" panose="020B0604020202020204" pitchFamily="34" charset="0"/>
              </a:rPr>
            </a:br>
            <a:br>
              <a:rPr lang="cy-GB" sz="2000" b="1" noProof="0" dirty="0">
                <a:solidFill>
                  <a:schemeClr val="bg2">
                    <a:lumMod val="50000"/>
                  </a:schemeClr>
                </a:solidFill>
                <a:effectLst/>
                <a:latin typeface="+mn-lt"/>
                <a:ea typeface="Arial" panose="020B0604020202020204" pitchFamily="34" charset="0"/>
              </a:rPr>
            </a:br>
            <a:r>
              <a:rPr lang="cy-GB" sz="2700" b="1" noProof="0" dirty="0">
                <a:solidFill>
                  <a:schemeClr val="bg2">
                    <a:lumMod val="50000"/>
                  </a:schemeClr>
                </a:solidFill>
                <a:effectLst/>
                <a:latin typeface="+mn-lt"/>
                <a:ea typeface="Arial" panose="020B0604020202020204" pitchFamily="34" charset="0"/>
              </a:rPr>
              <a:t>Cyflwyniad Fideo (Grŵp) </a:t>
            </a:r>
            <a:r>
              <a:rPr lang="cy-GB" sz="2700" noProof="0" dirty="0">
                <a:solidFill>
                  <a:schemeClr val="bg2">
                    <a:lumMod val="50000"/>
                  </a:schemeClr>
                </a:solidFill>
                <a:effectLst/>
                <a:latin typeface="+mn-lt"/>
                <a:ea typeface="Arial" panose="020B0604020202020204" pitchFamily="34" charset="0"/>
              </a:rPr>
              <a:t>– 4 munud y person (uchafswm o 4 mewn grŵp)</a:t>
            </a:r>
            <a:br>
              <a:rPr lang="cy-GB" sz="2700" noProof="0" dirty="0">
                <a:solidFill>
                  <a:schemeClr val="bg2">
                    <a:lumMod val="50000"/>
                  </a:schemeClr>
                </a:solidFill>
                <a:effectLst/>
                <a:latin typeface="+mn-lt"/>
                <a:ea typeface="Cambria" panose="02040503050406030204" pitchFamily="18" charset="0"/>
              </a:rPr>
            </a:br>
            <a:br>
              <a:rPr lang="cy-GB" sz="2700" noProof="0" dirty="0">
                <a:solidFill>
                  <a:schemeClr val="bg2">
                    <a:lumMod val="50000"/>
                  </a:schemeClr>
                </a:solidFill>
                <a:effectLst/>
                <a:latin typeface="+mn-lt"/>
                <a:ea typeface="Cambria" panose="02040503050406030204" pitchFamily="18" charset="0"/>
              </a:rPr>
            </a:br>
            <a:r>
              <a:rPr lang="cy-GB" sz="2700" noProof="0" dirty="0">
                <a:solidFill>
                  <a:schemeClr val="bg2">
                    <a:lumMod val="50000"/>
                  </a:schemeClr>
                </a:solidFill>
                <a:effectLst/>
                <a:latin typeface="+mn-lt"/>
                <a:ea typeface="Cambria" panose="02040503050406030204" pitchFamily="18" charset="0"/>
              </a:rPr>
              <a:t>Hyfforddi cymheiriaid ym maes amddiffyn plant.  </a:t>
            </a:r>
            <a:br>
              <a:rPr lang="cy-GB" sz="2400" noProof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cy-GB" sz="24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78B29-2541-45DB-4AA1-C6A78FCFC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67945"/>
            <a:r>
              <a:rPr lang="cy-GB" sz="1800" noProof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r>
              <a:rPr lang="cy-GB" sz="8000" b="1" i="1" dirty="0">
                <a:solidFill>
                  <a:schemeClr val="bg2">
                    <a:lumMod val="50000"/>
                  </a:schemeClr>
                </a:solidFill>
                <a:ea typeface="Times New Roman" panose="02020603050405020304" pitchFamily="18" charset="0"/>
              </a:rPr>
              <a:t>Canllawiau Cyffredinol</a:t>
            </a:r>
            <a:endParaRPr lang="cy-GB" sz="8000" noProof="0" dirty="0">
              <a:solidFill>
                <a:schemeClr val="bg2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sz="8000" b="1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Cyflwyniad grŵp </a:t>
            </a:r>
            <a:r>
              <a:rPr lang="cy-GB" sz="80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yw hwn – dylech ymarfer eich amseru’n ofalus! Ystyriwch eich defnydd o </a:t>
            </a:r>
            <a:r>
              <a:rPr lang="cy-GB" sz="8000" b="1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iaith y corff; cryfder y llais, cyflymder a goslef y llais; cyswllt llygaid gyda’r gynulleidfa.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sz="80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Gallwch ddefnyddio ‘</a:t>
            </a:r>
            <a:r>
              <a:rPr lang="cy-GB" sz="8000" b="1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cardiau ciw</a:t>
            </a:r>
            <a:r>
              <a:rPr lang="cy-GB" sz="80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’ neu nodiadau cryno maint cerdyn post i gefnogi eich cyflwyniad. Dylech osgoi sgriptiau hir neu ddarllen oddi ar y sgrin. 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sz="80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Peidiwch ag anghofio mai </a:t>
            </a:r>
            <a:r>
              <a:rPr lang="cy-GB" sz="8000" b="1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tasg academaidd </a:t>
            </a:r>
            <a:r>
              <a:rPr lang="cy-GB" sz="80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yw hon yn anad dim. Dylech gyfeirnodi pob syniad yn llawn yn yr un ffordd yn union ag mewn aseiniad ysgrifenedig. Defnyddiwch ddull </a:t>
            </a:r>
            <a:r>
              <a:rPr lang="cy-GB" sz="8000" b="1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cyfeirnodi </a:t>
            </a:r>
            <a:r>
              <a:rPr lang="cy-GB" sz="8000" b="1" noProof="0" dirty="0" err="1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Harvard</a:t>
            </a:r>
            <a:r>
              <a:rPr lang="cy-GB" sz="8000" b="1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cy-GB" sz="80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ar eich sleidiau (gyda </a:t>
            </a:r>
            <a:r>
              <a:rPr lang="cy-GB" sz="8000" b="1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rhestr gyfeiriadau </a:t>
            </a:r>
            <a:r>
              <a:rPr lang="cy-GB" sz="80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ar y sleid olaf) a chydnabyddwch eich ffynonellau ar lafar.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sz="80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Bydd pob person yn cyflwyno eu sleidiau gyda’u rhestr gyfeiriadau unigol i </a:t>
            </a:r>
            <a:r>
              <a:rPr lang="cy-GB" sz="8000" noProof="0" dirty="0" err="1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Turnitin</a:t>
            </a:r>
            <a:r>
              <a:rPr lang="cy-GB" sz="80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 ar </a:t>
            </a:r>
            <a:r>
              <a:rPr lang="cy-GB" sz="8000" noProof="0" dirty="0" err="1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Moodle</a:t>
            </a:r>
            <a:r>
              <a:rPr lang="cy-GB" sz="80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sz="8000" b="1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Cyflwynir y cyflwyniadau’n fyw ar </a:t>
            </a:r>
            <a:r>
              <a:rPr lang="cy-GB" sz="8000" b="1" noProof="0" dirty="0" err="1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Teams</a:t>
            </a:r>
            <a:r>
              <a:rPr lang="cy-GB" sz="8000" b="1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. Dyddiad y cyflwyniad i’w gadarnhau gydag arweinydd y modwl.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cy-GB" sz="8000" noProof="0" dirty="0">
              <a:solidFill>
                <a:schemeClr val="bg2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cy-GB" sz="8000" noProof="0" dirty="0">
              <a:solidFill>
                <a:schemeClr val="bg2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endParaRPr lang="cy-GB" sz="8000" noProof="0" dirty="0">
              <a:solidFill>
                <a:schemeClr val="bg2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r>
              <a:rPr lang="cy-GB" sz="8000" b="1" noProof="0" dirty="0">
                <a:effectLst/>
                <a:ea typeface="Times New Roman" panose="02020603050405020304" pitchFamily="18" charset="0"/>
              </a:rPr>
              <a:t> </a:t>
            </a:r>
            <a:endParaRPr lang="cy-GB" sz="8000" noProof="0" dirty="0">
              <a:effectLst/>
              <a:ea typeface="Times New Roman" panose="02020603050405020304" pitchFamily="18" charset="0"/>
            </a:endParaRPr>
          </a:p>
          <a:p>
            <a:r>
              <a:rPr lang="cy-GB" sz="8000" noProof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y-GB" sz="8000" noProof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1800" noProof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y-GB" sz="1800" noProof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18809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0AAE3CC-BA19-AA8C-6BFC-DC6583C42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b="1" dirty="0">
                <a:solidFill>
                  <a:schemeClr val="bg2">
                    <a:lumMod val="50000"/>
                  </a:schemeClr>
                </a:solidFill>
              </a:rPr>
              <a:t>Asesiad</a:t>
            </a:r>
            <a:r>
              <a:rPr lang="cy-GB" sz="4400" b="1" noProof="0" dirty="0">
                <a:solidFill>
                  <a:schemeClr val="bg2">
                    <a:lumMod val="50000"/>
                  </a:schemeClr>
                </a:solidFill>
              </a:rPr>
              <a:t> 2</a:t>
            </a:r>
            <a:br>
              <a:rPr lang="cy-GB" sz="4400" b="1" noProof="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cy-GB" sz="4400" b="1" noProof="0" dirty="0">
                <a:solidFill>
                  <a:schemeClr val="bg2">
                    <a:lumMod val="50000"/>
                  </a:schemeClr>
                </a:solidFill>
              </a:rPr>
              <a:t>ECIE5010C                </a:t>
            </a:r>
            <a:endParaRPr lang="cy-GB" b="1" noProof="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26F7E2F-03C7-6992-882D-EBF62D1F79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537" indent="0">
              <a:spcAft>
                <a:spcPts val="0"/>
              </a:spcAft>
              <a:buNone/>
              <a:defRPr/>
            </a:pPr>
            <a:r>
              <a:rPr lang="cy-GB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Asesiad</a:t>
            </a:r>
            <a:r>
              <a:rPr lang="cy-GB" sz="2800" b="1" noProof="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 2: (50%)</a:t>
            </a:r>
          </a:p>
          <a:p>
            <a:pPr marL="109537" indent="0">
              <a:spcAft>
                <a:spcPts val="0"/>
              </a:spcAft>
              <a:buNone/>
              <a:defRPr/>
            </a:pPr>
            <a:r>
              <a:rPr lang="cy-GB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Traethawd</a:t>
            </a:r>
            <a:endParaRPr lang="cy-GB" sz="2800" b="1" noProof="0" dirty="0">
              <a:solidFill>
                <a:schemeClr val="bg2">
                  <a:lumMod val="50000"/>
                </a:schemeClr>
              </a:solidFill>
              <a:ea typeface="ＭＳ Ｐゴシック" pitchFamily="34" charset="-128"/>
            </a:endParaRPr>
          </a:p>
          <a:p>
            <a:pPr marL="67945"/>
            <a:r>
              <a:rPr lang="cy-GB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Cwestiwn traethawd</a:t>
            </a:r>
            <a:r>
              <a:rPr lang="cy-GB" sz="2800" b="1" noProof="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: ‘Mae’r model </a:t>
            </a:r>
            <a:r>
              <a:rPr lang="cy-GB" sz="2800" b="1" noProof="0" dirty="0" err="1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Amlasiantaeth</a:t>
            </a:r>
            <a:r>
              <a:rPr lang="cy-GB" sz="2800" b="1" noProof="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 yng Nghymru yn hyrwyddo llesiant plant a phobl ifanc’. Trafodwch hyn yn feirniadol</a:t>
            </a:r>
            <a:r>
              <a:rPr lang="cy-GB" sz="2800" b="1" noProof="0" dirty="0">
                <a:solidFill>
                  <a:schemeClr val="bg2">
                    <a:lumMod val="50000"/>
                  </a:schemeClr>
                </a:solidFill>
                <a:effectLst/>
                <a:latin typeface="Calibri Light" panose="020F0302020204030204" pitchFamily="34" charset="0"/>
                <a:ea typeface="Arial" panose="020B0604020202020204" pitchFamily="34" charset="0"/>
                <a:cs typeface="Calibri Light" panose="020F0302020204030204" pitchFamily="34" charset="0"/>
              </a:rPr>
              <a:t>.</a:t>
            </a:r>
          </a:p>
          <a:p>
            <a:pPr marL="67945"/>
            <a:r>
              <a:rPr lang="cy-GB" sz="2800" b="1" noProof="0" dirty="0">
                <a:solidFill>
                  <a:schemeClr val="bg2">
                    <a:lumMod val="50000"/>
                  </a:schemeClr>
                </a:solidFill>
                <a:effectLst/>
                <a:ea typeface="Arial" panose="020B0604020202020204" pitchFamily="34" charset="0"/>
              </a:rPr>
              <a:t> </a:t>
            </a: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cy-GB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Dyddiad cyflwyno trwy </a:t>
            </a:r>
            <a:r>
              <a:rPr lang="cy-GB" sz="2800" b="1" dirty="0" err="1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Turnitin</a:t>
            </a:r>
            <a:r>
              <a:rPr lang="cy-GB" sz="2800" b="1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 23:59 – 26 Ebrill, 2026</a:t>
            </a:r>
            <a:r>
              <a:rPr lang="cy-GB" sz="2800" b="1" noProof="0" dirty="0">
                <a:solidFill>
                  <a:schemeClr val="bg2">
                    <a:lumMod val="50000"/>
                  </a:schemeClr>
                </a:solidFill>
                <a:ea typeface="ＭＳ Ｐゴシック" pitchFamily="34" charset="-128"/>
              </a:rPr>
              <a:t>.</a:t>
            </a:r>
          </a:p>
          <a:p>
            <a:endParaRPr lang="cy-GB" noProof="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B6F0CE5E-12BE-188D-92B0-5869CC237B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489" y="321161"/>
            <a:ext cx="3172409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422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43D96-B9EC-9D63-7ECD-8AFC0A37A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sz="4800" b="1" noProof="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cy-GB" sz="4800" b="1" noProof="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cy-GB" sz="4400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DISGRIFIAD O’R DASG: Traethawd (2000 o eiriau</a:t>
            </a:r>
            <a:r>
              <a:rPr lang="cy-GB" sz="4000" b="1" noProof="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6E032-E737-BF63-330F-1568DF129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65760" indent="0">
              <a:buNone/>
            </a:pPr>
            <a:endParaRPr lang="cy-GB" sz="2100" noProof="0" dirty="0">
              <a:solidFill>
                <a:schemeClr val="bg2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26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Dangoswch wybodaeth a dealltwriaeth o’r hyn yw Diogelu ac Amddiffyn Plant.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26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Sut mae ysgolion yn hyrwyddo Llesiant Plant?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26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Cynhwyswch bolisïau a byddwch yn feirniadol o’r polisïau sydd wedi esblygu dros amser, o’r gwersi a ddysgwyd yn dilyn methiant difrifol o fewn y system. Polisïau – Deddf Plant (2004); CCUHP; Gweithdrefnau Amddiffyn Plant Cymru Gyfan (2021); Gweithio gyda’n Gilydd i Ddiogelu plant (2018); Deddf Gwasanaethau Cymdeithasol a Llesiant (Cymru) (2014)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26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Cysylltwch theori sy’n ymwneud â llesiant, datblygiad ac ati.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26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Gwahanol fodelau o </a:t>
            </a:r>
            <a:r>
              <a:rPr lang="cy-GB" sz="2600" noProof="0" dirty="0" err="1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Amlasiantaethau</a:t>
            </a:r>
            <a:r>
              <a:rPr lang="cy-GB" sz="26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 yng Nghymru a MASH (Canolfan Ddiogelu </a:t>
            </a:r>
            <a:r>
              <a:rPr lang="cy-GB" sz="2600" noProof="0" dirty="0" err="1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Amlasiantaeth</a:t>
            </a:r>
            <a:r>
              <a:rPr lang="cy-GB" sz="26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).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26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Heriau a rhwystrau </a:t>
            </a:r>
            <a:r>
              <a:rPr lang="cy-GB" sz="2600" noProof="0" dirty="0" err="1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Amlasiantaeth</a:t>
            </a:r>
            <a:r>
              <a:rPr lang="cy-GB" sz="2600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.</a:t>
            </a:r>
          </a:p>
          <a:p>
            <a:r>
              <a:rPr lang="cy-GB" sz="2600" b="1" noProof="0" dirty="0">
                <a:solidFill>
                  <a:schemeClr val="bg2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Peidiwch â bod yn ddisgrifiadol, defnyddiwch feirniadaeth. Mae’n rhaid i chi fod yn feirniadol yn eich trafodaethau gyda thystiolaeth o lenyddiaeth i ategu hynny</a:t>
            </a:r>
            <a:endParaRPr lang="cy-GB" sz="2600" noProof="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4586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773</Words>
  <Application>Microsoft Office PowerPoint</Application>
  <PresentationFormat>Widescreen</PresentationFormat>
  <Paragraphs>71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ＭＳ Ｐゴシック</vt:lpstr>
      <vt:lpstr>Arial</vt:lpstr>
      <vt:lpstr>Calibri</vt:lpstr>
      <vt:lpstr>Calibri Light</vt:lpstr>
      <vt:lpstr>Symbol</vt:lpstr>
      <vt:lpstr>Times New Roman</vt:lpstr>
      <vt:lpstr>Wingdings 2</vt:lpstr>
      <vt:lpstr>Retrospect</vt:lpstr>
      <vt:lpstr>ECIE5010C Cadw ein Plant yn Ddiogel</vt:lpstr>
      <vt:lpstr>Deilliannau Dysgu</vt:lpstr>
      <vt:lpstr>Deilliannau Dysgu</vt:lpstr>
      <vt:lpstr>Nodau’r sesiynau.    </vt:lpstr>
      <vt:lpstr>Asesiad 1 (50%)–Cyflwyniad Grŵp</vt:lpstr>
      <vt:lpstr>Cyflwyniad grŵp</vt:lpstr>
      <vt:lpstr>  Cyflwyniad Fideo (Grŵp) – 4 munud y person (uchafswm o 4 mewn grŵp)  Hyfforddi cymheiriaid ym maes amddiffyn plant.   </vt:lpstr>
      <vt:lpstr>Asesiad 2 ECIE5010C                </vt:lpstr>
      <vt:lpstr>  DISGRIFIAD O’R DASG: Traethawd (2000 o eiriau)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ECIE5006 Keeping Our Children Safe</dc:title>
  <dc:creator>Cindy Hunt</dc:creator>
  <cp:lastModifiedBy>Sue Ainsworth</cp:lastModifiedBy>
  <cp:revision>30</cp:revision>
  <dcterms:created xsi:type="dcterms:W3CDTF">2023-02-18T16:54:45Z</dcterms:created>
  <dcterms:modified xsi:type="dcterms:W3CDTF">2025-08-25T06:58:52Z</dcterms:modified>
</cp:coreProperties>
</file>