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2"/>
  </p:notesMasterIdLst>
  <p:handoutMasterIdLst>
    <p:handoutMasterId r:id="rId33"/>
  </p:handoutMasterIdLst>
  <p:sldIdLst>
    <p:sldId id="256" r:id="rId2"/>
    <p:sldId id="398" r:id="rId3"/>
    <p:sldId id="257" r:id="rId4"/>
    <p:sldId id="335" r:id="rId5"/>
    <p:sldId id="345" r:id="rId6"/>
    <p:sldId id="339" r:id="rId7"/>
    <p:sldId id="340" r:id="rId8"/>
    <p:sldId id="341" r:id="rId9"/>
    <p:sldId id="399" r:id="rId10"/>
    <p:sldId id="342" r:id="rId11"/>
    <p:sldId id="343" r:id="rId12"/>
    <p:sldId id="397" r:id="rId13"/>
    <p:sldId id="406" r:id="rId14"/>
    <p:sldId id="412" r:id="rId15"/>
    <p:sldId id="378" r:id="rId16"/>
    <p:sldId id="379" r:id="rId17"/>
    <p:sldId id="358" r:id="rId18"/>
    <p:sldId id="380" r:id="rId19"/>
    <p:sldId id="381" r:id="rId20"/>
    <p:sldId id="382" r:id="rId21"/>
    <p:sldId id="390" r:id="rId22"/>
    <p:sldId id="391" r:id="rId23"/>
    <p:sldId id="392" r:id="rId24"/>
    <p:sldId id="393" r:id="rId25"/>
    <p:sldId id="363" r:id="rId26"/>
    <p:sldId id="364" r:id="rId27"/>
    <p:sldId id="365" r:id="rId28"/>
    <p:sldId id="354" r:id="rId29"/>
    <p:sldId id="413" r:id="rId30"/>
    <p:sldId id="346" r:id="rId3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81979" autoAdjust="0"/>
  </p:normalViewPr>
  <p:slideViewPr>
    <p:cSldViewPr>
      <p:cViewPr>
        <p:scale>
          <a:sx n="66" d="100"/>
          <a:sy n="66" d="100"/>
        </p:scale>
        <p:origin x="-53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9C2BB33-E9BE-402D-9259-4D2D66526FF4}" type="datetimeFigureOut">
              <a:rPr lang="en-US"/>
              <a:pPr>
                <a:defRPr/>
              </a:pPr>
              <a:t>11/27/2018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13DDFB9-4D3A-40C2-9C69-888D70C1EB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579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9EFC09-8D23-4F92-B1EE-1B29FE5BD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299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5CD685-5ADB-408A-89DF-377662755371}" type="slidenum">
              <a:rPr lang="en-GB" smtClean="0"/>
              <a:pPr eaLnBrk="1" hangingPunct="1"/>
              <a:t>1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275692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11519E-2A02-47CA-91B5-F89589702B73}" type="slidenum">
              <a:rPr lang="en-GB" smtClean="0"/>
              <a:pPr eaLnBrk="1" hangingPunct="1"/>
              <a:t>3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337624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51ADF0-B84B-45DB-A51B-1DBF7F1275B1}" type="slidenum">
              <a:rPr lang="en-GB" smtClean="0"/>
              <a:pPr eaLnBrk="1" hangingPunct="1"/>
              <a:t>4</a:t>
            </a:fld>
            <a:endParaRPr lang="en-GB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07220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endParaRPr lang="en-GB" dirty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F20B2B-F73D-4B68-8053-61290A400349}" type="slidenum">
              <a:rPr lang="en-GB" smtClean="0"/>
              <a:pPr eaLnBrk="1" hangingPunct="1"/>
              <a:t>5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7375000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GB" dirty="0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32DE62-F7CF-4057-8DD1-95AC550DFD6D}" type="slidenum">
              <a:rPr lang="en-GB" smtClean="0"/>
              <a:pPr eaLnBrk="1" hangingPunct="1"/>
              <a:t>6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320286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B57E1B9-09BE-412A-B587-4887EA58CD52}" type="slidenum">
              <a:rPr lang="en-GB" smtClean="0"/>
              <a:pPr eaLnBrk="1" hangingPunct="1"/>
              <a:t>7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01773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62E703-F902-4723-8DB9-5AB3156523FD}" type="slidenum">
              <a:rPr lang="en-GB" smtClean="0"/>
              <a:pPr eaLnBrk="1" hangingPunct="1"/>
              <a:t>8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051736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415DF0-6F1E-4A4A-93E5-CBDCDB330C91}" type="slidenum">
              <a:rPr lang="en-GB" smtClean="0"/>
              <a:pPr eaLnBrk="1" hangingPunct="1"/>
              <a:t>10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0136271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2087C2-696C-4B4C-A9BF-118D4098C90A}" type="slidenum">
              <a:rPr lang="en-GB" smtClean="0"/>
              <a:pPr eaLnBrk="1" hangingPunct="1"/>
              <a:t>11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838338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857250" y="747713"/>
            <a:ext cx="4957763" cy="37179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090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9DA02F0-1778-4363-8DC0-9FDE2276A873}" type="slidenum">
              <a:rPr lang="en-US" altLang="en-US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7399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1"/>
          <p:cNvSpPr txBox="1">
            <a:spLocks noChangeArrowheads="1"/>
          </p:cNvSpPr>
          <p:nvPr/>
        </p:nvSpPr>
        <p:spPr bwMode="auto">
          <a:xfrm>
            <a:off x="0" y="754063"/>
            <a:ext cx="1588" cy="15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641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857250" y="747713"/>
            <a:ext cx="4957763" cy="37179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783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/>
          <p:cNvSpPr txBox="1">
            <a:spLocks noChangeArrowheads="1"/>
          </p:cNvSpPr>
          <p:nvPr/>
        </p:nvSpPr>
        <p:spPr bwMode="auto">
          <a:xfrm>
            <a:off x="857250" y="747713"/>
            <a:ext cx="4957763" cy="37179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399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1"/>
          <p:cNvSpPr txBox="1">
            <a:spLocks noChangeArrowheads="1"/>
          </p:cNvSpPr>
          <p:nvPr/>
        </p:nvSpPr>
        <p:spPr bwMode="auto">
          <a:xfrm>
            <a:off x="0" y="754063"/>
            <a:ext cx="1588" cy="15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4828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1"/>
          <p:cNvSpPr txBox="1">
            <a:spLocks noChangeArrowheads="1"/>
          </p:cNvSpPr>
          <p:nvPr/>
        </p:nvSpPr>
        <p:spPr bwMode="auto">
          <a:xfrm>
            <a:off x="0" y="754063"/>
            <a:ext cx="1588" cy="15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4875"/>
            <a:ext cx="5329238" cy="4459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068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63DFD84-B873-4167-B400-C9FB5668D528}" type="slidenum">
              <a:rPr lang="en-GB" altLang="en-US">
                <a:solidFill>
                  <a:prstClr val="black"/>
                </a:solidFill>
              </a:rPr>
              <a:pPr/>
              <a:t>27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2894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87FE43-0B2B-427A-9E26-4DDBC1182133}" type="slidenum">
              <a:rPr lang="en-GB" smtClean="0"/>
              <a:pPr eaLnBrk="1" hangingPunct="1"/>
              <a:t>28</a:t>
            </a:fld>
            <a:endParaRPr lang="en-GB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46170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887DB6-F313-46E2-A224-F711AD7C2BD5}" type="slidenum">
              <a:rPr lang="en-GB" smtClean="0"/>
              <a:pPr eaLnBrk="1" hangingPunct="1"/>
              <a:t>30</a:t>
            </a:fld>
            <a:endParaRPr lang="en-GB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92199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5" name="Rectangle 3" descr="Stationery"/>
            <p:cNvSpPr>
              <a:spLocks noChangeArrowheads="1"/>
            </p:cNvSpPr>
            <p:nvPr/>
          </p:nvSpPr>
          <p:spPr bwMode="white">
            <a:xfrm>
              <a:off x="336" y="150"/>
              <a:ext cx="5253" cy="402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6" name="Picture 4" descr="minispir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62025" y="1925638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47825" y="3738563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9620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400425" y="6100763"/>
            <a:ext cx="28956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294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fld id="{35280AEC-5425-4BBE-9458-11BE93B147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465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0F901-87EF-4686-8939-7158324D4E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53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BBD77-91DD-425F-97DF-3DCB1B90C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81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2F5A9-2C59-484F-B9B4-820A171768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6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64AC8-54F8-40C1-86AC-4DA2E79C67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419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6E29C-B903-4ADF-8B55-A24B60A67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699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56DC1-180E-4F33-9AD3-4EF5ED8140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49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3EBCD-93F8-443F-B9BE-0AFECC0F9B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735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A16AB-67EE-46E6-97F6-216D35B7E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6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1784-D2D5-4B19-AAFD-6229091752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09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0" y="4572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9F944-71AC-4F86-90D1-4A5C05A69D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1032" name="Rectangle 3"/>
            <p:cNvSpPr>
              <a:spLocks noChangeArrowheads="1"/>
            </p:cNvSpPr>
            <p:nvPr/>
          </p:nvSpPr>
          <p:spPr bwMode="ltGray">
            <a:xfrm>
              <a:off x="336" y="150"/>
              <a:ext cx="5253" cy="40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1033" name="Picture 4" descr="minispir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" name="Line 5"/>
            <p:cNvSpPr>
              <a:spLocks noChangeShapeType="1"/>
            </p:cNvSpPr>
            <p:nvPr/>
          </p:nvSpPr>
          <p:spPr bwMode="ltGray">
            <a:xfrm>
              <a:off x="640" y="1008"/>
              <a:ext cx="4880" cy="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8288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fld id="{69C3209B-3370-4282-83A6-CC1654C3F2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Monotype Sorts" pitchFamily="2" charset="2"/>
        <a:buChar char="4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400" b="1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0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wansea.gov.uk/dmp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gentaconnect.com.atlas.worc.ac.uk/content/oup/ecopol" TargetMode="External"/><Relationship Id="rId7" Type="http://schemas.openxmlformats.org/officeDocument/2006/relationships/hyperlink" Target="http://worc.summon.serialssolutions.com/search?s.dym=false&amp;s.q=Author:%22Kada,+Faycel%22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orc.summon.serialssolutions.com/search?s.dym=false&amp;s.q=Author:%22Bernache-Assollant,+Iouri%22" TargetMode="External"/><Relationship Id="rId5" Type="http://schemas.openxmlformats.org/officeDocument/2006/relationships/hyperlink" Target="http://worc.summon.serialssolutions.com/search?s.dym=false&amp;s.q=Author:%22Bodet,+Guillaume%22" TargetMode="External"/><Relationship Id="rId4" Type="http://schemas.openxmlformats.org/officeDocument/2006/relationships/hyperlink" Target="http://worc.summon.serialssolutions.com/search?s.dym=false&amp;s.q=Author:%22Bouchet,+Patrick%22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jh3rKoGKBo" TargetMode="External"/><Relationship Id="rId2" Type="http://schemas.openxmlformats.org/officeDocument/2006/relationships/hyperlink" Target="https://www.youtube.com/watch?v=Lb0Yz_5ZYzI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ppies: Weeping Windo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4" y="332656"/>
            <a:ext cx="787287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solidFill>
                  <a:schemeClr val="bg1"/>
                </a:solidFill>
              </a:rPr>
              <a:t>Event Design and Delivery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solidFill>
                  <a:schemeClr val="bg1"/>
                </a:solidFill>
              </a:rPr>
              <a:t>Week nine</a:t>
            </a:r>
          </a:p>
          <a:p>
            <a:pPr eaLnBrk="1" hangingPunct="1"/>
            <a:r>
              <a:rPr lang="en-GB" dirty="0" smtClean="0">
                <a:solidFill>
                  <a:schemeClr val="bg1"/>
                </a:solidFill>
              </a:rPr>
              <a:t>The Business and Marketing Environment for events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 week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Event bidding</a:t>
            </a:r>
          </a:p>
          <a:p>
            <a:r>
              <a:rPr lang="en-GB" dirty="0" smtClean="0"/>
              <a:t>Elements of a feasibility study</a:t>
            </a:r>
          </a:p>
          <a:p>
            <a:r>
              <a:rPr lang="en-GB" dirty="0" smtClean="0"/>
              <a:t>Creating and evaluating the concept</a:t>
            </a:r>
          </a:p>
          <a:p>
            <a:r>
              <a:rPr lang="en-GB" dirty="0" smtClean="0"/>
              <a:t>Designing the ‘experience’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13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Session Outcomes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Identifying an audience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Demand/motivation for events (consumer and organiser) how has this changed?</a:t>
            </a:r>
          </a:p>
          <a:p>
            <a:pPr eaLnBrk="1" hangingPunct="1"/>
            <a:r>
              <a:rPr lang="en-GB" dirty="0" smtClean="0"/>
              <a:t>Matching the consumer to the event experience</a:t>
            </a:r>
          </a:p>
          <a:p>
            <a:pPr eaLnBrk="1" hangingPunct="1"/>
            <a:r>
              <a:rPr lang="en-GB" dirty="0" smtClean="0"/>
              <a:t>Internal and external analysis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Reminder – </a:t>
            </a:r>
            <a:br>
              <a:rPr lang="en-GB" dirty="0" smtClean="0"/>
            </a:br>
            <a:r>
              <a:rPr lang="en-GB" dirty="0" smtClean="0"/>
              <a:t>Attendee Motivations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100263"/>
            <a:ext cx="7643812" cy="3114675"/>
          </a:xfrm>
        </p:spPr>
        <p:txBody>
          <a:bodyPr/>
          <a:lstStyle/>
          <a:p>
            <a:r>
              <a:rPr lang="en-GB" dirty="0" smtClean="0"/>
              <a:t>We need to understand why people attend or participate in events and how this information can support decision making for promotional activity and consumer satisfaction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smtClean="0"/>
              <a:t>The Importance of Understanding Attendee Motivation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971550" y="1714500"/>
            <a:ext cx="7715250" cy="4714875"/>
          </a:xfrm>
        </p:spPr>
        <p:txBody>
          <a:bodyPr/>
          <a:lstStyle/>
          <a:p>
            <a:r>
              <a:rPr lang="en-GB" dirty="0" smtClean="0"/>
              <a:t>The range of motives impacts upon event attendance </a:t>
            </a:r>
          </a:p>
          <a:p>
            <a:r>
              <a:rPr lang="en-GB" dirty="0" smtClean="0"/>
              <a:t>Facilitates decision making regarding effective event promotion and programming of activities</a:t>
            </a:r>
          </a:p>
          <a:p>
            <a:r>
              <a:rPr lang="en-GB" dirty="0" smtClean="0"/>
              <a:t>Meet expectations resulting in customer satisfaction </a:t>
            </a:r>
          </a:p>
          <a:p>
            <a:r>
              <a:rPr lang="en-GB" dirty="0" smtClean="0"/>
              <a:t>Relevance to marketing other activities and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Event Motives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8229600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Examples of Social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- Social interaction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with others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Creation of community spirit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Status or recognition of achievement</a:t>
                      </a:r>
                    </a:p>
                    <a:p>
                      <a:pPr marL="87313" indent="-87313"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Philanthropy or charitable contributions</a:t>
                      </a:r>
                      <a:endParaRPr lang="en-GB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Examples of Organisational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The need to make sales</a:t>
                      </a:r>
                    </a:p>
                    <a:p>
                      <a:pPr marL="174625" indent="-174625"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The need to have organisational  presence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Status or recognition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Sponsorship or community support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1" dirty="0" smtClean="0">
                          <a:solidFill>
                            <a:schemeClr val="tx1"/>
                          </a:solidFill>
                        </a:rPr>
                        <a:t>Examples of Physiological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Relaxation or recognition with others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Exercise or physical challenge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To eat, drink or be entertained</a:t>
                      </a: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1" dirty="0" smtClean="0">
                          <a:solidFill>
                            <a:schemeClr val="tx1"/>
                          </a:solidFill>
                        </a:rPr>
                        <a:t>Examples of Personal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Seeking new experiences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Learning and education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Creativity and exploration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- Fulfilment of ambitions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0254" name="Text Box 11"/>
          <p:cNvSpPr txBox="1">
            <a:spLocks noChangeArrowheads="1"/>
          </p:cNvSpPr>
          <p:nvPr/>
        </p:nvSpPr>
        <p:spPr bwMode="auto">
          <a:xfrm>
            <a:off x="285750" y="6059488"/>
            <a:ext cx="8535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b="1"/>
              <a:t>Adapted from McDonnell et al (1999) cited in Shone &amp; Parry (2011, p.27)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827088" y="404813"/>
            <a:ext cx="7859712" cy="1143000"/>
          </a:xfrm>
        </p:spPr>
        <p:txBody>
          <a:bodyPr/>
          <a:lstStyle/>
          <a:p>
            <a:r>
              <a:rPr lang="en-GB" sz="3800" dirty="0" smtClean="0"/>
              <a:t>Determinants for participation in an event (the ‘buying process’)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900113" y="1628775"/>
            <a:ext cx="7786687" cy="5157788"/>
          </a:xfrm>
        </p:spPr>
        <p:txBody>
          <a:bodyPr/>
          <a:lstStyle/>
          <a:p>
            <a:r>
              <a:rPr lang="en-GB" sz="2400" smtClean="0"/>
              <a:t>Whether your friends might go (cultural, personal or other reference groups)</a:t>
            </a:r>
          </a:p>
          <a:p>
            <a:r>
              <a:rPr lang="en-GB" sz="2400" smtClean="0"/>
              <a:t>What decision making time is available, or what lead time is there before you have to buy a ticket?</a:t>
            </a:r>
          </a:p>
          <a:p>
            <a:r>
              <a:rPr lang="en-GB" sz="2400" smtClean="0"/>
              <a:t>Whether the price is a major concern (‘price sensitivity’ – high cost, low cost, total package and value for money)</a:t>
            </a:r>
          </a:p>
          <a:p>
            <a:r>
              <a:rPr lang="en-GB" sz="2400" smtClean="0"/>
              <a:t>Whether the event will be good enough – the perceived quality of the event</a:t>
            </a:r>
          </a:p>
          <a:p>
            <a:r>
              <a:rPr lang="en-GB" sz="2400" smtClean="0"/>
              <a:t>Access factors e.g. local, regional, national, international; do people in your area go to this type of event?  How easy is it to get to?  What are the opening times?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971550" y="214313"/>
            <a:ext cx="7715250" cy="1143000"/>
          </a:xfrm>
        </p:spPr>
        <p:txBody>
          <a:bodyPr/>
          <a:lstStyle/>
          <a:p>
            <a:r>
              <a:rPr lang="en-GB" sz="3800" dirty="0" smtClean="0"/>
              <a:t>Determinants for participation in an event (the ‘buying process’) </a:t>
            </a:r>
            <a:r>
              <a:rPr lang="en-GB" sz="3800" dirty="0" err="1" smtClean="0"/>
              <a:t>cont</a:t>
            </a:r>
            <a:r>
              <a:rPr lang="en-GB" sz="3800" dirty="0" smtClean="0"/>
              <a:t>…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1042988" y="1500188"/>
            <a:ext cx="7643812" cy="4929187"/>
          </a:xfrm>
        </p:spPr>
        <p:txBody>
          <a:bodyPr/>
          <a:lstStyle/>
          <a:p>
            <a:r>
              <a:rPr lang="en-GB" sz="2400" smtClean="0"/>
              <a:t>One off or repeat sales opportunities – is this annual, biannual, occasional?  Will the event happen again, or is this the only opportunity to go?</a:t>
            </a:r>
          </a:p>
          <a:p>
            <a:r>
              <a:rPr lang="en-GB" sz="2400" smtClean="0"/>
              <a:t>Familiarity – people’s knowledge and awareness: have they been to one before, or something similar?</a:t>
            </a:r>
          </a:p>
          <a:p>
            <a:r>
              <a:rPr lang="en-GB" sz="2400" smtClean="0"/>
              <a:t>Propensity to join in community activities (high, low)</a:t>
            </a:r>
          </a:p>
          <a:p>
            <a:r>
              <a:rPr lang="en-GB" sz="2400" smtClean="0"/>
              <a:t>Inclination to join in the activity due to personal interest, education, entertainment, relaxation, status, etc.</a:t>
            </a:r>
          </a:p>
          <a:p>
            <a:r>
              <a:rPr lang="en-GB" sz="2400" smtClean="0"/>
              <a:t>Considerations of personal enjoyment, arousal or other satisfaction from the event</a:t>
            </a:r>
          </a:p>
        </p:txBody>
      </p:sp>
      <p:sp>
        <p:nvSpPr>
          <p:cNvPr id="12292" name="Text Box 11"/>
          <p:cNvSpPr txBox="1">
            <a:spLocks noChangeArrowheads="1"/>
          </p:cNvSpPr>
          <p:nvPr/>
        </p:nvSpPr>
        <p:spPr bwMode="auto">
          <a:xfrm>
            <a:off x="285750" y="6243638"/>
            <a:ext cx="8535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sz="2000" b="1"/>
              <a:t>Shone &amp; Parry (2011, p.150)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Based on this, would you attend Christmas street food Friday at Unit Nineteen on 7</a:t>
            </a:r>
            <a:r>
              <a:rPr lang="en-GB" baseline="30000" dirty="0" smtClean="0"/>
              <a:t>th</a:t>
            </a:r>
            <a:r>
              <a:rPr lang="en-GB" dirty="0" smtClean="0"/>
              <a:t> December?</a:t>
            </a:r>
          </a:p>
          <a:p>
            <a:endParaRPr lang="en-GB" dirty="0" smtClean="0"/>
          </a:p>
          <a:p>
            <a:r>
              <a:rPr lang="en-GB" dirty="0" smtClean="0"/>
              <a:t>Why?/Why not? What effects your decision-making?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787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7715250" cy="868362"/>
          </a:xfrm>
        </p:spPr>
        <p:txBody>
          <a:bodyPr/>
          <a:lstStyle/>
          <a:p>
            <a:r>
              <a:rPr lang="en-GB" sz="2800" smtClean="0"/>
              <a:t>Consumer decision-making process for events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4348" y="1214422"/>
            <a:ext cx="1714512" cy="954107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Needs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Physical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Esteem of others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Self-actualisation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5786" y="2429998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Motives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Seeking and escaping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Personal  / interpersonal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786" y="3929066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Expectations of Benefits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Past experience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Word of mouth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Communications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3973961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Alternatives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Stay at home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leisure choices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events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71802" y="5402721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Constraints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Time and money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Knowledge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Social factors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barriers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86380" y="5643578"/>
            <a:ext cx="1714512" cy="52322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/>
              <a:t>Decision to Attend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rot="5400000">
            <a:off x="1320800" y="2320925"/>
            <a:ext cx="357188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>
            <a:off x="1322388" y="3821113"/>
            <a:ext cx="357187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3798888" y="5273675"/>
            <a:ext cx="258762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714875" y="5927725"/>
            <a:ext cx="571500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37" name="Text Box 11"/>
          <p:cNvSpPr txBox="1">
            <a:spLocks noChangeArrowheads="1"/>
          </p:cNvSpPr>
          <p:nvPr/>
        </p:nvSpPr>
        <p:spPr bwMode="auto">
          <a:xfrm>
            <a:off x="2894013" y="1273175"/>
            <a:ext cx="5678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b="1"/>
              <a:t>Adapted from Getz (1997) cited in Raj (2009, p.95)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2500313" y="4500563"/>
            <a:ext cx="571500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magne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1" b="17499"/>
          <a:stretch>
            <a:fillRect/>
          </a:stretch>
        </p:blipFill>
        <p:spPr bwMode="auto">
          <a:xfrm>
            <a:off x="5715000" y="2643188"/>
            <a:ext cx="285750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Theories of Event Motives</a:t>
            </a:r>
          </a:p>
        </p:txBody>
      </p:sp>
      <p:sp>
        <p:nvSpPr>
          <p:cNvPr id="143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Monotype Sorts" pitchFamily="2" charset="2"/>
              <a:buAutoNum type="arabicPeriod"/>
            </a:pPr>
            <a:r>
              <a:rPr lang="en-GB" smtClean="0"/>
              <a:t>The needs achievement hierarchy (Maslow)</a:t>
            </a:r>
          </a:p>
          <a:p>
            <a:pPr marL="514350" indent="-514350">
              <a:buFont typeface="Monotype Sorts" pitchFamily="2" charset="2"/>
              <a:buAutoNum type="arabicPeriod"/>
            </a:pPr>
            <a:endParaRPr lang="en-GB" sz="2800" smtClean="0"/>
          </a:p>
          <a:p>
            <a:pPr marL="514350" indent="-514350">
              <a:buFont typeface="Monotype Sorts" pitchFamily="2" charset="2"/>
              <a:buAutoNum type="arabicPeriod"/>
            </a:pPr>
            <a:r>
              <a:rPr lang="en-GB" smtClean="0"/>
              <a:t>‘Push’ and ‘pull’ motives</a:t>
            </a:r>
          </a:p>
          <a:p>
            <a:pPr marL="514350" indent="-514350">
              <a:buFont typeface="Monotype Sorts" pitchFamily="2" charset="2"/>
              <a:buAutoNum type="arabicPeriod"/>
            </a:pPr>
            <a:endParaRPr lang="en-GB" smtClean="0"/>
          </a:p>
          <a:p>
            <a:pPr marL="514350" indent="-514350">
              <a:buFont typeface="Monotype Sorts" pitchFamily="2" charset="2"/>
              <a:buAutoNum type="arabicPeriod"/>
            </a:pPr>
            <a:endParaRPr lang="en-GB" sz="2800" smtClean="0"/>
          </a:p>
          <a:p>
            <a:pPr marL="514350" indent="-514350">
              <a:buFont typeface="Monotype Sorts" pitchFamily="2" charset="2"/>
              <a:buAutoNum type="arabicPeriod"/>
            </a:pPr>
            <a:r>
              <a:rPr lang="en-GB" smtClean="0"/>
              <a:t>Intrinsic motives for leisure</a:t>
            </a:r>
          </a:p>
        </p:txBody>
      </p:sp>
      <p:sp>
        <p:nvSpPr>
          <p:cNvPr id="14341" name="Text Box 11"/>
          <p:cNvSpPr txBox="1">
            <a:spLocks noChangeArrowheads="1"/>
          </p:cNvSpPr>
          <p:nvPr/>
        </p:nvSpPr>
        <p:spPr bwMode="auto">
          <a:xfrm>
            <a:off x="1857375" y="6345238"/>
            <a:ext cx="6929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b="1"/>
              <a:t>Axelsen and Arcodia (2004) cited in Bowdin et al (2006, p.195)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Task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772400" cy="4114800"/>
          </a:xfrm>
        </p:spPr>
        <p:txBody>
          <a:bodyPr/>
          <a:lstStyle/>
          <a:p>
            <a:r>
              <a:rPr lang="en-GB" altLang="en-US" sz="2000" dirty="0" smtClean="0"/>
              <a:t>Research – identify a creative event you are interested in/work on you assignment event idea</a:t>
            </a:r>
          </a:p>
          <a:p>
            <a:endParaRPr lang="en-GB" altLang="en-US" sz="2000" dirty="0" smtClean="0"/>
          </a:p>
          <a:p>
            <a:r>
              <a:rPr lang="en-GB" altLang="en-US" sz="2000" dirty="0" smtClean="0"/>
              <a:t>What is the event? What is its aim and objectives</a:t>
            </a:r>
          </a:p>
          <a:p>
            <a:r>
              <a:rPr lang="en-GB" altLang="en-US" sz="2000" dirty="0" smtClean="0"/>
              <a:t>Who is it for?</a:t>
            </a:r>
          </a:p>
          <a:p>
            <a:r>
              <a:rPr lang="en-GB" altLang="en-US" sz="2000" dirty="0" smtClean="0"/>
              <a:t>How is it designed to ‘match’ the audience, creating ‘experiences’ but maximising opportunity – turning idea to innovation and entrepreneurship</a:t>
            </a:r>
          </a:p>
          <a:p>
            <a:r>
              <a:rPr lang="en-GB" altLang="en-US" sz="2000" dirty="0" smtClean="0"/>
              <a:t>Yeoman – does the event tap in to one of Yeoman’s 10 trends?</a:t>
            </a:r>
          </a:p>
          <a:p>
            <a:r>
              <a:rPr lang="en-GB" altLang="en-US" sz="2000" dirty="0" smtClean="0"/>
              <a:t>Has the event included elements of ‘creative consumption’. </a:t>
            </a:r>
          </a:p>
        </p:txBody>
      </p:sp>
    </p:spTree>
    <p:extLst>
      <p:ext uri="{BB962C8B-B14F-4D97-AF65-F5344CB8AC3E}">
        <p14:creationId xmlns:p14="http://schemas.microsoft.com/office/powerpoint/2010/main" val="236817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1752600"/>
            <a:ext cx="77247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1"/>
          <p:cNvSpPr>
            <a:spLocks noGrp="1" noChangeArrowheads="1"/>
          </p:cNvSpPr>
          <p:nvPr>
            <p:ph idx="4294967295"/>
          </p:nvPr>
        </p:nvSpPr>
        <p:spPr>
          <a:xfrm>
            <a:off x="1403648" y="914400"/>
            <a:ext cx="6136977" cy="609600"/>
          </a:xfrm>
        </p:spPr>
        <p:txBody>
          <a:bodyPr/>
          <a:lstStyle/>
          <a:p>
            <a:pPr>
              <a:lnSpc>
                <a:spcPct val="104000"/>
              </a:lnSpc>
              <a:spcBef>
                <a:spcPts val="675"/>
              </a:spcBef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en-US" b="1" dirty="0" err="1" smtClean="0"/>
              <a:t>Analysing</a:t>
            </a:r>
            <a:r>
              <a:rPr lang="en-US" altLang="en-US" b="1" dirty="0" smtClean="0"/>
              <a:t> event environments</a:t>
            </a:r>
            <a:r>
              <a:rPr lang="en-US" altLang="en-US" dirty="0" smtClean="0"/>
              <a:t> </a:t>
            </a: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172200"/>
            <a:ext cx="47371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Box 8"/>
          <p:cNvSpPr txBox="1">
            <a:spLocks noChangeArrowheads="1"/>
          </p:cNvSpPr>
          <p:nvPr/>
        </p:nvSpPr>
        <p:spPr bwMode="auto">
          <a:xfrm>
            <a:off x="463550" y="6346825"/>
            <a:ext cx="4724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AU" altLang="en-US" sz="1400" b="1">
                <a:solidFill>
                  <a:schemeClr val="tx2"/>
                </a:solidFill>
                <a:latin typeface="Lucida Sans" panose="020B0602030504020204" pitchFamily="34" charset="0"/>
              </a:rPr>
              <a:t>Figure 9.4 </a:t>
            </a:r>
            <a:r>
              <a:rPr lang="en-AU" altLang="en-US" sz="1400">
                <a:solidFill>
                  <a:schemeClr val="tx2"/>
                </a:solidFill>
                <a:latin typeface="Lucida Sans" panose="020B0602030504020204" pitchFamily="34" charset="0"/>
              </a:rPr>
              <a:t>Components of the environment analysis</a:t>
            </a:r>
          </a:p>
        </p:txBody>
      </p:sp>
    </p:spTree>
    <p:extLst>
      <p:ext uri="{BB962C8B-B14F-4D97-AF65-F5344CB8AC3E}">
        <p14:creationId xmlns:p14="http://schemas.microsoft.com/office/powerpoint/2010/main" val="10287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your assignment idea, use the previous model to conduct an external analysis </a:t>
            </a:r>
          </a:p>
          <a:p>
            <a:r>
              <a:rPr lang="en-GB" dirty="0" smtClean="0"/>
              <a:t>Now conduct an internal analysis (SWOT) to identify key issues for the event and the destination (marketing, operational/resources, financial</a:t>
            </a:r>
          </a:p>
          <a:p>
            <a:endParaRPr lang="en-GB" dirty="0"/>
          </a:p>
          <a:p>
            <a:r>
              <a:rPr lang="en-GB" dirty="0" smtClean="0"/>
              <a:t>See </a:t>
            </a:r>
            <a:r>
              <a:rPr lang="en-GB" altLang="en-US" dirty="0">
                <a:hlinkClick r:id="rId2"/>
              </a:rPr>
              <a:t>http://www.swansea.gov.uk/dmp</a:t>
            </a:r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7278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043608" y="609600"/>
            <a:ext cx="6957392" cy="685800"/>
          </a:xfrm>
        </p:spPr>
        <p:txBody>
          <a:bodyPr/>
          <a:lstStyle/>
          <a:p>
            <a:r>
              <a:rPr lang="en-GB" altLang="en-US" sz="3600" dirty="0" smtClean="0"/>
              <a:t>Marketing Planning for Events</a:t>
            </a:r>
            <a:endParaRPr lang="en-GB" altLang="en-US" dirty="0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1043608" y="1295400"/>
            <a:ext cx="7795592" cy="4876800"/>
          </a:xfrm>
        </p:spPr>
        <p:txBody>
          <a:bodyPr/>
          <a:lstStyle/>
          <a:p>
            <a:endParaRPr lang="en-GB" altLang="en-US" sz="2800" dirty="0" smtClean="0"/>
          </a:p>
          <a:p>
            <a:r>
              <a:rPr lang="en-GB" altLang="en-US" sz="2800" dirty="0" smtClean="0"/>
              <a:t>Applying the marketing concept to festivals and special events</a:t>
            </a:r>
          </a:p>
          <a:p>
            <a:r>
              <a:rPr lang="en-GB" altLang="en-US" sz="2800" dirty="0" smtClean="0"/>
              <a:t>Understand how event </a:t>
            </a:r>
            <a:r>
              <a:rPr lang="en-GB" altLang="en-US" sz="2800" dirty="0" smtClean="0">
                <a:solidFill>
                  <a:schemeClr val="tx2"/>
                </a:solidFill>
              </a:rPr>
              <a:t>consumers</a:t>
            </a:r>
            <a:r>
              <a:rPr lang="en-GB" altLang="en-US" sz="2800" dirty="0" smtClean="0"/>
              <a:t> can be </a:t>
            </a:r>
            <a:r>
              <a:rPr lang="en-GB" altLang="en-US" sz="2800" dirty="0" smtClean="0">
                <a:solidFill>
                  <a:schemeClr val="tx2"/>
                </a:solidFill>
              </a:rPr>
              <a:t>segmented</a:t>
            </a:r>
            <a:r>
              <a:rPr lang="en-GB" altLang="en-US" sz="2800" dirty="0" smtClean="0"/>
              <a:t> into markets</a:t>
            </a:r>
          </a:p>
          <a:p>
            <a:r>
              <a:rPr lang="en-GB" altLang="en-US" sz="2800" dirty="0" smtClean="0"/>
              <a:t>Understand the </a:t>
            </a:r>
            <a:r>
              <a:rPr lang="en-GB" altLang="en-US" sz="2800" dirty="0" smtClean="0">
                <a:solidFill>
                  <a:schemeClr val="tx2"/>
                </a:solidFill>
              </a:rPr>
              <a:t>consumer decision process </a:t>
            </a:r>
            <a:r>
              <a:rPr lang="en-GB" altLang="en-US" sz="2800" dirty="0" smtClean="0"/>
              <a:t>for festivals and events</a:t>
            </a:r>
          </a:p>
          <a:p>
            <a:r>
              <a:rPr lang="en-GB" altLang="en-US" sz="2800" dirty="0" smtClean="0"/>
              <a:t>Apply the principles of </a:t>
            </a:r>
            <a:r>
              <a:rPr lang="en-GB" altLang="en-US" sz="2800" dirty="0" smtClean="0">
                <a:solidFill>
                  <a:schemeClr val="tx2"/>
                </a:solidFill>
              </a:rPr>
              <a:t>services marketing </a:t>
            </a:r>
            <a:r>
              <a:rPr lang="en-GB" altLang="en-US" sz="2800" dirty="0" smtClean="0"/>
              <a:t>in creating marketing strategies and tactics for events and festivals</a:t>
            </a:r>
          </a:p>
        </p:txBody>
      </p:sp>
    </p:spTree>
    <p:extLst>
      <p:ext uri="{BB962C8B-B14F-4D97-AF65-F5344CB8AC3E}">
        <p14:creationId xmlns:p14="http://schemas.microsoft.com/office/powerpoint/2010/main" val="8080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idx="1"/>
          </p:nvPr>
        </p:nvSpPr>
        <p:spPr>
          <a:xfrm>
            <a:off x="827584" y="1219200"/>
            <a:ext cx="8316416" cy="5086350"/>
          </a:xfrm>
        </p:spPr>
        <p:txBody>
          <a:bodyPr lIns="92160" tIns="186120" rIns="92160" bIns="46080"/>
          <a:lstStyle/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4963" algn="l"/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endParaRPr lang="en-US" altLang="en-US" sz="2800" b="1" dirty="0" smtClean="0">
              <a:solidFill>
                <a:schemeClr val="tx2"/>
              </a:solidFill>
            </a:endParaRP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4963" algn="l"/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r>
              <a:rPr lang="en-US" altLang="en-US" sz="2800" b="1" dirty="0" smtClean="0">
                <a:solidFill>
                  <a:schemeClr val="tx2"/>
                </a:solidFill>
              </a:rPr>
              <a:t>Marketing</a:t>
            </a:r>
            <a:r>
              <a:rPr lang="en-US" altLang="en-US" sz="2800" dirty="0" smtClean="0"/>
              <a:t> is concerned with satisfying consumer needs and wants by exchanging goods, services or ideas for something of value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4963" algn="l"/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r>
              <a:rPr lang="en-US" altLang="en-US" sz="2800" b="1" dirty="0" smtClean="0">
                <a:solidFill>
                  <a:schemeClr val="tx2"/>
                </a:solidFill>
              </a:rPr>
              <a:t>Event marketing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smtClean="0"/>
              <a:t>is the process by which event managers and marketers gain an understanding of their potential consumers’ characteristics and needs in order to </a:t>
            </a:r>
            <a:r>
              <a:rPr lang="en-US" altLang="en-US" sz="2800" dirty="0" smtClean="0">
                <a:solidFill>
                  <a:schemeClr val="tx2"/>
                </a:solidFill>
              </a:rPr>
              <a:t>produce, price, promote </a:t>
            </a:r>
            <a:r>
              <a:rPr lang="en-US" altLang="en-US" sz="2800" dirty="0" smtClean="0"/>
              <a:t>and</a:t>
            </a:r>
            <a:r>
              <a:rPr lang="en-US" altLang="en-US" sz="2800" dirty="0" smtClean="0">
                <a:solidFill>
                  <a:schemeClr val="tx2"/>
                </a:solidFill>
              </a:rPr>
              <a:t> distribute </a:t>
            </a:r>
            <a:r>
              <a:rPr lang="en-US" altLang="en-US" sz="2800" dirty="0" smtClean="0"/>
              <a:t>an event experience that meets those needs, and the objectives of the event</a:t>
            </a:r>
          </a:p>
        </p:txBody>
      </p:sp>
      <p:sp>
        <p:nvSpPr>
          <p:cNvPr id="30723" name="Rectangle 1"/>
          <p:cNvSpPr>
            <a:spLocks noGrp="1" noChangeArrowheads="1"/>
          </p:cNvSpPr>
          <p:nvPr>
            <p:ph type="title"/>
          </p:nvPr>
        </p:nvSpPr>
        <p:spPr>
          <a:xfrm>
            <a:off x="1403648" y="304800"/>
            <a:ext cx="6624736" cy="914400"/>
          </a:xfrm>
        </p:spPr>
        <p:txBody>
          <a:bodyPr lIns="92160" tIns="156960" rIns="92160" bIns="46080"/>
          <a:lstStyle/>
          <a:p>
            <a:pPr>
              <a:lnSpc>
                <a:spcPct val="87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en-US" dirty="0" smtClean="0">
                <a:solidFill>
                  <a:schemeClr val="tx1"/>
                </a:solidFill>
                <a:latin typeface="Lucida Sans" panose="020B0602030504020204" pitchFamily="34" charset="0"/>
              </a:rPr>
              <a:t>What is marketing?</a:t>
            </a:r>
          </a:p>
        </p:txBody>
      </p:sp>
    </p:spTree>
    <p:extLst>
      <p:ext uri="{BB962C8B-B14F-4D97-AF65-F5344CB8AC3E}">
        <p14:creationId xmlns:p14="http://schemas.microsoft.com/office/powerpoint/2010/main" val="1582337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Why have a Marketing Plan?</a:t>
            </a:r>
            <a:endParaRPr lang="en-US" altLang="en-US" dirty="0" smtClean="0">
              <a:solidFill>
                <a:schemeClr val="tx1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828800"/>
            <a:ext cx="7772400" cy="448052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Relates to feasibility and ultimate success of the event</a:t>
            </a:r>
          </a:p>
          <a:p>
            <a:pPr eaLnBrk="1" hangingPunct="1"/>
            <a:r>
              <a:rPr lang="en-GB" dirty="0" smtClean="0"/>
              <a:t>Knowledge of target market: demographics, age group, past events experience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altLang="en-US" sz="3200" dirty="0" smtClean="0"/>
              <a:t>Who will come?!</a:t>
            </a:r>
          </a:p>
          <a:p>
            <a:pPr eaLnBrk="1" hangingPunct="1"/>
            <a:r>
              <a:rPr lang="en-US" altLang="en-US" dirty="0" smtClean="0"/>
              <a:t>Consideration </a:t>
            </a:r>
            <a:r>
              <a:rPr lang="en-US" altLang="en-US" dirty="0"/>
              <a:t>of competing events</a:t>
            </a:r>
          </a:p>
          <a:p>
            <a:pPr eaLnBrk="1" hangingPunct="1"/>
            <a:r>
              <a:rPr lang="en-US" altLang="en-US" dirty="0" smtClean="0"/>
              <a:t>Unique selling proposition (USP)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0721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ChangeArrowheads="1"/>
          </p:cNvSpPr>
          <p:nvPr>
            <p:ph idx="1"/>
          </p:nvPr>
        </p:nvSpPr>
        <p:spPr>
          <a:xfrm>
            <a:off x="971600" y="1600200"/>
            <a:ext cx="8159700" cy="4648200"/>
          </a:xfrm>
        </p:spPr>
        <p:txBody>
          <a:bodyPr/>
          <a:lstStyle/>
          <a:p>
            <a:pPr marL="347663" indent="-347663">
              <a:lnSpc>
                <a:spcPct val="94000"/>
              </a:lnSpc>
              <a:spcBef>
                <a:spcPts val="600"/>
              </a:spcBef>
              <a:buSzPct val="45000"/>
              <a:buFont typeface="Wingdings" panose="05000000000000000000" pitchFamily="2" charset="2"/>
              <a:buChar char=""/>
              <a:tabLst>
                <a:tab pos="3476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r>
              <a:rPr lang="en-US" altLang="en-US" sz="2800" dirty="0" smtClean="0"/>
              <a:t>Plan the event </a:t>
            </a:r>
            <a:r>
              <a:rPr lang="en-US" altLang="en-US" sz="2800" dirty="0" smtClean="0">
                <a:solidFill>
                  <a:schemeClr val="tx2"/>
                </a:solidFill>
              </a:rPr>
              <a:t>‘service</a:t>
            </a:r>
            <a:r>
              <a:rPr lang="en-US" altLang="en-US" sz="28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–</a:t>
            </a:r>
            <a:r>
              <a:rPr lang="en-US" altLang="en-US" sz="2800" dirty="0" smtClean="0">
                <a:solidFill>
                  <a:schemeClr val="tx2"/>
                </a:solidFill>
              </a:rPr>
              <a:t>product’ experience, </a:t>
            </a:r>
            <a:r>
              <a:rPr lang="en-US" altLang="en-US" sz="2800" dirty="0" smtClean="0"/>
              <a:t>including its programming and packaging</a:t>
            </a:r>
          </a:p>
          <a:p>
            <a:pPr marL="347663" indent="-347663">
              <a:lnSpc>
                <a:spcPct val="94000"/>
              </a:lnSpc>
              <a:spcBef>
                <a:spcPts val="600"/>
              </a:spcBef>
              <a:buSzPct val="45000"/>
              <a:buFont typeface="Wingdings" panose="05000000000000000000" pitchFamily="2" charset="2"/>
              <a:buChar char=""/>
              <a:tabLst>
                <a:tab pos="3476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r>
              <a:rPr lang="en-US" altLang="en-US" sz="2800" dirty="0" smtClean="0"/>
              <a:t>Develop event </a:t>
            </a:r>
            <a:r>
              <a:rPr lang="en-US" altLang="en-US" sz="2800" dirty="0" smtClean="0">
                <a:solidFill>
                  <a:schemeClr val="tx2"/>
                </a:solidFill>
              </a:rPr>
              <a:t>pricing</a:t>
            </a:r>
            <a:r>
              <a:rPr lang="en-US" altLang="en-US" sz="2800" dirty="0" smtClean="0"/>
              <a:t> strategies or other entry options for special events</a:t>
            </a:r>
          </a:p>
          <a:p>
            <a:pPr marL="347663" indent="-347663">
              <a:lnSpc>
                <a:spcPct val="94000"/>
              </a:lnSpc>
              <a:spcBef>
                <a:spcPts val="600"/>
              </a:spcBef>
              <a:buSzPct val="45000"/>
              <a:buFont typeface="Wingdings" panose="05000000000000000000" pitchFamily="2" charset="2"/>
              <a:buChar char=""/>
              <a:tabLst>
                <a:tab pos="3476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r>
              <a:rPr lang="en-US" altLang="en-US" sz="2800" dirty="0" smtClean="0"/>
              <a:t>Create strategies for </a:t>
            </a:r>
            <a:r>
              <a:rPr lang="en-US" altLang="en-US" sz="2800" dirty="0" smtClean="0">
                <a:solidFill>
                  <a:schemeClr val="tx2"/>
                </a:solidFill>
              </a:rPr>
              <a:t>place</a:t>
            </a:r>
            <a:r>
              <a:rPr lang="en-US" altLang="en-US" sz="2800" dirty="0" smtClean="0"/>
              <a:t>/distribution, physical setting and event </a:t>
            </a:r>
            <a:r>
              <a:rPr lang="en-US" altLang="en-US" sz="2800" dirty="0" smtClean="0">
                <a:solidFill>
                  <a:schemeClr val="tx2"/>
                </a:solidFill>
              </a:rPr>
              <a:t>processes</a:t>
            </a:r>
            <a:r>
              <a:rPr lang="en-US" altLang="en-US" sz="2800" dirty="0" smtClean="0"/>
              <a:t> that respond to consumer needs</a:t>
            </a:r>
          </a:p>
          <a:p>
            <a:pPr marL="347663" indent="-347663">
              <a:lnSpc>
                <a:spcPct val="94000"/>
              </a:lnSpc>
              <a:spcBef>
                <a:spcPts val="600"/>
              </a:spcBef>
              <a:buSzPct val="45000"/>
              <a:buFont typeface="Wingdings" panose="05000000000000000000" pitchFamily="2" charset="2"/>
              <a:buChar char=""/>
              <a:tabLst>
                <a:tab pos="3476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r>
              <a:rPr lang="en-US" altLang="en-US" sz="2800" dirty="0" smtClean="0"/>
              <a:t>Apply the knowledge generated into an effective and efficient </a:t>
            </a:r>
            <a:r>
              <a:rPr lang="en-US" altLang="en-US" sz="2800" dirty="0" smtClean="0">
                <a:solidFill>
                  <a:schemeClr val="tx2"/>
                </a:solidFill>
              </a:rPr>
              <a:t>marketing plan</a:t>
            </a:r>
          </a:p>
          <a:p>
            <a:pPr marL="347663" indent="-347663">
              <a:lnSpc>
                <a:spcPct val="104000"/>
              </a:lnSpc>
              <a:spcBef>
                <a:spcPts val="600"/>
              </a:spcBef>
              <a:buFontTx/>
              <a:buNone/>
              <a:tabLst>
                <a:tab pos="3476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endParaRPr lang="en-US" altLang="en-US" dirty="0" smtClean="0"/>
          </a:p>
        </p:txBody>
      </p:sp>
      <p:sp>
        <p:nvSpPr>
          <p:cNvPr id="31747" name="Rectangle 1"/>
          <p:cNvSpPr>
            <a:spLocks noGrp="1" noChangeArrowheads="1"/>
          </p:cNvSpPr>
          <p:nvPr>
            <p:ph type="title"/>
          </p:nvPr>
        </p:nvSpPr>
        <p:spPr>
          <a:xfrm>
            <a:off x="971600" y="304800"/>
            <a:ext cx="7410400" cy="1143000"/>
          </a:xfrm>
        </p:spPr>
        <p:txBody>
          <a:bodyPr tIns="157680"/>
          <a:lstStyle/>
          <a:p>
            <a:pPr>
              <a:lnSpc>
                <a:spcPct val="87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en-US" dirty="0" smtClean="0">
                <a:solidFill>
                  <a:schemeClr val="tx1"/>
                </a:solidFill>
                <a:latin typeface="Lucida Sans" panose="020B0602030504020204" pitchFamily="34" charset="0"/>
              </a:rPr>
              <a:t>An event marketing plan?</a:t>
            </a:r>
          </a:p>
        </p:txBody>
      </p:sp>
    </p:spTree>
    <p:extLst>
      <p:ext uri="{BB962C8B-B14F-4D97-AF65-F5344CB8AC3E}">
        <p14:creationId xmlns:p14="http://schemas.microsoft.com/office/powerpoint/2010/main" val="26212209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ChangeArrowheads="1"/>
          </p:cNvSpPr>
          <p:nvPr>
            <p:ph idx="1"/>
          </p:nvPr>
        </p:nvSpPr>
        <p:spPr>
          <a:xfrm>
            <a:off x="1115616" y="1524000"/>
            <a:ext cx="8055372" cy="4876800"/>
          </a:xfrm>
        </p:spPr>
        <p:txBody>
          <a:bodyPr lIns="92160" tIns="186120" rIns="92160" bIns="46080"/>
          <a:lstStyle/>
          <a:p>
            <a:pPr marL="334963" indent="-334963">
              <a:spcBef>
                <a:spcPts val="600"/>
              </a:spcBef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Marketing principles and techniques provide a </a:t>
            </a:r>
            <a:r>
              <a:rPr lang="en-US" altLang="en-US" sz="2800" dirty="0" smtClean="0">
                <a:solidFill>
                  <a:schemeClr val="tx2"/>
                </a:solidFill>
              </a:rPr>
              <a:t>framework</a:t>
            </a:r>
            <a:r>
              <a:rPr lang="en-US" altLang="en-US" sz="2800" dirty="0" smtClean="0"/>
              <a:t> for decision making</a:t>
            </a:r>
          </a:p>
          <a:p>
            <a:pPr marL="334963" indent="-334963">
              <a:spcBef>
                <a:spcPts val="600"/>
              </a:spcBef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Sponsoring bodies need reassurance that their </a:t>
            </a:r>
            <a:r>
              <a:rPr lang="en-US" altLang="en-US" sz="2800" dirty="0" smtClean="0">
                <a:solidFill>
                  <a:schemeClr val="tx2"/>
                </a:solidFill>
              </a:rPr>
              <a:t>sponsorship</a:t>
            </a:r>
            <a:r>
              <a:rPr lang="en-US" altLang="en-US" sz="2800" dirty="0" smtClean="0"/>
              <a:t> is linking their </a:t>
            </a:r>
            <a:r>
              <a:rPr lang="en-US" altLang="en-US" sz="2800" dirty="0" smtClean="0">
                <a:solidFill>
                  <a:schemeClr val="tx2"/>
                </a:solidFill>
              </a:rPr>
              <a:t>brand</a:t>
            </a:r>
            <a:r>
              <a:rPr lang="en-US" altLang="en-US" sz="2800" dirty="0" smtClean="0"/>
              <a:t> with their target markets</a:t>
            </a:r>
          </a:p>
          <a:p>
            <a:pPr marL="334963" indent="-334963">
              <a:spcBef>
                <a:spcPts val="600"/>
              </a:spcBef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All levels of government require a demonstration of marketing expertise before committing </a:t>
            </a:r>
            <a:r>
              <a:rPr lang="en-US" altLang="en-US" sz="2800" dirty="0" smtClean="0">
                <a:solidFill>
                  <a:schemeClr val="tx2"/>
                </a:solidFill>
              </a:rPr>
              <a:t>funding</a:t>
            </a:r>
          </a:p>
          <a:p>
            <a:pPr marL="334963" indent="-334963">
              <a:spcBef>
                <a:spcPts val="600"/>
              </a:spcBef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Events must </a:t>
            </a:r>
            <a:r>
              <a:rPr lang="en-US" altLang="en-US" sz="2800" dirty="0" smtClean="0">
                <a:solidFill>
                  <a:schemeClr val="tx2"/>
                </a:solidFill>
              </a:rPr>
              <a:t>compete</a:t>
            </a:r>
            <a:r>
              <a:rPr lang="en-US" altLang="en-US" sz="2800" dirty="0" smtClean="0"/>
              <a:t> against other leisure activities </a:t>
            </a:r>
          </a:p>
          <a:p>
            <a:pPr marL="334963" indent="-334963">
              <a:lnSpc>
                <a:spcPct val="82000"/>
              </a:lnSpc>
              <a:spcBef>
                <a:spcPts val="675"/>
              </a:spcBef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endParaRPr lang="en-US" altLang="en-US" sz="3000" dirty="0" smtClean="0"/>
          </a:p>
        </p:txBody>
      </p:sp>
      <p:sp>
        <p:nvSpPr>
          <p:cNvPr id="3277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5616" y="304800"/>
            <a:ext cx="7494984" cy="1066800"/>
          </a:xfrm>
        </p:spPr>
        <p:txBody>
          <a:bodyPr lIns="92160" tIns="156960" rIns="92160" bIns="46080"/>
          <a:lstStyle/>
          <a:p>
            <a:pPr>
              <a:lnSpc>
                <a:spcPct val="87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en-US" dirty="0" smtClean="0">
                <a:solidFill>
                  <a:schemeClr val="tx1"/>
                </a:solidFill>
                <a:latin typeface="Lucida Sans" panose="020B0602030504020204" pitchFamily="34" charset="0"/>
              </a:rPr>
              <a:t>Marketing – not just publicity</a:t>
            </a:r>
          </a:p>
        </p:txBody>
      </p:sp>
    </p:spTree>
    <p:extLst>
      <p:ext uri="{BB962C8B-B14F-4D97-AF65-F5344CB8AC3E}">
        <p14:creationId xmlns:p14="http://schemas.microsoft.com/office/powerpoint/2010/main" val="1895890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idx="1"/>
          </p:nvPr>
        </p:nvSpPr>
        <p:spPr>
          <a:xfrm>
            <a:off x="1043608" y="980728"/>
            <a:ext cx="8100392" cy="5694710"/>
          </a:xfrm>
        </p:spPr>
        <p:txBody>
          <a:bodyPr lIns="92160" tIns="186120" rIns="92160" bIns="46080"/>
          <a:lstStyle/>
          <a:p>
            <a:pPr marL="334963" indent="-334963">
              <a:lnSpc>
                <a:spcPct val="82000"/>
              </a:lnSpc>
              <a:spcBef>
                <a:spcPts val="700"/>
              </a:spcBef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endParaRPr lang="en-US" altLang="en-US" sz="2800" b="1" dirty="0" smtClean="0"/>
          </a:p>
          <a:p>
            <a:pPr marL="334963" indent="-334963">
              <a:lnSpc>
                <a:spcPct val="82000"/>
              </a:lnSpc>
              <a:spcBef>
                <a:spcPts val="700"/>
              </a:spcBef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b="1" dirty="0" smtClean="0"/>
              <a:t>Events as ‘</a:t>
            </a:r>
            <a:r>
              <a:rPr lang="en-US" altLang="en-US" sz="2800" b="1" dirty="0" smtClean="0">
                <a:solidFill>
                  <a:schemeClr val="tx2"/>
                </a:solidFill>
              </a:rPr>
              <a:t>service experiences</a:t>
            </a:r>
            <a:r>
              <a:rPr lang="en-US" altLang="en-US" sz="2800" b="1" dirty="0" smtClean="0"/>
              <a:t>’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The delivery and consumption of an event are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inseparable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Because of the immediacy of service consumption, event experiences can have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variations in quality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smtClean="0"/>
              <a:t>each time it is held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Events are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intangible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Events have</a:t>
            </a:r>
            <a:r>
              <a:rPr lang="en-US" altLang="en-US" sz="2800" i="1" dirty="0" smtClean="0"/>
              <a:t>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credence qualities </a:t>
            </a:r>
            <a:r>
              <a:rPr lang="en-US" altLang="en-US" sz="2800" i="1" dirty="0" smtClean="0"/>
              <a:t>– </a:t>
            </a:r>
            <a:r>
              <a:rPr lang="en-US" altLang="en-US" sz="2800" dirty="0" smtClean="0"/>
              <a:t>characteristics that consumers aren’t able to understand or evaluate</a:t>
            </a:r>
          </a:p>
          <a:p>
            <a:pPr marL="334963" indent="-334963">
              <a:lnSpc>
                <a:spcPct val="82000"/>
              </a:lnSpc>
              <a:spcBef>
                <a:spcPts val="1200"/>
              </a:spcBef>
              <a:spcAft>
                <a:spcPts val="600"/>
              </a:spcAft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US" altLang="en-US" sz="2800" dirty="0" smtClean="0"/>
              <a:t>The event experience is</a:t>
            </a:r>
            <a:r>
              <a:rPr lang="en-US" altLang="en-US" sz="2800" i="1" dirty="0" smtClean="0"/>
              <a:t>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perishable</a:t>
            </a:r>
          </a:p>
          <a:p>
            <a:pPr marL="334963" indent="-334963">
              <a:lnSpc>
                <a:spcPct val="82000"/>
              </a:lnSpc>
              <a:spcBef>
                <a:spcPts val="700"/>
              </a:spcBef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endParaRPr lang="en-US" altLang="en-US" sz="3000" i="1" dirty="0" smtClean="0"/>
          </a:p>
        </p:txBody>
      </p:sp>
      <p:sp>
        <p:nvSpPr>
          <p:cNvPr id="33795" name="Rectangle 1"/>
          <p:cNvSpPr>
            <a:spLocks noGrp="1" noChangeArrowheads="1"/>
          </p:cNvSpPr>
          <p:nvPr>
            <p:ph type="title"/>
          </p:nvPr>
        </p:nvSpPr>
        <p:spPr>
          <a:xfrm>
            <a:off x="971600" y="304800"/>
            <a:ext cx="7334200" cy="1143000"/>
          </a:xfrm>
        </p:spPr>
        <p:txBody>
          <a:bodyPr lIns="92160" tIns="156960" rIns="92160" bIns="46080"/>
          <a:lstStyle/>
          <a:p>
            <a:pPr>
              <a:lnSpc>
                <a:spcPct val="87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en-US" dirty="0" smtClean="0">
                <a:solidFill>
                  <a:schemeClr val="tx1"/>
                </a:solidFill>
                <a:latin typeface="Lucida Sans" panose="020B0602030504020204" pitchFamily="34" charset="0"/>
              </a:rPr>
              <a:t>More marketing theories</a:t>
            </a:r>
          </a:p>
        </p:txBody>
      </p:sp>
    </p:spTree>
    <p:extLst>
      <p:ext uri="{BB962C8B-B14F-4D97-AF65-F5344CB8AC3E}">
        <p14:creationId xmlns:p14="http://schemas.microsoft.com/office/powerpoint/2010/main" val="2359596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idx="1"/>
          </p:nvPr>
        </p:nvSpPr>
        <p:spPr>
          <a:xfrm>
            <a:off x="1043608" y="1447800"/>
            <a:ext cx="7609855" cy="4800600"/>
          </a:xfrm>
        </p:spPr>
        <p:txBody>
          <a:bodyPr/>
          <a:lstStyle/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Existing reputation or image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Charisma of director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Focus on event programming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Focus on performers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Emphasis on location or facilities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Event users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Price or quality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Purpose or application</a:t>
            </a:r>
          </a:p>
          <a:p>
            <a:pPr marL="601663" indent="-601663">
              <a:lnSpc>
                <a:spcPct val="104000"/>
              </a:lnSpc>
              <a:spcBef>
                <a:spcPts val="625"/>
              </a:spcBef>
              <a:buFont typeface="Times New Roman" panose="02020603050405020304" pitchFamily="18" charset="0"/>
              <a:buAutoNum type="arabicPeriod"/>
              <a:tabLst>
                <a:tab pos="603250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sz="2800" dirty="0" smtClean="0"/>
              <a:t>Event category</a:t>
            </a: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1477963" y="180975"/>
            <a:ext cx="71628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AU" altLang="en-US"/>
          </a:p>
        </p:txBody>
      </p:sp>
      <p:sp>
        <p:nvSpPr>
          <p:cNvPr id="41988" name="Rectangle 1"/>
          <p:cNvSpPr>
            <a:spLocks noGrp="1" noChangeArrowheads="1"/>
          </p:cNvSpPr>
          <p:nvPr>
            <p:ph type="title"/>
          </p:nvPr>
        </p:nvSpPr>
        <p:spPr>
          <a:xfrm>
            <a:off x="1043608" y="88900"/>
            <a:ext cx="5280992" cy="1130300"/>
          </a:xfrm>
        </p:spPr>
        <p:txBody>
          <a:bodyPr tIns="137520"/>
          <a:lstStyle/>
          <a:p>
            <a:pPr marL="347663" indent="-347663">
              <a:lnSpc>
                <a:spcPct val="104000"/>
              </a:lnSpc>
              <a:spcBef>
                <a:spcPts val="675"/>
              </a:spcBef>
              <a:tabLst>
                <a:tab pos="347663" algn="l"/>
                <a:tab pos="708025" algn="l"/>
                <a:tab pos="1157288" algn="l"/>
                <a:tab pos="1606550" algn="l"/>
                <a:tab pos="2055813" algn="l"/>
                <a:tab pos="2505075" algn="l"/>
                <a:tab pos="2954338" algn="l"/>
                <a:tab pos="3403600" algn="l"/>
                <a:tab pos="3852863" algn="l"/>
                <a:tab pos="4302125" algn="l"/>
                <a:tab pos="4751388" algn="l"/>
                <a:tab pos="5200650" algn="l"/>
                <a:tab pos="5649913" algn="l"/>
                <a:tab pos="6099175" algn="l"/>
                <a:tab pos="6548438" algn="l"/>
                <a:tab pos="6997700" algn="l"/>
                <a:tab pos="7446963" algn="l"/>
                <a:tab pos="7896225" algn="l"/>
                <a:tab pos="8345488" algn="l"/>
                <a:tab pos="8794750" algn="l"/>
                <a:tab pos="9244013" algn="l"/>
              </a:tabLst>
            </a:pPr>
            <a:r>
              <a:rPr lang="en-US" altLang="en-US" b="1" u="sng" dirty="0" smtClean="0"/>
              <a:t>Positioning</a:t>
            </a:r>
            <a:r>
              <a:rPr lang="en-US" altLang="en-US" b="1" dirty="0" smtClean="0"/>
              <a:t> the event </a:t>
            </a:r>
          </a:p>
        </p:txBody>
      </p:sp>
    </p:spTree>
    <p:extLst>
      <p:ext uri="{BB962C8B-B14F-4D97-AF65-F5344CB8AC3E}">
        <p14:creationId xmlns:p14="http://schemas.microsoft.com/office/powerpoint/2010/main" val="12312658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457200"/>
            <a:ext cx="6131768" cy="1146175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latin typeface="+mn-lt"/>
              </a:rPr>
              <a:t>Packaging the event </a:t>
            </a:r>
            <a:endParaRPr lang="en-GB" sz="3600" dirty="0">
              <a:latin typeface="+mn-lt"/>
            </a:endParaRP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idx="1"/>
          </p:nvPr>
        </p:nvSpPr>
        <p:spPr>
          <a:xfrm>
            <a:off x="1115616" y="1752600"/>
            <a:ext cx="7571184" cy="4038600"/>
          </a:xfrm>
          <a:extLst/>
        </p:spPr>
        <p:txBody>
          <a:bodyPr lIns="90000" tIns="46800" rIns="90000" bIns="46800"/>
          <a:lstStyle>
            <a:lvl1pPr marL="346075" indent="-346075" eaLnBrk="0" hangingPunct="0"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1pPr>
            <a:lvl2pPr eaLnBrk="0" hangingPunct="0"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2pPr>
            <a:lvl3pPr eaLnBrk="0" hangingPunct="0"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3pPr>
            <a:lvl4pPr eaLnBrk="0" hangingPunct="0"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4pPr>
            <a:lvl5pPr eaLnBrk="0" hangingPunct="0"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7663" algn="l"/>
                <a:tab pos="452438" algn="l"/>
                <a:tab pos="901700" algn="l"/>
                <a:tab pos="1350963" algn="l"/>
                <a:tab pos="1800225" algn="l"/>
                <a:tab pos="2249488" algn="l"/>
                <a:tab pos="2698750" algn="l"/>
                <a:tab pos="3148013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3588" algn="l"/>
                <a:tab pos="6292850" algn="l"/>
                <a:tab pos="6742113" algn="l"/>
                <a:tab pos="7191375" algn="l"/>
                <a:tab pos="7640638" algn="l"/>
                <a:tab pos="8089900" algn="l"/>
                <a:tab pos="8539163" algn="l"/>
                <a:tab pos="8988425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Arial Unicode MS" charset="0"/>
              </a:defRPr>
            </a:lvl9pPr>
          </a:lstStyle>
          <a:p>
            <a:pPr eaLnBrk="1" hangingPunct="1">
              <a:lnSpc>
                <a:spcPct val="104000"/>
              </a:lnSpc>
              <a:spcBef>
                <a:spcPts val="675"/>
              </a:spcBef>
              <a:buFont typeface="Arial" charset="0"/>
              <a:buChar char="•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Strategies 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to package different types of entertainment, food and beverage, and merchandise as a single market offer 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(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a service bundle)</a:t>
            </a:r>
          </a:p>
          <a:p>
            <a:pPr eaLnBrk="1" hangingPunct="1">
              <a:lnSpc>
                <a:spcPct val="104000"/>
              </a:lnSpc>
              <a:spcBef>
                <a:spcPts val="675"/>
              </a:spcBef>
              <a:buFont typeface="Arial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+mn-lt"/>
              </a:rPr>
              <a:t>Strategies to package the event with accommodation, transport and other attractions in the vicinity</a:t>
            </a:r>
          </a:p>
          <a:p>
            <a:pPr eaLnBrk="1" hangingPunct="1">
              <a:lnSpc>
                <a:spcPct val="104000"/>
              </a:lnSpc>
              <a:spcBef>
                <a:spcPts val="675"/>
              </a:spcBef>
              <a:buClrTx/>
              <a:buFontTx/>
              <a:buNone/>
              <a:defRPr/>
            </a:pPr>
            <a:endParaRPr lang="en-AU" sz="3200" dirty="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lnSpc>
                <a:spcPct val="104000"/>
              </a:lnSpc>
              <a:spcBef>
                <a:spcPts val="675"/>
              </a:spcBef>
              <a:buClrTx/>
              <a:buFontTx/>
              <a:buNone/>
              <a:defRPr/>
            </a:pPr>
            <a:endParaRPr lang="en-US" sz="3200" dirty="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lnSpc>
                <a:spcPct val="104000"/>
              </a:lnSpc>
              <a:spcBef>
                <a:spcPts val="600"/>
              </a:spcBef>
              <a:buClrTx/>
              <a:buFontTx/>
              <a:buNone/>
              <a:defRPr/>
            </a:pPr>
            <a:endParaRPr lang="en-US" sz="3200" dirty="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lnSpc>
                <a:spcPct val="104000"/>
              </a:lnSpc>
              <a:spcBef>
                <a:spcPts val="600"/>
              </a:spcBef>
              <a:buClrTx/>
              <a:buFontTx/>
              <a:buNone/>
              <a:defRPr/>
            </a:pPr>
            <a:endParaRPr lang="en-US" sz="3200" dirty="0">
              <a:solidFill>
                <a:srgbClr val="000000"/>
              </a:solidFill>
              <a:latin typeface="Calibri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69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1115616" y="228600"/>
            <a:ext cx="6961584" cy="1462088"/>
          </a:xfrm>
        </p:spPr>
        <p:txBody>
          <a:bodyPr/>
          <a:lstStyle/>
          <a:p>
            <a:r>
              <a:rPr lang="en-GB" altLang="en-US" sz="3600" dirty="0" smtClean="0"/>
              <a:t>People and partnerships</a:t>
            </a:r>
          </a:p>
        </p:txBody>
      </p:sp>
      <p:sp>
        <p:nvSpPr>
          <p:cNvPr id="44035" name="Rectangle 2"/>
          <p:cNvSpPr>
            <a:spLocks noGrp="1" noChangeArrowheads="1"/>
          </p:cNvSpPr>
          <p:nvPr>
            <p:ph idx="1"/>
          </p:nvPr>
        </p:nvSpPr>
        <p:spPr>
          <a:xfrm>
            <a:off x="971600" y="1752600"/>
            <a:ext cx="8020000" cy="4343400"/>
          </a:xfrm>
        </p:spPr>
        <p:txBody>
          <a:bodyPr/>
          <a:lstStyle/>
          <a:p>
            <a:pPr marL="346075" indent="-346075">
              <a:lnSpc>
                <a:spcPct val="104000"/>
              </a:lnSpc>
              <a:spcBef>
                <a:spcPts val="675"/>
              </a:spcBef>
              <a:tabLst>
                <a:tab pos="346075" algn="l"/>
                <a:tab pos="450850" algn="l"/>
                <a:tab pos="900113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5688" algn="l"/>
                <a:tab pos="4044950" algn="l"/>
                <a:tab pos="4494213" algn="l"/>
                <a:tab pos="4943475" algn="l"/>
                <a:tab pos="5392738" algn="l"/>
                <a:tab pos="5842000" algn="l"/>
                <a:tab pos="6291263" algn="l"/>
                <a:tab pos="6740525" algn="l"/>
                <a:tab pos="7189788" algn="l"/>
                <a:tab pos="7639050" algn="l"/>
                <a:tab pos="8088313" algn="l"/>
                <a:tab pos="8537575" algn="l"/>
                <a:tab pos="8986838" algn="l"/>
              </a:tabLst>
            </a:pPr>
            <a:r>
              <a:rPr lang="en-US" altLang="en-US" sz="2800" dirty="0" smtClean="0"/>
              <a:t>Sense of </a:t>
            </a:r>
            <a:r>
              <a:rPr lang="en-US" altLang="en-US" sz="2800" i="1" dirty="0" smtClean="0"/>
              <a:t>sharing a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common vision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smtClean="0"/>
              <a:t>pervades the team of staff, volunteers and sponsors behind successful events</a:t>
            </a:r>
          </a:p>
          <a:p>
            <a:pPr marL="346075" indent="-346075">
              <a:lnSpc>
                <a:spcPct val="104000"/>
              </a:lnSpc>
              <a:spcBef>
                <a:spcPts val="675"/>
              </a:spcBef>
              <a:tabLst>
                <a:tab pos="346075" algn="l"/>
                <a:tab pos="450850" algn="l"/>
                <a:tab pos="900113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5688" algn="l"/>
                <a:tab pos="4044950" algn="l"/>
                <a:tab pos="4494213" algn="l"/>
                <a:tab pos="4943475" algn="l"/>
                <a:tab pos="5392738" algn="l"/>
                <a:tab pos="5842000" algn="l"/>
                <a:tab pos="6291263" algn="l"/>
                <a:tab pos="6740525" algn="l"/>
                <a:tab pos="7189788" algn="l"/>
                <a:tab pos="7639050" algn="l"/>
                <a:tab pos="8088313" algn="l"/>
                <a:tab pos="8537575" algn="l"/>
                <a:tab pos="8986838" algn="l"/>
              </a:tabLst>
            </a:pPr>
            <a:r>
              <a:rPr lang="en-US" altLang="en-US" sz="2800" dirty="0" smtClean="0"/>
              <a:t>Principles of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relationship marketing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smtClean="0"/>
              <a:t>and management may be applied with a range of event or festival stakeholders</a:t>
            </a:r>
          </a:p>
          <a:p>
            <a:pPr marL="346075" indent="-346075">
              <a:lnSpc>
                <a:spcPct val="104000"/>
              </a:lnSpc>
              <a:spcBef>
                <a:spcPts val="675"/>
              </a:spcBef>
              <a:tabLst>
                <a:tab pos="346075" algn="l"/>
                <a:tab pos="450850" algn="l"/>
                <a:tab pos="900113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5688" algn="l"/>
                <a:tab pos="4044950" algn="l"/>
                <a:tab pos="4494213" algn="l"/>
                <a:tab pos="4943475" algn="l"/>
                <a:tab pos="5392738" algn="l"/>
                <a:tab pos="5842000" algn="l"/>
                <a:tab pos="6291263" algn="l"/>
                <a:tab pos="6740525" algn="l"/>
                <a:tab pos="7189788" algn="l"/>
                <a:tab pos="7639050" algn="l"/>
                <a:tab pos="8088313" algn="l"/>
                <a:tab pos="8537575" algn="l"/>
                <a:tab pos="8986838" algn="l"/>
              </a:tabLst>
            </a:pPr>
            <a:r>
              <a:rPr lang="en-US" altLang="en-US" sz="2800" dirty="0" smtClean="0"/>
              <a:t>The people element in marketing events extends to </a:t>
            </a:r>
            <a:r>
              <a:rPr lang="en-US" altLang="en-US" sz="2800" i="1" dirty="0" smtClean="0">
                <a:solidFill>
                  <a:schemeClr val="tx2"/>
                </a:solidFill>
              </a:rPr>
              <a:t>building relationships </a:t>
            </a:r>
            <a:r>
              <a:rPr lang="en-US" altLang="en-US" sz="2800" i="1" dirty="0" smtClean="0"/>
              <a:t>with the residents</a:t>
            </a:r>
            <a:r>
              <a:rPr lang="en-US" altLang="en-US" sz="2800" dirty="0" smtClean="0"/>
              <a:t> where an event is staged</a:t>
            </a:r>
          </a:p>
          <a:p>
            <a:pPr marL="346075" indent="-346075">
              <a:lnSpc>
                <a:spcPct val="104000"/>
              </a:lnSpc>
              <a:spcBef>
                <a:spcPts val="500"/>
              </a:spcBef>
              <a:buFontTx/>
              <a:buNone/>
              <a:tabLst>
                <a:tab pos="346075" algn="l"/>
                <a:tab pos="450850" algn="l"/>
                <a:tab pos="900113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5688" algn="l"/>
                <a:tab pos="4044950" algn="l"/>
                <a:tab pos="4494213" algn="l"/>
                <a:tab pos="4943475" algn="l"/>
                <a:tab pos="5392738" algn="l"/>
                <a:tab pos="5842000" algn="l"/>
                <a:tab pos="6291263" algn="l"/>
                <a:tab pos="6740525" algn="l"/>
                <a:tab pos="7189788" algn="l"/>
                <a:tab pos="7639050" algn="l"/>
                <a:tab pos="8088313" algn="l"/>
                <a:tab pos="8537575" algn="l"/>
                <a:tab pos="8986838" algn="l"/>
              </a:tabLst>
            </a:pPr>
            <a:endParaRPr lang="en-US" altLang="en-US" dirty="0" smtClean="0"/>
          </a:p>
          <a:p>
            <a:pPr marL="346075" indent="-346075">
              <a:lnSpc>
                <a:spcPct val="104000"/>
              </a:lnSpc>
              <a:spcBef>
                <a:spcPts val="500"/>
              </a:spcBef>
              <a:buFontTx/>
              <a:buNone/>
              <a:tabLst>
                <a:tab pos="346075" algn="l"/>
                <a:tab pos="450850" algn="l"/>
                <a:tab pos="900113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5688" algn="l"/>
                <a:tab pos="4044950" algn="l"/>
                <a:tab pos="4494213" algn="l"/>
                <a:tab pos="4943475" algn="l"/>
                <a:tab pos="5392738" algn="l"/>
                <a:tab pos="5842000" algn="l"/>
                <a:tab pos="6291263" algn="l"/>
                <a:tab pos="6740525" algn="l"/>
                <a:tab pos="7189788" algn="l"/>
                <a:tab pos="7639050" algn="l"/>
                <a:tab pos="8088313" algn="l"/>
                <a:tab pos="8537575" algn="l"/>
                <a:tab pos="8986838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146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ChangeArrowheads="1"/>
          </p:cNvSpPr>
          <p:nvPr>
            <p:ph idx="1"/>
          </p:nvPr>
        </p:nvSpPr>
        <p:spPr>
          <a:xfrm>
            <a:off x="1115616" y="1676400"/>
            <a:ext cx="7647384" cy="4419600"/>
          </a:xfrm>
        </p:spPr>
        <p:txBody>
          <a:bodyPr/>
          <a:lstStyle/>
          <a:p>
            <a:pPr marL="347663" indent="-347663">
              <a:lnSpc>
                <a:spcPct val="104000"/>
              </a:lnSpc>
              <a:spcBef>
                <a:spcPts val="675"/>
              </a:spcBef>
              <a:tabLst>
                <a:tab pos="525463" algn="l"/>
                <a:tab pos="630238" algn="l"/>
                <a:tab pos="1079500" algn="l"/>
                <a:tab pos="1528763" algn="l"/>
                <a:tab pos="1978025" algn="l"/>
                <a:tab pos="2427288" algn="l"/>
                <a:tab pos="2876550" algn="l"/>
                <a:tab pos="3325813" algn="l"/>
                <a:tab pos="3775075" algn="l"/>
                <a:tab pos="4224338" algn="l"/>
                <a:tab pos="4673600" algn="l"/>
                <a:tab pos="5122863" algn="l"/>
                <a:tab pos="5572125" algn="l"/>
                <a:tab pos="6021388" algn="l"/>
                <a:tab pos="6470650" algn="l"/>
                <a:tab pos="6919913" algn="l"/>
                <a:tab pos="7369175" algn="l"/>
                <a:tab pos="7818438" algn="l"/>
                <a:tab pos="8267700" algn="l"/>
                <a:tab pos="8716963" algn="l"/>
                <a:tab pos="9166225" algn="l"/>
              </a:tabLst>
            </a:pPr>
            <a:r>
              <a:rPr lang="en-US" altLang="en-US" sz="2800" dirty="0" smtClean="0"/>
              <a:t>Event managers should account for two cost categories when setting the price strategy for the event:</a:t>
            </a:r>
          </a:p>
          <a:p>
            <a:pPr marL="914400" lvl="1" indent="-514350">
              <a:lnSpc>
                <a:spcPct val="104000"/>
              </a:lnSpc>
              <a:spcBef>
                <a:spcPts val="675"/>
              </a:spcBef>
              <a:buFont typeface="Calibri" panose="020F0502020204030204" pitchFamily="34" charset="0"/>
              <a:buAutoNum type="arabicPeriod"/>
              <a:tabLst>
                <a:tab pos="525463" algn="l"/>
                <a:tab pos="630238" algn="l"/>
                <a:tab pos="1079500" algn="l"/>
                <a:tab pos="1528763" algn="l"/>
                <a:tab pos="1978025" algn="l"/>
                <a:tab pos="2427288" algn="l"/>
                <a:tab pos="2876550" algn="l"/>
                <a:tab pos="3325813" algn="l"/>
                <a:tab pos="3775075" algn="l"/>
                <a:tab pos="4224338" algn="l"/>
                <a:tab pos="4673600" algn="l"/>
                <a:tab pos="5122863" algn="l"/>
                <a:tab pos="5572125" algn="l"/>
                <a:tab pos="6021388" algn="l"/>
                <a:tab pos="6470650" algn="l"/>
                <a:tab pos="6919913" algn="l"/>
                <a:tab pos="7369175" algn="l"/>
                <a:tab pos="7818438" algn="l"/>
                <a:tab pos="8267700" algn="l"/>
                <a:tab pos="8716963" algn="l"/>
                <a:tab pos="9166225" algn="l"/>
              </a:tabLst>
            </a:pPr>
            <a:r>
              <a:rPr lang="en-US" altLang="en-US" b="1" dirty="0" smtClean="0">
                <a:solidFill>
                  <a:schemeClr val="tx2"/>
                </a:solidFill>
              </a:rPr>
              <a:t>Fixed</a:t>
            </a:r>
            <a:r>
              <a:rPr lang="en-US" altLang="en-US" dirty="0" smtClean="0">
                <a:solidFill>
                  <a:schemeClr val="tx2"/>
                </a:solidFill>
              </a:rPr>
              <a:t> </a:t>
            </a:r>
            <a:r>
              <a:rPr lang="en-US" altLang="en-US" b="1" dirty="0" smtClean="0">
                <a:solidFill>
                  <a:schemeClr val="tx2"/>
                </a:solidFill>
              </a:rPr>
              <a:t>costs</a:t>
            </a:r>
            <a:r>
              <a:rPr lang="en-US" altLang="en-US" dirty="0" smtClean="0">
                <a:solidFill>
                  <a:schemeClr val="tx2"/>
                </a:solidFill>
              </a:rPr>
              <a:t> </a:t>
            </a:r>
            <a:r>
              <a:rPr lang="en-US" altLang="en-US" dirty="0" smtClean="0"/>
              <a:t>(those that do not vary with volume of visitors, i.e. venue rental, power costs)</a:t>
            </a:r>
          </a:p>
          <a:p>
            <a:pPr marL="914400" lvl="1" indent="-514350">
              <a:lnSpc>
                <a:spcPct val="104000"/>
              </a:lnSpc>
              <a:spcBef>
                <a:spcPts val="675"/>
              </a:spcBef>
              <a:buFont typeface="Calibri" panose="020F0502020204030204" pitchFamily="34" charset="0"/>
              <a:buAutoNum type="arabicPeriod"/>
              <a:tabLst>
                <a:tab pos="525463" algn="l"/>
                <a:tab pos="630238" algn="l"/>
                <a:tab pos="1079500" algn="l"/>
                <a:tab pos="1528763" algn="l"/>
                <a:tab pos="1978025" algn="l"/>
                <a:tab pos="2427288" algn="l"/>
                <a:tab pos="2876550" algn="l"/>
                <a:tab pos="3325813" algn="l"/>
                <a:tab pos="3775075" algn="l"/>
                <a:tab pos="4224338" algn="l"/>
                <a:tab pos="4673600" algn="l"/>
                <a:tab pos="5122863" algn="l"/>
                <a:tab pos="5572125" algn="l"/>
                <a:tab pos="6021388" algn="l"/>
                <a:tab pos="6470650" algn="l"/>
                <a:tab pos="6919913" algn="l"/>
                <a:tab pos="7369175" algn="l"/>
                <a:tab pos="7818438" algn="l"/>
                <a:tab pos="8267700" algn="l"/>
                <a:tab pos="8716963" algn="l"/>
                <a:tab pos="9166225" algn="l"/>
              </a:tabLst>
            </a:pPr>
            <a:r>
              <a:rPr lang="en-US" altLang="en-US" b="1" dirty="0" smtClean="0">
                <a:solidFill>
                  <a:schemeClr val="tx2"/>
                </a:solidFill>
              </a:rPr>
              <a:t>Variable costs</a:t>
            </a:r>
            <a:r>
              <a:rPr lang="en-US" altLang="en-US" dirty="0" smtClean="0">
                <a:solidFill>
                  <a:schemeClr val="tx2"/>
                </a:solidFill>
              </a:rPr>
              <a:t> </a:t>
            </a:r>
            <a:r>
              <a:rPr lang="en-US" altLang="en-US" dirty="0" smtClean="0"/>
              <a:t>(those that do vary with volume of visitors, i.e. catering costs, staffing costs)</a:t>
            </a:r>
          </a:p>
          <a:p>
            <a:pPr marL="347663" indent="-347663">
              <a:lnSpc>
                <a:spcPct val="104000"/>
              </a:lnSpc>
              <a:spcBef>
                <a:spcPts val="600"/>
              </a:spcBef>
              <a:buFontTx/>
              <a:buNone/>
              <a:tabLst>
                <a:tab pos="525463" algn="l"/>
                <a:tab pos="630238" algn="l"/>
                <a:tab pos="1079500" algn="l"/>
                <a:tab pos="1528763" algn="l"/>
                <a:tab pos="1978025" algn="l"/>
                <a:tab pos="2427288" algn="l"/>
                <a:tab pos="2876550" algn="l"/>
                <a:tab pos="3325813" algn="l"/>
                <a:tab pos="3775075" algn="l"/>
                <a:tab pos="4224338" algn="l"/>
                <a:tab pos="4673600" algn="l"/>
                <a:tab pos="5122863" algn="l"/>
                <a:tab pos="5572125" algn="l"/>
                <a:tab pos="6021388" algn="l"/>
                <a:tab pos="6470650" algn="l"/>
                <a:tab pos="6919913" algn="l"/>
                <a:tab pos="7369175" algn="l"/>
                <a:tab pos="7818438" algn="l"/>
                <a:tab pos="8267700" algn="l"/>
                <a:tab pos="8716963" algn="l"/>
                <a:tab pos="9166225" algn="l"/>
              </a:tabLst>
            </a:pPr>
            <a:endParaRPr lang="en-US" altLang="en-US" dirty="0" smtClean="0">
              <a:solidFill>
                <a:srgbClr val="CC0066"/>
              </a:solidFill>
            </a:endParaRPr>
          </a:p>
          <a:p>
            <a:pPr marL="347663" indent="-347663">
              <a:lnSpc>
                <a:spcPct val="104000"/>
              </a:lnSpc>
              <a:spcBef>
                <a:spcPts val="600"/>
              </a:spcBef>
              <a:buFontTx/>
              <a:buNone/>
              <a:tabLst>
                <a:tab pos="525463" algn="l"/>
                <a:tab pos="630238" algn="l"/>
                <a:tab pos="1079500" algn="l"/>
                <a:tab pos="1528763" algn="l"/>
                <a:tab pos="1978025" algn="l"/>
                <a:tab pos="2427288" algn="l"/>
                <a:tab pos="2876550" algn="l"/>
                <a:tab pos="3325813" algn="l"/>
                <a:tab pos="3775075" algn="l"/>
                <a:tab pos="4224338" algn="l"/>
                <a:tab pos="4673600" algn="l"/>
                <a:tab pos="5122863" algn="l"/>
                <a:tab pos="5572125" algn="l"/>
                <a:tab pos="6021388" algn="l"/>
                <a:tab pos="6470650" algn="l"/>
                <a:tab pos="6919913" algn="l"/>
                <a:tab pos="7369175" algn="l"/>
                <a:tab pos="7818438" algn="l"/>
                <a:tab pos="8267700" algn="l"/>
                <a:tab pos="8716963" algn="l"/>
                <a:tab pos="9166225" algn="l"/>
              </a:tabLst>
            </a:pPr>
            <a:endParaRPr lang="en-US" altLang="en-US" dirty="0" smtClean="0">
              <a:solidFill>
                <a:srgbClr val="CC0066"/>
              </a:solidFill>
            </a:endParaRPr>
          </a:p>
        </p:txBody>
      </p:sp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>
          <a:xfrm>
            <a:off x="1331640" y="332656"/>
            <a:ext cx="3733800" cy="1143000"/>
          </a:xfrm>
        </p:spPr>
        <p:txBody>
          <a:bodyPr tIns="137520"/>
          <a:lstStyle/>
          <a:p>
            <a:pPr>
              <a:lnSpc>
                <a:spcPct val="87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dirty="0">
                <a:solidFill>
                  <a:schemeClr val="tx1"/>
                </a:solidFill>
                <a:latin typeface="+mn-lt"/>
              </a:rPr>
              <a:t>Pricing</a:t>
            </a:r>
          </a:p>
        </p:txBody>
      </p:sp>
    </p:spTree>
    <p:extLst>
      <p:ext uri="{BB962C8B-B14F-4D97-AF65-F5344CB8AC3E}">
        <p14:creationId xmlns:p14="http://schemas.microsoft.com/office/powerpoint/2010/main" val="642603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solidFill>
                  <a:schemeClr val="tx1"/>
                </a:solidFill>
              </a:rPr>
              <a:t>Market Selection</a:t>
            </a:r>
            <a:endParaRPr lang="en-GB" altLang="en-US" sz="3200" b="0" dirty="0" smtClean="0">
              <a:solidFill>
                <a:schemeClr val="tx1"/>
              </a:solidFill>
            </a:endParaRP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 b="0" dirty="0" smtClean="0"/>
              <a:t>Questions to be asked: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GB" altLang="en-US" b="0" dirty="0" smtClean="0"/>
              <a:t>What is the existing and potential demand for your event?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GB" altLang="en-US" b="0" dirty="0" smtClean="0"/>
              <a:t>How many people do you expect?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GB" altLang="en-US" b="0" dirty="0" smtClean="0"/>
              <a:t>What types of people are most likely to be interested/attracted?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GB" altLang="en-US" b="0" dirty="0" smtClean="0"/>
              <a:t>What are their needs/motives?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GB" altLang="en-US" b="0" dirty="0" smtClean="0"/>
              <a:t>What are the expected spending patterns? (packages, admission, merchandise)</a:t>
            </a:r>
          </a:p>
        </p:txBody>
      </p:sp>
    </p:spTree>
    <p:extLst>
      <p:ext uri="{BB962C8B-B14F-4D97-AF65-F5344CB8AC3E}">
        <p14:creationId xmlns:p14="http://schemas.microsoft.com/office/powerpoint/2010/main" val="83926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 dirty="0" smtClean="0">
                <a:solidFill>
                  <a:srgbClr val="663300"/>
                </a:solidFill>
              </a:rPr>
              <a:t>Analyse the needs of the target market to establish your event ‘product’ </a:t>
            </a:r>
          </a:p>
          <a:p>
            <a:pPr lvl="1"/>
            <a:r>
              <a:rPr lang="en-GB" altLang="en-US" sz="2400" dirty="0" smtClean="0">
                <a:solidFill>
                  <a:srgbClr val="663300"/>
                </a:solidFill>
              </a:rPr>
              <a:t>(design/experience/delivery)</a:t>
            </a:r>
          </a:p>
          <a:p>
            <a:r>
              <a:rPr lang="en-GB" altLang="en-US" sz="2800" dirty="0" smtClean="0">
                <a:solidFill>
                  <a:srgbClr val="663300"/>
                </a:solidFill>
              </a:rPr>
              <a:t>Research any competitive events that could satisfy similar needs</a:t>
            </a:r>
          </a:p>
          <a:p>
            <a:pPr lvl="1"/>
            <a:r>
              <a:rPr lang="en-GB" altLang="en-US" sz="2400" dirty="0" smtClean="0">
                <a:solidFill>
                  <a:srgbClr val="663300"/>
                </a:solidFill>
              </a:rPr>
              <a:t>Helps devising/refining USP</a:t>
            </a:r>
          </a:p>
          <a:p>
            <a:r>
              <a:rPr lang="en-GB" altLang="en-US" sz="2800" dirty="0" smtClean="0">
                <a:solidFill>
                  <a:srgbClr val="663300"/>
                </a:solidFill>
              </a:rPr>
              <a:t>Predict how many will attend and at what time they are likely to attend</a:t>
            </a:r>
          </a:p>
          <a:p>
            <a:r>
              <a:rPr lang="en-GB" altLang="en-US" sz="2800" dirty="0" smtClean="0">
                <a:solidFill>
                  <a:srgbClr val="663300"/>
                </a:solidFill>
              </a:rPr>
              <a:t>Consider profile of customers and what they might be willing to pay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772400" cy="1143000"/>
          </a:xfrm>
        </p:spPr>
        <p:txBody>
          <a:bodyPr/>
          <a:lstStyle/>
          <a:p>
            <a:r>
              <a:rPr lang="en-GB" altLang="en-US" dirty="0" smtClean="0">
                <a:solidFill>
                  <a:schemeClr val="tx1"/>
                </a:solidFill>
              </a:rPr>
              <a:t>Market Selection </a:t>
            </a:r>
            <a:r>
              <a:rPr lang="en-GB" altLang="en-US" sz="3200" b="0" dirty="0" smtClean="0"/>
              <a:t>(Cont.)</a:t>
            </a:r>
          </a:p>
        </p:txBody>
      </p:sp>
    </p:spTree>
    <p:extLst>
      <p:ext uri="{BB962C8B-B14F-4D97-AF65-F5344CB8AC3E}">
        <p14:creationId xmlns:p14="http://schemas.microsoft.com/office/powerpoint/2010/main" val="51107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arget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22"/>
          <a:stretch>
            <a:fillRect/>
          </a:stretch>
        </p:blipFill>
        <p:spPr bwMode="auto">
          <a:xfrm>
            <a:off x="2771800" y="1916832"/>
            <a:ext cx="4126368" cy="400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1331913" y="428625"/>
            <a:ext cx="8229600" cy="1143000"/>
          </a:xfrm>
        </p:spPr>
        <p:txBody>
          <a:bodyPr/>
          <a:lstStyle/>
          <a:p>
            <a:r>
              <a:rPr lang="en-GB" altLang="en-US" dirty="0" smtClean="0"/>
              <a:t>Segmentation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357188" y="1000125"/>
            <a:ext cx="8501062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>
              <a:buFont typeface="Arial" charset="0"/>
              <a:buChar char="•"/>
            </a:pPr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1000" b="1">
              <a:solidFill>
                <a:srgbClr val="402000"/>
              </a:solidFill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73402" y="1772816"/>
            <a:ext cx="7523163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sz="2800" dirty="0">
                <a:solidFill>
                  <a:srgbClr val="402000"/>
                </a:solidFill>
              </a:rPr>
              <a:t>Market </a:t>
            </a:r>
            <a:r>
              <a:rPr lang="en-GB" sz="2800" b="1" dirty="0"/>
              <a:t>segmentation</a:t>
            </a:r>
            <a:r>
              <a:rPr lang="en-GB" sz="2800" dirty="0">
                <a:solidFill>
                  <a:srgbClr val="402000"/>
                </a:solidFill>
              </a:rPr>
              <a:t> is the process of identifying your target market.  Some factors to consider:</a:t>
            </a:r>
          </a:p>
          <a:p>
            <a:pPr marL="271463" indent="-271463">
              <a:spcBef>
                <a:spcPts val="1200"/>
              </a:spcBef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Geographic</a:t>
            </a:r>
            <a:r>
              <a:rPr lang="en-GB" sz="2800" dirty="0">
                <a:solidFill>
                  <a:srgbClr val="402000"/>
                </a:solidFill>
              </a:rPr>
              <a:t> - location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Demographic</a:t>
            </a:r>
            <a:r>
              <a:rPr lang="en-GB" sz="2800" dirty="0">
                <a:solidFill>
                  <a:srgbClr val="402000"/>
                </a:solidFill>
              </a:rPr>
              <a:t> – population and population trends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Psychographic</a:t>
            </a:r>
            <a:r>
              <a:rPr lang="en-GB" sz="2800" dirty="0">
                <a:solidFill>
                  <a:srgbClr val="402000"/>
                </a:solidFill>
              </a:rPr>
              <a:t> – life style, values, opinions personality characteristics, interests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Behavioural </a:t>
            </a:r>
            <a:r>
              <a:rPr lang="en-GB" sz="2800" dirty="0">
                <a:solidFill>
                  <a:srgbClr val="402000"/>
                </a:solidFill>
              </a:rPr>
              <a:t>- brand loyalty, volume usage and price sensitivity</a:t>
            </a:r>
          </a:p>
          <a:p>
            <a:pPr>
              <a:buFont typeface="Arial" charset="0"/>
              <a:buChar char="•"/>
            </a:pPr>
            <a:endParaRPr lang="en-GB" sz="2800" dirty="0">
              <a:solidFill>
                <a:srgbClr val="402000"/>
              </a:solidFill>
            </a:endParaRPr>
          </a:p>
          <a:p>
            <a:endParaRPr lang="en-US" dirty="0">
              <a:solidFill>
                <a:srgbClr val="402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23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GB" dirty="0" smtClean="0"/>
              <a:t>eading to support your work…</a:t>
            </a:r>
          </a:p>
        </p:txBody>
      </p:sp>
      <p:sp>
        <p:nvSpPr>
          <p:cNvPr id="30723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smtClean="0"/>
              <a:t>Borland, J. and MacDonald, R. (2003) Demand for Sport </a:t>
            </a:r>
            <a:r>
              <a:rPr lang="en-GB" sz="2800" i="1" smtClean="0">
                <a:hlinkClick r:id="rId3" action="ppaction://hlinkfile" tooltip="Oxford Review of Economic Policy"/>
              </a:rPr>
              <a:t>Oxford Review of Economic Policy</a:t>
            </a:r>
            <a:r>
              <a:rPr lang="en-GB" sz="2800" i="1" smtClean="0"/>
              <a:t>, </a:t>
            </a:r>
            <a:r>
              <a:rPr lang="en-GB" sz="2800" smtClean="0"/>
              <a:t>Volume 19, Number 4, pp. 478-502</a:t>
            </a:r>
          </a:p>
          <a:p>
            <a:r>
              <a:rPr lang="en-GB" sz="2800" smtClean="0">
                <a:hlinkClick r:id="rId4"/>
              </a:rPr>
              <a:t>Bouchet, P</a:t>
            </a:r>
            <a:r>
              <a:rPr lang="en-GB" sz="2800" smtClean="0"/>
              <a:t>., </a:t>
            </a:r>
            <a:r>
              <a:rPr lang="en-GB" sz="2800" smtClean="0">
                <a:hlinkClick r:id="rId5"/>
              </a:rPr>
              <a:t>Bodet, G</a:t>
            </a:r>
            <a:r>
              <a:rPr lang="en-GB" sz="2800" smtClean="0"/>
              <a:t>., </a:t>
            </a:r>
            <a:r>
              <a:rPr lang="en-GB" sz="2800" smtClean="0">
                <a:hlinkClick r:id="rId6"/>
              </a:rPr>
              <a:t>Bernache-Assollant., I</a:t>
            </a:r>
            <a:r>
              <a:rPr lang="en-GB" sz="2800" smtClean="0"/>
              <a:t> </a:t>
            </a:r>
            <a:r>
              <a:rPr lang="en-GB" sz="2800" smtClean="0">
                <a:hlinkClick r:id="rId7"/>
              </a:rPr>
              <a:t>Kada, F.</a:t>
            </a:r>
            <a:r>
              <a:rPr lang="en-GB" sz="2800" smtClean="0"/>
              <a:t>, (2011) Segmenting sport spectators: Construction and preliminary validation of the Sporting Event Experience Search </a:t>
            </a:r>
            <a:r>
              <a:rPr lang="en-GB" sz="2800" i="1" smtClean="0"/>
              <a:t>Sport Management Review</a:t>
            </a:r>
            <a:r>
              <a:rPr lang="en-GB" sz="2800" smtClean="0"/>
              <a:t>, Volume 14, Issue 1, pp. 42 - 53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pitch!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www.youtube.com/watch?v=Lb0Yz_5ZYzI</a:t>
            </a:r>
            <a:endParaRPr lang="en-GB" dirty="0" smtClean="0"/>
          </a:p>
          <a:p>
            <a:r>
              <a:rPr lang="en-GB" dirty="0" smtClean="0"/>
              <a:t>Tips for the 30 second pitch</a:t>
            </a:r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www.youtube.com/watch?v=Njh3rKoGKBo</a:t>
            </a:r>
            <a:endParaRPr lang="en-GB" dirty="0" smtClean="0"/>
          </a:p>
          <a:p>
            <a:r>
              <a:rPr lang="en-GB" dirty="0" err="1" smtClean="0"/>
              <a:t>TEDx</a:t>
            </a:r>
            <a:r>
              <a:rPr lang="en-GB" smtClean="0"/>
              <a:t> Presentation (30 mins)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7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28775"/>
            <a:ext cx="7715250" cy="4943475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Bowdin, G., Allen, J., O’Toole, W., Harris, R. and McDonnell, I. (2011) </a:t>
            </a:r>
            <a:r>
              <a:rPr lang="en-GB" sz="2800" u="sng" dirty="0" smtClean="0"/>
              <a:t>Events Management</a:t>
            </a:r>
            <a:r>
              <a:rPr lang="en-GB" sz="2800" dirty="0" smtClean="0"/>
              <a:t>  </a:t>
            </a:r>
            <a:r>
              <a:rPr lang="en-GB" sz="2800" dirty="0" err="1" smtClean="0"/>
              <a:t>Elsevier</a:t>
            </a:r>
            <a:r>
              <a:rPr lang="en-GB" sz="2800" dirty="0" smtClean="0"/>
              <a:t>, Oxford – Chapter Eleven</a:t>
            </a:r>
          </a:p>
          <a:p>
            <a:pPr>
              <a:buFont typeface="Monotype Sorts" pitchFamily="2" charset="2"/>
              <a:buNone/>
              <a:defRPr/>
            </a:pPr>
            <a:endParaRPr lang="en-GB" sz="1600" dirty="0" smtClean="0"/>
          </a:p>
          <a:p>
            <a:pPr>
              <a:defRPr/>
            </a:pPr>
            <a:r>
              <a:rPr lang="en-GB" sz="2800" dirty="0" err="1" smtClean="0"/>
              <a:t>Raj</a:t>
            </a:r>
            <a:r>
              <a:rPr lang="en-GB" sz="2800" dirty="0" smtClean="0"/>
              <a:t>, R., Walters, P., </a:t>
            </a:r>
            <a:r>
              <a:rPr lang="en-GB" sz="2800" dirty="0" err="1" smtClean="0"/>
              <a:t>Rashid</a:t>
            </a:r>
            <a:r>
              <a:rPr lang="en-GB" sz="2800" dirty="0" smtClean="0"/>
              <a:t>, T (2009) </a:t>
            </a:r>
            <a:r>
              <a:rPr lang="en-GB" sz="2800" u="sng" dirty="0" smtClean="0"/>
              <a:t>‘Events Management: An Integrated and Practical Approach’  </a:t>
            </a:r>
            <a:r>
              <a:rPr lang="en-GB" sz="2800" dirty="0" smtClean="0"/>
              <a:t>London, Sage – Chapter Seven</a:t>
            </a:r>
          </a:p>
          <a:p>
            <a:pPr>
              <a:defRPr/>
            </a:pPr>
            <a:endParaRPr lang="en-GB" sz="1600" dirty="0" smtClean="0">
              <a:solidFill>
                <a:schemeClr val="accent4"/>
              </a:solidFill>
            </a:endParaRPr>
          </a:p>
          <a:p>
            <a:pPr>
              <a:defRPr/>
            </a:pPr>
            <a:r>
              <a:rPr lang="en-GB" sz="2800" dirty="0" smtClean="0">
                <a:solidFill>
                  <a:schemeClr val="accent4"/>
                </a:solidFill>
              </a:rPr>
              <a:t>Shone, A, and Parry, B (2011) </a:t>
            </a:r>
            <a:r>
              <a:rPr lang="en-GB" sz="2800" i="1" u="sng" dirty="0" smtClean="0">
                <a:solidFill>
                  <a:schemeClr val="accent4"/>
                </a:solidFill>
              </a:rPr>
              <a:t>Successful</a:t>
            </a:r>
            <a:r>
              <a:rPr lang="en-GB" sz="2800" dirty="0" smtClean="0">
                <a:solidFill>
                  <a:schemeClr val="accent4"/>
                </a:solidFill>
              </a:rPr>
              <a:t> </a:t>
            </a:r>
            <a:r>
              <a:rPr lang="en-GB" sz="2800" i="1" u="sng" dirty="0" smtClean="0">
                <a:solidFill>
                  <a:schemeClr val="accent4"/>
                </a:solidFill>
              </a:rPr>
              <a:t>Event Management, a Practical Handbook</a:t>
            </a:r>
            <a:r>
              <a:rPr lang="en-GB" sz="2800" dirty="0" smtClean="0">
                <a:solidFill>
                  <a:schemeClr val="accent4"/>
                </a:solidFill>
              </a:rPr>
              <a:t> London, Thomson - Chapter Eight</a:t>
            </a:r>
          </a:p>
          <a:p>
            <a:pPr>
              <a:defRPr/>
            </a:pPr>
            <a:endParaRPr lang="en-GB" sz="2800" dirty="0"/>
          </a:p>
          <a:p>
            <a:pPr>
              <a:defRPr/>
            </a:pPr>
            <a:endParaRPr lang="en-GB" sz="2800" i="1" u="sng" dirty="0"/>
          </a:p>
          <a:p>
            <a:pPr>
              <a:defRPr/>
            </a:pPr>
            <a:endParaRPr lang="en-GB" sz="2800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T2013 Week Two lecture">
  <a:themeElements>
    <a:clrScheme name="Notebook 1">
      <a:dk1>
        <a:srgbClr val="402000"/>
      </a:dk1>
      <a:lt1>
        <a:srgbClr val="FBFAE2"/>
      </a:lt1>
      <a:dk2>
        <a:srgbClr val="996633"/>
      </a:dk2>
      <a:lt2>
        <a:srgbClr val="A08366"/>
      </a:lt2>
      <a:accent1>
        <a:srgbClr val="CE9964"/>
      </a:accent1>
      <a:accent2>
        <a:srgbClr val="CD3333"/>
      </a:accent2>
      <a:accent3>
        <a:srgbClr val="FDFCEE"/>
      </a:accent3>
      <a:accent4>
        <a:srgbClr val="351A00"/>
      </a:accent4>
      <a:accent5>
        <a:srgbClr val="E3CAB8"/>
      </a:accent5>
      <a:accent6>
        <a:srgbClr val="BA2D2D"/>
      </a:accent6>
      <a:hlink>
        <a:srgbClr val="9A7F32"/>
      </a:hlink>
      <a:folHlink>
        <a:srgbClr val="ECA07A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tebook 1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DFCEE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FFFFF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4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FFFFFF"/>
        </a:accent3>
        <a:accent4>
          <a:srgbClr val="161616"/>
        </a:accent4>
        <a:accent5>
          <a:srgbClr val="FFB3B3"/>
        </a:accent5>
        <a:accent6>
          <a:srgbClr val="008A8A"/>
        </a:accent6>
        <a:hlink>
          <a:srgbClr val="3366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SPRT2013 Week Two lecture</Template>
  <TotalTime>629</TotalTime>
  <Words>1570</Words>
  <Application>Microsoft Office PowerPoint</Application>
  <PresentationFormat>On-screen Show (4:3)</PresentationFormat>
  <Paragraphs>216</Paragraphs>
  <Slides>30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SPRT2013 Week Two lecture</vt:lpstr>
      <vt:lpstr>Event Design and Delivery</vt:lpstr>
      <vt:lpstr>Last week</vt:lpstr>
      <vt:lpstr>Session Outcomes</vt:lpstr>
      <vt:lpstr>Reminder –  Attendee Motivations</vt:lpstr>
      <vt:lpstr>The Importance of Understanding Attendee Motivation</vt:lpstr>
      <vt:lpstr>Event Motives</vt:lpstr>
      <vt:lpstr>Determinants for participation in an event (the ‘buying process’)</vt:lpstr>
      <vt:lpstr>Determinants for participation in an event (the ‘buying process’) cont…</vt:lpstr>
      <vt:lpstr>Task</vt:lpstr>
      <vt:lpstr>Consumer decision-making process for events</vt:lpstr>
      <vt:lpstr>Theories of Event Motives</vt:lpstr>
      <vt:lpstr>Task</vt:lpstr>
      <vt:lpstr>PowerPoint Presentation</vt:lpstr>
      <vt:lpstr>Task</vt:lpstr>
      <vt:lpstr>Marketing Planning for Events</vt:lpstr>
      <vt:lpstr>What is marketing?</vt:lpstr>
      <vt:lpstr>Why have a Marketing Plan?</vt:lpstr>
      <vt:lpstr>An event marketing plan?</vt:lpstr>
      <vt:lpstr>Marketing – not just publicity</vt:lpstr>
      <vt:lpstr>More marketing theories</vt:lpstr>
      <vt:lpstr>Positioning the event </vt:lpstr>
      <vt:lpstr>Packaging the event </vt:lpstr>
      <vt:lpstr>People and partnerships</vt:lpstr>
      <vt:lpstr>Pricing</vt:lpstr>
      <vt:lpstr>Market Selection</vt:lpstr>
      <vt:lpstr>Market Selection (Cont.)</vt:lpstr>
      <vt:lpstr>Segmentation</vt:lpstr>
      <vt:lpstr>Reading to support your work…</vt:lpstr>
      <vt:lpstr>The pitch!</vt:lpstr>
      <vt:lpstr>Cont.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SPRT2013 Sport Event Project Management</dc:title>
  <dc:creator>Suzanne Wells</dc:creator>
  <cp:lastModifiedBy>SBSTablet15</cp:lastModifiedBy>
  <cp:revision>26</cp:revision>
  <dcterms:created xsi:type="dcterms:W3CDTF">2014-10-03T10:14:23Z</dcterms:created>
  <dcterms:modified xsi:type="dcterms:W3CDTF">2018-11-27T21:59:01Z</dcterms:modified>
</cp:coreProperties>
</file>