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7" r:id="rId3"/>
    <p:sldId id="258" r:id="rId4"/>
    <p:sldId id="259" r:id="rId5"/>
    <p:sldId id="262" r:id="rId6"/>
    <p:sldId id="261" r:id="rId7"/>
    <p:sldId id="272" r:id="rId8"/>
    <p:sldId id="273" r:id="rId9"/>
    <p:sldId id="274" r:id="rId10"/>
    <p:sldId id="275" r:id="rId11"/>
    <p:sldId id="276" r:id="rId12"/>
    <p:sldId id="265" r:id="rId13"/>
    <p:sldId id="279" r:id="rId14"/>
    <p:sldId id="266" r:id="rId15"/>
    <p:sldId id="267" r:id="rId16"/>
    <p:sldId id="268" r:id="rId17"/>
    <p:sldId id="269" r:id="rId18"/>
    <p:sldId id="270" r:id="rId19"/>
    <p:sldId id="281" r:id="rId20"/>
    <p:sldId id="263" r:id="rId21"/>
    <p:sldId id="282" r:id="rId22"/>
    <p:sldId id="280" r:id="rId23"/>
    <p:sldId id="264" r:id="rId24"/>
    <p:sldId id="277"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5466" autoAdjust="0"/>
  </p:normalViewPr>
  <p:slideViewPr>
    <p:cSldViewPr snapToGrid="0">
      <p:cViewPr varScale="1">
        <p:scale>
          <a:sx n="47" d="100"/>
          <a:sy n="47" d="100"/>
        </p:scale>
        <p:origin x="20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ata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6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svg"/><Relationship Id="rId1" Type="http://schemas.openxmlformats.org/officeDocument/2006/relationships/image" Target="../media/image11.png"/><Relationship Id="rId6" Type="http://schemas.openxmlformats.org/officeDocument/2006/relationships/image" Target="../media/image10.svg"/><Relationship Id="rId5" Type="http://schemas.openxmlformats.org/officeDocument/2006/relationships/image" Target="../media/image13.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15.svg"/><Relationship Id="rId1" Type="http://schemas.openxmlformats.org/officeDocument/2006/relationships/image" Target="../media/image24.png"/><Relationship Id="rId6" Type="http://schemas.openxmlformats.org/officeDocument/2006/relationships/image" Target="../media/image19.svg"/><Relationship Id="rId5" Type="http://schemas.openxmlformats.org/officeDocument/2006/relationships/image" Target="../media/image26.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9.svg"/><Relationship Id="rId1" Type="http://schemas.openxmlformats.org/officeDocument/2006/relationships/image" Target="../media/image34.png"/><Relationship Id="rId6" Type="http://schemas.openxmlformats.org/officeDocument/2006/relationships/image" Target="../media/image33.svg"/><Relationship Id="rId5" Type="http://schemas.openxmlformats.org/officeDocument/2006/relationships/image" Target="../media/image36.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2.svg"/><Relationship Id="rId1" Type="http://schemas.openxmlformats.org/officeDocument/2006/relationships/image" Target="../media/image45.png"/><Relationship Id="rId4" Type="http://schemas.openxmlformats.org/officeDocument/2006/relationships/image" Target="../media/image4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8.png"/><Relationship Id="rId7" Type="http://schemas.openxmlformats.org/officeDocument/2006/relationships/image" Target="../media/image60.png"/><Relationship Id="rId2" Type="http://schemas.openxmlformats.org/officeDocument/2006/relationships/image" Target="../media/image50.svg"/><Relationship Id="rId1" Type="http://schemas.openxmlformats.org/officeDocument/2006/relationships/image" Target="../media/image57.png"/><Relationship Id="rId6" Type="http://schemas.openxmlformats.org/officeDocument/2006/relationships/image" Target="../media/image54.svg"/><Relationship Id="rId5" Type="http://schemas.openxmlformats.org/officeDocument/2006/relationships/image" Target="../media/image59.png"/><Relationship Id="rId4" Type="http://schemas.openxmlformats.org/officeDocument/2006/relationships/image" Target="../media/image5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2.svg"/><Relationship Id="rId1" Type="http://schemas.openxmlformats.org/officeDocument/2006/relationships/image" Target="../media/image65.png"/><Relationship Id="rId6" Type="http://schemas.openxmlformats.org/officeDocument/2006/relationships/image" Target="../media/image54.svg"/><Relationship Id="rId5" Type="http://schemas.openxmlformats.org/officeDocument/2006/relationships/image" Target="../media/image59.png"/><Relationship Id="rId4" Type="http://schemas.openxmlformats.org/officeDocument/2006/relationships/image" Target="../media/image6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DC5A2C-757C-4F84-BFD0-70CC6C4DF1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C3227C4-D735-4083-B04D-94137FA4F2B1}">
      <dgm:prSet/>
      <dgm:spPr/>
      <dgm:t>
        <a:bodyPr/>
        <a:lstStyle/>
        <a:p>
          <a:pPr>
            <a:lnSpc>
              <a:spcPct val="100000"/>
            </a:lnSpc>
          </a:pPr>
          <a:r>
            <a:rPr lang="en-GB"/>
            <a:t>Conduct a clear questionnaire on the age of criminal liability.</a:t>
          </a:r>
          <a:endParaRPr lang="en-US"/>
        </a:p>
      </dgm:t>
    </dgm:pt>
    <dgm:pt modelId="{A98F6D9E-042B-4203-BF3B-F1422D0BDF32}" type="parTrans" cxnId="{9BBD8E96-0A2E-4CAA-A210-0377DAE213BC}">
      <dgm:prSet/>
      <dgm:spPr/>
      <dgm:t>
        <a:bodyPr/>
        <a:lstStyle/>
        <a:p>
          <a:endParaRPr lang="en-US"/>
        </a:p>
      </dgm:t>
    </dgm:pt>
    <dgm:pt modelId="{0602BC2A-9B1F-4627-BE6E-9AA771FCC791}" type="sibTrans" cxnId="{9BBD8E96-0A2E-4CAA-A210-0377DAE213BC}">
      <dgm:prSet/>
      <dgm:spPr/>
      <dgm:t>
        <a:bodyPr/>
        <a:lstStyle/>
        <a:p>
          <a:endParaRPr lang="en-US"/>
        </a:p>
      </dgm:t>
    </dgm:pt>
    <dgm:pt modelId="{06D55DA5-848D-4AF7-8126-1132ED4352E6}">
      <dgm:prSet/>
      <dgm:spPr/>
      <dgm:t>
        <a:bodyPr/>
        <a:lstStyle/>
        <a:p>
          <a:pPr>
            <a:lnSpc>
              <a:spcPct val="100000"/>
            </a:lnSpc>
          </a:pPr>
          <a:r>
            <a:rPr lang="en-GB" dirty="0"/>
            <a:t>To gather data from participants regarding criminal liability.</a:t>
          </a:r>
          <a:endParaRPr lang="en-US" dirty="0"/>
        </a:p>
      </dgm:t>
    </dgm:pt>
    <dgm:pt modelId="{25444F9D-174B-46BD-B679-EC3B88BFF964}" type="parTrans" cxnId="{164015C2-3C93-4591-ACE8-050431DAB2A5}">
      <dgm:prSet/>
      <dgm:spPr/>
      <dgm:t>
        <a:bodyPr/>
        <a:lstStyle/>
        <a:p>
          <a:endParaRPr lang="en-US"/>
        </a:p>
      </dgm:t>
    </dgm:pt>
    <dgm:pt modelId="{D172AD77-F737-421F-8D38-5F0AE2629B9F}" type="sibTrans" cxnId="{164015C2-3C93-4591-ACE8-050431DAB2A5}">
      <dgm:prSet/>
      <dgm:spPr/>
      <dgm:t>
        <a:bodyPr/>
        <a:lstStyle/>
        <a:p>
          <a:endParaRPr lang="en-US"/>
        </a:p>
      </dgm:t>
    </dgm:pt>
    <dgm:pt modelId="{7ADA3A09-6A05-4EF1-8A37-FBB8A0A0A82F}">
      <dgm:prSet/>
      <dgm:spPr/>
      <dgm:t>
        <a:bodyPr/>
        <a:lstStyle/>
        <a:p>
          <a:pPr>
            <a:lnSpc>
              <a:spcPct val="100000"/>
            </a:lnSpc>
          </a:pPr>
          <a:r>
            <a:rPr lang="en-GB"/>
            <a:t>Analyse the findings and compare.</a:t>
          </a:r>
          <a:endParaRPr lang="en-US"/>
        </a:p>
      </dgm:t>
    </dgm:pt>
    <dgm:pt modelId="{A2357D8B-BF69-4301-B2D6-4305B5AD6705}" type="parTrans" cxnId="{F6CCBD8F-4FBF-4E88-BC69-D49F69E902BD}">
      <dgm:prSet/>
      <dgm:spPr/>
      <dgm:t>
        <a:bodyPr/>
        <a:lstStyle/>
        <a:p>
          <a:endParaRPr lang="en-US"/>
        </a:p>
      </dgm:t>
    </dgm:pt>
    <dgm:pt modelId="{D2146B70-6898-4736-851A-4872BD0D13B4}" type="sibTrans" cxnId="{F6CCBD8F-4FBF-4E88-BC69-D49F69E902BD}">
      <dgm:prSet/>
      <dgm:spPr/>
      <dgm:t>
        <a:bodyPr/>
        <a:lstStyle/>
        <a:p>
          <a:endParaRPr lang="en-US"/>
        </a:p>
      </dgm:t>
    </dgm:pt>
    <dgm:pt modelId="{4060DE88-BAC4-4606-8BD3-6D3681797930}" type="pres">
      <dgm:prSet presAssocID="{F2DC5A2C-757C-4F84-BFD0-70CC6C4DF170}" presName="root" presStyleCnt="0">
        <dgm:presLayoutVars>
          <dgm:dir/>
          <dgm:resizeHandles val="exact"/>
        </dgm:presLayoutVars>
      </dgm:prSet>
      <dgm:spPr/>
    </dgm:pt>
    <dgm:pt modelId="{88DBF8F2-7081-4AC3-847E-1CDC47219896}" type="pres">
      <dgm:prSet presAssocID="{3C3227C4-D735-4083-B04D-94137FA4F2B1}" presName="compNode" presStyleCnt="0"/>
      <dgm:spPr/>
    </dgm:pt>
    <dgm:pt modelId="{3D1B47A1-98C9-40F8-B0E2-F734CF87A285}" type="pres">
      <dgm:prSet presAssocID="{3C3227C4-D735-4083-B04D-94137FA4F2B1}" presName="bgRect" presStyleLbl="bgShp" presStyleIdx="0" presStyleCnt="3"/>
      <dgm:spPr/>
    </dgm:pt>
    <dgm:pt modelId="{DBF1A457-D93F-4A3F-A8A3-D89A783858B2}" type="pres">
      <dgm:prSet presAssocID="{3C3227C4-D735-4083-B04D-94137FA4F2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48F550B-6DBF-41EF-B957-1BD62C96723E}" type="pres">
      <dgm:prSet presAssocID="{3C3227C4-D735-4083-B04D-94137FA4F2B1}" presName="spaceRect" presStyleCnt="0"/>
      <dgm:spPr/>
    </dgm:pt>
    <dgm:pt modelId="{67B8B227-34BC-4098-AA87-708725F6E807}" type="pres">
      <dgm:prSet presAssocID="{3C3227C4-D735-4083-B04D-94137FA4F2B1}" presName="parTx" presStyleLbl="revTx" presStyleIdx="0" presStyleCnt="3">
        <dgm:presLayoutVars>
          <dgm:chMax val="0"/>
          <dgm:chPref val="0"/>
        </dgm:presLayoutVars>
      </dgm:prSet>
      <dgm:spPr/>
    </dgm:pt>
    <dgm:pt modelId="{BB0D57C6-63D9-4BF2-9069-D60FB0D04ABD}" type="pres">
      <dgm:prSet presAssocID="{0602BC2A-9B1F-4627-BE6E-9AA771FCC791}" presName="sibTrans" presStyleCnt="0"/>
      <dgm:spPr/>
    </dgm:pt>
    <dgm:pt modelId="{29AD7470-1CC5-495B-B963-0624B14480B2}" type="pres">
      <dgm:prSet presAssocID="{06D55DA5-848D-4AF7-8126-1132ED4352E6}" presName="compNode" presStyleCnt="0"/>
      <dgm:spPr/>
    </dgm:pt>
    <dgm:pt modelId="{452BAF95-B4FC-47CA-A749-914CEAB17923}" type="pres">
      <dgm:prSet presAssocID="{06D55DA5-848D-4AF7-8126-1132ED4352E6}" presName="bgRect" presStyleLbl="bgShp" presStyleIdx="1" presStyleCnt="3"/>
      <dgm:spPr/>
    </dgm:pt>
    <dgm:pt modelId="{888096DA-DBA7-45C0-8D87-2C13E6CB03D7}" type="pres">
      <dgm:prSet presAssocID="{06D55DA5-848D-4AF7-8126-1132ED4352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DF2CDB7-5E07-4BCE-8894-C8C00B96E582}" type="pres">
      <dgm:prSet presAssocID="{06D55DA5-848D-4AF7-8126-1132ED4352E6}" presName="spaceRect" presStyleCnt="0"/>
      <dgm:spPr/>
    </dgm:pt>
    <dgm:pt modelId="{7A1C0468-77EE-4450-972D-8C0DA36C07C9}" type="pres">
      <dgm:prSet presAssocID="{06D55DA5-848D-4AF7-8126-1132ED4352E6}" presName="parTx" presStyleLbl="revTx" presStyleIdx="1" presStyleCnt="3">
        <dgm:presLayoutVars>
          <dgm:chMax val="0"/>
          <dgm:chPref val="0"/>
        </dgm:presLayoutVars>
      </dgm:prSet>
      <dgm:spPr/>
    </dgm:pt>
    <dgm:pt modelId="{68600380-7A6A-4554-96CF-BD565548726C}" type="pres">
      <dgm:prSet presAssocID="{D172AD77-F737-421F-8D38-5F0AE2629B9F}" presName="sibTrans" presStyleCnt="0"/>
      <dgm:spPr/>
    </dgm:pt>
    <dgm:pt modelId="{B0F1F8CB-07F0-461D-BED5-3C255C734A9F}" type="pres">
      <dgm:prSet presAssocID="{7ADA3A09-6A05-4EF1-8A37-FBB8A0A0A82F}" presName="compNode" presStyleCnt="0"/>
      <dgm:spPr/>
    </dgm:pt>
    <dgm:pt modelId="{FEEE3E27-2E75-49F1-A3A6-65D71D7E80BA}" type="pres">
      <dgm:prSet presAssocID="{7ADA3A09-6A05-4EF1-8A37-FBB8A0A0A82F}" presName="bgRect" presStyleLbl="bgShp" presStyleIdx="2" presStyleCnt="3"/>
      <dgm:spPr/>
    </dgm:pt>
    <dgm:pt modelId="{4A7CB20E-047D-4ED9-917E-A95E8539F45A}" type="pres">
      <dgm:prSet presAssocID="{7ADA3A09-6A05-4EF1-8A37-FBB8A0A0A8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1FD96AA9-621C-4F67-8D73-0D153F7127AF}" type="pres">
      <dgm:prSet presAssocID="{7ADA3A09-6A05-4EF1-8A37-FBB8A0A0A82F}" presName="spaceRect" presStyleCnt="0"/>
      <dgm:spPr/>
    </dgm:pt>
    <dgm:pt modelId="{22DFE508-782D-4F50-A798-7F69ECFCE192}" type="pres">
      <dgm:prSet presAssocID="{7ADA3A09-6A05-4EF1-8A37-FBB8A0A0A82F}" presName="parTx" presStyleLbl="revTx" presStyleIdx="2" presStyleCnt="3">
        <dgm:presLayoutVars>
          <dgm:chMax val="0"/>
          <dgm:chPref val="0"/>
        </dgm:presLayoutVars>
      </dgm:prSet>
      <dgm:spPr/>
    </dgm:pt>
  </dgm:ptLst>
  <dgm:cxnLst>
    <dgm:cxn modelId="{D4E7836C-0697-4759-A7A8-16BDBB23AE0B}" type="presOf" srcId="{06D55DA5-848D-4AF7-8126-1132ED4352E6}" destId="{7A1C0468-77EE-4450-972D-8C0DA36C07C9}" srcOrd="0" destOrd="0" presId="urn:microsoft.com/office/officeart/2018/2/layout/IconVerticalSolidList"/>
    <dgm:cxn modelId="{F6CCBD8F-4FBF-4E88-BC69-D49F69E902BD}" srcId="{F2DC5A2C-757C-4F84-BFD0-70CC6C4DF170}" destId="{7ADA3A09-6A05-4EF1-8A37-FBB8A0A0A82F}" srcOrd="2" destOrd="0" parTransId="{A2357D8B-BF69-4301-B2D6-4305B5AD6705}" sibTransId="{D2146B70-6898-4736-851A-4872BD0D13B4}"/>
    <dgm:cxn modelId="{9BBD8E96-0A2E-4CAA-A210-0377DAE213BC}" srcId="{F2DC5A2C-757C-4F84-BFD0-70CC6C4DF170}" destId="{3C3227C4-D735-4083-B04D-94137FA4F2B1}" srcOrd="0" destOrd="0" parTransId="{A98F6D9E-042B-4203-BF3B-F1422D0BDF32}" sibTransId="{0602BC2A-9B1F-4627-BE6E-9AA771FCC791}"/>
    <dgm:cxn modelId="{1B9A08AA-50AB-4EB1-8A8D-43E0EDA47199}" type="presOf" srcId="{F2DC5A2C-757C-4F84-BFD0-70CC6C4DF170}" destId="{4060DE88-BAC4-4606-8BD3-6D3681797930}" srcOrd="0" destOrd="0" presId="urn:microsoft.com/office/officeart/2018/2/layout/IconVerticalSolidList"/>
    <dgm:cxn modelId="{164015C2-3C93-4591-ACE8-050431DAB2A5}" srcId="{F2DC5A2C-757C-4F84-BFD0-70CC6C4DF170}" destId="{06D55DA5-848D-4AF7-8126-1132ED4352E6}" srcOrd="1" destOrd="0" parTransId="{25444F9D-174B-46BD-B679-EC3B88BFF964}" sibTransId="{D172AD77-F737-421F-8D38-5F0AE2629B9F}"/>
    <dgm:cxn modelId="{DF84CBD4-ED01-4113-A542-AF0568863168}" type="presOf" srcId="{3C3227C4-D735-4083-B04D-94137FA4F2B1}" destId="{67B8B227-34BC-4098-AA87-708725F6E807}" srcOrd="0" destOrd="0" presId="urn:microsoft.com/office/officeart/2018/2/layout/IconVerticalSolidList"/>
    <dgm:cxn modelId="{169034D6-3AE1-42A0-95BF-5F031E54E5F6}" type="presOf" srcId="{7ADA3A09-6A05-4EF1-8A37-FBB8A0A0A82F}" destId="{22DFE508-782D-4F50-A798-7F69ECFCE192}" srcOrd="0" destOrd="0" presId="urn:microsoft.com/office/officeart/2018/2/layout/IconVerticalSolidList"/>
    <dgm:cxn modelId="{31C75D75-EBF6-4793-8EAB-7CD686D6974D}" type="presParOf" srcId="{4060DE88-BAC4-4606-8BD3-6D3681797930}" destId="{88DBF8F2-7081-4AC3-847E-1CDC47219896}" srcOrd="0" destOrd="0" presId="urn:microsoft.com/office/officeart/2018/2/layout/IconVerticalSolidList"/>
    <dgm:cxn modelId="{557EE1F7-8DB8-4EFA-BF47-9BD0FAA09BF6}" type="presParOf" srcId="{88DBF8F2-7081-4AC3-847E-1CDC47219896}" destId="{3D1B47A1-98C9-40F8-B0E2-F734CF87A285}" srcOrd="0" destOrd="0" presId="urn:microsoft.com/office/officeart/2018/2/layout/IconVerticalSolidList"/>
    <dgm:cxn modelId="{920F41CC-2211-4661-8A52-55E75C5722A3}" type="presParOf" srcId="{88DBF8F2-7081-4AC3-847E-1CDC47219896}" destId="{DBF1A457-D93F-4A3F-A8A3-D89A783858B2}" srcOrd="1" destOrd="0" presId="urn:microsoft.com/office/officeart/2018/2/layout/IconVerticalSolidList"/>
    <dgm:cxn modelId="{4AA42991-6BDF-467B-8138-7A526BAB1E48}" type="presParOf" srcId="{88DBF8F2-7081-4AC3-847E-1CDC47219896}" destId="{648F550B-6DBF-41EF-B957-1BD62C96723E}" srcOrd="2" destOrd="0" presId="urn:microsoft.com/office/officeart/2018/2/layout/IconVerticalSolidList"/>
    <dgm:cxn modelId="{A9875638-E298-46B3-A24A-7F8D1D2B44CB}" type="presParOf" srcId="{88DBF8F2-7081-4AC3-847E-1CDC47219896}" destId="{67B8B227-34BC-4098-AA87-708725F6E807}" srcOrd="3" destOrd="0" presId="urn:microsoft.com/office/officeart/2018/2/layout/IconVerticalSolidList"/>
    <dgm:cxn modelId="{04DC4750-58C8-4163-A8D9-63A92ACFE443}" type="presParOf" srcId="{4060DE88-BAC4-4606-8BD3-6D3681797930}" destId="{BB0D57C6-63D9-4BF2-9069-D60FB0D04ABD}" srcOrd="1" destOrd="0" presId="urn:microsoft.com/office/officeart/2018/2/layout/IconVerticalSolidList"/>
    <dgm:cxn modelId="{F1820CD0-D08B-4990-9AE3-9DBE7165D051}" type="presParOf" srcId="{4060DE88-BAC4-4606-8BD3-6D3681797930}" destId="{29AD7470-1CC5-495B-B963-0624B14480B2}" srcOrd="2" destOrd="0" presId="urn:microsoft.com/office/officeart/2018/2/layout/IconVerticalSolidList"/>
    <dgm:cxn modelId="{A7B3EC74-6F24-4C9A-A2E4-BC2FA6AD212F}" type="presParOf" srcId="{29AD7470-1CC5-495B-B963-0624B14480B2}" destId="{452BAF95-B4FC-47CA-A749-914CEAB17923}" srcOrd="0" destOrd="0" presId="urn:microsoft.com/office/officeart/2018/2/layout/IconVerticalSolidList"/>
    <dgm:cxn modelId="{34C46807-37E7-4DB1-97BB-55BF610460EB}" type="presParOf" srcId="{29AD7470-1CC5-495B-B963-0624B14480B2}" destId="{888096DA-DBA7-45C0-8D87-2C13E6CB03D7}" srcOrd="1" destOrd="0" presId="urn:microsoft.com/office/officeart/2018/2/layout/IconVerticalSolidList"/>
    <dgm:cxn modelId="{C1D809F6-2C70-442E-9CA2-0A471F7E0A98}" type="presParOf" srcId="{29AD7470-1CC5-495B-B963-0624B14480B2}" destId="{CDF2CDB7-5E07-4BCE-8894-C8C00B96E582}" srcOrd="2" destOrd="0" presId="urn:microsoft.com/office/officeart/2018/2/layout/IconVerticalSolidList"/>
    <dgm:cxn modelId="{40AB8DD3-2291-4B90-8F3C-708DC9E3F47E}" type="presParOf" srcId="{29AD7470-1CC5-495B-B963-0624B14480B2}" destId="{7A1C0468-77EE-4450-972D-8C0DA36C07C9}" srcOrd="3" destOrd="0" presId="urn:microsoft.com/office/officeart/2018/2/layout/IconVerticalSolidList"/>
    <dgm:cxn modelId="{3DF1782A-2729-43F3-BEBC-8DFEED0B5624}" type="presParOf" srcId="{4060DE88-BAC4-4606-8BD3-6D3681797930}" destId="{68600380-7A6A-4554-96CF-BD565548726C}" srcOrd="3" destOrd="0" presId="urn:microsoft.com/office/officeart/2018/2/layout/IconVerticalSolidList"/>
    <dgm:cxn modelId="{939372B3-5625-44C1-B9C7-27BEA0EA07C0}" type="presParOf" srcId="{4060DE88-BAC4-4606-8BD3-6D3681797930}" destId="{B0F1F8CB-07F0-461D-BED5-3C255C734A9F}" srcOrd="4" destOrd="0" presId="urn:microsoft.com/office/officeart/2018/2/layout/IconVerticalSolidList"/>
    <dgm:cxn modelId="{E275FEB1-259A-49ED-823B-0B478734DF63}" type="presParOf" srcId="{B0F1F8CB-07F0-461D-BED5-3C255C734A9F}" destId="{FEEE3E27-2E75-49F1-A3A6-65D71D7E80BA}" srcOrd="0" destOrd="0" presId="urn:microsoft.com/office/officeart/2018/2/layout/IconVerticalSolidList"/>
    <dgm:cxn modelId="{26F02CAA-5258-4B1E-8041-F7A59C27E278}" type="presParOf" srcId="{B0F1F8CB-07F0-461D-BED5-3C255C734A9F}" destId="{4A7CB20E-047D-4ED9-917E-A95E8539F45A}" srcOrd="1" destOrd="0" presId="urn:microsoft.com/office/officeart/2018/2/layout/IconVerticalSolidList"/>
    <dgm:cxn modelId="{5E44BC2C-FE6B-4DEC-BF77-4DB97C594C35}" type="presParOf" srcId="{B0F1F8CB-07F0-461D-BED5-3C255C734A9F}" destId="{1FD96AA9-621C-4F67-8D73-0D153F7127AF}" srcOrd="2" destOrd="0" presId="urn:microsoft.com/office/officeart/2018/2/layout/IconVerticalSolidList"/>
    <dgm:cxn modelId="{70C52ABF-847E-43B2-ACAB-B4670D84CB9C}" type="presParOf" srcId="{B0F1F8CB-07F0-461D-BED5-3C255C734A9F}" destId="{22DFE508-782D-4F50-A798-7F69ECFCE19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18DC74-0FFD-439A-BF95-85B59B4ECA1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0D3C79D-9B26-45CE-9EFB-10E595004765}">
      <dgm:prSet custT="1"/>
      <dgm:spPr/>
      <dgm:t>
        <a:bodyPr/>
        <a:lstStyle/>
        <a:p>
          <a:r>
            <a:rPr lang="en-GB" sz="2200" dirty="0"/>
            <a:t>Inexpensive</a:t>
          </a:r>
          <a:endParaRPr lang="en-US" sz="2200" dirty="0"/>
        </a:p>
      </dgm:t>
    </dgm:pt>
    <dgm:pt modelId="{3C8470D1-07FD-4A08-B1A6-455F7EB167BF}" type="parTrans" cxnId="{8ADB3446-B8D0-400A-83B2-20F56481E8A7}">
      <dgm:prSet/>
      <dgm:spPr/>
      <dgm:t>
        <a:bodyPr/>
        <a:lstStyle/>
        <a:p>
          <a:endParaRPr lang="en-US"/>
        </a:p>
      </dgm:t>
    </dgm:pt>
    <dgm:pt modelId="{4D5BE142-D8A1-44D1-B9EF-2C154F8C1F23}" type="sibTrans" cxnId="{8ADB3446-B8D0-400A-83B2-20F56481E8A7}">
      <dgm:prSet/>
      <dgm:spPr/>
      <dgm:t>
        <a:bodyPr/>
        <a:lstStyle/>
        <a:p>
          <a:endParaRPr lang="en-US"/>
        </a:p>
      </dgm:t>
    </dgm:pt>
    <dgm:pt modelId="{7CBFB534-DB8A-4EC7-A78A-3715BB4F8579}">
      <dgm:prSet custT="1"/>
      <dgm:spPr/>
      <dgm:t>
        <a:bodyPr/>
        <a:lstStyle/>
        <a:p>
          <a:r>
            <a:rPr lang="en-GB" sz="2200" dirty="0"/>
            <a:t>Fast Results</a:t>
          </a:r>
          <a:endParaRPr lang="en-US" sz="2200" dirty="0"/>
        </a:p>
      </dgm:t>
    </dgm:pt>
    <dgm:pt modelId="{9B501294-009B-4DD4-A255-231C004BF609}" type="parTrans" cxnId="{CB208D20-11A7-4FB3-AA31-393F4EAC4173}">
      <dgm:prSet/>
      <dgm:spPr/>
      <dgm:t>
        <a:bodyPr/>
        <a:lstStyle/>
        <a:p>
          <a:endParaRPr lang="en-US"/>
        </a:p>
      </dgm:t>
    </dgm:pt>
    <dgm:pt modelId="{E1F70238-1947-4269-9D56-E9CE82244646}" type="sibTrans" cxnId="{CB208D20-11A7-4FB3-AA31-393F4EAC4173}">
      <dgm:prSet/>
      <dgm:spPr/>
      <dgm:t>
        <a:bodyPr/>
        <a:lstStyle/>
        <a:p>
          <a:endParaRPr lang="en-US"/>
        </a:p>
      </dgm:t>
    </dgm:pt>
    <dgm:pt modelId="{62D34DFB-94F2-46AC-9C8B-FB146DA85C71}">
      <dgm:prSet custT="1"/>
      <dgm:spPr/>
      <dgm:t>
        <a:bodyPr/>
        <a:lstStyle/>
        <a:p>
          <a:r>
            <a:rPr lang="en-GB" sz="2200" dirty="0"/>
            <a:t>Easy Analysis</a:t>
          </a:r>
          <a:endParaRPr lang="en-US" sz="2200" dirty="0"/>
        </a:p>
      </dgm:t>
    </dgm:pt>
    <dgm:pt modelId="{09FB7B1A-1E1B-4DC2-96A3-FCACF3B33BB0}" type="parTrans" cxnId="{7F553B01-D368-4265-A491-7B9EA8522E9D}">
      <dgm:prSet/>
      <dgm:spPr/>
      <dgm:t>
        <a:bodyPr/>
        <a:lstStyle/>
        <a:p>
          <a:endParaRPr lang="en-US"/>
        </a:p>
      </dgm:t>
    </dgm:pt>
    <dgm:pt modelId="{90E7C960-5AF4-4994-BB50-1F1E95A1371C}" type="sibTrans" cxnId="{7F553B01-D368-4265-A491-7B9EA8522E9D}">
      <dgm:prSet/>
      <dgm:spPr/>
      <dgm:t>
        <a:bodyPr/>
        <a:lstStyle/>
        <a:p>
          <a:endParaRPr lang="en-US"/>
        </a:p>
      </dgm:t>
    </dgm:pt>
    <dgm:pt modelId="{88B4EA9D-D6F8-4092-9F89-9B6E6D876EAE}">
      <dgm:prSet custT="1"/>
      <dgm:spPr/>
      <dgm:t>
        <a:bodyPr/>
        <a:lstStyle/>
        <a:p>
          <a:r>
            <a:rPr lang="en-GB" sz="2200" dirty="0"/>
            <a:t>No Pressure</a:t>
          </a:r>
          <a:endParaRPr lang="en-US" sz="2200" dirty="0"/>
        </a:p>
      </dgm:t>
    </dgm:pt>
    <dgm:pt modelId="{B634F573-2879-4018-9E3A-8DADC16BAE95}" type="parTrans" cxnId="{5BB70D62-6B27-4442-BD76-1F378EC6D28E}">
      <dgm:prSet/>
      <dgm:spPr/>
      <dgm:t>
        <a:bodyPr/>
        <a:lstStyle/>
        <a:p>
          <a:endParaRPr lang="en-US"/>
        </a:p>
      </dgm:t>
    </dgm:pt>
    <dgm:pt modelId="{515B093F-2DC1-4CCD-A0DA-B1D66D475413}" type="sibTrans" cxnId="{5BB70D62-6B27-4442-BD76-1F378EC6D28E}">
      <dgm:prSet/>
      <dgm:spPr/>
      <dgm:t>
        <a:bodyPr/>
        <a:lstStyle/>
        <a:p>
          <a:endParaRPr lang="en-US"/>
        </a:p>
      </dgm:t>
    </dgm:pt>
    <dgm:pt modelId="{76D175D2-88F0-42FB-969C-260380FF2558}">
      <dgm:prSet custT="1"/>
      <dgm:spPr/>
      <dgm:t>
        <a:bodyPr/>
        <a:lstStyle/>
        <a:p>
          <a:r>
            <a:rPr lang="en-GB" sz="2200" dirty="0"/>
            <a:t>Qualitative and Quantitative</a:t>
          </a:r>
          <a:endParaRPr lang="en-US" sz="2200" dirty="0"/>
        </a:p>
      </dgm:t>
    </dgm:pt>
    <dgm:pt modelId="{4352E7C2-2A65-4319-A4B0-E421D4151794}" type="parTrans" cxnId="{684EE1A4-353A-4554-B286-3C72C51133D8}">
      <dgm:prSet/>
      <dgm:spPr/>
      <dgm:t>
        <a:bodyPr/>
        <a:lstStyle/>
        <a:p>
          <a:endParaRPr lang="en-US"/>
        </a:p>
      </dgm:t>
    </dgm:pt>
    <dgm:pt modelId="{24500D85-9A6D-4C65-AB04-C7E1F3030568}" type="sibTrans" cxnId="{684EE1A4-353A-4554-B286-3C72C51133D8}">
      <dgm:prSet/>
      <dgm:spPr/>
      <dgm:t>
        <a:bodyPr/>
        <a:lstStyle/>
        <a:p>
          <a:endParaRPr lang="en-US"/>
        </a:p>
      </dgm:t>
    </dgm:pt>
    <dgm:pt modelId="{30EA9CD8-A356-4D61-AAA9-8EFA50499D5F}" type="pres">
      <dgm:prSet presAssocID="{1C18DC74-0FFD-439A-BF95-85B59B4ECA18}" presName="root" presStyleCnt="0">
        <dgm:presLayoutVars>
          <dgm:dir/>
          <dgm:resizeHandles val="exact"/>
        </dgm:presLayoutVars>
      </dgm:prSet>
      <dgm:spPr/>
    </dgm:pt>
    <dgm:pt modelId="{3ED6159B-7CAD-48BD-B98A-AB1C13438403}" type="pres">
      <dgm:prSet presAssocID="{A0D3C79D-9B26-45CE-9EFB-10E595004765}" presName="compNode" presStyleCnt="0"/>
      <dgm:spPr/>
    </dgm:pt>
    <dgm:pt modelId="{A554B092-415C-474B-866B-B50FE65D67F4}" type="pres">
      <dgm:prSet presAssocID="{A0D3C79D-9B26-45CE-9EFB-10E595004765}" presName="bgRect" presStyleLbl="bgShp" presStyleIdx="0" presStyleCnt="5"/>
      <dgm:spPr/>
    </dgm:pt>
    <dgm:pt modelId="{5D9B10D3-AEAC-40F9-B661-BB8A436EC708}" type="pres">
      <dgm:prSet presAssocID="{A0D3C79D-9B26-45CE-9EFB-10E59500476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8154F6E-8C42-4F56-A68E-C3401F1D019C}" type="pres">
      <dgm:prSet presAssocID="{A0D3C79D-9B26-45CE-9EFB-10E595004765}" presName="spaceRect" presStyleCnt="0"/>
      <dgm:spPr/>
    </dgm:pt>
    <dgm:pt modelId="{142BAE6D-9E75-4E21-8174-751A6B12860E}" type="pres">
      <dgm:prSet presAssocID="{A0D3C79D-9B26-45CE-9EFB-10E595004765}" presName="parTx" presStyleLbl="revTx" presStyleIdx="0" presStyleCnt="5">
        <dgm:presLayoutVars>
          <dgm:chMax val="0"/>
          <dgm:chPref val="0"/>
        </dgm:presLayoutVars>
      </dgm:prSet>
      <dgm:spPr/>
    </dgm:pt>
    <dgm:pt modelId="{5612F1C5-E05B-4D45-BC6A-A2F85A840556}" type="pres">
      <dgm:prSet presAssocID="{4D5BE142-D8A1-44D1-B9EF-2C154F8C1F23}" presName="sibTrans" presStyleCnt="0"/>
      <dgm:spPr/>
    </dgm:pt>
    <dgm:pt modelId="{DB3EA775-8C01-4BE6-A375-C2290346FD28}" type="pres">
      <dgm:prSet presAssocID="{7CBFB534-DB8A-4EC7-A78A-3715BB4F8579}" presName="compNode" presStyleCnt="0"/>
      <dgm:spPr/>
    </dgm:pt>
    <dgm:pt modelId="{8175B5DA-B511-474C-A3A5-74C6E6DEE7C5}" type="pres">
      <dgm:prSet presAssocID="{7CBFB534-DB8A-4EC7-A78A-3715BB4F8579}" presName="bgRect" presStyleLbl="bgShp" presStyleIdx="1" presStyleCnt="5" custLinFactNeighborX="-3403" custLinFactNeighborY="2483"/>
      <dgm:spPr/>
    </dgm:pt>
    <dgm:pt modelId="{E6BEA18E-BE9E-480B-B5C8-433323AFD609}" type="pres">
      <dgm:prSet presAssocID="{7CBFB534-DB8A-4EC7-A78A-3715BB4F857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F4463D4A-C518-4E13-8564-82BDB6CE1F6A}" type="pres">
      <dgm:prSet presAssocID="{7CBFB534-DB8A-4EC7-A78A-3715BB4F8579}" presName="spaceRect" presStyleCnt="0"/>
      <dgm:spPr/>
    </dgm:pt>
    <dgm:pt modelId="{A6F6132C-31AF-4CE3-AA53-844EFB023904}" type="pres">
      <dgm:prSet presAssocID="{7CBFB534-DB8A-4EC7-A78A-3715BB4F8579}" presName="parTx" presStyleLbl="revTx" presStyleIdx="1" presStyleCnt="5">
        <dgm:presLayoutVars>
          <dgm:chMax val="0"/>
          <dgm:chPref val="0"/>
        </dgm:presLayoutVars>
      </dgm:prSet>
      <dgm:spPr/>
    </dgm:pt>
    <dgm:pt modelId="{F4DA33D5-59CE-4B5A-B12A-B05CF028CA54}" type="pres">
      <dgm:prSet presAssocID="{E1F70238-1947-4269-9D56-E9CE82244646}" presName="sibTrans" presStyleCnt="0"/>
      <dgm:spPr/>
    </dgm:pt>
    <dgm:pt modelId="{A1AC7107-68C6-44A9-AB03-7A0F21916C73}" type="pres">
      <dgm:prSet presAssocID="{62D34DFB-94F2-46AC-9C8B-FB146DA85C71}" presName="compNode" presStyleCnt="0"/>
      <dgm:spPr/>
    </dgm:pt>
    <dgm:pt modelId="{C59DDE01-7AD7-44EB-B8F3-57AB90B8FAC8}" type="pres">
      <dgm:prSet presAssocID="{62D34DFB-94F2-46AC-9C8B-FB146DA85C71}" presName="bgRect" presStyleLbl="bgShp" presStyleIdx="2" presStyleCnt="5"/>
      <dgm:spPr/>
    </dgm:pt>
    <dgm:pt modelId="{2E7DC19C-B55C-4131-A173-1A1C69DF62C9}" type="pres">
      <dgm:prSet presAssocID="{62D34DFB-94F2-46AC-9C8B-FB146DA85C7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CD28C8D1-C26B-4EDC-B74D-259B81EB38AF}" type="pres">
      <dgm:prSet presAssocID="{62D34DFB-94F2-46AC-9C8B-FB146DA85C71}" presName="spaceRect" presStyleCnt="0"/>
      <dgm:spPr/>
    </dgm:pt>
    <dgm:pt modelId="{A4419DE0-A870-477D-A49B-22B1EA4F772B}" type="pres">
      <dgm:prSet presAssocID="{62D34DFB-94F2-46AC-9C8B-FB146DA85C71}" presName="parTx" presStyleLbl="revTx" presStyleIdx="2" presStyleCnt="5">
        <dgm:presLayoutVars>
          <dgm:chMax val="0"/>
          <dgm:chPref val="0"/>
        </dgm:presLayoutVars>
      </dgm:prSet>
      <dgm:spPr/>
    </dgm:pt>
    <dgm:pt modelId="{468B9F2C-A210-4BFD-B83C-F4665A3A6D24}" type="pres">
      <dgm:prSet presAssocID="{90E7C960-5AF4-4994-BB50-1F1E95A1371C}" presName="sibTrans" presStyleCnt="0"/>
      <dgm:spPr/>
    </dgm:pt>
    <dgm:pt modelId="{364FDF3F-2197-4FED-8AFE-A0DF2991F3F8}" type="pres">
      <dgm:prSet presAssocID="{88B4EA9D-D6F8-4092-9F89-9B6E6D876EAE}" presName="compNode" presStyleCnt="0"/>
      <dgm:spPr/>
    </dgm:pt>
    <dgm:pt modelId="{4F43B29A-F520-4EDB-8396-D8B7083DB2CE}" type="pres">
      <dgm:prSet presAssocID="{88B4EA9D-D6F8-4092-9F89-9B6E6D876EAE}" presName="bgRect" presStyleLbl="bgShp" presStyleIdx="3" presStyleCnt="5" custLinFactNeighborX="-497" custLinFactNeighborY="1241"/>
      <dgm:spPr/>
    </dgm:pt>
    <dgm:pt modelId="{2F9CBFB8-9856-4C17-9DD5-DCD752985524}" type="pres">
      <dgm:prSet presAssocID="{88B4EA9D-D6F8-4092-9F89-9B6E6D876EA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Littering2"/>
        </a:ext>
      </dgm:extLst>
    </dgm:pt>
    <dgm:pt modelId="{E94BFDEA-1D48-43E1-BDE3-472734371470}" type="pres">
      <dgm:prSet presAssocID="{88B4EA9D-D6F8-4092-9F89-9B6E6D876EAE}" presName="spaceRect" presStyleCnt="0"/>
      <dgm:spPr/>
    </dgm:pt>
    <dgm:pt modelId="{B1DD7816-1BEF-4720-BCDB-08FBC8660B35}" type="pres">
      <dgm:prSet presAssocID="{88B4EA9D-D6F8-4092-9F89-9B6E6D876EAE}" presName="parTx" presStyleLbl="revTx" presStyleIdx="3" presStyleCnt="5">
        <dgm:presLayoutVars>
          <dgm:chMax val="0"/>
          <dgm:chPref val="0"/>
        </dgm:presLayoutVars>
      </dgm:prSet>
      <dgm:spPr/>
    </dgm:pt>
    <dgm:pt modelId="{9E5FA09C-4A93-4BA5-B896-6A84B93EE7D1}" type="pres">
      <dgm:prSet presAssocID="{515B093F-2DC1-4CCD-A0DA-B1D66D475413}" presName="sibTrans" presStyleCnt="0"/>
      <dgm:spPr/>
    </dgm:pt>
    <dgm:pt modelId="{FEBBF3DB-741E-4FC2-ABED-99BECC8B92CB}" type="pres">
      <dgm:prSet presAssocID="{76D175D2-88F0-42FB-969C-260380FF2558}" presName="compNode" presStyleCnt="0"/>
      <dgm:spPr/>
    </dgm:pt>
    <dgm:pt modelId="{B763218C-EF2A-4057-A597-C2FCA46CB436}" type="pres">
      <dgm:prSet presAssocID="{76D175D2-88F0-42FB-969C-260380FF2558}" presName="bgRect" presStyleLbl="bgShp" presStyleIdx="4" presStyleCnt="5" custLinFactNeighborX="2011" custLinFactNeighborY="-1242"/>
      <dgm:spPr/>
    </dgm:pt>
    <dgm:pt modelId="{7A03EED7-1C35-4631-B4CE-093709689F1C}" type="pres">
      <dgm:prSet presAssocID="{76D175D2-88F0-42FB-969C-260380FF255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7913D92E-6558-43D4-841E-75BB3B88A41A}" type="pres">
      <dgm:prSet presAssocID="{76D175D2-88F0-42FB-969C-260380FF2558}" presName="spaceRect" presStyleCnt="0"/>
      <dgm:spPr/>
    </dgm:pt>
    <dgm:pt modelId="{C9205F6E-9BEF-4FB1-8E02-C26CD0BA8C49}" type="pres">
      <dgm:prSet presAssocID="{76D175D2-88F0-42FB-969C-260380FF2558}" presName="parTx" presStyleLbl="revTx" presStyleIdx="4" presStyleCnt="5">
        <dgm:presLayoutVars>
          <dgm:chMax val="0"/>
          <dgm:chPref val="0"/>
        </dgm:presLayoutVars>
      </dgm:prSet>
      <dgm:spPr/>
    </dgm:pt>
  </dgm:ptLst>
  <dgm:cxnLst>
    <dgm:cxn modelId="{7F553B01-D368-4265-A491-7B9EA8522E9D}" srcId="{1C18DC74-0FFD-439A-BF95-85B59B4ECA18}" destId="{62D34DFB-94F2-46AC-9C8B-FB146DA85C71}" srcOrd="2" destOrd="0" parTransId="{09FB7B1A-1E1B-4DC2-96A3-FCACF3B33BB0}" sibTransId="{90E7C960-5AF4-4994-BB50-1F1E95A1371C}"/>
    <dgm:cxn modelId="{D709720C-AE8B-4C3B-A0FB-4A916B6F8A7B}" type="presOf" srcId="{76D175D2-88F0-42FB-969C-260380FF2558}" destId="{C9205F6E-9BEF-4FB1-8E02-C26CD0BA8C49}" srcOrd="0" destOrd="0" presId="urn:microsoft.com/office/officeart/2018/2/layout/IconVerticalSolidList"/>
    <dgm:cxn modelId="{CB208D20-11A7-4FB3-AA31-393F4EAC4173}" srcId="{1C18DC74-0FFD-439A-BF95-85B59B4ECA18}" destId="{7CBFB534-DB8A-4EC7-A78A-3715BB4F8579}" srcOrd="1" destOrd="0" parTransId="{9B501294-009B-4DD4-A255-231C004BF609}" sibTransId="{E1F70238-1947-4269-9D56-E9CE82244646}"/>
    <dgm:cxn modelId="{5BB70D62-6B27-4442-BD76-1F378EC6D28E}" srcId="{1C18DC74-0FFD-439A-BF95-85B59B4ECA18}" destId="{88B4EA9D-D6F8-4092-9F89-9B6E6D876EAE}" srcOrd="3" destOrd="0" parTransId="{B634F573-2879-4018-9E3A-8DADC16BAE95}" sibTransId="{515B093F-2DC1-4CCD-A0DA-B1D66D475413}"/>
    <dgm:cxn modelId="{8ADB3446-B8D0-400A-83B2-20F56481E8A7}" srcId="{1C18DC74-0FFD-439A-BF95-85B59B4ECA18}" destId="{A0D3C79D-9B26-45CE-9EFB-10E595004765}" srcOrd="0" destOrd="0" parTransId="{3C8470D1-07FD-4A08-B1A6-455F7EB167BF}" sibTransId="{4D5BE142-D8A1-44D1-B9EF-2C154F8C1F23}"/>
    <dgm:cxn modelId="{EDC0D375-0289-49F5-82BE-97062F73E00B}" type="presOf" srcId="{7CBFB534-DB8A-4EC7-A78A-3715BB4F8579}" destId="{A6F6132C-31AF-4CE3-AA53-844EFB023904}" srcOrd="0" destOrd="0" presId="urn:microsoft.com/office/officeart/2018/2/layout/IconVerticalSolidList"/>
    <dgm:cxn modelId="{9C685482-4433-44E5-A475-4958B7376C2B}" type="presOf" srcId="{A0D3C79D-9B26-45CE-9EFB-10E595004765}" destId="{142BAE6D-9E75-4E21-8174-751A6B12860E}" srcOrd="0" destOrd="0" presId="urn:microsoft.com/office/officeart/2018/2/layout/IconVerticalSolidList"/>
    <dgm:cxn modelId="{4C96EC98-F0E7-4269-9FAC-183278BD132D}" type="presOf" srcId="{1C18DC74-0FFD-439A-BF95-85B59B4ECA18}" destId="{30EA9CD8-A356-4D61-AAA9-8EFA50499D5F}" srcOrd="0" destOrd="0" presId="urn:microsoft.com/office/officeart/2018/2/layout/IconVerticalSolidList"/>
    <dgm:cxn modelId="{76EA1CA4-0875-4471-A399-4518055A4A38}" type="presOf" srcId="{62D34DFB-94F2-46AC-9C8B-FB146DA85C71}" destId="{A4419DE0-A870-477D-A49B-22B1EA4F772B}" srcOrd="0" destOrd="0" presId="urn:microsoft.com/office/officeart/2018/2/layout/IconVerticalSolidList"/>
    <dgm:cxn modelId="{684EE1A4-353A-4554-B286-3C72C51133D8}" srcId="{1C18DC74-0FFD-439A-BF95-85B59B4ECA18}" destId="{76D175D2-88F0-42FB-969C-260380FF2558}" srcOrd="4" destOrd="0" parTransId="{4352E7C2-2A65-4319-A4B0-E421D4151794}" sibTransId="{24500D85-9A6D-4C65-AB04-C7E1F3030568}"/>
    <dgm:cxn modelId="{5FEE5CEB-980B-4017-BF1C-715DFCC76DBB}" type="presOf" srcId="{88B4EA9D-D6F8-4092-9F89-9B6E6D876EAE}" destId="{B1DD7816-1BEF-4720-BCDB-08FBC8660B35}" srcOrd="0" destOrd="0" presId="urn:microsoft.com/office/officeart/2018/2/layout/IconVerticalSolidList"/>
    <dgm:cxn modelId="{F2778EB5-65CC-4DA3-9543-40EBD939890E}" type="presParOf" srcId="{30EA9CD8-A356-4D61-AAA9-8EFA50499D5F}" destId="{3ED6159B-7CAD-48BD-B98A-AB1C13438403}" srcOrd="0" destOrd="0" presId="urn:microsoft.com/office/officeart/2018/2/layout/IconVerticalSolidList"/>
    <dgm:cxn modelId="{240EA8CF-22ED-4D59-9E70-0FE737E6899B}" type="presParOf" srcId="{3ED6159B-7CAD-48BD-B98A-AB1C13438403}" destId="{A554B092-415C-474B-866B-B50FE65D67F4}" srcOrd="0" destOrd="0" presId="urn:microsoft.com/office/officeart/2018/2/layout/IconVerticalSolidList"/>
    <dgm:cxn modelId="{503BD8B7-A8FA-425C-B085-EFC2E43C3C9D}" type="presParOf" srcId="{3ED6159B-7CAD-48BD-B98A-AB1C13438403}" destId="{5D9B10D3-AEAC-40F9-B661-BB8A436EC708}" srcOrd="1" destOrd="0" presId="urn:microsoft.com/office/officeart/2018/2/layout/IconVerticalSolidList"/>
    <dgm:cxn modelId="{A792EF8C-22FC-4595-91BA-4D6D38613434}" type="presParOf" srcId="{3ED6159B-7CAD-48BD-B98A-AB1C13438403}" destId="{18154F6E-8C42-4F56-A68E-C3401F1D019C}" srcOrd="2" destOrd="0" presId="urn:microsoft.com/office/officeart/2018/2/layout/IconVerticalSolidList"/>
    <dgm:cxn modelId="{36842FF6-02C3-4D0D-801E-325AB5E8B576}" type="presParOf" srcId="{3ED6159B-7CAD-48BD-B98A-AB1C13438403}" destId="{142BAE6D-9E75-4E21-8174-751A6B12860E}" srcOrd="3" destOrd="0" presId="urn:microsoft.com/office/officeart/2018/2/layout/IconVerticalSolidList"/>
    <dgm:cxn modelId="{E2FA4A2C-9AC2-47B1-AFFD-D3EB4E33787F}" type="presParOf" srcId="{30EA9CD8-A356-4D61-AAA9-8EFA50499D5F}" destId="{5612F1C5-E05B-4D45-BC6A-A2F85A840556}" srcOrd="1" destOrd="0" presId="urn:microsoft.com/office/officeart/2018/2/layout/IconVerticalSolidList"/>
    <dgm:cxn modelId="{DBD4F04A-E260-41AB-9013-8F8442CF608A}" type="presParOf" srcId="{30EA9CD8-A356-4D61-AAA9-8EFA50499D5F}" destId="{DB3EA775-8C01-4BE6-A375-C2290346FD28}" srcOrd="2" destOrd="0" presId="urn:microsoft.com/office/officeart/2018/2/layout/IconVerticalSolidList"/>
    <dgm:cxn modelId="{7C433861-5B0D-4F53-9946-C118B2CEBC71}" type="presParOf" srcId="{DB3EA775-8C01-4BE6-A375-C2290346FD28}" destId="{8175B5DA-B511-474C-A3A5-74C6E6DEE7C5}" srcOrd="0" destOrd="0" presId="urn:microsoft.com/office/officeart/2018/2/layout/IconVerticalSolidList"/>
    <dgm:cxn modelId="{BC209A37-2DD5-4FE8-AB70-025AF9284699}" type="presParOf" srcId="{DB3EA775-8C01-4BE6-A375-C2290346FD28}" destId="{E6BEA18E-BE9E-480B-B5C8-433323AFD609}" srcOrd="1" destOrd="0" presId="urn:microsoft.com/office/officeart/2018/2/layout/IconVerticalSolidList"/>
    <dgm:cxn modelId="{0C5C6843-7890-4620-B919-B49A6476D689}" type="presParOf" srcId="{DB3EA775-8C01-4BE6-A375-C2290346FD28}" destId="{F4463D4A-C518-4E13-8564-82BDB6CE1F6A}" srcOrd="2" destOrd="0" presId="urn:microsoft.com/office/officeart/2018/2/layout/IconVerticalSolidList"/>
    <dgm:cxn modelId="{27761B45-5099-40AB-9948-89A90900C89B}" type="presParOf" srcId="{DB3EA775-8C01-4BE6-A375-C2290346FD28}" destId="{A6F6132C-31AF-4CE3-AA53-844EFB023904}" srcOrd="3" destOrd="0" presId="urn:microsoft.com/office/officeart/2018/2/layout/IconVerticalSolidList"/>
    <dgm:cxn modelId="{8C607BC5-1161-4CE1-8688-8146A6BF1D13}" type="presParOf" srcId="{30EA9CD8-A356-4D61-AAA9-8EFA50499D5F}" destId="{F4DA33D5-59CE-4B5A-B12A-B05CF028CA54}" srcOrd="3" destOrd="0" presId="urn:microsoft.com/office/officeart/2018/2/layout/IconVerticalSolidList"/>
    <dgm:cxn modelId="{FBBBD4FA-C6CD-43ED-9689-CB1F3F3B159F}" type="presParOf" srcId="{30EA9CD8-A356-4D61-AAA9-8EFA50499D5F}" destId="{A1AC7107-68C6-44A9-AB03-7A0F21916C73}" srcOrd="4" destOrd="0" presId="urn:microsoft.com/office/officeart/2018/2/layout/IconVerticalSolidList"/>
    <dgm:cxn modelId="{E89B7FB2-D61D-4F7E-AA19-4E630C7ACC44}" type="presParOf" srcId="{A1AC7107-68C6-44A9-AB03-7A0F21916C73}" destId="{C59DDE01-7AD7-44EB-B8F3-57AB90B8FAC8}" srcOrd="0" destOrd="0" presId="urn:microsoft.com/office/officeart/2018/2/layout/IconVerticalSolidList"/>
    <dgm:cxn modelId="{9B16731A-85A5-45FE-B122-12076F6475A4}" type="presParOf" srcId="{A1AC7107-68C6-44A9-AB03-7A0F21916C73}" destId="{2E7DC19C-B55C-4131-A173-1A1C69DF62C9}" srcOrd="1" destOrd="0" presId="urn:microsoft.com/office/officeart/2018/2/layout/IconVerticalSolidList"/>
    <dgm:cxn modelId="{EBE57302-CCA2-4BA7-8508-2FA51FD84403}" type="presParOf" srcId="{A1AC7107-68C6-44A9-AB03-7A0F21916C73}" destId="{CD28C8D1-C26B-4EDC-B74D-259B81EB38AF}" srcOrd="2" destOrd="0" presId="urn:microsoft.com/office/officeart/2018/2/layout/IconVerticalSolidList"/>
    <dgm:cxn modelId="{24222AEC-5033-4BA4-84C7-2A2321CADB09}" type="presParOf" srcId="{A1AC7107-68C6-44A9-AB03-7A0F21916C73}" destId="{A4419DE0-A870-477D-A49B-22B1EA4F772B}" srcOrd="3" destOrd="0" presId="urn:microsoft.com/office/officeart/2018/2/layout/IconVerticalSolidList"/>
    <dgm:cxn modelId="{39F5B677-E90C-4573-9563-5BE2014D7E0D}" type="presParOf" srcId="{30EA9CD8-A356-4D61-AAA9-8EFA50499D5F}" destId="{468B9F2C-A210-4BFD-B83C-F4665A3A6D24}" srcOrd="5" destOrd="0" presId="urn:microsoft.com/office/officeart/2018/2/layout/IconVerticalSolidList"/>
    <dgm:cxn modelId="{9F590C3D-E984-435F-A989-BA33D4390272}" type="presParOf" srcId="{30EA9CD8-A356-4D61-AAA9-8EFA50499D5F}" destId="{364FDF3F-2197-4FED-8AFE-A0DF2991F3F8}" srcOrd="6" destOrd="0" presId="urn:microsoft.com/office/officeart/2018/2/layout/IconVerticalSolidList"/>
    <dgm:cxn modelId="{155096BC-1DAA-4D5A-8431-A23A07C579EE}" type="presParOf" srcId="{364FDF3F-2197-4FED-8AFE-A0DF2991F3F8}" destId="{4F43B29A-F520-4EDB-8396-D8B7083DB2CE}" srcOrd="0" destOrd="0" presId="urn:microsoft.com/office/officeart/2018/2/layout/IconVerticalSolidList"/>
    <dgm:cxn modelId="{4D025316-69A3-4083-AA25-D00582FF454D}" type="presParOf" srcId="{364FDF3F-2197-4FED-8AFE-A0DF2991F3F8}" destId="{2F9CBFB8-9856-4C17-9DD5-DCD752985524}" srcOrd="1" destOrd="0" presId="urn:microsoft.com/office/officeart/2018/2/layout/IconVerticalSolidList"/>
    <dgm:cxn modelId="{6DC88B20-EAC1-4107-9426-9322543B83DB}" type="presParOf" srcId="{364FDF3F-2197-4FED-8AFE-A0DF2991F3F8}" destId="{E94BFDEA-1D48-43E1-BDE3-472734371470}" srcOrd="2" destOrd="0" presId="urn:microsoft.com/office/officeart/2018/2/layout/IconVerticalSolidList"/>
    <dgm:cxn modelId="{FB8B010E-A4F2-455E-81B4-AB9F6688D011}" type="presParOf" srcId="{364FDF3F-2197-4FED-8AFE-A0DF2991F3F8}" destId="{B1DD7816-1BEF-4720-BCDB-08FBC8660B35}" srcOrd="3" destOrd="0" presId="urn:microsoft.com/office/officeart/2018/2/layout/IconVerticalSolidList"/>
    <dgm:cxn modelId="{AC6FCE55-D5F7-48C0-87A5-016E32F8E476}" type="presParOf" srcId="{30EA9CD8-A356-4D61-AAA9-8EFA50499D5F}" destId="{9E5FA09C-4A93-4BA5-B896-6A84B93EE7D1}" srcOrd="7" destOrd="0" presId="urn:microsoft.com/office/officeart/2018/2/layout/IconVerticalSolidList"/>
    <dgm:cxn modelId="{4155B559-1480-462D-85B2-DB5DAA65A8FA}" type="presParOf" srcId="{30EA9CD8-A356-4D61-AAA9-8EFA50499D5F}" destId="{FEBBF3DB-741E-4FC2-ABED-99BECC8B92CB}" srcOrd="8" destOrd="0" presId="urn:microsoft.com/office/officeart/2018/2/layout/IconVerticalSolidList"/>
    <dgm:cxn modelId="{57C55F56-4375-49D8-874F-875785FFF038}" type="presParOf" srcId="{FEBBF3DB-741E-4FC2-ABED-99BECC8B92CB}" destId="{B763218C-EF2A-4057-A597-C2FCA46CB436}" srcOrd="0" destOrd="0" presId="urn:microsoft.com/office/officeart/2018/2/layout/IconVerticalSolidList"/>
    <dgm:cxn modelId="{5A006773-6A5E-4126-AE55-B21DE582EA1D}" type="presParOf" srcId="{FEBBF3DB-741E-4FC2-ABED-99BECC8B92CB}" destId="{7A03EED7-1C35-4631-B4CE-093709689F1C}" srcOrd="1" destOrd="0" presId="urn:microsoft.com/office/officeart/2018/2/layout/IconVerticalSolidList"/>
    <dgm:cxn modelId="{65C56675-AA8A-45C3-9B74-E85F0A86704A}" type="presParOf" srcId="{FEBBF3DB-741E-4FC2-ABED-99BECC8B92CB}" destId="{7913D92E-6558-43D4-841E-75BB3B88A41A}" srcOrd="2" destOrd="0" presId="urn:microsoft.com/office/officeart/2018/2/layout/IconVerticalSolidList"/>
    <dgm:cxn modelId="{F5E2A9AA-EEF6-48C0-A405-1C953F6F7B87}" type="presParOf" srcId="{FEBBF3DB-741E-4FC2-ABED-99BECC8B92CB}" destId="{C9205F6E-9BEF-4FB1-8E02-C26CD0BA8C4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DE1D20-7800-4300-ACC5-657A148F716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25F29A3-A7EC-4870-BB5D-AF23D0957D14}">
      <dgm:prSet/>
      <dgm:spPr/>
      <dgm:t>
        <a:bodyPr/>
        <a:lstStyle/>
        <a:p>
          <a:r>
            <a:rPr lang="en-GB"/>
            <a:t>Skipped Questions</a:t>
          </a:r>
          <a:endParaRPr lang="en-US"/>
        </a:p>
      </dgm:t>
    </dgm:pt>
    <dgm:pt modelId="{7C2E2C37-F48D-4AD4-8415-59B9CC3E90E1}" type="parTrans" cxnId="{54D85ACB-635F-431E-8C20-CAD7D148698E}">
      <dgm:prSet/>
      <dgm:spPr/>
      <dgm:t>
        <a:bodyPr/>
        <a:lstStyle/>
        <a:p>
          <a:endParaRPr lang="en-US"/>
        </a:p>
      </dgm:t>
    </dgm:pt>
    <dgm:pt modelId="{109B1F3A-63CF-49E8-89F8-694509F26BF9}" type="sibTrans" cxnId="{54D85ACB-635F-431E-8C20-CAD7D148698E}">
      <dgm:prSet/>
      <dgm:spPr/>
      <dgm:t>
        <a:bodyPr/>
        <a:lstStyle/>
        <a:p>
          <a:endParaRPr lang="en-US"/>
        </a:p>
      </dgm:t>
    </dgm:pt>
    <dgm:pt modelId="{E4A97830-D720-4F3C-BD9D-5D096AFA025B}">
      <dgm:prSet/>
      <dgm:spPr/>
      <dgm:t>
        <a:bodyPr/>
        <a:lstStyle/>
        <a:p>
          <a:r>
            <a:rPr lang="en-GB"/>
            <a:t>Interpretation Issues</a:t>
          </a:r>
          <a:endParaRPr lang="en-US"/>
        </a:p>
      </dgm:t>
    </dgm:pt>
    <dgm:pt modelId="{7B0EE4AC-3C39-4B33-B416-EBE9DAC930BF}" type="parTrans" cxnId="{440DDDF3-FA31-4AF4-9D12-322C70316652}">
      <dgm:prSet/>
      <dgm:spPr/>
      <dgm:t>
        <a:bodyPr/>
        <a:lstStyle/>
        <a:p>
          <a:endParaRPr lang="en-US"/>
        </a:p>
      </dgm:t>
    </dgm:pt>
    <dgm:pt modelId="{A167E705-8575-49EB-9E54-06AA28094955}" type="sibTrans" cxnId="{440DDDF3-FA31-4AF4-9D12-322C70316652}">
      <dgm:prSet/>
      <dgm:spPr/>
      <dgm:t>
        <a:bodyPr/>
        <a:lstStyle/>
        <a:p>
          <a:endParaRPr lang="en-US"/>
        </a:p>
      </dgm:t>
    </dgm:pt>
    <dgm:pt modelId="{658B22DF-8359-4B92-B343-25D2B6E2325D}">
      <dgm:prSet/>
      <dgm:spPr/>
      <dgm:t>
        <a:bodyPr/>
        <a:lstStyle/>
        <a:p>
          <a:r>
            <a:rPr lang="en-GB"/>
            <a:t>Chasing People</a:t>
          </a:r>
          <a:endParaRPr lang="en-US"/>
        </a:p>
      </dgm:t>
    </dgm:pt>
    <dgm:pt modelId="{3B068A88-C1EB-49FA-9ACE-D0F455876315}" type="parTrans" cxnId="{DF843086-BAE7-4802-9CEF-71B5290F3176}">
      <dgm:prSet/>
      <dgm:spPr/>
      <dgm:t>
        <a:bodyPr/>
        <a:lstStyle/>
        <a:p>
          <a:endParaRPr lang="en-US"/>
        </a:p>
      </dgm:t>
    </dgm:pt>
    <dgm:pt modelId="{AE665FE1-75B2-4B68-A3E7-49D118A8992A}" type="sibTrans" cxnId="{DF843086-BAE7-4802-9CEF-71B5290F3176}">
      <dgm:prSet/>
      <dgm:spPr/>
      <dgm:t>
        <a:bodyPr/>
        <a:lstStyle/>
        <a:p>
          <a:endParaRPr lang="en-US"/>
        </a:p>
      </dgm:t>
    </dgm:pt>
    <dgm:pt modelId="{918C32DB-6955-4579-86D4-0A4C63527626}" type="pres">
      <dgm:prSet presAssocID="{11DE1D20-7800-4300-ACC5-657A148F716D}" presName="root" presStyleCnt="0">
        <dgm:presLayoutVars>
          <dgm:dir/>
          <dgm:resizeHandles val="exact"/>
        </dgm:presLayoutVars>
      </dgm:prSet>
      <dgm:spPr/>
    </dgm:pt>
    <dgm:pt modelId="{182616C3-F1F0-4DF5-B874-2B72E5D59AC4}" type="pres">
      <dgm:prSet presAssocID="{225F29A3-A7EC-4870-BB5D-AF23D0957D14}" presName="compNode" presStyleCnt="0"/>
      <dgm:spPr/>
    </dgm:pt>
    <dgm:pt modelId="{3CDEFF5F-1CD4-48B8-848C-C78919766B71}" type="pres">
      <dgm:prSet presAssocID="{225F29A3-A7EC-4870-BB5D-AF23D0957D14}" presName="bgRect" presStyleLbl="bgShp" presStyleIdx="0" presStyleCnt="3"/>
      <dgm:spPr/>
    </dgm:pt>
    <dgm:pt modelId="{917C5A66-7F12-44D6-AF7E-3B1DD03C90D8}" type="pres">
      <dgm:prSet presAssocID="{225F29A3-A7EC-4870-BB5D-AF23D0957D1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7D5FC233-345D-4A14-82CB-D47F304DD883}" type="pres">
      <dgm:prSet presAssocID="{225F29A3-A7EC-4870-BB5D-AF23D0957D14}" presName="spaceRect" presStyleCnt="0"/>
      <dgm:spPr/>
    </dgm:pt>
    <dgm:pt modelId="{4C451A86-30D8-4253-B8F9-7C291527A88E}" type="pres">
      <dgm:prSet presAssocID="{225F29A3-A7EC-4870-BB5D-AF23D0957D14}" presName="parTx" presStyleLbl="revTx" presStyleIdx="0" presStyleCnt="3">
        <dgm:presLayoutVars>
          <dgm:chMax val="0"/>
          <dgm:chPref val="0"/>
        </dgm:presLayoutVars>
      </dgm:prSet>
      <dgm:spPr/>
    </dgm:pt>
    <dgm:pt modelId="{5E0427D2-6A9F-4B48-B8EA-AB352798E421}" type="pres">
      <dgm:prSet presAssocID="{109B1F3A-63CF-49E8-89F8-694509F26BF9}" presName="sibTrans" presStyleCnt="0"/>
      <dgm:spPr/>
    </dgm:pt>
    <dgm:pt modelId="{30E809BD-7498-4E77-8AB3-B3D7504DDF13}" type="pres">
      <dgm:prSet presAssocID="{E4A97830-D720-4F3C-BD9D-5D096AFA025B}" presName="compNode" presStyleCnt="0"/>
      <dgm:spPr/>
    </dgm:pt>
    <dgm:pt modelId="{2CC50B58-6B07-45DC-B25D-ACCF9EB786DF}" type="pres">
      <dgm:prSet presAssocID="{E4A97830-D720-4F3C-BD9D-5D096AFA025B}" presName="bgRect" presStyleLbl="bgShp" presStyleIdx="1" presStyleCnt="3"/>
      <dgm:spPr/>
    </dgm:pt>
    <dgm:pt modelId="{29A57C48-91D2-419D-9A5B-E2F6A0D53DCE}" type="pres">
      <dgm:prSet presAssocID="{E4A97830-D720-4F3C-BD9D-5D096AFA02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3144DC8-5053-41B5-BDDB-9FF071B4C9C5}" type="pres">
      <dgm:prSet presAssocID="{E4A97830-D720-4F3C-BD9D-5D096AFA025B}" presName="spaceRect" presStyleCnt="0"/>
      <dgm:spPr/>
    </dgm:pt>
    <dgm:pt modelId="{5D240389-2CBE-4554-A825-B0A6DBEC3543}" type="pres">
      <dgm:prSet presAssocID="{E4A97830-D720-4F3C-BD9D-5D096AFA025B}" presName="parTx" presStyleLbl="revTx" presStyleIdx="1" presStyleCnt="3">
        <dgm:presLayoutVars>
          <dgm:chMax val="0"/>
          <dgm:chPref val="0"/>
        </dgm:presLayoutVars>
      </dgm:prSet>
      <dgm:spPr/>
    </dgm:pt>
    <dgm:pt modelId="{A78F6ADC-98C0-49F0-A625-8EC58646DAFA}" type="pres">
      <dgm:prSet presAssocID="{A167E705-8575-49EB-9E54-06AA28094955}" presName="sibTrans" presStyleCnt="0"/>
      <dgm:spPr/>
    </dgm:pt>
    <dgm:pt modelId="{1DD5B07A-6996-4688-BACC-BEAB9882D279}" type="pres">
      <dgm:prSet presAssocID="{658B22DF-8359-4B92-B343-25D2B6E2325D}" presName="compNode" presStyleCnt="0"/>
      <dgm:spPr/>
    </dgm:pt>
    <dgm:pt modelId="{EA7001A2-C515-4513-B6EF-7D930436246A}" type="pres">
      <dgm:prSet presAssocID="{658B22DF-8359-4B92-B343-25D2B6E2325D}" presName="bgRect" presStyleLbl="bgShp" presStyleIdx="2" presStyleCnt="3"/>
      <dgm:spPr/>
    </dgm:pt>
    <dgm:pt modelId="{09970383-C506-428B-874C-C3297CCFA545}" type="pres">
      <dgm:prSet presAssocID="{658B22DF-8359-4B92-B343-25D2B6E232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7AA9823-A52C-466D-883E-1617BBE7CDA8}" type="pres">
      <dgm:prSet presAssocID="{658B22DF-8359-4B92-B343-25D2B6E2325D}" presName="spaceRect" presStyleCnt="0"/>
      <dgm:spPr/>
    </dgm:pt>
    <dgm:pt modelId="{BFCF0E22-E5AF-4D80-8873-4669D1A1E595}" type="pres">
      <dgm:prSet presAssocID="{658B22DF-8359-4B92-B343-25D2B6E2325D}" presName="parTx" presStyleLbl="revTx" presStyleIdx="2" presStyleCnt="3">
        <dgm:presLayoutVars>
          <dgm:chMax val="0"/>
          <dgm:chPref val="0"/>
        </dgm:presLayoutVars>
      </dgm:prSet>
      <dgm:spPr/>
    </dgm:pt>
  </dgm:ptLst>
  <dgm:cxnLst>
    <dgm:cxn modelId="{AB72C43F-40CA-4410-A21D-3E1499438600}" type="presOf" srcId="{E4A97830-D720-4F3C-BD9D-5D096AFA025B}" destId="{5D240389-2CBE-4554-A825-B0A6DBEC3543}" srcOrd="0" destOrd="0" presId="urn:microsoft.com/office/officeart/2018/2/layout/IconVerticalSolidList"/>
    <dgm:cxn modelId="{64AC5F4C-6736-44B7-A7C7-F5EAD8CAABB1}" type="presOf" srcId="{658B22DF-8359-4B92-B343-25D2B6E2325D}" destId="{BFCF0E22-E5AF-4D80-8873-4669D1A1E595}" srcOrd="0" destOrd="0" presId="urn:microsoft.com/office/officeart/2018/2/layout/IconVerticalSolidList"/>
    <dgm:cxn modelId="{01C1A780-433F-4E4D-B3C4-445483C6524C}" type="presOf" srcId="{11DE1D20-7800-4300-ACC5-657A148F716D}" destId="{918C32DB-6955-4579-86D4-0A4C63527626}" srcOrd="0" destOrd="0" presId="urn:microsoft.com/office/officeart/2018/2/layout/IconVerticalSolidList"/>
    <dgm:cxn modelId="{DF843086-BAE7-4802-9CEF-71B5290F3176}" srcId="{11DE1D20-7800-4300-ACC5-657A148F716D}" destId="{658B22DF-8359-4B92-B343-25D2B6E2325D}" srcOrd="2" destOrd="0" parTransId="{3B068A88-C1EB-49FA-9ACE-D0F455876315}" sibTransId="{AE665FE1-75B2-4B68-A3E7-49D118A8992A}"/>
    <dgm:cxn modelId="{54D85ACB-635F-431E-8C20-CAD7D148698E}" srcId="{11DE1D20-7800-4300-ACC5-657A148F716D}" destId="{225F29A3-A7EC-4870-BB5D-AF23D0957D14}" srcOrd="0" destOrd="0" parTransId="{7C2E2C37-F48D-4AD4-8415-59B9CC3E90E1}" sibTransId="{109B1F3A-63CF-49E8-89F8-694509F26BF9}"/>
    <dgm:cxn modelId="{440DDDF3-FA31-4AF4-9D12-322C70316652}" srcId="{11DE1D20-7800-4300-ACC5-657A148F716D}" destId="{E4A97830-D720-4F3C-BD9D-5D096AFA025B}" srcOrd="1" destOrd="0" parTransId="{7B0EE4AC-3C39-4B33-B416-EBE9DAC930BF}" sibTransId="{A167E705-8575-49EB-9E54-06AA28094955}"/>
    <dgm:cxn modelId="{F21080F6-95D7-44AF-BFB1-B197290A8189}" type="presOf" srcId="{225F29A3-A7EC-4870-BB5D-AF23D0957D14}" destId="{4C451A86-30D8-4253-B8F9-7C291527A88E}" srcOrd="0" destOrd="0" presId="urn:microsoft.com/office/officeart/2018/2/layout/IconVerticalSolidList"/>
    <dgm:cxn modelId="{ADADBB53-DCCD-4EB6-942E-3F77F37EDC4D}" type="presParOf" srcId="{918C32DB-6955-4579-86D4-0A4C63527626}" destId="{182616C3-F1F0-4DF5-B874-2B72E5D59AC4}" srcOrd="0" destOrd="0" presId="urn:microsoft.com/office/officeart/2018/2/layout/IconVerticalSolidList"/>
    <dgm:cxn modelId="{9D802FA4-C79E-49D5-B28D-9CA6657E4FC5}" type="presParOf" srcId="{182616C3-F1F0-4DF5-B874-2B72E5D59AC4}" destId="{3CDEFF5F-1CD4-48B8-848C-C78919766B71}" srcOrd="0" destOrd="0" presId="urn:microsoft.com/office/officeart/2018/2/layout/IconVerticalSolidList"/>
    <dgm:cxn modelId="{116E3882-E564-44D3-B4FF-58653768096A}" type="presParOf" srcId="{182616C3-F1F0-4DF5-B874-2B72E5D59AC4}" destId="{917C5A66-7F12-44D6-AF7E-3B1DD03C90D8}" srcOrd="1" destOrd="0" presId="urn:microsoft.com/office/officeart/2018/2/layout/IconVerticalSolidList"/>
    <dgm:cxn modelId="{B88B12FE-B05E-4150-BFD7-BD985935D740}" type="presParOf" srcId="{182616C3-F1F0-4DF5-B874-2B72E5D59AC4}" destId="{7D5FC233-345D-4A14-82CB-D47F304DD883}" srcOrd="2" destOrd="0" presId="urn:microsoft.com/office/officeart/2018/2/layout/IconVerticalSolidList"/>
    <dgm:cxn modelId="{5CD90D99-B289-4EF3-9AAE-354565E2CD27}" type="presParOf" srcId="{182616C3-F1F0-4DF5-B874-2B72E5D59AC4}" destId="{4C451A86-30D8-4253-B8F9-7C291527A88E}" srcOrd="3" destOrd="0" presId="urn:microsoft.com/office/officeart/2018/2/layout/IconVerticalSolidList"/>
    <dgm:cxn modelId="{977A85F5-3534-4710-BC8D-0848824A1A2B}" type="presParOf" srcId="{918C32DB-6955-4579-86D4-0A4C63527626}" destId="{5E0427D2-6A9F-4B48-B8EA-AB352798E421}" srcOrd="1" destOrd="0" presId="urn:microsoft.com/office/officeart/2018/2/layout/IconVerticalSolidList"/>
    <dgm:cxn modelId="{FAF0C392-E699-4B5B-8003-70D57C85D4F3}" type="presParOf" srcId="{918C32DB-6955-4579-86D4-0A4C63527626}" destId="{30E809BD-7498-4E77-8AB3-B3D7504DDF13}" srcOrd="2" destOrd="0" presId="urn:microsoft.com/office/officeart/2018/2/layout/IconVerticalSolidList"/>
    <dgm:cxn modelId="{E10A33B5-8D91-46DD-BA6A-E329B3C6EA2A}" type="presParOf" srcId="{30E809BD-7498-4E77-8AB3-B3D7504DDF13}" destId="{2CC50B58-6B07-45DC-B25D-ACCF9EB786DF}" srcOrd="0" destOrd="0" presId="urn:microsoft.com/office/officeart/2018/2/layout/IconVerticalSolidList"/>
    <dgm:cxn modelId="{03C26795-F59F-4B8E-99E5-3ED00F1CA9C4}" type="presParOf" srcId="{30E809BD-7498-4E77-8AB3-B3D7504DDF13}" destId="{29A57C48-91D2-419D-9A5B-E2F6A0D53DCE}" srcOrd="1" destOrd="0" presId="urn:microsoft.com/office/officeart/2018/2/layout/IconVerticalSolidList"/>
    <dgm:cxn modelId="{B57E383F-51BB-4852-831B-8C37A67C7B42}" type="presParOf" srcId="{30E809BD-7498-4E77-8AB3-B3D7504DDF13}" destId="{B3144DC8-5053-41B5-BDDB-9FF071B4C9C5}" srcOrd="2" destOrd="0" presId="urn:microsoft.com/office/officeart/2018/2/layout/IconVerticalSolidList"/>
    <dgm:cxn modelId="{888ED905-9593-4B9F-9F86-07FA267BEA87}" type="presParOf" srcId="{30E809BD-7498-4E77-8AB3-B3D7504DDF13}" destId="{5D240389-2CBE-4554-A825-B0A6DBEC3543}" srcOrd="3" destOrd="0" presId="urn:microsoft.com/office/officeart/2018/2/layout/IconVerticalSolidList"/>
    <dgm:cxn modelId="{D463C98D-51D1-480C-8A01-ED10DADE6E6A}" type="presParOf" srcId="{918C32DB-6955-4579-86D4-0A4C63527626}" destId="{A78F6ADC-98C0-49F0-A625-8EC58646DAFA}" srcOrd="3" destOrd="0" presId="urn:microsoft.com/office/officeart/2018/2/layout/IconVerticalSolidList"/>
    <dgm:cxn modelId="{D8E831C7-1F79-4A76-BA29-8A308574D80F}" type="presParOf" srcId="{918C32DB-6955-4579-86D4-0A4C63527626}" destId="{1DD5B07A-6996-4688-BACC-BEAB9882D279}" srcOrd="4" destOrd="0" presId="urn:microsoft.com/office/officeart/2018/2/layout/IconVerticalSolidList"/>
    <dgm:cxn modelId="{946DB99D-7460-4E5E-BEF3-CADC7FC09407}" type="presParOf" srcId="{1DD5B07A-6996-4688-BACC-BEAB9882D279}" destId="{EA7001A2-C515-4513-B6EF-7D930436246A}" srcOrd="0" destOrd="0" presId="urn:microsoft.com/office/officeart/2018/2/layout/IconVerticalSolidList"/>
    <dgm:cxn modelId="{716B2208-37F9-4BA0-A1D0-81264D8288EA}" type="presParOf" srcId="{1DD5B07A-6996-4688-BACC-BEAB9882D279}" destId="{09970383-C506-428B-874C-C3297CCFA545}" srcOrd="1" destOrd="0" presId="urn:microsoft.com/office/officeart/2018/2/layout/IconVerticalSolidList"/>
    <dgm:cxn modelId="{3254D752-F946-4EAC-97C8-36DF97F080AE}" type="presParOf" srcId="{1DD5B07A-6996-4688-BACC-BEAB9882D279}" destId="{27AA9823-A52C-466D-883E-1617BBE7CDA8}" srcOrd="2" destOrd="0" presId="urn:microsoft.com/office/officeart/2018/2/layout/IconVerticalSolidList"/>
    <dgm:cxn modelId="{08142B96-4B48-4F54-998F-B7E86FE2AF8A}" type="presParOf" srcId="{1DD5B07A-6996-4688-BACC-BEAB9882D279}" destId="{BFCF0E22-E5AF-4D80-8873-4669D1A1E595}"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1F4A92-964E-418B-9E72-F27B6B43B39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B091ED-D153-453A-B193-234958A6320E}">
      <dgm:prSet/>
      <dgm:spPr/>
      <dgm:t>
        <a:bodyPr/>
        <a:lstStyle/>
        <a:p>
          <a:r>
            <a:rPr lang="en-GB"/>
            <a:t>Public opinion on children with mental impairment.</a:t>
          </a:r>
          <a:endParaRPr lang="en-US"/>
        </a:p>
      </dgm:t>
    </dgm:pt>
    <dgm:pt modelId="{EAEE690E-4197-44DD-A332-614A9EC23411}" type="parTrans" cxnId="{BAA2CEF5-5339-446B-B103-70906C1F8A2B}">
      <dgm:prSet/>
      <dgm:spPr/>
      <dgm:t>
        <a:bodyPr/>
        <a:lstStyle/>
        <a:p>
          <a:endParaRPr lang="en-US"/>
        </a:p>
      </dgm:t>
    </dgm:pt>
    <dgm:pt modelId="{A7E1334E-DBCA-421F-B9BA-FC152EBDEDDF}" type="sibTrans" cxnId="{BAA2CEF5-5339-446B-B103-70906C1F8A2B}">
      <dgm:prSet/>
      <dgm:spPr/>
      <dgm:t>
        <a:bodyPr/>
        <a:lstStyle/>
        <a:p>
          <a:endParaRPr lang="en-US"/>
        </a:p>
      </dgm:t>
    </dgm:pt>
    <dgm:pt modelId="{CD5D8023-F84B-4DF4-921C-82A40AFC2F02}">
      <dgm:prSet/>
      <dgm:spPr/>
      <dgm:t>
        <a:bodyPr/>
        <a:lstStyle/>
        <a:p>
          <a:r>
            <a:rPr lang="en-GB"/>
            <a:t>Pattern of participants.</a:t>
          </a:r>
          <a:endParaRPr lang="en-US"/>
        </a:p>
      </dgm:t>
    </dgm:pt>
    <dgm:pt modelId="{6E786B8E-6212-4AAA-9F48-FCEB5B20C0D8}" type="parTrans" cxnId="{2F03F388-698C-40B0-9E26-53BCDBEAC46C}">
      <dgm:prSet/>
      <dgm:spPr/>
      <dgm:t>
        <a:bodyPr/>
        <a:lstStyle/>
        <a:p>
          <a:endParaRPr lang="en-US"/>
        </a:p>
      </dgm:t>
    </dgm:pt>
    <dgm:pt modelId="{C92E28DE-A967-47F8-8CDC-C6E400DC7E43}" type="sibTrans" cxnId="{2F03F388-698C-40B0-9E26-53BCDBEAC46C}">
      <dgm:prSet/>
      <dgm:spPr/>
      <dgm:t>
        <a:bodyPr/>
        <a:lstStyle/>
        <a:p>
          <a:endParaRPr lang="en-US"/>
        </a:p>
      </dgm:t>
    </dgm:pt>
    <dgm:pt modelId="{6F7E00E1-E436-45E0-BA80-008A8FADA2E0}" type="pres">
      <dgm:prSet presAssocID="{241F4A92-964E-418B-9E72-F27B6B43B390}" presName="root" presStyleCnt="0">
        <dgm:presLayoutVars>
          <dgm:dir/>
          <dgm:resizeHandles val="exact"/>
        </dgm:presLayoutVars>
      </dgm:prSet>
      <dgm:spPr/>
    </dgm:pt>
    <dgm:pt modelId="{E7D8C76B-5365-43EF-93EC-469A26C94399}" type="pres">
      <dgm:prSet presAssocID="{B7B091ED-D153-453A-B193-234958A6320E}" presName="compNode" presStyleCnt="0"/>
      <dgm:spPr/>
    </dgm:pt>
    <dgm:pt modelId="{71B58DDC-91C2-49F8-9F7F-AD2B8C2C0006}" type="pres">
      <dgm:prSet presAssocID="{B7B091ED-D153-453A-B193-234958A6320E}" presName="bgRect" presStyleLbl="bgShp" presStyleIdx="0" presStyleCnt="2"/>
      <dgm:spPr/>
    </dgm:pt>
    <dgm:pt modelId="{ACB4C001-439B-4B4A-A2F0-E64C25350F15}" type="pres">
      <dgm:prSet presAssocID="{B7B091ED-D153-453A-B193-234958A6320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CF0F184A-7B94-4A08-91D8-AC186D4331A8}" type="pres">
      <dgm:prSet presAssocID="{B7B091ED-D153-453A-B193-234958A6320E}" presName="spaceRect" presStyleCnt="0"/>
      <dgm:spPr/>
    </dgm:pt>
    <dgm:pt modelId="{BE2BAFF5-49BE-4B94-A7ED-985A3B1B6752}" type="pres">
      <dgm:prSet presAssocID="{B7B091ED-D153-453A-B193-234958A6320E}" presName="parTx" presStyleLbl="revTx" presStyleIdx="0" presStyleCnt="2">
        <dgm:presLayoutVars>
          <dgm:chMax val="0"/>
          <dgm:chPref val="0"/>
        </dgm:presLayoutVars>
      </dgm:prSet>
      <dgm:spPr/>
    </dgm:pt>
    <dgm:pt modelId="{DFE5DD67-CFDA-4D09-AA5B-EC0EF341CCA2}" type="pres">
      <dgm:prSet presAssocID="{A7E1334E-DBCA-421F-B9BA-FC152EBDEDDF}" presName="sibTrans" presStyleCnt="0"/>
      <dgm:spPr/>
    </dgm:pt>
    <dgm:pt modelId="{E18C936A-F882-44AA-9B6E-FF21D4C3E39C}" type="pres">
      <dgm:prSet presAssocID="{CD5D8023-F84B-4DF4-921C-82A40AFC2F02}" presName="compNode" presStyleCnt="0"/>
      <dgm:spPr/>
    </dgm:pt>
    <dgm:pt modelId="{B472013E-91EC-4EE9-A4ED-96A85315A8B7}" type="pres">
      <dgm:prSet presAssocID="{CD5D8023-F84B-4DF4-921C-82A40AFC2F02}" presName="bgRect" presStyleLbl="bgShp" presStyleIdx="1" presStyleCnt="2"/>
      <dgm:spPr/>
    </dgm:pt>
    <dgm:pt modelId="{826F813E-D0E2-494E-83B6-B232AAF548C4}" type="pres">
      <dgm:prSet presAssocID="{CD5D8023-F84B-4DF4-921C-82A40AFC2F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mono"/>
        </a:ext>
      </dgm:extLst>
    </dgm:pt>
    <dgm:pt modelId="{8BD05AA5-6C6E-4619-935D-94716FF942F3}" type="pres">
      <dgm:prSet presAssocID="{CD5D8023-F84B-4DF4-921C-82A40AFC2F02}" presName="spaceRect" presStyleCnt="0"/>
      <dgm:spPr/>
    </dgm:pt>
    <dgm:pt modelId="{EDE4F909-5614-4F75-9273-D778D9CD74D3}" type="pres">
      <dgm:prSet presAssocID="{CD5D8023-F84B-4DF4-921C-82A40AFC2F02}" presName="parTx" presStyleLbl="revTx" presStyleIdx="1" presStyleCnt="2">
        <dgm:presLayoutVars>
          <dgm:chMax val="0"/>
          <dgm:chPref val="0"/>
        </dgm:presLayoutVars>
      </dgm:prSet>
      <dgm:spPr/>
    </dgm:pt>
  </dgm:ptLst>
  <dgm:cxnLst>
    <dgm:cxn modelId="{5812513B-4CE7-401D-B98A-89A207F934F8}" type="presOf" srcId="{CD5D8023-F84B-4DF4-921C-82A40AFC2F02}" destId="{EDE4F909-5614-4F75-9273-D778D9CD74D3}" srcOrd="0" destOrd="0" presId="urn:microsoft.com/office/officeart/2018/2/layout/IconVerticalSolidList"/>
    <dgm:cxn modelId="{2F03F388-698C-40B0-9E26-53BCDBEAC46C}" srcId="{241F4A92-964E-418B-9E72-F27B6B43B390}" destId="{CD5D8023-F84B-4DF4-921C-82A40AFC2F02}" srcOrd="1" destOrd="0" parTransId="{6E786B8E-6212-4AAA-9F48-FCEB5B20C0D8}" sibTransId="{C92E28DE-A967-47F8-8CDC-C6E400DC7E43}"/>
    <dgm:cxn modelId="{9CBD96B4-B239-4245-83DD-C1D9AB770A96}" type="presOf" srcId="{241F4A92-964E-418B-9E72-F27B6B43B390}" destId="{6F7E00E1-E436-45E0-BA80-008A8FADA2E0}" srcOrd="0" destOrd="0" presId="urn:microsoft.com/office/officeart/2018/2/layout/IconVerticalSolidList"/>
    <dgm:cxn modelId="{B2B14FEA-B60B-4DA4-97CB-03819A57355C}" type="presOf" srcId="{B7B091ED-D153-453A-B193-234958A6320E}" destId="{BE2BAFF5-49BE-4B94-A7ED-985A3B1B6752}" srcOrd="0" destOrd="0" presId="urn:microsoft.com/office/officeart/2018/2/layout/IconVerticalSolidList"/>
    <dgm:cxn modelId="{BAA2CEF5-5339-446B-B103-70906C1F8A2B}" srcId="{241F4A92-964E-418B-9E72-F27B6B43B390}" destId="{B7B091ED-D153-453A-B193-234958A6320E}" srcOrd="0" destOrd="0" parTransId="{EAEE690E-4197-44DD-A332-614A9EC23411}" sibTransId="{A7E1334E-DBCA-421F-B9BA-FC152EBDEDDF}"/>
    <dgm:cxn modelId="{1DFFFF46-786D-4FC6-9AF9-82BB6A6D6FE2}" type="presParOf" srcId="{6F7E00E1-E436-45E0-BA80-008A8FADA2E0}" destId="{E7D8C76B-5365-43EF-93EC-469A26C94399}" srcOrd="0" destOrd="0" presId="urn:microsoft.com/office/officeart/2018/2/layout/IconVerticalSolidList"/>
    <dgm:cxn modelId="{9A746A3D-ACF0-4BDA-83B2-7166F3A11DE8}" type="presParOf" srcId="{E7D8C76B-5365-43EF-93EC-469A26C94399}" destId="{71B58DDC-91C2-49F8-9F7F-AD2B8C2C0006}" srcOrd="0" destOrd="0" presId="urn:microsoft.com/office/officeart/2018/2/layout/IconVerticalSolidList"/>
    <dgm:cxn modelId="{D0C1793E-0720-4141-8FA1-E4222FB109DD}" type="presParOf" srcId="{E7D8C76B-5365-43EF-93EC-469A26C94399}" destId="{ACB4C001-439B-4B4A-A2F0-E64C25350F15}" srcOrd="1" destOrd="0" presId="urn:microsoft.com/office/officeart/2018/2/layout/IconVerticalSolidList"/>
    <dgm:cxn modelId="{8E25EEE3-EC70-43A4-941D-02CBB539A358}" type="presParOf" srcId="{E7D8C76B-5365-43EF-93EC-469A26C94399}" destId="{CF0F184A-7B94-4A08-91D8-AC186D4331A8}" srcOrd="2" destOrd="0" presId="urn:microsoft.com/office/officeart/2018/2/layout/IconVerticalSolidList"/>
    <dgm:cxn modelId="{DDA4CAE7-2497-4868-8FCB-275D2772787B}" type="presParOf" srcId="{E7D8C76B-5365-43EF-93EC-469A26C94399}" destId="{BE2BAFF5-49BE-4B94-A7ED-985A3B1B6752}" srcOrd="3" destOrd="0" presId="urn:microsoft.com/office/officeart/2018/2/layout/IconVerticalSolidList"/>
    <dgm:cxn modelId="{3133D9A6-5766-4923-89AC-1F05721777D4}" type="presParOf" srcId="{6F7E00E1-E436-45E0-BA80-008A8FADA2E0}" destId="{DFE5DD67-CFDA-4D09-AA5B-EC0EF341CCA2}" srcOrd="1" destOrd="0" presId="urn:microsoft.com/office/officeart/2018/2/layout/IconVerticalSolidList"/>
    <dgm:cxn modelId="{4D657B80-519E-42DF-8246-FC2180C3902C}" type="presParOf" srcId="{6F7E00E1-E436-45E0-BA80-008A8FADA2E0}" destId="{E18C936A-F882-44AA-9B6E-FF21D4C3E39C}" srcOrd="2" destOrd="0" presId="urn:microsoft.com/office/officeart/2018/2/layout/IconVerticalSolidList"/>
    <dgm:cxn modelId="{0FAF3931-3595-47D9-AF69-7A48DAE3770B}" type="presParOf" srcId="{E18C936A-F882-44AA-9B6E-FF21D4C3E39C}" destId="{B472013E-91EC-4EE9-A4ED-96A85315A8B7}" srcOrd="0" destOrd="0" presId="urn:microsoft.com/office/officeart/2018/2/layout/IconVerticalSolidList"/>
    <dgm:cxn modelId="{34E30BCB-9FDB-4FAA-A074-FB08F2E312FA}" type="presParOf" srcId="{E18C936A-F882-44AA-9B6E-FF21D4C3E39C}" destId="{826F813E-D0E2-494E-83B6-B232AAF548C4}" srcOrd="1" destOrd="0" presId="urn:microsoft.com/office/officeart/2018/2/layout/IconVerticalSolidList"/>
    <dgm:cxn modelId="{AC3382B5-8956-498D-8B4F-55A4F95CA835}" type="presParOf" srcId="{E18C936A-F882-44AA-9B6E-FF21D4C3E39C}" destId="{8BD05AA5-6C6E-4619-935D-94716FF942F3}" srcOrd="2" destOrd="0" presId="urn:microsoft.com/office/officeart/2018/2/layout/IconVerticalSolidList"/>
    <dgm:cxn modelId="{D190F5F5-4ADC-4E1A-B294-E5F10888719D}" type="presParOf" srcId="{E18C936A-F882-44AA-9B6E-FF21D4C3E39C}" destId="{EDE4F909-5614-4F75-9273-D778D9CD74D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3CCB53-92DD-4914-816F-630AB6A1F4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97CCAC-234F-40F2-91B5-EBAF104BB377}">
      <dgm:prSet/>
      <dgm:spPr/>
      <dgm:t>
        <a:bodyPr/>
        <a:lstStyle/>
        <a:p>
          <a:r>
            <a:rPr lang="en-GB" dirty="0"/>
            <a:t>Accuracy</a:t>
          </a:r>
          <a:endParaRPr lang="en-US" dirty="0"/>
        </a:p>
      </dgm:t>
    </dgm:pt>
    <dgm:pt modelId="{A4BB6B72-5A3E-488C-B114-F07018206621}" type="parTrans" cxnId="{5048597C-D055-443E-AFC5-6C1D3D7B5B63}">
      <dgm:prSet/>
      <dgm:spPr/>
      <dgm:t>
        <a:bodyPr/>
        <a:lstStyle/>
        <a:p>
          <a:endParaRPr lang="en-US"/>
        </a:p>
      </dgm:t>
    </dgm:pt>
    <dgm:pt modelId="{95E5E2FE-BC18-4AB7-85E2-0B3B1EE81AF0}" type="sibTrans" cxnId="{5048597C-D055-443E-AFC5-6C1D3D7B5B63}">
      <dgm:prSet/>
      <dgm:spPr/>
      <dgm:t>
        <a:bodyPr/>
        <a:lstStyle/>
        <a:p>
          <a:endParaRPr lang="en-US"/>
        </a:p>
      </dgm:t>
    </dgm:pt>
    <dgm:pt modelId="{05914EA6-6B1A-45F4-9DC4-223AB9F47FCE}">
      <dgm:prSet/>
      <dgm:spPr/>
      <dgm:t>
        <a:bodyPr/>
        <a:lstStyle/>
        <a:p>
          <a:r>
            <a:rPr lang="en-GB" dirty="0"/>
            <a:t>Unambiguous</a:t>
          </a:r>
          <a:endParaRPr lang="en-US" dirty="0"/>
        </a:p>
      </dgm:t>
    </dgm:pt>
    <dgm:pt modelId="{11612EA4-E64E-49C4-B7BF-4A625D0DD3E4}" type="parTrans" cxnId="{1BE292D5-F9C9-4BF6-B24A-8A8BDDB35D71}">
      <dgm:prSet/>
      <dgm:spPr/>
      <dgm:t>
        <a:bodyPr/>
        <a:lstStyle/>
        <a:p>
          <a:endParaRPr lang="en-US"/>
        </a:p>
      </dgm:t>
    </dgm:pt>
    <dgm:pt modelId="{1AD755AB-6F92-49E9-8974-161D90B5B310}" type="sibTrans" cxnId="{1BE292D5-F9C9-4BF6-B24A-8A8BDDB35D71}">
      <dgm:prSet/>
      <dgm:spPr/>
      <dgm:t>
        <a:bodyPr/>
        <a:lstStyle/>
        <a:p>
          <a:endParaRPr lang="en-US"/>
        </a:p>
      </dgm:t>
    </dgm:pt>
    <dgm:pt modelId="{FABDBCBC-9568-4908-BFC8-5AB9AB081C57}">
      <dgm:prSet phldr="0"/>
      <dgm:spPr/>
      <dgm:t>
        <a:bodyPr/>
        <a:lstStyle/>
        <a:p>
          <a:r>
            <a:rPr lang="en-GB" dirty="0"/>
            <a:t>Objectivity</a:t>
          </a:r>
        </a:p>
      </dgm:t>
    </dgm:pt>
    <dgm:pt modelId="{BF300EC6-4D3C-4B70-895C-9EE7B7126B3C}" type="parTrans" cxnId="{6C90F424-B2F6-4391-9FFE-A7069BC6B67A}">
      <dgm:prSet/>
      <dgm:spPr/>
      <dgm:t>
        <a:bodyPr/>
        <a:lstStyle/>
        <a:p>
          <a:endParaRPr lang="en-US"/>
        </a:p>
      </dgm:t>
    </dgm:pt>
    <dgm:pt modelId="{6C36E198-D792-4C76-8FD9-CBFB4D72CAF8}" type="sibTrans" cxnId="{6C90F424-B2F6-4391-9FFE-A7069BC6B67A}">
      <dgm:prSet/>
      <dgm:spPr/>
      <dgm:t>
        <a:bodyPr/>
        <a:lstStyle/>
        <a:p>
          <a:endParaRPr lang="en-US"/>
        </a:p>
      </dgm:t>
    </dgm:pt>
    <dgm:pt modelId="{B9BBC821-E4AB-4490-83F1-A82CE2584123}">
      <dgm:prSet phldr="0"/>
      <dgm:spPr/>
      <dgm:t>
        <a:bodyPr/>
        <a:lstStyle/>
        <a:p>
          <a:pPr rtl="0"/>
          <a:r>
            <a:rPr lang="en-GB" dirty="0">
              <a:latin typeface="Century Gothic" panose="020B0502020202020204"/>
            </a:rPr>
            <a:t>Surveys in person</a:t>
          </a:r>
          <a:endParaRPr lang="en-GB" dirty="0"/>
        </a:p>
      </dgm:t>
    </dgm:pt>
    <dgm:pt modelId="{ACA0DF77-2450-4149-A658-F709E2854FC0}" type="parTrans" cxnId="{AF4EB2D1-10DC-48B3-8601-4C9BEB915F7A}">
      <dgm:prSet/>
      <dgm:spPr/>
      <dgm:t>
        <a:bodyPr/>
        <a:lstStyle/>
        <a:p>
          <a:endParaRPr lang="en-US"/>
        </a:p>
      </dgm:t>
    </dgm:pt>
    <dgm:pt modelId="{D1A98D41-8A65-41E2-BFB3-E09775ABF225}" type="sibTrans" cxnId="{AF4EB2D1-10DC-48B3-8601-4C9BEB915F7A}">
      <dgm:prSet/>
      <dgm:spPr/>
      <dgm:t>
        <a:bodyPr/>
        <a:lstStyle/>
        <a:p>
          <a:endParaRPr lang="en-US"/>
        </a:p>
      </dgm:t>
    </dgm:pt>
    <dgm:pt modelId="{94B849FA-5563-449A-BCF2-3DED170933BC}" type="pres">
      <dgm:prSet presAssocID="{D33CCB53-92DD-4914-816F-630AB6A1F408}" presName="root" presStyleCnt="0">
        <dgm:presLayoutVars>
          <dgm:dir/>
          <dgm:resizeHandles val="exact"/>
        </dgm:presLayoutVars>
      </dgm:prSet>
      <dgm:spPr/>
    </dgm:pt>
    <dgm:pt modelId="{43FC291E-6F50-4C46-B8FA-952C2AAEB754}" type="pres">
      <dgm:prSet presAssocID="{B797CCAC-234F-40F2-91B5-EBAF104BB377}" presName="compNode" presStyleCnt="0"/>
      <dgm:spPr/>
    </dgm:pt>
    <dgm:pt modelId="{05474949-83F8-44DF-B8DE-AA138528F544}" type="pres">
      <dgm:prSet presAssocID="{B797CCAC-234F-40F2-91B5-EBAF104BB377}" presName="bgRect" presStyleLbl="bgShp" presStyleIdx="0" presStyleCnt="4"/>
      <dgm:spPr/>
    </dgm:pt>
    <dgm:pt modelId="{A1F48CF5-7BBE-4D63-9A5D-D6A98AF24ED8}" type="pres">
      <dgm:prSet presAssocID="{B797CCAC-234F-40F2-91B5-EBAF104BB3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E4F90D27-531D-4FBE-8EB4-163A65C01632}" type="pres">
      <dgm:prSet presAssocID="{B797CCAC-234F-40F2-91B5-EBAF104BB377}" presName="spaceRect" presStyleCnt="0"/>
      <dgm:spPr/>
    </dgm:pt>
    <dgm:pt modelId="{F6CC834C-E140-47D3-A375-282698A44440}" type="pres">
      <dgm:prSet presAssocID="{B797CCAC-234F-40F2-91B5-EBAF104BB377}" presName="parTx" presStyleLbl="revTx" presStyleIdx="0" presStyleCnt="4">
        <dgm:presLayoutVars>
          <dgm:chMax val="0"/>
          <dgm:chPref val="0"/>
        </dgm:presLayoutVars>
      </dgm:prSet>
      <dgm:spPr/>
    </dgm:pt>
    <dgm:pt modelId="{A7C0CB1F-830B-4EE2-9979-927E7B44345D}" type="pres">
      <dgm:prSet presAssocID="{95E5E2FE-BC18-4AB7-85E2-0B3B1EE81AF0}" presName="sibTrans" presStyleCnt="0"/>
      <dgm:spPr/>
    </dgm:pt>
    <dgm:pt modelId="{053A9610-EF4F-442D-ABA8-0051FB38E046}" type="pres">
      <dgm:prSet presAssocID="{05914EA6-6B1A-45F4-9DC4-223AB9F47FCE}" presName="compNode" presStyleCnt="0"/>
      <dgm:spPr/>
    </dgm:pt>
    <dgm:pt modelId="{75681A21-C328-46F3-A8F5-FE7224DBF3D6}" type="pres">
      <dgm:prSet presAssocID="{05914EA6-6B1A-45F4-9DC4-223AB9F47FCE}" presName="bgRect" presStyleLbl="bgShp" presStyleIdx="1" presStyleCnt="4"/>
      <dgm:spPr/>
    </dgm:pt>
    <dgm:pt modelId="{0708E9A7-CA73-4731-9084-230D7F56D51B}" type="pres">
      <dgm:prSet presAssocID="{05914EA6-6B1A-45F4-9DC4-223AB9F47F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77FDB9F-BD09-4FF0-955B-D6387D1E7C1C}" type="pres">
      <dgm:prSet presAssocID="{05914EA6-6B1A-45F4-9DC4-223AB9F47FCE}" presName="spaceRect" presStyleCnt="0"/>
      <dgm:spPr/>
    </dgm:pt>
    <dgm:pt modelId="{D6443B93-3C74-4755-8348-4D6A6CEC1377}" type="pres">
      <dgm:prSet presAssocID="{05914EA6-6B1A-45F4-9DC4-223AB9F47FCE}" presName="parTx" presStyleLbl="revTx" presStyleIdx="1" presStyleCnt="4">
        <dgm:presLayoutVars>
          <dgm:chMax val="0"/>
          <dgm:chPref val="0"/>
        </dgm:presLayoutVars>
      </dgm:prSet>
      <dgm:spPr/>
    </dgm:pt>
    <dgm:pt modelId="{013B3A91-0269-4CFD-AC95-E8E52E41F30B}" type="pres">
      <dgm:prSet presAssocID="{1AD755AB-6F92-49E9-8974-161D90B5B310}" presName="sibTrans" presStyleCnt="0"/>
      <dgm:spPr/>
    </dgm:pt>
    <dgm:pt modelId="{71995919-23E9-43B0-B884-26E2DE60E563}" type="pres">
      <dgm:prSet presAssocID="{FABDBCBC-9568-4908-BFC8-5AB9AB081C57}" presName="compNode" presStyleCnt="0"/>
      <dgm:spPr/>
    </dgm:pt>
    <dgm:pt modelId="{2AD734AD-280C-4BD8-8763-6EC2E102B056}" type="pres">
      <dgm:prSet presAssocID="{FABDBCBC-9568-4908-BFC8-5AB9AB081C57}" presName="bgRect" presStyleLbl="bgShp" presStyleIdx="2" presStyleCnt="4"/>
      <dgm:spPr/>
    </dgm:pt>
    <dgm:pt modelId="{92EDB7C6-BB43-4342-9BF1-6F605A21A8CA}" type="pres">
      <dgm:prSet presAssocID="{FABDBCBC-9568-4908-BFC8-5AB9AB081C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A53192EB-6AD7-4D70-9883-84CAEBDECFA6}" type="pres">
      <dgm:prSet presAssocID="{FABDBCBC-9568-4908-BFC8-5AB9AB081C57}" presName="spaceRect" presStyleCnt="0"/>
      <dgm:spPr/>
    </dgm:pt>
    <dgm:pt modelId="{21C5CEC4-0BF6-4B58-95A5-3F3D798A809D}" type="pres">
      <dgm:prSet presAssocID="{FABDBCBC-9568-4908-BFC8-5AB9AB081C57}" presName="parTx" presStyleLbl="revTx" presStyleIdx="2" presStyleCnt="4">
        <dgm:presLayoutVars>
          <dgm:chMax val="0"/>
          <dgm:chPref val="0"/>
        </dgm:presLayoutVars>
      </dgm:prSet>
      <dgm:spPr/>
    </dgm:pt>
    <dgm:pt modelId="{61A9D242-A8F0-463D-858A-F215E5114136}" type="pres">
      <dgm:prSet presAssocID="{6C36E198-D792-4C76-8FD9-CBFB4D72CAF8}" presName="sibTrans" presStyleCnt="0"/>
      <dgm:spPr/>
    </dgm:pt>
    <dgm:pt modelId="{7D634731-D38C-4193-9ED7-8456EB0D65C3}" type="pres">
      <dgm:prSet presAssocID="{B9BBC821-E4AB-4490-83F1-A82CE2584123}" presName="compNode" presStyleCnt="0"/>
      <dgm:spPr/>
    </dgm:pt>
    <dgm:pt modelId="{FFC4B0C5-5DBE-4C7B-A6E1-03F37CF2071A}" type="pres">
      <dgm:prSet presAssocID="{B9BBC821-E4AB-4490-83F1-A82CE2584123}" presName="bgRect" presStyleLbl="bgShp" presStyleIdx="3" presStyleCnt="4"/>
      <dgm:spPr/>
    </dgm:pt>
    <dgm:pt modelId="{ABCC06DA-F3A5-474A-A223-6B8EAD58E267}" type="pres">
      <dgm:prSet presAssocID="{B9BBC821-E4AB-4490-83F1-A82CE25841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8AEDDCEB-7B57-498E-B5E6-CA03899BF7DD}" type="pres">
      <dgm:prSet presAssocID="{B9BBC821-E4AB-4490-83F1-A82CE2584123}" presName="spaceRect" presStyleCnt="0"/>
      <dgm:spPr/>
    </dgm:pt>
    <dgm:pt modelId="{C6909F9E-C34C-4623-92BB-14CF8B6E2234}" type="pres">
      <dgm:prSet presAssocID="{B9BBC821-E4AB-4490-83F1-A82CE2584123}" presName="parTx" presStyleLbl="revTx" presStyleIdx="3" presStyleCnt="4">
        <dgm:presLayoutVars>
          <dgm:chMax val="0"/>
          <dgm:chPref val="0"/>
        </dgm:presLayoutVars>
      </dgm:prSet>
      <dgm:spPr/>
    </dgm:pt>
  </dgm:ptLst>
  <dgm:cxnLst>
    <dgm:cxn modelId="{9B3D3600-DF69-4ABF-B802-EA4624FDCF2A}" type="presOf" srcId="{FABDBCBC-9568-4908-BFC8-5AB9AB081C57}" destId="{21C5CEC4-0BF6-4B58-95A5-3F3D798A809D}" srcOrd="0" destOrd="0" presId="urn:microsoft.com/office/officeart/2018/2/layout/IconVerticalSolidList"/>
    <dgm:cxn modelId="{6C90F424-B2F6-4391-9FFE-A7069BC6B67A}" srcId="{D33CCB53-92DD-4914-816F-630AB6A1F408}" destId="{FABDBCBC-9568-4908-BFC8-5AB9AB081C57}" srcOrd="2" destOrd="0" parTransId="{BF300EC6-4D3C-4B70-895C-9EE7B7126B3C}" sibTransId="{6C36E198-D792-4C76-8FD9-CBFB4D72CAF8}"/>
    <dgm:cxn modelId="{981C8827-AADF-4EAA-A02F-7E2AE57968DC}" type="presOf" srcId="{05914EA6-6B1A-45F4-9DC4-223AB9F47FCE}" destId="{D6443B93-3C74-4755-8348-4D6A6CEC1377}" srcOrd="0" destOrd="0" presId="urn:microsoft.com/office/officeart/2018/2/layout/IconVerticalSolidList"/>
    <dgm:cxn modelId="{211F3B6F-E786-4083-BDB8-1E740F96C058}" type="presOf" srcId="{D33CCB53-92DD-4914-816F-630AB6A1F408}" destId="{94B849FA-5563-449A-BCF2-3DED170933BC}" srcOrd="0" destOrd="0" presId="urn:microsoft.com/office/officeart/2018/2/layout/IconVerticalSolidList"/>
    <dgm:cxn modelId="{5048597C-D055-443E-AFC5-6C1D3D7B5B63}" srcId="{D33CCB53-92DD-4914-816F-630AB6A1F408}" destId="{B797CCAC-234F-40F2-91B5-EBAF104BB377}" srcOrd="0" destOrd="0" parTransId="{A4BB6B72-5A3E-488C-B114-F07018206621}" sibTransId="{95E5E2FE-BC18-4AB7-85E2-0B3B1EE81AF0}"/>
    <dgm:cxn modelId="{B2B2847C-B077-448D-9FC8-034C5A4263EF}" type="presOf" srcId="{B9BBC821-E4AB-4490-83F1-A82CE2584123}" destId="{C6909F9E-C34C-4623-92BB-14CF8B6E2234}" srcOrd="0" destOrd="0" presId="urn:microsoft.com/office/officeart/2018/2/layout/IconVerticalSolidList"/>
    <dgm:cxn modelId="{AF4EB2D1-10DC-48B3-8601-4C9BEB915F7A}" srcId="{D33CCB53-92DD-4914-816F-630AB6A1F408}" destId="{B9BBC821-E4AB-4490-83F1-A82CE2584123}" srcOrd="3" destOrd="0" parTransId="{ACA0DF77-2450-4149-A658-F709E2854FC0}" sibTransId="{D1A98D41-8A65-41E2-BFB3-E09775ABF225}"/>
    <dgm:cxn modelId="{1BE292D5-F9C9-4BF6-B24A-8A8BDDB35D71}" srcId="{D33CCB53-92DD-4914-816F-630AB6A1F408}" destId="{05914EA6-6B1A-45F4-9DC4-223AB9F47FCE}" srcOrd="1" destOrd="0" parTransId="{11612EA4-E64E-49C4-B7BF-4A625D0DD3E4}" sibTransId="{1AD755AB-6F92-49E9-8974-161D90B5B310}"/>
    <dgm:cxn modelId="{188AB2DB-1AFE-415F-8203-47879C8F4785}" type="presOf" srcId="{B797CCAC-234F-40F2-91B5-EBAF104BB377}" destId="{F6CC834C-E140-47D3-A375-282698A44440}" srcOrd="0" destOrd="0" presId="urn:microsoft.com/office/officeart/2018/2/layout/IconVerticalSolidList"/>
    <dgm:cxn modelId="{5A7533FD-E8B3-49DE-8847-F09C0ABF88BA}" type="presParOf" srcId="{94B849FA-5563-449A-BCF2-3DED170933BC}" destId="{43FC291E-6F50-4C46-B8FA-952C2AAEB754}" srcOrd="0" destOrd="0" presId="urn:microsoft.com/office/officeart/2018/2/layout/IconVerticalSolidList"/>
    <dgm:cxn modelId="{B7911DB1-FB9C-4490-95B5-4996BBDED2A0}" type="presParOf" srcId="{43FC291E-6F50-4C46-B8FA-952C2AAEB754}" destId="{05474949-83F8-44DF-B8DE-AA138528F544}" srcOrd="0" destOrd="0" presId="urn:microsoft.com/office/officeart/2018/2/layout/IconVerticalSolidList"/>
    <dgm:cxn modelId="{0E820AF5-B356-43B8-83EB-AD9A2361C491}" type="presParOf" srcId="{43FC291E-6F50-4C46-B8FA-952C2AAEB754}" destId="{A1F48CF5-7BBE-4D63-9A5D-D6A98AF24ED8}" srcOrd="1" destOrd="0" presId="urn:microsoft.com/office/officeart/2018/2/layout/IconVerticalSolidList"/>
    <dgm:cxn modelId="{EF1E53DF-CE83-4F9F-B59B-68C88BE1C768}" type="presParOf" srcId="{43FC291E-6F50-4C46-B8FA-952C2AAEB754}" destId="{E4F90D27-531D-4FBE-8EB4-163A65C01632}" srcOrd="2" destOrd="0" presId="urn:microsoft.com/office/officeart/2018/2/layout/IconVerticalSolidList"/>
    <dgm:cxn modelId="{987E4BB0-EC4D-47B4-BF64-57461B5161C7}" type="presParOf" srcId="{43FC291E-6F50-4C46-B8FA-952C2AAEB754}" destId="{F6CC834C-E140-47D3-A375-282698A44440}" srcOrd="3" destOrd="0" presId="urn:microsoft.com/office/officeart/2018/2/layout/IconVerticalSolidList"/>
    <dgm:cxn modelId="{1B75F6CA-BE3F-4E63-98D1-B86D2F0E0053}" type="presParOf" srcId="{94B849FA-5563-449A-BCF2-3DED170933BC}" destId="{A7C0CB1F-830B-4EE2-9979-927E7B44345D}" srcOrd="1" destOrd="0" presId="urn:microsoft.com/office/officeart/2018/2/layout/IconVerticalSolidList"/>
    <dgm:cxn modelId="{169EF8B4-3723-4907-87FD-4C91F62FB537}" type="presParOf" srcId="{94B849FA-5563-449A-BCF2-3DED170933BC}" destId="{053A9610-EF4F-442D-ABA8-0051FB38E046}" srcOrd="2" destOrd="0" presId="urn:microsoft.com/office/officeart/2018/2/layout/IconVerticalSolidList"/>
    <dgm:cxn modelId="{6CE26475-2ADF-428F-BD8E-CDEF458BC34E}" type="presParOf" srcId="{053A9610-EF4F-442D-ABA8-0051FB38E046}" destId="{75681A21-C328-46F3-A8F5-FE7224DBF3D6}" srcOrd="0" destOrd="0" presId="urn:microsoft.com/office/officeart/2018/2/layout/IconVerticalSolidList"/>
    <dgm:cxn modelId="{CB990678-1774-4F83-B993-C99E1E4ED4A9}" type="presParOf" srcId="{053A9610-EF4F-442D-ABA8-0051FB38E046}" destId="{0708E9A7-CA73-4731-9084-230D7F56D51B}" srcOrd="1" destOrd="0" presId="urn:microsoft.com/office/officeart/2018/2/layout/IconVerticalSolidList"/>
    <dgm:cxn modelId="{CEEA7865-3A50-41B3-8C80-291E7BC67376}" type="presParOf" srcId="{053A9610-EF4F-442D-ABA8-0051FB38E046}" destId="{277FDB9F-BD09-4FF0-955B-D6387D1E7C1C}" srcOrd="2" destOrd="0" presId="urn:microsoft.com/office/officeart/2018/2/layout/IconVerticalSolidList"/>
    <dgm:cxn modelId="{B9BD8149-4675-49BF-82B2-301DD9E01688}" type="presParOf" srcId="{053A9610-EF4F-442D-ABA8-0051FB38E046}" destId="{D6443B93-3C74-4755-8348-4D6A6CEC1377}" srcOrd="3" destOrd="0" presId="urn:microsoft.com/office/officeart/2018/2/layout/IconVerticalSolidList"/>
    <dgm:cxn modelId="{9286A3E0-3F56-40BC-9A2E-AFA4A9102AC8}" type="presParOf" srcId="{94B849FA-5563-449A-BCF2-3DED170933BC}" destId="{013B3A91-0269-4CFD-AC95-E8E52E41F30B}" srcOrd="3" destOrd="0" presId="urn:microsoft.com/office/officeart/2018/2/layout/IconVerticalSolidList"/>
    <dgm:cxn modelId="{8D127D7C-DEBC-44A8-9558-A99E047A895C}" type="presParOf" srcId="{94B849FA-5563-449A-BCF2-3DED170933BC}" destId="{71995919-23E9-43B0-B884-26E2DE60E563}" srcOrd="4" destOrd="0" presId="urn:microsoft.com/office/officeart/2018/2/layout/IconVerticalSolidList"/>
    <dgm:cxn modelId="{B39EB1AF-A5FD-4550-AED2-5E14A760CC8D}" type="presParOf" srcId="{71995919-23E9-43B0-B884-26E2DE60E563}" destId="{2AD734AD-280C-4BD8-8763-6EC2E102B056}" srcOrd="0" destOrd="0" presId="urn:microsoft.com/office/officeart/2018/2/layout/IconVerticalSolidList"/>
    <dgm:cxn modelId="{EED3ED2A-C259-4410-9AB7-97882CCFA587}" type="presParOf" srcId="{71995919-23E9-43B0-B884-26E2DE60E563}" destId="{92EDB7C6-BB43-4342-9BF1-6F605A21A8CA}" srcOrd="1" destOrd="0" presId="urn:microsoft.com/office/officeart/2018/2/layout/IconVerticalSolidList"/>
    <dgm:cxn modelId="{580A1691-EA7F-497E-80BC-9445E7988043}" type="presParOf" srcId="{71995919-23E9-43B0-B884-26E2DE60E563}" destId="{A53192EB-6AD7-4D70-9883-84CAEBDECFA6}" srcOrd="2" destOrd="0" presId="urn:microsoft.com/office/officeart/2018/2/layout/IconVerticalSolidList"/>
    <dgm:cxn modelId="{72BC58BF-2B95-43E1-AC93-E726B66FCE1E}" type="presParOf" srcId="{71995919-23E9-43B0-B884-26E2DE60E563}" destId="{21C5CEC4-0BF6-4B58-95A5-3F3D798A809D}" srcOrd="3" destOrd="0" presId="urn:microsoft.com/office/officeart/2018/2/layout/IconVerticalSolidList"/>
    <dgm:cxn modelId="{10FAF0C4-3BBC-4E0A-B132-9B44DD4A1D43}" type="presParOf" srcId="{94B849FA-5563-449A-BCF2-3DED170933BC}" destId="{61A9D242-A8F0-463D-858A-F215E5114136}" srcOrd="5" destOrd="0" presId="urn:microsoft.com/office/officeart/2018/2/layout/IconVerticalSolidList"/>
    <dgm:cxn modelId="{F678100B-F466-4440-BE33-017C37BB231A}" type="presParOf" srcId="{94B849FA-5563-449A-BCF2-3DED170933BC}" destId="{7D634731-D38C-4193-9ED7-8456EB0D65C3}" srcOrd="6" destOrd="0" presId="urn:microsoft.com/office/officeart/2018/2/layout/IconVerticalSolidList"/>
    <dgm:cxn modelId="{B54CEF9A-DEBC-443C-9069-CC3EE63ED3FE}" type="presParOf" srcId="{7D634731-D38C-4193-9ED7-8456EB0D65C3}" destId="{FFC4B0C5-5DBE-4C7B-A6E1-03F37CF2071A}" srcOrd="0" destOrd="0" presId="urn:microsoft.com/office/officeart/2018/2/layout/IconVerticalSolidList"/>
    <dgm:cxn modelId="{3D7DA164-FE50-4482-9E29-AE6675F4AB2F}" type="presParOf" srcId="{7D634731-D38C-4193-9ED7-8456EB0D65C3}" destId="{ABCC06DA-F3A5-474A-A223-6B8EAD58E267}" srcOrd="1" destOrd="0" presId="urn:microsoft.com/office/officeart/2018/2/layout/IconVerticalSolidList"/>
    <dgm:cxn modelId="{9A073CF5-0D16-4F3D-8FD8-AA29F1B9B29F}" type="presParOf" srcId="{7D634731-D38C-4193-9ED7-8456EB0D65C3}" destId="{8AEDDCEB-7B57-498E-B5E6-CA03899BF7DD}" srcOrd="2" destOrd="0" presId="urn:microsoft.com/office/officeart/2018/2/layout/IconVerticalSolidList"/>
    <dgm:cxn modelId="{DD87A9EA-4F16-409C-B4E7-D43F360EF3DA}" type="presParOf" srcId="{7D634731-D38C-4193-9ED7-8456EB0D65C3}" destId="{C6909F9E-C34C-4623-92BB-14CF8B6E223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167799-25A7-4B40-AD5E-99881717F2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396212-A6EA-46D9-B498-EED9BBED5FA3}">
      <dgm:prSet/>
      <dgm:spPr/>
      <dgm:t>
        <a:bodyPr/>
        <a:lstStyle/>
        <a:p>
          <a:r>
            <a:rPr lang="en-GB" dirty="0"/>
            <a:t>Carried out in a small area</a:t>
          </a:r>
          <a:endParaRPr lang="en-US" dirty="0"/>
        </a:p>
      </dgm:t>
    </dgm:pt>
    <dgm:pt modelId="{254C19C3-6A0C-4C5C-9406-20DE7A083EEE}" type="parTrans" cxnId="{0C2E77AF-13BB-4A41-9D34-29A425CCF370}">
      <dgm:prSet/>
      <dgm:spPr/>
      <dgm:t>
        <a:bodyPr/>
        <a:lstStyle/>
        <a:p>
          <a:endParaRPr lang="en-US"/>
        </a:p>
      </dgm:t>
    </dgm:pt>
    <dgm:pt modelId="{BB706B55-AFDB-4AEB-8F11-5FFFF2908072}" type="sibTrans" cxnId="{0C2E77AF-13BB-4A41-9D34-29A425CCF370}">
      <dgm:prSet/>
      <dgm:spPr/>
      <dgm:t>
        <a:bodyPr/>
        <a:lstStyle/>
        <a:p>
          <a:endParaRPr lang="en-US"/>
        </a:p>
      </dgm:t>
    </dgm:pt>
    <dgm:pt modelId="{E45A7C22-048D-4C79-B8BC-B9288C0DC107}">
      <dgm:prSet/>
      <dgm:spPr/>
      <dgm:t>
        <a:bodyPr/>
        <a:lstStyle/>
        <a:p>
          <a:r>
            <a:rPr lang="en-GB" dirty="0"/>
            <a:t>Time consuming</a:t>
          </a:r>
          <a:endParaRPr lang="en-US" dirty="0"/>
        </a:p>
      </dgm:t>
    </dgm:pt>
    <dgm:pt modelId="{ABB6E4F4-AD8F-4007-874E-13C0B8BA79A6}" type="parTrans" cxnId="{12782374-2CD7-464A-A399-AE3E6DA93D61}">
      <dgm:prSet/>
      <dgm:spPr/>
      <dgm:t>
        <a:bodyPr/>
        <a:lstStyle/>
        <a:p>
          <a:endParaRPr lang="en-US"/>
        </a:p>
      </dgm:t>
    </dgm:pt>
    <dgm:pt modelId="{E89006EA-F714-451A-8B17-10D2BD05E631}" type="sibTrans" cxnId="{12782374-2CD7-464A-A399-AE3E6DA93D61}">
      <dgm:prSet/>
      <dgm:spPr/>
      <dgm:t>
        <a:bodyPr/>
        <a:lstStyle/>
        <a:p>
          <a:endParaRPr lang="en-US"/>
        </a:p>
      </dgm:t>
    </dgm:pt>
    <dgm:pt modelId="{1E727BD5-8963-4120-99C1-5632D21A6150}">
      <dgm:prSet phldr="0"/>
      <dgm:spPr/>
      <dgm:t>
        <a:bodyPr/>
        <a:lstStyle/>
        <a:p>
          <a:pPr rtl="0"/>
          <a:r>
            <a:rPr lang="en-GB" dirty="0">
              <a:latin typeface="Century Gothic" panose="020B0502020202020204"/>
            </a:rPr>
            <a:t>Potential interviewer bias</a:t>
          </a:r>
          <a:endParaRPr lang="en-GB" dirty="0"/>
        </a:p>
      </dgm:t>
    </dgm:pt>
    <dgm:pt modelId="{C6EA72B3-5CE1-4C56-807B-04985645AC4A}" type="parTrans" cxnId="{A4218B8A-1CD6-4E23-BB72-39F0FED879FC}">
      <dgm:prSet/>
      <dgm:spPr/>
      <dgm:t>
        <a:bodyPr/>
        <a:lstStyle/>
        <a:p>
          <a:endParaRPr lang="en-US"/>
        </a:p>
      </dgm:t>
    </dgm:pt>
    <dgm:pt modelId="{399C5266-BE3D-4058-A39F-0E86B8912F36}" type="sibTrans" cxnId="{A4218B8A-1CD6-4E23-BB72-39F0FED879FC}">
      <dgm:prSet/>
      <dgm:spPr/>
      <dgm:t>
        <a:bodyPr/>
        <a:lstStyle/>
        <a:p>
          <a:endParaRPr lang="en-US"/>
        </a:p>
      </dgm:t>
    </dgm:pt>
    <dgm:pt modelId="{6E99140D-005E-4C81-99B9-2862BB33132E}" type="pres">
      <dgm:prSet presAssocID="{63167799-25A7-4B40-AD5E-99881717F25A}" presName="root" presStyleCnt="0">
        <dgm:presLayoutVars>
          <dgm:dir/>
          <dgm:resizeHandles val="exact"/>
        </dgm:presLayoutVars>
      </dgm:prSet>
      <dgm:spPr/>
    </dgm:pt>
    <dgm:pt modelId="{491A94B6-0071-4B73-BF19-29174094800E}" type="pres">
      <dgm:prSet presAssocID="{4B396212-A6EA-46D9-B498-EED9BBED5FA3}" presName="compNode" presStyleCnt="0"/>
      <dgm:spPr/>
    </dgm:pt>
    <dgm:pt modelId="{C6481983-0D23-4B92-8964-D6C0C9EBF40F}" type="pres">
      <dgm:prSet presAssocID="{4B396212-A6EA-46D9-B498-EED9BBED5FA3}" presName="bgRect" presStyleLbl="bgShp" presStyleIdx="0" presStyleCnt="3"/>
      <dgm:spPr/>
    </dgm:pt>
    <dgm:pt modelId="{3064D974-242D-49A4-B9C0-9CB214EDBE8B}" type="pres">
      <dgm:prSet presAssocID="{4B396212-A6EA-46D9-B498-EED9BBED5F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53234797-AE3C-4167-9A1A-1D789730FE04}" type="pres">
      <dgm:prSet presAssocID="{4B396212-A6EA-46D9-B498-EED9BBED5FA3}" presName="spaceRect" presStyleCnt="0"/>
      <dgm:spPr/>
    </dgm:pt>
    <dgm:pt modelId="{CAE8E911-B6FA-4688-891C-8BE2DDBFD862}" type="pres">
      <dgm:prSet presAssocID="{4B396212-A6EA-46D9-B498-EED9BBED5FA3}" presName="parTx" presStyleLbl="revTx" presStyleIdx="0" presStyleCnt="3">
        <dgm:presLayoutVars>
          <dgm:chMax val="0"/>
          <dgm:chPref val="0"/>
        </dgm:presLayoutVars>
      </dgm:prSet>
      <dgm:spPr/>
    </dgm:pt>
    <dgm:pt modelId="{7B00D00E-E0E5-4457-9CE5-17A12ED6C8A9}" type="pres">
      <dgm:prSet presAssocID="{BB706B55-AFDB-4AEB-8F11-5FFFF2908072}" presName="sibTrans" presStyleCnt="0"/>
      <dgm:spPr/>
    </dgm:pt>
    <dgm:pt modelId="{4E394A73-F46B-41F7-B73C-A02476EB334A}" type="pres">
      <dgm:prSet presAssocID="{E45A7C22-048D-4C79-B8BC-B9288C0DC107}" presName="compNode" presStyleCnt="0"/>
      <dgm:spPr/>
    </dgm:pt>
    <dgm:pt modelId="{3EB277F9-CF80-4857-ACAB-BE658D700B08}" type="pres">
      <dgm:prSet presAssocID="{E45A7C22-048D-4C79-B8BC-B9288C0DC107}" presName="bgRect" presStyleLbl="bgShp" presStyleIdx="1" presStyleCnt="3"/>
      <dgm:spPr/>
    </dgm:pt>
    <dgm:pt modelId="{0CD0E108-5EF6-403F-9D73-79E97B7E3475}" type="pres">
      <dgm:prSet presAssocID="{E45A7C22-048D-4C79-B8BC-B9288C0DC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3F1A7DD0-0363-40F0-9157-4F6977C24114}" type="pres">
      <dgm:prSet presAssocID="{E45A7C22-048D-4C79-B8BC-B9288C0DC107}" presName="spaceRect" presStyleCnt="0"/>
      <dgm:spPr/>
    </dgm:pt>
    <dgm:pt modelId="{A94D26B1-F827-4334-A46F-DE595938AB3F}" type="pres">
      <dgm:prSet presAssocID="{E45A7C22-048D-4C79-B8BC-B9288C0DC107}" presName="parTx" presStyleLbl="revTx" presStyleIdx="1" presStyleCnt="3">
        <dgm:presLayoutVars>
          <dgm:chMax val="0"/>
          <dgm:chPref val="0"/>
        </dgm:presLayoutVars>
      </dgm:prSet>
      <dgm:spPr/>
    </dgm:pt>
    <dgm:pt modelId="{886C9246-6D89-45A5-935E-D8A64F9F1357}" type="pres">
      <dgm:prSet presAssocID="{E89006EA-F714-451A-8B17-10D2BD05E631}" presName="sibTrans" presStyleCnt="0"/>
      <dgm:spPr/>
    </dgm:pt>
    <dgm:pt modelId="{43531E64-A83A-40B2-ABF3-E2749CC76015}" type="pres">
      <dgm:prSet presAssocID="{1E727BD5-8963-4120-99C1-5632D21A6150}" presName="compNode" presStyleCnt="0"/>
      <dgm:spPr/>
    </dgm:pt>
    <dgm:pt modelId="{1090EB54-068F-4A3F-93FD-93938F66E867}" type="pres">
      <dgm:prSet presAssocID="{1E727BD5-8963-4120-99C1-5632D21A6150}" presName="bgRect" presStyleLbl="bgShp" presStyleIdx="2" presStyleCnt="3"/>
      <dgm:spPr/>
    </dgm:pt>
    <dgm:pt modelId="{63549E18-36CD-404E-AE00-75C76C3F1A49}" type="pres">
      <dgm:prSet presAssocID="{1E727BD5-8963-4120-99C1-5632D21A61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82CC53EC-A849-4BC7-907C-9FECA8D758ED}" type="pres">
      <dgm:prSet presAssocID="{1E727BD5-8963-4120-99C1-5632D21A6150}" presName="spaceRect" presStyleCnt="0"/>
      <dgm:spPr/>
    </dgm:pt>
    <dgm:pt modelId="{734831EE-4184-4A16-8C6E-E8F9EC679BC1}" type="pres">
      <dgm:prSet presAssocID="{1E727BD5-8963-4120-99C1-5632D21A6150}" presName="parTx" presStyleLbl="revTx" presStyleIdx="2" presStyleCnt="3">
        <dgm:presLayoutVars>
          <dgm:chMax val="0"/>
          <dgm:chPref val="0"/>
        </dgm:presLayoutVars>
      </dgm:prSet>
      <dgm:spPr/>
    </dgm:pt>
  </dgm:ptLst>
  <dgm:cxnLst>
    <dgm:cxn modelId="{22D24105-E1C0-4D26-821F-6E909732250C}" type="presOf" srcId="{4B396212-A6EA-46D9-B498-EED9BBED5FA3}" destId="{CAE8E911-B6FA-4688-891C-8BE2DDBFD862}" srcOrd="0" destOrd="0" presId="urn:microsoft.com/office/officeart/2018/2/layout/IconVerticalSolidList"/>
    <dgm:cxn modelId="{12782374-2CD7-464A-A399-AE3E6DA93D61}" srcId="{63167799-25A7-4B40-AD5E-99881717F25A}" destId="{E45A7C22-048D-4C79-B8BC-B9288C0DC107}" srcOrd="1" destOrd="0" parTransId="{ABB6E4F4-AD8F-4007-874E-13C0B8BA79A6}" sibTransId="{E89006EA-F714-451A-8B17-10D2BD05E631}"/>
    <dgm:cxn modelId="{A4218B8A-1CD6-4E23-BB72-39F0FED879FC}" srcId="{63167799-25A7-4B40-AD5E-99881717F25A}" destId="{1E727BD5-8963-4120-99C1-5632D21A6150}" srcOrd="2" destOrd="0" parTransId="{C6EA72B3-5CE1-4C56-807B-04985645AC4A}" sibTransId="{399C5266-BE3D-4058-A39F-0E86B8912F36}"/>
    <dgm:cxn modelId="{4E150A97-131E-439A-B3E6-B2B198D2FDE2}" type="presOf" srcId="{E45A7C22-048D-4C79-B8BC-B9288C0DC107}" destId="{A94D26B1-F827-4334-A46F-DE595938AB3F}" srcOrd="0" destOrd="0" presId="urn:microsoft.com/office/officeart/2018/2/layout/IconVerticalSolidList"/>
    <dgm:cxn modelId="{0C2E77AF-13BB-4A41-9D34-29A425CCF370}" srcId="{63167799-25A7-4B40-AD5E-99881717F25A}" destId="{4B396212-A6EA-46D9-B498-EED9BBED5FA3}" srcOrd="0" destOrd="0" parTransId="{254C19C3-6A0C-4C5C-9406-20DE7A083EEE}" sibTransId="{BB706B55-AFDB-4AEB-8F11-5FFFF2908072}"/>
    <dgm:cxn modelId="{2B7895C5-F262-4EE8-8DDD-8C68AD9199FE}" type="presOf" srcId="{1E727BD5-8963-4120-99C1-5632D21A6150}" destId="{734831EE-4184-4A16-8C6E-E8F9EC679BC1}" srcOrd="0" destOrd="0" presId="urn:microsoft.com/office/officeart/2018/2/layout/IconVerticalSolidList"/>
    <dgm:cxn modelId="{73F691E8-CC93-4C80-B387-5C2BCA0D6B99}" type="presOf" srcId="{63167799-25A7-4B40-AD5E-99881717F25A}" destId="{6E99140D-005E-4C81-99B9-2862BB33132E}" srcOrd="0" destOrd="0" presId="urn:microsoft.com/office/officeart/2018/2/layout/IconVerticalSolidList"/>
    <dgm:cxn modelId="{BF8E9F72-DFC7-4C52-B599-0E665CF325F5}" type="presParOf" srcId="{6E99140D-005E-4C81-99B9-2862BB33132E}" destId="{491A94B6-0071-4B73-BF19-29174094800E}" srcOrd="0" destOrd="0" presId="urn:microsoft.com/office/officeart/2018/2/layout/IconVerticalSolidList"/>
    <dgm:cxn modelId="{EFAD85A9-0A4F-4937-8201-4B12BF6A221F}" type="presParOf" srcId="{491A94B6-0071-4B73-BF19-29174094800E}" destId="{C6481983-0D23-4B92-8964-D6C0C9EBF40F}" srcOrd="0" destOrd="0" presId="urn:microsoft.com/office/officeart/2018/2/layout/IconVerticalSolidList"/>
    <dgm:cxn modelId="{DA9B7A36-DC46-487B-92F6-7CF7DE5BC152}" type="presParOf" srcId="{491A94B6-0071-4B73-BF19-29174094800E}" destId="{3064D974-242D-49A4-B9C0-9CB214EDBE8B}" srcOrd="1" destOrd="0" presId="urn:microsoft.com/office/officeart/2018/2/layout/IconVerticalSolidList"/>
    <dgm:cxn modelId="{DC6D8942-0592-466D-B0EE-6F720BF69F8D}" type="presParOf" srcId="{491A94B6-0071-4B73-BF19-29174094800E}" destId="{53234797-AE3C-4167-9A1A-1D789730FE04}" srcOrd="2" destOrd="0" presId="urn:microsoft.com/office/officeart/2018/2/layout/IconVerticalSolidList"/>
    <dgm:cxn modelId="{22DA9585-AA6A-4ACA-B898-CCB315BDC425}" type="presParOf" srcId="{491A94B6-0071-4B73-BF19-29174094800E}" destId="{CAE8E911-B6FA-4688-891C-8BE2DDBFD862}" srcOrd="3" destOrd="0" presId="urn:microsoft.com/office/officeart/2018/2/layout/IconVerticalSolidList"/>
    <dgm:cxn modelId="{7CBCEFD1-3396-4E2B-8EC2-0B0F3B425D2C}" type="presParOf" srcId="{6E99140D-005E-4C81-99B9-2862BB33132E}" destId="{7B00D00E-E0E5-4457-9CE5-17A12ED6C8A9}" srcOrd="1" destOrd="0" presId="urn:microsoft.com/office/officeart/2018/2/layout/IconVerticalSolidList"/>
    <dgm:cxn modelId="{6A59F7DC-BC26-4F47-9CEA-87D8302A5AA1}" type="presParOf" srcId="{6E99140D-005E-4C81-99B9-2862BB33132E}" destId="{4E394A73-F46B-41F7-B73C-A02476EB334A}" srcOrd="2" destOrd="0" presId="urn:microsoft.com/office/officeart/2018/2/layout/IconVerticalSolidList"/>
    <dgm:cxn modelId="{7AFD0363-1E21-4476-AFEB-34C58CE22955}" type="presParOf" srcId="{4E394A73-F46B-41F7-B73C-A02476EB334A}" destId="{3EB277F9-CF80-4857-ACAB-BE658D700B08}" srcOrd="0" destOrd="0" presId="urn:microsoft.com/office/officeart/2018/2/layout/IconVerticalSolidList"/>
    <dgm:cxn modelId="{3D3D6FAA-25D3-4A2D-87E6-0A5513BDD095}" type="presParOf" srcId="{4E394A73-F46B-41F7-B73C-A02476EB334A}" destId="{0CD0E108-5EF6-403F-9D73-79E97B7E3475}" srcOrd="1" destOrd="0" presId="urn:microsoft.com/office/officeart/2018/2/layout/IconVerticalSolidList"/>
    <dgm:cxn modelId="{D55F6B90-3EE4-40B8-B557-754A3BF8806D}" type="presParOf" srcId="{4E394A73-F46B-41F7-B73C-A02476EB334A}" destId="{3F1A7DD0-0363-40F0-9157-4F6977C24114}" srcOrd="2" destOrd="0" presId="urn:microsoft.com/office/officeart/2018/2/layout/IconVerticalSolidList"/>
    <dgm:cxn modelId="{F0E4EC66-A31A-49DB-9987-845FDB96EC85}" type="presParOf" srcId="{4E394A73-F46B-41F7-B73C-A02476EB334A}" destId="{A94D26B1-F827-4334-A46F-DE595938AB3F}" srcOrd="3" destOrd="0" presId="urn:microsoft.com/office/officeart/2018/2/layout/IconVerticalSolidList"/>
    <dgm:cxn modelId="{8A4509F6-0A18-47CA-8ADE-FFCE5CCD56B9}" type="presParOf" srcId="{6E99140D-005E-4C81-99B9-2862BB33132E}" destId="{886C9246-6D89-45A5-935E-D8A64F9F1357}" srcOrd="3" destOrd="0" presId="urn:microsoft.com/office/officeart/2018/2/layout/IconVerticalSolidList"/>
    <dgm:cxn modelId="{59CA5416-5816-461A-A5AF-917110CEE891}" type="presParOf" srcId="{6E99140D-005E-4C81-99B9-2862BB33132E}" destId="{43531E64-A83A-40B2-ABF3-E2749CC76015}" srcOrd="4" destOrd="0" presId="urn:microsoft.com/office/officeart/2018/2/layout/IconVerticalSolidList"/>
    <dgm:cxn modelId="{054931A7-B88E-4CBC-BFF4-F7CCC22889A5}" type="presParOf" srcId="{43531E64-A83A-40B2-ABF3-E2749CC76015}" destId="{1090EB54-068F-4A3F-93FD-93938F66E867}" srcOrd="0" destOrd="0" presId="urn:microsoft.com/office/officeart/2018/2/layout/IconVerticalSolidList"/>
    <dgm:cxn modelId="{7E2B5526-4C8F-4501-B963-0DB2D18182F8}" type="presParOf" srcId="{43531E64-A83A-40B2-ABF3-E2749CC76015}" destId="{63549E18-36CD-404E-AE00-75C76C3F1A49}" srcOrd="1" destOrd="0" presId="urn:microsoft.com/office/officeart/2018/2/layout/IconVerticalSolidList"/>
    <dgm:cxn modelId="{E382F9AB-6495-4B0D-8B2F-7BD424EA0E2A}" type="presParOf" srcId="{43531E64-A83A-40B2-ABF3-E2749CC76015}" destId="{82CC53EC-A849-4BC7-907C-9FECA8D758ED}" srcOrd="2" destOrd="0" presId="urn:microsoft.com/office/officeart/2018/2/layout/IconVerticalSolidList"/>
    <dgm:cxn modelId="{DABE5C1C-F57A-4160-BE25-6CB783A0E8BE}" type="presParOf" srcId="{43531E64-A83A-40B2-ABF3-E2749CC76015}" destId="{734831EE-4184-4A16-8C6E-E8F9EC679BC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1B47A1-98C9-40F8-B0E2-F734CF87A285}">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1A457-D93F-4A3F-A8A3-D89A783858B2}">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B8B227-34BC-4098-AA87-708725F6E807}">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100000"/>
            </a:lnSpc>
            <a:spcBef>
              <a:spcPct val="0"/>
            </a:spcBef>
            <a:spcAft>
              <a:spcPct val="35000"/>
            </a:spcAft>
            <a:buNone/>
          </a:pPr>
          <a:r>
            <a:rPr lang="en-GB" sz="2500" kern="1200"/>
            <a:t>Conduct a clear questionnaire on the age of criminal liability.</a:t>
          </a:r>
          <a:endParaRPr lang="en-US" sz="2500" kern="1200"/>
        </a:p>
      </dsp:txBody>
      <dsp:txXfrm>
        <a:off x="1797316" y="665"/>
        <a:ext cx="4492909" cy="1556118"/>
      </dsp:txXfrm>
    </dsp:sp>
    <dsp:sp modelId="{452BAF95-B4FC-47CA-A749-914CEAB17923}">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8096DA-DBA7-45C0-8D87-2C13E6CB03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1C0468-77EE-4450-972D-8C0DA36C07C9}">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100000"/>
            </a:lnSpc>
            <a:spcBef>
              <a:spcPct val="0"/>
            </a:spcBef>
            <a:spcAft>
              <a:spcPct val="35000"/>
            </a:spcAft>
            <a:buNone/>
          </a:pPr>
          <a:r>
            <a:rPr lang="en-GB" sz="2500" kern="1200" dirty="0"/>
            <a:t>To gather data from participants regarding criminal liability.</a:t>
          </a:r>
          <a:endParaRPr lang="en-US" sz="2500" kern="1200" dirty="0"/>
        </a:p>
      </dsp:txBody>
      <dsp:txXfrm>
        <a:off x="1797316" y="1945813"/>
        <a:ext cx="4492909" cy="1556118"/>
      </dsp:txXfrm>
    </dsp:sp>
    <dsp:sp modelId="{FEEE3E27-2E75-49F1-A3A6-65D71D7E80B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CB20E-047D-4ED9-917E-A95E8539F45A}">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DFE508-782D-4F50-A798-7F69ECFCE192}">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100000"/>
            </a:lnSpc>
            <a:spcBef>
              <a:spcPct val="0"/>
            </a:spcBef>
            <a:spcAft>
              <a:spcPct val="35000"/>
            </a:spcAft>
            <a:buNone/>
          </a:pPr>
          <a:r>
            <a:rPr lang="en-GB" sz="2500" kern="1200"/>
            <a:t>Analyse the findings and compare.</a:t>
          </a:r>
          <a:endParaRPr lang="en-US" sz="2500" kern="1200"/>
        </a:p>
      </dsp:txBody>
      <dsp:txXfrm>
        <a:off x="1797316" y="3890961"/>
        <a:ext cx="4492909" cy="15561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4B092-415C-474B-866B-B50FE65D67F4}">
      <dsp:nvSpPr>
        <dsp:cNvPr id="0" name=""/>
        <dsp:cNvSpPr/>
      </dsp:nvSpPr>
      <dsp:spPr>
        <a:xfrm>
          <a:off x="0" y="3974"/>
          <a:ext cx="6795759" cy="8465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9B10D3-AEAC-40F9-B661-BB8A436EC708}">
      <dsp:nvSpPr>
        <dsp:cNvPr id="0" name=""/>
        <dsp:cNvSpPr/>
      </dsp:nvSpPr>
      <dsp:spPr>
        <a:xfrm>
          <a:off x="256089" y="194454"/>
          <a:ext cx="465617" cy="465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2BAE6D-9E75-4E21-8174-751A6B12860E}">
      <dsp:nvSpPr>
        <dsp:cNvPr id="0" name=""/>
        <dsp:cNvSpPr/>
      </dsp:nvSpPr>
      <dsp:spPr>
        <a:xfrm>
          <a:off x="977796" y="3974"/>
          <a:ext cx="5817962" cy="84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6" tIns="89596" rIns="89596" bIns="89596" numCol="1" spcCol="1270" anchor="ctr" anchorCtr="0">
          <a:noAutofit/>
        </a:bodyPr>
        <a:lstStyle/>
        <a:p>
          <a:pPr marL="0" lvl="0" indent="0" algn="l" defTabSz="977900">
            <a:lnSpc>
              <a:spcPct val="90000"/>
            </a:lnSpc>
            <a:spcBef>
              <a:spcPct val="0"/>
            </a:spcBef>
            <a:spcAft>
              <a:spcPct val="35000"/>
            </a:spcAft>
            <a:buNone/>
          </a:pPr>
          <a:r>
            <a:rPr lang="en-GB" sz="2200" kern="1200" dirty="0"/>
            <a:t>Inexpensive</a:t>
          </a:r>
          <a:endParaRPr lang="en-US" sz="2200" kern="1200" dirty="0"/>
        </a:p>
      </dsp:txBody>
      <dsp:txXfrm>
        <a:off x="977796" y="3974"/>
        <a:ext cx="5817962" cy="846576"/>
      </dsp:txXfrm>
    </dsp:sp>
    <dsp:sp modelId="{8175B5DA-B511-474C-A3A5-74C6E6DEE7C5}">
      <dsp:nvSpPr>
        <dsp:cNvPr id="0" name=""/>
        <dsp:cNvSpPr/>
      </dsp:nvSpPr>
      <dsp:spPr>
        <a:xfrm>
          <a:off x="0" y="1083215"/>
          <a:ext cx="6795759" cy="8465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EA18E-BE9E-480B-B5C8-433323AFD609}">
      <dsp:nvSpPr>
        <dsp:cNvPr id="0" name=""/>
        <dsp:cNvSpPr/>
      </dsp:nvSpPr>
      <dsp:spPr>
        <a:xfrm>
          <a:off x="256089" y="1252675"/>
          <a:ext cx="465617" cy="465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F6132C-31AF-4CE3-AA53-844EFB023904}">
      <dsp:nvSpPr>
        <dsp:cNvPr id="0" name=""/>
        <dsp:cNvSpPr/>
      </dsp:nvSpPr>
      <dsp:spPr>
        <a:xfrm>
          <a:off x="977796" y="1062195"/>
          <a:ext cx="5817962" cy="84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6" tIns="89596" rIns="89596" bIns="89596" numCol="1" spcCol="1270" anchor="ctr" anchorCtr="0">
          <a:noAutofit/>
        </a:bodyPr>
        <a:lstStyle/>
        <a:p>
          <a:pPr marL="0" lvl="0" indent="0" algn="l" defTabSz="977900">
            <a:lnSpc>
              <a:spcPct val="90000"/>
            </a:lnSpc>
            <a:spcBef>
              <a:spcPct val="0"/>
            </a:spcBef>
            <a:spcAft>
              <a:spcPct val="35000"/>
            </a:spcAft>
            <a:buNone/>
          </a:pPr>
          <a:r>
            <a:rPr lang="en-GB" sz="2200" kern="1200" dirty="0"/>
            <a:t>Fast Results</a:t>
          </a:r>
          <a:endParaRPr lang="en-US" sz="2200" kern="1200" dirty="0"/>
        </a:p>
      </dsp:txBody>
      <dsp:txXfrm>
        <a:off x="977796" y="1062195"/>
        <a:ext cx="5817962" cy="846576"/>
      </dsp:txXfrm>
    </dsp:sp>
    <dsp:sp modelId="{C59DDE01-7AD7-44EB-B8F3-57AB90B8FAC8}">
      <dsp:nvSpPr>
        <dsp:cNvPr id="0" name=""/>
        <dsp:cNvSpPr/>
      </dsp:nvSpPr>
      <dsp:spPr>
        <a:xfrm>
          <a:off x="0" y="2120416"/>
          <a:ext cx="6795759" cy="8465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DC19C-B55C-4131-A173-1A1C69DF62C9}">
      <dsp:nvSpPr>
        <dsp:cNvPr id="0" name=""/>
        <dsp:cNvSpPr/>
      </dsp:nvSpPr>
      <dsp:spPr>
        <a:xfrm>
          <a:off x="256089" y="2310895"/>
          <a:ext cx="465617" cy="465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419DE0-A870-477D-A49B-22B1EA4F772B}">
      <dsp:nvSpPr>
        <dsp:cNvPr id="0" name=""/>
        <dsp:cNvSpPr/>
      </dsp:nvSpPr>
      <dsp:spPr>
        <a:xfrm>
          <a:off x="977796" y="2120416"/>
          <a:ext cx="5817962" cy="84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6" tIns="89596" rIns="89596" bIns="89596" numCol="1" spcCol="1270" anchor="ctr" anchorCtr="0">
          <a:noAutofit/>
        </a:bodyPr>
        <a:lstStyle/>
        <a:p>
          <a:pPr marL="0" lvl="0" indent="0" algn="l" defTabSz="977900">
            <a:lnSpc>
              <a:spcPct val="90000"/>
            </a:lnSpc>
            <a:spcBef>
              <a:spcPct val="0"/>
            </a:spcBef>
            <a:spcAft>
              <a:spcPct val="35000"/>
            </a:spcAft>
            <a:buNone/>
          </a:pPr>
          <a:r>
            <a:rPr lang="en-GB" sz="2200" kern="1200" dirty="0"/>
            <a:t>Easy Analysis</a:t>
          </a:r>
          <a:endParaRPr lang="en-US" sz="2200" kern="1200" dirty="0"/>
        </a:p>
      </dsp:txBody>
      <dsp:txXfrm>
        <a:off x="977796" y="2120416"/>
        <a:ext cx="5817962" cy="846576"/>
      </dsp:txXfrm>
    </dsp:sp>
    <dsp:sp modelId="{4F43B29A-F520-4EDB-8396-D8B7083DB2CE}">
      <dsp:nvSpPr>
        <dsp:cNvPr id="0" name=""/>
        <dsp:cNvSpPr/>
      </dsp:nvSpPr>
      <dsp:spPr>
        <a:xfrm>
          <a:off x="0" y="3189143"/>
          <a:ext cx="6795759" cy="8465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9CBFB8-9856-4C17-9DD5-DCD752985524}">
      <dsp:nvSpPr>
        <dsp:cNvPr id="0" name=""/>
        <dsp:cNvSpPr/>
      </dsp:nvSpPr>
      <dsp:spPr>
        <a:xfrm>
          <a:off x="256089" y="3369116"/>
          <a:ext cx="465617" cy="465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DD7816-1BEF-4720-BCDB-08FBC8660B35}">
      <dsp:nvSpPr>
        <dsp:cNvPr id="0" name=""/>
        <dsp:cNvSpPr/>
      </dsp:nvSpPr>
      <dsp:spPr>
        <a:xfrm>
          <a:off x="977796" y="3178636"/>
          <a:ext cx="5817962" cy="84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6" tIns="89596" rIns="89596" bIns="89596" numCol="1" spcCol="1270" anchor="ctr" anchorCtr="0">
          <a:noAutofit/>
        </a:bodyPr>
        <a:lstStyle/>
        <a:p>
          <a:pPr marL="0" lvl="0" indent="0" algn="l" defTabSz="977900">
            <a:lnSpc>
              <a:spcPct val="90000"/>
            </a:lnSpc>
            <a:spcBef>
              <a:spcPct val="0"/>
            </a:spcBef>
            <a:spcAft>
              <a:spcPct val="35000"/>
            </a:spcAft>
            <a:buNone/>
          </a:pPr>
          <a:r>
            <a:rPr lang="en-GB" sz="2200" kern="1200" dirty="0"/>
            <a:t>No Pressure</a:t>
          </a:r>
          <a:endParaRPr lang="en-US" sz="2200" kern="1200" dirty="0"/>
        </a:p>
      </dsp:txBody>
      <dsp:txXfrm>
        <a:off x="977796" y="3178636"/>
        <a:ext cx="5817962" cy="846576"/>
      </dsp:txXfrm>
    </dsp:sp>
    <dsp:sp modelId="{B763218C-EF2A-4057-A597-C2FCA46CB436}">
      <dsp:nvSpPr>
        <dsp:cNvPr id="0" name=""/>
        <dsp:cNvSpPr/>
      </dsp:nvSpPr>
      <dsp:spPr>
        <a:xfrm>
          <a:off x="0" y="4226343"/>
          <a:ext cx="6795759" cy="8465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3EED7-1C35-4631-B4CE-093709689F1C}">
      <dsp:nvSpPr>
        <dsp:cNvPr id="0" name=""/>
        <dsp:cNvSpPr/>
      </dsp:nvSpPr>
      <dsp:spPr>
        <a:xfrm>
          <a:off x="256089" y="4427337"/>
          <a:ext cx="465617" cy="4656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205F6E-9BEF-4FB1-8E02-C26CD0BA8C49}">
      <dsp:nvSpPr>
        <dsp:cNvPr id="0" name=""/>
        <dsp:cNvSpPr/>
      </dsp:nvSpPr>
      <dsp:spPr>
        <a:xfrm>
          <a:off x="977796" y="4236857"/>
          <a:ext cx="5817962" cy="84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6" tIns="89596" rIns="89596" bIns="89596" numCol="1" spcCol="1270" anchor="ctr" anchorCtr="0">
          <a:noAutofit/>
        </a:bodyPr>
        <a:lstStyle/>
        <a:p>
          <a:pPr marL="0" lvl="0" indent="0" algn="l" defTabSz="977900">
            <a:lnSpc>
              <a:spcPct val="90000"/>
            </a:lnSpc>
            <a:spcBef>
              <a:spcPct val="0"/>
            </a:spcBef>
            <a:spcAft>
              <a:spcPct val="35000"/>
            </a:spcAft>
            <a:buNone/>
          </a:pPr>
          <a:r>
            <a:rPr lang="en-GB" sz="2200" kern="1200" dirty="0"/>
            <a:t>Qualitative and Quantitative</a:t>
          </a:r>
          <a:endParaRPr lang="en-US" sz="2200" kern="1200" dirty="0"/>
        </a:p>
      </dsp:txBody>
      <dsp:txXfrm>
        <a:off x="977796" y="4236857"/>
        <a:ext cx="5817962" cy="8465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EFF5F-1CD4-48B8-848C-C78919766B71}">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C5A66-7F12-44D6-AF7E-3B1DD03C90D8}">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451A86-30D8-4253-B8F9-7C291527A88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Skipped Questions</a:t>
          </a:r>
          <a:endParaRPr lang="en-US" sz="2500" kern="1200"/>
        </a:p>
      </dsp:txBody>
      <dsp:txXfrm>
        <a:off x="1797316" y="665"/>
        <a:ext cx="4492909" cy="1556118"/>
      </dsp:txXfrm>
    </dsp:sp>
    <dsp:sp modelId="{2CC50B58-6B07-45DC-B25D-ACCF9EB786DF}">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57C48-91D2-419D-9A5B-E2F6A0D53DCE}">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240389-2CBE-4554-A825-B0A6DBEC3543}">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Interpretation Issues</a:t>
          </a:r>
          <a:endParaRPr lang="en-US" sz="2500" kern="1200"/>
        </a:p>
      </dsp:txBody>
      <dsp:txXfrm>
        <a:off x="1797316" y="1945813"/>
        <a:ext cx="4492909" cy="1556118"/>
      </dsp:txXfrm>
    </dsp:sp>
    <dsp:sp modelId="{EA7001A2-C515-4513-B6EF-7D930436246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970383-C506-428B-874C-C3297CCFA545}">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CF0E22-E5AF-4D80-8873-4669D1A1E595}">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Chasing People</a:t>
          </a:r>
          <a:endParaRPr lang="en-US" sz="2500" kern="1200"/>
        </a:p>
      </dsp:txBody>
      <dsp:txXfrm>
        <a:off x="1797316" y="3890961"/>
        <a:ext cx="4492909" cy="15561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58DDC-91C2-49F8-9F7F-AD2B8C2C0006}">
      <dsp:nvSpPr>
        <dsp:cNvPr id="0" name=""/>
        <dsp:cNvSpPr/>
      </dsp:nvSpPr>
      <dsp:spPr>
        <a:xfrm>
          <a:off x="0" y="826703"/>
          <a:ext cx="6403994" cy="1526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4C001-439B-4B4A-A2F0-E64C25350F15}">
      <dsp:nvSpPr>
        <dsp:cNvPr id="0" name=""/>
        <dsp:cNvSpPr/>
      </dsp:nvSpPr>
      <dsp:spPr>
        <a:xfrm>
          <a:off x="461682" y="1170104"/>
          <a:ext cx="839422" cy="839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2BAFF5-49BE-4B94-A7ED-985A3B1B6752}">
      <dsp:nvSpPr>
        <dsp:cNvPr id="0" name=""/>
        <dsp:cNvSpPr/>
      </dsp:nvSpPr>
      <dsp:spPr>
        <a:xfrm>
          <a:off x="1762787" y="826703"/>
          <a:ext cx="4641206" cy="1526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5" tIns="161525" rIns="161525" bIns="161525" numCol="1" spcCol="1270" anchor="ctr" anchorCtr="0">
          <a:noAutofit/>
        </a:bodyPr>
        <a:lstStyle/>
        <a:p>
          <a:pPr marL="0" lvl="0" indent="0" algn="l" defTabSz="1111250">
            <a:lnSpc>
              <a:spcPct val="90000"/>
            </a:lnSpc>
            <a:spcBef>
              <a:spcPct val="0"/>
            </a:spcBef>
            <a:spcAft>
              <a:spcPct val="35000"/>
            </a:spcAft>
            <a:buNone/>
          </a:pPr>
          <a:r>
            <a:rPr lang="en-GB" sz="2500" kern="1200"/>
            <a:t>Public opinion on children with mental impairment.</a:t>
          </a:r>
          <a:endParaRPr lang="en-US" sz="2500" kern="1200"/>
        </a:p>
      </dsp:txBody>
      <dsp:txXfrm>
        <a:off x="1762787" y="826703"/>
        <a:ext cx="4641206" cy="1526222"/>
      </dsp:txXfrm>
    </dsp:sp>
    <dsp:sp modelId="{B472013E-91EC-4EE9-A4ED-96A85315A8B7}">
      <dsp:nvSpPr>
        <dsp:cNvPr id="0" name=""/>
        <dsp:cNvSpPr/>
      </dsp:nvSpPr>
      <dsp:spPr>
        <a:xfrm>
          <a:off x="0" y="2734482"/>
          <a:ext cx="6403994" cy="15262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F813E-D0E2-494E-83B6-B232AAF548C4}">
      <dsp:nvSpPr>
        <dsp:cNvPr id="0" name=""/>
        <dsp:cNvSpPr/>
      </dsp:nvSpPr>
      <dsp:spPr>
        <a:xfrm>
          <a:off x="461682" y="3077882"/>
          <a:ext cx="839422" cy="839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E4F909-5614-4F75-9273-D778D9CD74D3}">
      <dsp:nvSpPr>
        <dsp:cNvPr id="0" name=""/>
        <dsp:cNvSpPr/>
      </dsp:nvSpPr>
      <dsp:spPr>
        <a:xfrm>
          <a:off x="1762787" y="2734482"/>
          <a:ext cx="4641206" cy="1526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5" tIns="161525" rIns="161525" bIns="161525" numCol="1" spcCol="1270" anchor="ctr" anchorCtr="0">
          <a:noAutofit/>
        </a:bodyPr>
        <a:lstStyle/>
        <a:p>
          <a:pPr marL="0" lvl="0" indent="0" algn="l" defTabSz="1111250">
            <a:lnSpc>
              <a:spcPct val="90000"/>
            </a:lnSpc>
            <a:spcBef>
              <a:spcPct val="0"/>
            </a:spcBef>
            <a:spcAft>
              <a:spcPct val="35000"/>
            </a:spcAft>
            <a:buNone/>
          </a:pPr>
          <a:r>
            <a:rPr lang="en-GB" sz="2500" kern="1200"/>
            <a:t>Pattern of participants.</a:t>
          </a:r>
          <a:endParaRPr lang="en-US" sz="2500" kern="1200"/>
        </a:p>
      </dsp:txBody>
      <dsp:txXfrm>
        <a:off x="1762787" y="2734482"/>
        <a:ext cx="4641206" cy="15262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74949-83F8-44DF-B8DE-AA138528F544}">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48CF5-7BBE-4D63-9A5D-D6A98AF24ED8}">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CC834C-E140-47D3-A375-282698A44440}">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dirty="0"/>
            <a:t>Accuracy</a:t>
          </a:r>
          <a:endParaRPr lang="en-US" sz="2200" kern="1200" dirty="0"/>
        </a:p>
      </dsp:txBody>
      <dsp:txXfrm>
        <a:off x="1323562" y="2261"/>
        <a:ext cx="4966663" cy="1145941"/>
      </dsp:txXfrm>
    </dsp:sp>
    <dsp:sp modelId="{75681A21-C328-46F3-A8F5-FE7224DBF3D6}">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08E9A7-CA73-4731-9084-230D7F56D51B}">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443B93-3C74-4755-8348-4D6A6CEC1377}">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dirty="0"/>
            <a:t>Unambiguous</a:t>
          </a:r>
          <a:endParaRPr lang="en-US" sz="2200" kern="1200" dirty="0"/>
        </a:p>
      </dsp:txBody>
      <dsp:txXfrm>
        <a:off x="1323562" y="1434688"/>
        <a:ext cx="4966663" cy="1145941"/>
      </dsp:txXfrm>
    </dsp:sp>
    <dsp:sp modelId="{2AD734AD-280C-4BD8-8763-6EC2E102B056}">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EDB7C6-BB43-4342-9BF1-6F605A21A8CA}">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5CEC4-0BF6-4B58-95A5-3F3D798A809D}">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dirty="0"/>
            <a:t>Objectivity</a:t>
          </a:r>
        </a:p>
      </dsp:txBody>
      <dsp:txXfrm>
        <a:off x="1323562" y="2867115"/>
        <a:ext cx="4966663" cy="1145941"/>
      </dsp:txXfrm>
    </dsp:sp>
    <dsp:sp modelId="{FFC4B0C5-5DBE-4C7B-A6E1-03F37CF2071A}">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C06DA-F3A5-474A-A223-6B8EAD58E26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909F9E-C34C-4623-92BB-14CF8B6E2234}">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Century Gothic" panose="020B0502020202020204"/>
            </a:rPr>
            <a:t>Surveys in person</a:t>
          </a:r>
          <a:endParaRPr lang="en-GB" sz="2200" kern="1200" dirty="0"/>
        </a:p>
      </dsp:txBody>
      <dsp:txXfrm>
        <a:off x="1323562" y="4299542"/>
        <a:ext cx="4966663" cy="1145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81983-0D23-4B92-8964-D6C0C9EBF40F}">
      <dsp:nvSpPr>
        <dsp:cNvPr id="0" name=""/>
        <dsp:cNvSpPr/>
      </dsp:nvSpPr>
      <dsp:spPr>
        <a:xfrm>
          <a:off x="0" y="621"/>
          <a:ext cx="6403994" cy="1453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4D974-242D-49A4-B9C0-9CB214EDBE8B}">
      <dsp:nvSpPr>
        <dsp:cNvPr id="0" name=""/>
        <dsp:cNvSpPr/>
      </dsp:nvSpPr>
      <dsp:spPr>
        <a:xfrm>
          <a:off x="439590" y="327588"/>
          <a:ext cx="799254" cy="7992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E8E911-B6FA-4688-891C-8BE2DDBFD862}">
      <dsp:nvSpPr>
        <dsp:cNvPr id="0" name=""/>
        <dsp:cNvSpPr/>
      </dsp:nvSpPr>
      <dsp:spPr>
        <a:xfrm>
          <a:off x="1678435" y="621"/>
          <a:ext cx="4725558" cy="1453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6" tIns="153796" rIns="153796" bIns="153796" numCol="1" spcCol="1270" anchor="ctr" anchorCtr="0">
          <a:noAutofit/>
        </a:bodyPr>
        <a:lstStyle/>
        <a:p>
          <a:pPr marL="0" lvl="0" indent="0" algn="l" defTabSz="1111250">
            <a:lnSpc>
              <a:spcPct val="90000"/>
            </a:lnSpc>
            <a:spcBef>
              <a:spcPct val="0"/>
            </a:spcBef>
            <a:spcAft>
              <a:spcPct val="35000"/>
            </a:spcAft>
            <a:buNone/>
          </a:pPr>
          <a:r>
            <a:rPr lang="en-GB" sz="2500" kern="1200" dirty="0"/>
            <a:t>Carried out in a small area</a:t>
          </a:r>
          <a:endParaRPr lang="en-US" sz="2500" kern="1200" dirty="0"/>
        </a:p>
      </dsp:txBody>
      <dsp:txXfrm>
        <a:off x="1678435" y="621"/>
        <a:ext cx="4725558" cy="1453190"/>
      </dsp:txXfrm>
    </dsp:sp>
    <dsp:sp modelId="{3EB277F9-CF80-4857-ACAB-BE658D700B08}">
      <dsp:nvSpPr>
        <dsp:cNvPr id="0" name=""/>
        <dsp:cNvSpPr/>
      </dsp:nvSpPr>
      <dsp:spPr>
        <a:xfrm>
          <a:off x="0" y="1817109"/>
          <a:ext cx="6403994" cy="1453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0E108-5EF6-403F-9D73-79E97B7E3475}">
      <dsp:nvSpPr>
        <dsp:cNvPr id="0" name=""/>
        <dsp:cNvSpPr/>
      </dsp:nvSpPr>
      <dsp:spPr>
        <a:xfrm>
          <a:off x="439590" y="2144077"/>
          <a:ext cx="799254" cy="7992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4D26B1-F827-4334-A46F-DE595938AB3F}">
      <dsp:nvSpPr>
        <dsp:cNvPr id="0" name=""/>
        <dsp:cNvSpPr/>
      </dsp:nvSpPr>
      <dsp:spPr>
        <a:xfrm>
          <a:off x="1678435" y="1817109"/>
          <a:ext cx="4725558" cy="1453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6" tIns="153796" rIns="153796" bIns="153796" numCol="1" spcCol="1270" anchor="ctr" anchorCtr="0">
          <a:noAutofit/>
        </a:bodyPr>
        <a:lstStyle/>
        <a:p>
          <a:pPr marL="0" lvl="0" indent="0" algn="l" defTabSz="1111250">
            <a:lnSpc>
              <a:spcPct val="90000"/>
            </a:lnSpc>
            <a:spcBef>
              <a:spcPct val="0"/>
            </a:spcBef>
            <a:spcAft>
              <a:spcPct val="35000"/>
            </a:spcAft>
            <a:buNone/>
          </a:pPr>
          <a:r>
            <a:rPr lang="en-GB" sz="2500" kern="1200" dirty="0"/>
            <a:t>Time consuming</a:t>
          </a:r>
          <a:endParaRPr lang="en-US" sz="2500" kern="1200" dirty="0"/>
        </a:p>
      </dsp:txBody>
      <dsp:txXfrm>
        <a:off x="1678435" y="1817109"/>
        <a:ext cx="4725558" cy="1453190"/>
      </dsp:txXfrm>
    </dsp:sp>
    <dsp:sp modelId="{1090EB54-068F-4A3F-93FD-93938F66E867}">
      <dsp:nvSpPr>
        <dsp:cNvPr id="0" name=""/>
        <dsp:cNvSpPr/>
      </dsp:nvSpPr>
      <dsp:spPr>
        <a:xfrm>
          <a:off x="0" y="3633597"/>
          <a:ext cx="6403994" cy="14531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49E18-36CD-404E-AE00-75C76C3F1A49}">
      <dsp:nvSpPr>
        <dsp:cNvPr id="0" name=""/>
        <dsp:cNvSpPr/>
      </dsp:nvSpPr>
      <dsp:spPr>
        <a:xfrm>
          <a:off x="439590" y="3960565"/>
          <a:ext cx="799254" cy="7992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4831EE-4184-4A16-8C6E-E8F9EC679BC1}">
      <dsp:nvSpPr>
        <dsp:cNvPr id="0" name=""/>
        <dsp:cNvSpPr/>
      </dsp:nvSpPr>
      <dsp:spPr>
        <a:xfrm>
          <a:off x="1678435" y="3633597"/>
          <a:ext cx="4725558" cy="1453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6" tIns="153796" rIns="153796" bIns="153796" numCol="1" spcCol="1270" anchor="ctr" anchorCtr="0">
          <a:noAutofit/>
        </a:bodyPr>
        <a:lstStyle/>
        <a:p>
          <a:pPr marL="0" lvl="0" indent="0" algn="l" defTabSz="1111250" rtl="0">
            <a:lnSpc>
              <a:spcPct val="90000"/>
            </a:lnSpc>
            <a:spcBef>
              <a:spcPct val="0"/>
            </a:spcBef>
            <a:spcAft>
              <a:spcPct val="35000"/>
            </a:spcAft>
            <a:buNone/>
          </a:pPr>
          <a:r>
            <a:rPr lang="en-GB" sz="2500" kern="1200" dirty="0">
              <a:latin typeface="Century Gothic" panose="020B0502020202020204"/>
            </a:rPr>
            <a:t>Potential interviewer bias</a:t>
          </a:r>
          <a:endParaRPr lang="en-GB" sz="2500" kern="1200" dirty="0"/>
        </a:p>
      </dsp:txBody>
      <dsp:txXfrm>
        <a:off x="1678435" y="3633597"/>
        <a:ext cx="4725558" cy="14531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B1A429-C70D-4DC7-999B-F929861DF5D8}"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CB4301-FBD6-40CA-AD4E-8586D7F8ABB7}" type="slidenum">
              <a:rPr lang="en-GB" smtClean="0"/>
              <a:t>‹#›</a:t>
            </a:fld>
            <a:endParaRPr lang="en-GB"/>
          </a:p>
        </p:txBody>
      </p:sp>
    </p:spTree>
    <p:extLst>
      <p:ext uri="{BB962C8B-B14F-4D97-AF65-F5344CB8AC3E}">
        <p14:creationId xmlns:p14="http://schemas.microsoft.com/office/powerpoint/2010/main" val="3773139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8CB4301-FBD6-40CA-AD4E-8586D7F8ABB7}" type="slidenum">
              <a:rPr lang="en-GB" smtClean="0"/>
              <a:t>1</a:t>
            </a:fld>
            <a:endParaRPr lang="en-GB"/>
          </a:p>
        </p:txBody>
      </p:sp>
    </p:spTree>
    <p:extLst>
      <p:ext uri="{BB962C8B-B14F-4D97-AF65-F5344CB8AC3E}">
        <p14:creationId xmlns:p14="http://schemas.microsoft.com/office/powerpoint/2010/main" val="3997955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POINT ONE - Hannah</a:t>
            </a:r>
          </a:p>
          <a:p>
            <a:r>
              <a:rPr lang="en-GB" sz="1200" b="0" i="0" u="none" strike="noStrike" kern="1200" dirty="0">
                <a:solidFill>
                  <a:schemeClr val="tx1"/>
                </a:solidFill>
                <a:effectLst/>
                <a:highlight>
                  <a:srgbClr val="00FFFF"/>
                </a:highlight>
                <a:latin typeface="+mn-lt"/>
                <a:ea typeface="+mn-ea"/>
                <a:cs typeface="+mn-cs"/>
              </a:rPr>
              <a:t>Within criminal law, criminal liability is defined as liability in which the means rea does not need to demonstrated in connection to one or more components comprising the actus </a:t>
            </a:r>
            <a:r>
              <a:rPr lang="en-GB" sz="1200" b="0" i="0" u="none" strike="noStrike" kern="1200" dirty="0" err="1">
                <a:solidFill>
                  <a:schemeClr val="tx1"/>
                </a:solidFill>
                <a:effectLst/>
                <a:highlight>
                  <a:srgbClr val="00FFFF"/>
                </a:highlight>
                <a:latin typeface="+mn-lt"/>
                <a:ea typeface="+mn-ea"/>
                <a:cs typeface="+mn-cs"/>
              </a:rPr>
              <a:t>reus</a:t>
            </a:r>
            <a:r>
              <a:rPr lang="en-GB" sz="1200" b="0" i="0" u="none" strike="noStrike" kern="1200" dirty="0">
                <a:solidFill>
                  <a:schemeClr val="tx1"/>
                </a:solidFill>
                <a:effectLst/>
                <a:highlight>
                  <a:srgbClr val="00FFFF"/>
                </a:highlight>
                <a:latin typeface="+mn-lt"/>
                <a:ea typeface="+mn-ea"/>
                <a:cs typeface="+mn-cs"/>
              </a:rPr>
              <a:t> although intention, recklessness or knowledge may be required in relation to other elements of the offense. The current age of criminal liability within the UK starts as young as 10 years old (England, C. 2020).</a:t>
            </a:r>
          </a:p>
          <a:p>
            <a:endParaRPr lang="en-GB" dirty="0"/>
          </a:p>
          <a:p>
            <a:r>
              <a:rPr lang="en-GB" u="sng" dirty="0"/>
              <a:t>POINT TWO - Hannah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Initially the age of criminal liability started at 8 years old, which was stated in The Children and Young Person’s Act 1933. This was then raised to 10 by the Children and Young Person’s Act 1963, and 10 remains the age of criminal responsibility within the UK to date (English Legal History, 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rPr>
              <a:t>POINT THREE - Hannah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Arguably it was raised from 8 years old to 10 years old as many believe in doli incapax. Doli incapax defines the age at which a child is </a:t>
            </a:r>
            <a:r>
              <a:rPr lang="en-GB" sz="1200" b="0" i="0" u="none" strike="noStrike" kern="1200" dirty="0">
                <a:solidFill>
                  <a:schemeClr val="tx1"/>
                </a:solidFill>
                <a:effectLst/>
                <a:latin typeface="+mn-lt"/>
                <a:ea typeface="+mn-ea"/>
                <a:cs typeface="+mn-cs"/>
              </a:rPr>
              <a:t>deemed incapable of forming the intent to commit a crime which is anything under 10 years old (</a:t>
            </a:r>
            <a:r>
              <a:rPr lang="en-GB" sz="1200" b="0" i="0" u="none" strike="noStrike" kern="1200" dirty="0" err="1">
                <a:solidFill>
                  <a:schemeClr val="tx1"/>
                </a:solidFill>
                <a:effectLst/>
                <a:latin typeface="+mn-lt"/>
                <a:ea typeface="+mn-ea"/>
                <a:cs typeface="+mn-cs"/>
              </a:rPr>
              <a:t>Bandalli</a:t>
            </a:r>
            <a:r>
              <a:rPr lang="en-GB" sz="1200" b="0" i="0" u="none" strike="noStrike" kern="1200" dirty="0">
                <a:solidFill>
                  <a:schemeClr val="tx1"/>
                </a:solidFill>
                <a:effectLst/>
                <a:latin typeface="+mn-lt"/>
                <a:ea typeface="+mn-ea"/>
                <a:cs typeface="+mn-cs"/>
              </a:rPr>
              <a:t>, 2008, pp.114-123). However, there still many who wish to abolish doli incapax all together. For example in 1997, Jack Straw who was the then Home Secretary stated that the assumption that children aged 10-13 years old are incapable of evil only makes situations more difficult for youth courts to convict young offenders, and in turn change their behaviour. He continues to say that most children at those ages understand right from wrong, and he wished to propose a change in the law of which if a child commits a crime, it would be automatically assumed that they understood the crime that they were committing was wrong (</a:t>
            </a:r>
            <a:r>
              <a:rPr lang="en-GB" sz="1200" b="0" i="0" u="none" strike="noStrike" kern="1200" dirty="0" err="1">
                <a:solidFill>
                  <a:schemeClr val="tx1"/>
                </a:solidFill>
                <a:effectLst/>
                <a:latin typeface="+mn-lt"/>
                <a:ea typeface="+mn-ea"/>
                <a:cs typeface="+mn-cs"/>
              </a:rPr>
              <a:t>Cavadino</a:t>
            </a:r>
            <a:r>
              <a:rPr lang="en-GB" sz="1200" b="0" i="0" u="none" strike="noStrike" kern="1200" dirty="0">
                <a:solidFill>
                  <a:schemeClr val="tx1"/>
                </a:solidFill>
                <a:effectLst/>
                <a:latin typeface="+mn-lt"/>
                <a:ea typeface="+mn-ea"/>
                <a:cs typeface="+mn-cs"/>
              </a:rPr>
              <a:t>, 1997).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sng" strike="noStrike" kern="1200" dirty="0">
              <a:solidFill>
                <a:schemeClr val="tx1"/>
              </a:solidFill>
              <a:effectLst/>
              <a:latin typeface="+mn-lt"/>
              <a:ea typeface="+mn-ea"/>
              <a:cs typeface="+mn-cs"/>
            </a:endParaRPr>
          </a:p>
          <a:p>
            <a:pPr>
              <a:defRPr/>
            </a:pPr>
            <a:r>
              <a:rPr lang="en-GB" u="sng" dirty="0"/>
              <a:t>POINT FOUR – Hayley </a:t>
            </a:r>
            <a:r>
              <a:rPr lang="en-GB" dirty="0"/>
              <a:t>  </a:t>
            </a:r>
            <a:endParaRPr lang="en-GB" dirty="0">
              <a:cs typeface="Calibri"/>
            </a:endParaRPr>
          </a:p>
          <a:p>
            <a:pPr>
              <a:defRPr/>
            </a:pPr>
            <a:r>
              <a:rPr lang="en-US" dirty="0"/>
              <a:t>These courts are less formal, and the maximum sentence is a two year Detention and Training Order.  </a:t>
            </a:r>
            <a:endParaRPr lang="en-GB" dirty="0"/>
          </a:p>
          <a:p>
            <a:pPr>
              <a:defRPr/>
            </a:pPr>
            <a:r>
              <a:rPr lang="en-US" dirty="0"/>
              <a:t>  </a:t>
            </a:r>
            <a:endParaRPr lang="en-GB" dirty="0"/>
          </a:p>
          <a:p>
            <a:pPr>
              <a:defRPr/>
            </a:pPr>
            <a:r>
              <a:rPr lang="en-US" u="sng" dirty="0"/>
              <a:t>POINT FIVE – Hayley</a:t>
            </a:r>
            <a:r>
              <a:rPr lang="en-US" dirty="0"/>
              <a:t>  </a:t>
            </a:r>
            <a:endParaRPr lang="en-GB" dirty="0"/>
          </a:p>
          <a:p>
            <a:pPr>
              <a:defRPr/>
            </a:pPr>
            <a:r>
              <a:rPr lang="en-US" dirty="0"/>
              <a:t>An indictable offence such as murder will require attendance at Crown Court. </a:t>
            </a:r>
            <a:endParaRPr lang="en-GB" dirty="0"/>
          </a:p>
          <a:p>
            <a:pPr>
              <a:defRPr/>
            </a:pPr>
            <a:r>
              <a:rPr lang="en-US" dirty="0"/>
              <a:t> </a:t>
            </a:r>
            <a:r>
              <a:rPr lang="en-GB" dirty="0"/>
              <a:t> </a:t>
            </a:r>
            <a:endParaRPr lang="en-GB" dirty="0">
              <a:cs typeface="Calibri"/>
            </a:endParaRPr>
          </a:p>
          <a:p>
            <a:pPr>
              <a:defRPr/>
            </a:pPr>
            <a:r>
              <a:rPr lang="en-US" u="sng" dirty="0"/>
              <a:t>POINT SIX – Hayley</a:t>
            </a:r>
            <a:r>
              <a:rPr lang="en-GB" dirty="0"/>
              <a:t> </a:t>
            </a:r>
            <a:endParaRPr lang="en-GB" dirty="0">
              <a:cs typeface="Calibri"/>
            </a:endParaRPr>
          </a:p>
          <a:p>
            <a:pPr>
              <a:defRPr/>
            </a:pPr>
            <a:r>
              <a:rPr lang="en-GB" u="sng" dirty="0"/>
              <a:t> </a:t>
            </a:r>
            <a:r>
              <a:rPr lang="en-GB" dirty="0"/>
              <a:t> Younger children are sent to secure centres</a:t>
            </a:r>
            <a:r>
              <a:rPr lang="en-GB" dirty="0">
                <a:cs typeface="Calibri"/>
              </a:rPr>
              <a:t>, children may also be sent to a secure training centre or young offender institution.</a:t>
            </a:r>
            <a:r>
              <a:rPr lang="en-US" dirty="0"/>
              <a:t>  This is considered preferable to being sent to prison as it aids rehabilitation.</a:t>
            </a:r>
            <a:r>
              <a:rPr lang="en-GB" dirty="0"/>
              <a:t> </a:t>
            </a:r>
            <a:endParaRPr lang="en-GB" dirty="0">
              <a:cs typeface="Calibri"/>
            </a:endParaRPr>
          </a:p>
        </p:txBody>
      </p:sp>
      <p:sp>
        <p:nvSpPr>
          <p:cNvPr id="4" name="Slide Number Placeholder 3"/>
          <p:cNvSpPr>
            <a:spLocks noGrp="1"/>
          </p:cNvSpPr>
          <p:nvPr>
            <p:ph type="sldNum" sz="quarter" idx="5"/>
          </p:nvPr>
        </p:nvSpPr>
        <p:spPr/>
        <p:txBody>
          <a:bodyPr/>
          <a:lstStyle/>
          <a:p>
            <a:fld id="{B8CB4301-FBD6-40CA-AD4E-8586D7F8ABB7}" type="slidenum">
              <a:rPr lang="en-GB" smtClean="0"/>
              <a:t>2</a:t>
            </a:fld>
            <a:endParaRPr lang="en-GB"/>
          </a:p>
        </p:txBody>
      </p:sp>
    </p:spTree>
    <p:extLst>
      <p:ext uri="{BB962C8B-B14F-4D97-AF65-F5344CB8AC3E}">
        <p14:creationId xmlns:p14="http://schemas.microsoft.com/office/powerpoint/2010/main" val="514650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my objectives was to conduct a questionnaire with questions that were easy to understand. I wanted to ensure that the questionnaire focused on the age of criminal liability as a whole, therefore it was important that the correct questions were asked in order to gather the most reliable data. This was done by asking specific questions that were both qualitive and quantitative. It was also important for the participants to understand that they would remain anonymous and that the research was being carried out for a justifiable reason. Once I had my results, I wanted to analyse them to see if there was a particular pattern, and then compare with Hayley’s findings.</a:t>
            </a:r>
          </a:p>
        </p:txBody>
      </p:sp>
      <p:sp>
        <p:nvSpPr>
          <p:cNvPr id="4" name="Slide Number Placeholder 3"/>
          <p:cNvSpPr>
            <a:spLocks noGrp="1"/>
          </p:cNvSpPr>
          <p:nvPr>
            <p:ph type="sldNum" sz="quarter" idx="5"/>
          </p:nvPr>
        </p:nvSpPr>
        <p:spPr/>
        <p:txBody>
          <a:bodyPr/>
          <a:lstStyle/>
          <a:p>
            <a:fld id="{B8CB4301-FBD6-40CA-AD4E-8586D7F8ABB7}" type="slidenum">
              <a:rPr lang="en-GB" smtClean="0"/>
              <a:t>3</a:t>
            </a:fld>
            <a:endParaRPr lang="en-GB"/>
          </a:p>
        </p:txBody>
      </p:sp>
    </p:spTree>
    <p:extLst>
      <p:ext uri="{BB962C8B-B14F-4D97-AF65-F5344CB8AC3E}">
        <p14:creationId xmlns:p14="http://schemas.microsoft.com/office/powerpoint/2010/main" val="3889816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Advantages</a:t>
            </a:r>
          </a:p>
          <a:p>
            <a:r>
              <a:rPr lang="en-GB" u="sng" dirty="0"/>
              <a:t>Inexpensive</a:t>
            </a:r>
            <a:r>
              <a:rPr lang="en-GB" dirty="0"/>
              <a:t> –</a:t>
            </a:r>
          </a:p>
          <a:p>
            <a:r>
              <a:rPr lang="en-GB" dirty="0"/>
              <a:t>I created my questionnaire via Google Forms. It was free to do, and I found that particularly easier than Survey Monkey to use.</a:t>
            </a:r>
          </a:p>
          <a:p>
            <a:endParaRPr lang="en-GB" dirty="0"/>
          </a:p>
          <a:p>
            <a:r>
              <a:rPr lang="en-GB" u="sng" dirty="0"/>
              <a:t>Fast results </a:t>
            </a:r>
            <a:r>
              <a:rPr lang="en-GB" dirty="0"/>
              <a:t>– </a:t>
            </a:r>
          </a:p>
          <a:p>
            <a:r>
              <a:rPr lang="en-GB" dirty="0"/>
              <a:t>Due to uploading my questionnaire onto social media, I gained the attention of many and had my results within a day or two, which allowed me to further process the data.</a:t>
            </a:r>
          </a:p>
          <a:p>
            <a:endParaRPr lang="en-GB" dirty="0"/>
          </a:p>
          <a:p>
            <a:r>
              <a:rPr lang="en-GB" u="sng" dirty="0"/>
              <a:t>Easy Analysis </a:t>
            </a:r>
            <a:r>
              <a:rPr lang="en-GB" dirty="0"/>
              <a:t>– </a:t>
            </a:r>
          </a:p>
          <a:p>
            <a:r>
              <a:rPr lang="en-GB" dirty="0"/>
              <a:t>Google Forms has built in tools where it collects the percentage per question and transforms the results into pie charts. This saved me a lot of time in the long run, and I knew the results were reliable.</a:t>
            </a:r>
          </a:p>
          <a:p>
            <a:endParaRPr lang="en-GB" u="sng" dirty="0"/>
          </a:p>
          <a:p>
            <a:r>
              <a:rPr lang="en-GB" u="sng" dirty="0"/>
              <a:t>No Pressure </a:t>
            </a:r>
            <a:r>
              <a:rPr lang="en-GB" dirty="0"/>
              <a:t>– </a:t>
            </a:r>
          </a:p>
          <a:p>
            <a:r>
              <a:rPr lang="en-GB" dirty="0"/>
              <a:t>By using  an online questionnaire, there was no time limit as to when it needed to be completed. This allowed participants to take their time when reading and answering the questions, thus leading to more reliable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Q &amp; Q Data </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questionnaire contained both qualitative and quantitative questions. The reason for this was to gain a better understanding of peoples views on the topic at hand, in order to produce better results.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4</a:t>
            </a:fld>
            <a:endParaRPr lang="en-GB"/>
          </a:p>
        </p:txBody>
      </p:sp>
    </p:spTree>
    <p:extLst>
      <p:ext uri="{BB962C8B-B14F-4D97-AF65-F5344CB8AC3E}">
        <p14:creationId xmlns:p14="http://schemas.microsoft.com/office/powerpoint/2010/main" val="3456516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a:t>The Disadvantages</a:t>
            </a:r>
          </a:p>
          <a:p>
            <a:r>
              <a:rPr lang="en-GB" u="sng" dirty="0"/>
              <a:t>Skipped </a:t>
            </a:r>
            <a:r>
              <a:rPr lang="en-GB" dirty="0"/>
              <a:t>– </a:t>
            </a:r>
          </a:p>
          <a:p>
            <a:r>
              <a:rPr lang="en-GB" dirty="0"/>
              <a:t>With regards to my questionnaire, there were some questions that were skipped, possibly because the reader thought they’d answered them or maybe they didn’t want to answer them. This in turn varied my data results; if I haven’t got all of the correct data, how can my answers be accurate.</a:t>
            </a:r>
          </a:p>
          <a:p>
            <a:endParaRPr lang="en-GB" u="sng" dirty="0"/>
          </a:p>
          <a:p>
            <a:r>
              <a:rPr lang="en-GB" u="sng" dirty="0"/>
              <a:t>Interpretation</a:t>
            </a:r>
            <a:r>
              <a:rPr lang="en-GB" dirty="0"/>
              <a:t> –</a:t>
            </a:r>
          </a:p>
          <a:p>
            <a:r>
              <a:rPr lang="en-GB" dirty="0"/>
              <a:t>Although I tried to make my questions as clear and understandable as possible, I fear some participants may have interpreted some questions the wrong way, and due to this being online, whilst they could ask me to interpret the question, it would then remove their anonymity.</a:t>
            </a:r>
          </a:p>
          <a:p>
            <a:endParaRPr lang="en-GB" u="sng" dirty="0"/>
          </a:p>
          <a:p>
            <a:r>
              <a:rPr lang="en-GB" u="sng" dirty="0"/>
              <a:t>Chasing People </a:t>
            </a:r>
            <a:r>
              <a:rPr lang="en-GB" dirty="0"/>
              <a:t>– </a:t>
            </a:r>
          </a:p>
          <a:p>
            <a:r>
              <a:rPr lang="en-GB" dirty="0"/>
              <a:t>Whilst my questionnaire was fairly easy to create and upload, I did need to continuously ask on social media for participants as many missed my post, or they had not been online that day etc.. This meant I had to wait a little longer before I could analyse my results.</a:t>
            </a:r>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5</a:t>
            </a:fld>
            <a:endParaRPr lang="en-GB"/>
          </a:p>
        </p:txBody>
      </p:sp>
    </p:spTree>
    <p:extLst>
      <p:ext uri="{BB962C8B-B14F-4D97-AF65-F5344CB8AC3E}">
        <p14:creationId xmlns:p14="http://schemas.microsoft.com/office/powerpoint/2010/main" val="4049748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6</a:t>
            </a:fld>
            <a:endParaRPr lang="en-GB"/>
          </a:p>
        </p:txBody>
      </p:sp>
    </p:spTree>
    <p:extLst>
      <p:ext uri="{BB962C8B-B14F-4D97-AF65-F5344CB8AC3E}">
        <p14:creationId xmlns:p14="http://schemas.microsoft.com/office/powerpoint/2010/main" val="2390059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Public opinion on children with mental impairment has shown that the majority strongly believe that the child should not be held responsible for his or her 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TWO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qualitative results have shown a pattern of participants suggesting individual assessment on each case.</a:t>
            </a:r>
          </a:p>
        </p:txBody>
      </p:sp>
      <p:sp>
        <p:nvSpPr>
          <p:cNvPr id="4" name="Slide Number Placeholder 3"/>
          <p:cNvSpPr>
            <a:spLocks noGrp="1"/>
          </p:cNvSpPr>
          <p:nvPr>
            <p:ph type="sldNum" sz="quarter" idx="5"/>
          </p:nvPr>
        </p:nvSpPr>
        <p:spPr/>
        <p:txBody>
          <a:bodyPr/>
          <a:lstStyle/>
          <a:p>
            <a:fld id="{B8CB4301-FBD6-40CA-AD4E-8586D7F8ABB7}" type="slidenum">
              <a:rPr lang="en-GB" smtClean="0"/>
              <a:t>10</a:t>
            </a:fld>
            <a:endParaRPr lang="en-GB"/>
          </a:p>
        </p:txBody>
      </p:sp>
    </p:spTree>
    <p:extLst>
      <p:ext uri="{BB962C8B-B14F-4D97-AF65-F5344CB8AC3E}">
        <p14:creationId xmlns:p14="http://schemas.microsoft.com/office/powerpoint/2010/main" val="3672765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POINT ONE </a:t>
            </a:r>
          </a:p>
          <a:p>
            <a:r>
              <a:rPr lang="en-GB" dirty="0"/>
              <a:t>On my second question, 64% of the participants agreed that the age of criminal liability is too young and should be raised to 12 years old like it is in many other countries. This was a likely answer as in question one 69% of the participants argued that children of 10 years old did not understand that they can be held criminally liable.</a:t>
            </a:r>
          </a:p>
          <a:p>
            <a:endParaRPr lang="en-GB" u="sng" dirty="0"/>
          </a:p>
          <a:p>
            <a:r>
              <a:rPr lang="en-GB" u="sng" dirty="0"/>
              <a:t>POINT TWO</a:t>
            </a:r>
          </a:p>
          <a:p>
            <a:r>
              <a:rPr lang="en-GB" dirty="0"/>
              <a:t>An interesting viewpoint arose when asked if children should be sent to secure centres if they offend. 53% of participants said no, and 46% said yes.  However, on the following question, the majority agreed that no child of 10 years old should be treated as a prisoner.</a:t>
            </a:r>
          </a:p>
          <a:p>
            <a:endParaRPr lang="en-GB" dirty="0"/>
          </a:p>
          <a:p>
            <a:r>
              <a:rPr lang="en-GB" u="sng" dirty="0"/>
              <a:t>POINT THREE</a:t>
            </a:r>
          </a:p>
          <a:p>
            <a:r>
              <a:rPr lang="en-GB" dirty="0"/>
              <a:t>It became apparent that children should remain to be treated as children, and that rehabilitation would be better suited as opposed to a criminal record. Unless it was a serious crime such as murder.</a:t>
            </a:r>
          </a:p>
          <a:p>
            <a:endParaRPr lang="en-GB" dirty="0"/>
          </a:p>
          <a:p>
            <a:r>
              <a:rPr lang="en-GB" u="sng" dirty="0"/>
              <a:t>POINT FOUR</a:t>
            </a:r>
          </a:p>
          <a:p>
            <a:r>
              <a:rPr lang="en-GB" dirty="0"/>
              <a:t>Finally, many of the participants based their own views depending on each individual case.  What this meant was the qualitative data was more in depth as each individual had their own point of view.</a:t>
            </a:r>
          </a:p>
          <a:p>
            <a:endParaRPr lang="en-GB" dirty="0"/>
          </a:p>
          <a:p>
            <a:r>
              <a:rPr lang="en-GB" dirty="0"/>
              <a:t>POINT FIVE</a:t>
            </a:r>
          </a:p>
          <a:p>
            <a:r>
              <a:rPr lang="en-GB" dirty="0"/>
              <a:t>Furthermore, due to uploading my questionnaire on social media, I was able to cover a wider area of the UK and some results were out of the UK as well. This gave a greater perspective on the topic.</a:t>
            </a:r>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11</a:t>
            </a:fld>
            <a:endParaRPr lang="en-GB"/>
          </a:p>
        </p:txBody>
      </p:sp>
    </p:spTree>
    <p:extLst>
      <p:ext uri="{BB962C8B-B14F-4D97-AF65-F5344CB8AC3E}">
        <p14:creationId xmlns:p14="http://schemas.microsoft.com/office/powerpoint/2010/main" val="162928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category scales to enabled comparisons (Anderson 2013).</a:t>
            </a:r>
            <a:endParaRPr lang="en-US" dirty="0">
              <a:cs typeface="Calibri"/>
            </a:endParaRPr>
          </a:p>
          <a:p>
            <a:r>
              <a:rPr lang="en-US" dirty="0"/>
              <a:t>Many of the questions were inspired by points highlighted in academic works. The questions were </a:t>
            </a:r>
            <a:endParaRPr lang="en-GB" dirty="0"/>
          </a:p>
          <a:p>
            <a:r>
              <a:rPr lang="en-US" dirty="0"/>
              <a:t>primarily quantitative but several offered the opportunity to provide additional detail (Anderson 2013)</a:t>
            </a:r>
            <a:endParaRPr lang="en-GB" dirty="0">
              <a:cs typeface="Calibri" panose="020F0502020204030204"/>
            </a:endParaRPr>
          </a:p>
          <a:p>
            <a:r>
              <a:rPr lang="en-US" dirty="0"/>
              <a:t>The survey was carried out in person, in similar conditions for each participant which allows comparison. A wide Demographic was sought in order to represent the views of as many as possible and examine any variation seen.</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8CB4301-FBD6-40CA-AD4E-8586D7F8ABB7}" type="slidenum">
              <a:rPr lang="en-GB" smtClean="0"/>
              <a:t>13</a:t>
            </a:fld>
            <a:endParaRPr lang="en-GB"/>
          </a:p>
        </p:txBody>
      </p:sp>
    </p:spTree>
    <p:extLst>
      <p:ext uri="{BB962C8B-B14F-4D97-AF65-F5344CB8AC3E}">
        <p14:creationId xmlns:p14="http://schemas.microsoft.com/office/powerpoint/2010/main" val="1789261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HAYLEY </a:t>
            </a:r>
          </a:p>
          <a:p>
            <a:r>
              <a:rPr lang="en-GB" dirty="0"/>
              <a:t>Research guides were consulted.</a:t>
            </a:r>
          </a:p>
          <a:p>
            <a:pPr>
              <a:lnSpc>
                <a:spcPct val="150000"/>
              </a:lnSpc>
            </a:pPr>
            <a:r>
              <a:rPr lang="en-GB" sz="1200" b="1" u="sng" dirty="0">
                <a:solidFill>
                  <a:srgbClr val="7030A0"/>
                </a:solidFill>
                <a:latin typeface="Arial"/>
                <a:cs typeface="Arial"/>
              </a:rPr>
              <a:t>Accuracy</a:t>
            </a:r>
            <a:r>
              <a:rPr lang="en-GB" sz="1200" dirty="0">
                <a:solidFill>
                  <a:srgbClr val="7030A0"/>
                </a:solidFill>
                <a:latin typeface="Arial"/>
                <a:cs typeface="Arial"/>
              </a:rPr>
              <a:t> is gained by using precise data, being consistent and objective</a:t>
            </a:r>
            <a:r>
              <a:rPr lang="en-GB" dirty="0">
                <a:solidFill>
                  <a:srgbClr val="7030A0"/>
                </a:solidFill>
                <a:latin typeface="Arial"/>
                <a:cs typeface="Arial"/>
              </a:rPr>
              <a:t>(Denscombe 2002).</a:t>
            </a:r>
            <a:r>
              <a:rPr lang="en-GB" sz="1200" dirty="0">
                <a:solidFill>
                  <a:srgbClr val="7030A0"/>
                </a:solidFill>
                <a:latin typeface="Arial"/>
                <a:cs typeface="Arial"/>
              </a:rPr>
              <a:t> </a:t>
            </a:r>
            <a:r>
              <a:rPr lang="en-GB" dirty="0" err="1">
                <a:solidFill>
                  <a:srgbClr val="7030A0"/>
                </a:solidFill>
                <a:latin typeface="Arial"/>
                <a:cs typeface="Arial"/>
              </a:rPr>
              <a:t>Quantitive</a:t>
            </a:r>
            <a:r>
              <a:rPr lang="en-GB" sz="1200" dirty="0">
                <a:solidFill>
                  <a:srgbClr val="7030A0"/>
                </a:solidFill>
                <a:latin typeface="Arial"/>
                <a:cs typeface="Arial"/>
              </a:rPr>
              <a:t> results are </a:t>
            </a:r>
            <a:r>
              <a:rPr lang="en-GB" sz="1200" b="1" u="sng" dirty="0">
                <a:solidFill>
                  <a:srgbClr val="7030A0"/>
                </a:solidFill>
                <a:latin typeface="Arial"/>
                <a:cs typeface="Arial"/>
              </a:rPr>
              <a:t>unambiguous </a:t>
            </a:r>
            <a:r>
              <a:rPr lang="en-GB" sz="1200" dirty="0">
                <a:solidFill>
                  <a:srgbClr val="7030A0"/>
                </a:solidFill>
                <a:latin typeface="Arial"/>
                <a:cs typeface="Arial"/>
              </a:rPr>
              <a:t>(</a:t>
            </a:r>
            <a:r>
              <a:rPr lang="en-GB" dirty="0">
                <a:solidFill>
                  <a:srgbClr val="7030A0"/>
                </a:solidFill>
                <a:latin typeface="Arial"/>
                <a:cs typeface="Arial"/>
              </a:rPr>
              <a:t>Anderson 2013</a:t>
            </a:r>
            <a:r>
              <a:rPr lang="en-GB" sz="1200" dirty="0">
                <a:solidFill>
                  <a:srgbClr val="7030A0"/>
                </a:solidFill>
                <a:latin typeface="Arial"/>
                <a:cs typeface="Arial"/>
              </a:rPr>
              <a:t>), I therefore argue my results were precise.</a:t>
            </a:r>
            <a:r>
              <a:rPr lang="en-GB" dirty="0">
                <a:solidFill>
                  <a:srgbClr val="7030A0"/>
                </a:solidFill>
                <a:latin typeface="Arial"/>
                <a:cs typeface="Arial"/>
              </a:rPr>
              <a:t> </a:t>
            </a:r>
            <a:endParaRPr lang="en-GB" sz="1200" dirty="0">
              <a:solidFill>
                <a:srgbClr val="000000"/>
              </a:solidFill>
              <a:latin typeface="Calibri"/>
              <a:cs typeface="Calibri"/>
            </a:endParaRPr>
          </a:p>
          <a:p>
            <a:pPr>
              <a:lnSpc>
                <a:spcPct val="150000"/>
              </a:lnSpc>
            </a:pPr>
            <a:r>
              <a:rPr lang="en-GB" sz="1200" dirty="0">
                <a:solidFill>
                  <a:srgbClr val="7030A0"/>
                </a:solidFill>
                <a:latin typeface="Arial"/>
                <a:cs typeface="Arial"/>
              </a:rPr>
              <a:t>Consistency was achieved by asking the same set of questions in similar environments </a:t>
            </a:r>
            <a:r>
              <a:rPr lang="en-GB" dirty="0">
                <a:solidFill>
                  <a:srgbClr val="7030A0"/>
                </a:solidFill>
                <a:latin typeface="Arial"/>
                <a:cs typeface="Arial"/>
              </a:rPr>
              <a:t>(Denscombe 2002). </a:t>
            </a:r>
            <a:r>
              <a:rPr lang="en-GB" sz="1200" b="1" u="sng" dirty="0">
                <a:solidFill>
                  <a:srgbClr val="7030A0"/>
                </a:solidFill>
                <a:latin typeface="Arial"/>
                <a:cs typeface="Arial"/>
              </a:rPr>
              <a:t>Objectivity</a:t>
            </a:r>
            <a:r>
              <a:rPr lang="en-GB" sz="1200" dirty="0">
                <a:solidFill>
                  <a:srgbClr val="7030A0"/>
                </a:solidFill>
                <a:latin typeface="Arial"/>
                <a:cs typeface="Arial"/>
              </a:rPr>
              <a:t> can be obtained when the interviewer carry’s out the survey without vested interests </a:t>
            </a:r>
            <a:r>
              <a:rPr lang="en-GB" dirty="0">
                <a:solidFill>
                  <a:srgbClr val="7030A0"/>
                </a:solidFill>
                <a:latin typeface="Arial"/>
                <a:cs typeface="Arial"/>
              </a:rPr>
              <a:t>(Denscombe 2002).</a:t>
            </a:r>
            <a:r>
              <a:rPr lang="en-GB" sz="1200" dirty="0">
                <a:solidFill>
                  <a:srgbClr val="7030A0"/>
                </a:solidFill>
                <a:latin typeface="Arial"/>
                <a:cs typeface="Arial"/>
              </a:rPr>
              <a:t> Lack of knowledge on a topic may result in the participant selecting a random answer </a:t>
            </a:r>
            <a:r>
              <a:rPr lang="en-GB" dirty="0">
                <a:solidFill>
                  <a:srgbClr val="7030A0"/>
                </a:solidFill>
                <a:latin typeface="Arial"/>
                <a:cs typeface="Arial"/>
              </a:rPr>
              <a:t>(Anderson 2013),</a:t>
            </a:r>
            <a:r>
              <a:rPr lang="en-GB" sz="1200" dirty="0">
                <a:solidFill>
                  <a:srgbClr val="7030A0"/>
                </a:solidFill>
                <a:latin typeface="Arial"/>
                <a:cs typeface="Arial"/>
              </a:rPr>
              <a:t> this was counteracted by carrying out </a:t>
            </a:r>
            <a:r>
              <a:rPr lang="en-GB" sz="1200" b="1" u="sng" dirty="0">
                <a:solidFill>
                  <a:srgbClr val="7030A0"/>
                </a:solidFill>
                <a:latin typeface="Arial"/>
                <a:cs typeface="Arial"/>
              </a:rPr>
              <a:t>surveys in person.</a:t>
            </a:r>
            <a:r>
              <a:rPr lang="en-GB" dirty="0">
                <a:solidFill>
                  <a:srgbClr val="7030A0"/>
                </a:solidFill>
                <a:latin typeface="Arial"/>
                <a:cs typeface="Arial"/>
              </a:rPr>
              <a:t> </a:t>
            </a:r>
            <a:endParaRPr lang="en-GB" sz="1200" b="1" u="sng" dirty="0">
              <a:solidFill>
                <a:srgbClr val="7030A0"/>
              </a:solidFill>
              <a:latin typeface="Arial" pitchFamily="34"/>
              <a:cs typeface="Arial" pitchFamily="34"/>
            </a:endParaRPr>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14</a:t>
            </a:fld>
            <a:endParaRPr lang="en-GB"/>
          </a:p>
        </p:txBody>
      </p:sp>
    </p:spTree>
    <p:extLst>
      <p:ext uri="{BB962C8B-B14F-4D97-AF65-F5344CB8AC3E}">
        <p14:creationId xmlns:p14="http://schemas.microsoft.com/office/powerpoint/2010/main" val="1560354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solidFill>
                  <a:srgbClr val="7030A0"/>
                </a:solidFill>
                <a:latin typeface="Arial"/>
                <a:cs typeface="Arial"/>
              </a:rPr>
              <a:t>The survey was carried out in a comparatively small area of South Wales ranging from Llanelli to Cardiff. Therefore the results present only a small sample of the UK. This was a </a:t>
            </a:r>
            <a:r>
              <a:rPr lang="en-GB" sz="1200" b="1" u="sng" dirty="0">
                <a:solidFill>
                  <a:srgbClr val="7030A0"/>
                </a:solidFill>
                <a:latin typeface="Arial"/>
                <a:cs typeface="Arial"/>
              </a:rPr>
              <a:t>time consuming </a:t>
            </a:r>
            <a:r>
              <a:rPr lang="en-GB" sz="1200" dirty="0">
                <a:solidFill>
                  <a:srgbClr val="7030A0"/>
                </a:solidFill>
                <a:latin typeface="Arial"/>
                <a:cs typeface="Arial"/>
              </a:rPr>
              <a:t>method and greater accuracy would have been gained by having more </a:t>
            </a:r>
            <a:r>
              <a:rPr lang="en-GB" sz="1200" b="1" u="sng" dirty="0">
                <a:solidFill>
                  <a:srgbClr val="7030A0"/>
                </a:solidFill>
                <a:latin typeface="Arial"/>
                <a:cs typeface="Arial"/>
              </a:rPr>
              <a:t>participants</a:t>
            </a:r>
            <a:r>
              <a:rPr lang="en-GB" sz="1200" dirty="0">
                <a:solidFill>
                  <a:srgbClr val="7030A0"/>
                </a:solidFill>
                <a:latin typeface="Arial"/>
                <a:cs typeface="Arial"/>
              </a:rPr>
              <a:t> </a:t>
            </a:r>
            <a:r>
              <a:rPr lang="en-GB" dirty="0">
                <a:solidFill>
                  <a:srgbClr val="7030A0"/>
                </a:solidFill>
                <a:latin typeface="Arial"/>
                <a:cs typeface="Arial"/>
              </a:rPr>
              <a:t>(Anderson 2013).</a:t>
            </a:r>
            <a:r>
              <a:rPr lang="en-GB" sz="1200" dirty="0">
                <a:solidFill>
                  <a:srgbClr val="7030A0"/>
                </a:solidFill>
                <a:latin typeface="Arial"/>
                <a:cs typeface="Arial"/>
              </a:rPr>
              <a:t> The surveys being carried out in person presents geographical limits and the risk of </a:t>
            </a:r>
            <a:r>
              <a:rPr lang="en-GB" sz="1200" b="1" u="sng" dirty="0">
                <a:solidFill>
                  <a:srgbClr val="7030A0"/>
                </a:solidFill>
                <a:latin typeface="Arial"/>
                <a:cs typeface="Arial"/>
              </a:rPr>
              <a:t>interviewer bias </a:t>
            </a:r>
            <a:r>
              <a:rPr lang="en-GB" dirty="0">
                <a:solidFill>
                  <a:srgbClr val="7030A0"/>
                </a:solidFill>
                <a:latin typeface="Arial"/>
                <a:cs typeface="Arial"/>
              </a:rPr>
              <a:t>(Anderson 2013).</a:t>
            </a:r>
            <a:r>
              <a:rPr lang="en-GB" sz="1200" dirty="0">
                <a:solidFill>
                  <a:srgbClr val="7030A0"/>
                </a:solidFill>
                <a:latin typeface="Arial"/>
                <a:cs typeface="Arial"/>
              </a:rPr>
              <a:t> Objectivity is claimed however, “it is generally accepted social researchers can never be entirely objective” (Denscombe 2002, p157).</a:t>
            </a:r>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15</a:t>
            </a:fld>
            <a:endParaRPr lang="en-GB"/>
          </a:p>
        </p:txBody>
      </p:sp>
    </p:spTree>
    <p:extLst>
      <p:ext uri="{BB962C8B-B14F-4D97-AF65-F5344CB8AC3E}">
        <p14:creationId xmlns:p14="http://schemas.microsoft.com/office/powerpoint/2010/main" val="3482816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you can see the results contradict each other. The graph on the left suggests that people believe children under 10 should be held responsible in some way.</a:t>
            </a:r>
          </a:p>
          <a:p>
            <a:r>
              <a:rPr lang="en-US" dirty="0"/>
              <a:t>The chart on the right suggests that the public are in </a:t>
            </a:r>
            <a:r>
              <a:rPr lang="en-US" dirty="0" err="1"/>
              <a:t>favour</a:t>
            </a:r>
            <a:r>
              <a:rPr lang="en-US" dirty="0"/>
              <a:t> of the age of criminal liability remaining the same.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B8CB4301-FBD6-40CA-AD4E-8586D7F8ABB7}" type="slidenum">
              <a:rPr lang="en-GB" smtClean="0"/>
              <a:t>16</a:t>
            </a:fld>
            <a:endParaRPr lang="en-GB"/>
          </a:p>
        </p:txBody>
      </p:sp>
    </p:spTree>
    <p:extLst>
      <p:ext uri="{BB962C8B-B14F-4D97-AF65-F5344CB8AC3E}">
        <p14:creationId xmlns:p14="http://schemas.microsoft.com/office/powerpoint/2010/main" val="4049818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graph on the left demonstrates that participants believe the Bulger case has influenced public opinion.</a:t>
            </a:r>
          </a:p>
          <a:p>
            <a:r>
              <a:rPr lang="en-US" dirty="0">
                <a:cs typeface="Calibri"/>
              </a:rPr>
              <a:t>The graph on the right could be said to indicate individual assessment, a re-occurring theme.</a:t>
            </a:r>
          </a:p>
        </p:txBody>
      </p:sp>
      <p:sp>
        <p:nvSpPr>
          <p:cNvPr id="4" name="Slide Number Placeholder 3"/>
          <p:cNvSpPr>
            <a:spLocks noGrp="1"/>
          </p:cNvSpPr>
          <p:nvPr>
            <p:ph type="sldNum" sz="quarter" idx="5"/>
          </p:nvPr>
        </p:nvSpPr>
        <p:spPr/>
        <p:txBody>
          <a:bodyPr/>
          <a:lstStyle/>
          <a:p>
            <a:fld id="{B8CB4301-FBD6-40CA-AD4E-8586D7F8ABB7}" type="slidenum">
              <a:rPr lang="en-GB" smtClean="0"/>
              <a:t>17</a:t>
            </a:fld>
            <a:endParaRPr lang="en-GB"/>
          </a:p>
        </p:txBody>
      </p:sp>
    </p:spTree>
    <p:extLst>
      <p:ext uri="{BB962C8B-B14F-4D97-AF65-F5344CB8AC3E}">
        <p14:creationId xmlns:p14="http://schemas.microsoft.com/office/powerpoint/2010/main" val="1256801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dirty="0">
                <a:latin typeface="Arial"/>
                <a:cs typeface="Arial"/>
              </a:rPr>
              <a:t> </a:t>
            </a:r>
            <a:r>
              <a:rPr lang="en-GB" dirty="0"/>
              <a:t>Anderson (2013) suggests an inductive approach to qualitative findings, establishing patterns within data in order to build theories. Analysis of the results showed </a:t>
            </a:r>
            <a:r>
              <a:rPr lang="en-GB" u="sng" dirty="0"/>
              <a:t>trends and re-occurring themes</a:t>
            </a:r>
            <a:r>
              <a:rPr lang="en-GB" dirty="0"/>
              <a:t>, the most frequent of these was the need for </a:t>
            </a:r>
            <a:r>
              <a:rPr lang="en-GB" u="sng" dirty="0"/>
              <a:t>individual assessment</a:t>
            </a:r>
            <a:r>
              <a:rPr lang="en-GB" dirty="0"/>
              <a:t>. This was seen throughout the questionnaire and was received from all categories that supplied qualitive results. In some cases their meaning was clear- </a:t>
            </a:r>
            <a:endParaRPr lang="en-US" dirty="0"/>
          </a:p>
          <a:p>
            <a:pPr algn="ctr"/>
            <a:r>
              <a:rPr lang="en-GB" b="1" dirty="0"/>
              <a:t>“Children should ideally be dealt with on a case by case basis” Male 41-50</a:t>
            </a:r>
            <a:endParaRPr lang="en-GB" b="1" dirty="0">
              <a:cs typeface="Calibri"/>
            </a:endParaRPr>
          </a:p>
          <a:p>
            <a:r>
              <a:rPr lang="en-GB" dirty="0"/>
              <a:t>Due to the nature of qualitative results a cautious approach was adopted when establishing how many held this opinion.</a:t>
            </a:r>
          </a:p>
          <a:p>
            <a:r>
              <a:rPr lang="en-GB" dirty="0"/>
              <a:t>It could be said many other answers held the same meaning, such as-                        </a:t>
            </a:r>
          </a:p>
          <a:p>
            <a:pPr algn="ctr"/>
            <a:r>
              <a:rPr lang="en-GB" dirty="0"/>
              <a:t>     “Should be judged according to severity” Male 18-24 </a:t>
            </a:r>
            <a:endParaRPr lang="en-GB" dirty="0">
              <a:cs typeface="Calibri" panose="020F0502020204030204"/>
            </a:endParaRPr>
          </a:p>
          <a:p>
            <a:pPr algn="ctr"/>
            <a:r>
              <a:rPr lang="en-GB" dirty="0"/>
              <a:t> “Exceptions should be made in extreme cases” Female 25-30</a:t>
            </a:r>
            <a:endParaRPr lang="en-GB" dirty="0">
              <a:cs typeface="Calibri" panose="020F0502020204030204"/>
            </a:endParaRPr>
          </a:p>
          <a:p>
            <a:r>
              <a:rPr lang="en-GB" dirty="0"/>
              <a:t>If we were to accept answers that appear to share the sentiment of individual assessment, the percentage of people who held this view would be- 46.6%</a:t>
            </a:r>
            <a:endParaRPr lang="en-GB" dirty="0">
              <a:cs typeface="Calibri"/>
            </a:endParaRPr>
          </a:p>
          <a:p>
            <a:endParaRPr lang="en-GB" dirty="0">
              <a:cs typeface="Calibri"/>
            </a:endParaRPr>
          </a:p>
          <a:p>
            <a:pPr marL="0" lvl="0" indent="0">
              <a:lnSpc>
                <a:spcPct val="150000"/>
              </a:lnSpc>
              <a:buNone/>
            </a:pPr>
            <a:endParaRPr lang="en-GB" sz="1200" dirty="0">
              <a:latin typeface="Arial" pitchFamily="34"/>
              <a:cs typeface="Arial" pitchFamily="34"/>
            </a:endParaRPr>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18</a:t>
            </a:fld>
            <a:endParaRPr lang="en-GB"/>
          </a:p>
        </p:txBody>
      </p:sp>
    </p:spTree>
    <p:extLst>
      <p:ext uri="{BB962C8B-B14F-4D97-AF65-F5344CB8AC3E}">
        <p14:creationId xmlns:p14="http://schemas.microsoft.com/office/powerpoint/2010/main" val="2217328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occurred to me the opinion of children should be sought as this matter concerns them. A survey could also be used to establish how much children understand about criminal liability. However, the time-consuming nature of such surveys prevented this.</a:t>
            </a:r>
          </a:p>
        </p:txBody>
      </p:sp>
      <p:sp>
        <p:nvSpPr>
          <p:cNvPr id="4" name="Slide Number Placeholder 3"/>
          <p:cNvSpPr>
            <a:spLocks noGrp="1"/>
          </p:cNvSpPr>
          <p:nvPr>
            <p:ph type="sldNum" sz="quarter" idx="5"/>
          </p:nvPr>
        </p:nvSpPr>
        <p:spPr/>
        <p:txBody>
          <a:bodyPr/>
          <a:lstStyle/>
          <a:p>
            <a:fld id="{B8CB4301-FBD6-40CA-AD4E-8586D7F8ABB7}" type="slidenum">
              <a:rPr lang="en-GB" smtClean="0"/>
              <a:t>19</a:t>
            </a:fld>
            <a:endParaRPr lang="en-GB"/>
          </a:p>
        </p:txBody>
      </p:sp>
    </p:spTree>
    <p:extLst>
      <p:ext uri="{BB962C8B-B14F-4D97-AF65-F5344CB8AC3E}">
        <p14:creationId xmlns:p14="http://schemas.microsoft.com/office/powerpoint/2010/main" val="975946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joint conclusion was achieved through the comparative analysis of the different results obtained by both parties, with a direct comparison.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shows a clear difference in opinion, Hannah’s survey covered a wider area as it was online, whereas Hayley’s survey was conducted locally. Could this indicate Wales has a different opinion on the age of criminal liability than other countries?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20</a:t>
            </a:fld>
            <a:endParaRPr lang="en-GB"/>
          </a:p>
        </p:txBody>
      </p:sp>
    </p:spTree>
    <p:extLst>
      <p:ext uri="{BB962C8B-B14F-4D97-AF65-F5344CB8AC3E}">
        <p14:creationId xmlns:p14="http://schemas.microsoft.com/office/powerpoint/2010/main" val="3423994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•Analysis of the questionnaire and results has shown that follow up questions may have been beneficial. For example, question 3: Do you agree children under 10 should not be held responsible regardless of the crime they have committed as they are deemed too young to understand? Could have been followed up with a question regarding what punishment (if any) people believe a child under 10 should face.</a:t>
            </a:r>
          </a:p>
          <a:p>
            <a:r>
              <a:rPr lang="en-US" dirty="0"/>
              <a:t>•A survey aimed at children could also be used to establish how much children understand about criminal liability.</a:t>
            </a:r>
            <a:endParaRPr lang="en-GB" dirty="0"/>
          </a:p>
          <a:p>
            <a:r>
              <a:rPr lang="en-US" dirty="0"/>
              <a:t>•The study suggests the general public may like to see individual assessment for each case, therefore the feasibility could be examined in further studies.</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B8CB4301-FBD6-40CA-AD4E-8586D7F8ABB7}" type="slidenum">
              <a:rPr lang="en-GB" smtClean="0"/>
              <a:t>22</a:t>
            </a:fld>
            <a:endParaRPr lang="en-GB"/>
          </a:p>
        </p:txBody>
      </p:sp>
    </p:spTree>
    <p:extLst>
      <p:ext uri="{BB962C8B-B14F-4D97-AF65-F5344CB8AC3E}">
        <p14:creationId xmlns:p14="http://schemas.microsoft.com/office/powerpoint/2010/main" val="28046585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23</a:t>
            </a:fld>
            <a:endParaRPr lang="en-GB"/>
          </a:p>
        </p:txBody>
      </p:sp>
    </p:spTree>
    <p:extLst>
      <p:ext uri="{BB962C8B-B14F-4D97-AF65-F5344CB8AC3E}">
        <p14:creationId xmlns:p14="http://schemas.microsoft.com/office/powerpoint/2010/main" val="1364672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CB4301-FBD6-40CA-AD4E-8586D7F8ABB7}" type="slidenum">
              <a:rPr lang="en-GB" smtClean="0"/>
              <a:t>25</a:t>
            </a:fld>
            <a:endParaRPr lang="en-GB"/>
          </a:p>
        </p:txBody>
      </p:sp>
    </p:spTree>
    <p:extLst>
      <p:ext uri="{BB962C8B-B14F-4D97-AF65-F5344CB8AC3E}">
        <p14:creationId xmlns:p14="http://schemas.microsoft.com/office/powerpoint/2010/main" val="15914790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3/5/2020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3/5/2020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3/5/2020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3/5/2020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1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tawidnewsmag.com/lowering-the-age-of-criminal-responsibility/" TargetMode="External"/><Relationship Id="rId3" Type="http://schemas.openxmlformats.org/officeDocument/2006/relationships/hyperlink" Target="https://englishlegalhistory.wordpress.com/2013/05/25/age-of-criminal-responsibility/" TargetMode="External"/><Relationship Id="rId7" Type="http://schemas.openxmlformats.org/officeDocument/2006/relationships/hyperlink" Target="http://www.shestokas.com/general-law/criminal-law/principles-of-criminal-liabilit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heinonline.org/HOL/LandingPage?handle=hein.journals/chilflq9&amp;div=18&amp;id=&amp;page=" TargetMode="External"/><Relationship Id="rId5" Type="http://schemas.openxmlformats.org/officeDocument/2006/relationships/hyperlink" Target="https://onlinelibrary.wiley.com/journal/14682311" TargetMode="External"/><Relationship Id="rId4" Type="http://schemas.openxmlformats.org/officeDocument/2006/relationships/hyperlink" Target="https://www.criminaldefenselawyer.com/resources/criminal-liability.ht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yjlc.uk/wp-content/uploads/2016/12/Review-of-the-Youth-Justice-System.pdf" TargetMode="External"/><Relationship Id="rId2" Type="http://schemas.openxmlformats.org/officeDocument/2006/relationships/hyperlink" Target="https://www.theguardian.com/commentisfree/2009/feb/05/uk-age-of-criminal-responsibility%20%20%20%20%20%20%20%20%20%20%20%20%20%20%20%20%20%20%20%20%20%20%20%20%20%20%20%20%20%20%20%20%20%20%20%20%20%20%20%20%20%20%20%20%20%20%20%20%20%20%20%20%20%20%20%20%20%20%20%20%20%20%20%20%20%20%20%20%20%20%20%20%20%20%20%20%20%20%20%20%20%20%20%20%20%20%20%20%20%20%20%20%20%20%20%20%20%20%20%20%20%20%20%20%20%20%20%20%20%20%20%20%20%20%20%20%20%20%20%20%20%20%20%20%20%20%20%20%20%20%20%20%20%20%20%20(accessed%20on%207/10/19"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hja.net/doli-incapax-why-do-we-hold-our-10-year-olds-to-have-criminal-responsibility/" TargetMode="External"/><Relationship Id="rId7" Type="http://schemas.openxmlformats.org/officeDocument/2006/relationships/hyperlink" Target="https://cheezburger.com/6307777024Accessed%2030/2/2020"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jlc.uk/youth-court/" TargetMode="External"/><Relationship Id="rId5" Type="http://schemas.openxmlformats.org/officeDocument/2006/relationships/hyperlink" Target="https://www.gov.uk/age-of-criminal-responsibility" TargetMode="External"/><Relationship Id="rId4" Type="http://schemas.openxmlformats.org/officeDocument/2006/relationships/hyperlink" Target="https://www.gov.uk/courts/youth-courts%20accessed%2024/2/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2676E96-44C0-498B-A5E5-D14338B562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9345" y="0"/>
            <a:ext cx="6912656"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1224B-D897-4C4A-8890-758138A4D434}"/>
              </a:ext>
            </a:extLst>
          </p:cNvPr>
          <p:cNvSpPr>
            <a:spLocks noGrp="1"/>
          </p:cNvSpPr>
          <p:nvPr>
            <p:ph type="ctrTitle"/>
          </p:nvPr>
        </p:nvSpPr>
        <p:spPr>
          <a:xfrm>
            <a:off x="5596748" y="679622"/>
            <a:ext cx="5951914" cy="2843706"/>
          </a:xfrm>
          <a:noFill/>
          <a:ln w="19050">
            <a:noFill/>
            <a:prstDash val="dash"/>
          </a:ln>
        </p:spPr>
        <p:txBody>
          <a:bodyPr>
            <a:normAutofit/>
          </a:bodyPr>
          <a:lstStyle/>
          <a:p>
            <a:r>
              <a:rPr lang="en-GB" sz="4800" dirty="0">
                <a:solidFill>
                  <a:schemeClr val="bg1"/>
                </a:solidFill>
              </a:rPr>
              <a:t>CRIMINAL LIABILITY. IS 10 YEARS OLD THE CORRECT AGE?</a:t>
            </a:r>
          </a:p>
        </p:txBody>
      </p:sp>
      <p:pic>
        <p:nvPicPr>
          <p:cNvPr id="26" name="Picture 25">
            <a:extLst>
              <a:ext uri="{FF2B5EF4-FFF2-40B4-BE49-F238E27FC236}">
                <a16:creationId xmlns:a16="http://schemas.microsoft.com/office/drawing/2014/main" id="{FE073E8C-78FA-4DF0-9828-04FD9D96C6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3" name="Subtitle 2">
            <a:extLst>
              <a:ext uri="{FF2B5EF4-FFF2-40B4-BE49-F238E27FC236}">
                <a16:creationId xmlns:a16="http://schemas.microsoft.com/office/drawing/2014/main" id="{17A0EE29-E0A7-4613-BCB0-1316611995E0}"/>
              </a:ext>
            </a:extLst>
          </p:cNvPr>
          <p:cNvSpPr>
            <a:spLocks noGrp="1"/>
          </p:cNvSpPr>
          <p:nvPr>
            <p:ph type="subTitle" idx="1"/>
          </p:nvPr>
        </p:nvSpPr>
        <p:spPr>
          <a:xfrm>
            <a:off x="5632265" y="4119613"/>
            <a:ext cx="5935535" cy="2058765"/>
          </a:xfrm>
          <a:noFill/>
          <a:ln w="19050">
            <a:noFill/>
            <a:prstDash val="dash"/>
          </a:ln>
        </p:spPr>
        <p:txBody>
          <a:bodyPr>
            <a:normAutofit/>
          </a:bodyPr>
          <a:lstStyle/>
          <a:p>
            <a:pPr algn="r"/>
            <a:r>
              <a:rPr lang="en-GB">
                <a:solidFill>
                  <a:schemeClr val="bg1"/>
                </a:solidFill>
              </a:rPr>
              <a:t>By Hayley Thomas &amp; Hannah Albrighton</a:t>
            </a:r>
          </a:p>
        </p:txBody>
      </p:sp>
      <p:sp>
        <p:nvSpPr>
          <p:cNvPr id="28" name="Rectangle 27">
            <a:extLst>
              <a:ext uri="{FF2B5EF4-FFF2-40B4-BE49-F238E27FC236}">
                <a16:creationId xmlns:a16="http://schemas.microsoft.com/office/drawing/2014/main" id="{6A956075-C476-4F2B-9351-7C97ED184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27947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ounded Rectangle 11">
            <a:extLst>
              <a:ext uri="{FF2B5EF4-FFF2-40B4-BE49-F238E27FC236}">
                <a16:creationId xmlns:a16="http://schemas.microsoft.com/office/drawing/2014/main" id="{E056BCBC-F9ED-491D-823B-C6927AAE1B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92668" cy="5571072"/>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2FD3CF-C6E0-49D3-84D1-48596FB56502}"/>
              </a:ext>
            </a:extLst>
          </p:cNvPr>
          <p:cNvPicPr>
            <a:picLocks noChangeAspect="1"/>
          </p:cNvPicPr>
          <p:nvPr/>
        </p:nvPicPr>
        <p:blipFill>
          <a:blip r:embed="rId4"/>
          <a:stretch>
            <a:fillRect/>
          </a:stretch>
        </p:blipFill>
        <p:spPr>
          <a:xfrm>
            <a:off x="1289902" y="2079230"/>
            <a:ext cx="2699540" cy="2699540"/>
          </a:xfrm>
          <a:prstGeom prst="rect">
            <a:avLst/>
          </a:prstGeom>
        </p:spPr>
      </p:pic>
      <p:sp>
        <p:nvSpPr>
          <p:cNvPr id="6" name="TextBox 5">
            <a:extLst>
              <a:ext uri="{FF2B5EF4-FFF2-40B4-BE49-F238E27FC236}">
                <a16:creationId xmlns:a16="http://schemas.microsoft.com/office/drawing/2014/main" id="{3B53CBF6-8CB5-4862-89A5-C4F734C92E9D}"/>
              </a:ext>
            </a:extLst>
          </p:cNvPr>
          <p:cNvSpPr txBox="1"/>
          <p:nvPr/>
        </p:nvSpPr>
        <p:spPr>
          <a:xfrm>
            <a:off x="643338" y="6304003"/>
            <a:ext cx="3700130" cy="369332"/>
          </a:xfrm>
          <a:prstGeom prst="rect">
            <a:avLst/>
          </a:prstGeom>
          <a:noFill/>
        </p:spPr>
        <p:txBody>
          <a:bodyPr wrap="square" rtlCol="0">
            <a:spAutoFit/>
          </a:bodyPr>
          <a:lstStyle/>
          <a:p>
            <a:r>
              <a:rPr lang="en-GB" dirty="0" err="1">
                <a:solidFill>
                  <a:schemeClr val="bg1"/>
                </a:solidFill>
              </a:rPr>
              <a:t>Shestokas</a:t>
            </a:r>
            <a:r>
              <a:rPr lang="en-GB" dirty="0">
                <a:solidFill>
                  <a:schemeClr val="bg1"/>
                </a:solidFill>
              </a:rPr>
              <a:t>, D.  (2012)</a:t>
            </a:r>
          </a:p>
        </p:txBody>
      </p:sp>
    </p:spTree>
    <p:extLst>
      <p:ext uri="{BB962C8B-B14F-4D97-AF65-F5344CB8AC3E}">
        <p14:creationId xmlns:p14="http://schemas.microsoft.com/office/powerpoint/2010/main" val="224114382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3" name="Picture 2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76B9087A-6278-4FC8-90EA-8A28FFCC0FB8}"/>
              </a:ext>
            </a:extLst>
          </p:cNvPr>
          <p:cNvSpPr>
            <a:spLocks noGrp="1"/>
          </p:cNvSpPr>
          <p:nvPr>
            <p:ph type="title"/>
          </p:nvPr>
        </p:nvSpPr>
        <p:spPr>
          <a:xfrm>
            <a:off x="626857" y="-3784"/>
            <a:ext cx="3687417" cy="724822"/>
          </a:xfrm>
        </p:spPr>
        <p:txBody>
          <a:bodyPr>
            <a:normAutofit/>
          </a:bodyPr>
          <a:lstStyle/>
          <a:p>
            <a:pPr algn="l"/>
            <a:r>
              <a:rPr lang="en-GB" sz="3600" u="sng" dirty="0">
                <a:solidFill>
                  <a:schemeClr val="bg1"/>
                </a:solidFill>
              </a:rPr>
              <a:t>Background</a:t>
            </a:r>
          </a:p>
        </p:txBody>
      </p:sp>
      <p:pic>
        <p:nvPicPr>
          <p:cNvPr id="25" name="Picture 2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546B9A39-8E7E-4823-9D9F-3FDBDD93BDFA}"/>
              </a:ext>
            </a:extLst>
          </p:cNvPr>
          <p:cNvSpPr>
            <a:spLocks noGrp="1"/>
          </p:cNvSpPr>
          <p:nvPr>
            <p:ph idx="1"/>
          </p:nvPr>
        </p:nvSpPr>
        <p:spPr>
          <a:xfrm>
            <a:off x="-66219" y="679451"/>
            <a:ext cx="4699015" cy="6093842"/>
          </a:xfrm>
        </p:spPr>
        <p:txBody>
          <a:bodyPr vert="horz" lIns="91440" tIns="45720" rIns="91440" bIns="45720" rtlCol="0" anchor="t">
            <a:noAutofit/>
          </a:bodyPr>
          <a:lstStyle/>
          <a:p>
            <a:r>
              <a:rPr lang="en-GB" dirty="0">
                <a:solidFill>
                  <a:schemeClr val="bg1"/>
                </a:solidFill>
                <a:latin typeface="+mj-lt"/>
              </a:rPr>
              <a:t>What is criminal liability?</a:t>
            </a:r>
          </a:p>
          <a:p>
            <a:endParaRPr lang="en-GB" dirty="0">
              <a:solidFill>
                <a:schemeClr val="bg1"/>
              </a:solidFill>
              <a:latin typeface="+mj-lt"/>
            </a:endParaRPr>
          </a:p>
          <a:p>
            <a:r>
              <a:rPr lang="en-GB" dirty="0">
                <a:solidFill>
                  <a:schemeClr val="bg1"/>
                </a:solidFill>
                <a:latin typeface="+mj-lt"/>
              </a:rPr>
              <a:t>When did the age of criminal liability become 10?</a:t>
            </a:r>
            <a:endParaRPr lang="en-GB">
              <a:solidFill>
                <a:schemeClr val="bg1"/>
              </a:solidFill>
            </a:endParaRPr>
          </a:p>
          <a:p>
            <a:pPr marL="0" indent="0">
              <a:buNone/>
            </a:pPr>
            <a:endParaRPr lang="en-GB" dirty="0">
              <a:solidFill>
                <a:schemeClr val="bg1"/>
              </a:solidFill>
              <a:latin typeface="+mj-lt"/>
            </a:endParaRPr>
          </a:p>
          <a:p>
            <a:r>
              <a:rPr lang="en-GB" dirty="0">
                <a:solidFill>
                  <a:schemeClr val="bg1"/>
                </a:solidFill>
                <a:latin typeface="+mj-lt"/>
              </a:rPr>
              <a:t>Why was it raised?</a:t>
            </a:r>
          </a:p>
          <a:p>
            <a:endParaRPr lang="en-US" dirty="0">
              <a:solidFill>
                <a:srgbClr val="FFFFFF"/>
              </a:solidFill>
              <a:latin typeface="+mj-lt"/>
              <a:cs typeface="Arial"/>
            </a:endParaRPr>
          </a:p>
          <a:p>
            <a:r>
              <a:rPr lang="en-US" dirty="0">
                <a:solidFill>
                  <a:srgbClr val="FFFFFF"/>
                </a:solidFill>
                <a:latin typeface="+mj-lt"/>
                <a:cs typeface="Arial"/>
              </a:rPr>
              <a:t>Youth courts.</a:t>
            </a:r>
            <a:endParaRPr lang="en-GB">
              <a:solidFill>
                <a:schemeClr val="bg1"/>
              </a:solidFill>
              <a:latin typeface="+mj-lt"/>
              <a:cs typeface="Arial"/>
            </a:endParaRPr>
          </a:p>
          <a:p>
            <a:endParaRPr lang="en-US" dirty="0">
              <a:solidFill>
                <a:srgbClr val="FFFFFF"/>
              </a:solidFill>
              <a:latin typeface="+mj-lt"/>
              <a:cs typeface="Arial" pitchFamily="34"/>
            </a:endParaRPr>
          </a:p>
          <a:p>
            <a:pPr>
              <a:lnSpc>
                <a:spcPct val="150000"/>
              </a:lnSpc>
            </a:pPr>
            <a:r>
              <a:rPr lang="en-US" dirty="0">
                <a:solidFill>
                  <a:srgbClr val="FFFFFF"/>
                </a:solidFill>
                <a:latin typeface="+mj-lt"/>
                <a:cs typeface="Arial"/>
              </a:rPr>
              <a:t>Do children ever go to Crown Court? </a:t>
            </a:r>
          </a:p>
          <a:p>
            <a:endParaRPr lang="en-US" dirty="0">
              <a:solidFill>
                <a:schemeClr val="bg1"/>
              </a:solidFill>
              <a:latin typeface="+mj-lt"/>
              <a:cs typeface="Arial"/>
            </a:endParaRPr>
          </a:p>
          <a:p>
            <a:r>
              <a:rPr lang="en-US" dirty="0">
                <a:solidFill>
                  <a:schemeClr val="bg1"/>
                </a:solidFill>
                <a:ea typeface="+mn-lt"/>
                <a:cs typeface="+mn-lt"/>
              </a:rPr>
              <a:t>How are children punished?</a:t>
            </a:r>
          </a:p>
        </p:txBody>
      </p:sp>
      <p:pic>
        <p:nvPicPr>
          <p:cNvPr id="4" name="Picture 3">
            <a:extLst>
              <a:ext uri="{FF2B5EF4-FFF2-40B4-BE49-F238E27FC236}">
                <a16:creationId xmlns:a16="http://schemas.microsoft.com/office/drawing/2014/main" id="{038A2E29-4A30-4D08-AC44-C8DB7B86BBD2}"/>
              </a:ext>
            </a:extLst>
          </p:cNvPr>
          <p:cNvPicPr>
            <a:picLocks noChangeAspect="1"/>
          </p:cNvPicPr>
          <p:nvPr/>
        </p:nvPicPr>
        <p:blipFill>
          <a:blip r:embed="rId5"/>
          <a:stretch>
            <a:fillRect/>
          </a:stretch>
        </p:blipFill>
        <p:spPr>
          <a:xfrm>
            <a:off x="5279475" y="1759864"/>
            <a:ext cx="6269058" cy="3338272"/>
          </a:xfrm>
          <a:prstGeom prst="rect">
            <a:avLst/>
          </a:prstGeom>
        </p:spPr>
      </p:pic>
      <p:sp>
        <p:nvSpPr>
          <p:cNvPr id="5" name="TextBox 4">
            <a:extLst>
              <a:ext uri="{FF2B5EF4-FFF2-40B4-BE49-F238E27FC236}">
                <a16:creationId xmlns:a16="http://schemas.microsoft.com/office/drawing/2014/main" id="{2E71BF01-9CCE-4306-BF6D-DE81D0CA426E}"/>
              </a:ext>
            </a:extLst>
          </p:cNvPr>
          <p:cNvSpPr txBox="1"/>
          <p:nvPr/>
        </p:nvSpPr>
        <p:spPr>
          <a:xfrm>
            <a:off x="4721281" y="6453962"/>
            <a:ext cx="3216364" cy="646331"/>
          </a:xfrm>
          <a:prstGeom prst="rect">
            <a:avLst/>
          </a:prstGeom>
          <a:noFill/>
        </p:spPr>
        <p:txBody>
          <a:bodyPr wrap="square" rtlCol="0">
            <a:spAutoFit/>
          </a:bodyPr>
          <a:lstStyle/>
          <a:p>
            <a:r>
              <a:rPr lang="en-GB" dirty="0"/>
              <a:t>Monteverde, F.M. (2019).</a:t>
            </a:r>
          </a:p>
          <a:p>
            <a:endParaRPr lang="en-GB" dirty="0"/>
          </a:p>
        </p:txBody>
      </p:sp>
    </p:spTree>
    <p:extLst>
      <p:ext uri="{BB962C8B-B14F-4D97-AF65-F5344CB8AC3E}">
        <p14:creationId xmlns:p14="http://schemas.microsoft.com/office/powerpoint/2010/main" val="197970883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1" name="Picture 1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FAACFAC-7738-4C17-A3F9-53A5F7E2196F}"/>
              </a:ext>
            </a:extLst>
          </p:cNvPr>
          <p:cNvSpPr>
            <a:spLocks noGrp="1"/>
          </p:cNvSpPr>
          <p:nvPr>
            <p:ph type="title"/>
          </p:nvPr>
        </p:nvSpPr>
        <p:spPr>
          <a:xfrm>
            <a:off x="321733" y="1253807"/>
            <a:ext cx="4636007" cy="3308987"/>
          </a:xfrm>
        </p:spPr>
        <p:txBody>
          <a:bodyPr>
            <a:normAutofit/>
          </a:bodyPr>
          <a:lstStyle/>
          <a:p>
            <a:pPr algn="l"/>
            <a:r>
              <a:rPr lang="en-GB" u="sng" dirty="0">
                <a:solidFill>
                  <a:schemeClr val="bg1"/>
                </a:solidFill>
              </a:rPr>
              <a:t>Objectives by Hannah</a:t>
            </a:r>
          </a:p>
        </p:txBody>
      </p:sp>
      <p:graphicFrame>
        <p:nvGraphicFramePr>
          <p:cNvPr id="5" name="Content Placeholder 2">
            <a:extLst>
              <a:ext uri="{FF2B5EF4-FFF2-40B4-BE49-F238E27FC236}">
                <a16:creationId xmlns:a16="http://schemas.microsoft.com/office/drawing/2014/main" id="{36A05FAC-6FCC-4EF2-9DBA-DFB95AB73440}"/>
              </a:ext>
            </a:extLst>
          </p:cNvPr>
          <p:cNvGraphicFramePr>
            <a:graphicFrameLocks noGrp="1"/>
          </p:cNvGraphicFramePr>
          <p:nvPr>
            <p:ph idx="1"/>
            <p:extLst>
              <p:ext uri="{D42A27DB-BD31-4B8C-83A1-F6EECF244321}">
                <p14:modId xmlns:p14="http://schemas.microsoft.com/office/powerpoint/2010/main" val="255746883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2542203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8B2CD25-2CE7-4E71-8DBE-CB56CE328A9D}"/>
              </a:ext>
            </a:extLst>
          </p:cNvPr>
          <p:cNvSpPr>
            <a:spLocks noGrp="1"/>
          </p:cNvSpPr>
          <p:nvPr>
            <p:ph type="title"/>
          </p:nvPr>
        </p:nvSpPr>
        <p:spPr>
          <a:xfrm>
            <a:off x="307017" y="1827075"/>
            <a:ext cx="4372304" cy="2998368"/>
          </a:xfrm>
        </p:spPr>
        <p:txBody>
          <a:bodyPr>
            <a:normAutofit/>
          </a:bodyPr>
          <a:lstStyle/>
          <a:p>
            <a:pPr algn="l"/>
            <a:r>
              <a:rPr lang="en-GB" sz="3200" u="sng" dirty="0"/>
              <a:t>THE advantages by </a:t>
            </a:r>
            <a:r>
              <a:rPr lang="en-GB" sz="3200" u="sng" dirty="0" err="1"/>
              <a:t>hannah</a:t>
            </a:r>
            <a:endParaRPr lang="en-GB" sz="3200" u="sng" dirty="0"/>
          </a:p>
        </p:txBody>
      </p:sp>
      <p:graphicFrame>
        <p:nvGraphicFramePr>
          <p:cNvPr id="5" name="Content Placeholder 2">
            <a:extLst>
              <a:ext uri="{FF2B5EF4-FFF2-40B4-BE49-F238E27FC236}">
                <a16:creationId xmlns:a16="http://schemas.microsoft.com/office/drawing/2014/main" id="{5C894B0B-4CE4-43D9-AFB8-FBC6CEFBF394}"/>
              </a:ext>
            </a:extLst>
          </p:cNvPr>
          <p:cNvGraphicFramePr>
            <a:graphicFrameLocks noGrp="1"/>
          </p:cNvGraphicFramePr>
          <p:nvPr>
            <p:ph idx="1"/>
            <p:extLst>
              <p:ext uri="{D42A27DB-BD31-4B8C-83A1-F6EECF244321}">
                <p14:modId xmlns:p14="http://schemas.microsoft.com/office/powerpoint/2010/main" val="647532460"/>
              </p:ext>
            </p:extLst>
          </p:nvPr>
        </p:nvGraphicFramePr>
        <p:xfrm>
          <a:off x="4986338" y="1298502"/>
          <a:ext cx="6795759"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4389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6" name="Picture 1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28EF7DA-F466-4CDE-B851-79AC0CD42477}"/>
              </a:ext>
            </a:extLst>
          </p:cNvPr>
          <p:cNvSpPr>
            <a:spLocks noGrp="1"/>
          </p:cNvSpPr>
          <p:nvPr>
            <p:ph type="title"/>
          </p:nvPr>
        </p:nvSpPr>
        <p:spPr>
          <a:xfrm>
            <a:off x="223344" y="602294"/>
            <a:ext cx="3971370" cy="5148371"/>
          </a:xfrm>
        </p:spPr>
        <p:txBody>
          <a:bodyPr>
            <a:normAutofit/>
          </a:bodyPr>
          <a:lstStyle/>
          <a:p>
            <a:pPr algn="l"/>
            <a:r>
              <a:rPr lang="en-GB" sz="2800" u="sng" dirty="0">
                <a:solidFill>
                  <a:schemeClr val="bg1"/>
                </a:solidFill>
              </a:rPr>
              <a:t>The disadvantages BY HANNAH</a:t>
            </a:r>
          </a:p>
        </p:txBody>
      </p:sp>
      <p:graphicFrame>
        <p:nvGraphicFramePr>
          <p:cNvPr id="5" name="Content Placeholder 2">
            <a:extLst>
              <a:ext uri="{FF2B5EF4-FFF2-40B4-BE49-F238E27FC236}">
                <a16:creationId xmlns:a16="http://schemas.microsoft.com/office/drawing/2014/main" id="{C6EB0EA7-BFF4-4ED4-BA36-B512891117A1}"/>
              </a:ext>
            </a:extLst>
          </p:cNvPr>
          <p:cNvGraphicFramePr>
            <a:graphicFrameLocks noGrp="1"/>
          </p:cNvGraphicFramePr>
          <p:nvPr>
            <p:ph idx="1"/>
            <p:extLst>
              <p:ext uri="{D42A27DB-BD31-4B8C-83A1-F6EECF244321}">
                <p14:modId xmlns:p14="http://schemas.microsoft.com/office/powerpoint/2010/main" val="39248503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938315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311C4-3B69-4ED4-B179-C2C84AFAA045}"/>
              </a:ext>
            </a:extLst>
          </p:cNvPr>
          <p:cNvSpPr>
            <a:spLocks noGrp="1"/>
          </p:cNvSpPr>
          <p:nvPr>
            <p:ph type="title"/>
          </p:nvPr>
        </p:nvSpPr>
        <p:spPr>
          <a:xfrm>
            <a:off x="249689" y="415873"/>
            <a:ext cx="8610600" cy="1293028"/>
          </a:xfrm>
        </p:spPr>
        <p:txBody>
          <a:bodyPr/>
          <a:lstStyle/>
          <a:p>
            <a:pPr algn="l"/>
            <a:r>
              <a:rPr lang="en-GB" u="sng" dirty="0"/>
              <a:t>FINDINGS - Quantitative</a:t>
            </a:r>
          </a:p>
        </p:txBody>
      </p:sp>
      <p:pic>
        <p:nvPicPr>
          <p:cNvPr id="5" name="Picture 4">
            <a:extLst>
              <a:ext uri="{FF2B5EF4-FFF2-40B4-BE49-F238E27FC236}">
                <a16:creationId xmlns:a16="http://schemas.microsoft.com/office/drawing/2014/main" id="{05A0E31F-0FC6-4A41-9C51-CEA9E640A856}"/>
              </a:ext>
            </a:extLst>
          </p:cNvPr>
          <p:cNvPicPr>
            <a:picLocks noChangeAspect="1"/>
          </p:cNvPicPr>
          <p:nvPr/>
        </p:nvPicPr>
        <p:blipFill>
          <a:blip r:embed="rId3"/>
          <a:stretch>
            <a:fillRect/>
          </a:stretch>
        </p:blipFill>
        <p:spPr>
          <a:xfrm>
            <a:off x="384879" y="1708901"/>
            <a:ext cx="8823290" cy="4733226"/>
          </a:xfrm>
          <a:prstGeom prst="rect">
            <a:avLst/>
          </a:prstGeom>
        </p:spPr>
      </p:pic>
    </p:spTree>
    <p:extLst>
      <p:ext uri="{BB962C8B-B14F-4D97-AF65-F5344CB8AC3E}">
        <p14:creationId xmlns:p14="http://schemas.microsoft.com/office/powerpoint/2010/main" val="4190006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A0E2D-FDD7-4C48-8382-6FDAAB9BFB6C}"/>
              </a:ext>
            </a:extLst>
          </p:cNvPr>
          <p:cNvSpPr>
            <a:spLocks noGrp="1"/>
          </p:cNvSpPr>
          <p:nvPr>
            <p:ph type="title"/>
          </p:nvPr>
        </p:nvSpPr>
        <p:spPr>
          <a:xfrm>
            <a:off x="685800" y="639315"/>
            <a:ext cx="8610600" cy="1293028"/>
          </a:xfrm>
        </p:spPr>
        <p:txBody>
          <a:bodyPr/>
          <a:lstStyle/>
          <a:p>
            <a:pPr algn="l"/>
            <a:r>
              <a:rPr lang="en-GB" u="sng" dirty="0"/>
              <a:t>FINDINGS - Quantitative</a:t>
            </a:r>
            <a:endParaRPr lang="en-GB" dirty="0"/>
          </a:p>
        </p:txBody>
      </p:sp>
      <p:pic>
        <p:nvPicPr>
          <p:cNvPr id="4" name="Picture 3">
            <a:extLst>
              <a:ext uri="{FF2B5EF4-FFF2-40B4-BE49-F238E27FC236}">
                <a16:creationId xmlns:a16="http://schemas.microsoft.com/office/drawing/2014/main" id="{05C721DB-AAC5-4D08-B023-C42844E31C61}"/>
              </a:ext>
            </a:extLst>
          </p:cNvPr>
          <p:cNvPicPr>
            <a:picLocks noChangeAspect="1"/>
          </p:cNvPicPr>
          <p:nvPr/>
        </p:nvPicPr>
        <p:blipFill>
          <a:blip r:embed="rId2"/>
          <a:stretch>
            <a:fillRect/>
          </a:stretch>
        </p:blipFill>
        <p:spPr>
          <a:xfrm>
            <a:off x="685799" y="1782861"/>
            <a:ext cx="8345905" cy="4435823"/>
          </a:xfrm>
          <a:prstGeom prst="rect">
            <a:avLst/>
          </a:prstGeom>
        </p:spPr>
      </p:pic>
    </p:spTree>
    <p:extLst>
      <p:ext uri="{BB962C8B-B14F-4D97-AF65-F5344CB8AC3E}">
        <p14:creationId xmlns:p14="http://schemas.microsoft.com/office/powerpoint/2010/main" val="3414757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293C-7305-48C9-B098-8CA69665231A}"/>
              </a:ext>
            </a:extLst>
          </p:cNvPr>
          <p:cNvSpPr>
            <a:spLocks noGrp="1"/>
          </p:cNvSpPr>
          <p:nvPr>
            <p:ph type="title"/>
          </p:nvPr>
        </p:nvSpPr>
        <p:spPr>
          <a:xfrm>
            <a:off x="376990" y="539783"/>
            <a:ext cx="8610600" cy="1293028"/>
          </a:xfrm>
        </p:spPr>
        <p:txBody>
          <a:bodyPr/>
          <a:lstStyle/>
          <a:p>
            <a:pPr algn="l"/>
            <a:r>
              <a:rPr lang="en-GB" u="sng" dirty="0"/>
              <a:t>FINDINGS - Quantitative</a:t>
            </a:r>
            <a:endParaRPr lang="en-GB" dirty="0"/>
          </a:p>
        </p:txBody>
      </p:sp>
      <p:pic>
        <p:nvPicPr>
          <p:cNvPr id="4" name="Picture 3">
            <a:extLst>
              <a:ext uri="{FF2B5EF4-FFF2-40B4-BE49-F238E27FC236}">
                <a16:creationId xmlns:a16="http://schemas.microsoft.com/office/drawing/2014/main" id="{99C7AB6A-B768-4CB8-84E9-C4747AD81146}"/>
              </a:ext>
            </a:extLst>
          </p:cNvPr>
          <p:cNvPicPr>
            <a:picLocks noChangeAspect="1"/>
          </p:cNvPicPr>
          <p:nvPr/>
        </p:nvPicPr>
        <p:blipFill>
          <a:blip r:embed="rId2"/>
          <a:stretch>
            <a:fillRect/>
          </a:stretch>
        </p:blipFill>
        <p:spPr>
          <a:xfrm>
            <a:off x="376990" y="1832811"/>
            <a:ext cx="9328484" cy="4485406"/>
          </a:xfrm>
          <a:prstGeom prst="rect">
            <a:avLst/>
          </a:prstGeom>
        </p:spPr>
      </p:pic>
    </p:spTree>
    <p:extLst>
      <p:ext uri="{BB962C8B-B14F-4D97-AF65-F5344CB8AC3E}">
        <p14:creationId xmlns:p14="http://schemas.microsoft.com/office/powerpoint/2010/main" val="3269935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7EE94-04DE-4FF5-B341-406D44517BBA}"/>
              </a:ext>
            </a:extLst>
          </p:cNvPr>
          <p:cNvSpPr>
            <a:spLocks noGrp="1"/>
          </p:cNvSpPr>
          <p:nvPr>
            <p:ph type="title"/>
          </p:nvPr>
        </p:nvSpPr>
        <p:spPr>
          <a:xfrm>
            <a:off x="553452" y="668121"/>
            <a:ext cx="8610600" cy="1293028"/>
          </a:xfrm>
        </p:spPr>
        <p:txBody>
          <a:bodyPr/>
          <a:lstStyle/>
          <a:p>
            <a:pPr algn="l"/>
            <a:r>
              <a:rPr lang="en-GB" u="sng" dirty="0"/>
              <a:t>FINDINGS - Quantitative</a:t>
            </a:r>
            <a:endParaRPr lang="en-GB" dirty="0"/>
          </a:p>
        </p:txBody>
      </p:sp>
      <p:pic>
        <p:nvPicPr>
          <p:cNvPr id="5" name="Picture 4">
            <a:extLst>
              <a:ext uri="{FF2B5EF4-FFF2-40B4-BE49-F238E27FC236}">
                <a16:creationId xmlns:a16="http://schemas.microsoft.com/office/drawing/2014/main" id="{23D9D944-B9EA-4E57-B152-439C2BCEBD48}"/>
              </a:ext>
            </a:extLst>
          </p:cNvPr>
          <p:cNvPicPr>
            <a:picLocks noChangeAspect="1"/>
          </p:cNvPicPr>
          <p:nvPr/>
        </p:nvPicPr>
        <p:blipFill>
          <a:blip r:embed="rId2"/>
          <a:stretch>
            <a:fillRect/>
          </a:stretch>
        </p:blipFill>
        <p:spPr>
          <a:xfrm>
            <a:off x="553451" y="1797303"/>
            <a:ext cx="8975559" cy="4392576"/>
          </a:xfrm>
          <a:prstGeom prst="rect">
            <a:avLst/>
          </a:prstGeom>
        </p:spPr>
      </p:pic>
    </p:spTree>
    <p:extLst>
      <p:ext uri="{BB962C8B-B14F-4D97-AF65-F5344CB8AC3E}">
        <p14:creationId xmlns:p14="http://schemas.microsoft.com/office/powerpoint/2010/main" val="4086745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40F8833-237F-4F6C-BCF9-FC7501EF963E}"/>
              </a:ext>
            </a:extLst>
          </p:cNvPr>
          <p:cNvSpPr>
            <a:spLocks noGrp="1"/>
          </p:cNvSpPr>
          <p:nvPr>
            <p:ph type="title"/>
          </p:nvPr>
        </p:nvSpPr>
        <p:spPr>
          <a:xfrm>
            <a:off x="685800" y="1066163"/>
            <a:ext cx="3306744" cy="5148371"/>
          </a:xfrm>
        </p:spPr>
        <p:txBody>
          <a:bodyPr>
            <a:normAutofit/>
          </a:bodyPr>
          <a:lstStyle/>
          <a:p>
            <a:r>
              <a:rPr lang="en-GB" sz="3200"/>
              <a:t>Qualitative findings</a:t>
            </a:r>
          </a:p>
        </p:txBody>
      </p:sp>
      <p:graphicFrame>
        <p:nvGraphicFramePr>
          <p:cNvPr id="5" name="Content Placeholder 2">
            <a:extLst>
              <a:ext uri="{FF2B5EF4-FFF2-40B4-BE49-F238E27FC236}">
                <a16:creationId xmlns:a16="http://schemas.microsoft.com/office/drawing/2014/main" id="{98FE2DA5-3DC2-437F-8075-0885ABEC3BE9}"/>
              </a:ext>
            </a:extLst>
          </p:cNvPr>
          <p:cNvGraphicFramePr>
            <a:graphicFrameLocks noGrp="1"/>
          </p:cNvGraphicFramePr>
          <p:nvPr>
            <p:ph idx="1"/>
            <p:extLst>
              <p:ext uri="{D42A27DB-BD31-4B8C-83A1-F6EECF244321}">
                <p14:modId xmlns:p14="http://schemas.microsoft.com/office/powerpoint/2010/main" val="920991015"/>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3850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B49F3-93D1-4FF6-BC99-FCF6188A4FE0}"/>
              </a:ext>
            </a:extLst>
          </p:cNvPr>
          <p:cNvSpPr>
            <a:spLocks noGrp="1"/>
          </p:cNvSpPr>
          <p:nvPr>
            <p:ph type="title"/>
          </p:nvPr>
        </p:nvSpPr>
        <p:spPr>
          <a:xfrm>
            <a:off x="685799" y="411447"/>
            <a:ext cx="10976811" cy="1293028"/>
          </a:xfrm>
        </p:spPr>
        <p:txBody>
          <a:bodyPr/>
          <a:lstStyle/>
          <a:p>
            <a:pPr algn="l"/>
            <a:r>
              <a:rPr lang="en-GB" dirty="0"/>
              <a:t>EVALUATING THE RESULTS AND CONCLUSIONS BY HANNAH</a:t>
            </a:r>
          </a:p>
        </p:txBody>
      </p:sp>
      <p:sp>
        <p:nvSpPr>
          <p:cNvPr id="3" name="Content Placeholder 2">
            <a:extLst>
              <a:ext uri="{FF2B5EF4-FFF2-40B4-BE49-F238E27FC236}">
                <a16:creationId xmlns:a16="http://schemas.microsoft.com/office/drawing/2014/main" id="{92C04606-8A3E-478A-91AB-5A5DF404FF4B}"/>
              </a:ext>
            </a:extLst>
          </p:cNvPr>
          <p:cNvSpPr>
            <a:spLocks noGrp="1"/>
          </p:cNvSpPr>
          <p:nvPr>
            <p:ph idx="1"/>
          </p:nvPr>
        </p:nvSpPr>
        <p:spPr/>
        <p:txBody>
          <a:bodyPr/>
          <a:lstStyle/>
          <a:p>
            <a:r>
              <a:rPr lang="en-GB" dirty="0"/>
              <a:t>Apparent that the majority believe 10 is too young.</a:t>
            </a:r>
          </a:p>
          <a:p>
            <a:pPr marL="0" indent="0">
              <a:buNone/>
            </a:pPr>
            <a:endParaRPr lang="en-GB" dirty="0"/>
          </a:p>
          <a:p>
            <a:r>
              <a:rPr lang="en-GB" dirty="0"/>
              <a:t>Ethical to send children to secure centres.</a:t>
            </a:r>
          </a:p>
          <a:p>
            <a:endParaRPr lang="en-GB" dirty="0"/>
          </a:p>
          <a:p>
            <a:r>
              <a:rPr lang="en-GB" dirty="0"/>
              <a:t>Children should be treated as children, not adults.</a:t>
            </a:r>
          </a:p>
          <a:p>
            <a:endParaRPr lang="en-GB" dirty="0"/>
          </a:p>
          <a:p>
            <a:r>
              <a:rPr lang="en-GB" sz="2000" kern="0" dirty="0">
                <a:latin typeface="+mj-lt"/>
                <a:cs typeface="Arial" pitchFamily="34"/>
              </a:rPr>
              <a:t>Individual assessment for each case</a:t>
            </a:r>
          </a:p>
          <a:p>
            <a:endParaRPr lang="en-GB" sz="2000" kern="0" dirty="0">
              <a:latin typeface="+mj-lt"/>
              <a:cs typeface="Arial" pitchFamily="34"/>
            </a:endParaRPr>
          </a:p>
          <a:p>
            <a:r>
              <a:rPr lang="en-GB" sz="2000" kern="0" dirty="0">
                <a:latin typeface="+mj-lt"/>
                <a:cs typeface="Arial" pitchFamily="34"/>
              </a:rPr>
              <a:t>Wider area covered.</a:t>
            </a:r>
            <a:endParaRPr lang="en-GB" dirty="0">
              <a:latin typeface="+mj-lt"/>
            </a:endParaRPr>
          </a:p>
        </p:txBody>
      </p:sp>
    </p:spTree>
    <p:extLst>
      <p:ext uri="{BB962C8B-B14F-4D97-AF65-F5344CB8AC3E}">
        <p14:creationId xmlns:p14="http://schemas.microsoft.com/office/powerpoint/2010/main" val="154049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DFEF-EDA7-426D-86F7-6C901B967727}"/>
              </a:ext>
            </a:extLst>
          </p:cNvPr>
          <p:cNvSpPr>
            <a:spLocks noGrp="1"/>
          </p:cNvSpPr>
          <p:nvPr>
            <p:ph type="title"/>
          </p:nvPr>
        </p:nvSpPr>
        <p:spPr>
          <a:xfrm>
            <a:off x="197417" y="844776"/>
            <a:ext cx="8610600" cy="1293028"/>
          </a:xfrm>
        </p:spPr>
        <p:txBody>
          <a:bodyPr/>
          <a:lstStyle/>
          <a:p>
            <a:pPr algn="l"/>
            <a:r>
              <a:rPr lang="en-GB" u="sng" dirty="0"/>
              <a:t>OBJECTIVES by Hayley</a:t>
            </a:r>
          </a:p>
        </p:txBody>
      </p:sp>
      <p:sp>
        <p:nvSpPr>
          <p:cNvPr id="3" name="Content Placeholder 2">
            <a:extLst>
              <a:ext uri="{FF2B5EF4-FFF2-40B4-BE49-F238E27FC236}">
                <a16:creationId xmlns:a16="http://schemas.microsoft.com/office/drawing/2014/main" id="{2BC7C68C-9C20-4ADF-9D5D-F53788B42D0A}"/>
              </a:ext>
            </a:extLst>
          </p:cNvPr>
          <p:cNvSpPr>
            <a:spLocks noGrp="1"/>
          </p:cNvSpPr>
          <p:nvPr>
            <p:ph idx="1"/>
          </p:nvPr>
        </p:nvSpPr>
        <p:spPr>
          <a:xfrm>
            <a:off x="197417" y="2137804"/>
            <a:ext cx="10820400" cy="4024125"/>
          </a:xfrm>
        </p:spPr>
        <p:txBody>
          <a:bodyPr vert="horz" lIns="91440" tIns="45720" rIns="91440" bIns="45720" rtlCol="0" anchor="t">
            <a:normAutofit fontScale="92500" lnSpcReduction="20000"/>
          </a:bodyPr>
          <a:lstStyle/>
          <a:p>
            <a:pPr>
              <a:lnSpc>
                <a:spcPct val="160000"/>
              </a:lnSpc>
              <a:buNone/>
            </a:pPr>
            <a:r>
              <a:rPr lang="en-GB" sz="2400" dirty="0">
                <a:ea typeface="+mn-lt"/>
                <a:cs typeface="+mn-lt"/>
              </a:rPr>
              <a:t>   The aim of this project was to collect, analyse and compare data to obtain public opinion on the age of criminal liability. This was done in order to establish:-</a:t>
            </a:r>
            <a:endParaRPr lang="en-US" sz="2400">
              <a:solidFill>
                <a:srgbClr val="FFFFFF"/>
              </a:solidFill>
              <a:latin typeface="+mj-lt"/>
              <a:cs typeface="Arial"/>
            </a:endParaRPr>
          </a:p>
          <a:p>
            <a:endParaRPr lang="en-GB" sz="2400" dirty="0">
              <a:solidFill>
                <a:srgbClr val="FFFFFF"/>
              </a:solidFill>
              <a:latin typeface="+mj-lt"/>
              <a:cs typeface="Arial"/>
            </a:endParaRPr>
          </a:p>
          <a:p>
            <a:r>
              <a:rPr lang="en-GB" sz="2400" dirty="0">
                <a:solidFill>
                  <a:srgbClr val="FFFFFF"/>
                </a:solidFill>
                <a:latin typeface="+mj-lt"/>
                <a:cs typeface="Arial"/>
              </a:rPr>
              <a:t>What influences public opinion</a:t>
            </a:r>
            <a:endParaRPr lang="en-US" sz="2400">
              <a:cs typeface="Arial"/>
            </a:endParaRPr>
          </a:p>
          <a:p>
            <a:endParaRPr lang="en-GB" sz="2400" dirty="0">
              <a:solidFill>
                <a:srgbClr val="FFFFFF"/>
              </a:solidFill>
              <a:latin typeface="+mj-lt"/>
              <a:cs typeface="Arial" pitchFamily="34"/>
            </a:endParaRPr>
          </a:p>
          <a:p>
            <a:pPr>
              <a:lnSpc>
                <a:spcPct val="100000"/>
              </a:lnSpc>
              <a:spcBef>
                <a:spcPts val="0"/>
              </a:spcBef>
              <a:buSzPct val="100000"/>
              <a:defRPr sz="1800" b="0" i="0" u="none" strike="noStrike" kern="0" cap="none" spc="0" baseline="0">
                <a:solidFill>
                  <a:srgbClr val="000000"/>
                </a:solidFill>
                <a:uFillTx/>
              </a:defRPr>
            </a:pPr>
            <a:r>
              <a:rPr lang="en-GB" sz="2400" dirty="0">
                <a:solidFill>
                  <a:srgbClr val="FFFFFF"/>
                </a:solidFill>
                <a:latin typeface="+mj-lt"/>
                <a:cs typeface="Arial"/>
              </a:rPr>
              <a:t>What people believe should change</a:t>
            </a:r>
          </a:p>
          <a:p>
            <a:pPr marL="0" indent="0">
              <a:lnSpc>
                <a:spcPct val="100000"/>
              </a:lnSpc>
              <a:spcBef>
                <a:spcPts val="0"/>
              </a:spcBef>
              <a:buNone/>
              <a:defRPr sz="1800" b="0" i="0" u="none" strike="noStrike" kern="0" cap="none" spc="0" baseline="0">
                <a:solidFill>
                  <a:srgbClr val="000000"/>
                </a:solidFill>
                <a:uFillTx/>
              </a:defRPr>
            </a:pPr>
            <a:r>
              <a:rPr lang="en-GB" sz="2400" dirty="0">
                <a:solidFill>
                  <a:srgbClr val="FFFFFF"/>
                </a:solidFill>
                <a:latin typeface="+mj-lt"/>
                <a:cs typeface="Arial"/>
              </a:rPr>
              <a:t>    or remain the same</a:t>
            </a:r>
          </a:p>
          <a:p>
            <a:pPr marL="0" lvl="0" indent="0">
              <a:lnSpc>
                <a:spcPct val="100000"/>
              </a:lnSpc>
              <a:spcBef>
                <a:spcPts val="0"/>
              </a:spcBef>
              <a:buSzPct val="100000"/>
              <a:buNone/>
              <a:defRPr sz="1800" b="0" i="0" u="none" strike="noStrike" kern="0" cap="none" spc="0" baseline="0">
                <a:solidFill>
                  <a:srgbClr val="000000"/>
                </a:solidFill>
                <a:uFillTx/>
              </a:defRPr>
            </a:pPr>
            <a:endParaRPr lang="en-GB" sz="2400" dirty="0">
              <a:solidFill>
                <a:srgbClr val="FFFFFF"/>
              </a:solidFill>
              <a:latin typeface="+mj-lt"/>
              <a:cs typeface="Arial" pitchFamily="34"/>
            </a:endParaRPr>
          </a:p>
          <a:p>
            <a:pPr>
              <a:lnSpc>
                <a:spcPct val="100000"/>
              </a:lnSpc>
              <a:spcBef>
                <a:spcPts val="0"/>
              </a:spcBef>
              <a:buSzPct val="100000"/>
              <a:defRPr sz="1800" b="0" i="0" u="none" strike="noStrike" kern="0" cap="none" spc="0" baseline="0">
                <a:solidFill>
                  <a:srgbClr val="000000"/>
                </a:solidFill>
                <a:uFillTx/>
              </a:defRPr>
            </a:pPr>
            <a:r>
              <a:rPr lang="en-GB" sz="2400" dirty="0">
                <a:solidFill>
                  <a:srgbClr val="FFFFFF"/>
                </a:solidFill>
                <a:latin typeface="+mj-lt"/>
                <a:cs typeface="Arial"/>
              </a:rPr>
              <a:t>To make further recommendations</a:t>
            </a:r>
          </a:p>
          <a:p>
            <a:pPr marL="0" indent="0">
              <a:lnSpc>
                <a:spcPct val="100000"/>
              </a:lnSpc>
              <a:spcBef>
                <a:spcPts val="0"/>
              </a:spcBef>
              <a:buNone/>
              <a:defRPr sz="1800" b="0" i="0" u="none" strike="noStrike" kern="0" cap="none" spc="0" baseline="0">
                <a:solidFill>
                  <a:srgbClr val="000000"/>
                </a:solidFill>
                <a:uFillTx/>
              </a:defRPr>
            </a:pPr>
            <a:r>
              <a:rPr lang="en-GB" sz="2400" kern="0" dirty="0">
                <a:solidFill>
                  <a:srgbClr val="FFFFFF"/>
                </a:solidFill>
                <a:latin typeface="+mj-lt"/>
                <a:cs typeface="Arial"/>
              </a:rPr>
              <a:t>    regarding this policy</a:t>
            </a:r>
            <a:endParaRPr lang="en-GB" sz="2400" dirty="0">
              <a:solidFill>
                <a:srgbClr val="FFFFFF"/>
              </a:solidFill>
              <a:latin typeface="+mj-lt"/>
              <a:cs typeface="Arial"/>
            </a:endParaRPr>
          </a:p>
          <a:p>
            <a:pPr>
              <a:lnSpc>
                <a:spcPct val="100000"/>
              </a:lnSpc>
              <a:spcBef>
                <a:spcPts val="0"/>
              </a:spcBef>
              <a:defRPr sz="1800" b="0" i="0" u="none" strike="noStrike" kern="0" cap="none" spc="0" baseline="0">
                <a:solidFill>
                  <a:srgbClr val="000000"/>
                </a:solidFill>
                <a:uFillTx/>
              </a:defRPr>
            </a:pPr>
            <a:endParaRPr lang="en-GB" sz="2000" dirty="0">
              <a:solidFill>
                <a:srgbClr val="FFFFFF"/>
              </a:solidFill>
              <a:latin typeface="Arial" pitchFamily="34"/>
              <a:cs typeface="Arial" pitchFamily="34"/>
            </a:endParaRPr>
          </a:p>
          <a:p>
            <a:endParaRPr lang="en-GB" sz="2000" dirty="0">
              <a:solidFill>
                <a:srgbClr val="FFFFFF"/>
              </a:solidFill>
              <a:latin typeface="+mj-lt"/>
              <a:cs typeface="Arial" pitchFamily="34"/>
            </a:endParaRPr>
          </a:p>
          <a:p>
            <a:endParaRPr lang="en-GB" dirty="0"/>
          </a:p>
          <a:p>
            <a:endParaRPr lang="en-GB" dirty="0"/>
          </a:p>
        </p:txBody>
      </p:sp>
      <p:pic>
        <p:nvPicPr>
          <p:cNvPr id="4" name="Picture Placeholder 8" descr="A cat that is looking at the camera&#10;&#10;Description automatically generated">
            <a:extLst>
              <a:ext uri="{FF2B5EF4-FFF2-40B4-BE49-F238E27FC236}">
                <a16:creationId xmlns:a16="http://schemas.microsoft.com/office/drawing/2014/main" id="{2D10F0AC-08EF-4575-907F-F34DBEABB03E}"/>
              </a:ext>
            </a:extLst>
          </p:cNvPr>
          <p:cNvPicPr>
            <a:picLocks noChangeAspect="1"/>
          </p:cNvPicPr>
          <p:nvPr/>
        </p:nvPicPr>
        <p:blipFill>
          <a:blip r:embed="rId2"/>
          <a:stretch>
            <a:fillRect/>
          </a:stretch>
        </p:blipFill>
        <p:spPr>
          <a:xfrm>
            <a:off x="6936827" y="3320215"/>
            <a:ext cx="4583176" cy="3387148"/>
          </a:xfrm>
          <a:prstGeom prst="rect">
            <a:avLst/>
          </a:prstGeom>
        </p:spPr>
      </p:pic>
    </p:spTree>
    <p:extLst>
      <p:ext uri="{BB962C8B-B14F-4D97-AF65-F5344CB8AC3E}">
        <p14:creationId xmlns:p14="http://schemas.microsoft.com/office/powerpoint/2010/main" val="90240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FFF4B-CD93-414B-91A9-2C0CF7F2FCBC}"/>
              </a:ext>
            </a:extLst>
          </p:cNvPr>
          <p:cNvSpPr>
            <a:spLocks noGrp="1"/>
          </p:cNvSpPr>
          <p:nvPr>
            <p:ph type="title"/>
          </p:nvPr>
        </p:nvSpPr>
        <p:spPr>
          <a:xfrm>
            <a:off x="685800" y="814552"/>
            <a:ext cx="6873240" cy="1048407"/>
          </a:xfrm>
        </p:spPr>
        <p:txBody>
          <a:bodyPr/>
          <a:lstStyle/>
          <a:p>
            <a:r>
              <a:rPr lang="en-GB" dirty="0"/>
              <a:t>                    </a:t>
            </a:r>
            <a:r>
              <a:rPr lang="en-GB" u="sng" dirty="0"/>
              <a:t>Process</a:t>
            </a:r>
          </a:p>
        </p:txBody>
      </p:sp>
      <p:sp>
        <p:nvSpPr>
          <p:cNvPr id="4" name="Text Placeholder 3">
            <a:extLst>
              <a:ext uri="{FF2B5EF4-FFF2-40B4-BE49-F238E27FC236}">
                <a16:creationId xmlns:a16="http://schemas.microsoft.com/office/drawing/2014/main" id="{83A5DD2B-3A64-4119-90AF-2DDFDBF7C2D0}"/>
              </a:ext>
            </a:extLst>
          </p:cNvPr>
          <p:cNvSpPr>
            <a:spLocks noGrp="1"/>
          </p:cNvSpPr>
          <p:nvPr>
            <p:ph type="body" sz="half" idx="2"/>
          </p:nvPr>
        </p:nvSpPr>
        <p:spPr>
          <a:xfrm>
            <a:off x="633249" y="2230820"/>
            <a:ext cx="6873240" cy="4408277"/>
          </a:xfrm>
        </p:spPr>
        <p:txBody>
          <a:bodyPr vert="horz" lIns="91440" tIns="45720" rIns="91440" bIns="45720" rtlCol="0" anchor="t">
            <a:normAutofit lnSpcReduction="10000"/>
          </a:bodyPr>
          <a:lstStyle/>
          <a:p>
            <a:pPr marL="285750" indent="-285750">
              <a:buChar char="•"/>
            </a:pPr>
            <a:r>
              <a:rPr lang="en-GB" sz="2400" dirty="0">
                <a:ea typeface="+mn-lt"/>
                <a:cs typeface="+mn-lt"/>
              </a:rPr>
              <a:t>The survey included category scales</a:t>
            </a:r>
            <a:endParaRPr lang="en-US" sz="2400"/>
          </a:p>
          <a:p>
            <a:endParaRPr lang="en-GB" sz="2400" dirty="0">
              <a:ea typeface="+mn-lt"/>
              <a:cs typeface="+mn-lt"/>
            </a:endParaRPr>
          </a:p>
          <a:p>
            <a:pPr marL="285750" indent="-285750">
              <a:buChar char="•"/>
            </a:pPr>
            <a:r>
              <a:rPr lang="en-GB" sz="2400" dirty="0">
                <a:ea typeface="+mn-lt"/>
                <a:cs typeface="+mn-lt"/>
              </a:rPr>
              <a:t>Many of the questions were inspired by academic works</a:t>
            </a:r>
          </a:p>
          <a:p>
            <a:pPr marL="285750" indent="-285750">
              <a:buChar char="•"/>
            </a:pPr>
            <a:endParaRPr lang="en-GB" sz="2400" dirty="0">
              <a:ea typeface="+mn-lt"/>
              <a:cs typeface="+mn-lt"/>
            </a:endParaRPr>
          </a:p>
          <a:p>
            <a:pPr marL="285750" indent="-285750">
              <a:buChar char="•"/>
            </a:pPr>
            <a:r>
              <a:rPr lang="en-GB" sz="2400" dirty="0">
                <a:ea typeface="+mn-lt"/>
                <a:cs typeface="+mn-lt"/>
              </a:rPr>
              <a:t>quantitative with the opportunity to provide qualitative data</a:t>
            </a:r>
          </a:p>
          <a:p>
            <a:pPr marL="285750" indent="-285750">
              <a:buChar char="•"/>
            </a:pPr>
            <a:endParaRPr lang="en-GB" sz="2400" dirty="0">
              <a:ea typeface="+mn-lt"/>
              <a:cs typeface="+mn-lt"/>
            </a:endParaRPr>
          </a:p>
          <a:p>
            <a:pPr marL="285750" indent="-285750">
              <a:buChar char="•"/>
            </a:pPr>
            <a:r>
              <a:rPr lang="en-GB" sz="2400" dirty="0">
                <a:ea typeface="+mn-lt"/>
                <a:cs typeface="+mn-lt"/>
              </a:rPr>
              <a:t>carried out in person</a:t>
            </a:r>
          </a:p>
          <a:p>
            <a:pPr marL="285750" indent="-285750">
              <a:buChar char="•"/>
            </a:pPr>
            <a:endParaRPr lang="en-GB" sz="2400" dirty="0">
              <a:ea typeface="+mn-lt"/>
              <a:cs typeface="+mn-lt"/>
            </a:endParaRPr>
          </a:p>
          <a:p>
            <a:pPr marL="285750" indent="-285750">
              <a:buChar char="•"/>
            </a:pPr>
            <a:r>
              <a:rPr lang="en-GB" sz="2400" dirty="0">
                <a:ea typeface="+mn-lt"/>
                <a:cs typeface="+mn-lt"/>
              </a:rPr>
              <a:t>A wide demographic was sought</a:t>
            </a:r>
          </a:p>
          <a:p>
            <a:endParaRPr lang="en-GB" dirty="0"/>
          </a:p>
          <a:p>
            <a:endParaRPr lang="en-GB" dirty="0"/>
          </a:p>
        </p:txBody>
      </p:sp>
      <p:pic>
        <p:nvPicPr>
          <p:cNvPr id="17" name="Picture 17">
            <a:extLst>
              <a:ext uri="{FF2B5EF4-FFF2-40B4-BE49-F238E27FC236}">
                <a16:creationId xmlns:a16="http://schemas.microsoft.com/office/drawing/2014/main" id="{BA4E678F-B318-4B0E-A778-129840873A4C}"/>
              </a:ext>
            </a:extLst>
          </p:cNvPr>
          <p:cNvPicPr>
            <a:picLocks noGrp="1" noChangeAspect="1"/>
          </p:cNvPicPr>
          <p:nvPr>
            <p:ph type="pic" idx="1"/>
          </p:nvPr>
        </p:nvPicPr>
        <p:blipFill rotWithShape="1">
          <a:blip r:embed="rId3"/>
          <a:srcRect t="109" b="109"/>
          <a:stretch/>
        </p:blipFill>
        <p:spPr>
          <a:xfrm>
            <a:off x="7598480" y="1342447"/>
            <a:ext cx="3907720" cy="4876237"/>
          </a:xfrm>
        </p:spPr>
      </p:pic>
    </p:spTree>
    <p:extLst>
      <p:ext uri="{BB962C8B-B14F-4D97-AF65-F5344CB8AC3E}">
        <p14:creationId xmlns:p14="http://schemas.microsoft.com/office/powerpoint/2010/main" val="3474212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6" name="Picture 1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762628-91AC-437A-B507-C27A90B7534E}"/>
              </a:ext>
            </a:extLst>
          </p:cNvPr>
          <p:cNvSpPr>
            <a:spLocks noGrp="1"/>
          </p:cNvSpPr>
          <p:nvPr>
            <p:ph type="title"/>
          </p:nvPr>
        </p:nvSpPr>
        <p:spPr>
          <a:xfrm>
            <a:off x="685800" y="1066163"/>
            <a:ext cx="3306744" cy="5148371"/>
          </a:xfrm>
        </p:spPr>
        <p:txBody>
          <a:bodyPr>
            <a:normAutofit/>
          </a:bodyPr>
          <a:lstStyle/>
          <a:p>
            <a:pPr algn="l"/>
            <a:r>
              <a:rPr lang="en-GB" sz="3400" u="sng" dirty="0">
                <a:solidFill>
                  <a:schemeClr val="bg1"/>
                </a:solidFill>
              </a:rPr>
              <a:t>Advantages by </a:t>
            </a:r>
            <a:r>
              <a:rPr lang="en-GB" sz="3400" u="sng" dirty="0" err="1">
                <a:solidFill>
                  <a:schemeClr val="bg1"/>
                </a:solidFill>
              </a:rPr>
              <a:t>hayley</a:t>
            </a:r>
            <a:endParaRPr lang="en-GB" sz="3400" u="sng" dirty="0">
              <a:solidFill>
                <a:schemeClr val="bg1"/>
              </a:solidFill>
            </a:endParaRPr>
          </a:p>
        </p:txBody>
      </p:sp>
      <p:graphicFrame>
        <p:nvGraphicFramePr>
          <p:cNvPr id="5" name="Content Placeholder 2">
            <a:extLst>
              <a:ext uri="{FF2B5EF4-FFF2-40B4-BE49-F238E27FC236}">
                <a16:creationId xmlns:a16="http://schemas.microsoft.com/office/drawing/2014/main" id="{10755787-681F-4781-8BB4-A5C52C461098}"/>
              </a:ext>
            </a:extLst>
          </p:cNvPr>
          <p:cNvGraphicFramePr>
            <a:graphicFrameLocks noGrp="1"/>
          </p:cNvGraphicFramePr>
          <p:nvPr>
            <p:ph idx="1"/>
            <p:extLst>
              <p:ext uri="{D42A27DB-BD31-4B8C-83A1-F6EECF244321}">
                <p14:modId xmlns:p14="http://schemas.microsoft.com/office/powerpoint/2010/main" val="19354886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9645712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D7E0C0C-0B02-4C56-9C24-9CB9DBBC9B80}"/>
              </a:ext>
            </a:extLst>
          </p:cNvPr>
          <p:cNvSpPr>
            <a:spLocks noGrp="1"/>
          </p:cNvSpPr>
          <p:nvPr>
            <p:ph type="title"/>
          </p:nvPr>
        </p:nvSpPr>
        <p:spPr>
          <a:xfrm>
            <a:off x="685800" y="1066163"/>
            <a:ext cx="3306744" cy="5148371"/>
          </a:xfrm>
        </p:spPr>
        <p:txBody>
          <a:bodyPr>
            <a:normAutofit/>
          </a:bodyPr>
          <a:lstStyle/>
          <a:p>
            <a:pPr algn="l"/>
            <a:r>
              <a:rPr lang="en-GB" sz="2700" u="sng" dirty="0"/>
              <a:t>DISADVANTAGES BY HAYLEY</a:t>
            </a:r>
          </a:p>
        </p:txBody>
      </p:sp>
      <p:graphicFrame>
        <p:nvGraphicFramePr>
          <p:cNvPr id="5" name="Content Placeholder 2">
            <a:extLst>
              <a:ext uri="{FF2B5EF4-FFF2-40B4-BE49-F238E27FC236}">
                <a16:creationId xmlns:a16="http://schemas.microsoft.com/office/drawing/2014/main" id="{4AD2A83C-3998-45E5-9CD0-B4C1502A304D}"/>
              </a:ext>
            </a:extLst>
          </p:cNvPr>
          <p:cNvGraphicFramePr>
            <a:graphicFrameLocks noGrp="1"/>
          </p:cNvGraphicFramePr>
          <p:nvPr>
            <p:ph idx="1"/>
            <p:extLst>
              <p:ext uri="{D42A27DB-BD31-4B8C-83A1-F6EECF244321}">
                <p14:modId xmlns:p14="http://schemas.microsoft.com/office/powerpoint/2010/main" val="339733400"/>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352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D93CC-F729-47B9-93F4-0E004B9CA029}"/>
              </a:ext>
            </a:extLst>
          </p:cNvPr>
          <p:cNvSpPr>
            <a:spLocks noGrp="1"/>
          </p:cNvSpPr>
          <p:nvPr>
            <p:ph type="title"/>
          </p:nvPr>
        </p:nvSpPr>
        <p:spPr>
          <a:xfrm>
            <a:off x="685800" y="318473"/>
            <a:ext cx="10559716" cy="1293028"/>
          </a:xfrm>
        </p:spPr>
        <p:txBody>
          <a:bodyPr/>
          <a:lstStyle/>
          <a:p>
            <a:pPr algn="l"/>
            <a:r>
              <a:rPr lang="en-GB" u="sng" dirty="0"/>
              <a:t>QUANTITATIVE FINDINGS BY HAYLEY</a:t>
            </a:r>
          </a:p>
        </p:txBody>
      </p:sp>
      <p:pic>
        <p:nvPicPr>
          <p:cNvPr id="4" name="Picture 3">
            <a:extLst>
              <a:ext uri="{FF2B5EF4-FFF2-40B4-BE49-F238E27FC236}">
                <a16:creationId xmlns:a16="http://schemas.microsoft.com/office/drawing/2014/main" id="{18638A8C-56FF-4A94-A2C7-6E78B17CDFC8}"/>
              </a:ext>
            </a:extLst>
          </p:cNvPr>
          <p:cNvPicPr>
            <a:picLocks noChangeAspect="1"/>
          </p:cNvPicPr>
          <p:nvPr/>
        </p:nvPicPr>
        <p:blipFill>
          <a:blip r:embed="rId3"/>
          <a:stretch>
            <a:fillRect/>
          </a:stretch>
        </p:blipFill>
        <p:spPr>
          <a:xfrm>
            <a:off x="332874" y="1611501"/>
            <a:ext cx="5410200" cy="4633362"/>
          </a:xfrm>
          <a:prstGeom prst="rect">
            <a:avLst/>
          </a:prstGeom>
        </p:spPr>
      </p:pic>
      <p:pic>
        <p:nvPicPr>
          <p:cNvPr id="5" name="Picture 4">
            <a:extLst>
              <a:ext uri="{FF2B5EF4-FFF2-40B4-BE49-F238E27FC236}">
                <a16:creationId xmlns:a16="http://schemas.microsoft.com/office/drawing/2014/main" id="{56270EF9-0CB8-42BD-BFDD-D3AC20BC03C1}"/>
              </a:ext>
            </a:extLst>
          </p:cNvPr>
          <p:cNvPicPr>
            <a:picLocks noChangeAspect="1"/>
          </p:cNvPicPr>
          <p:nvPr/>
        </p:nvPicPr>
        <p:blipFill>
          <a:blip r:embed="rId4"/>
          <a:stretch>
            <a:fillRect/>
          </a:stretch>
        </p:blipFill>
        <p:spPr>
          <a:xfrm>
            <a:off x="5884528" y="1611501"/>
            <a:ext cx="5974598" cy="4633362"/>
          </a:xfrm>
          <a:prstGeom prst="rect">
            <a:avLst/>
          </a:prstGeom>
        </p:spPr>
      </p:pic>
    </p:spTree>
    <p:extLst>
      <p:ext uri="{BB962C8B-B14F-4D97-AF65-F5344CB8AC3E}">
        <p14:creationId xmlns:p14="http://schemas.microsoft.com/office/powerpoint/2010/main" val="3010298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86CA-B3AF-4254-897F-A0D18479D7C8}"/>
              </a:ext>
            </a:extLst>
          </p:cNvPr>
          <p:cNvSpPr>
            <a:spLocks noGrp="1"/>
          </p:cNvSpPr>
          <p:nvPr>
            <p:ph type="title"/>
          </p:nvPr>
        </p:nvSpPr>
        <p:spPr>
          <a:xfrm>
            <a:off x="685800" y="299152"/>
            <a:ext cx="9970168" cy="1293028"/>
          </a:xfrm>
        </p:spPr>
        <p:txBody>
          <a:bodyPr/>
          <a:lstStyle/>
          <a:p>
            <a:pPr algn="l"/>
            <a:r>
              <a:rPr lang="en-GB" u="sng" dirty="0"/>
              <a:t>QUANTITATIVE FINDINGS BY HAYLEY</a:t>
            </a:r>
            <a:endParaRPr lang="en-GB" dirty="0"/>
          </a:p>
        </p:txBody>
      </p:sp>
      <p:pic>
        <p:nvPicPr>
          <p:cNvPr id="4" name="Picture 3">
            <a:extLst>
              <a:ext uri="{FF2B5EF4-FFF2-40B4-BE49-F238E27FC236}">
                <a16:creationId xmlns:a16="http://schemas.microsoft.com/office/drawing/2014/main" id="{0685CDE7-BB3F-439A-8E40-5E364BB9C1CA}"/>
              </a:ext>
            </a:extLst>
          </p:cNvPr>
          <p:cNvPicPr>
            <a:picLocks noChangeAspect="1"/>
          </p:cNvPicPr>
          <p:nvPr/>
        </p:nvPicPr>
        <p:blipFill>
          <a:blip r:embed="rId3"/>
          <a:stretch>
            <a:fillRect/>
          </a:stretch>
        </p:blipFill>
        <p:spPr>
          <a:xfrm>
            <a:off x="261622" y="1592180"/>
            <a:ext cx="5603124" cy="4252423"/>
          </a:xfrm>
          <a:prstGeom prst="rect">
            <a:avLst/>
          </a:prstGeom>
        </p:spPr>
      </p:pic>
      <p:pic>
        <p:nvPicPr>
          <p:cNvPr id="5" name="Picture 4">
            <a:extLst>
              <a:ext uri="{FF2B5EF4-FFF2-40B4-BE49-F238E27FC236}">
                <a16:creationId xmlns:a16="http://schemas.microsoft.com/office/drawing/2014/main" id="{4819AFF5-E931-4325-980B-40B0DFE08E9E}"/>
              </a:ext>
            </a:extLst>
          </p:cNvPr>
          <p:cNvPicPr>
            <a:picLocks noChangeAspect="1"/>
          </p:cNvPicPr>
          <p:nvPr/>
        </p:nvPicPr>
        <p:blipFill>
          <a:blip r:embed="rId4"/>
          <a:stretch>
            <a:fillRect/>
          </a:stretch>
        </p:blipFill>
        <p:spPr>
          <a:xfrm>
            <a:off x="6096000" y="1494424"/>
            <a:ext cx="5603124" cy="4350179"/>
          </a:xfrm>
          <a:prstGeom prst="rect">
            <a:avLst/>
          </a:prstGeom>
        </p:spPr>
      </p:pic>
    </p:spTree>
    <p:extLst>
      <p:ext uri="{BB962C8B-B14F-4D97-AF65-F5344CB8AC3E}">
        <p14:creationId xmlns:p14="http://schemas.microsoft.com/office/powerpoint/2010/main" val="123074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52D88-8D9B-4C05-A5F3-20CDD5B90EAE}"/>
              </a:ext>
            </a:extLst>
          </p:cNvPr>
          <p:cNvSpPr>
            <a:spLocks noGrp="1"/>
          </p:cNvSpPr>
          <p:nvPr>
            <p:ph type="title"/>
          </p:nvPr>
        </p:nvSpPr>
        <p:spPr>
          <a:xfrm>
            <a:off x="685800" y="494798"/>
            <a:ext cx="8610600" cy="1293028"/>
          </a:xfrm>
        </p:spPr>
        <p:txBody>
          <a:bodyPr/>
          <a:lstStyle/>
          <a:p>
            <a:pPr algn="l"/>
            <a:r>
              <a:rPr lang="en-GB" u="sng" dirty="0"/>
              <a:t>QUALITATIVE FINDINGS BY HAYLEY</a:t>
            </a:r>
          </a:p>
        </p:txBody>
      </p:sp>
      <p:sp>
        <p:nvSpPr>
          <p:cNvPr id="3" name="Content Placeholder 2">
            <a:extLst>
              <a:ext uri="{FF2B5EF4-FFF2-40B4-BE49-F238E27FC236}">
                <a16:creationId xmlns:a16="http://schemas.microsoft.com/office/drawing/2014/main" id="{9EA9C35B-5DAC-4F8A-B070-6BD8BE178A82}"/>
              </a:ext>
            </a:extLst>
          </p:cNvPr>
          <p:cNvSpPr>
            <a:spLocks noGrp="1"/>
          </p:cNvSpPr>
          <p:nvPr>
            <p:ph idx="1"/>
          </p:nvPr>
        </p:nvSpPr>
        <p:spPr>
          <a:xfrm>
            <a:off x="509337" y="1665171"/>
            <a:ext cx="10820400" cy="5329187"/>
          </a:xfrm>
        </p:spPr>
        <p:txBody>
          <a:bodyPr vert="horz" lIns="91440" tIns="45720" rIns="91440" bIns="45720" rtlCol="0" anchor="t">
            <a:normAutofit/>
          </a:bodyPr>
          <a:lstStyle/>
          <a:p>
            <a:pPr marL="0" indent="0">
              <a:lnSpc>
                <a:spcPct val="150000"/>
              </a:lnSpc>
              <a:buNone/>
            </a:pPr>
            <a:r>
              <a:rPr lang="en-GB" sz="2400" dirty="0">
                <a:latin typeface="+mj-lt"/>
                <a:cs typeface="Arial"/>
              </a:rPr>
              <a:t>Analysis of the results showed </a:t>
            </a:r>
            <a:r>
              <a:rPr lang="en-GB" sz="2400" u="sng" dirty="0">
                <a:latin typeface="+mj-lt"/>
                <a:cs typeface="Arial"/>
              </a:rPr>
              <a:t>trends and re-occurring themes</a:t>
            </a:r>
            <a:r>
              <a:rPr lang="en-GB" sz="2400" dirty="0">
                <a:latin typeface="+mj-lt"/>
                <a:cs typeface="Arial"/>
              </a:rPr>
              <a:t>, the most common was the need for </a:t>
            </a:r>
            <a:r>
              <a:rPr lang="en-GB" sz="2400" u="sng" dirty="0">
                <a:latin typeface="+mj-lt"/>
                <a:cs typeface="Arial"/>
              </a:rPr>
              <a:t>individual assessment.</a:t>
            </a:r>
            <a:endParaRPr lang="en-GB" dirty="0">
              <a:ea typeface="+mn-lt"/>
              <a:cs typeface="+mn-lt"/>
            </a:endParaRPr>
          </a:p>
          <a:p>
            <a:pPr marL="0" indent="0">
              <a:lnSpc>
                <a:spcPct val="150000"/>
              </a:lnSpc>
              <a:buNone/>
            </a:pPr>
            <a:endParaRPr lang="en-GB" sz="2400" u="sng" dirty="0">
              <a:ea typeface="+mn-lt"/>
              <a:cs typeface="Arial"/>
            </a:endParaRPr>
          </a:p>
          <a:p>
            <a:pPr marL="0" indent="0">
              <a:lnSpc>
                <a:spcPct val="150000"/>
              </a:lnSpc>
              <a:buNone/>
            </a:pPr>
            <a:r>
              <a:rPr lang="en-GB" dirty="0">
                <a:ea typeface="+mn-lt"/>
                <a:cs typeface="+mn-lt"/>
              </a:rPr>
              <a:t>  “Should be judged according to severity” Male 18-24 </a:t>
            </a:r>
            <a:endParaRPr lang="en-GB" dirty="0"/>
          </a:p>
          <a:p>
            <a:pPr marL="0" indent="0">
              <a:lnSpc>
                <a:spcPct val="150000"/>
              </a:lnSpc>
              <a:buNone/>
            </a:pPr>
            <a:endParaRPr lang="en-GB" dirty="0">
              <a:ea typeface="+mn-lt"/>
              <a:cs typeface="+mn-lt"/>
            </a:endParaRPr>
          </a:p>
          <a:p>
            <a:pPr marL="0" indent="0">
              <a:lnSpc>
                <a:spcPct val="150000"/>
              </a:lnSpc>
              <a:buNone/>
            </a:pPr>
            <a:r>
              <a:rPr lang="en-GB" dirty="0">
                <a:ea typeface="+mn-lt"/>
                <a:cs typeface="+mn-lt"/>
              </a:rPr>
              <a:t>“Exceptions should be made in extreme cases” Female 25-30</a:t>
            </a:r>
            <a:endParaRPr lang="en-GB" dirty="0"/>
          </a:p>
          <a:p>
            <a:endParaRPr lang="en-GB" dirty="0"/>
          </a:p>
          <a:p>
            <a:endParaRPr lang="en-GB" dirty="0"/>
          </a:p>
        </p:txBody>
      </p:sp>
    </p:spTree>
    <p:extLst>
      <p:ext uri="{BB962C8B-B14F-4D97-AF65-F5344CB8AC3E}">
        <p14:creationId xmlns:p14="http://schemas.microsoft.com/office/powerpoint/2010/main" val="2635253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AA739-21C7-4CD0-9FC0-C4D183B8490B}"/>
              </a:ext>
            </a:extLst>
          </p:cNvPr>
          <p:cNvSpPr>
            <a:spLocks noGrp="1"/>
          </p:cNvSpPr>
          <p:nvPr>
            <p:ph type="title"/>
          </p:nvPr>
        </p:nvSpPr>
        <p:spPr>
          <a:xfrm>
            <a:off x="793531" y="895753"/>
            <a:ext cx="9727322" cy="1293028"/>
          </a:xfrm>
        </p:spPr>
        <p:txBody>
          <a:bodyPr/>
          <a:lstStyle/>
          <a:p>
            <a:pPr algn="l"/>
            <a:r>
              <a:rPr lang="en-GB" u="sng" dirty="0">
                <a:ea typeface="+mj-lt"/>
                <a:cs typeface="+mj-lt"/>
              </a:rPr>
              <a:t>Evaluating  the  results by Hayley</a:t>
            </a:r>
            <a:r>
              <a:rPr lang="en-GB" dirty="0">
                <a:ea typeface="+mj-lt"/>
                <a:cs typeface="+mj-lt"/>
              </a:rPr>
              <a:t>  </a:t>
            </a:r>
            <a:endParaRPr lang="en-US" dirty="0"/>
          </a:p>
        </p:txBody>
      </p:sp>
      <p:sp>
        <p:nvSpPr>
          <p:cNvPr id="3" name="Content Placeholder 2">
            <a:extLst>
              <a:ext uri="{FF2B5EF4-FFF2-40B4-BE49-F238E27FC236}">
                <a16:creationId xmlns:a16="http://schemas.microsoft.com/office/drawing/2014/main" id="{CE7A2783-A28C-49CF-B11A-F2D79F3820FC}"/>
              </a:ext>
            </a:extLst>
          </p:cNvPr>
          <p:cNvSpPr>
            <a:spLocks noGrp="1"/>
          </p:cNvSpPr>
          <p:nvPr>
            <p:ph idx="1"/>
          </p:nvPr>
        </p:nvSpPr>
        <p:spPr/>
        <p:txBody>
          <a:bodyPr vert="horz" lIns="91440" tIns="45720" rIns="91440" bIns="45720" rtlCol="0" anchor="t">
            <a:normAutofit fontScale="92500" lnSpcReduction="20000"/>
          </a:bodyPr>
          <a:lstStyle/>
          <a:p>
            <a:pPr lvl="1">
              <a:lnSpc>
                <a:spcPct val="150000"/>
              </a:lnSpc>
            </a:pPr>
            <a:r>
              <a:rPr lang="en-GB" dirty="0">
                <a:ea typeface="+mn-lt"/>
                <a:cs typeface="+mn-lt"/>
              </a:rPr>
              <a:t> </a:t>
            </a:r>
            <a:r>
              <a:rPr lang="en-GB" sz="2400" dirty="0">
                <a:ea typeface="+mn-lt"/>
                <a:cs typeface="+mn-lt"/>
              </a:rPr>
              <a:t>The results are held to be reliable as seen in the advantages and disadvantages sections.</a:t>
            </a:r>
            <a:endParaRPr lang="en-US" sz="2400"/>
          </a:p>
          <a:p>
            <a:pPr marL="457200" lvl="1" indent="0">
              <a:lnSpc>
                <a:spcPct val="150000"/>
              </a:lnSpc>
              <a:buNone/>
            </a:pPr>
            <a:endParaRPr lang="en-GB" sz="2400" dirty="0"/>
          </a:p>
          <a:p>
            <a:pPr lvl="1">
              <a:lnSpc>
                <a:spcPct val="150000"/>
              </a:lnSpc>
            </a:pPr>
            <a:r>
              <a:rPr lang="en-GB" sz="2400" dirty="0">
                <a:ea typeface="+mn-lt"/>
                <a:cs typeface="+mn-lt"/>
              </a:rPr>
              <a:t>A survey aimed at children could have established how much children understand about criminal liability. </a:t>
            </a:r>
          </a:p>
          <a:p>
            <a:pPr lvl="1">
              <a:lnSpc>
                <a:spcPct val="150000"/>
              </a:lnSpc>
            </a:pPr>
            <a:endParaRPr lang="en-GB" sz="2400" dirty="0">
              <a:ea typeface="+mn-lt"/>
              <a:cs typeface="+mn-lt"/>
            </a:endParaRPr>
          </a:p>
          <a:p>
            <a:pPr lvl="1">
              <a:lnSpc>
                <a:spcPct val="150000"/>
              </a:lnSpc>
            </a:pPr>
            <a:r>
              <a:rPr lang="en-GB" sz="2400" dirty="0">
                <a:ea typeface="+mn-lt"/>
                <a:cs typeface="+mn-lt"/>
              </a:rPr>
              <a:t> Analysis of the survey has shown the vast majority are in favour of the age of criminal responsibility remaining the same.</a:t>
            </a:r>
            <a:endParaRPr lang="en-GB" sz="2400" dirty="0"/>
          </a:p>
          <a:p>
            <a:endParaRPr lang="en-GB" dirty="0"/>
          </a:p>
        </p:txBody>
      </p:sp>
    </p:spTree>
    <p:extLst>
      <p:ext uri="{BB962C8B-B14F-4D97-AF65-F5344CB8AC3E}">
        <p14:creationId xmlns:p14="http://schemas.microsoft.com/office/powerpoint/2010/main" val="2556515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4811-CF41-46C2-94D1-019A40B7A883}"/>
              </a:ext>
            </a:extLst>
          </p:cNvPr>
          <p:cNvSpPr>
            <a:spLocks noGrp="1"/>
          </p:cNvSpPr>
          <p:nvPr>
            <p:ph type="title"/>
          </p:nvPr>
        </p:nvSpPr>
        <p:spPr>
          <a:xfrm>
            <a:off x="685800" y="639315"/>
            <a:ext cx="8610600" cy="1293028"/>
          </a:xfrm>
        </p:spPr>
        <p:txBody>
          <a:bodyPr/>
          <a:lstStyle/>
          <a:p>
            <a:pPr algn="l"/>
            <a:r>
              <a:rPr lang="en-GB" u="sng" dirty="0"/>
              <a:t>Joint CONCLUSION- </a:t>
            </a:r>
            <a:r>
              <a:rPr lang="en-GB" u="sng" dirty="0" err="1"/>
              <a:t>quantitive</a:t>
            </a:r>
          </a:p>
        </p:txBody>
      </p:sp>
      <p:sp>
        <p:nvSpPr>
          <p:cNvPr id="3" name="Content Placeholder 2">
            <a:extLst>
              <a:ext uri="{FF2B5EF4-FFF2-40B4-BE49-F238E27FC236}">
                <a16:creationId xmlns:a16="http://schemas.microsoft.com/office/drawing/2014/main" id="{A869E878-F78E-4B0B-9895-84E68926C252}"/>
              </a:ext>
            </a:extLst>
          </p:cNvPr>
          <p:cNvSpPr>
            <a:spLocks noGrp="1"/>
          </p:cNvSpPr>
          <p:nvPr>
            <p:ph idx="1"/>
          </p:nvPr>
        </p:nvSpPr>
        <p:spPr>
          <a:xfrm>
            <a:off x="685800" y="1863306"/>
            <a:ext cx="10820400" cy="4355379"/>
          </a:xfrm>
        </p:spPr>
        <p:txBody>
          <a:bodyPr>
            <a:normAutofit/>
          </a:bodyPr>
          <a:lstStyle/>
          <a:p>
            <a:r>
              <a:rPr lang="en-GB" dirty="0"/>
              <a:t>Hannah’s question- Should the age of criminal liability be raised to 12, as it is in many countries? Participants answered-</a:t>
            </a:r>
          </a:p>
          <a:p>
            <a:r>
              <a:rPr lang="en-GB" dirty="0"/>
              <a:t>65.4% yes          34.6% no</a:t>
            </a:r>
          </a:p>
          <a:p>
            <a:pPr marL="0" indent="0">
              <a:buNone/>
            </a:pPr>
            <a:r>
              <a:rPr lang="en-GB" dirty="0"/>
              <a:t> </a:t>
            </a:r>
          </a:p>
          <a:p>
            <a:r>
              <a:rPr lang="en-GB" dirty="0"/>
              <a:t>Hayley’s question- Do you think the age of criminal liability (10) should be..</a:t>
            </a:r>
          </a:p>
          <a:p>
            <a:pPr marL="0" indent="0">
              <a:buNone/>
            </a:pPr>
            <a:r>
              <a:rPr lang="en-GB" dirty="0"/>
              <a:t>    Raised                    Remain the same          lowered</a:t>
            </a:r>
          </a:p>
          <a:p>
            <a:endParaRPr lang="en-GB" dirty="0"/>
          </a:p>
          <a:p>
            <a:r>
              <a:rPr lang="en-GB" dirty="0"/>
              <a:t>Participants answered-</a:t>
            </a:r>
          </a:p>
          <a:p>
            <a:r>
              <a:rPr lang="en-GB" dirty="0"/>
              <a:t>raised 10.1%      83.3% remain the same     6.6% lowered </a:t>
            </a:r>
          </a:p>
          <a:p>
            <a:endParaRPr lang="en-GB" dirty="0"/>
          </a:p>
        </p:txBody>
      </p:sp>
    </p:spTree>
    <p:extLst>
      <p:ext uri="{BB962C8B-B14F-4D97-AF65-F5344CB8AC3E}">
        <p14:creationId xmlns:p14="http://schemas.microsoft.com/office/powerpoint/2010/main" val="288581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3515-5A61-408B-834E-E0C2E7AB42B2}"/>
              </a:ext>
            </a:extLst>
          </p:cNvPr>
          <p:cNvSpPr>
            <a:spLocks noGrp="1"/>
          </p:cNvSpPr>
          <p:nvPr>
            <p:ph type="title"/>
          </p:nvPr>
        </p:nvSpPr>
        <p:spPr>
          <a:xfrm>
            <a:off x="727841" y="816925"/>
            <a:ext cx="8492357" cy="1293028"/>
          </a:xfrm>
        </p:spPr>
        <p:txBody>
          <a:bodyPr/>
          <a:lstStyle/>
          <a:p>
            <a:pPr algn="l"/>
            <a:r>
              <a:rPr lang="en-GB" u="sng" dirty="0">
                <a:ea typeface="+mj-lt"/>
                <a:cs typeface="+mj-lt"/>
              </a:rPr>
              <a:t>JOINT CONCLUSION-Qualitative</a:t>
            </a:r>
            <a:endParaRPr lang="en-US" dirty="0"/>
          </a:p>
        </p:txBody>
      </p:sp>
      <p:sp>
        <p:nvSpPr>
          <p:cNvPr id="3" name="Content Placeholder 2">
            <a:extLst>
              <a:ext uri="{FF2B5EF4-FFF2-40B4-BE49-F238E27FC236}">
                <a16:creationId xmlns:a16="http://schemas.microsoft.com/office/drawing/2014/main" id="{B0411FA5-FCE9-49D8-B9D9-525F60881979}"/>
              </a:ext>
            </a:extLst>
          </p:cNvPr>
          <p:cNvSpPr>
            <a:spLocks noGrp="1"/>
          </p:cNvSpPr>
          <p:nvPr>
            <p:ph idx="1"/>
          </p:nvPr>
        </p:nvSpPr>
        <p:spPr/>
        <p:txBody>
          <a:bodyPr vert="horz" lIns="91440" tIns="45720" rIns="91440" bIns="45720" rtlCol="0" anchor="t">
            <a:normAutofit/>
          </a:bodyPr>
          <a:lstStyle/>
          <a:p>
            <a:pPr>
              <a:lnSpc>
                <a:spcPct val="150000"/>
              </a:lnSpc>
            </a:pPr>
            <a:r>
              <a:rPr lang="en-GB" sz="2400" dirty="0">
                <a:ea typeface="+mn-lt"/>
                <a:cs typeface="+mn-lt"/>
              </a:rPr>
              <a:t>A reoccurring theme of individual assessment was found within the qualitive results of both surveys. This indicates this opinion is widely held and re-enforces that the vast majority hold the opinion children should be individually assessed.</a:t>
            </a:r>
            <a:endParaRPr lang="en-GB" sz="2400" dirty="0"/>
          </a:p>
        </p:txBody>
      </p:sp>
    </p:spTree>
    <p:extLst>
      <p:ext uri="{BB962C8B-B14F-4D97-AF65-F5344CB8AC3E}">
        <p14:creationId xmlns:p14="http://schemas.microsoft.com/office/powerpoint/2010/main" val="404436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6D9E6-F655-459C-B75D-5C1A0065A985}"/>
              </a:ext>
            </a:extLst>
          </p:cNvPr>
          <p:cNvSpPr>
            <a:spLocks noGrp="1"/>
          </p:cNvSpPr>
          <p:nvPr>
            <p:ph type="title"/>
          </p:nvPr>
        </p:nvSpPr>
        <p:spPr>
          <a:xfrm>
            <a:off x="465082" y="777511"/>
            <a:ext cx="8610600" cy="1293028"/>
          </a:xfrm>
        </p:spPr>
        <p:txBody>
          <a:bodyPr/>
          <a:lstStyle/>
          <a:p>
            <a:r>
              <a:rPr lang="en-GB" u="sng" dirty="0">
                <a:ea typeface="+mj-lt"/>
                <a:cs typeface="+mj-lt"/>
              </a:rPr>
              <a:t>Recommendations by hayley</a:t>
            </a:r>
            <a:endParaRPr lang="en-US" u="sng" dirty="0"/>
          </a:p>
        </p:txBody>
      </p:sp>
      <p:sp>
        <p:nvSpPr>
          <p:cNvPr id="3" name="Content Placeholder 2">
            <a:extLst>
              <a:ext uri="{FF2B5EF4-FFF2-40B4-BE49-F238E27FC236}">
                <a16:creationId xmlns:a16="http://schemas.microsoft.com/office/drawing/2014/main" id="{4AA43AA3-6E71-43AF-BC6D-F758849BEE72}"/>
              </a:ext>
            </a:extLst>
          </p:cNvPr>
          <p:cNvSpPr>
            <a:spLocks noGrp="1"/>
          </p:cNvSpPr>
          <p:nvPr>
            <p:ph idx="1"/>
          </p:nvPr>
        </p:nvSpPr>
        <p:spPr/>
        <p:txBody>
          <a:bodyPr vert="horz" lIns="91440" tIns="45720" rIns="91440" bIns="45720" rtlCol="0" anchor="t">
            <a:normAutofit/>
          </a:bodyPr>
          <a:lstStyle/>
          <a:p>
            <a:r>
              <a:rPr lang="en-GB" dirty="0">
                <a:ea typeface="+mn-lt"/>
                <a:cs typeface="+mn-lt"/>
              </a:rPr>
              <a:t>follow up questions may have been beneficial</a:t>
            </a:r>
          </a:p>
          <a:p>
            <a:endParaRPr lang="en-GB" dirty="0">
              <a:ea typeface="+mn-lt"/>
              <a:cs typeface="+mn-lt"/>
            </a:endParaRPr>
          </a:p>
          <a:p>
            <a:r>
              <a:rPr lang="en-GB" dirty="0">
                <a:ea typeface="+mn-lt"/>
                <a:cs typeface="+mn-lt"/>
              </a:rPr>
              <a:t>A survey aimed at children</a:t>
            </a:r>
            <a:endParaRPr lang="en-GB" dirty="0"/>
          </a:p>
          <a:p>
            <a:endParaRPr lang="en-GB" dirty="0">
              <a:ea typeface="+mn-lt"/>
              <a:cs typeface="+mn-lt"/>
            </a:endParaRPr>
          </a:p>
          <a:p>
            <a:r>
              <a:rPr lang="en-GB" dirty="0">
                <a:ea typeface="+mn-lt"/>
                <a:cs typeface="+mn-lt"/>
              </a:rPr>
              <a:t> examine the feasibility of individual assessment for each case</a:t>
            </a:r>
            <a:endParaRPr lang="en-GB" dirty="0"/>
          </a:p>
        </p:txBody>
      </p:sp>
    </p:spTree>
    <p:extLst>
      <p:ext uri="{BB962C8B-B14F-4D97-AF65-F5344CB8AC3E}">
        <p14:creationId xmlns:p14="http://schemas.microsoft.com/office/powerpoint/2010/main" val="3320007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4B1F8-A07B-4B19-A06E-C02376236EF2}"/>
              </a:ext>
            </a:extLst>
          </p:cNvPr>
          <p:cNvSpPr>
            <a:spLocks noGrp="1"/>
          </p:cNvSpPr>
          <p:nvPr>
            <p:ph type="title"/>
          </p:nvPr>
        </p:nvSpPr>
        <p:spPr>
          <a:xfrm>
            <a:off x="685800" y="-7199"/>
            <a:ext cx="8610600" cy="1293028"/>
          </a:xfrm>
        </p:spPr>
        <p:txBody>
          <a:bodyPr/>
          <a:lstStyle/>
          <a:p>
            <a:pPr algn="l"/>
            <a:r>
              <a:rPr lang="en-GB" u="sng" dirty="0"/>
              <a:t>Reference list - HANNAH</a:t>
            </a:r>
          </a:p>
        </p:txBody>
      </p:sp>
      <p:sp>
        <p:nvSpPr>
          <p:cNvPr id="3" name="Content Placeholder 2">
            <a:extLst>
              <a:ext uri="{FF2B5EF4-FFF2-40B4-BE49-F238E27FC236}">
                <a16:creationId xmlns:a16="http://schemas.microsoft.com/office/drawing/2014/main" id="{A897FC0D-9351-4914-9A82-B8A8E3DA6840}"/>
              </a:ext>
            </a:extLst>
          </p:cNvPr>
          <p:cNvSpPr>
            <a:spLocks noGrp="1"/>
          </p:cNvSpPr>
          <p:nvPr>
            <p:ph idx="1"/>
          </p:nvPr>
        </p:nvSpPr>
        <p:spPr>
          <a:xfrm>
            <a:off x="685800" y="1022985"/>
            <a:ext cx="10820400" cy="5692140"/>
          </a:xfrm>
        </p:spPr>
        <p:txBody>
          <a:bodyPr>
            <a:normAutofit/>
          </a:bodyPr>
          <a:lstStyle/>
          <a:p>
            <a:pPr lvl="0"/>
            <a:r>
              <a:rPr lang="en-GB" sz="1900" dirty="0"/>
              <a:t>English Legal History (2013) </a:t>
            </a:r>
            <a:r>
              <a:rPr lang="en-GB" sz="1900" i="1" dirty="0"/>
              <a:t>Age of Criminal Responsibility.</a:t>
            </a:r>
            <a:r>
              <a:rPr lang="en-GB" sz="1900" dirty="0"/>
              <a:t> Available at: </a:t>
            </a:r>
            <a:r>
              <a:rPr lang="en-GB" sz="1900" dirty="0">
                <a:hlinkClick r:id="rId3">
                  <a:extLst>
                    <a:ext uri="{A12FA001-AC4F-418D-AE19-62706E023703}">
                      <ahyp:hlinkClr xmlns:ahyp="http://schemas.microsoft.com/office/drawing/2018/hyperlinkcolor" val="tx"/>
                    </a:ext>
                  </a:extLst>
                </a:hlinkClick>
              </a:rPr>
              <a:t>https://englishlegalhistory.wordpress.com/2013/05/25/age-of-criminal-responsibility/</a:t>
            </a:r>
            <a:r>
              <a:rPr lang="en-GB" sz="1900" dirty="0"/>
              <a:t> (Accessed 20</a:t>
            </a:r>
            <a:r>
              <a:rPr lang="en-GB" sz="1900" baseline="30000" dirty="0"/>
              <a:t>th</a:t>
            </a:r>
            <a:r>
              <a:rPr lang="en-GB" sz="1900" dirty="0"/>
              <a:t> Feb, 2020).</a:t>
            </a:r>
          </a:p>
          <a:p>
            <a:pPr lvl="0"/>
            <a:r>
              <a:rPr lang="en-GB" sz="1900" dirty="0"/>
              <a:t>England, D. C.  (2020) Criminal Liability, </a:t>
            </a:r>
            <a:r>
              <a:rPr lang="en-GB" sz="1900" i="1" dirty="0"/>
              <a:t>“A person is liable, or responsible, for a crime when he or she has acted with criminal intent, as opposed to acting accidentally or lacking the ability to act deliberately”.</a:t>
            </a:r>
            <a:r>
              <a:rPr lang="en-GB" sz="1900" dirty="0"/>
              <a:t> Available at: </a:t>
            </a:r>
            <a:r>
              <a:rPr lang="en-GB" sz="1900" dirty="0">
                <a:hlinkClick r:id="rId4">
                  <a:extLst>
                    <a:ext uri="{A12FA001-AC4F-418D-AE19-62706E023703}">
                      <ahyp:hlinkClr xmlns:ahyp="http://schemas.microsoft.com/office/drawing/2018/hyperlinkcolor" val="tx"/>
                    </a:ext>
                  </a:extLst>
                </a:hlinkClick>
              </a:rPr>
              <a:t>https://www.criminaldefenselawyer.com/resources/criminal-liability.htm</a:t>
            </a:r>
            <a:r>
              <a:rPr lang="en-GB" sz="1900" dirty="0"/>
              <a:t> (Accessed 20th Feb, 2020).</a:t>
            </a:r>
          </a:p>
          <a:p>
            <a:pPr lvl="0"/>
            <a:r>
              <a:rPr lang="en-GB" sz="1900" dirty="0" err="1"/>
              <a:t>Bandalli</a:t>
            </a:r>
            <a:r>
              <a:rPr lang="en-GB" sz="1900" dirty="0"/>
              <a:t>, S. (2008) </a:t>
            </a:r>
            <a:r>
              <a:rPr lang="en-GB" sz="1900" i="1" dirty="0">
                <a:hlinkClick r:id="rId5" tooltip="The Howard Journal of Criminal Justice homepage">
                  <a:extLst>
                    <a:ext uri="{A12FA001-AC4F-418D-AE19-62706E023703}">
                      <ahyp:hlinkClr xmlns:ahyp="http://schemas.microsoft.com/office/drawing/2018/hyperlinkcolor" val="tx"/>
                    </a:ext>
                  </a:extLst>
                </a:hlinkClick>
              </a:rPr>
              <a:t>The Howard Journal of Criminal Justice</a:t>
            </a:r>
            <a:r>
              <a:rPr lang="en-GB" sz="1900" i="1" dirty="0"/>
              <a:t>. </a:t>
            </a:r>
            <a:r>
              <a:rPr lang="en-GB" sz="1900" dirty="0"/>
              <a:t>Blackwell Publishers Ltd. 1998.</a:t>
            </a:r>
          </a:p>
          <a:p>
            <a:pPr lvl="0"/>
            <a:r>
              <a:rPr lang="en-GB" sz="1900" dirty="0" err="1"/>
              <a:t>Cavadino</a:t>
            </a:r>
            <a:r>
              <a:rPr lang="en-GB" sz="1900" dirty="0"/>
              <a:t>, P. (1997) </a:t>
            </a:r>
            <a:r>
              <a:rPr lang="en-GB" sz="1900" i="1" dirty="0"/>
              <a:t>Goodbye doli, must we leave you? </a:t>
            </a:r>
            <a:r>
              <a:rPr lang="en-GB" sz="1900" dirty="0" err="1"/>
              <a:t>HeinOnline</a:t>
            </a:r>
            <a:r>
              <a:rPr lang="en-GB" sz="1900" dirty="0"/>
              <a:t>. Available at: </a:t>
            </a:r>
            <a:r>
              <a:rPr lang="en-GB" sz="1900" dirty="0">
                <a:hlinkClick r:id="rId6">
                  <a:extLst>
                    <a:ext uri="{A12FA001-AC4F-418D-AE19-62706E023703}">
                      <ahyp:hlinkClr xmlns:ahyp="http://schemas.microsoft.com/office/drawing/2018/hyperlinkcolor" val="tx"/>
                    </a:ext>
                  </a:extLst>
                </a:hlinkClick>
              </a:rPr>
              <a:t>https://heinonline.org/HOL/LandingPage?handle=hein.journals/chilflq9&amp;div=18&amp;id=&amp;page=</a:t>
            </a:r>
            <a:r>
              <a:rPr lang="en-GB" sz="1900" dirty="0"/>
              <a:t> (Accessed 20</a:t>
            </a:r>
            <a:r>
              <a:rPr lang="en-GB" sz="1900" baseline="30000" dirty="0"/>
              <a:t>th</a:t>
            </a:r>
            <a:r>
              <a:rPr lang="en-GB" sz="1900" dirty="0"/>
              <a:t> Feb, 2020).</a:t>
            </a:r>
          </a:p>
          <a:p>
            <a:pPr lvl="0"/>
            <a:r>
              <a:rPr lang="en-GB" sz="1900" dirty="0" err="1"/>
              <a:t>Shestokas</a:t>
            </a:r>
            <a:r>
              <a:rPr lang="en-GB" sz="1900" dirty="0"/>
              <a:t>, D. (2012) </a:t>
            </a:r>
            <a:r>
              <a:rPr lang="en-GB" sz="1900" i="1" dirty="0"/>
              <a:t>Principles of Criminal Liability.</a:t>
            </a:r>
            <a:r>
              <a:rPr lang="en-GB" sz="1900" dirty="0"/>
              <a:t> Available at: </a:t>
            </a:r>
            <a:r>
              <a:rPr lang="en-GB" sz="1900" dirty="0">
                <a:hlinkClick r:id="rId7">
                  <a:extLst>
                    <a:ext uri="{A12FA001-AC4F-418D-AE19-62706E023703}">
                      <ahyp:hlinkClr xmlns:ahyp="http://schemas.microsoft.com/office/drawing/2018/hyperlinkcolor" val="tx"/>
                    </a:ext>
                  </a:extLst>
                </a:hlinkClick>
              </a:rPr>
              <a:t>http://www.shestokas.com/general-law/criminal-law/principles-of-criminal-liability/</a:t>
            </a:r>
            <a:r>
              <a:rPr lang="en-GB" sz="1900" dirty="0"/>
              <a:t> (Accessed 20</a:t>
            </a:r>
            <a:r>
              <a:rPr lang="en-GB" sz="1900" baseline="30000" dirty="0"/>
              <a:t>th</a:t>
            </a:r>
            <a:r>
              <a:rPr lang="en-GB" sz="1900" dirty="0"/>
              <a:t> Feb, 2020).</a:t>
            </a:r>
          </a:p>
          <a:p>
            <a:pPr lvl="0"/>
            <a:r>
              <a:rPr lang="en-GB" sz="1900" dirty="0"/>
              <a:t>Monteverde, F.M. (2019</a:t>
            </a:r>
            <a:r>
              <a:rPr lang="en-GB" sz="1900" i="1" dirty="0"/>
              <a:t>) Lowering the age of Criminal Responsibility</a:t>
            </a:r>
            <a:r>
              <a:rPr lang="en-GB" sz="1900" dirty="0"/>
              <a:t>. Available at: </a:t>
            </a:r>
            <a:r>
              <a:rPr lang="en-GB" sz="1900" dirty="0">
                <a:hlinkClick r:id="rId8">
                  <a:extLst>
                    <a:ext uri="{A12FA001-AC4F-418D-AE19-62706E023703}">
                      <ahyp:hlinkClr xmlns:ahyp="http://schemas.microsoft.com/office/drawing/2018/hyperlinkcolor" val="tx"/>
                    </a:ext>
                  </a:extLst>
                </a:hlinkClick>
              </a:rPr>
              <a:t>https://tawidnewsmag.com/lowering-the-age-of-criminal-responsibility/</a:t>
            </a:r>
            <a:r>
              <a:rPr lang="en-GB" sz="1900" dirty="0"/>
              <a:t> (Accessed 20</a:t>
            </a:r>
            <a:r>
              <a:rPr lang="en-GB" sz="1900" baseline="30000" dirty="0"/>
              <a:t>th</a:t>
            </a:r>
            <a:r>
              <a:rPr lang="en-GB" sz="1900" dirty="0"/>
              <a:t> Feb, 2020).</a:t>
            </a:r>
          </a:p>
          <a:p>
            <a:endParaRPr lang="en-GB" dirty="0"/>
          </a:p>
        </p:txBody>
      </p:sp>
    </p:spTree>
    <p:extLst>
      <p:ext uri="{BB962C8B-B14F-4D97-AF65-F5344CB8AC3E}">
        <p14:creationId xmlns:p14="http://schemas.microsoft.com/office/powerpoint/2010/main" val="814734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47F2A-1AF4-4B2A-96F2-C09608636137}"/>
              </a:ext>
            </a:extLst>
          </p:cNvPr>
          <p:cNvSpPr>
            <a:spLocks noGrp="1"/>
          </p:cNvSpPr>
          <p:nvPr>
            <p:ph type="title"/>
          </p:nvPr>
        </p:nvSpPr>
        <p:spPr>
          <a:xfrm>
            <a:off x="685800" y="554011"/>
            <a:ext cx="8610600" cy="1293028"/>
          </a:xfrm>
        </p:spPr>
        <p:txBody>
          <a:bodyPr/>
          <a:lstStyle/>
          <a:p>
            <a:pPr algn="l"/>
            <a:r>
              <a:rPr lang="en-GB" u="sng" dirty="0"/>
              <a:t>REFERENCE LIST - Hayley</a:t>
            </a:r>
          </a:p>
        </p:txBody>
      </p:sp>
      <p:sp>
        <p:nvSpPr>
          <p:cNvPr id="3" name="Content Placeholder 2">
            <a:extLst>
              <a:ext uri="{FF2B5EF4-FFF2-40B4-BE49-F238E27FC236}">
                <a16:creationId xmlns:a16="http://schemas.microsoft.com/office/drawing/2014/main" id="{D28A6C81-D784-4E98-8301-5BC49A837DC8}"/>
              </a:ext>
            </a:extLst>
          </p:cNvPr>
          <p:cNvSpPr>
            <a:spLocks noGrp="1"/>
          </p:cNvSpPr>
          <p:nvPr>
            <p:ph idx="1"/>
          </p:nvPr>
        </p:nvSpPr>
        <p:spPr>
          <a:xfrm>
            <a:off x="685800" y="1552756"/>
            <a:ext cx="10820400" cy="4665930"/>
          </a:xfrm>
        </p:spPr>
        <p:txBody>
          <a:bodyPr>
            <a:normAutofit fontScale="70000" lnSpcReduction="20000"/>
          </a:bodyPr>
          <a:lstStyle/>
          <a:p>
            <a:pPr lvl="0">
              <a:lnSpc>
                <a:spcPct val="150000"/>
              </a:lnSpc>
            </a:pPr>
            <a:r>
              <a:rPr lang="en-GB" sz="2400" kern="0" dirty="0" err="1">
                <a:solidFill>
                  <a:schemeClr val="tx2"/>
                </a:solidFill>
                <a:latin typeface="Arial" pitchFamily="34"/>
                <a:cs typeface="Arial" pitchFamily="34"/>
              </a:rPr>
              <a:t>I</a:t>
            </a:r>
            <a:r>
              <a:rPr lang="en-GB" sz="2400" dirty="0" err="1">
                <a:solidFill>
                  <a:schemeClr val="tx2"/>
                </a:solidFill>
                <a:latin typeface="Arial" pitchFamily="34"/>
                <a:cs typeface="Arial" pitchFamily="34"/>
              </a:rPr>
              <a:t>Anderson</a:t>
            </a:r>
            <a:r>
              <a:rPr lang="en-GB" sz="2400" dirty="0">
                <a:solidFill>
                  <a:schemeClr val="tx2"/>
                </a:solidFill>
                <a:latin typeface="Arial" pitchFamily="34"/>
                <a:cs typeface="Arial" pitchFamily="34"/>
              </a:rPr>
              <a:t> V (2013) </a:t>
            </a:r>
            <a:r>
              <a:rPr lang="en-GB" sz="2400" i="1" dirty="0">
                <a:solidFill>
                  <a:schemeClr val="tx2"/>
                </a:solidFill>
                <a:latin typeface="Arial" pitchFamily="34"/>
                <a:cs typeface="Arial" pitchFamily="34"/>
              </a:rPr>
              <a:t>Research Methods in Human Resource Management Investigating a Business Issue </a:t>
            </a:r>
            <a:r>
              <a:rPr lang="en-GB" sz="2400" dirty="0" err="1">
                <a:solidFill>
                  <a:schemeClr val="tx2"/>
                </a:solidFill>
                <a:latin typeface="Arial" pitchFamily="34"/>
                <a:cs typeface="Arial" pitchFamily="34"/>
              </a:rPr>
              <a:t>London:Chartered</a:t>
            </a:r>
            <a:r>
              <a:rPr lang="en-GB" sz="2400" dirty="0">
                <a:solidFill>
                  <a:schemeClr val="tx2"/>
                </a:solidFill>
                <a:latin typeface="Arial" pitchFamily="34"/>
                <a:cs typeface="Arial" pitchFamily="34"/>
              </a:rPr>
              <a:t> Institute of Personnel and Development *referred to as book 1 in Strengths and weaknesses.</a:t>
            </a:r>
          </a:p>
          <a:p>
            <a:pPr marL="342900" lvl="0" indent="-342900">
              <a:lnSpc>
                <a:spcPct val="120000"/>
              </a:lnSpc>
              <a:buFont typeface="Arial" pitchFamily="34"/>
              <a:buChar char="•"/>
            </a:pPr>
            <a:r>
              <a:rPr lang="en-GB" sz="2400" dirty="0">
                <a:solidFill>
                  <a:schemeClr val="tx2"/>
                </a:solidFill>
                <a:latin typeface="Arial" pitchFamily="34"/>
                <a:cs typeface="Arial" pitchFamily="34"/>
              </a:rPr>
              <a:t>Denscombe M (2002) Ground rules for Good research a 10 point guide for social researchers. </a:t>
            </a:r>
            <a:r>
              <a:rPr lang="en-GB" sz="2400" dirty="0" err="1">
                <a:solidFill>
                  <a:schemeClr val="tx2"/>
                </a:solidFill>
                <a:latin typeface="Arial" pitchFamily="34"/>
                <a:cs typeface="Arial" pitchFamily="34"/>
              </a:rPr>
              <a:t>Giildford:Biddles</a:t>
            </a:r>
            <a:r>
              <a:rPr lang="en-GB" sz="2400" dirty="0">
                <a:solidFill>
                  <a:schemeClr val="tx2"/>
                </a:solidFill>
                <a:latin typeface="Arial" pitchFamily="34"/>
                <a:cs typeface="Arial" pitchFamily="34"/>
              </a:rPr>
              <a:t> </a:t>
            </a:r>
            <a:r>
              <a:rPr lang="en-GB" sz="2400" dirty="0" err="1">
                <a:solidFill>
                  <a:schemeClr val="tx2"/>
                </a:solidFill>
                <a:latin typeface="Arial" pitchFamily="34"/>
                <a:cs typeface="Arial" pitchFamily="34"/>
              </a:rPr>
              <a:t>Ltd:Guildford</a:t>
            </a:r>
            <a:r>
              <a:rPr lang="en-GB" sz="2400" dirty="0">
                <a:solidFill>
                  <a:schemeClr val="tx2"/>
                </a:solidFill>
                <a:latin typeface="Arial" pitchFamily="34"/>
                <a:cs typeface="Arial" pitchFamily="34"/>
              </a:rPr>
              <a:t>*referred to as book 2 in Strengths and weaknesses.</a:t>
            </a:r>
          </a:p>
          <a:p>
            <a:pPr lvl="0">
              <a:lnSpc>
                <a:spcPct val="120000"/>
              </a:lnSpc>
            </a:pPr>
            <a:r>
              <a:rPr lang="en-GB" sz="2400" dirty="0">
                <a:solidFill>
                  <a:schemeClr val="tx2"/>
                </a:solidFill>
                <a:latin typeface="Arial" pitchFamily="34"/>
                <a:cs typeface="Arial" pitchFamily="34"/>
              </a:rPr>
              <a:t>Cipriani, D (2009) </a:t>
            </a:r>
            <a:r>
              <a:rPr lang="en-GB" sz="2400" i="1" dirty="0">
                <a:solidFill>
                  <a:schemeClr val="tx2"/>
                </a:solidFill>
                <a:latin typeface="Arial" pitchFamily="34"/>
                <a:cs typeface="Arial" pitchFamily="34"/>
              </a:rPr>
              <a:t>Children’s rights and the minimum age of criminal responsibility: a global perspective. Aldershot: Ashgate</a:t>
            </a:r>
            <a:endParaRPr lang="en-GB" sz="2400" dirty="0">
              <a:solidFill>
                <a:schemeClr val="tx2"/>
              </a:solidFill>
              <a:latin typeface="Arial" pitchFamily="34"/>
              <a:cs typeface="Arial" pitchFamily="34"/>
            </a:endParaRPr>
          </a:p>
          <a:p>
            <a:pPr lvl="0">
              <a:lnSpc>
                <a:spcPct val="120000"/>
              </a:lnSpc>
            </a:pPr>
            <a:r>
              <a:rPr lang="en-GB" sz="2400" kern="0" dirty="0">
                <a:solidFill>
                  <a:schemeClr val="tx2"/>
                </a:solidFill>
                <a:latin typeface="Arial" pitchFamily="34"/>
                <a:cs typeface="Arial" pitchFamily="34"/>
              </a:rPr>
              <a:t>Garside, R (2009) ‘Too young to be a criminal’ </a:t>
            </a:r>
            <a:r>
              <a:rPr lang="en-GB" sz="2400" i="1" kern="0" dirty="0">
                <a:solidFill>
                  <a:schemeClr val="tx2"/>
                </a:solidFill>
                <a:latin typeface="Arial" pitchFamily="34"/>
                <a:cs typeface="Arial" pitchFamily="34"/>
              </a:rPr>
              <a:t>The Guardian, 5</a:t>
            </a:r>
            <a:r>
              <a:rPr lang="en-GB" sz="2400" i="1" kern="0" baseline="30000" dirty="0">
                <a:solidFill>
                  <a:schemeClr val="tx2"/>
                </a:solidFill>
                <a:latin typeface="Arial" pitchFamily="34"/>
                <a:cs typeface="Arial" pitchFamily="34"/>
              </a:rPr>
              <a:t>TH</a:t>
            </a:r>
            <a:r>
              <a:rPr lang="en-GB" sz="2400" i="1" kern="0" dirty="0">
                <a:solidFill>
                  <a:schemeClr val="tx2"/>
                </a:solidFill>
                <a:latin typeface="Arial" pitchFamily="34"/>
                <a:cs typeface="Arial" pitchFamily="34"/>
              </a:rPr>
              <a:t> Feb available at </a:t>
            </a:r>
            <a:r>
              <a:rPr lang="en-GB" sz="2400" u="sng" kern="0" dirty="0">
                <a:solidFill>
                  <a:schemeClr val="tx2"/>
                </a:solidFill>
                <a:latin typeface="Arial" pitchFamily="34"/>
                <a:cs typeface="Arial" pitchFamily="34"/>
                <a:hlinkClick r:id="rId2">
                  <a:extLst>
                    <a:ext uri="{A12FA001-AC4F-418D-AE19-62706E023703}">
                      <ahyp:hlinkClr xmlns:ahyp="http://schemas.microsoft.com/office/drawing/2018/hyperlinkcolor" val="tx"/>
                    </a:ext>
                  </a:extLst>
                </a:hlinkClick>
              </a:rPr>
              <a:t>https://www.theguardian.com/commentisfree/2009/feb/05/uk-age-of-criminal-responsibility</a:t>
            </a:r>
            <a:r>
              <a:rPr lang="en-GB" sz="2400" u="sng" kern="0" dirty="0">
                <a:solidFill>
                  <a:schemeClr val="tx2"/>
                </a:solidFill>
                <a:effectLst>
                  <a:outerShdw dist="50803" dir="1349904">
                    <a:srgbClr val="000000"/>
                  </a:outerShdw>
                </a:effectLst>
                <a:latin typeface="Arial" pitchFamily="34"/>
                <a:cs typeface="Arial" pitchFamily="34"/>
                <a:hlinkClick r:id="rId2">
                  <a:extLst>
                    <a:ext uri="{A12FA001-AC4F-418D-AE19-62706E023703}">
                      <ahyp:hlinkClr xmlns:ahyp="http://schemas.microsoft.com/office/drawing/2018/hyperlinkcolor" val="tx"/>
                    </a:ext>
                  </a:extLst>
                </a:hlinkClick>
              </a:rPr>
              <a:t> </a:t>
            </a:r>
            <a:r>
              <a:rPr lang="en-GB" sz="2400" kern="0" dirty="0">
                <a:solidFill>
                  <a:schemeClr val="tx2"/>
                </a:solidFill>
                <a:effectLst>
                  <a:outerShdw dist="50803" dir="1349904">
                    <a:srgbClr val="000000"/>
                  </a:outerShdw>
                </a:effectLst>
                <a:latin typeface="Arial" pitchFamily="34"/>
                <a:cs typeface="Arial" pitchFamily="34"/>
                <a:hlinkClick r:id="rId2">
                  <a:extLst>
                    <a:ext uri="{A12FA001-AC4F-418D-AE19-62706E023703}">
                      <ahyp:hlinkClr xmlns:ahyp="http://schemas.microsoft.com/office/drawing/2018/hyperlinkcolor" val="tx"/>
                    </a:ext>
                  </a:extLst>
                </a:hlinkClick>
              </a:rPr>
              <a:t>   </a:t>
            </a:r>
            <a:r>
              <a:rPr lang="en-GB" sz="2400" kern="0" dirty="0">
                <a:solidFill>
                  <a:schemeClr val="tx2"/>
                </a:solidFill>
                <a:latin typeface="Arial" pitchFamily="34"/>
                <a:cs typeface="Arial" pitchFamily="34"/>
                <a:hlinkClick r:id="rId2">
                  <a:extLst>
                    <a:ext uri="{A12FA001-AC4F-418D-AE19-62706E023703}">
                      <ahyp:hlinkClr xmlns:ahyp="http://schemas.microsoft.com/office/drawing/2018/hyperlinkcolor" val="tx"/>
                    </a:ext>
                  </a:extLst>
                </a:hlinkClick>
              </a:rPr>
              <a:t>(accessed on 7/10/1</a:t>
            </a:r>
            <a:r>
              <a:rPr lang="en-GB" sz="2400" kern="0" dirty="0">
                <a:solidFill>
                  <a:schemeClr val="tx2"/>
                </a:solidFill>
                <a:effectLst>
                  <a:outerShdw dist="50803" dir="1349904">
                    <a:srgbClr val="000000"/>
                  </a:outerShdw>
                </a:effectLst>
                <a:latin typeface="Arial" pitchFamily="34"/>
                <a:cs typeface="Arial" pitchFamily="34"/>
                <a:hlinkClick r:id="rId2">
                  <a:extLst>
                    <a:ext uri="{A12FA001-AC4F-418D-AE19-62706E023703}">
                      <ahyp:hlinkClr xmlns:ahyp="http://schemas.microsoft.com/office/drawing/2018/hyperlinkcolor" val="tx"/>
                    </a:ext>
                  </a:extLst>
                </a:hlinkClick>
              </a:rPr>
              <a:t>9</a:t>
            </a:r>
            <a:r>
              <a:rPr lang="en-GB" sz="2400" kern="0" dirty="0">
                <a:solidFill>
                  <a:schemeClr val="tx2"/>
                </a:solidFill>
                <a:effectLst>
                  <a:outerShdw dist="50803" dir="1349904">
                    <a:srgbClr val="000000"/>
                  </a:outerShdw>
                </a:effectLst>
                <a:latin typeface="Arial" pitchFamily="34"/>
                <a:cs typeface="Arial" pitchFamily="34"/>
              </a:rPr>
              <a:t>)</a:t>
            </a:r>
          </a:p>
          <a:p>
            <a:pPr lvl="0">
              <a:lnSpc>
                <a:spcPct val="120000"/>
              </a:lnSpc>
            </a:pPr>
            <a:r>
              <a:rPr lang="en-GB" sz="2400" kern="0" dirty="0" err="1">
                <a:solidFill>
                  <a:schemeClr val="tx2"/>
                </a:solidFill>
                <a:latin typeface="Arial" pitchFamily="34"/>
                <a:cs typeface="Arial" pitchFamily="34"/>
              </a:rPr>
              <a:t>McDiarmid</a:t>
            </a:r>
            <a:r>
              <a:rPr lang="en-GB" sz="2400" kern="0" dirty="0">
                <a:solidFill>
                  <a:schemeClr val="tx2"/>
                </a:solidFill>
                <a:latin typeface="Arial" pitchFamily="34"/>
                <a:cs typeface="Arial" pitchFamily="34"/>
              </a:rPr>
              <a:t> C (2013) ‘An age of complexity: children and criminal responsibility in law’ </a:t>
            </a:r>
            <a:r>
              <a:rPr lang="en-GB" sz="2400" i="1" kern="0" dirty="0">
                <a:solidFill>
                  <a:schemeClr val="tx2"/>
                </a:solidFill>
                <a:latin typeface="Arial" pitchFamily="34"/>
                <a:cs typeface="Arial" pitchFamily="34"/>
              </a:rPr>
              <a:t>Youth justice </a:t>
            </a:r>
            <a:r>
              <a:rPr lang="en-GB" sz="2400" kern="0" dirty="0">
                <a:solidFill>
                  <a:schemeClr val="tx2"/>
                </a:solidFill>
                <a:latin typeface="Arial" pitchFamily="34"/>
                <a:cs typeface="Arial" pitchFamily="34"/>
              </a:rPr>
              <a:t>volume 13.2 p145-160</a:t>
            </a:r>
          </a:p>
          <a:p>
            <a:pPr lvl="0">
              <a:lnSpc>
                <a:spcPct val="120000"/>
              </a:lnSpc>
            </a:pPr>
            <a:r>
              <a:rPr lang="en-GB" sz="2400" dirty="0">
                <a:solidFill>
                  <a:schemeClr val="tx2"/>
                </a:solidFill>
                <a:latin typeface="Arial" pitchFamily="34"/>
                <a:cs typeface="Arial" pitchFamily="34"/>
              </a:rPr>
              <a:t>Taylor, C (2016) </a:t>
            </a:r>
            <a:r>
              <a:rPr lang="en-GB" sz="2400" i="1" dirty="0">
                <a:solidFill>
                  <a:schemeClr val="tx2"/>
                </a:solidFill>
                <a:latin typeface="Arial" pitchFamily="34"/>
                <a:cs typeface="Arial" pitchFamily="34"/>
              </a:rPr>
              <a:t>Review of the youth justice system in England and Wales</a:t>
            </a:r>
            <a:r>
              <a:rPr lang="en-GB" sz="2400" dirty="0">
                <a:solidFill>
                  <a:schemeClr val="tx2"/>
                </a:solidFill>
                <a:latin typeface="Arial" pitchFamily="34"/>
                <a:cs typeface="Arial" pitchFamily="34"/>
              </a:rPr>
              <a:t>. Available at </a:t>
            </a:r>
            <a:r>
              <a:rPr lang="en-GB" sz="2400" u="sng" dirty="0">
                <a:solidFill>
                  <a:schemeClr val="tx2"/>
                </a:solidFill>
                <a:latin typeface="Arial" pitchFamily="34"/>
                <a:cs typeface="Arial" pitchFamily="34"/>
                <a:hlinkClick r:id="rId3">
                  <a:extLst>
                    <a:ext uri="{A12FA001-AC4F-418D-AE19-62706E023703}">
                      <ahyp:hlinkClr xmlns:ahyp="http://schemas.microsoft.com/office/drawing/2018/hyperlinkcolor" val="tx"/>
                    </a:ext>
                  </a:extLst>
                </a:hlinkClick>
              </a:rPr>
              <a:t>http://www.yjlc.uk/wp-content/uploads/2016/12/Review-of-the-Youth-Justice-System.pdf</a:t>
            </a:r>
            <a:r>
              <a:rPr lang="en-GB" sz="2400" dirty="0">
                <a:solidFill>
                  <a:schemeClr val="tx2"/>
                </a:solidFill>
                <a:latin typeface="Arial" pitchFamily="34"/>
                <a:cs typeface="Arial" pitchFamily="34"/>
              </a:rPr>
              <a:t> (accessed 7/10/19)</a:t>
            </a:r>
          </a:p>
          <a:p>
            <a:endParaRPr lang="en-GB" dirty="0"/>
          </a:p>
        </p:txBody>
      </p:sp>
    </p:spTree>
    <p:extLst>
      <p:ext uri="{BB962C8B-B14F-4D97-AF65-F5344CB8AC3E}">
        <p14:creationId xmlns:p14="http://schemas.microsoft.com/office/powerpoint/2010/main" val="414972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1211-8A7A-46C6-887D-017279B61061}"/>
              </a:ext>
            </a:extLst>
          </p:cNvPr>
          <p:cNvSpPr>
            <a:spLocks noGrp="1"/>
          </p:cNvSpPr>
          <p:nvPr>
            <p:ph type="title"/>
          </p:nvPr>
        </p:nvSpPr>
        <p:spPr>
          <a:xfrm>
            <a:off x="685800" y="367558"/>
            <a:ext cx="8610600" cy="1293028"/>
          </a:xfrm>
        </p:spPr>
        <p:txBody>
          <a:bodyPr/>
          <a:lstStyle/>
          <a:p>
            <a:pPr algn="l"/>
            <a:r>
              <a:rPr lang="en-GB" u="sng" dirty="0"/>
              <a:t>Reference list - </a:t>
            </a:r>
            <a:r>
              <a:rPr lang="en-GB" u="sng" dirty="0" err="1"/>
              <a:t>hayley</a:t>
            </a:r>
            <a:endParaRPr lang="en-GB" u="sng" dirty="0"/>
          </a:p>
        </p:txBody>
      </p:sp>
      <p:sp>
        <p:nvSpPr>
          <p:cNvPr id="3" name="Content Placeholder 2">
            <a:extLst>
              <a:ext uri="{FF2B5EF4-FFF2-40B4-BE49-F238E27FC236}">
                <a16:creationId xmlns:a16="http://schemas.microsoft.com/office/drawing/2014/main" id="{980FEEBD-028B-4716-994F-E7555A948DA9}"/>
              </a:ext>
            </a:extLst>
          </p:cNvPr>
          <p:cNvSpPr>
            <a:spLocks noGrp="1"/>
          </p:cNvSpPr>
          <p:nvPr>
            <p:ph idx="1"/>
          </p:nvPr>
        </p:nvSpPr>
        <p:spPr>
          <a:xfrm>
            <a:off x="685800" y="1380226"/>
            <a:ext cx="10820400" cy="4838459"/>
          </a:xfrm>
        </p:spPr>
        <p:txBody>
          <a:bodyPr>
            <a:normAutofit fontScale="77500" lnSpcReduction="20000"/>
          </a:bodyPr>
          <a:lstStyle/>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GB" sz="2400" dirty="0">
                <a:solidFill>
                  <a:schemeClr val="tx2"/>
                </a:solidFill>
                <a:latin typeface="Arial" pitchFamily="34"/>
                <a:cs typeface="Arial" pitchFamily="34"/>
              </a:rPr>
              <a:t>Hodge, Jones and Allen solicitors (2020) ava</a:t>
            </a:r>
            <a:r>
              <a:rPr lang="en-GB" sz="2400" dirty="0">
                <a:solidFill>
                  <a:schemeClr val="tx2"/>
                </a:solidFill>
                <a:latin typeface="Arial" pitchFamily="34"/>
                <a:cs typeface="Arial" pitchFamily="34"/>
                <a:hlinkClick r:id="rId3">
                  <a:extLst>
                    <a:ext uri="{A12FA001-AC4F-418D-AE19-62706E023703}">
                      <ahyp:hlinkClr xmlns:ahyp="http://schemas.microsoft.com/office/drawing/2018/hyperlinkcolor" val="tx"/>
                    </a:ext>
                  </a:extLst>
                </a:hlinkClick>
              </a:rPr>
              <a:t>il</a:t>
            </a:r>
            <a:r>
              <a:rPr lang="en-GB" sz="2400" dirty="0">
                <a:solidFill>
                  <a:schemeClr val="tx2"/>
                </a:solidFill>
                <a:latin typeface="Arial" pitchFamily="34"/>
                <a:cs typeface="Arial" pitchFamily="34"/>
              </a:rPr>
              <a:t>able at</a:t>
            </a:r>
            <a:r>
              <a:rPr lang="en-GB" sz="2400" u="sng" dirty="0">
                <a:solidFill>
                  <a:schemeClr val="tx2"/>
                </a:solidFill>
                <a:latin typeface="Arial" pitchFamily="34"/>
                <a:cs typeface="Arial" pitchFamily="34"/>
              </a:rPr>
              <a:t> </a:t>
            </a:r>
            <a:r>
              <a:rPr lang="en-GB" sz="2400" u="sng" dirty="0">
                <a:solidFill>
                  <a:schemeClr val="tx2"/>
                </a:solidFill>
                <a:latin typeface="Arial" pitchFamily="34"/>
                <a:cs typeface="Arial" pitchFamily="34"/>
                <a:hlinkClick r:id="rId3">
                  <a:extLst>
                    <a:ext uri="{A12FA001-AC4F-418D-AE19-62706E023703}">
                      <ahyp:hlinkClr xmlns:ahyp="http://schemas.microsoft.com/office/drawing/2018/hyperlinkcolor" val="tx"/>
                    </a:ext>
                  </a:extLst>
                </a:hlinkClick>
              </a:rPr>
              <a:t>https://www.hja.net/doli-incapax-why-do-we-hold-</a:t>
            </a:r>
          </a:p>
          <a:p>
            <a:pPr marL="0" lvl="0" indent="0">
              <a:lnSpc>
                <a:spcPct val="150000"/>
              </a:lnSpc>
              <a:spcBef>
                <a:spcPts val="0"/>
              </a:spcBef>
              <a:buNone/>
              <a:defRPr sz="1800" b="0" i="0" u="none" strike="noStrike" kern="0" cap="none" spc="0" baseline="0">
                <a:solidFill>
                  <a:srgbClr val="000000"/>
                </a:solidFill>
                <a:uFillTx/>
              </a:defRPr>
            </a:pPr>
            <a:r>
              <a:rPr lang="en-GB" sz="2400" u="sng" dirty="0">
                <a:solidFill>
                  <a:schemeClr val="tx2"/>
                </a:solidFill>
                <a:latin typeface="Arial" pitchFamily="34"/>
                <a:cs typeface="Arial" pitchFamily="34"/>
                <a:hlinkClick r:id="rId3">
                  <a:extLst>
                    <a:ext uri="{A12FA001-AC4F-418D-AE19-62706E023703}">
                      <ahyp:hlinkClr xmlns:ahyp="http://schemas.microsoft.com/office/drawing/2018/hyperlinkcolor" val="tx"/>
                    </a:ext>
                  </a:extLst>
                </a:hlinkClick>
              </a:rPr>
              <a:t>    our-10-year-olds-to-have-criminal-responsibility</a:t>
            </a:r>
            <a:r>
              <a:rPr lang="en-GB" sz="2400" dirty="0">
                <a:solidFill>
                  <a:schemeClr val="tx2"/>
                </a:solidFill>
                <a:latin typeface="Arial" pitchFamily="34"/>
                <a:cs typeface="Arial" pitchFamily="34"/>
                <a:hlinkClick r:id="rId3">
                  <a:extLst>
                    <a:ext uri="{A12FA001-AC4F-418D-AE19-62706E023703}">
                      <ahyp:hlinkClr xmlns:ahyp="http://schemas.microsoft.com/office/drawing/2018/hyperlinkcolor" val="tx"/>
                    </a:ext>
                  </a:extLst>
                </a:hlinkClick>
              </a:rPr>
              <a:t>/</a:t>
            </a:r>
            <a:r>
              <a:rPr lang="en-GB" sz="2400" dirty="0">
                <a:solidFill>
                  <a:schemeClr val="tx2"/>
                </a:solidFill>
                <a:latin typeface="Arial" pitchFamily="34"/>
                <a:cs typeface="Arial" pitchFamily="34"/>
              </a:rPr>
              <a:t>  accessed 24/2/2020</a:t>
            </a:r>
          </a:p>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GB" sz="2400" dirty="0">
                <a:solidFill>
                  <a:schemeClr val="tx2"/>
                </a:solidFill>
                <a:latin typeface="Arial" pitchFamily="34"/>
                <a:cs typeface="Arial" pitchFamily="34"/>
              </a:rPr>
              <a:t>Government, crown copyright (N.D) available at  </a:t>
            </a:r>
            <a:r>
              <a:rPr lang="en-GB" sz="2400" dirty="0">
                <a:solidFill>
                  <a:schemeClr val="tx2"/>
                </a:solidFill>
                <a:latin typeface="Arial" pitchFamily="34"/>
                <a:cs typeface="Arial" pitchFamily="34"/>
                <a:hlinkClick r:id="rId4">
                  <a:extLst>
                    <a:ext uri="{A12FA001-AC4F-418D-AE19-62706E023703}">
                      <ahyp:hlinkClr xmlns:ahyp="http://schemas.microsoft.com/office/drawing/2018/hyperlinkcolor" val="tx"/>
                    </a:ext>
                  </a:extLst>
                </a:hlinkClick>
              </a:rPr>
              <a:t>https://www.gov.uk/courts/youth-courts </a:t>
            </a:r>
            <a:r>
              <a:rPr lang="en-GB" sz="2400" u="sng" dirty="0">
                <a:solidFill>
                  <a:schemeClr val="tx2"/>
                </a:solidFill>
                <a:latin typeface="Arial" pitchFamily="34"/>
                <a:cs typeface="Arial" pitchFamily="34"/>
                <a:hlinkClick r:id="rId4">
                  <a:extLst>
                    <a:ext uri="{A12FA001-AC4F-418D-AE19-62706E023703}">
                      <ahyp:hlinkClr xmlns:ahyp="http://schemas.microsoft.com/office/drawing/2018/hyperlinkcolor" val="tx"/>
                    </a:ext>
                  </a:extLst>
                </a:hlinkClick>
              </a:rPr>
              <a:t> accessed 24/2/2020</a:t>
            </a:r>
            <a:endParaRPr lang="en-GB" sz="2400" u="sng" dirty="0">
              <a:solidFill>
                <a:schemeClr val="tx2"/>
              </a:solidFill>
              <a:latin typeface="Arial" pitchFamily="34"/>
              <a:cs typeface="Arial" pitchFamily="34"/>
            </a:endParaRPr>
          </a:p>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GB" sz="2400" dirty="0">
                <a:solidFill>
                  <a:schemeClr val="tx2"/>
                </a:solidFill>
                <a:latin typeface="Arial" pitchFamily="34"/>
                <a:cs typeface="Arial" pitchFamily="34"/>
              </a:rPr>
              <a:t>Government, crown copyright (N.D) available at </a:t>
            </a:r>
            <a:r>
              <a:rPr lang="en-GB" sz="2400" dirty="0">
                <a:solidFill>
                  <a:schemeClr val="tx2"/>
                </a:solidFill>
                <a:latin typeface="Arial" pitchFamily="34"/>
                <a:cs typeface="Arial" pitchFamily="34"/>
                <a:hlinkClick r:id="rId5">
                  <a:extLst>
                    <a:ext uri="{A12FA001-AC4F-418D-AE19-62706E023703}">
                      <ahyp:hlinkClr xmlns:ahyp="http://schemas.microsoft.com/office/drawing/2018/hyperlinkcolor" val="tx"/>
                    </a:ext>
                  </a:extLst>
                </a:hlinkClick>
              </a:rPr>
              <a:t>https://www.gov.uk/age-of-criminal-responsibility</a:t>
            </a:r>
            <a:r>
              <a:rPr lang="en-GB" sz="2400" dirty="0">
                <a:solidFill>
                  <a:schemeClr val="tx2"/>
                </a:solidFill>
                <a:latin typeface="Arial" pitchFamily="34"/>
                <a:cs typeface="Arial" pitchFamily="34"/>
              </a:rPr>
              <a:t> accessed 24/2/2020 </a:t>
            </a:r>
          </a:p>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US" sz="2400" dirty="0">
                <a:solidFill>
                  <a:schemeClr val="tx2"/>
                </a:solidFill>
                <a:latin typeface="Arial" pitchFamily="34"/>
                <a:cs typeface="Arial" pitchFamily="34"/>
              </a:rPr>
              <a:t>Youth Justice Legal Centre (2016) available at </a:t>
            </a:r>
            <a:r>
              <a:rPr lang="en-GB" sz="2400" dirty="0">
                <a:solidFill>
                  <a:schemeClr val="tx2"/>
                </a:solidFill>
                <a:latin typeface="Calibri"/>
                <a:hlinkClick r:id="rId6">
                  <a:extLst>
                    <a:ext uri="{A12FA001-AC4F-418D-AE19-62706E023703}">
                      <ahyp:hlinkClr xmlns:ahyp="http://schemas.microsoft.com/office/drawing/2018/hyperlinkcolor" val="tx"/>
                    </a:ext>
                  </a:extLst>
                </a:hlinkClick>
              </a:rPr>
              <a:t>https://yjlc.uk/youth-court/</a:t>
            </a:r>
            <a:r>
              <a:rPr lang="en-GB" sz="2400" dirty="0">
                <a:solidFill>
                  <a:schemeClr val="tx2"/>
                </a:solidFill>
                <a:latin typeface="Calibri"/>
              </a:rPr>
              <a:t> </a:t>
            </a:r>
            <a:r>
              <a:rPr lang="en-US" sz="2400" dirty="0">
                <a:solidFill>
                  <a:schemeClr val="tx2"/>
                </a:solidFill>
                <a:latin typeface="Arial" pitchFamily="34"/>
                <a:cs typeface="Arial" pitchFamily="34"/>
              </a:rPr>
              <a:t>Accessed 30/2/2020</a:t>
            </a:r>
          </a:p>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GB" sz="2400" kern="0" dirty="0">
                <a:solidFill>
                  <a:schemeClr val="tx2"/>
                </a:solidFill>
                <a:latin typeface="Arial" pitchFamily="34"/>
                <a:cs typeface="Arial" pitchFamily="34"/>
              </a:rPr>
              <a:t>Image slide 3- </a:t>
            </a:r>
            <a:r>
              <a:rPr lang="en-GB" sz="2400" kern="0" dirty="0" err="1">
                <a:solidFill>
                  <a:schemeClr val="tx2"/>
                </a:solidFill>
                <a:latin typeface="Calibri"/>
              </a:rPr>
              <a:t>Desilee</a:t>
            </a:r>
            <a:r>
              <a:rPr lang="en-GB" sz="2400" kern="0" dirty="0">
                <a:solidFill>
                  <a:schemeClr val="tx2"/>
                </a:solidFill>
                <a:latin typeface="Calibri"/>
              </a:rPr>
              <a:t> (N.D) available at </a:t>
            </a:r>
            <a:r>
              <a:rPr lang="en-GB" sz="2400" kern="0" dirty="0">
                <a:solidFill>
                  <a:schemeClr val="tx2"/>
                </a:solidFill>
                <a:latin typeface="Calibri"/>
                <a:hlinkClick r:id="rId7">
                  <a:extLst>
                    <a:ext uri="{A12FA001-AC4F-418D-AE19-62706E023703}">
                      <ahyp:hlinkClr xmlns:ahyp="http://schemas.microsoft.com/office/drawing/2018/hyperlinkcolor" val="tx"/>
                    </a:ext>
                  </a:extLst>
                </a:hlinkClick>
              </a:rPr>
              <a:t>https://cheezburger.com/6307777024</a:t>
            </a:r>
            <a:r>
              <a:rPr lang="en-GB" sz="2400" kern="0" dirty="0">
                <a:solidFill>
                  <a:schemeClr val="tx2"/>
                </a:solidFill>
                <a:latin typeface="Arial" pitchFamily="34"/>
                <a:cs typeface="Arial" pitchFamily="34"/>
                <a:hlinkClick r:id="rId7">
                  <a:extLst>
                    <a:ext uri="{A12FA001-AC4F-418D-AE19-62706E023703}">
                      <ahyp:hlinkClr xmlns:ahyp="http://schemas.microsoft.com/office/drawing/2018/hyperlinkcolor" val="tx"/>
                    </a:ext>
                  </a:extLst>
                </a:hlinkClick>
              </a:rPr>
              <a:t>Accessed 30/2/2020</a:t>
            </a:r>
            <a:endParaRPr lang="en-GB" sz="2400" kern="0" dirty="0">
              <a:solidFill>
                <a:schemeClr val="tx2"/>
              </a:solidFill>
              <a:latin typeface="Arial" pitchFamily="34"/>
              <a:cs typeface="Arial" pitchFamily="34"/>
            </a:endParaRPr>
          </a:p>
          <a:p>
            <a:pPr marL="342900" lvl="0" indent="-342900">
              <a:lnSpc>
                <a:spcPct val="150000"/>
              </a:lnSpc>
              <a:spcBef>
                <a:spcPts val="0"/>
              </a:spcBef>
              <a:buSzPct val="100000"/>
              <a:buFont typeface="Arial" pitchFamily="34"/>
              <a:buChar char="•"/>
              <a:defRPr sz="1800" b="0" i="0" u="none" strike="noStrike" kern="0" cap="none" spc="0" baseline="0">
                <a:solidFill>
                  <a:srgbClr val="000000"/>
                </a:solidFill>
                <a:uFillTx/>
              </a:defRPr>
            </a:pPr>
            <a:r>
              <a:rPr lang="en-GB" sz="2400" kern="0" dirty="0">
                <a:solidFill>
                  <a:schemeClr val="tx2"/>
                </a:solidFill>
                <a:latin typeface="Arial" pitchFamily="34"/>
                <a:cs typeface="Arial" pitchFamily="34"/>
              </a:rPr>
              <a:t>Image slide 4- Thomas H (2020)</a:t>
            </a:r>
          </a:p>
          <a:p>
            <a:pPr marL="0" indent="0">
              <a:buNone/>
            </a:pPr>
            <a:endParaRPr lang="en-GB" dirty="0"/>
          </a:p>
        </p:txBody>
      </p:sp>
    </p:spTree>
    <p:extLst>
      <p:ext uri="{BB962C8B-B14F-4D97-AF65-F5344CB8AC3E}">
        <p14:creationId xmlns:p14="http://schemas.microsoft.com/office/powerpoint/2010/main" val="257208212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TotalTime>
  <Words>3131</Words>
  <Application>Microsoft Office PowerPoint</Application>
  <PresentationFormat>Widescreen</PresentationFormat>
  <Paragraphs>240</Paragraphs>
  <Slides>25</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Century Gothic</vt:lpstr>
      <vt:lpstr>Vapor Trail</vt:lpstr>
      <vt:lpstr>CRIMINAL LIABILITY. IS 10 YEARS OLD THE CORRECT AGE?</vt:lpstr>
      <vt:lpstr>Background</vt:lpstr>
      <vt:lpstr>Objectives by Hannah</vt:lpstr>
      <vt:lpstr>THE advantages by hannah</vt:lpstr>
      <vt:lpstr>The disadvantages BY HANNAH</vt:lpstr>
      <vt:lpstr>FINDINGS - Quantitative</vt:lpstr>
      <vt:lpstr>FINDINGS - Quantitative</vt:lpstr>
      <vt:lpstr>FINDINGS - Quantitative</vt:lpstr>
      <vt:lpstr>FINDINGS - Quantitative</vt:lpstr>
      <vt:lpstr>Qualitative findings</vt:lpstr>
      <vt:lpstr>EVALUATING THE RESULTS AND CONCLUSIONS BY HANNAH</vt:lpstr>
      <vt:lpstr>OBJECTIVES by Hayley</vt:lpstr>
      <vt:lpstr>                    Process</vt:lpstr>
      <vt:lpstr>Advantages by hayley</vt:lpstr>
      <vt:lpstr>DISADVANTAGES BY HAYLEY</vt:lpstr>
      <vt:lpstr>QUANTITATIVE FINDINGS BY HAYLEY</vt:lpstr>
      <vt:lpstr>QUANTITATIVE FINDINGS BY HAYLEY</vt:lpstr>
      <vt:lpstr>QUALITATIVE FINDINGS BY HAYLEY</vt:lpstr>
      <vt:lpstr>Evaluating  the  results by Hayley  </vt:lpstr>
      <vt:lpstr>Joint CONCLUSION- quantitive</vt:lpstr>
      <vt:lpstr>JOINT CONCLUSION-Qualitative</vt:lpstr>
      <vt:lpstr>Recommendations by hayley</vt:lpstr>
      <vt:lpstr>Reference list - HANNAH</vt:lpstr>
      <vt:lpstr>REFERENCE LIST - Hayley</vt:lpstr>
      <vt:lpstr>Reference list - hayley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LIABILITY. IS 10 YEARS OLD THE CORRECT AGE?</dc:title>
  <dc:creator>Hannah Albrighton</dc:creator>
  <cp:lastModifiedBy>Alison Thomas (1811074)</cp:lastModifiedBy>
  <cp:revision>295</cp:revision>
  <dcterms:created xsi:type="dcterms:W3CDTF">2020-03-02T10:22:30Z</dcterms:created>
  <dcterms:modified xsi:type="dcterms:W3CDTF">2020-03-05T12:07:10Z</dcterms:modified>
</cp:coreProperties>
</file>