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5"/>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 id="276" r:id="rId22"/>
    <p:sldId id="277" r:id="rId23"/>
    <p:sldId id="278" r:id="rId24"/>
  </p:sldIdLst>
  <p:sldSz cx="12192000" cy="6858000"/>
  <p:notesSz cx="6858000" cy="12192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85BE263C-DBD7-4A20-BB59-AAB30ACAA65A}" styleName="Medium Style 3 - Accent 2">
    <a:wholeTbl>
      <a:tcTxStyle>
        <a:fontRef idx="minor">
          <a:scrgbClr r="0" g="0" b="0"/>
        </a:fontRef>
        <a:schemeClr val="dk1"/>
      </a:tcTxStyle>
      <a:tcStyle>
        <a:tcBdr>
          <a:left>
            <a:ln>
              <a:noFill/>
            </a:ln>
          </a:left>
          <a:right>
            <a:ln>
              <a:noFill/>
            </a:ln>
          </a:right>
          <a:top>
            <a:ln w="25400" cmpd="sng">
              <a:solidFill>
                <a:schemeClr val="dk1"/>
              </a:solidFill>
            </a:ln>
          </a:top>
          <a:bottom>
            <a:ln w="25400" cmpd="sng">
              <a:solidFill>
                <a:schemeClr val="dk1"/>
              </a:solidFill>
            </a:ln>
          </a:bottom>
          <a:insideH>
            <a:ln>
              <a:noFill/>
            </a:ln>
          </a:insideH>
          <a:insideV>
            <a:ln>
              <a:noFill/>
            </a:ln>
          </a:insideV>
        </a:tcBdr>
        <a:fill>
          <a:solidFill>
            <a:schemeClr val="lt1"/>
          </a:solidFill>
        </a:fill>
      </a:tcStyle>
    </a:wholeTbl>
    <a:band1H>
      <a:tcStyle>
        <a:tcBdr/>
        <a:fill>
          <a:solidFill>
            <a:schemeClr val="dk1">
              <a:tint val="20000"/>
            </a:schemeClr>
          </a:solidFill>
        </a:fill>
      </a:tcStyle>
    </a:band1H>
    <a:band1V>
      <a:tcStyle>
        <a:tcBdr/>
        <a:fill>
          <a:solidFill>
            <a:schemeClr val="dk1">
              <a:tint val="20000"/>
            </a:schemeClr>
          </a:solidFill>
        </a:fill>
      </a:tcStyle>
    </a:band1V>
    <a:lastCol>
      <a:tcTxStyle b="on">
        <a:fontRef idx="minor">
          <a:scrgbClr r="0" g="0" b="0"/>
        </a:fontRef>
        <a:schemeClr val="lt1"/>
      </a:tcTxStyle>
      <a:tcStyle>
        <a:tcBdr/>
        <a:fill>
          <a:solidFill>
            <a:schemeClr val="accent2"/>
          </a:solidFill>
        </a:fill>
      </a:tcStyle>
    </a:lastCol>
    <a:firstCol>
      <a:tcTxStyle b="on">
        <a:fontRef idx="minor">
          <a:scrgbClr r="0" g="0" b="0"/>
        </a:fontRef>
        <a:schemeClr val="lt1"/>
      </a:tcTxStyle>
      <a:tcStyle>
        <a:tcBdr/>
        <a:fill>
          <a:solidFill>
            <a:schemeClr val="accent2"/>
          </a:solidFill>
        </a:fill>
      </a:tcStyle>
    </a:firstCol>
    <a:lastRow>
      <a:tcTxStyle b="on"/>
      <a:tcStyle>
        <a:tcBdr>
          <a:top>
            <a:ln w="50800" cmpd="dbl">
              <a:solidFill>
                <a:schemeClr val="dk1"/>
              </a:solidFill>
            </a:ln>
          </a:top>
        </a:tcBdr>
        <a:fill>
          <a:solidFill>
            <a:schemeClr val="lt1"/>
          </a:solidFill>
        </a:fill>
      </a:tcStyle>
    </a:lastRow>
    <a:seCell>
      <a:tcTxStyle b="on">
        <a:fontRef idx="minor">
          <a:scrgbClr r="0" g="0" b="0"/>
        </a:fontRef>
        <a:schemeClr val="dk1"/>
      </a:tcTxStyle>
      <a:tcStyle>
        <a:tcBdr/>
      </a:tcStyle>
    </a:seCell>
    <a:swCell>
      <a:tcTxStyle b="on">
        <a:fontRef idx="minor">
          <a:scrgbClr r="0" g="0" b="0"/>
        </a:fontRef>
        <a:schemeClr val="dk1"/>
      </a:tcTxStyle>
      <a:tcStyle>
        <a:tcBdr/>
      </a:tcStyle>
    </a:swCell>
    <a:firstRow>
      <a:tcTxStyle b="on">
        <a:fontRef idx="minor">
          <a:scrgbClr r="0" g="0" b="0"/>
        </a:fontRef>
        <a:schemeClr val="lt1"/>
      </a:tcTxStyle>
      <a:tcStyle>
        <a:tcBdr>
          <a:bottom>
            <a:ln w="25400" cmpd="sng">
              <a:solidFill>
                <a:schemeClr val="dk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1"/>
    <p:restoredTop sz="94610"/>
  </p:normalViewPr>
  <p:slideViewPr>
    <p:cSldViewPr snapToGrid="0" snapToObjects="1">
      <p:cViewPr varScale="1">
        <p:scale>
          <a:sx n="87" d="100"/>
          <a:sy n="87" d="100"/>
        </p:scale>
        <p:origin x="852" y="64"/>
      </p:cViewPr>
      <p:guideLst>
        <p:guide orient="horz" pos="2160"/>
        <p:guide pos="384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83945A-F531-409E-9248-CB2BCEF4AB65}" type="doc">
      <dgm:prSet loTypeId="urn:microsoft.com/office/officeart/2005/8/layout/vList5" loCatId="list" qsTypeId="urn:microsoft.com/office/officeart/2005/8/quickstyle/simple1" qsCatId="simple" csTypeId="urn:microsoft.com/office/officeart/2005/8/colors/accent1_2" csCatId="accent1" phldr="1"/>
      <dgm:spPr/>
      <dgm:t>
        <a:bodyPr/>
        <a:lstStyle/>
        <a:p>
          <a:endParaRPr lang="en-IN"/>
        </a:p>
      </dgm:t>
    </dgm:pt>
    <dgm:pt modelId="{D2977135-5F60-4F65-9AD4-A9C7DF4DA707}">
      <dgm:prSet/>
      <dgm:spPr/>
      <dgm:t>
        <a:bodyPr/>
        <a:lstStyle/>
        <a:p>
          <a:r>
            <a:rPr lang="en-US" dirty="0">
              <a:latin typeface="Times New Roman" panose="02020603050405020304" pitchFamily="18" charset="0"/>
              <a:cs typeface="Times New Roman" panose="02020603050405020304" pitchFamily="18" charset="0"/>
            </a:rPr>
            <a:t>Purpose:</a:t>
          </a:r>
          <a:endParaRPr lang="en-IN" dirty="0">
            <a:latin typeface="Times New Roman" panose="02020603050405020304" pitchFamily="18" charset="0"/>
            <a:cs typeface="Times New Roman" panose="02020603050405020304" pitchFamily="18" charset="0"/>
          </a:endParaRPr>
        </a:p>
      </dgm:t>
    </dgm:pt>
    <dgm:pt modelId="{AED515F2-AA3F-4BE6-AD8E-2CF16CBFECD0}" type="parTrans" cxnId="{247976B8-B6C9-425F-B893-C09A0DD6BD9B}">
      <dgm:prSet/>
      <dgm:spPr/>
      <dgm:t>
        <a:bodyPr/>
        <a:lstStyle/>
        <a:p>
          <a:endParaRPr lang="en-IN"/>
        </a:p>
      </dgm:t>
    </dgm:pt>
    <dgm:pt modelId="{F907E191-1C0A-4C64-A996-BCBBF4867F99}" type="sibTrans" cxnId="{247976B8-B6C9-425F-B893-C09A0DD6BD9B}">
      <dgm:prSet/>
      <dgm:spPr/>
      <dgm:t>
        <a:bodyPr/>
        <a:lstStyle/>
        <a:p>
          <a:endParaRPr lang="en-IN"/>
        </a:p>
      </dgm:t>
    </dgm:pt>
    <dgm:pt modelId="{1CA53248-824F-4835-9897-5D50234EC32E}">
      <dgm:prSet/>
      <dgm:spPr/>
      <dgm:t>
        <a:bodyPr/>
        <a:lstStyle/>
        <a:p>
          <a:r>
            <a:rPr lang="en-US" dirty="0">
              <a:latin typeface="Times New Roman" panose="02020603050405020304" pitchFamily="18" charset="0"/>
              <a:cs typeface="Times New Roman" panose="02020603050405020304" pitchFamily="18" charset="0"/>
            </a:rPr>
            <a:t>Outcomes:</a:t>
          </a:r>
          <a:endParaRPr lang="en-IN" dirty="0">
            <a:latin typeface="Times New Roman" panose="02020603050405020304" pitchFamily="18" charset="0"/>
            <a:cs typeface="Times New Roman" panose="02020603050405020304" pitchFamily="18" charset="0"/>
          </a:endParaRPr>
        </a:p>
      </dgm:t>
    </dgm:pt>
    <dgm:pt modelId="{EDF88505-B3B4-4313-A894-449FC1D6A306}" type="parTrans" cxnId="{63B71A5A-4E56-4408-99BD-DFADC017AC3A}">
      <dgm:prSet/>
      <dgm:spPr/>
      <dgm:t>
        <a:bodyPr/>
        <a:lstStyle/>
        <a:p>
          <a:endParaRPr lang="en-IN"/>
        </a:p>
      </dgm:t>
    </dgm:pt>
    <dgm:pt modelId="{4A42C85C-E880-48BF-BF11-7C13901C58D7}" type="sibTrans" cxnId="{63B71A5A-4E56-4408-99BD-DFADC017AC3A}">
      <dgm:prSet/>
      <dgm:spPr/>
      <dgm:t>
        <a:bodyPr/>
        <a:lstStyle/>
        <a:p>
          <a:endParaRPr lang="en-IN"/>
        </a:p>
      </dgm:t>
    </dgm:pt>
    <dgm:pt modelId="{1DC8B034-7764-43A1-A80B-BE7A821C3DCE}">
      <dgm:prSet/>
      <dgm:spPr/>
      <dgm:t>
        <a:bodyPr/>
        <a:lstStyle/>
        <a:p>
          <a:r>
            <a:rPr lang="en-US" dirty="0">
              <a:latin typeface="Times New Roman" panose="02020603050405020304" pitchFamily="18" charset="0"/>
              <a:cs typeface="Times New Roman" panose="02020603050405020304" pitchFamily="18" charset="0"/>
            </a:rPr>
            <a:t>Strategy:</a:t>
          </a:r>
          <a:endParaRPr lang="en-IN" dirty="0">
            <a:latin typeface="Times New Roman" panose="02020603050405020304" pitchFamily="18" charset="0"/>
            <a:cs typeface="Times New Roman" panose="02020603050405020304" pitchFamily="18" charset="0"/>
          </a:endParaRPr>
        </a:p>
      </dgm:t>
    </dgm:pt>
    <dgm:pt modelId="{76C88D9F-5338-4917-8BE2-D87F05847D2F}" type="parTrans" cxnId="{D74B1D6A-7EDD-4FE9-956B-7EE4018C09C6}">
      <dgm:prSet/>
      <dgm:spPr/>
      <dgm:t>
        <a:bodyPr/>
        <a:lstStyle/>
        <a:p>
          <a:endParaRPr lang="en-IN"/>
        </a:p>
      </dgm:t>
    </dgm:pt>
    <dgm:pt modelId="{D9B38E02-230F-425B-AC0D-D85640EE6A44}" type="sibTrans" cxnId="{D74B1D6A-7EDD-4FE9-956B-7EE4018C09C6}">
      <dgm:prSet/>
      <dgm:spPr/>
      <dgm:t>
        <a:bodyPr/>
        <a:lstStyle/>
        <a:p>
          <a:endParaRPr lang="en-IN"/>
        </a:p>
      </dgm:t>
    </dgm:pt>
    <dgm:pt modelId="{2196B028-4447-4527-BA7F-9545A7FB0755}">
      <dgm:prSet/>
      <dgm:spPr/>
      <dgm:t>
        <a:bodyPr/>
        <a:lstStyle/>
        <a:p>
          <a:r>
            <a:rPr lang="en-US" dirty="0">
              <a:latin typeface="Times New Roman" panose="02020603050405020304" pitchFamily="18" charset="0"/>
              <a:cs typeface="Times New Roman" panose="02020603050405020304" pitchFamily="18" charset="0"/>
            </a:rPr>
            <a:t>examine the ER practice critically at the NHS England.</a:t>
          </a:r>
          <a:endParaRPr lang="en-IN" dirty="0">
            <a:latin typeface="Times New Roman" panose="02020603050405020304" pitchFamily="18" charset="0"/>
            <a:cs typeface="Times New Roman" panose="02020603050405020304" pitchFamily="18" charset="0"/>
          </a:endParaRPr>
        </a:p>
      </dgm:t>
    </dgm:pt>
    <dgm:pt modelId="{2A1C94F9-3165-4D14-84FD-3324BA692E26}" type="parTrans" cxnId="{CC42B982-6509-4BE9-94E1-0B293208CEC7}">
      <dgm:prSet/>
      <dgm:spPr/>
      <dgm:t>
        <a:bodyPr/>
        <a:lstStyle/>
        <a:p>
          <a:endParaRPr lang="en-IN"/>
        </a:p>
      </dgm:t>
    </dgm:pt>
    <dgm:pt modelId="{E357B712-FB77-4BA7-A25E-87885B572A1E}" type="sibTrans" cxnId="{CC42B982-6509-4BE9-94E1-0B293208CEC7}">
      <dgm:prSet/>
      <dgm:spPr/>
      <dgm:t>
        <a:bodyPr/>
        <a:lstStyle/>
        <a:p>
          <a:endParaRPr lang="en-IN"/>
        </a:p>
      </dgm:t>
    </dgm:pt>
    <dgm:pt modelId="{4FCC84C5-B3CA-4900-BAF7-AEDAF25505E4}">
      <dgm:prSet/>
      <dgm:spPr/>
      <dgm:t>
        <a:bodyPr/>
        <a:lstStyle/>
        <a:p>
          <a:r>
            <a:rPr lang="en-US">
              <a:latin typeface="Times New Roman" panose="02020603050405020304" pitchFamily="18" charset="0"/>
              <a:cs typeface="Times New Roman" panose="02020603050405020304" pitchFamily="18" charset="0"/>
            </a:rPr>
            <a:t>evaluate policies, identify trouble, prescribe.</a:t>
          </a:r>
          <a:endParaRPr lang="en-IN" dirty="0">
            <a:latin typeface="Times New Roman" panose="02020603050405020304" pitchFamily="18" charset="0"/>
            <a:cs typeface="Times New Roman" panose="02020603050405020304" pitchFamily="18" charset="0"/>
          </a:endParaRPr>
        </a:p>
      </dgm:t>
    </dgm:pt>
    <dgm:pt modelId="{5E645BE8-175B-4E80-A0BE-A0A2637E3ACE}" type="parTrans" cxnId="{40350184-6B5B-4E8B-ABEF-B950A029C50E}">
      <dgm:prSet/>
      <dgm:spPr/>
      <dgm:t>
        <a:bodyPr/>
        <a:lstStyle/>
        <a:p>
          <a:endParaRPr lang="en-IN"/>
        </a:p>
      </dgm:t>
    </dgm:pt>
    <dgm:pt modelId="{14F12C81-ACC9-4F43-858A-62E655132FCE}" type="sibTrans" cxnId="{40350184-6B5B-4E8B-ABEF-B950A029C50E}">
      <dgm:prSet/>
      <dgm:spPr/>
      <dgm:t>
        <a:bodyPr/>
        <a:lstStyle/>
        <a:p>
          <a:endParaRPr lang="en-IN"/>
        </a:p>
      </dgm:t>
    </dgm:pt>
    <dgm:pt modelId="{3EEB97AB-4D64-490C-A965-1850670FA17C}">
      <dgm:prSet/>
      <dgm:spPr/>
      <dgm:t>
        <a:bodyPr/>
        <a:lstStyle/>
        <a:p>
          <a:r>
            <a:rPr lang="en-US">
              <a:latin typeface="Times New Roman" panose="02020603050405020304" pitchFamily="18" charset="0"/>
              <a:cs typeface="Times New Roman" panose="02020603050405020304" pitchFamily="18" charset="0"/>
            </a:rPr>
            <a:t>HRM theory + proven 2025/26 evidence + best practice.</a:t>
          </a:r>
          <a:endParaRPr lang="en-IN" dirty="0">
            <a:latin typeface="Times New Roman" panose="02020603050405020304" pitchFamily="18" charset="0"/>
            <a:cs typeface="Times New Roman" panose="02020603050405020304" pitchFamily="18" charset="0"/>
          </a:endParaRPr>
        </a:p>
      </dgm:t>
    </dgm:pt>
    <dgm:pt modelId="{E351F588-970E-43E8-AD96-E07C44272128}" type="parTrans" cxnId="{5EEEB49F-1BED-48B7-980F-5DC58D76F7D7}">
      <dgm:prSet/>
      <dgm:spPr/>
      <dgm:t>
        <a:bodyPr/>
        <a:lstStyle/>
        <a:p>
          <a:endParaRPr lang="en-IN"/>
        </a:p>
      </dgm:t>
    </dgm:pt>
    <dgm:pt modelId="{720FA4B5-18A6-477B-AFF7-88E0E41D91C0}" type="sibTrans" cxnId="{5EEEB49F-1BED-48B7-980F-5DC58D76F7D7}">
      <dgm:prSet/>
      <dgm:spPr/>
      <dgm:t>
        <a:bodyPr/>
        <a:lstStyle/>
        <a:p>
          <a:endParaRPr lang="en-IN"/>
        </a:p>
      </dgm:t>
    </dgm:pt>
    <dgm:pt modelId="{CB25BA2F-9CE3-415F-BB53-F00B961EE643}" type="pres">
      <dgm:prSet presAssocID="{8A83945A-F531-409E-9248-CB2BCEF4AB65}" presName="Name0" presStyleCnt="0">
        <dgm:presLayoutVars>
          <dgm:dir/>
          <dgm:animLvl val="lvl"/>
          <dgm:resizeHandles val="exact"/>
        </dgm:presLayoutVars>
      </dgm:prSet>
      <dgm:spPr/>
    </dgm:pt>
    <dgm:pt modelId="{44434B03-FC3A-44C5-93E2-6FF8C22340CF}" type="pres">
      <dgm:prSet presAssocID="{D2977135-5F60-4F65-9AD4-A9C7DF4DA707}" presName="linNode" presStyleCnt="0"/>
      <dgm:spPr/>
    </dgm:pt>
    <dgm:pt modelId="{B043ED4B-E911-46AA-8AAF-6C974F32DD2F}" type="pres">
      <dgm:prSet presAssocID="{D2977135-5F60-4F65-9AD4-A9C7DF4DA707}" presName="parentText" presStyleLbl="node1" presStyleIdx="0" presStyleCnt="3">
        <dgm:presLayoutVars>
          <dgm:chMax val="1"/>
          <dgm:bulletEnabled val="1"/>
        </dgm:presLayoutVars>
      </dgm:prSet>
      <dgm:spPr/>
    </dgm:pt>
    <dgm:pt modelId="{D234809E-ADD3-464C-91E0-C3A2FCD79901}" type="pres">
      <dgm:prSet presAssocID="{D2977135-5F60-4F65-9AD4-A9C7DF4DA707}" presName="descendantText" presStyleLbl="alignAccFollowNode1" presStyleIdx="0" presStyleCnt="3">
        <dgm:presLayoutVars>
          <dgm:bulletEnabled val="1"/>
        </dgm:presLayoutVars>
      </dgm:prSet>
      <dgm:spPr/>
    </dgm:pt>
    <dgm:pt modelId="{E2404347-E736-4BDE-8297-E52BE4F4595B}" type="pres">
      <dgm:prSet presAssocID="{F907E191-1C0A-4C64-A996-BCBBF4867F99}" presName="sp" presStyleCnt="0"/>
      <dgm:spPr/>
    </dgm:pt>
    <dgm:pt modelId="{E14733A6-CDC6-4B7A-99FC-F13146FC97C0}" type="pres">
      <dgm:prSet presAssocID="{1CA53248-824F-4835-9897-5D50234EC32E}" presName="linNode" presStyleCnt="0"/>
      <dgm:spPr/>
    </dgm:pt>
    <dgm:pt modelId="{30467B71-6311-4E5F-B44C-6E5292F1E25E}" type="pres">
      <dgm:prSet presAssocID="{1CA53248-824F-4835-9897-5D50234EC32E}" presName="parentText" presStyleLbl="node1" presStyleIdx="1" presStyleCnt="3">
        <dgm:presLayoutVars>
          <dgm:chMax val="1"/>
          <dgm:bulletEnabled val="1"/>
        </dgm:presLayoutVars>
      </dgm:prSet>
      <dgm:spPr/>
    </dgm:pt>
    <dgm:pt modelId="{6E5C0520-B4C6-416D-BD15-EFE429827EE1}" type="pres">
      <dgm:prSet presAssocID="{1CA53248-824F-4835-9897-5D50234EC32E}" presName="descendantText" presStyleLbl="alignAccFollowNode1" presStyleIdx="1" presStyleCnt="3">
        <dgm:presLayoutVars>
          <dgm:bulletEnabled val="1"/>
        </dgm:presLayoutVars>
      </dgm:prSet>
      <dgm:spPr/>
    </dgm:pt>
    <dgm:pt modelId="{154C94DE-E33C-409B-8703-C009979BB1C6}" type="pres">
      <dgm:prSet presAssocID="{4A42C85C-E880-48BF-BF11-7C13901C58D7}" presName="sp" presStyleCnt="0"/>
      <dgm:spPr/>
    </dgm:pt>
    <dgm:pt modelId="{277468CA-197D-429D-98D1-4C483357234B}" type="pres">
      <dgm:prSet presAssocID="{1DC8B034-7764-43A1-A80B-BE7A821C3DCE}" presName="linNode" presStyleCnt="0"/>
      <dgm:spPr/>
    </dgm:pt>
    <dgm:pt modelId="{C7CC91D9-6379-482A-A313-C2E43F8435CD}" type="pres">
      <dgm:prSet presAssocID="{1DC8B034-7764-43A1-A80B-BE7A821C3DCE}" presName="parentText" presStyleLbl="node1" presStyleIdx="2" presStyleCnt="3">
        <dgm:presLayoutVars>
          <dgm:chMax val="1"/>
          <dgm:bulletEnabled val="1"/>
        </dgm:presLayoutVars>
      </dgm:prSet>
      <dgm:spPr/>
    </dgm:pt>
    <dgm:pt modelId="{49AA1A3F-7EDB-4DBC-9B95-3DF10968718F}" type="pres">
      <dgm:prSet presAssocID="{1DC8B034-7764-43A1-A80B-BE7A821C3DCE}" presName="descendantText" presStyleLbl="alignAccFollowNode1" presStyleIdx="2" presStyleCnt="3">
        <dgm:presLayoutVars>
          <dgm:bulletEnabled val="1"/>
        </dgm:presLayoutVars>
      </dgm:prSet>
      <dgm:spPr/>
    </dgm:pt>
  </dgm:ptLst>
  <dgm:cxnLst>
    <dgm:cxn modelId="{0A24DC06-C1B9-46C7-BDA6-6F2E76946BE4}" type="presOf" srcId="{1DC8B034-7764-43A1-A80B-BE7A821C3DCE}" destId="{C7CC91D9-6379-482A-A313-C2E43F8435CD}" srcOrd="0" destOrd="0" presId="urn:microsoft.com/office/officeart/2005/8/layout/vList5"/>
    <dgm:cxn modelId="{9A466F31-B24B-4122-9984-19543146E888}" type="presOf" srcId="{2196B028-4447-4527-BA7F-9545A7FB0755}" destId="{D234809E-ADD3-464C-91E0-C3A2FCD79901}" srcOrd="0" destOrd="0" presId="urn:microsoft.com/office/officeart/2005/8/layout/vList5"/>
    <dgm:cxn modelId="{70A6883D-DC8D-4F25-82A1-07C1F4CC31C6}" type="presOf" srcId="{3EEB97AB-4D64-490C-A965-1850670FA17C}" destId="{49AA1A3F-7EDB-4DBC-9B95-3DF10968718F}" srcOrd="0" destOrd="0" presId="urn:microsoft.com/office/officeart/2005/8/layout/vList5"/>
    <dgm:cxn modelId="{50E8154A-7045-440C-ACBD-0CB61E06E894}" type="presOf" srcId="{D2977135-5F60-4F65-9AD4-A9C7DF4DA707}" destId="{B043ED4B-E911-46AA-8AAF-6C974F32DD2F}" srcOrd="0" destOrd="0" presId="urn:microsoft.com/office/officeart/2005/8/layout/vList5"/>
    <dgm:cxn modelId="{D74B1D6A-7EDD-4FE9-956B-7EE4018C09C6}" srcId="{8A83945A-F531-409E-9248-CB2BCEF4AB65}" destId="{1DC8B034-7764-43A1-A80B-BE7A821C3DCE}" srcOrd="2" destOrd="0" parTransId="{76C88D9F-5338-4917-8BE2-D87F05847D2F}" sibTransId="{D9B38E02-230F-425B-AC0D-D85640EE6A44}"/>
    <dgm:cxn modelId="{63B71A5A-4E56-4408-99BD-DFADC017AC3A}" srcId="{8A83945A-F531-409E-9248-CB2BCEF4AB65}" destId="{1CA53248-824F-4835-9897-5D50234EC32E}" srcOrd="1" destOrd="0" parTransId="{EDF88505-B3B4-4313-A894-449FC1D6A306}" sibTransId="{4A42C85C-E880-48BF-BF11-7C13901C58D7}"/>
    <dgm:cxn modelId="{CC42B982-6509-4BE9-94E1-0B293208CEC7}" srcId="{D2977135-5F60-4F65-9AD4-A9C7DF4DA707}" destId="{2196B028-4447-4527-BA7F-9545A7FB0755}" srcOrd="0" destOrd="0" parTransId="{2A1C94F9-3165-4D14-84FD-3324BA692E26}" sibTransId="{E357B712-FB77-4BA7-A25E-87885B572A1E}"/>
    <dgm:cxn modelId="{40350184-6B5B-4E8B-ABEF-B950A029C50E}" srcId="{1CA53248-824F-4835-9897-5D50234EC32E}" destId="{4FCC84C5-B3CA-4900-BAF7-AEDAF25505E4}" srcOrd="0" destOrd="0" parTransId="{5E645BE8-175B-4E80-A0BE-A0A2637E3ACE}" sibTransId="{14F12C81-ACC9-4F43-858A-62E655132FCE}"/>
    <dgm:cxn modelId="{E8A3E98D-0E64-441B-A6CF-F46A54653F03}" type="presOf" srcId="{4FCC84C5-B3CA-4900-BAF7-AEDAF25505E4}" destId="{6E5C0520-B4C6-416D-BD15-EFE429827EE1}" srcOrd="0" destOrd="0" presId="urn:microsoft.com/office/officeart/2005/8/layout/vList5"/>
    <dgm:cxn modelId="{5EEEB49F-1BED-48B7-980F-5DC58D76F7D7}" srcId="{1DC8B034-7764-43A1-A80B-BE7A821C3DCE}" destId="{3EEB97AB-4D64-490C-A965-1850670FA17C}" srcOrd="0" destOrd="0" parTransId="{E351F588-970E-43E8-AD96-E07C44272128}" sibTransId="{720FA4B5-18A6-477B-AFF7-88E0E41D91C0}"/>
    <dgm:cxn modelId="{247976B8-B6C9-425F-B893-C09A0DD6BD9B}" srcId="{8A83945A-F531-409E-9248-CB2BCEF4AB65}" destId="{D2977135-5F60-4F65-9AD4-A9C7DF4DA707}" srcOrd="0" destOrd="0" parTransId="{AED515F2-AA3F-4BE6-AD8E-2CF16CBFECD0}" sibTransId="{F907E191-1C0A-4C64-A996-BCBBF4867F99}"/>
    <dgm:cxn modelId="{4F3817C4-5427-418B-8CF6-A4F4B2D163D0}" type="presOf" srcId="{8A83945A-F531-409E-9248-CB2BCEF4AB65}" destId="{CB25BA2F-9CE3-415F-BB53-F00B961EE643}" srcOrd="0" destOrd="0" presId="urn:microsoft.com/office/officeart/2005/8/layout/vList5"/>
    <dgm:cxn modelId="{2ABBBBE6-5DF4-4DF0-800B-8A22613FBEE0}" type="presOf" srcId="{1CA53248-824F-4835-9897-5D50234EC32E}" destId="{30467B71-6311-4E5F-B44C-6E5292F1E25E}" srcOrd="0" destOrd="0" presId="urn:microsoft.com/office/officeart/2005/8/layout/vList5"/>
    <dgm:cxn modelId="{A77EA15A-A9D7-441E-9063-361043EA8537}" type="presParOf" srcId="{CB25BA2F-9CE3-415F-BB53-F00B961EE643}" destId="{44434B03-FC3A-44C5-93E2-6FF8C22340CF}" srcOrd="0" destOrd="0" presId="urn:microsoft.com/office/officeart/2005/8/layout/vList5"/>
    <dgm:cxn modelId="{9F1D78DD-6230-4E12-ACB9-0286C959CE55}" type="presParOf" srcId="{44434B03-FC3A-44C5-93E2-6FF8C22340CF}" destId="{B043ED4B-E911-46AA-8AAF-6C974F32DD2F}" srcOrd="0" destOrd="0" presId="urn:microsoft.com/office/officeart/2005/8/layout/vList5"/>
    <dgm:cxn modelId="{A2F5A198-FDC4-4DDF-80EC-100DFDA15E52}" type="presParOf" srcId="{44434B03-FC3A-44C5-93E2-6FF8C22340CF}" destId="{D234809E-ADD3-464C-91E0-C3A2FCD79901}" srcOrd="1" destOrd="0" presId="urn:microsoft.com/office/officeart/2005/8/layout/vList5"/>
    <dgm:cxn modelId="{FEEFB2BE-7365-43EB-9DAD-D66F5D1F4171}" type="presParOf" srcId="{CB25BA2F-9CE3-415F-BB53-F00B961EE643}" destId="{E2404347-E736-4BDE-8297-E52BE4F4595B}" srcOrd="1" destOrd="0" presId="urn:microsoft.com/office/officeart/2005/8/layout/vList5"/>
    <dgm:cxn modelId="{CABDD3B8-AB04-4DFD-8001-9FD991CC42B8}" type="presParOf" srcId="{CB25BA2F-9CE3-415F-BB53-F00B961EE643}" destId="{E14733A6-CDC6-4B7A-99FC-F13146FC97C0}" srcOrd="2" destOrd="0" presId="urn:microsoft.com/office/officeart/2005/8/layout/vList5"/>
    <dgm:cxn modelId="{F5DB6BEB-42ED-4CFF-AE1C-8486370840D2}" type="presParOf" srcId="{E14733A6-CDC6-4B7A-99FC-F13146FC97C0}" destId="{30467B71-6311-4E5F-B44C-6E5292F1E25E}" srcOrd="0" destOrd="0" presId="urn:microsoft.com/office/officeart/2005/8/layout/vList5"/>
    <dgm:cxn modelId="{37634D4C-64D9-47D4-B21D-9AB2E2AF0895}" type="presParOf" srcId="{E14733A6-CDC6-4B7A-99FC-F13146FC97C0}" destId="{6E5C0520-B4C6-416D-BD15-EFE429827EE1}" srcOrd="1" destOrd="0" presId="urn:microsoft.com/office/officeart/2005/8/layout/vList5"/>
    <dgm:cxn modelId="{641E0EFB-BB55-4D3C-9E27-316AF2542FA2}" type="presParOf" srcId="{CB25BA2F-9CE3-415F-BB53-F00B961EE643}" destId="{154C94DE-E33C-409B-8703-C009979BB1C6}" srcOrd="3" destOrd="0" presId="urn:microsoft.com/office/officeart/2005/8/layout/vList5"/>
    <dgm:cxn modelId="{C7C4C567-F165-4714-ADB6-E53596DACD5D}" type="presParOf" srcId="{CB25BA2F-9CE3-415F-BB53-F00B961EE643}" destId="{277468CA-197D-429D-98D1-4C483357234B}" srcOrd="4" destOrd="0" presId="urn:microsoft.com/office/officeart/2005/8/layout/vList5"/>
    <dgm:cxn modelId="{17429003-D8A8-4B0F-A0AC-D5CB683204BD}" type="presParOf" srcId="{277468CA-197D-429D-98D1-4C483357234B}" destId="{C7CC91D9-6379-482A-A313-C2E43F8435CD}" srcOrd="0" destOrd="0" presId="urn:microsoft.com/office/officeart/2005/8/layout/vList5"/>
    <dgm:cxn modelId="{19E5D04F-C1A1-4309-8A0A-A4A1335F604D}" type="presParOf" srcId="{277468CA-197D-429D-98D1-4C483357234B}" destId="{49AA1A3F-7EDB-4DBC-9B95-3DF10968718F}" srcOrd="1"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0A14FADB-302B-4306-89D4-E10FE1D14568}" type="doc">
      <dgm:prSet loTypeId="urn:microsoft.com/office/officeart/2024/layout/BulletTimelineInverted" loCatId="process" qsTypeId="urn:microsoft.com/office/officeart/2005/8/quickstyle/simple1" qsCatId="simple" csTypeId="urn:microsoft.com/office/officeart/2005/8/colors/accent1_2" csCatId="accent1" phldr="1"/>
      <dgm:spPr/>
      <dgm:t>
        <a:bodyPr/>
        <a:lstStyle/>
        <a:p>
          <a:endParaRPr lang="en-IN"/>
        </a:p>
      </dgm:t>
    </dgm:pt>
    <dgm:pt modelId="{242062A9-1D4A-49D6-B815-9DAC69B51DE8}">
      <dgm:prSet custT="1"/>
      <dgm:spPr/>
      <dgm:t>
        <a:bodyPr/>
        <a:lstStyle/>
        <a:p>
          <a:pPr>
            <a:defRPr b="1"/>
          </a:pPr>
          <a:r>
            <a:rPr lang="en-US" sz="1800" dirty="0">
              <a:latin typeface="Times New Roman" panose="02020603050405020304" pitchFamily="18" charset="0"/>
              <a:cs typeface="Times New Roman" panose="02020603050405020304" pitchFamily="18" charset="0"/>
            </a:rPr>
            <a:t>NHS Staff Survey (annually) - one of the largest workforce surveys in the world.</a:t>
          </a:r>
          <a:endParaRPr lang="en-IN" sz="1800" dirty="0">
            <a:latin typeface="Times New Roman" panose="02020603050405020304" pitchFamily="18" charset="0"/>
            <a:cs typeface="Times New Roman" panose="02020603050405020304" pitchFamily="18" charset="0"/>
          </a:endParaRPr>
        </a:p>
      </dgm:t>
    </dgm:pt>
    <dgm:pt modelId="{BDB6DA64-7734-4DB7-9E2E-6E8522E0D092}" type="parTrans" cxnId="{5E7E88BB-6FF2-4CE0-9C36-0E14DAAA5D0A}">
      <dgm:prSet/>
      <dgm:spPr/>
      <dgm:t>
        <a:bodyPr/>
        <a:lstStyle/>
        <a:p>
          <a:endParaRPr lang="en-IN"/>
        </a:p>
      </dgm:t>
    </dgm:pt>
    <dgm:pt modelId="{DED8FBC4-C4A4-4958-9F53-72C731704FFF}" type="sibTrans" cxnId="{5E7E88BB-6FF2-4CE0-9C36-0E14DAAA5D0A}">
      <dgm:prSet/>
      <dgm:spPr/>
      <dgm:t>
        <a:bodyPr/>
        <a:lstStyle/>
        <a:p>
          <a:endParaRPr lang="en-IN"/>
        </a:p>
      </dgm:t>
    </dgm:pt>
    <dgm:pt modelId="{C828CEF9-0E22-4ACF-8AC5-D7E3F4EDA725}">
      <dgm:prSet custT="1"/>
      <dgm:spPr/>
      <dgm:t>
        <a:bodyPr/>
        <a:lstStyle/>
        <a:p>
          <a:pPr>
            <a:defRPr b="1"/>
          </a:pPr>
          <a:r>
            <a:rPr lang="en-US" sz="1800">
              <a:latin typeface="Times New Roman" panose="02020603050405020304" pitchFamily="18" charset="0"/>
              <a:cs typeface="Times New Roman" panose="02020603050405020304" pitchFamily="18" charset="0"/>
            </a:rPr>
            <a:t>Liberty to Speak Up Custodians of all trusts.</a:t>
          </a:r>
          <a:endParaRPr lang="en-IN" sz="1800">
            <a:latin typeface="Times New Roman" panose="02020603050405020304" pitchFamily="18" charset="0"/>
            <a:cs typeface="Times New Roman" panose="02020603050405020304" pitchFamily="18" charset="0"/>
          </a:endParaRPr>
        </a:p>
      </dgm:t>
    </dgm:pt>
    <dgm:pt modelId="{CF0E0417-6E63-4590-B305-ED565091EC71}" type="parTrans" cxnId="{E72D2D55-8405-4202-AF7E-6F8998288CDB}">
      <dgm:prSet/>
      <dgm:spPr/>
      <dgm:t>
        <a:bodyPr/>
        <a:lstStyle/>
        <a:p>
          <a:endParaRPr lang="en-IN"/>
        </a:p>
      </dgm:t>
    </dgm:pt>
    <dgm:pt modelId="{437941DB-BF0A-4D2C-811D-49906A0C94A2}" type="sibTrans" cxnId="{E72D2D55-8405-4202-AF7E-6F8998288CDB}">
      <dgm:prSet/>
      <dgm:spPr/>
      <dgm:t>
        <a:bodyPr/>
        <a:lstStyle/>
        <a:p>
          <a:endParaRPr lang="en-IN"/>
        </a:p>
      </dgm:t>
    </dgm:pt>
    <dgm:pt modelId="{9B41110B-13A4-4E7E-BB44-878479296406}">
      <dgm:prSet custT="1"/>
      <dgm:spPr/>
      <dgm:t>
        <a:bodyPr/>
        <a:lstStyle/>
        <a:p>
          <a:pPr>
            <a:defRPr b="1"/>
          </a:pPr>
          <a:r>
            <a:rPr lang="en-US" sz="1800">
              <a:latin typeface="Times New Roman" panose="02020603050405020304" pitchFamily="18" charset="0"/>
              <a:cs typeface="Times New Roman" panose="02020603050405020304" pitchFamily="18" charset="0"/>
            </a:rPr>
            <a:t>Voice is supported by Schwartz Rounds and civility programmes.</a:t>
          </a:r>
          <a:endParaRPr lang="en-IN" sz="1800">
            <a:latin typeface="Times New Roman" panose="02020603050405020304" pitchFamily="18" charset="0"/>
            <a:cs typeface="Times New Roman" panose="02020603050405020304" pitchFamily="18" charset="0"/>
          </a:endParaRPr>
        </a:p>
      </dgm:t>
    </dgm:pt>
    <dgm:pt modelId="{86633AF1-174F-4FE4-8E1C-505E263F1E3C}" type="parTrans" cxnId="{D21EF179-9006-447A-B2A5-65E5AFD13606}">
      <dgm:prSet/>
      <dgm:spPr/>
      <dgm:t>
        <a:bodyPr/>
        <a:lstStyle/>
        <a:p>
          <a:endParaRPr lang="en-IN"/>
        </a:p>
      </dgm:t>
    </dgm:pt>
    <dgm:pt modelId="{36673808-57F6-470C-B9CA-077084EB26A9}" type="sibTrans" cxnId="{D21EF179-9006-447A-B2A5-65E5AFD13606}">
      <dgm:prSet/>
      <dgm:spPr/>
      <dgm:t>
        <a:bodyPr/>
        <a:lstStyle/>
        <a:p>
          <a:endParaRPr lang="en-IN"/>
        </a:p>
      </dgm:t>
    </dgm:pt>
    <dgm:pt modelId="{1F3861FF-01D4-49B6-9150-DCC4C0CA6AAF}">
      <dgm:prSet custT="1"/>
      <dgm:spPr/>
      <dgm:t>
        <a:bodyPr/>
        <a:lstStyle/>
        <a:p>
          <a:pPr>
            <a:defRPr b="1"/>
          </a:pPr>
          <a:r>
            <a:rPr lang="en-US" sz="1800" dirty="0">
              <a:latin typeface="Times New Roman" panose="02020603050405020304" pitchFamily="18" charset="0"/>
              <a:cs typeface="Times New Roman" panose="02020603050405020304" pitchFamily="18" charset="0"/>
            </a:rPr>
            <a:t>In 2025, only 42.95% felt their work was valued, down from 44.41% (NHS England, 2026).</a:t>
          </a:r>
          <a:endParaRPr lang="en-IN" sz="1800" dirty="0">
            <a:latin typeface="Times New Roman" panose="02020603050405020304" pitchFamily="18" charset="0"/>
            <a:cs typeface="Times New Roman" panose="02020603050405020304" pitchFamily="18" charset="0"/>
          </a:endParaRPr>
        </a:p>
      </dgm:t>
    </dgm:pt>
    <dgm:pt modelId="{9F74F518-F51C-4F44-AEFD-065E02A46E7B}" type="parTrans" cxnId="{56E5EEC9-4B09-44E1-A8ED-91231EED1FD4}">
      <dgm:prSet/>
      <dgm:spPr/>
      <dgm:t>
        <a:bodyPr/>
        <a:lstStyle/>
        <a:p>
          <a:endParaRPr lang="en-IN"/>
        </a:p>
      </dgm:t>
    </dgm:pt>
    <dgm:pt modelId="{646043F9-1D10-41C1-81F1-3F3A1E996A01}" type="sibTrans" cxnId="{56E5EEC9-4B09-44E1-A8ED-91231EED1FD4}">
      <dgm:prSet/>
      <dgm:spPr/>
      <dgm:t>
        <a:bodyPr/>
        <a:lstStyle/>
        <a:p>
          <a:endParaRPr lang="en-IN"/>
        </a:p>
      </dgm:t>
    </dgm:pt>
    <dgm:pt modelId="{A34AFB9F-D667-49AE-B482-ACA053C5A2E8}" type="pres">
      <dgm:prSet presAssocID="{0A14FADB-302B-4306-89D4-E10FE1D14568}" presName="root" presStyleCnt="0">
        <dgm:presLayoutVars>
          <dgm:dir/>
          <dgm:animLvl val="lvl"/>
        </dgm:presLayoutVars>
      </dgm:prSet>
      <dgm:spPr/>
    </dgm:pt>
    <dgm:pt modelId="{AED668AE-6A46-41F0-82DB-F997C4F7C1E2}" type="pres">
      <dgm:prSet presAssocID="{0A14FADB-302B-4306-89D4-E10FE1D14568}" presName="divider" presStyleCnt="0"/>
      <dgm:spPr/>
    </dgm:pt>
    <dgm:pt modelId="{E1C8A52D-66A6-4267-A02C-389B221E70F3}" type="pres">
      <dgm:prSet presAssocID="{0A14FADB-302B-4306-89D4-E10FE1D14568}" presName="rectBar" presStyleLbl="dkBgShp" presStyleIdx="0" presStyleCnt="6"/>
      <dgm:spPr>
        <a:gradFill rotWithShape="0">
          <a:gsLst>
            <a:gs pos="0">
              <a:schemeClr val="accent1">
                <a:tint val="76000"/>
              </a:schemeClr>
            </a:gs>
            <a:gs pos="100000">
              <a:schemeClr val="accent1">
                <a:tint val="76000"/>
              </a:schemeClr>
            </a:gs>
          </a:gsLst>
          <a:lin ang="0" scaled="0"/>
        </a:gradFill>
        <a:ln>
          <a:noFill/>
        </a:ln>
        <a:effectLst/>
      </dgm:spPr>
    </dgm:pt>
    <dgm:pt modelId="{6116C228-26F5-4908-85AD-673436370E25}" type="pres">
      <dgm:prSet presAssocID="{0A14FADB-302B-4306-89D4-E10FE1D14568}" presName="chevronArrow" presStyleLbl="dkBgShp" presStyleIdx="1" presStyleCnt="6"/>
      <dgm:spPr>
        <a:gradFill rotWithShape="0">
          <a:gsLst>
            <a:gs pos="0">
              <a:schemeClr val="accent1">
                <a:tint val="76000"/>
              </a:schemeClr>
            </a:gs>
            <a:gs pos="100000">
              <a:schemeClr val="accent1">
                <a:tint val="76000"/>
              </a:schemeClr>
            </a:gs>
          </a:gsLst>
          <a:lin ang="0" scaled="0"/>
        </a:gradFill>
        <a:ln>
          <a:noFill/>
        </a:ln>
        <a:effectLst/>
      </dgm:spPr>
    </dgm:pt>
    <dgm:pt modelId="{E51C97BF-8005-4F45-A700-2A3856E0069D}" type="pres">
      <dgm:prSet presAssocID="{0A14FADB-302B-4306-89D4-E10FE1D14568}" presName="nodes" presStyleCnt="0">
        <dgm:presLayoutVars>
          <dgm:chMax/>
          <dgm:chPref/>
          <dgm:animLvl val="lvl"/>
        </dgm:presLayoutVars>
      </dgm:prSet>
      <dgm:spPr/>
    </dgm:pt>
    <dgm:pt modelId="{A2669ABB-DEE2-4EBD-BFAA-BDE0F338E826}" type="pres">
      <dgm:prSet presAssocID="{242062A9-1D4A-49D6-B815-9DAC69B51DE8}" presName="composite" presStyleCnt="0"/>
      <dgm:spPr/>
    </dgm:pt>
    <dgm:pt modelId="{D5DECD2F-C27B-4569-9C83-084EBB2FD336}" type="pres">
      <dgm:prSet presAssocID="{242062A9-1D4A-49D6-B815-9DAC69B51DE8}" presName="DropPinPlaceHolder" presStyleCnt="0"/>
      <dgm:spPr/>
    </dgm:pt>
    <dgm:pt modelId="{3ED1612C-A0EE-4661-9BB2-23681BE320A4}" type="pres">
      <dgm:prSet presAssocID="{242062A9-1D4A-49D6-B815-9DAC69B51DE8}" presName="DropPin" presStyleLbl="alignNode1" presStyleIdx="0" presStyleCnt="4"/>
      <dgm:spPr/>
    </dgm:pt>
    <dgm:pt modelId="{26DF89C9-8B21-4895-AC50-3E37FDBD6033}" type="pres">
      <dgm:prSet presAssocID="{242062A9-1D4A-49D6-B815-9DAC69B51DE8}" presName="Ellipse" presStyleLbl="fgAcc1" presStyleIdx="0" presStyleCnt="4"/>
      <dgm:spPr/>
    </dgm:pt>
    <dgm:pt modelId="{6DAAB3E1-5D51-45F0-B50C-408DBEF3E77D}" type="pres">
      <dgm:prSet presAssocID="{242062A9-1D4A-49D6-B815-9DAC69B51DE8}" presName="L2TextContainer" presStyleLbl="revTx" presStyleIdx="0" presStyleCnt="8">
        <dgm:presLayoutVars>
          <dgm:bulletEnabled val="1"/>
        </dgm:presLayoutVars>
      </dgm:prSet>
      <dgm:spPr/>
    </dgm:pt>
    <dgm:pt modelId="{6DAE9B3D-9A3C-4FF4-B705-E1A987CA47AA}" type="pres">
      <dgm:prSet presAssocID="{242062A9-1D4A-49D6-B815-9DAC69B51DE8}" presName="L1TextContainer" presStyleLbl="revTx" presStyleIdx="1" presStyleCnt="8">
        <dgm:presLayoutVars>
          <dgm:chMax val="1"/>
          <dgm:chPref val="1"/>
          <dgm:bulletEnabled val="1"/>
        </dgm:presLayoutVars>
      </dgm:prSet>
      <dgm:spPr/>
    </dgm:pt>
    <dgm:pt modelId="{0FF8B123-C090-4F89-B2CF-F716C624AB62}" type="pres">
      <dgm:prSet presAssocID="{242062A9-1D4A-49D6-B815-9DAC69B51DE8}" presName="ConnectLine" presStyleLbl="dkBgShp" presStyleIdx="2" presStyleCnt="6"/>
      <dgm:spPr/>
    </dgm:pt>
    <dgm:pt modelId="{37E77502-74B8-4CDA-AE5E-FA98C7AD9A5C}" type="pres">
      <dgm:prSet presAssocID="{242062A9-1D4A-49D6-B815-9DAC69B51DE8}" presName="ConnectorPoint" presStyleCnt="0"/>
      <dgm:spPr/>
    </dgm:pt>
    <dgm:pt modelId="{40B2EE43-32C3-4510-B2C0-68E530A8AF41}" type="pres">
      <dgm:prSet presAssocID="{242062A9-1D4A-49D6-B815-9DAC69B51DE8}" presName="Bullet" presStyleLbl="lnNode1" presStyleIdx="0" presStyleCnt="4"/>
      <dgm:spPr/>
    </dgm:pt>
    <dgm:pt modelId="{1C7F0252-84B7-48D9-9CA1-9521C9CE7B82}" type="pres">
      <dgm:prSet presAssocID="{242062A9-1D4A-49D6-B815-9DAC69B51DE8}" presName="EmptyPlaceHolder" presStyleCnt="0"/>
      <dgm:spPr/>
    </dgm:pt>
    <dgm:pt modelId="{2EE190C4-3FB2-4BEB-BA28-A67A99E0FF44}" type="pres">
      <dgm:prSet presAssocID="{DED8FBC4-C4A4-4958-9F53-72C731704FFF}" presName="spaceBetweenRectangles" presStyleCnt="0"/>
      <dgm:spPr/>
    </dgm:pt>
    <dgm:pt modelId="{4FAD7AF8-2E90-4413-9EF4-0BD331970E31}" type="pres">
      <dgm:prSet presAssocID="{C828CEF9-0E22-4ACF-8AC5-D7E3F4EDA725}" presName="composite" presStyleCnt="0"/>
      <dgm:spPr/>
    </dgm:pt>
    <dgm:pt modelId="{BBC17645-E34D-485F-A84B-7C7FD71ED1F8}" type="pres">
      <dgm:prSet presAssocID="{C828CEF9-0E22-4ACF-8AC5-D7E3F4EDA725}" presName="DropPinPlaceHolder" presStyleCnt="0"/>
      <dgm:spPr/>
    </dgm:pt>
    <dgm:pt modelId="{F14433F0-9613-4517-A29F-9B33916CF5B7}" type="pres">
      <dgm:prSet presAssocID="{C828CEF9-0E22-4ACF-8AC5-D7E3F4EDA725}" presName="DropPin" presStyleLbl="alignNode1" presStyleIdx="1" presStyleCnt="4"/>
      <dgm:spPr/>
    </dgm:pt>
    <dgm:pt modelId="{1C2D8A45-1D8C-4022-9755-016E24D6059D}" type="pres">
      <dgm:prSet presAssocID="{C828CEF9-0E22-4ACF-8AC5-D7E3F4EDA725}" presName="Ellipse" presStyleLbl="fgAcc1" presStyleIdx="1" presStyleCnt="4"/>
      <dgm:spPr/>
    </dgm:pt>
    <dgm:pt modelId="{7A81CC14-7073-47FB-9666-118BDC32B004}" type="pres">
      <dgm:prSet presAssocID="{C828CEF9-0E22-4ACF-8AC5-D7E3F4EDA725}" presName="L2TextContainer" presStyleLbl="revTx" presStyleIdx="2" presStyleCnt="8">
        <dgm:presLayoutVars>
          <dgm:bulletEnabled val="1"/>
        </dgm:presLayoutVars>
      </dgm:prSet>
      <dgm:spPr/>
    </dgm:pt>
    <dgm:pt modelId="{AD0FD8D9-E38C-45E7-8574-CDFCA8596FAA}" type="pres">
      <dgm:prSet presAssocID="{C828CEF9-0E22-4ACF-8AC5-D7E3F4EDA725}" presName="L1TextContainer" presStyleLbl="revTx" presStyleIdx="3" presStyleCnt="8">
        <dgm:presLayoutVars>
          <dgm:chMax val="1"/>
          <dgm:chPref val="1"/>
          <dgm:bulletEnabled val="1"/>
        </dgm:presLayoutVars>
      </dgm:prSet>
      <dgm:spPr/>
    </dgm:pt>
    <dgm:pt modelId="{21B70188-035D-46DD-9DE4-EC24ED16473F}" type="pres">
      <dgm:prSet presAssocID="{C828CEF9-0E22-4ACF-8AC5-D7E3F4EDA725}" presName="ConnectLine" presStyleLbl="dkBgShp" presStyleIdx="3" presStyleCnt="6"/>
      <dgm:spPr/>
    </dgm:pt>
    <dgm:pt modelId="{005AD552-9820-46DB-A7D3-0A67759142D4}" type="pres">
      <dgm:prSet presAssocID="{C828CEF9-0E22-4ACF-8AC5-D7E3F4EDA725}" presName="ConnectorPoint" presStyleCnt="0"/>
      <dgm:spPr/>
    </dgm:pt>
    <dgm:pt modelId="{23EA874E-B1F7-491A-BBB8-3C77A32E44B4}" type="pres">
      <dgm:prSet presAssocID="{C828CEF9-0E22-4ACF-8AC5-D7E3F4EDA725}" presName="Bullet" presStyleLbl="lnNode1" presStyleIdx="1" presStyleCnt="4"/>
      <dgm:spPr/>
    </dgm:pt>
    <dgm:pt modelId="{F84BF825-5E24-499A-BA3F-F3BD7CCD23FF}" type="pres">
      <dgm:prSet presAssocID="{C828CEF9-0E22-4ACF-8AC5-D7E3F4EDA725}" presName="EmptyPlaceHolder" presStyleCnt="0"/>
      <dgm:spPr/>
    </dgm:pt>
    <dgm:pt modelId="{EDF23608-6EFF-406C-B375-9D28EC700C1D}" type="pres">
      <dgm:prSet presAssocID="{437941DB-BF0A-4D2C-811D-49906A0C94A2}" presName="spaceBetweenRectangles" presStyleCnt="0"/>
      <dgm:spPr/>
    </dgm:pt>
    <dgm:pt modelId="{85B62592-32FA-44FF-BC23-A03A05712347}" type="pres">
      <dgm:prSet presAssocID="{9B41110B-13A4-4E7E-BB44-878479296406}" presName="composite" presStyleCnt="0"/>
      <dgm:spPr/>
    </dgm:pt>
    <dgm:pt modelId="{56D334BC-0F0B-45A8-8235-C747665B9963}" type="pres">
      <dgm:prSet presAssocID="{9B41110B-13A4-4E7E-BB44-878479296406}" presName="DropPinPlaceHolder" presStyleCnt="0"/>
      <dgm:spPr/>
    </dgm:pt>
    <dgm:pt modelId="{5D59D482-3E98-493B-ADC1-835960D9D764}" type="pres">
      <dgm:prSet presAssocID="{9B41110B-13A4-4E7E-BB44-878479296406}" presName="DropPin" presStyleLbl="alignNode1" presStyleIdx="2" presStyleCnt="4"/>
      <dgm:spPr/>
    </dgm:pt>
    <dgm:pt modelId="{CAFEB908-054B-4187-AF16-C2E3E0E769FB}" type="pres">
      <dgm:prSet presAssocID="{9B41110B-13A4-4E7E-BB44-878479296406}" presName="Ellipse" presStyleLbl="fgAcc1" presStyleIdx="2" presStyleCnt="4"/>
      <dgm:spPr/>
    </dgm:pt>
    <dgm:pt modelId="{953BE368-D56F-423F-ABEB-FA40E8E7C489}" type="pres">
      <dgm:prSet presAssocID="{9B41110B-13A4-4E7E-BB44-878479296406}" presName="L2TextContainer" presStyleLbl="revTx" presStyleIdx="4" presStyleCnt="8">
        <dgm:presLayoutVars>
          <dgm:bulletEnabled val="1"/>
        </dgm:presLayoutVars>
      </dgm:prSet>
      <dgm:spPr/>
    </dgm:pt>
    <dgm:pt modelId="{F46F820D-7D51-4FD4-A8E6-D5E4B1950543}" type="pres">
      <dgm:prSet presAssocID="{9B41110B-13A4-4E7E-BB44-878479296406}" presName="L1TextContainer" presStyleLbl="revTx" presStyleIdx="5" presStyleCnt="8">
        <dgm:presLayoutVars>
          <dgm:chMax val="1"/>
          <dgm:chPref val="1"/>
          <dgm:bulletEnabled val="1"/>
        </dgm:presLayoutVars>
      </dgm:prSet>
      <dgm:spPr/>
    </dgm:pt>
    <dgm:pt modelId="{CC23156A-4E74-43B4-B06E-F7A674667541}" type="pres">
      <dgm:prSet presAssocID="{9B41110B-13A4-4E7E-BB44-878479296406}" presName="ConnectLine" presStyleLbl="dkBgShp" presStyleIdx="4" presStyleCnt="6"/>
      <dgm:spPr/>
    </dgm:pt>
    <dgm:pt modelId="{9B099EBF-D7AC-430A-AAF9-02010CEE2B9C}" type="pres">
      <dgm:prSet presAssocID="{9B41110B-13A4-4E7E-BB44-878479296406}" presName="ConnectorPoint" presStyleCnt="0"/>
      <dgm:spPr/>
    </dgm:pt>
    <dgm:pt modelId="{B2E948BF-283F-4807-83B4-B900795B56DF}" type="pres">
      <dgm:prSet presAssocID="{9B41110B-13A4-4E7E-BB44-878479296406}" presName="Bullet" presStyleLbl="lnNode1" presStyleIdx="2" presStyleCnt="4"/>
      <dgm:spPr/>
    </dgm:pt>
    <dgm:pt modelId="{CA407C34-56FB-4852-8857-CAD07CC937DA}" type="pres">
      <dgm:prSet presAssocID="{9B41110B-13A4-4E7E-BB44-878479296406}" presName="EmptyPlaceHolder" presStyleCnt="0"/>
      <dgm:spPr/>
    </dgm:pt>
    <dgm:pt modelId="{624D6AE2-FF34-4277-A5D9-8C1A1CA02DB4}" type="pres">
      <dgm:prSet presAssocID="{36673808-57F6-470C-B9CA-077084EB26A9}" presName="spaceBetweenRectangles" presStyleCnt="0"/>
      <dgm:spPr/>
    </dgm:pt>
    <dgm:pt modelId="{6EB65C75-AA7C-456E-BEA2-EA2DE68434BB}" type="pres">
      <dgm:prSet presAssocID="{1F3861FF-01D4-49B6-9150-DCC4C0CA6AAF}" presName="composite" presStyleCnt="0"/>
      <dgm:spPr/>
    </dgm:pt>
    <dgm:pt modelId="{E0102CA7-CD0C-42A5-8581-44866C236FBF}" type="pres">
      <dgm:prSet presAssocID="{1F3861FF-01D4-49B6-9150-DCC4C0CA6AAF}" presName="DropPinPlaceHolder" presStyleCnt="0"/>
      <dgm:spPr/>
    </dgm:pt>
    <dgm:pt modelId="{8723BDF0-561C-4F73-A945-858C2169C7FA}" type="pres">
      <dgm:prSet presAssocID="{1F3861FF-01D4-49B6-9150-DCC4C0CA6AAF}" presName="DropPin" presStyleLbl="alignNode1" presStyleIdx="3" presStyleCnt="4"/>
      <dgm:spPr/>
    </dgm:pt>
    <dgm:pt modelId="{55C49785-9303-4830-ACEC-B9D116E82ADB}" type="pres">
      <dgm:prSet presAssocID="{1F3861FF-01D4-49B6-9150-DCC4C0CA6AAF}" presName="Ellipse" presStyleLbl="fgAcc1" presStyleIdx="3" presStyleCnt="4"/>
      <dgm:spPr/>
    </dgm:pt>
    <dgm:pt modelId="{60E2B6C4-ED84-4293-B3DA-5A335EDC2602}" type="pres">
      <dgm:prSet presAssocID="{1F3861FF-01D4-49B6-9150-DCC4C0CA6AAF}" presName="L2TextContainer" presStyleLbl="revTx" presStyleIdx="6" presStyleCnt="8">
        <dgm:presLayoutVars>
          <dgm:bulletEnabled val="1"/>
        </dgm:presLayoutVars>
      </dgm:prSet>
      <dgm:spPr/>
    </dgm:pt>
    <dgm:pt modelId="{5C20C24A-BE0F-4717-8DFE-4A2D20BD0506}" type="pres">
      <dgm:prSet presAssocID="{1F3861FF-01D4-49B6-9150-DCC4C0CA6AAF}" presName="L1TextContainer" presStyleLbl="revTx" presStyleIdx="7" presStyleCnt="8">
        <dgm:presLayoutVars>
          <dgm:chMax val="1"/>
          <dgm:chPref val="1"/>
          <dgm:bulletEnabled val="1"/>
        </dgm:presLayoutVars>
      </dgm:prSet>
      <dgm:spPr/>
    </dgm:pt>
    <dgm:pt modelId="{89AC0112-CCE5-4874-A2A1-2BD5A1B14CDA}" type="pres">
      <dgm:prSet presAssocID="{1F3861FF-01D4-49B6-9150-DCC4C0CA6AAF}" presName="ConnectLine" presStyleLbl="dkBgShp" presStyleIdx="5" presStyleCnt="6"/>
      <dgm:spPr/>
    </dgm:pt>
    <dgm:pt modelId="{20E11ACF-C3EB-4085-BDB2-9137CAC4BC00}" type="pres">
      <dgm:prSet presAssocID="{1F3861FF-01D4-49B6-9150-DCC4C0CA6AAF}" presName="ConnectorPoint" presStyleCnt="0"/>
      <dgm:spPr/>
    </dgm:pt>
    <dgm:pt modelId="{53295079-3C3A-4194-89BA-6AF85CEB6164}" type="pres">
      <dgm:prSet presAssocID="{1F3861FF-01D4-49B6-9150-DCC4C0CA6AAF}" presName="Bullet" presStyleLbl="lnNode1" presStyleIdx="3" presStyleCnt="4"/>
      <dgm:spPr/>
    </dgm:pt>
    <dgm:pt modelId="{CA792EC6-8EA4-4770-8A2E-1C47522A22F8}" type="pres">
      <dgm:prSet presAssocID="{1F3861FF-01D4-49B6-9150-DCC4C0CA6AAF}" presName="EmptyPlaceHolder" presStyleCnt="0"/>
      <dgm:spPr/>
    </dgm:pt>
  </dgm:ptLst>
  <dgm:cxnLst>
    <dgm:cxn modelId="{AAB09760-A1E3-45A8-B89A-8973EBEA6101}" type="presOf" srcId="{0A14FADB-302B-4306-89D4-E10FE1D14568}" destId="{A34AFB9F-D667-49AE-B482-ACA053C5A2E8}" srcOrd="0" destOrd="0" presId="urn:microsoft.com/office/officeart/2024/layout/BulletTimelineInverted"/>
    <dgm:cxn modelId="{C639216F-E8A8-4DA8-8AD0-93AC9A376FD6}" type="presOf" srcId="{1F3861FF-01D4-49B6-9150-DCC4C0CA6AAF}" destId="{5C20C24A-BE0F-4717-8DFE-4A2D20BD0506}" srcOrd="0" destOrd="0" presId="urn:microsoft.com/office/officeart/2024/layout/BulletTimelineInverted"/>
    <dgm:cxn modelId="{E72D2D55-8405-4202-AF7E-6F8998288CDB}" srcId="{0A14FADB-302B-4306-89D4-E10FE1D14568}" destId="{C828CEF9-0E22-4ACF-8AC5-D7E3F4EDA725}" srcOrd="1" destOrd="0" parTransId="{CF0E0417-6E63-4590-B305-ED565091EC71}" sibTransId="{437941DB-BF0A-4D2C-811D-49906A0C94A2}"/>
    <dgm:cxn modelId="{D21EF179-9006-447A-B2A5-65E5AFD13606}" srcId="{0A14FADB-302B-4306-89D4-E10FE1D14568}" destId="{9B41110B-13A4-4E7E-BB44-878479296406}" srcOrd="2" destOrd="0" parTransId="{86633AF1-174F-4FE4-8E1C-505E263F1E3C}" sibTransId="{36673808-57F6-470C-B9CA-077084EB26A9}"/>
    <dgm:cxn modelId="{B1EA4C9D-054E-4190-B0AA-FBF3EA3C0278}" type="presOf" srcId="{C828CEF9-0E22-4ACF-8AC5-D7E3F4EDA725}" destId="{AD0FD8D9-E38C-45E7-8574-CDFCA8596FAA}" srcOrd="0" destOrd="0" presId="urn:microsoft.com/office/officeart/2024/layout/BulletTimelineInverted"/>
    <dgm:cxn modelId="{5E7E88BB-6FF2-4CE0-9C36-0E14DAAA5D0A}" srcId="{0A14FADB-302B-4306-89D4-E10FE1D14568}" destId="{242062A9-1D4A-49D6-B815-9DAC69B51DE8}" srcOrd="0" destOrd="0" parTransId="{BDB6DA64-7734-4DB7-9E2E-6E8522E0D092}" sibTransId="{DED8FBC4-C4A4-4958-9F53-72C731704FFF}"/>
    <dgm:cxn modelId="{56E5EEC9-4B09-44E1-A8ED-91231EED1FD4}" srcId="{0A14FADB-302B-4306-89D4-E10FE1D14568}" destId="{1F3861FF-01D4-49B6-9150-DCC4C0CA6AAF}" srcOrd="3" destOrd="0" parTransId="{9F74F518-F51C-4F44-AEFD-065E02A46E7B}" sibTransId="{646043F9-1D10-41C1-81F1-3F3A1E996A01}"/>
    <dgm:cxn modelId="{D4986FCB-DAC5-4E1A-89FA-B8EC5397F761}" type="presOf" srcId="{9B41110B-13A4-4E7E-BB44-878479296406}" destId="{F46F820D-7D51-4FD4-A8E6-D5E4B1950543}" srcOrd="0" destOrd="0" presId="urn:microsoft.com/office/officeart/2024/layout/BulletTimelineInverted"/>
    <dgm:cxn modelId="{E3514AE9-6A15-471C-AA59-78364B25E5CF}" type="presOf" srcId="{242062A9-1D4A-49D6-B815-9DAC69B51DE8}" destId="{6DAE9B3D-9A3C-4FF4-B705-E1A987CA47AA}" srcOrd="0" destOrd="0" presId="urn:microsoft.com/office/officeart/2024/layout/BulletTimelineInverted"/>
    <dgm:cxn modelId="{2C7D6578-AC76-4357-A460-A1642CD90F6C}" type="presParOf" srcId="{A34AFB9F-D667-49AE-B482-ACA053C5A2E8}" destId="{AED668AE-6A46-41F0-82DB-F997C4F7C1E2}" srcOrd="0" destOrd="0" presId="urn:microsoft.com/office/officeart/2024/layout/BulletTimelineInverted"/>
    <dgm:cxn modelId="{4F10F4D7-31A1-4D1B-B7D3-F5819419A39F}" type="presParOf" srcId="{AED668AE-6A46-41F0-82DB-F997C4F7C1E2}" destId="{E1C8A52D-66A6-4267-A02C-389B221E70F3}" srcOrd="0" destOrd="0" presId="urn:microsoft.com/office/officeart/2024/layout/BulletTimelineInverted"/>
    <dgm:cxn modelId="{874593FA-8D56-492C-9067-ADCEEA147695}" type="presParOf" srcId="{AED668AE-6A46-41F0-82DB-F997C4F7C1E2}" destId="{6116C228-26F5-4908-85AD-673436370E25}" srcOrd="1" destOrd="0" presId="urn:microsoft.com/office/officeart/2024/layout/BulletTimelineInverted"/>
    <dgm:cxn modelId="{DC9EA40F-EC04-400C-8DF8-EBFA32E93C03}" type="presParOf" srcId="{A34AFB9F-D667-49AE-B482-ACA053C5A2E8}" destId="{E51C97BF-8005-4F45-A700-2A3856E0069D}" srcOrd="1" destOrd="0" presId="urn:microsoft.com/office/officeart/2024/layout/BulletTimelineInverted"/>
    <dgm:cxn modelId="{324207E3-C630-4B74-904F-1591479C8CC6}" type="presParOf" srcId="{E51C97BF-8005-4F45-A700-2A3856E0069D}" destId="{A2669ABB-DEE2-4EBD-BFAA-BDE0F338E826}" srcOrd="0" destOrd="0" presId="urn:microsoft.com/office/officeart/2024/layout/BulletTimelineInverted"/>
    <dgm:cxn modelId="{CE706ABE-0AFF-4789-88C0-5C6189145300}" type="presParOf" srcId="{A2669ABB-DEE2-4EBD-BFAA-BDE0F338E826}" destId="{D5DECD2F-C27B-4569-9C83-084EBB2FD336}" srcOrd="0" destOrd="0" presId="urn:microsoft.com/office/officeart/2024/layout/BulletTimelineInverted"/>
    <dgm:cxn modelId="{64FC115F-4B3D-400B-8D40-2786CCD03FE2}" type="presParOf" srcId="{D5DECD2F-C27B-4569-9C83-084EBB2FD336}" destId="{3ED1612C-A0EE-4661-9BB2-23681BE320A4}" srcOrd="0" destOrd="0" presId="urn:microsoft.com/office/officeart/2024/layout/BulletTimelineInverted"/>
    <dgm:cxn modelId="{2118F9C6-6AFC-4792-818F-BAA84C58D809}" type="presParOf" srcId="{D5DECD2F-C27B-4569-9C83-084EBB2FD336}" destId="{26DF89C9-8B21-4895-AC50-3E37FDBD6033}" srcOrd="1" destOrd="0" presId="urn:microsoft.com/office/officeart/2024/layout/BulletTimelineInverted"/>
    <dgm:cxn modelId="{E2BC7610-C824-4C13-B4F1-D70727491561}" type="presParOf" srcId="{A2669ABB-DEE2-4EBD-BFAA-BDE0F338E826}" destId="{6DAAB3E1-5D51-45F0-B50C-408DBEF3E77D}" srcOrd="1" destOrd="0" presId="urn:microsoft.com/office/officeart/2024/layout/BulletTimelineInverted"/>
    <dgm:cxn modelId="{98B95DCD-C0CE-4773-A5CF-93C426385E29}" type="presParOf" srcId="{A2669ABB-DEE2-4EBD-BFAA-BDE0F338E826}" destId="{6DAE9B3D-9A3C-4FF4-B705-E1A987CA47AA}" srcOrd="2" destOrd="0" presId="urn:microsoft.com/office/officeart/2024/layout/BulletTimelineInverted"/>
    <dgm:cxn modelId="{0D44285D-BF51-4616-A632-4D23E2770A6C}" type="presParOf" srcId="{A2669ABB-DEE2-4EBD-BFAA-BDE0F338E826}" destId="{0FF8B123-C090-4F89-B2CF-F716C624AB62}" srcOrd="3" destOrd="0" presId="urn:microsoft.com/office/officeart/2024/layout/BulletTimelineInverted"/>
    <dgm:cxn modelId="{3003807E-1436-49B6-BA47-5772C5335B26}" type="presParOf" srcId="{A2669ABB-DEE2-4EBD-BFAA-BDE0F338E826}" destId="{37E77502-74B8-4CDA-AE5E-FA98C7AD9A5C}" srcOrd="4" destOrd="0" presId="urn:microsoft.com/office/officeart/2024/layout/BulletTimelineInverted"/>
    <dgm:cxn modelId="{656B57EC-8251-43A3-8205-BB7437E8D1FC}" type="presParOf" srcId="{37E77502-74B8-4CDA-AE5E-FA98C7AD9A5C}" destId="{40B2EE43-32C3-4510-B2C0-68E530A8AF41}" srcOrd="0" destOrd="0" presId="urn:microsoft.com/office/officeart/2024/layout/BulletTimelineInverted"/>
    <dgm:cxn modelId="{F9DEEE7A-4597-451C-B941-0E67790D2774}" type="presParOf" srcId="{A2669ABB-DEE2-4EBD-BFAA-BDE0F338E826}" destId="{1C7F0252-84B7-48D9-9CA1-9521C9CE7B82}" srcOrd="5" destOrd="0" presId="urn:microsoft.com/office/officeart/2024/layout/BulletTimelineInverted"/>
    <dgm:cxn modelId="{D7B5EFD0-A3B3-41D9-9AA0-DD9A74861CCF}" type="presParOf" srcId="{E51C97BF-8005-4F45-A700-2A3856E0069D}" destId="{2EE190C4-3FB2-4BEB-BA28-A67A99E0FF44}" srcOrd="1" destOrd="0" presId="urn:microsoft.com/office/officeart/2024/layout/BulletTimelineInverted"/>
    <dgm:cxn modelId="{284B4077-5F68-4353-A92F-99CD4BBF9DDD}" type="presParOf" srcId="{E51C97BF-8005-4F45-A700-2A3856E0069D}" destId="{4FAD7AF8-2E90-4413-9EF4-0BD331970E31}" srcOrd="2" destOrd="0" presId="urn:microsoft.com/office/officeart/2024/layout/BulletTimelineInverted"/>
    <dgm:cxn modelId="{94714D86-3599-4FDC-9BA8-F14D35BFC78F}" type="presParOf" srcId="{4FAD7AF8-2E90-4413-9EF4-0BD331970E31}" destId="{BBC17645-E34D-485F-A84B-7C7FD71ED1F8}" srcOrd="0" destOrd="0" presId="urn:microsoft.com/office/officeart/2024/layout/BulletTimelineInverted"/>
    <dgm:cxn modelId="{D955C424-A2DA-40CF-B42B-0E567A1B2522}" type="presParOf" srcId="{BBC17645-E34D-485F-A84B-7C7FD71ED1F8}" destId="{F14433F0-9613-4517-A29F-9B33916CF5B7}" srcOrd="0" destOrd="0" presId="urn:microsoft.com/office/officeart/2024/layout/BulletTimelineInverted"/>
    <dgm:cxn modelId="{134D157F-2A70-42E6-ADED-A8271E6F0DA6}" type="presParOf" srcId="{BBC17645-E34D-485F-A84B-7C7FD71ED1F8}" destId="{1C2D8A45-1D8C-4022-9755-016E24D6059D}" srcOrd="1" destOrd="0" presId="urn:microsoft.com/office/officeart/2024/layout/BulletTimelineInverted"/>
    <dgm:cxn modelId="{BB35F5AB-53FC-488C-A8BD-ABF554EE7AF8}" type="presParOf" srcId="{4FAD7AF8-2E90-4413-9EF4-0BD331970E31}" destId="{7A81CC14-7073-47FB-9666-118BDC32B004}" srcOrd="1" destOrd="0" presId="urn:microsoft.com/office/officeart/2024/layout/BulletTimelineInverted"/>
    <dgm:cxn modelId="{7F38AF91-D674-453B-8BC5-2EF7FE5AFD5D}" type="presParOf" srcId="{4FAD7AF8-2E90-4413-9EF4-0BD331970E31}" destId="{AD0FD8D9-E38C-45E7-8574-CDFCA8596FAA}" srcOrd="2" destOrd="0" presId="urn:microsoft.com/office/officeart/2024/layout/BulletTimelineInverted"/>
    <dgm:cxn modelId="{CFB496A9-9897-41E5-8560-38C1655472B9}" type="presParOf" srcId="{4FAD7AF8-2E90-4413-9EF4-0BD331970E31}" destId="{21B70188-035D-46DD-9DE4-EC24ED16473F}" srcOrd="3" destOrd="0" presId="urn:microsoft.com/office/officeart/2024/layout/BulletTimelineInverted"/>
    <dgm:cxn modelId="{1B60FA9E-C888-44C8-AD1E-D64053CA454A}" type="presParOf" srcId="{4FAD7AF8-2E90-4413-9EF4-0BD331970E31}" destId="{005AD552-9820-46DB-A7D3-0A67759142D4}" srcOrd="4" destOrd="0" presId="urn:microsoft.com/office/officeart/2024/layout/BulletTimelineInverted"/>
    <dgm:cxn modelId="{CFB7B899-B527-4ABF-8251-09B3144218F7}" type="presParOf" srcId="{005AD552-9820-46DB-A7D3-0A67759142D4}" destId="{23EA874E-B1F7-491A-BBB8-3C77A32E44B4}" srcOrd="0" destOrd="0" presId="urn:microsoft.com/office/officeart/2024/layout/BulletTimelineInverted"/>
    <dgm:cxn modelId="{C61754A9-621C-4EC9-AED8-F78CD29F0562}" type="presParOf" srcId="{4FAD7AF8-2E90-4413-9EF4-0BD331970E31}" destId="{F84BF825-5E24-499A-BA3F-F3BD7CCD23FF}" srcOrd="5" destOrd="0" presId="urn:microsoft.com/office/officeart/2024/layout/BulletTimelineInverted"/>
    <dgm:cxn modelId="{FB1887B9-5144-4627-8521-814E2994A35B}" type="presParOf" srcId="{E51C97BF-8005-4F45-A700-2A3856E0069D}" destId="{EDF23608-6EFF-406C-B375-9D28EC700C1D}" srcOrd="3" destOrd="0" presId="urn:microsoft.com/office/officeart/2024/layout/BulletTimelineInverted"/>
    <dgm:cxn modelId="{4CB46CCA-F0CB-4FD9-94AC-F8965EA25715}" type="presParOf" srcId="{E51C97BF-8005-4F45-A700-2A3856E0069D}" destId="{85B62592-32FA-44FF-BC23-A03A05712347}" srcOrd="4" destOrd="0" presId="urn:microsoft.com/office/officeart/2024/layout/BulletTimelineInverted"/>
    <dgm:cxn modelId="{4C17678C-20EA-4483-8548-2D99C10630CA}" type="presParOf" srcId="{85B62592-32FA-44FF-BC23-A03A05712347}" destId="{56D334BC-0F0B-45A8-8235-C747665B9963}" srcOrd="0" destOrd="0" presId="urn:microsoft.com/office/officeart/2024/layout/BulletTimelineInverted"/>
    <dgm:cxn modelId="{AD55FA25-6C06-4C41-B1B9-26EB6A044DA4}" type="presParOf" srcId="{56D334BC-0F0B-45A8-8235-C747665B9963}" destId="{5D59D482-3E98-493B-ADC1-835960D9D764}" srcOrd="0" destOrd="0" presId="urn:microsoft.com/office/officeart/2024/layout/BulletTimelineInverted"/>
    <dgm:cxn modelId="{93783C5B-3BFC-41F5-8EEE-88CC86335C6E}" type="presParOf" srcId="{56D334BC-0F0B-45A8-8235-C747665B9963}" destId="{CAFEB908-054B-4187-AF16-C2E3E0E769FB}" srcOrd="1" destOrd="0" presId="urn:microsoft.com/office/officeart/2024/layout/BulletTimelineInverted"/>
    <dgm:cxn modelId="{9E823408-858C-4F51-A788-B13AADF1AFB5}" type="presParOf" srcId="{85B62592-32FA-44FF-BC23-A03A05712347}" destId="{953BE368-D56F-423F-ABEB-FA40E8E7C489}" srcOrd="1" destOrd="0" presId="urn:microsoft.com/office/officeart/2024/layout/BulletTimelineInverted"/>
    <dgm:cxn modelId="{BCDF3FE3-4329-4FC5-BF2B-B55B69E6F3F7}" type="presParOf" srcId="{85B62592-32FA-44FF-BC23-A03A05712347}" destId="{F46F820D-7D51-4FD4-A8E6-D5E4B1950543}" srcOrd="2" destOrd="0" presId="urn:microsoft.com/office/officeart/2024/layout/BulletTimelineInverted"/>
    <dgm:cxn modelId="{E515687C-C401-404A-B150-284E39691E48}" type="presParOf" srcId="{85B62592-32FA-44FF-BC23-A03A05712347}" destId="{CC23156A-4E74-43B4-B06E-F7A674667541}" srcOrd="3" destOrd="0" presId="urn:microsoft.com/office/officeart/2024/layout/BulletTimelineInverted"/>
    <dgm:cxn modelId="{83BF1DD1-AEF4-4257-B19D-4DE946AF03D8}" type="presParOf" srcId="{85B62592-32FA-44FF-BC23-A03A05712347}" destId="{9B099EBF-D7AC-430A-AAF9-02010CEE2B9C}" srcOrd="4" destOrd="0" presId="urn:microsoft.com/office/officeart/2024/layout/BulletTimelineInverted"/>
    <dgm:cxn modelId="{751AC71B-EE22-4488-9BFF-DAFA199E0DE7}" type="presParOf" srcId="{9B099EBF-D7AC-430A-AAF9-02010CEE2B9C}" destId="{B2E948BF-283F-4807-83B4-B900795B56DF}" srcOrd="0" destOrd="0" presId="urn:microsoft.com/office/officeart/2024/layout/BulletTimelineInverted"/>
    <dgm:cxn modelId="{327F1502-AAEC-4BBB-8185-E379C1B384E9}" type="presParOf" srcId="{85B62592-32FA-44FF-BC23-A03A05712347}" destId="{CA407C34-56FB-4852-8857-CAD07CC937DA}" srcOrd="5" destOrd="0" presId="urn:microsoft.com/office/officeart/2024/layout/BulletTimelineInverted"/>
    <dgm:cxn modelId="{E2BF0A88-01F5-4710-B721-C686EFC80E62}" type="presParOf" srcId="{E51C97BF-8005-4F45-A700-2A3856E0069D}" destId="{624D6AE2-FF34-4277-A5D9-8C1A1CA02DB4}" srcOrd="5" destOrd="0" presId="urn:microsoft.com/office/officeart/2024/layout/BulletTimelineInverted"/>
    <dgm:cxn modelId="{5529C149-0ECA-48C1-B03B-A4EE14FD3465}" type="presParOf" srcId="{E51C97BF-8005-4F45-A700-2A3856E0069D}" destId="{6EB65C75-AA7C-456E-BEA2-EA2DE68434BB}" srcOrd="6" destOrd="0" presId="urn:microsoft.com/office/officeart/2024/layout/BulletTimelineInverted"/>
    <dgm:cxn modelId="{398DE23B-053E-42EA-A23E-35D45376FA29}" type="presParOf" srcId="{6EB65C75-AA7C-456E-BEA2-EA2DE68434BB}" destId="{E0102CA7-CD0C-42A5-8581-44866C236FBF}" srcOrd="0" destOrd="0" presId="urn:microsoft.com/office/officeart/2024/layout/BulletTimelineInverted"/>
    <dgm:cxn modelId="{6369EB77-8BA1-405D-A5D0-911FAFBE2AB6}" type="presParOf" srcId="{E0102CA7-CD0C-42A5-8581-44866C236FBF}" destId="{8723BDF0-561C-4F73-A945-858C2169C7FA}" srcOrd="0" destOrd="0" presId="urn:microsoft.com/office/officeart/2024/layout/BulletTimelineInverted"/>
    <dgm:cxn modelId="{EA41DF64-1C59-4FB8-89BF-E5A0C4B8E4E6}" type="presParOf" srcId="{E0102CA7-CD0C-42A5-8581-44866C236FBF}" destId="{55C49785-9303-4830-ACEC-B9D116E82ADB}" srcOrd="1" destOrd="0" presId="urn:microsoft.com/office/officeart/2024/layout/BulletTimelineInverted"/>
    <dgm:cxn modelId="{AB718684-4C1E-4833-AD26-9A1A6A9499BB}" type="presParOf" srcId="{6EB65C75-AA7C-456E-BEA2-EA2DE68434BB}" destId="{60E2B6C4-ED84-4293-B3DA-5A335EDC2602}" srcOrd="1" destOrd="0" presId="urn:microsoft.com/office/officeart/2024/layout/BulletTimelineInverted"/>
    <dgm:cxn modelId="{57D0EEC2-68A5-411C-8665-A992065EAF9A}" type="presParOf" srcId="{6EB65C75-AA7C-456E-BEA2-EA2DE68434BB}" destId="{5C20C24A-BE0F-4717-8DFE-4A2D20BD0506}" srcOrd="2" destOrd="0" presId="urn:microsoft.com/office/officeart/2024/layout/BulletTimelineInverted"/>
    <dgm:cxn modelId="{AB872034-2083-4C1F-A503-44C2C1E1B44B}" type="presParOf" srcId="{6EB65C75-AA7C-456E-BEA2-EA2DE68434BB}" destId="{89AC0112-CCE5-4874-A2A1-2BD5A1B14CDA}" srcOrd="3" destOrd="0" presId="urn:microsoft.com/office/officeart/2024/layout/BulletTimelineInverted"/>
    <dgm:cxn modelId="{130124F9-DA31-4A13-9597-279F20A24CBF}" type="presParOf" srcId="{6EB65C75-AA7C-456E-BEA2-EA2DE68434BB}" destId="{20E11ACF-C3EB-4085-BDB2-9137CAC4BC00}" srcOrd="4" destOrd="0" presId="urn:microsoft.com/office/officeart/2024/layout/BulletTimelineInverted"/>
    <dgm:cxn modelId="{3E15A1A6-24ED-4292-B209-7EC901E49E81}" type="presParOf" srcId="{20E11ACF-C3EB-4085-BDB2-9137CAC4BC00}" destId="{53295079-3C3A-4194-89BA-6AF85CEB6164}" srcOrd="0" destOrd="0" presId="urn:microsoft.com/office/officeart/2024/layout/BulletTimelineInverted"/>
    <dgm:cxn modelId="{3510D0A3-E9E5-4257-8B8D-6E9B4C1D0746}" type="presParOf" srcId="{6EB65C75-AA7C-456E-BEA2-EA2DE68434BB}" destId="{CA792EC6-8EA4-4770-8A2E-1C47522A22F8}" srcOrd="5" destOrd="0" presId="urn:microsoft.com/office/officeart/2024/layout/BulletTimelineInvert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96C73D7-7C6C-4A6A-8AF2-0E560E51F58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IN"/>
        </a:p>
      </dgm:t>
    </dgm:pt>
    <dgm:pt modelId="{DB88C731-7E39-4F36-ABE3-B3D14DFBC184}">
      <dgm:prSet/>
      <dgm:spPr/>
      <dgm:t>
        <a:bodyPr/>
        <a:lstStyle/>
        <a:p>
          <a:r>
            <a:rPr lang="en-US"/>
            <a:t>Many trusts still have command-and- Control legacies.</a:t>
          </a:r>
          <a:endParaRPr lang="en-IN"/>
        </a:p>
      </dgm:t>
    </dgm:pt>
    <dgm:pt modelId="{156CA79F-B413-48E6-BCF6-15719252623E}" type="parTrans" cxnId="{98746160-7457-49CF-B739-234F2BDF0B70}">
      <dgm:prSet/>
      <dgm:spPr/>
      <dgm:t>
        <a:bodyPr/>
        <a:lstStyle/>
        <a:p>
          <a:endParaRPr lang="en-IN"/>
        </a:p>
      </dgm:t>
    </dgm:pt>
    <dgm:pt modelId="{EB09F1E8-C587-42B8-B643-730833A4D5FC}" type="sibTrans" cxnId="{98746160-7457-49CF-B739-234F2BDF0B70}">
      <dgm:prSet/>
      <dgm:spPr/>
      <dgm:t>
        <a:bodyPr/>
        <a:lstStyle/>
        <a:p>
          <a:endParaRPr lang="en-IN"/>
        </a:p>
      </dgm:t>
    </dgm:pt>
    <dgm:pt modelId="{47D810DE-20F9-47A6-A13F-6ED7725B0109}">
      <dgm:prSet/>
      <dgm:spPr/>
      <dgm:t>
        <a:bodyPr/>
        <a:lstStyle/>
        <a:p>
          <a:r>
            <a:rPr lang="en-US"/>
            <a:t>Poor cross-regional line manager capacity.</a:t>
          </a:r>
          <a:endParaRPr lang="en-IN"/>
        </a:p>
      </dgm:t>
    </dgm:pt>
    <dgm:pt modelId="{D96E6B73-D0B3-439B-8538-E5160E7A7493}" type="parTrans" cxnId="{543AEFC9-526A-4DFE-A565-0BD42D0066B2}">
      <dgm:prSet/>
      <dgm:spPr/>
      <dgm:t>
        <a:bodyPr/>
        <a:lstStyle/>
        <a:p>
          <a:endParaRPr lang="en-IN"/>
        </a:p>
      </dgm:t>
    </dgm:pt>
    <dgm:pt modelId="{197BD33A-C593-4B89-9F42-2C69C58129E4}" type="sibTrans" cxnId="{543AEFC9-526A-4DFE-A565-0BD42D0066B2}">
      <dgm:prSet/>
      <dgm:spPr/>
      <dgm:t>
        <a:bodyPr/>
        <a:lstStyle/>
        <a:p>
          <a:endParaRPr lang="en-IN"/>
        </a:p>
      </dgm:t>
    </dgm:pt>
    <dgm:pt modelId="{86A250DF-4AB9-498A-B75E-4F4D7721B71E}">
      <dgm:prSet/>
      <dgm:spPr/>
      <dgm:t>
        <a:bodyPr/>
        <a:lstStyle/>
        <a:p>
          <a:r>
            <a:rPr lang="en-US"/>
            <a:t>Non-clinical and clinical cultural silos.</a:t>
          </a:r>
          <a:endParaRPr lang="en-IN"/>
        </a:p>
      </dgm:t>
    </dgm:pt>
    <dgm:pt modelId="{A11085EC-D24B-4A8B-820F-04035BF7CF90}" type="parTrans" cxnId="{0DB9FBEE-60EB-4099-BB3D-3DDC43A63FEF}">
      <dgm:prSet/>
      <dgm:spPr/>
      <dgm:t>
        <a:bodyPr/>
        <a:lstStyle/>
        <a:p>
          <a:endParaRPr lang="en-IN"/>
        </a:p>
      </dgm:t>
    </dgm:pt>
    <dgm:pt modelId="{511C0BEA-155D-48B9-BA56-CEC35CE89C55}" type="sibTrans" cxnId="{0DB9FBEE-60EB-4099-BB3D-3DDC43A63FEF}">
      <dgm:prSet/>
      <dgm:spPr/>
      <dgm:t>
        <a:bodyPr/>
        <a:lstStyle/>
        <a:p>
          <a:endParaRPr lang="en-IN"/>
        </a:p>
      </dgm:t>
    </dgm:pt>
    <dgm:pt modelId="{341C4BED-DC84-410D-8BEF-3C002987B0E5}">
      <dgm:prSet/>
      <dgm:spPr/>
      <dgm:t>
        <a:bodyPr/>
        <a:lstStyle/>
        <a:p>
          <a:r>
            <a:rPr lang="en-US"/>
            <a:t>Fatigue to change following recurrent structural reorganisations (Gutterman, 2025).</a:t>
          </a:r>
          <a:endParaRPr lang="en-IN"/>
        </a:p>
      </dgm:t>
    </dgm:pt>
    <dgm:pt modelId="{3B009582-22A3-485E-9B93-60CAA15D3D3F}" type="parTrans" cxnId="{9131061F-6570-4247-B0CB-DD84AF1C959E}">
      <dgm:prSet/>
      <dgm:spPr/>
      <dgm:t>
        <a:bodyPr/>
        <a:lstStyle/>
        <a:p>
          <a:endParaRPr lang="en-IN"/>
        </a:p>
      </dgm:t>
    </dgm:pt>
    <dgm:pt modelId="{F3583120-7120-49BF-BD2E-4C42640652F3}" type="sibTrans" cxnId="{9131061F-6570-4247-B0CB-DD84AF1C959E}">
      <dgm:prSet/>
      <dgm:spPr/>
      <dgm:t>
        <a:bodyPr/>
        <a:lstStyle/>
        <a:p>
          <a:endParaRPr lang="en-IN"/>
        </a:p>
      </dgm:t>
    </dgm:pt>
    <dgm:pt modelId="{BAE7A954-CEC6-4B3E-B8D7-6E2C00683B3D}" type="pres">
      <dgm:prSet presAssocID="{696C73D7-7C6C-4A6A-8AF2-0E560E51F58D}" presName="linear" presStyleCnt="0">
        <dgm:presLayoutVars>
          <dgm:animLvl val="lvl"/>
          <dgm:resizeHandles val="exact"/>
        </dgm:presLayoutVars>
      </dgm:prSet>
      <dgm:spPr/>
    </dgm:pt>
    <dgm:pt modelId="{FE1E142F-DB95-4361-8010-A8FFB8A1DECF}" type="pres">
      <dgm:prSet presAssocID="{DB88C731-7E39-4F36-ABE3-B3D14DFBC184}" presName="parentText" presStyleLbl="node1" presStyleIdx="0" presStyleCnt="4">
        <dgm:presLayoutVars>
          <dgm:chMax val="0"/>
          <dgm:bulletEnabled val="1"/>
        </dgm:presLayoutVars>
      </dgm:prSet>
      <dgm:spPr/>
    </dgm:pt>
    <dgm:pt modelId="{1B662A72-4B1D-4657-B813-B9C89A7D6E09}" type="pres">
      <dgm:prSet presAssocID="{EB09F1E8-C587-42B8-B643-730833A4D5FC}" presName="spacer" presStyleCnt="0"/>
      <dgm:spPr/>
    </dgm:pt>
    <dgm:pt modelId="{CF86151B-7173-4FD3-9E8B-B2B13BCF2013}" type="pres">
      <dgm:prSet presAssocID="{47D810DE-20F9-47A6-A13F-6ED7725B0109}" presName="parentText" presStyleLbl="node1" presStyleIdx="1" presStyleCnt="4">
        <dgm:presLayoutVars>
          <dgm:chMax val="0"/>
          <dgm:bulletEnabled val="1"/>
        </dgm:presLayoutVars>
      </dgm:prSet>
      <dgm:spPr/>
    </dgm:pt>
    <dgm:pt modelId="{2557AD0D-2679-44DC-B138-E9E2072FC89F}" type="pres">
      <dgm:prSet presAssocID="{197BD33A-C593-4B89-9F42-2C69C58129E4}" presName="spacer" presStyleCnt="0"/>
      <dgm:spPr/>
    </dgm:pt>
    <dgm:pt modelId="{A5D7B676-5EE2-41EC-98AB-77BBA64CA6E8}" type="pres">
      <dgm:prSet presAssocID="{86A250DF-4AB9-498A-B75E-4F4D7721B71E}" presName="parentText" presStyleLbl="node1" presStyleIdx="2" presStyleCnt="4">
        <dgm:presLayoutVars>
          <dgm:chMax val="0"/>
          <dgm:bulletEnabled val="1"/>
        </dgm:presLayoutVars>
      </dgm:prSet>
      <dgm:spPr/>
    </dgm:pt>
    <dgm:pt modelId="{1BFBC139-F513-4894-824F-5C9DC5AD9D7F}" type="pres">
      <dgm:prSet presAssocID="{511C0BEA-155D-48B9-BA56-CEC35CE89C55}" presName="spacer" presStyleCnt="0"/>
      <dgm:spPr/>
    </dgm:pt>
    <dgm:pt modelId="{28380B42-16AD-4E88-934C-74C104E4DA02}" type="pres">
      <dgm:prSet presAssocID="{341C4BED-DC84-410D-8BEF-3C002987B0E5}" presName="parentText" presStyleLbl="node1" presStyleIdx="3" presStyleCnt="4">
        <dgm:presLayoutVars>
          <dgm:chMax val="0"/>
          <dgm:bulletEnabled val="1"/>
        </dgm:presLayoutVars>
      </dgm:prSet>
      <dgm:spPr/>
    </dgm:pt>
  </dgm:ptLst>
  <dgm:cxnLst>
    <dgm:cxn modelId="{9131061F-6570-4247-B0CB-DD84AF1C959E}" srcId="{696C73D7-7C6C-4A6A-8AF2-0E560E51F58D}" destId="{341C4BED-DC84-410D-8BEF-3C002987B0E5}" srcOrd="3" destOrd="0" parTransId="{3B009582-22A3-485E-9B93-60CAA15D3D3F}" sibTransId="{F3583120-7120-49BF-BD2E-4C42640652F3}"/>
    <dgm:cxn modelId="{98746160-7457-49CF-B739-234F2BDF0B70}" srcId="{696C73D7-7C6C-4A6A-8AF2-0E560E51F58D}" destId="{DB88C731-7E39-4F36-ABE3-B3D14DFBC184}" srcOrd="0" destOrd="0" parTransId="{156CA79F-B413-48E6-BCF6-15719252623E}" sibTransId="{EB09F1E8-C587-42B8-B643-730833A4D5FC}"/>
    <dgm:cxn modelId="{352C1563-7BE6-44EB-83BF-9A4D8CA4A7CB}" type="presOf" srcId="{47D810DE-20F9-47A6-A13F-6ED7725B0109}" destId="{CF86151B-7173-4FD3-9E8B-B2B13BCF2013}" srcOrd="0" destOrd="0" presId="urn:microsoft.com/office/officeart/2005/8/layout/vList2"/>
    <dgm:cxn modelId="{1E354C45-27CB-415A-B545-338AB86E1E8D}" type="presOf" srcId="{696C73D7-7C6C-4A6A-8AF2-0E560E51F58D}" destId="{BAE7A954-CEC6-4B3E-B8D7-6E2C00683B3D}" srcOrd="0" destOrd="0" presId="urn:microsoft.com/office/officeart/2005/8/layout/vList2"/>
    <dgm:cxn modelId="{DD400B90-7A89-49F4-A7D1-6D17A21DA2F0}" type="presOf" srcId="{341C4BED-DC84-410D-8BEF-3C002987B0E5}" destId="{28380B42-16AD-4E88-934C-74C104E4DA02}" srcOrd="0" destOrd="0" presId="urn:microsoft.com/office/officeart/2005/8/layout/vList2"/>
    <dgm:cxn modelId="{2A7EECB6-2A45-4FAE-9D77-D0BB4D8B887F}" type="presOf" srcId="{DB88C731-7E39-4F36-ABE3-B3D14DFBC184}" destId="{FE1E142F-DB95-4361-8010-A8FFB8A1DECF}" srcOrd="0" destOrd="0" presId="urn:microsoft.com/office/officeart/2005/8/layout/vList2"/>
    <dgm:cxn modelId="{543AEFC9-526A-4DFE-A565-0BD42D0066B2}" srcId="{696C73D7-7C6C-4A6A-8AF2-0E560E51F58D}" destId="{47D810DE-20F9-47A6-A13F-6ED7725B0109}" srcOrd="1" destOrd="0" parTransId="{D96E6B73-D0B3-439B-8538-E5160E7A7493}" sibTransId="{197BD33A-C593-4B89-9F42-2C69C58129E4}"/>
    <dgm:cxn modelId="{0DB9FBEE-60EB-4099-BB3D-3DDC43A63FEF}" srcId="{696C73D7-7C6C-4A6A-8AF2-0E560E51F58D}" destId="{86A250DF-4AB9-498A-B75E-4F4D7721B71E}" srcOrd="2" destOrd="0" parTransId="{A11085EC-D24B-4A8B-820F-04035BF7CF90}" sibTransId="{511C0BEA-155D-48B9-BA56-CEC35CE89C55}"/>
    <dgm:cxn modelId="{DE5100FD-4447-4FF5-BB4D-DFC48BD94102}" type="presOf" srcId="{86A250DF-4AB9-498A-B75E-4F4D7721B71E}" destId="{A5D7B676-5EE2-41EC-98AB-77BBA64CA6E8}" srcOrd="0" destOrd="0" presId="urn:microsoft.com/office/officeart/2005/8/layout/vList2"/>
    <dgm:cxn modelId="{34C5FFED-88D1-4B8C-A650-61EFDEF00729}" type="presParOf" srcId="{BAE7A954-CEC6-4B3E-B8D7-6E2C00683B3D}" destId="{FE1E142F-DB95-4361-8010-A8FFB8A1DECF}" srcOrd="0" destOrd="0" presId="urn:microsoft.com/office/officeart/2005/8/layout/vList2"/>
    <dgm:cxn modelId="{DD315970-7EA5-4885-B633-879B8A0BCEE5}" type="presParOf" srcId="{BAE7A954-CEC6-4B3E-B8D7-6E2C00683B3D}" destId="{1B662A72-4B1D-4657-B813-B9C89A7D6E09}" srcOrd="1" destOrd="0" presId="urn:microsoft.com/office/officeart/2005/8/layout/vList2"/>
    <dgm:cxn modelId="{685274F2-F05C-401F-9936-B88F0F1E58C8}" type="presParOf" srcId="{BAE7A954-CEC6-4B3E-B8D7-6E2C00683B3D}" destId="{CF86151B-7173-4FD3-9E8B-B2B13BCF2013}" srcOrd="2" destOrd="0" presId="urn:microsoft.com/office/officeart/2005/8/layout/vList2"/>
    <dgm:cxn modelId="{8BA9B976-DF2D-4211-960D-C7C51070A786}" type="presParOf" srcId="{BAE7A954-CEC6-4B3E-B8D7-6E2C00683B3D}" destId="{2557AD0D-2679-44DC-B138-E9E2072FC89F}" srcOrd="3" destOrd="0" presId="urn:microsoft.com/office/officeart/2005/8/layout/vList2"/>
    <dgm:cxn modelId="{121A4487-E485-4762-9C61-E82E21137A02}" type="presParOf" srcId="{BAE7A954-CEC6-4B3E-B8D7-6E2C00683B3D}" destId="{A5D7B676-5EE2-41EC-98AB-77BBA64CA6E8}" srcOrd="4" destOrd="0" presId="urn:microsoft.com/office/officeart/2005/8/layout/vList2"/>
    <dgm:cxn modelId="{C5CF626D-62C1-4D42-9E51-CDDCBAEF918E}" type="presParOf" srcId="{BAE7A954-CEC6-4B3E-B8D7-6E2C00683B3D}" destId="{1BFBC139-F513-4894-824F-5C9DC5AD9D7F}" srcOrd="5" destOrd="0" presId="urn:microsoft.com/office/officeart/2005/8/layout/vList2"/>
    <dgm:cxn modelId="{835FEA8F-3AD5-4430-A512-62F639441FC9}" type="presParOf" srcId="{BAE7A954-CEC6-4B3E-B8D7-6E2C00683B3D}" destId="{28380B42-16AD-4E88-934C-74C104E4DA02}" srcOrd="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715CA94-238C-447E-B27A-D69E2039426B}" type="doc">
      <dgm:prSet loTypeId="urn:microsoft.com/office/officeart/2005/8/layout/pyramid2" loCatId="pyramid" qsTypeId="urn:microsoft.com/office/officeart/2005/8/quickstyle/simple1" qsCatId="simple" csTypeId="urn:microsoft.com/office/officeart/2005/8/colors/accent1_2" csCatId="accent1"/>
      <dgm:spPr/>
      <dgm:t>
        <a:bodyPr/>
        <a:lstStyle/>
        <a:p>
          <a:endParaRPr lang="en-IN"/>
        </a:p>
      </dgm:t>
    </dgm:pt>
    <dgm:pt modelId="{B31C7642-A772-429C-B248-8C483EA850AB}">
      <dgm:prSet/>
      <dgm:spPr/>
      <dgm:t>
        <a:bodyPr/>
        <a:lstStyle/>
        <a:p>
          <a:r>
            <a:rPr lang="en-US" dirty="0"/>
            <a:t>AI to replace 30-40% HR administration (BERSIN, 2026).</a:t>
          </a:r>
          <a:endParaRPr lang="en-IN" dirty="0"/>
        </a:p>
      </dgm:t>
    </dgm:pt>
    <dgm:pt modelId="{4841EE74-1724-46E8-96FE-D423FD0E5890}" type="parTrans" cxnId="{46E1F3D8-F522-4A77-A963-C844CAC589CE}">
      <dgm:prSet/>
      <dgm:spPr/>
      <dgm:t>
        <a:bodyPr/>
        <a:lstStyle/>
        <a:p>
          <a:endParaRPr lang="en-IN"/>
        </a:p>
      </dgm:t>
    </dgm:pt>
    <dgm:pt modelId="{065F67EA-D8C1-46AE-9E45-5ECD43786ECF}" type="sibTrans" cxnId="{46E1F3D8-F522-4A77-A963-C844CAC589CE}">
      <dgm:prSet/>
      <dgm:spPr/>
      <dgm:t>
        <a:bodyPr/>
        <a:lstStyle/>
        <a:p>
          <a:endParaRPr lang="en-IN"/>
        </a:p>
      </dgm:t>
    </dgm:pt>
    <dgm:pt modelId="{1C2A7ECD-FF39-4EAB-B008-88C2921A342B}">
      <dgm:prSet/>
      <dgm:spPr/>
      <dgm:t>
        <a:bodyPr/>
        <a:lstStyle/>
        <a:p>
          <a:r>
            <a:rPr lang="en-US"/>
            <a:t>Triaging and grievance AI We will expand the services of AI-assisted grievance and case screening.</a:t>
          </a:r>
          <a:endParaRPr lang="en-IN"/>
        </a:p>
      </dgm:t>
    </dgm:pt>
    <dgm:pt modelId="{5623B442-5990-4927-BD03-9DD0675224A3}" type="parTrans" cxnId="{2B573651-EED3-41AA-8413-0B4E804FC883}">
      <dgm:prSet/>
      <dgm:spPr/>
      <dgm:t>
        <a:bodyPr/>
        <a:lstStyle/>
        <a:p>
          <a:endParaRPr lang="en-IN"/>
        </a:p>
      </dgm:t>
    </dgm:pt>
    <dgm:pt modelId="{31C60B6D-5B2E-47DA-A87F-E19ACDF66361}" type="sibTrans" cxnId="{2B573651-EED3-41AA-8413-0B4E804FC883}">
      <dgm:prSet/>
      <dgm:spPr/>
      <dgm:t>
        <a:bodyPr/>
        <a:lstStyle/>
        <a:p>
          <a:endParaRPr lang="en-IN"/>
        </a:p>
      </dgm:t>
    </dgm:pt>
    <dgm:pt modelId="{891F6435-368A-4CC2-B220-F93B6948F419}">
      <dgm:prSet/>
      <dgm:spPr/>
      <dgm:t>
        <a:bodyPr/>
        <a:lstStyle/>
        <a:p>
          <a:r>
            <a:rPr lang="en-US"/>
            <a:t>Staff changes to clinical-digital hybrid positions.</a:t>
          </a:r>
          <a:endParaRPr lang="en-IN"/>
        </a:p>
      </dgm:t>
    </dgm:pt>
    <dgm:pt modelId="{958D394A-7F20-4FAB-B177-133B11B67935}" type="parTrans" cxnId="{EC0FC6F8-7B11-4A7C-9CD9-7C1517B21E86}">
      <dgm:prSet/>
      <dgm:spPr/>
      <dgm:t>
        <a:bodyPr/>
        <a:lstStyle/>
        <a:p>
          <a:endParaRPr lang="en-IN"/>
        </a:p>
      </dgm:t>
    </dgm:pt>
    <dgm:pt modelId="{ABCF9670-05D6-497C-AFE6-BBF11CD8BFDB}" type="sibTrans" cxnId="{EC0FC6F8-7B11-4A7C-9CD9-7C1517B21E86}">
      <dgm:prSet/>
      <dgm:spPr/>
      <dgm:t>
        <a:bodyPr/>
        <a:lstStyle/>
        <a:p>
          <a:endParaRPr lang="en-IN"/>
        </a:p>
      </dgm:t>
    </dgm:pt>
    <dgm:pt modelId="{4EDDAA82-FF13-456D-A32F-74A8E1D8473F}">
      <dgm:prSet/>
      <dgm:spPr/>
      <dgm:t>
        <a:bodyPr/>
        <a:lstStyle/>
        <a:p>
          <a:r>
            <a:rPr lang="en-US"/>
            <a:t>SOM alarms NHS digital changes are a source of burnout in lack of training.</a:t>
          </a:r>
          <a:endParaRPr lang="en-IN"/>
        </a:p>
      </dgm:t>
    </dgm:pt>
    <dgm:pt modelId="{004C2C86-7417-4BEC-BB0F-E91FF549377B}" type="parTrans" cxnId="{316CEF0C-582D-4001-96AB-0A08476CA5B5}">
      <dgm:prSet/>
      <dgm:spPr/>
      <dgm:t>
        <a:bodyPr/>
        <a:lstStyle/>
        <a:p>
          <a:endParaRPr lang="en-IN"/>
        </a:p>
      </dgm:t>
    </dgm:pt>
    <dgm:pt modelId="{454CA481-4C17-4581-A414-CB06D0C9957C}" type="sibTrans" cxnId="{316CEF0C-582D-4001-96AB-0A08476CA5B5}">
      <dgm:prSet/>
      <dgm:spPr/>
      <dgm:t>
        <a:bodyPr/>
        <a:lstStyle/>
        <a:p>
          <a:endParaRPr lang="en-IN"/>
        </a:p>
      </dgm:t>
    </dgm:pt>
    <dgm:pt modelId="{DFE0880A-DCEA-458B-ADA9-121EC3C3341B}" type="pres">
      <dgm:prSet presAssocID="{C715CA94-238C-447E-B27A-D69E2039426B}" presName="compositeShape" presStyleCnt="0">
        <dgm:presLayoutVars>
          <dgm:dir/>
          <dgm:resizeHandles/>
        </dgm:presLayoutVars>
      </dgm:prSet>
      <dgm:spPr/>
    </dgm:pt>
    <dgm:pt modelId="{09732D5C-203F-4EF9-8A19-0875BB8FDBBC}" type="pres">
      <dgm:prSet presAssocID="{C715CA94-238C-447E-B27A-D69E2039426B}" presName="pyramid" presStyleLbl="node1" presStyleIdx="0" presStyleCnt="1"/>
      <dgm:spPr/>
    </dgm:pt>
    <dgm:pt modelId="{4A62B148-6B70-4799-9E3C-2B130ED36FBF}" type="pres">
      <dgm:prSet presAssocID="{C715CA94-238C-447E-B27A-D69E2039426B}" presName="theList" presStyleCnt="0"/>
      <dgm:spPr/>
    </dgm:pt>
    <dgm:pt modelId="{EBEF692E-960D-4009-9AAB-319C325D60A7}" type="pres">
      <dgm:prSet presAssocID="{B31C7642-A772-429C-B248-8C483EA850AB}" presName="aNode" presStyleLbl="fgAcc1" presStyleIdx="0" presStyleCnt="4">
        <dgm:presLayoutVars>
          <dgm:bulletEnabled val="1"/>
        </dgm:presLayoutVars>
      </dgm:prSet>
      <dgm:spPr/>
    </dgm:pt>
    <dgm:pt modelId="{0FC0B868-397B-43BD-BF27-2705A83B1410}" type="pres">
      <dgm:prSet presAssocID="{B31C7642-A772-429C-B248-8C483EA850AB}" presName="aSpace" presStyleCnt="0"/>
      <dgm:spPr/>
    </dgm:pt>
    <dgm:pt modelId="{A8BBC4A5-1A10-4CE9-BAD1-506EA1A29FB6}" type="pres">
      <dgm:prSet presAssocID="{1C2A7ECD-FF39-4EAB-B008-88C2921A342B}" presName="aNode" presStyleLbl="fgAcc1" presStyleIdx="1" presStyleCnt="4">
        <dgm:presLayoutVars>
          <dgm:bulletEnabled val="1"/>
        </dgm:presLayoutVars>
      </dgm:prSet>
      <dgm:spPr/>
    </dgm:pt>
    <dgm:pt modelId="{5183DD39-D0AD-468C-B383-DB4C8991270A}" type="pres">
      <dgm:prSet presAssocID="{1C2A7ECD-FF39-4EAB-B008-88C2921A342B}" presName="aSpace" presStyleCnt="0"/>
      <dgm:spPr/>
    </dgm:pt>
    <dgm:pt modelId="{4C95FD5B-0611-46C3-B14A-D7B589FD570C}" type="pres">
      <dgm:prSet presAssocID="{891F6435-368A-4CC2-B220-F93B6948F419}" presName="aNode" presStyleLbl="fgAcc1" presStyleIdx="2" presStyleCnt="4">
        <dgm:presLayoutVars>
          <dgm:bulletEnabled val="1"/>
        </dgm:presLayoutVars>
      </dgm:prSet>
      <dgm:spPr/>
    </dgm:pt>
    <dgm:pt modelId="{BDACA05E-1E75-4D0F-AF14-04B6348EEE45}" type="pres">
      <dgm:prSet presAssocID="{891F6435-368A-4CC2-B220-F93B6948F419}" presName="aSpace" presStyleCnt="0"/>
      <dgm:spPr/>
    </dgm:pt>
    <dgm:pt modelId="{F24E7881-6F8E-447E-9EA6-2F2197F9EF93}" type="pres">
      <dgm:prSet presAssocID="{4EDDAA82-FF13-456D-A32F-74A8E1D8473F}" presName="aNode" presStyleLbl="fgAcc1" presStyleIdx="3" presStyleCnt="4">
        <dgm:presLayoutVars>
          <dgm:bulletEnabled val="1"/>
        </dgm:presLayoutVars>
      </dgm:prSet>
      <dgm:spPr/>
    </dgm:pt>
    <dgm:pt modelId="{3D3D41F7-EE9F-46A8-A826-8974C7777B34}" type="pres">
      <dgm:prSet presAssocID="{4EDDAA82-FF13-456D-A32F-74A8E1D8473F}" presName="aSpace" presStyleCnt="0"/>
      <dgm:spPr/>
    </dgm:pt>
  </dgm:ptLst>
  <dgm:cxnLst>
    <dgm:cxn modelId="{316CEF0C-582D-4001-96AB-0A08476CA5B5}" srcId="{C715CA94-238C-447E-B27A-D69E2039426B}" destId="{4EDDAA82-FF13-456D-A32F-74A8E1D8473F}" srcOrd="3" destOrd="0" parTransId="{004C2C86-7417-4BEC-BB0F-E91FF549377B}" sibTransId="{454CA481-4C17-4581-A414-CB06D0C9957C}"/>
    <dgm:cxn modelId="{DC81F537-460E-4014-888F-B62D252DB93B}" type="presOf" srcId="{C715CA94-238C-447E-B27A-D69E2039426B}" destId="{DFE0880A-DCEA-458B-ADA9-121EC3C3341B}" srcOrd="0" destOrd="0" presId="urn:microsoft.com/office/officeart/2005/8/layout/pyramid2"/>
    <dgm:cxn modelId="{21D73C61-0F40-4811-9259-7801A9A878EF}" type="presOf" srcId="{B31C7642-A772-429C-B248-8C483EA850AB}" destId="{EBEF692E-960D-4009-9AAB-319C325D60A7}" srcOrd="0" destOrd="0" presId="urn:microsoft.com/office/officeart/2005/8/layout/pyramid2"/>
    <dgm:cxn modelId="{2B573651-EED3-41AA-8413-0B4E804FC883}" srcId="{C715CA94-238C-447E-B27A-D69E2039426B}" destId="{1C2A7ECD-FF39-4EAB-B008-88C2921A342B}" srcOrd="1" destOrd="0" parTransId="{5623B442-5990-4927-BD03-9DD0675224A3}" sibTransId="{31C60B6D-5B2E-47DA-A87F-E19ACDF66361}"/>
    <dgm:cxn modelId="{FC742654-3A1C-4613-84C5-CF11E2941DEE}" type="presOf" srcId="{4EDDAA82-FF13-456D-A32F-74A8E1D8473F}" destId="{F24E7881-6F8E-447E-9EA6-2F2197F9EF93}" srcOrd="0" destOrd="0" presId="urn:microsoft.com/office/officeart/2005/8/layout/pyramid2"/>
    <dgm:cxn modelId="{CFA0897F-E53F-4752-BDB3-3F6753AD9272}" type="presOf" srcId="{891F6435-368A-4CC2-B220-F93B6948F419}" destId="{4C95FD5B-0611-46C3-B14A-D7B589FD570C}" srcOrd="0" destOrd="0" presId="urn:microsoft.com/office/officeart/2005/8/layout/pyramid2"/>
    <dgm:cxn modelId="{46E1F3D8-F522-4A77-A963-C844CAC589CE}" srcId="{C715CA94-238C-447E-B27A-D69E2039426B}" destId="{B31C7642-A772-429C-B248-8C483EA850AB}" srcOrd="0" destOrd="0" parTransId="{4841EE74-1724-46E8-96FE-D423FD0E5890}" sibTransId="{065F67EA-D8C1-46AE-9E45-5ECD43786ECF}"/>
    <dgm:cxn modelId="{A7BB11F4-CA95-428A-980A-E6A70F07D3E4}" type="presOf" srcId="{1C2A7ECD-FF39-4EAB-B008-88C2921A342B}" destId="{A8BBC4A5-1A10-4CE9-BAD1-506EA1A29FB6}" srcOrd="0" destOrd="0" presId="urn:microsoft.com/office/officeart/2005/8/layout/pyramid2"/>
    <dgm:cxn modelId="{EC0FC6F8-7B11-4A7C-9CD9-7C1517B21E86}" srcId="{C715CA94-238C-447E-B27A-D69E2039426B}" destId="{891F6435-368A-4CC2-B220-F93B6948F419}" srcOrd="2" destOrd="0" parTransId="{958D394A-7F20-4FAB-B177-133B11B67935}" sibTransId="{ABCF9670-05D6-497C-AFE6-BBF11CD8BFDB}"/>
    <dgm:cxn modelId="{69EC5CBE-3556-4B3E-BBF7-D0AB3C251CF6}" type="presParOf" srcId="{DFE0880A-DCEA-458B-ADA9-121EC3C3341B}" destId="{09732D5C-203F-4EF9-8A19-0875BB8FDBBC}" srcOrd="0" destOrd="0" presId="urn:microsoft.com/office/officeart/2005/8/layout/pyramid2"/>
    <dgm:cxn modelId="{B47A1F30-AED4-4879-BB4A-2E0F0BDC4224}" type="presParOf" srcId="{DFE0880A-DCEA-458B-ADA9-121EC3C3341B}" destId="{4A62B148-6B70-4799-9E3C-2B130ED36FBF}" srcOrd="1" destOrd="0" presId="urn:microsoft.com/office/officeart/2005/8/layout/pyramid2"/>
    <dgm:cxn modelId="{33576C58-CCA2-49EC-8899-D90E984C5E04}" type="presParOf" srcId="{4A62B148-6B70-4799-9E3C-2B130ED36FBF}" destId="{EBEF692E-960D-4009-9AAB-319C325D60A7}" srcOrd="0" destOrd="0" presId="urn:microsoft.com/office/officeart/2005/8/layout/pyramid2"/>
    <dgm:cxn modelId="{5EBEE308-76ED-4651-A2EC-424F7259DFBA}" type="presParOf" srcId="{4A62B148-6B70-4799-9E3C-2B130ED36FBF}" destId="{0FC0B868-397B-43BD-BF27-2705A83B1410}" srcOrd="1" destOrd="0" presId="urn:microsoft.com/office/officeart/2005/8/layout/pyramid2"/>
    <dgm:cxn modelId="{095B133B-4202-4D2A-8EC7-D642D70C402D}" type="presParOf" srcId="{4A62B148-6B70-4799-9E3C-2B130ED36FBF}" destId="{A8BBC4A5-1A10-4CE9-BAD1-506EA1A29FB6}" srcOrd="2" destOrd="0" presId="urn:microsoft.com/office/officeart/2005/8/layout/pyramid2"/>
    <dgm:cxn modelId="{E5A70DF0-A990-491F-9CDD-CECE68E786D2}" type="presParOf" srcId="{4A62B148-6B70-4799-9E3C-2B130ED36FBF}" destId="{5183DD39-D0AD-468C-B383-DB4C8991270A}" srcOrd="3" destOrd="0" presId="urn:microsoft.com/office/officeart/2005/8/layout/pyramid2"/>
    <dgm:cxn modelId="{65AD453C-A311-4948-9A20-74B9C045A59C}" type="presParOf" srcId="{4A62B148-6B70-4799-9E3C-2B130ED36FBF}" destId="{4C95FD5B-0611-46C3-B14A-D7B589FD570C}" srcOrd="4" destOrd="0" presId="urn:microsoft.com/office/officeart/2005/8/layout/pyramid2"/>
    <dgm:cxn modelId="{EE6CFC68-BA1F-4F8E-B65C-3853FE36C191}" type="presParOf" srcId="{4A62B148-6B70-4799-9E3C-2B130ED36FBF}" destId="{BDACA05E-1E75-4D0F-AF14-04B6348EEE45}" srcOrd="5" destOrd="0" presId="urn:microsoft.com/office/officeart/2005/8/layout/pyramid2"/>
    <dgm:cxn modelId="{5BEC46C6-6798-440F-9750-7DC8E0594D3F}" type="presParOf" srcId="{4A62B148-6B70-4799-9E3C-2B130ED36FBF}" destId="{F24E7881-6F8E-447E-9EA6-2F2197F9EF93}" srcOrd="6" destOrd="0" presId="urn:microsoft.com/office/officeart/2005/8/layout/pyramid2"/>
    <dgm:cxn modelId="{01C2E89F-84C9-47CE-A1AF-9D0C2F921391}" type="presParOf" srcId="{4A62B148-6B70-4799-9E3C-2B130ED36FBF}" destId="{3D3D41F7-EE9F-46A8-A826-8974C7777B34}" srcOrd="7" destOrd="0" presId="urn:microsoft.com/office/officeart/2005/8/layout/pyramid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A8125B1D-E8E9-4802-AE8A-01F3D529D975}" type="doc">
      <dgm:prSet loTypeId="urn:microsoft.com/office/officeart/2005/8/layout/vList2" loCatId="list" qsTypeId="urn:microsoft.com/office/officeart/2005/8/quickstyle/simple1" qsCatId="simple" csTypeId="urn:microsoft.com/office/officeart/2005/8/colors/accent1_2" csCatId="accent1" phldr="1"/>
      <dgm:spPr/>
      <dgm:t>
        <a:bodyPr/>
        <a:lstStyle/>
        <a:p>
          <a:endParaRPr lang="en-IN"/>
        </a:p>
      </dgm:t>
    </dgm:pt>
    <dgm:pt modelId="{B5CC1B1B-2563-4B79-A754-1AE5278B5E16}">
      <dgm:prSet/>
      <dgm:spPr/>
      <dgm:t>
        <a:bodyPr/>
        <a:lstStyle/>
        <a:p>
          <a:r>
            <a:rPr lang="en-US"/>
            <a:t>NHS England ER is under a challenging junction point.</a:t>
          </a:r>
          <a:endParaRPr lang="en-IN"/>
        </a:p>
      </dgm:t>
    </dgm:pt>
    <dgm:pt modelId="{B17F3098-88B9-45D4-B493-C3385BDFB822}" type="parTrans" cxnId="{AB596E1E-64FB-4B89-AF11-E058D46DE8CC}">
      <dgm:prSet/>
      <dgm:spPr/>
      <dgm:t>
        <a:bodyPr/>
        <a:lstStyle/>
        <a:p>
          <a:endParaRPr lang="en-IN"/>
        </a:p>
      </dgm:t>
    </dgm:pt>
    <dgm:pt modelId="{853F64E9-2835-41A8-82D4-CEA76DB99272}" type="sibTrans" cxnId="{AB596E1E-64FB-4B89-AF11-E058D46DE8CC}">
      <dgm:prSet/>
      <dgm:spPr/>
      <dgm:t>
        <a:bodyPr/>
        <a:lstStyle/>
        <a:p>
          <a:endParaRPr lang="en-IN"/>
        </a:p>
      </dgm:t>
    </dgm:pt>
    <dgm:pt modelId="{4E37798C-9791-4552-92BD-92DE2961EAF2}">
      <dgm:prSet/>
      <dgm:spPr/>
      <dgm:t>
        <a:bodyPr/>
        <a:lstStyle/>
        <a:p>
          <a:r>
            <a:rPr lang="en-US" dirty="0"/>
            <a:t>The 2025-26 results validate weak participation and intra-group conflicts.</a:t>
          </a:r>
          <a:endParaRPr lang="en-IN" dirty="0"/>
        </a:p>
      </dgm:t>
    </dgm:pt>
    <dgm:pt modelId="{D261041C-3B0C-4EB9-BC5A-E331B66FF98C}" type="parTrans" cxnId="{CD35E9EC-CCA2-4D18-ACDA-5B87F5EA94E9}">
      <dgm:prSet/>
      <dgm:spPr/>
      <dgm:t>
        <a:bodyPr/>
        <a:lstStyle/>
        <a:p>
          <a:endParaRPr lang="en-IN"/>
        </a:p>
      </dgm:t>
    </dgm:pt>
    <dgm:pt modelId="{0DB1764A-4EF8-4559-B189-5CF0B161C8B3}" type="sibTrans" cxnId="{CD35E9EC-CCA2-4D18-ACDA-5B87F5EA94E9}">
      <dgm:prSet/>
      <dgm:spPr/>
      <dgm:t>
        <a:bodyPr/>
        <a:lstStyle/>
        <a:p>
          <a:endParaRPr lang="en-IN"/>
        </a:p>
      </dgm:t>
    </dgm:pt>
    <dgm:pt modelId="{77000E20-B5DA-402E-A58B-BA75BC01E797}">
      <dgm:prSet/>
      <dgm:spPr/>
      <dgm:t>
        <a:bodyPr/>
        <a:lstStyle/>
        <a:p>
          <a:r>
            <a:rPr lang="en-US"/>
            <a:t>Trust and training are the key to the relief of AI.</a:t>
          </a:r>
          <a:endParaRPr lang="en-IN"/>
        </a:p>
      </dgm:t>
    </dgm:pt>
    <dgm:pt modelId="{7825D0E4-4936-4A1A-913E-683CCF42DB05}" type="parTrans" cxnId="{6ADF475A-5FEE-4AED-B707-D0E2155CD1DD}">
      <dgm:prSet/>
      <dgm:spPr/>
      <dgm:t>
        <a:bodyPr/>
        <a:lstStyle/>
        <a:p>
          <a:endParaRPr lang="en-IN"/>
        </a:p>
      </dgm:t>
    </dgm:pt>
    <dgm:pt modelId="{E6639B26-1B29-4D04-BFD5-09E766A1C727}" type="sibTrans" cxnId="{6ADF475A-5FEE-4AED-B707-D0E2155CD1DD}">
      <dgm:prSet/>
      <dgm:spPr/>
      <dgm:t>
        <a:bodyPr/>
        <a:lstStyle/>
        <a:p>
          <a:endParaRPr lang="en-IN"/>
        </a:p>
      </dgm:t>
    </dgm:pt>
    <dgm:pt modelId="{1D20CBF4-4D24-4E48-9BBA-243697E032F7}" type="pres">
      <dgm:prSet presAssocID="{A8125B1D-E8E9-4802-AE8A-01F3D529D975}" presName="linear" presStyleCnt="0">
        <dgm:presLayoutVars>
          <dgm:animLvl val="lvl"/>
          <dgm:resizeHandles val="exact"/>
        </dgm:presLayoutVars>
      </dgm:prSet>
      <dgm:spPr/>
    </dgm:pt>
    <dgm:pt modelId="{DF8ABDBD-8C46-4975-8810-29AF48098B6B}" type="pres">
      <dgm:prSet presAssocID="{B5CC1B1B-2563-4B79-A754-1AE5278B5E16}" presName="parentText" presStyleLbl="node1" presStyleIdx="0" presStyleCnt="3">
        <dgm:presLayoutVars>
          <dgm:chMax val="0"/>
          <dgm:bulletEnabled val="1"/>
        </dgm:presLayoutVars>
      </dgm:prSet>
      <dgm:spPr/>
    </dgm:pt>
    <dgm:pt modelId="{17721431-2056-418F-813B-3E0D3CCD1201}" type="pres">
      <dgm:prSet presAssocID="{853F64E9-2835-41A8-82D4-CEA76DB99272}" presName="spacer" presStyleCnt="0"/>
      <dgm:spPr/>
    </dgm:pt>
    <dgm:pt modelId="{C826CD9F-71D8-4038-8A56-1E8552F5A9EC}" type="pres">
      <dgm:prSet presAssocID="{4E37798C-9791-4552-92BD-92DE2961EAF2}" presName="parentText" presStyleLbl="node1" presStyleIdx="1" presStyleCnt="3">
        <dgm:presLayoutVars>
          <dgm:chMax val="0"/>
          <dgm:bulletEnabled val="1"/>
        </dgm:presLayoutVars>
      </dgm:prSet>
      <dgm:spPr/>
    </dgm:pt>
    <dgm:pt modelId="{06DCC29F-FEA4-4C0C-8951-69597F50C2E2}" type="pres">
      <dgm:prSet presAssocID="{0DB1764A-4EF8-4559-B189-5CF0B161C8B3}" presName="spacer" presStyleCnt="0"/>
      <dgm:spPr/>
    </dgm:pt>
    <dgm:pt modelId="{E82FBFE2-DF7F-4C28-9981-82F1C1DC1461}" type="pres">
      <dgm:prSet presAssocID="{77000E20-B5DA-402E-A58B-BA75BC01E797}" presName="parentText" presStyleLbl="node1" presStyleIdx="2" presStyleCnt="3">
        <dgm:presLayoutVars>
          <dgm:chMax val="0"/>
          <dgm:bulletEnabled val="1"/>
        </dgm:presLayoutVars>
      </dgm:prSet>
      <dgm:spPr/>
    </dgm:pt>
  </dgm:ptLst>
  <dgm:cxnLst>
    <dgm:cxn modelId="{AB596E1E-64FB-4B89-AF11-E058D46DE8CC}" srcId="{A8125B1D-E8E9-4802-AE8A-01F3D529D975}" destId="{B5CC1B1B-2563-4B79-A754-1AE5278B5E16}" srcOrd="0" destOrd="0" parTransId="{B17F3098-88B9-45D4-B493-C3385BDFB822}" sibTransId="{853F64E9-2835-41A8-82D4-CEA76DB99272}"/>
    <dgm:cxn modelId="{6BD33A3C-BBC8-4D81-9FFF-0857965BDBD0}" type="presOf" srcId="{B5CC1B1B-2563-4B79-A754-1AE5278B5E16}" destId="{DF8ABDBD-8C46-4975-8810-29AF48098B6B}" srcOrd="0" destOrd="0" presId="urn:microsoft.com/office/officeart/2005/8/layout/vList2"/>
    <dgm:cxn modelId="{9B9EC04F-10BB-42CE-ADDF-AB08D9CD830B}" type="presOf" srcId="{A8125B1D-E8E9-4802-AE8A-01F3D529D975}" destId="{1D20CBF4-4D24-4E48-9BBA-243697E032F7}" srcOrd="0" destOrd="0" presId="urn:microsoft.com/office/officeart/2005/8/layout/vList2"/>
    <dgm:cxn modelId="{6ADF475A-5FEE-4AED-B707-D0E2155CD1DD}" srcId="{A8125B1D-E8E9-4802-AE8A-01F3D529D975}" destId="{77000E20-B5DA-402E-A58B-BA75BC01E797}" srcOrd="2" destOrd="0" parTransId="{7825D0E4-4936-4A1A-913E-683CCF42DB05}" sibTransId="{E6639B26-1B29-4D04-BFD5-09E766A1C727}"/>
    <dgm:cxn modelId="{C6511AB6-C9F2-440F-AC5E-FC69FE66990E}" type="presOf" srcId="{4E37798C-9791-4552-92BD-92DE2961EAF2}" destId="{C826CD9F-71D8-4038-8A56-1E8552F5A9EC}" srcOrd="0" destOrd="0" presId="urn:microsoft.com/office/officeart/2005/8/layout/vList2"/>
    <dgm:cxn modelId="{441CC9C1-E257-4243-891C-D9B0B00D2235}" type="presOf" srcId="{77000E20-B5DA-402E-A58B-BA75BC01E797}" destId="{E82FBFE2-DF7F-4C28-9981-82F1C1DC1461}" srcOrd="0" destOrd="0" presId="urn:microsoft.com/office/officeart/2005/8/layout/vList2"/>
    <dgm:cxn modelId="{CD35E9EC-CCA2-4D18-ACDA-5B87F5EA94E9}" srcId="{A8125B1D-E8E9-4802-AE8A-01F3D529D975}" destId="{4E37798C-9791-4552-92BD-92DE2961EAF2}" srcOrd="1" destOrd="0" parTransId="{D261041C-3B0C-4EB9-BC5A-E331B66FF98C}" sibTransId="{0DB1764A-4EF8-4559-B189-5CF0B161C8B3}"/>
    <dgm:cxn modelId="{499BADD5-7BE8-434C-8893-994B44B596D5}" type="presParOf" srcId="{1D20CBF4-4D24-4E48-9BBA-243697E032F7}" destId="{DF8ABDBD-8C46-4975-8810-29AF48098B6B}" srcOrd="0" destOrd="0" presId="urn:microsoft.com/office/officeart/2005/8/layout/vList2"/>
    <dgm:cxn modelId="{9A22D529-2A4E-4C2B-B967-A6E5D2A02060}" type="presParOf" srcId="{1D20CBF4-4D24-4E48-9BBA-243697E032F7}" destId="{17721431-2056-418F-813B-3E0D3CCD1201}" srcOrd="1" destOrd="0" presId="urn:microsoft.com/office/officeart/2005/8/layout/vList2"/>
    <dgm:cxn modelId="{0CB1F692-6941-4C6D-A182-2775864F3686}" type="presParOf" srcId="{1D20CBF4-4D24-4E48-9BBA-243697E032F7}" destId="{C826CD9F-71D8-4038-8A56-1E8552F5A9EC}" srcOrd="2" destOrd="0" presId="urn:microsoft.com/office/officeart/2005/8/layout/vList2"/>
    <dgm:cxn modelId="{7C65F194-1EEF-47B0-9610-3ABB8A21A674}" type="presParOf" srcId="{1D20CBF4-4D24-4E48-9BBA-243697E032F7}" destId="{06DCC29F-FEA4-4C0C-8951-69597F50C2E2}" srcOrd="3" destOrd="0" presId="urn:microsoft.com/office/officeart/2005/8/layout/vList2"/>
    <dgm:cxn modelId="{C4B89B85-F73D-4B2E-9532-11C0B5F70736}" type="presParOf" srcId="{1D20CBF4-4D24-4E48-9BBA-243697E032F7}" destId="{E82FBFE2-DF7F-4C28-9981-82F1C1DC1461}" srcOrd="4"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34809E-ADD3-464C-91E0-C3A2FCD79901}">
      <dsp:nvSpPr>
        <dsp:cNvPr id="0" name=""/>
        <dsp:cNvSpPr/>
      </dsp:nvSpPr>
      <dsp:spPr>
        <a:xfrm rot="5400000">
          <a:off x="6455163" y="-2493052"/>
          <a:ext cx="1390888"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72390" rIns="144780" bIns="72390" numCol="1" spcCol="1270" anchor="ctr" anchorCtr="0">
          <a:noAutofit/>
        </a:bodyPr>
        <a:lstStyle/>
        <a:p>
          <a:pPr marL="285750" lvl="1" indent="-285750" algn="l" defTabSz="1689100">
            <a:lnSpc>
              <a:spcPct val="90000"/>
            </a:lnSpc>
            <a:spcBef>
              <a:spcPct val="0"/>
            </a:spcBef>
            <a:spcAft>
              <a:spcPct val="15000"/>
            </a:spcAft>
            <a:buChar char="•"/>
          </a:pPr>
          <a:r>
            <a:rPr lang="en-US" sz="3800" kern="1200" dirty="0">
              <a:latin typeface="Times New Roman" panose="02020603050405020304" pitchFamily="18" charset="0"/>
              <a:cs typeface="Times New Roman" panose="02020603050405020304" pitchFamily="18" charset="0"/>
            </a:rPr>
            <a:t>examine the ER practice critically at the NHS England.</a:t>
          </a:r>
          <a:endParaRPr lang="en-IN" sz="3800" kern="1200" dirty="0">
            <a:latin typeface="Times New Roman" panose="02020603050405020304" pitchFamily="18" charset="0"/>
            <a:cs typeface="Times New Roman" panose="02020603050405020304" pitchFamily="18" charset="0"/>
          </a:endParaRPr>
        </a:p>
      </dsp:txBody>
      <dsp:txXfrm rot="-5400000">
        <a:off x="3785615" y="244394"/>
        <a:ext cx="6662086" cy="1255092"/>
      </dsp:txXfrm>
    </dsp:sp>
    <dsp:sp modelId="{B043ED4B-E911-46AA-8AAF-6C974F32DD2F}">
      <dsp:nvSpPr>
        <dsp:cNvPr id="0" name=""/>
        <dsp:cNvSpPr/>
      </dsp:nvSpPr>
      <dsp:spPr>
        <a:xfrm>
          <a:off x="0" y="2634"/>
          <a:ext cx="3785616" cy="1738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US" sz="5400" kern="1200" dirty="0">
              <a:latin typeface="Times New Roman" panose="02020603050405020304" pitchFamily="18" charset="0"/>
              <a:cs typeface="Times New Roman" panose="02020603050405020304" pitchFamily="18" charset="0"/>
            </a:rPr>
            <a:t>Purpose:</a:t>
          </a:r>
          <a:endParaRPr lang="en-IN" sz="5400" kern="1200" dirty="0">
            <a:latin typeface="Times New Roman" panose="02020603050405020304" pitchFamily="18" charset="0"/>
            <a:cs typeface="Times New Roman" panose="02020603050405020304" pitchFamily="18" charset="0"/>
          </a:endParaRPr>
        </a:p>
      </dsp:txBody>
      <dsp:txXfrm>
        <a:off x="84872" y="87506"/>
        <a:ext cx="3615872" cy="1568866"/>
      </dsp:txXfrm>
    </dsp:sp>
    <dsp:sp modelId="{6E5C0520-B4C6-416D-BD15-EFE429827EE1}">
      <dsp:nvSpPr>
        <dsp:cNvPr id="0" name=""/>
        <dsp:cNvSpPr/>
      </dsp:nvSpPr>
      <dsp:spPr>
        <a:xfrm rot="5400000">
          <a:off x="6455163" y="-667512"/>
          <a:ext cx="1390888"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72390" rIns="144780" bIns="72390" numCol="1" spcCol="1270" anchor="ctr" anchorCtr="0">
          <a:noAutofit/>
        </a:bodyPr>
        <a:lstStyle/>
        <a:p>
          <a:pPr marL="285750" lvl="1" indent="-285750" algn="l" defTabSz="1689100">
            <a:lnSpc>
              <a:spcPct val="90000"/>
            </a:lnSpc>
            <a:spcBef>
              <a:spcPct val="0"/>
            </a:spcBef>
            <a:spcAft>
              <a:spcPct val="15000"/>
            </a:spcAft>
            <a:buChar char="•"/>
          </a:pPr>
          <a:r>
            <a:rPr lang="en-US" sz="3800" kern="1200">
              <a:latin typeface="Times New Roman" panose="02020603050405020304" pitchFamily="18" charset="0"/>
              <a:cs typeface="Times New Roman" panose="02020603050405020304" pitchFamily="18" charset="0"/>
            </a:rPr>
            <a:t>evaluate policies, identify trouble, prescribe.</a:t>
          </a:r>
          <a:endParaRPr lang="en-IN" sz="3800" kern="1200" dirty="0">
            <a:latin typeface="Times New Roman" panose="02020603050405020304" pitchFamily="18" charset="0"/>
            <a:cs typeface="Times New Roman" panose="02020603050405020304" pitchFamily="18" charset="0"/>
          </a:endParaRPr>
        </a:p>
      </dsp:txBody>
      <dsp:txXfrm rot="-5400000">
        <a:off x="3785615" y="2069934"/>
        <a:ext cx="6662086" cy="1255092"/>
      </dsp:txXfrm>
    </dsp:sp>
    <dsp:sp modelId="{30467B71-6311-4E5F-B44C-6E5292F1E25E}">
      <dsp:nvSpPr>
        <dsp:cNvPr id="0" name=""/>
        <dsp:cNvSpPr/>
      </dsp:nvSpPr>
      <dsp:spPr>
        <a:xfrm>
          <a:off x="0" y="1828174"/>
          <a:ext cx="3785616" cy="1738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US" sz="5400" kern="1200" dirty="0">
              <a:latin typeface="Times New Roman" panose="02020603050405020304" pitchFamily="18" charset="0"/>
              <a:cs typeface="Times New Roman" panose="02020603050405020304" pitchFamily="18" charset="0"/>
            </a:rPr>
            <a:t>Outcomes:</a:t>
          </a:r>
          <a:endParaRPr lang="en-IN" sz="5400" kern="1200" dirty="0">
            <a:latin typeface="Times New Roman" panose="02020603050405020304" pitchFamily="18" charset="0"/>
            <a:cs typeface="Times New Roman" panose="02020603050405020304" pitchFamily="18" charset="0"/>
          </a:endParaRPr>
        </a:p>
      </dsp:txBody>
      <dsp:txXfrm>
        <a:off x="84872" y="1913046"/>
        <a:ext cx="3615872" cy="1568866"/>
      </dsp:txXfrm>
    </dsp:sp>
    <dsp:sp modelId="{49AA1A3F-7EDB-4DBC-9B95-3DF10968718F}">
      <dsp:nvSpPr>
        <dsp:cNvPr id="0" name=""/>
        <dsp:cNvSpPr/>
      </dsp:nvSpPr>
      <dsp:spPr>
        <a:xfrm rot="5400000">
          <a:off x="6455163" y="1158028"/>
          <a:ext cx="1390888" cy="6729984"/>
        </a:xfrm>
        <a:prstGeom prst="round2SameRect">
          <a:avLst/>
        </a:prstGeom>
        <a:solidFill>
          <a:schemeClr val="accent1">
            <a:alpha val="90000"/>
            <a:tint val="40000"/>
            <a:hueOff val="0"/>
            <a:satOff val="0"/>
            <a:lumOff val="0"/>
            <a:alphaOff val="0"/>
          </a:schemeClr>
        </a:solidFill>
        <a:ln w="12700" cap="flat" cmpd="sng" algn="ctr">
          <a:solidFill>
            <a:schemeClr val="accent1">
              <a:alpha val="90000"/>
              <a:tint val="4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44780" tIns="72390" rIns="144780" bIns="72390" numCol="1" spcCol="1270" anchor="ctr" anchorCtr="0">
          <a:noAutofit/>
        </a:bodyPr>
        <a:lstStyle/>
        <a:p>
          <a:pPr marL="285750" lvl="1" indent="-285750" algn="l" defTabSz="1689100">
            <a:lnSpc>
              <a:spcPct val="90000"/>
            </a:lnSpc>
            <a:spcBef>
              <a:spcPct val="0"/>
            </a:spcBef>
            <a:spcAft>
              <a:spcPct val="15000"/>
            </a:spcAft>
            <a:buChar char="•"/>
          </a:pPr>
          <a:r>
            <a:rPr lang="en-US" sz="3800" kern="1200">
              <a:latin typeface="Times New Roman" panose="02020603050405020304" pitchFamily="18" charset="0"/>
              <a:cs typeface="Times New Roman" panose="02020603050405020304" pitchFamily="18" charset="0"/>
            </a:rPr>
            <a:t>HRM theory + proven 2025/26 evidence + best practice.</a:t>
          </a:r>
          <a:endParaRPr lang="en-IN" sz="3800" kern="1200" dirty="0">
            <a:latin typeface="Times New Roman" panose="02020603050405020304" pitchFamily="18" charset="0"/>
            <a:cs typeface="Times New Roman" panose="02020603050405020304" pitchFamily="18" charset="0"/>
          </a:endParaRPr>
        </a:p>
      </dsp:txBody>
      <dsp:txXfrm rot="-5400000">
        <a:off x="3785615" y="3895474"/>
        <a:ext cx="6662086" cy="1255092"/>
      </dsp:txXfrm>
    </dsp:sp>
    <dsp:sp modelId="{C7CC91D9-6379-482A-A313-C2E43F8435CD}">
      <dsp:nvSpPr>
        <dsp:cNvPr id="0" name=""/>
        <dsp:cNvSpPr/>
      </dsp:nvSpPr>
      <dsp:spPr>
        <a:xfrm>
          <a:off x="0" y="3653715"/>
          <a:ext cx="3785616" cy="173861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5740" tIns="102870" rIns="205740" bIns="102870" numCol="1" spcCol="1270" anchor="ctr" anchorCtr="0">
          <a:noAutofit/>
        </a:bodyPr>
        <a:lstStyle/>
        <a:p>
          <a:pPr marL="0" lvl="0" indent="0" algn="ctr" defTabSz="2400300">
            <a:lnSpc>
              <a:spcPct val="90000"/>
            </a:lnSpc>
            <a:spcBef>
              <a:spcPct val="0"/>
            </a:spcBef>
            <a:spcAft>
              <a:spcPct val="35000"/>
            </a:spcAft>
            <a:buNone/>
          </a:pPr>
          <a:r>
            <a:rPr lang="en-US" sz="5400" kern="1200" dirty="0">
              <a:latin typeface="Times New Roman" panose="02020603050405020304" pitchFamily="18" charset="0"/>
              <a:cs typeface="Times New Roman" panose="02020603050405020304" pitchFamily="18" charset="0"/>
            </a:rPr>
            <a:t>Strategy:</a:t>
          </a:r>
          <a:endParaRPr lang="en-IN" sz="5400" kern="1200" dirty="0">
            <a:latin typeface="Times New Roman" panose="02020603050405020304" pitchFamily="18" charset="0"/>
            <a:cs typeface="Times New Roman" panose="02020603050405020304" pitchFamily="18" charset="0"/>
          </a:endParaRPr>
        </a:p>
      </dsp:txBody>
      <dsp:txXfrm>
        <a:off x="84872" y="3738587"/>
        <a:ext cx="3615872" cy="156886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1C8A52D-66A6-4267-A02C-389B221E70F3}">
      <dsp:nvSpPr>
        <dsp:cNvPr id="0" name=""/>
        <dsp:cNvSpPr/>
      </dsp:nvSpPr>
      <dsp:spPr>
        <a:xfrm>
          <a:off x="0" y="2670505"/>
          <a:ext cx="10473537" cy="53949"/>
        </a:xfrm>
        <a:prstGeom prst="rect">
          <a:avLst/>
        </a:prstGeom>
        <a:gradFill rotWithShape="0">
          <a:gsLst>
            <a:gs pos="0">
              <a:schemeClr val="accent1">
                <a:tint val="76000"/>
              </a:schemeClr>
            </a:gs>
            <a:gs pos="100000">
              <a:schemeClr val="accent1">
                <a:tint val="76000"/>
              </a:schemeClr>
            </a:gs>
          </a:gsLst>
          <a:lin ang="0" scaled="0"/>
        </a:gradFill>
        <a:ln>
          <a:noFill/>
        </a:ln>
        <a:effectLst/>
      </dsp:spPr>
      <dsp:style>
        <a:lnRef idx="0">
          <a:scrgbClr r="0" g="0" b="0"/>
        </a:lnRef>
        <a:fillRef idx="1">
          <a:scrgbClr r="0" g="0" b="0"/>
        </a:fillRef>
        <a:effectRef idx="0">
          <a:scrgbClr r="0" g="0" b="0"/>
        </a:effectRef>
        <a:fontRef idx="minor"/>
      </dsp:style>
    </dsp:sp>
    <dsp:sp modelId="{6116C228-26F5-4908-85AD-673436370E25}">
      <dsp:nvSpPr>
        <dsp:cNvPr id="0" name=""/>
        <dsp:cNvSpPr/>
      </dsp:nvSpPr>
      <dsp:spPr>
        <a:xfrm>
          <a:off x="10191902" y="2481681"/>
          <a:ext cx="323697" cy="431596"/>
        </a:xfrm>
        <a:prstGeom prst="chevron">
          <a:avLst>
            <a:gd name="adj" fmla="val 75000"/>
          </a:avLst>
        </a:prstGeom>
        <a:gradFill rotWithShape="0">
          <a:gsLst>
            <a:gs pos="0">
              <a:schemeClr val="accent1">
                <a:tint val="76000"/>
              </a:schemeClr>
            </a:gs>
            <a:gs pos="100000">
              <a:schemeClr val="accent1">
                <a:tint val="76000"/>
              </a:schemeClr>
            </a:gs>
          </a:gsLst>
          <a:lin ang="0" scaled="0"/>
        </a:gradFill>
        <a:ln>
          <a:noFill/>
        </a:ln>
        <a:effectLst/>
      </dsp:spPr>
      <dsp:style>
        <a:lnRef idx="0">
          <a:scrgbClr r="0" g="0" b="0"/>
        </a:lnRef>
        <a:fillRef idx="1">
          <a:scrgbClr r="0" g="0" b="0"/>
        </a:fillRef>
        <a:effectRef idx="0">
          <a:scrgbClr r="0" g="0" b="0"/>
        </a:effectRef>
        <a:fontRef idx="minor"/>
      </dsp:style>
    </dsp:sp>
    <dsp:sp modelId="{6DAAB3E1-5D51-45F0-B50C-408DBEF3E77D}">
      <dsp:nvSpPr>
        <dsp:cNvPr id="0" name=""/>
        <dsp:cNvSpPr/>
      </dsp:nvSpPr>
      <dsp:spPr>
        <a:xfrm>
          <a:off x="691838" y="1356387"/>
          <a:ext cx="3490326" cy="1189347"/>
        </a:xfrm>
        <a:prstGeom prst="rect">
          <a:avLst/>
        </a:prstGeom>
        <a:noFill/>
        <a:ln>
          <a:noFill/>
        </a:ln>
        <a:effectLst/>
      </dsp:spPr>
      <dsp:style>
        <a:lnRef idx="0">
          <a:scrgbClr r="0" g="0" b="0"/>
        </a:lnRef>
        <a:fillRef idx="0">
          <a:scrgbClr r="0" g="0" b="0"/>
        </a:fillRef>
        <a:effectRef idx="0">
          <a:scrgbClr r="0" g="0" b="0"/>
        </a:effectRef>
        <a:fontRef idx="minor"/>
      </dsp:style>
    </dsp:sp>
    <dsp:sp modelId="{6DAE9B3D-9A3C-4FF4-B705-E1A987CA47AA}">
      <dsp:nvSpPr>
        <dsp:cNvPr id="0" name=""/>
        <dsp:cNvSpPr/>
      </dsp:nvSpPr>
      <dsp:spPr>
        <a:xfrm>
          <a:off x="691838" y="741207"/>
          <a:ext cx="3490326" cy="615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defRPr b="1"/>
          </a:pPr>
          <a:r>
            <a:rPr lang="en-US" sz="1800" kern="1200" dirty="0">
              <a:latin typeface="Times New Roman" panose="02020603050405020304" pitchFamily="18" charset="0"/>
              <a:cs typeface="Times New Roman" panose="02020603050405020304" pitchFamily="18" charset="0"/>
            </a:rPr>
            <a:t>NHS Staff Survey (annually) - one of the largest workforce surveys in the world.</a:t>
          </a:r>
          <a:endParaRPr lang="en-IN" sz="1800" kern="1200" dirty="0">
            <a:latin typeface="Times New Roman" panose="02020603050405020304" pitchFamily="18" charset="0"/>
            <a:cs typeface="Times New Roman" panose="02020603050405020304" pitchFamily="18" charset="0"/>
          </a:endParaRPr>
        </a:p>
      </dsp:txBody>
      <dsp:txXfrm>
        <a:off x="691838" y="741207"/>
        <a:ext cx="3490326" cy="615179"/>
      </dsp:txXfrm>
    </dsp:sp>
    <dsp:sp modelId="{0FF8B123-C090-4F89-B2CF-F716C624AB62}">
      <dsp:nvSpPr>
        <dsp:cNvPr id="0" name=""/>
        <dsp:cNvSpPr/>
      </dsp:nvSpPr>
      <dsp:spPr>
        <a:xfrm>
          <a:off x="324981" y="700195"/>
          <a:ext cx="43159" cy="2009587"/>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A81CC14-7073-47FB-9666-118BDC32B004}">
      <dsp:nvSpPr>
        <dsp:cNvPr id="0" name=""/>
        <dsp:cNvSpPr/>
      </dsp:nvSpPr>
      <dsp:spPr>
        <a:xfrm>
          <a:off x="2794445" y="3715476"/>
          <a:ext cx="3490326" cy="988550"/>
        </a:xfrm>
        <a:prstGeom prst="rect">
          <a:avLst/>
        </a:prstGeom>
        <a:noFill/>
        <a:ln>
          <a:noFill/>
        </a:ln>
        <a:effectLst/>
      </dsp:spPr>
      <dsp:style>
        <a:lnRef idx="0">
          <a:scrgbClr r="0" g="0" b="0"/>
        </a:lnRef>
        <a:fillRef idx="0">
          <a:scrgbClr r="0" g="0" b="0"/>
        </a:fillRef>
        <a:effectRef idx="0">
          <a:scrgbClr r="0" g="0" b="0"/>
        </a:effectRef>
        <a:fontRef idx="minor"/>
      </dsp:style>
    </dsp:sp>
    <dsp:sp modelId="{AD0FD8D9-E38C-45E7-8574-CDFCA8596FAA}">
      <dsp:nvSpPr>
        <dsp:cNvPr id="0" name=""/>
        <dsp:cNvSpPr/>
      </dsp:nvSpPr>
      <dsp:spPr>
        <a:xfrm>
          <a:off x="2794445" y="3063453"/>
          <a:ext cx="3490326" cy="652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defRPr b="1"/>
          </a:pPr>
          <a:r>
            <a:rPr lang="en-US" sz="1800" kern="1200">
              <a:latin typeface="Times New Roman" panose="02020603050405020304" pitchFamily="18" charset="0"/>
              <a:cs typeface="Times New Roman" panose="02020603050405020304" pitchFamily="18" charset="0"/>
            </a:rPr>
            <a:t>Liberty to Speak Up Custodians of all trusts.</a:t>
          </a:r>
          <a:endParaRPr lang="en-IN" sz="1800" kern="1200">
            <a:latin typeface="Times New Roman" panose="02020603050405020304" pitchFamily="18" charset="0"/>
            <a:cs typeface="Times New Roman" panose="02020603050405020304" pitchFamily="18" charset="0"/>
          </a:endParaRPr>
        </a:p>
      </dsp:txBody>
      <dsp:txXfrm>
        <a:off x="2794445" y="3063453"/>
        <a:ext cx="3490326" cy="652022"/>
      </dsp:txXfrm>
    </dsp:sp>
    <dsp:sp modelId="{21B70188-035D-46DD-9DE4-EC24ED16473F}">
      <dsp:nvSpPr>
        <dsp:cNvPr id="0" name=""/>
        <dsp:cNvSpPr/>
      </dsp:nvSpPr>
      <dsp:spPr>
        <a:xfrm>
          <a:off x="2427587" y="2684860"/>
          <a:ext cx="43159" cy="2061232"/>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B2EE43-32C3-4510-B2C0-68E530A8AF41}">
      <dsp:nvSpPr>
        <dsp:cNvPr id="0" name=""/>
        <dsp:cNvSpPr/>
      </dsp:nvSpPr>
      <dsp:spPr>
        <a:xfrm>
          <a:off x="234345" y="593564"/>
          <a:ext cx="224430" cy="21326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EA874E-B1F7-491A-BBB8-3C77A32E44B4}">
      <dsp:nvSpPr>
        <dsp:cNvPr id="0" name=""/>
        <dsp:cNvSpPr/>
      </dsp:nvSpPr>
      <dsp:spPr>
        <a:xfrm>
          <a:off x="2336952" y="4636720"/>
          <a:ext cx="224430" cy="2187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53BE368-D56F-423F-ABEB-FA40E8E7C489}">
      <dsp:nvSpPr>
        <dsp:cNvPr id="0" name=""/>
        <dsp:cNvSpPr/>
      </dsp:nvSpPr>
      <dsp:spPr>
        <a:xfrm>
          <a:off x="4897051" y="1356387"/>
          <a:ext cx="3490326" cy="1189347"/>
        </a:xfrm>
        <a:prstGeom prst="rect">
          <a:avLst/>
        </a:prstGeom>
        <a:noFill/>
        <a:ln>
          <a:noFill/>
        </a:ln>
        <a:effectLst/>
      </dsp:spPr>
      <dsp:style>
        <a:lnRef idx="0">
          <a:scrgbClr r="0" g="0" b="0"/>
        </a:lnRef>
        <a:fillRef idx="0">
          <a:scrgbClr r="0" g="0" b="0"/>
        </a:fillRef>
        <a:effectRef idx="0">
          <a:scrgbClr r="0" g="0" b="0"/>
        </a:effectRef>
        <a:fontRef idx="minor"/>
      </dsp:style>
    </dsp:sp>
    <dsp:sp modelId="{F46F820D-7D51-4FD4-A8E6-D5E4B1950543}">
      <dsp:nvSpPr>
        <dsp:cNvPr id="0" name=""/>
        <dsp:cNvSpPr/>
      </dsp:nvSpPr>
      <dsp:spPr>
        <a:xfrm>
          <a:off x="4897051" y="741207"/>
          <a:ext cx="3490326" cy="61517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defRPr b="1"/>
          </a:pPr>
          <a:r>
            <a:rPr lang="en-US" sz="1800" kern="1200">
              <a:latin typeface="Times New Roman" panose="02020603050405020304" pitchFamily="18" charset="0"/>
              <a:cs typeface="Times New Roman" panose="02020603050405020304" pitchFamily="18" charset="0"/>
            </a:rPr>
            <a:t>Voice is supported by Schwartz Rounds and civility programmes.</a:t>
          </a:r>
          <a:endParaRPr lang="en-IN" sz="1800" kern="1200">
            <a:latin typeface="Times New Roman" panose="02020603050405020304" pitchFamily="18" charset="0"/>
            <a:cs typeface="Times New Roman" panose="02020603050405020304" pitchFamily="18" charset="0"/>
          </a:endParaRPr>
        </a:p>
      </dsp:txBody>
      <dsp:txXfrm>
        <a:off x="4897051" y="741207"/>
        <a:ext cx="3490326" cy="615179"/>
      </dsp:txXfrm>
    </dsp:sp>
    <dsp:sp modelId="{CC23156A-4E74-43B4-B06E-F7A674667541}">
      <dsp:nvSpPr>
        <dsp:cNvPr id="0" name=""/>
        <dsp:cNvSpPr/>
      </dsp:nvSpPr>
      <dsp:spPr>
        <a:xfrm>
          <a:off x="4530194" y="700195"/>
          <a:ext cx="43159" cy="2009587"/>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0E2B6C4-ED84-4293-B3DA-5A335EDC2602}">
      <dsp:nvSpPr>
        <dsp:cNvPr id="0" name=""/>
        <dsp:cNvSpPr/>
      </dsp:nvSpPr>
      <dsp:spPr>
        <a:xfrm>
          <a:off x="6999658" y="3715476"/>
          <a:ext cx="3490326" cy="988550"/>
        </a:xfrm>
        <a:prstGeom prst="rect">
          <a:avLst/>
        </a:prstGeom>
        <a:noFill/>
        <a:ln>
          <a:noFill/>
        </a:ln>
        <a:effectLst/>
      </dsp:spPr>
      <dsp:style>
        <a:lnRef idx="0">
          <a:scrgbClr r="0" g="0" b="0"/>
        </a:lnRef>
        <a:fillRef idx="0">
          <a:scrgbClr r="0" g="0" b="0"/>
        </a:fillRef>
        <a:effectRef idx="0">
          <a:scrgbClr r="0" g="0" b="0"/>
        </a:effectRef>
        <a:fontRef idx="minor"/>
      </dsp:style>
    </dsp:sp>
    <dsp:sp modelId="{5C20C24A-BE0F-4717-8DFE-4A2D20BD0506}">
      <dsp:nvSpPr>
        <dsp:cNvPr id="0" name=""/>
        <dsp:cNvSpPr/>
      </dsp:nvSpPr>
      <dsp:spPr>
        <a:xfrm>
          <a:off x="6999658" y="3063453"/>
          <a:ext cx="3490326" cy="65202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800100">
            <a:lnSpc>
              <a:spcPct val="90000"/>
            </a:lnSpc>
            <a:spcBef>
              <a:spcPct val="0"/>
            </a:spcBef>
            <a:spcAft>
              <a:spcPct val="35000"/>
            </a:spcAft>
            <a:buNone/>
            <a:defRPr b="1"/>
          </a:pPr>
          <a:r>
            <a:rPr lang="en-US" sz="1800" kern="1200" dirty="0">
              <a:latin typeface="Times New Roman" panose="02020603050405020304" pitchFamily="18" charset="0"/>
              <a:cs typeface="Times New Roman" panose="02020603050405020304" pitchFamily="18" charset="0"/>
            </a:rPr>
            <a:t>In 2025, only 42.95% felt their work was valued, down from 44.41% (NHS England, 2026).</a:t>
          </a:r>
          <a:endParaRPr lang="en-IN" sz="1800" kern="1200" dirty="0">
            <a:latin typeface="Times New Roman" panose="02020603050405020304" pitchFamily="18" charset="0"/>
            <a:cs typeface="Times New Roman" panose="02020603050405020304" pitchFamily="18" charset="0"/>
          </a:endParaRPr>
        </a:p>
      </dsp:txBody>
      <dsp:txXfrm>
        <a:off x="6999658" y="3063453"/>
        <a:ext cx="3490326" cy="652022"/>
      </dsp:txXfrm>
    </dsp:sp>
    <dsp:sp modelId="{89AC0112-CCE5-4874-A2A1-2BD5A1B14CDA}">
      <dsp:nvSpPr>
        <dsp:cNvPr id="0" name=""/>
        <dsp:cNvSpPr/>
      </dsp:nvSpPr>
      <dsp:spPr>
        <a:xfrm>
          <a:off x="6632800" y="2684860"/>
          <a:ext cx="43159" cy="2061232"/>
        </a:xfrm>
        <a:prstGeom prst="rect">
          <a:avLst/>
        </a:prstGeom>
        <a:solidFill>
          <a:schemeClr val="accent1">
            <a:shade val="8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2E948BF-283F-4807-83B4-B900795B56DF}">
      <dsp:nvSpPr>
        <dsp:cNvPr id="0" name=""/>
        <dsp:cNvSpPr/>
      </dsp:nvSpPr>
      <dsp:spPr>
        <a:xfrm>
          <a:off x="4439559" y="593564"/>
          <a:ext cx="224430" cy="213262"/>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3295079-3C3A-4194-89BA-6AF85CEB6164}">
      <dsp:nvSpPr>
        <dsp:cNvPr id="0" name=""/>
        <dsp:cNvSpPr/>
      </dsp:nvSpPr>
      <dsp:spPr>
        <a:xfrm>
          <a:off x="6542165" y="4636720"/>
          <a:ext cx="224430" cy="218743"/>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E1E142F-DB95-4361-8010-A8FFB8A1DECF}">
      <dsp:nvSpPr>
        <dsp:cNvPr id="0" name=""/>
        <dsp:cNvSpPr/>
      </dsp:nvSpPr>
      <dsp:spPr>
        <a:xfrm>
          <a:off x="0" y="16829"/>
          <a:ext cx="10515600"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Many trusts still have command-and- Control legacies.</a:t>
          </a:r>
          <a:endParaRPr lang="en-IN" sz="3200" kern="1200"/>
        </a:p>
      </dsp:txBody>
      <dsp:txXfrm>
        <a:off x="62055" y="78884"/>
        <a:ext cx="10391490" cy="1147095"/>
      </dsp:txXfrm>
    </dsp:sp>
    <dsp:sp modelId="{CF86151B-7173-4FD3-9E8B-B2B13BCF2013}">
      <dsp:nvSpPr>
        <dsp:cNvPr id="0" name=""/>
        <dsp:cNvSpPr/>
      </dsp:nvSpPr>
      <dsp:spPr>
        <a:xfrm>
          <a:off x="0" y="1380195"/>
          <a:ext cx="10515600"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Poor cross-regional line manager capacity.</a:t>
          </a:r>
          <a:endParaRPr lang="en-IN" sz="3200" kern="1200"/>
        </a:p>
      </dsp:txBody>
      <dsp:txXfrm>
        <a:off x="62055" y="1442250"/>
        <a:ext cx="10391490" cy="1147095"/>
      </dsp:txXfrm>
    </dsp:sp>
    <dsp:sp modelId="{A5D7B676-5EE2-41EC-98AB-77BBA64CA6E8}">
      <dsp:nvSpPr>
        <dsp:cNvPr id="0" name=""/>
        <dsp:cNvSpPr/>
      </dsp:nvSpPr>
      <dsp:spPr>
        <a:xfrm>
          <a:off x="0" y="2743560"/>
          <a:ext cx="10515600"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Non-clinical and clinical cultural silos.</a:t>
          </a:r>
          <a:endParaRPr lang="en-IN" sz="3200" kern="1200"/>
        </a:p>
      </dsp:txBody>
      <dsp:txXfrm>
        <a:off x="62055" y="2805615"/>
        <a:ext cx="10391490" cy="1147095"/>
      </dsp:txXfrm>
    </dsp:sp>
    <dsp:sp modelId="{28380B42-16AD-4E88-934C-74C104E4DA02}">
      <dsp:nvSpPr>
        <dsp:cNvPr id="0" name=""/>
        <dsp:cNvSpPr/>
      </dsp:nvSpPr>
      <dsp:spPr>
        <a:xfrm>
          <a:off x="0" y="4106925"/>
          <a:ext cx="10515600" cy="1271205"/>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1920" tIns="121920" rIns="121920" bIns="121920" numCol="1" spcCol="1270" anchor="ctr" anchorCtr="0">
          <a:noAutofit/>
        </a:bodyPr>
        <a:lstStyle/>
        <a:p>
          <a:pPr marL="0" lvl="0" indent="0" algn="l" defTabSz="1422400">
            <a:lnSpc>
              <a:spcPct val="90000"/>
            </a:lnSpc>
            <a:spcBef>
              <a:spcPct val="0"/>
            </a:spcBef>
            <a:spcAft>
              <a:spcPct val="35000"/>
            </a:spcAft>
            <a:buNone/>
          </a:pPr>
          <a:r>
            <a:rPr lang="en-US" sz="3200" kern="1200"/>
            <a:t>Fatigue to change following recurrent structural reorganisations (Gutterman, 2025).</a:t>
          </a:r>
          <a:endParaRPr lang="en-IN" sz="3200" kern="1200"/>
        </a:p>
      </dsp:txBody>
      <dsp:txXfrm>
        <a:off x="62055" y="4168980"/>
        <a:ext cx="10391490" cy="1147095"/>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9732D5C-203F-4EF9-8A19-0875BB8FDBBC}">
      <dsp:nvSpPr>
        <dsp:cNvPr id="0" name=""/>
        <dsp:cNvSpPr/>
      </dsp:nvSpPr>
      <dsp:spPr>
        <a:xfrm>
          <a:off x="0" y="0"/>
          <a:ext cx="4253519" cy="5394960"/>
        </a:xfrm>
        <a:prstGeom prst="triangl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BEF692E-960D-4009-9AAB-319C325D60A7}">
      <dsp:nvSpPr>
        <dsp:cNvPr id="0" name=""/>
        <dsp:cNvSpPr/>
      </dsp:nvSpPr>
      <dsp:spPr>
        <a:xfrm>
          <a:off x="2126759" y="540022"/>
          <a:ext cx="2764788" cy="95886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AI to replace 30-40% HR administration (BERSIN, 2026).</a:t>
          </a:r>
          <a:endParaRPr lang="en-IN" sz="1400" kern="1200" dirty="0"/>
        </a:p>
      </dsp:txBody>
      <dsp:txXfrm>
        <a:off x="2173567" y="586830"/>
        <a:ext cx="2671172" cy="865253"/>
      </dsp:txXfrm>
    </dsp:sp>
    <dsp:sp modelId="{A8BBC4A5-1A10-4CE9-BAD1-506EA1A29FB6}">
      <dsp:nvSpPr>
        <dsp:cNvPr id="0" name=""/>
        <dsp:cNvSpPr/>
      </dsp:nvSpPr>
      <dsp:spPr>
        <a:xfrm>
          <a:off x="2126759" y="1618751"/>
          <a:ext cx="2764788" cy="95886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Triaging and grievance AI We will expand the services of AI-assisted grievance and case screening.</a:t>
          </a:r>
          <a:endParaRPr lang="en-IN" sz="1400" kern="1200"/>
        </a:p>
      </dsp:txBody>
      <dsp:txXfrm>
        <a:off x="2173567" y="1665559"/>
        <a:ext cx="2671172" cy="865253"/>
      </dsp:txXfrm>
    </dsp:sp>
    <dsp:sp modelId="{4C95FD5B-0611-46C3-B14A-D7B589FD570C}">
      <dsp:nvSpPr>
        <dsp:cNvPr id="0" name=""/>
        <dsp:cNvSpPr/>
      </dsp:nvSpPr>
      <dsp:spPr>
        <a:xfrm>
          <a:off x="2126759" y="2697480"/>
          <a:ext cx="2764788" cy="95886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Staff changes to clinical-digital hybrid positions.</a:t>
          </a:r>
          <a:endParaRPr lang="en-IN" sz="1400" kern="1200"/>
        </a:p>
      </dsp:txBody>
      <dsp:txXfrm>
        <a:off x="2173567" y="2744288"/>
        <a:ext cx="2671172" cy="865253"/>
      </dsp:txXfrm>
    </dsp:sp>
    <dsp:sp modelId="{F24E7881-6F8E-447E-9EA6-2F2197F9EF93}">
      <dsp:nvSpPr>
        <dsp:cNvPr id="0" name=""/>
        <dsp:cNvSpPr/>
      </dsp:nvSpPr>
      <dsp:spPr>
        <a:xfrm>
          <a:off x="2126759" y="3776208"/>
          <a:ext cx="2764788" cy="958869"/>
        </a:xfrm>
        <a:prstGeom prst="roundRect">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a:t>SOM alarms NHS digital changes are a source of burnout in lack of training.</a:t>
          </a:r>
          <a:endParaRPr lang="en-IN" sz="1400" kern="1200"/>
        </a:p>
      </dsp:txBody>
      <dsp:txXfrm>
        <a:off x="2173567" y="3823016"/>
        <a:ext cx="2671172" cy="865253"/>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8ABDBD-8C46-4975-8810-29AF48098B6B}">
      <dsp:nvSpPr>
        <dsp:cNvPr id="0" name=""/>
        <dsp:cNvSpPr/>
      </dsp:nvSpPr>
      <dsp:spPr>
        <a:xfrm>
          <a:off x="0" y="7830"/>
          <a:ext cx="10515600" cy="171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NHS England ER is under a challenging junction point.</a:t>
          </a:r>
          <a:endParaRPr lang="en-IN" sz="4300" kern="1200"/>
        </a:p>
      </dsp:txBody>
      <dsp:txXfrm>
        <a:off x="83502" y="91332"/>
        <a:ext cx="10348596" cy="1543536"/>
      </dsp:txXfrm>
    </dsp:sp>
    <dsp:sp modelId="{C826CD9F-71D8-4038-8A56-1E8552F5A9EC}">
      <dsp:nvSpPr>
        <dsp:cNvPr id="0" name=""/>
        <dsp:cNvSpPr/>
      </dsp:nvSpPr>
      <dsp:spPr>
        <a:xfrm>
          <a:off x="0" y="1842210"/>
          <a:ext cx="10515600" cy="171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dirty="0"/>
            <a:t>The 2025-26 results validate weak participation and intra-group conflicts.</a:t>
          </a:r>
          <a:endParaRPr lang="en-IN" sz="4300" kern="1200" dirty="0"/>
        </a:p>
      </dsp:txBody>
      <dsp:txXfrm>
        <a:off x="83502" y="1925712"/>
        <a:ext cx="10348596" cy="1543536"/>
      </dsp:txXfrm>
    </dsp:sp>
    <dsp:sp modelId="{E82FBFE2-DF7F-4C28-9981-82F1C1DC1461}">
      <dsp:nvSpPr>
        <dsp:cNvPr id="0" name=""/>
        <dsp:cNvSpPr/>
      </dsp:nvSpPr>
      <dsp:spPr>
        <a:xfrm>
          <a:off x="0" y="3676590"/>
          <a:ext cx="10515600" cy="171054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63830" tIns="163830" rIns="163830" bIns="163830" numCol="1" spcCol="1270" anchor="ctr" anchorCtr="0">
          <a:noAutofit/>
        </a:bodyPr>
        <a:lstStyle/>
        <a:p>
          <a:pPr marL="0" lvl="0" indent="0" algn="l" defTabSz="1911350">
            <a:lnSpc>
              <a:spcPct val="90000"/>
            </a:lnSpc>
            <a:spcBef>
              <a:spcPct val="0"/>
            </a:spcBef>
            <a:spcAft>
              <a:spcPct val="35000"/>
            </a:spcAft>
            <a:buNone/>
          </a:pPr>
          <a:r>
            <a:rPr lang="en-US" sz="4300" kern="1200"/>
            <a:t>Trust and training are the key to the relief of AI.</a:t>
          </a:r>
          <a:endParaRPr lang="en-IN" sz="4300" kern="1200"/>
        </a:p>
      </dsp:txBody>
      <dsp:txXfrm>
        <a:off x="83502" y="3760092"/>
        <a:ext cx="10348596" cy="1543536"/>
      </dsp:txXfrm>
    </dsp:sp>
  </dsp:spTree>
</dsp:drawing>
</file>

<file path=ppt/diagrams/layout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24/layout/BulletTimelineInverted">
  <dgm:title val=""/>
  <dgm:desc val=""/>
  <dgm:catLst>
    <dgm:cat type="process" pri="7451"/>
    <dgm:cat type="timeline" pri="101"/>
  </dgm:catLst>
  <dgm:sampData>
    <dgm:dataModel>
      <dgm:ptLst>
        <dgm:pt modelId="0" type="doc"/>
        <dgm:pt modelId="10">
          <dgm:prSet phldrT="Add an event" phldr="1"/>
        </dgm:pt>
        <dgm:pt modelId="11">
          <dgm:prSet phldrT="Write a description of the significance of this event" phldr="1"/>
        </dgm:pt>
        <dgm:pt modelId="20">
          <dgm:prSet phldrT="Add an event" phldr="1"/>
        </dgm:pt>
        <dgm:pt modelId="21">
          <dgm:prSet phldrT="Write a description of the significance of this event" phldr="1"/>
        </dgm:pt>
        <dgm:pt modelId="30">
          <dgm:prSet phldrT="Add an event" phldr="1"/>
        </dgm:pt>
        <dgm:pt modelId="31">
          <dgm:prSet phldrT="Write a description of the significance of this event" phldr="1"/>
        </dgm:pt>
        <dgm:pt modelId="40">
          <dgm:prSet phldrT="Add an event" phldr="1"/>
        </dgm:pt>
        <dgm:pt modelId="41">
          <dgm:prSet phldrT="Write a description of the significance of this event" phldr="1"/>
        </dgm:pt>
        <dgm:pt modelId="50">
          <dgm:prSet phldrT="Add an event" phldr="1"/>
        </dgm:pt>
        <dgm:pt modelId="51">
          <dgm:prSet phldrT="Write a description of the significance of this event" phldr="1"/>
        </dgm:pt>
      </dgm:ptLst>
      <dgm:cxnLst>
        <dgm:cxn modelId="100" srcId="0" destId="10" srcOrd="0" destOrd="0"/>
        <dgm:cxn modelId="12" srcId="10" destId="11" srcOrd="0" destOrd="0"/>
        <dgm:cxn modelId="101" srcId="0" destId="20" srcOrd="1" destOrd="0"/>
        <dgm:cxn modelId="22" srcId="20" destId="21" srcOrd="0" destOrd="0"/>
        <dgm:cxn modelId="102" srcId="0" destId="30" srcOrd="2" destOrd="0"/>
        <dgm:cxn modelId="32" srcId="30" destId="31" srcOrd="0" destOrd="0"/>
        <dgm:cxn modelId="103" srcId="0" destId="40" srcOrd="3" destOrd="0"/>
        <dgm:cxn modelId="42" srcId="40" destId="41" srcOrd="0" destOrd="0"/>
        <dgm:cxn modelId="104" srcId="0" destId="50" srcOrd="4" destOrd="0"/>
        <dgm:cxn modelId="52" srcId="50" destId="51" srcOrd="0"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
    <dgm:varLst>
      <dgm:dir/>
      <dgm:animLvl val="lvl"/>
    </dgm:varLst>
    <dgm:alg type="composite"/>
    <dgm:shape xmlns:r="http://schemas.openxmlformats.org/officeDocument/2006/relationships" r:blip="">
      <dgm:adjLst/>
    </dgm:shape>
    <dgm:constrLst>
      <dgm:constr type="w" for="ch" forName="divider" refType="w"/>
      <dgm:constr type="h" for="ch" forName="divider" refType="h" fact="0.1"/>
      <dgm:constr type="ctrY" for="ch" forName="divider" refType="h" fact="0.5"/>
      <dgm:constr type="l" for="ch" forName="divider"/>
      <dgm:constr type="w" for="ch" forName="nodes" refType="w"/>
      <dgm:constr type="h" for="ch" forName="nodes" refType="h" fact="0.8"/>
      <dgm:constr type="ctrY" for="ch" forName="nodes" refType="h" fact="0.5"/>
    </dgm:constrLst>
    <dgm:layoutNode name="divider">
      <dgm:alg type="composite"/>
      <dgm:shape xmlns:r="http://schemas.openxmlformats.org/officeDocument/2006/relationships" r:blip="">
        <dgm:adjLst/>
      </dgm:shape>
      <dgm:presOf/>
      <dgm:choose name="DividerDirection">
        <dgm:if name="DividerLTR" func="var" arg="dir" op="equ" val="norm">
          <dgm:constrLst>
            <dgm:constr type="w" for="ch" forName="rectBar" refType="w" fact="0.996"/>
            <dgm:constr type="h" for="ch" forName="rectBar" refType="h" fact="0.1"/>
            <dgm:constr type="l" for="ch" forName="rectBar"/>
            <dgm:constr type="ctrY" for="ch" forName="rectBar" refType="h" fact="0.5"/>
            <dgm:constr type="w" for="ch" forName="chevronArrow" refType="h" fact="0.6"/>
            <dgm:constr type="h" for="ch" forName="chevronArrow" refType="h" fact="0.8"/>
            <dgm:constr type="r" for="ch" forName="chevronArrow" refType="w"/>
            <dgm:constr type="ctrY" for="ch" forName="chevronArrow" refType="h" fact="0.5"/>
          </dgm:constrLst>
        </dgm:if>
        <dgm:else name="DividerRTL">
          <dgm:constrLst>
            <dgm:constr type="w" for="ch" forName="rectBar" refType="w" fact="0.996"/>
            <dgm:constr type="h" for="ch" forName="rectBar" refType="h" fact="0.1"/>
            <dgm:constr type="r" for="ch" forName="rectBar" refType="w"/>
            <dgm:constr type="ctrY" for="ch" forName="rectBar" refType="h" fact="0.5"/>
            <dgm:constr type="w" for="ch" forName="chevronArrow" refType="h" fact="0.6"/>
            <dgm:constr type="h" for="ch" forName="chevronArrow" refType="h" fact="0.8"/>
            <dgm:constr type="l" for="ch" forName="chevronArrow"/>
            <dgm:constr type="ctrY" for="ch" forName="chevronArrow" refType="h" fact="0.5"/>
          </dgm:constrLst>
        </dgm:else>
      </dgm:choose>
      <dgm:ruleLst/>
      <dgm:layoutNode name="rectBar" styleLbl="dkBgShp">
        <dgm:alg type="sp"/>
        <dgm:shape xmlns:r="http://schemas.openxmlformats.org/officeDocument/2006/relationships" type="rect" r:blip="" zOrderOff="-1">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presOf/>
        <dgm:constrLst/>
        <dgm:ruleLst/>
      </dgm:layoutNode>
      <dgm:layoutNode name="chevronArrow" styleLbl="dkBgShp">
        <dgm:alg type="sp"/>
        <dgm:choose name="ChevronDir">
          <dgm:if name="ChevronLTR" func="var" arg="dir" op="equ" val="norm">
            <dgm:shape xmlns:r="http://schemas.openxmlformats.org/officeDocument/2006/relationships" type="chevron" r:blip="" zOrderOff="-1">
              <dgm:adjLst>
                <dgm:adj idx="1" val="0.75"/>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if>
          <dgm:else name="ChevronRTL">
            <dgm:shape xmlns:r="http://schemas.openxmlformats.org/officeDocument/2006/relationships" rot="180" type="chevron" r:blip="" zOrderOff="-1">
              <dgm:adjLst>
                <dgm:adj idx="1" val="0.75"/>
              </dgm:adjLst>
              <dgm:extLst>
                <a:ext uri="{B698B0E9-8C71-41B9-8309-B3DCBF30829C}">
                  <dgm1612:spPr xmlns:dgm1612="http://schemas.microsoft.com/office/drawing/2016/12/diagram">
                    <a:gradFill rotWithShape="0">
                      <a:gsLst>
                        <a:gs pos="0">
                          <a:schemeClr val="accent1">
                            <a:tint val="76000"/>
                          </a:schemeClr>
                        </a:gs>
                        <a:gs pos="100000">
                          <a:schemeClr val="accent1">
                            <a:tint val="76000"/>
                          </a:schemeClr>
                        </a:gs>
                      </a:gsLst>
                      <a:lin ang="0" scaled="0"/>
                    </a:gradFill>
                  </dgm1612:spPr>
                </a:ext>
              </dgm:extLst>
            </dgm:shape>
          </dgm:else>
        </dgm:choose>
        <dgm:presOf/>
        <dgm:constrLst/>
        <dgm:ruleLst/>
      </dgm:layoutNode>
    </dgm:layoutNode>
    <dgm:layoutNode name="nodes">
      <dgm:varLst>
        <dgm:chMax/>
        <dgm:chPref/>
        <dgm:animLvl val="lvl"/>
      </dgm:varLst>
      <dgm:choose name="Name1">
        <dgm:if name="Name2" func="var" arg="dir" op="equ" val="norm">
          <dgm:alg type="lin">
            <dgm:param type="fallback" val="1D"/>
          </dgm:alg>
        </dgm:if>
        <dgm:else name="Name3">
          <dgm:alg type="lin">
            <dgm:param type="linDir" val="fromR"/>
            <dgm:param type="fallback" val="1D"/>
          </dgm:alg>
        </dgm:else>
      </dgm:choose>
      <dgm:shape xmlns:r="http://schemas.openxmlformats.org/officeDocument/2006/relationships" r:blip="">
        <dgm:adjLst/>
      </dgm:shape>
      <dgm:constrLst>
        <dgm:constr type="primFontSz" for="des" forName="L1TextContainer" val="20"/>
        <dgm:constr type="primFontSz" for="des" forName="L2TextContainer" refType="primFontSz" refFor="des" refForName="L1TextContainer" op="equ" fact="0.75"/>
        <dgm:constr type="w" for="ch" forName="composite" refType="w"/>
        <dgm:constr type="h" for="ch" forName="composite" refType="h"/>
        <dgm:constr type="w" for="ch" forName="spaceBetweenRectangles" refType="w" refFor="ch" refForName="composite" fact="-0.5"/>
        <dgm:constr type="w" for="ch" ptType="sibTrans" op="equ"/>
        <dgm:constr type="primFontSz" for="des" forName="L1TextContainer" op="equ"/>
        <dgm:constr type="primFontSz" for="des" forName="L2TextContainer" op="equ"/>
        <dgm:constr type="primFontSz" for="des" forName="L1TextContainer1" val="20"/>
        <dgm:constr type="primFontSz" for="des" forName="L2TextContainer1" refType="primFontSz" refFor="des" refForName="L1TextContainer1" op="equ" fact="0.75"/>
        <dgm:constr type="w" for="ch" forName="composite1" refType="w"/>
        <dgm:constr type="h" for="ch" forName="composite1" refType="h"/>
        <dgm:constr type="w" for="ch" forName="spaceBetweenRectangles1" refType="w" refFor="ch" refForName="composite1" fact="0.28"/>
        <dgm:constr type="primFontSz" for="des" forName="L1TextContainer1" op="equ"/>
        <dgm:constr type="primFontSz" for="des" forName="L2TextContainer1" op="equ"/>
      </dgm:constrLst>
      <dgm:choose name="LayoutBasedOnCountOfNodes">
        <dgm:if name="LessThanOrEqualToTwoNodes" axis="ch" ptType="node" func="cnt" op="lte" val="2">
          <dgm:forEach name="nodesForEach1" axis="ch" ptType="node">
            <dgm:layoutNode name="composite1">
              <dgm:alg type="composite"/>
              <dgm:shape xmlns:r="http://schemas.openxmlformats.org/officeDocument/2006/relationships" r:blip="">
                <dgm:adjLst/>
              </dgm:shape>
              <dgm:choose name="CaseForLayoutDirection1">
                <dgm:if name="CaseForLayoutDirectionLTR1" func="var" arg="dir" op="equ" val="norm">
                  <dgm:choose name="CaseForPlacingNodesAboveAndBelowDividerLTR1">
                    <dgm:if name="CaseForPlacingNodeAboveDividerLTR1" axis="self" ptType="node" func="posOdd" op="equ" val="1">
                      <dgm:constrLst>
                        <dgm:constr type="w" for="ch" forName="ConnectorPoint1" refType="h" refFor="ch" refForName="DropPinPlaceHolder1" fact="0.325"/>
                        <dgm:constr type="h" for="ch" forName="ConnectorPoint1" refType="h" refFor="ch" refForName="DropPinPlaceHolder1" fact="0.325"/>
                        <dgm:constr type="ctrX" for="ch" forName="ConnectorPoint1" refType="ctrX" refFor="ch" refForName="ConnectLine1"/>
                        <dgm:constr type="ctrY" for="ch" forName="ConnectorPoint1" refType="t" refFor="ch" refForName="DropPinPlaceHolder1"/>
                        <dgm:constr type="w" for="ch" forName="DropPinPlaceHolder1" refType="h" fact="0.16"/>
                        <dgm:constr type="h" for="ch" forName="DropPinPlaceHolder1" refType="h" fact="0.16"/>
                        <dgm:constr type="t" for="ch" forName="DropPinPlaceHolder1" refType="h" fact="0"/>
                        <dgm:constr type="l" for="ch" forName="DropPinPlaceHolder1" refType="w" fact="0"/>
                        <dgm:constr type="w" for="ch" forName="L2TextContainer1" refType="w" fact="0.83"/>
                        <dgm:constr type="l" for="ch" forName="L2TextContainer1" refType="r" refFor="ch" refForName="DropPinPlaceHolder1"/>
                        <dgm:constr type="t" for="ch" forName="L2TextContainer1" refType="h" fact="0.16"/>
                        <dgm:constr type="b" for="ch" forName="L2TextContainer1" refType="h" fact="0.45"/>
                        <dgm:constr type="w" for="ch" forName="L1TextContainer1" refType="w" fact="0.83"/>
                        <dgm:constr type="l" for="ch" forName="L1TextContainer1" refType="r" refFor="ch" refForName="DropPinPlaceHolder1"/>
                        <dgm:constr type="t" for="ch" forName="L1TextContainer1" refType="h" fact="0.01"/>
                        <dgm:constr type="b" for="ch" forName="L1TextContainer1" refType="h" fact="0.16"/>
                        <dgm:constr type="w" for="ch" forName="ConnectLine1" refType="h" fact="0.01"/>
                        <dgm:constr type="ctrX" for="ch" forName="ConnectLine1" refType="ctrX" refFor="ch" refForName="DropPinPlaceHolder1"/>
                        <dgm:constr type="b" for="ch" forName="ConnectLine1" refType="h" fact="0.49"/>
                        <dgm:constr type="t" for="ch" forName="ConnectLine1" refType="b" refFor="ch" refForName="DropPinPlaceHolder1" fact="0"/>
                        <dgm:constr type="w" for="ch" forName="EmptyPlaceHolder1" refType="w"/>
                        <dgm:constr type="h" for="ch" forName="EmptyPlaceHolder1" refType="h" fact="0.5"/>
                        <dgm:constr type="t" for="ch" forName="EmptyPlaceHolder1" refType="h" fact="0.5"/>
                      </dgm:constrLst>
                    </dgm:if>
                    <dgm:else name="CaseForPlacingNodeBelowDividerLTR1">
                      <dgm:constrLst>
                        <dgm:constr type="w" for="ch" forName="ConnectorPoint1" refType="h" refFor="ch" refForName="DropPinPlaceHolder1" fact="0.325"/>
                        <dgm:constr type="h" for="ch" forName="ConnectorPoint1" refType="h" refFor="ch" refForName="DropPinPlaceHolder1" fact="0.325"/>
                        <dgm:constr type="ctrX" for="ch" forName="ConnectorPoint1" refType="ctrX" refFor="ch" refForName="ConnectLine1"/>
                        <dgm:constr type="ctrY" for="ch" forName="ConnectorPoint1" refType="b" refFor="ch" refForName="DropPinPlaceHolder1"/>
                        <dgm:constr type="w" for="ch" forName="DropPinPlaceHolder1" refType="h" fact="0.16"/>
                        <dgm:constr type="h" for="ch" forName="DropPinPlaceHolder1" refType="h" fact="0.16"/>
                        <dgm:constr type="b" for="ch" forName="DropPinPlaceHolder1" refType="h"/>
                        <dgm:constr type="l" for="ch" forName="DropPinPlaceHolder1" refType="w" fact="0"/>
                        <dgm:constr type="w" for="ch" forName="L1TextContainer1" refType="w" fact="0.83"/>
                        <dgm:constr type="l" for="ch" forName="L1TextContainer1" refType="r" refFor="ch" refForName="DropPinPlaceHolder1"/>
                        <dgm:constr type="b" for="ch" forName="L1TextContainer1" refType="h" fact="0.755"/>
                        <dgm:constr type="t" for="ch" forName="L1TextContainer1" refType="h" fact="0.6"/>
                        <dgm:constr type="w" for="ch" forName="L2TextContainer1" refType="w" fact="0.83"/>
                        <dgm:constr type="l" for="ch" forName="L2TextContainer1" refType="r" refFor="ch" refForName="DropPinPlaceHolder1"/>
                        <dgm:constr type="b" for="ch" forName="L2TextContainer1" refType="h" fact="0.99"/>
                        <dgm:constr type="t" for="ch" forName="L2TextContainer1" refType="h" fact="0.755"/>
                        <dgm:constr type="w" for="ch" forName="ConnectLine1" refType="h" fact="0.01"/>
                        <dgm:constr type="ctrX" for="ch" forName="ConnectLine1" refType="ctrX" refFor="ch" refForName="DropPinPlaceHolder1"/>
                        <dgm:constr type="t" for="ch" forName="ConnectLine1" refType="h" fact="0.51"/>
                        <dgm:constr type="b" for="ch" forName="ConnectLine1" refType="b" refFor="ch" refForName="DropPinPlaceHolder1"/>
                        <dgm:constr type="w" for="ch" forName="EmptyPlaceHolder1" refType="w"/>
                        <dgm:constr type="h" for="ch" forName="EmptyPlaceHolder1" refType="h" fact="0.5"/>
                        <dgm:constr type="t" for="ch" forName="EmptyPlaceHolder1" refType="h" fact="0"/>
                      </dgm:constrLst>
                    </dgm:else>
                  </dgm:choose>
                </dgm:if>
                <dgm:else name="CaseForLayoutDirectionRTL1">
                  <dgm:choose name="CaseForPlacingNodesAboveAndBelowDividerRTL1">
                    <dgm:if name="CaseForPlacingNodeAboveDividerRTL1" axis="self" ptType="node" func="posOdd" op="equ" val="1">
                      <dgm:constrLst>
                        <dgm:constr type="w" for="ch" forName="L1TextContainer1" refType="w" fact="0.83"/>
                        <dgm:constr type="l" for="ch" forName="L1TextContainer1" refType="w" fact="0"/>
                        <dgm:constr type="t" for="ch" forName="L1TextContainer1" refType="h" fact="0.01"/>
                        <dgm:constr type="b" for="ch" forName="L1TextContainer1" refType="h" fact="0.16"/>
                        <dgm:constr type="w" for="ch" forName="L2TextContainer1" refType="w" fact="0.83"/>
                        <dgm:constr type="l" for="ch" forName="L2TextContainer1" refType="w" fact="0"/>
                        <dgm:constr type="t" for="ch" forName="L2TextContainer1" refType="h" fact="0.16"/>
                        <dgm:constr type="b" for="ch" forName="L2TextContainer1" refType="h" fact="0.45"/>
                        <dgm:constr type="w" for="ch" forName="DropPinPlaceHolder1" refType="h" fact="0.16"/>
                        <dgm:constr type="h" for="ch" forName="DropPinPlaceHolder1" refType="h" fact="0.16"/>
                        <dgm:constr type="t" for="ch" forName="DropPinPlaceHolder1" refType="h" fact="0"/>
                        <dgm:constr type="r" for="ch" forName="DropPinPlaceHolder1" refType="w"/>
                        <dgm:constr type="w" for="ch" forName="ConnectLine1" refType="h" fact="0.01"/>
                        <dgm:constr type="ctrX" for="ch" forName="ConnectLine1" refType="ctrX" refFor="ch" refForName="DropPinPlaceHolder1"/>
                        <dgm:constr type="b" for="ch" forName="ConnectLine1" refType="h" fact="0.49"/>
                        <dgm:constr type="t" for="ch" forName="ConnectLine1" refType="b" refFor="ch" refForName="DropPinPlaceHolder1" fact="0"/>
                        <dgm:constr type="w" for="ch" forName="ConnectorPoint1" refType="h" refFor="ch" refForName="DropPinPlaceHolder1" fact="0.325"/>
                        <dgm:constr type="h" for="ch" forName="ConnectorPoint1" refType="h" refFor="ch" refForName="DropPinPlaceHolder1" fact="0.325"/>
                        <dgm:constr type="ctrX" for="ch" forName="ConnectorPoint1" refType="ctrX" refFor="ch" refForName="ConnectLine1"/>
                        <dgm:constr type="ctrY" for="ch" forName="ConnectorPoint1" refType="t" refFor="ch" refForName="DropPinPlaceHolder1"/>
                        <dgm:constr type="w" for="ch" forName="EmptyPlaceHolder1" refType="w"/>
                        <dgm:constr type="h" for="ch" forName="EmptyPlaceHolder1" refType="h" fact="0.5"/>
                        <dgm:constr type="t" for="ch" forName="EmptyPlaceHolder1" refType="h" fact="0.5"/>
                      </dgm:constrLst>
                    </dgm:if>
                    <dgm:else name="CaseForPlacingNodeBelowDividerRTL1">
                      <dgm:constrLst>
                        <dgm:constr type="w" for="ch" forName="L1TextContainer1" refType="w" fact="0.83"/>
                        <dgm:constr type="l" for="ch" forName="L1TextContainer1" refType="w" fact="0"/>
                        <dgm:constr type="b" for="ch" forName="L1TextContainer1" refType="h" fact="0.755"/>
                        <dgm:constr type="t" for="ch" forName="L1TextContainer1" refType="h" fact="0.6"/>
                        <dgm:constr type="w" for="ch" forName="L2TextContainer1" refType="w" fact="0.83"/>
                        <dgm:constr type="l" for="ch" forName="L2TextContainer1" refType="w" fact="0"/>
                        <dgm:constr type="b" for="ch" forName="L2TextContainer1" refType="h" fact="0.99"/>
                        <dgm:constr type="t" for="ch" forName="L2TextContainer1" refType="h" fact="0.755"/>
                        <dgm:constr type="w" for="ch" forName="DropPinPlaceHolder1" refType="h" fact="0.16"/>
                        <dgm:constr type="h" for="ch" forName="DropPinPlaceHolder1" refType="h" fact="0.16"/>
                        <dgm:constr type="b" for="ch" forName="DropPinPlaceHolder1" refType="h"/>
                        <dgm:constr type="r" for="ch" forName="DropPinPlaceHolder1" refType="w"/>
                        <dgm:constr type="w" for="ch" forName="ConnectLine1" refType="h" fact="0.01"/>
                        <dgm:constr type="ctrX" for="ch" forName="ConnectLine1" refType="ctrX" refFor="ch" refForName="DropPinPlaceHolder1"/>
                        <dgm:constr type="t" for="ch" forName="ConnectLine1" refType="h" fact="0.51"/>
                        <dgm:constr type="b" for="ch" forName="ConnectLine1" refType="b" refFor="ch" refForName="DropPinPlaceHolder1"/>
                        <dgm:constr type="w" for="ch" forName="ConnectorPoint1" refType="h" refFor="ch" refForName="DropPinPlaceHolder1" fact="0.325"/>
                        <dgm:constr type="h" for="ch" forName="ConnectorPoint1" refType="h" refFor="ch" refForName="DropPinPlaceHolder1" fact="0.325"/>
                        <dgm:constr type="ctrX" for="ch" forName="ConnectorPoint1" refType="ctrX" refFor="ch" refForName="ConnectLine1"/>
                        <dgm:constr type="ctrY" for="ch" forName="ConnectorPoint1" refType="b" refFor="ch" refForName="DropPinPlaceHolder1"/>
                        <dgm:constr type="w" for="ch" forName="EmptyPlaceHolder1" refType="w"/>
                        <dgm:constr type="h" for="ch" forName="EmptyPlaceHolder1" refType="h" fact="0.5"/>
                        <dgm:constr type="t" for="ch" forName="EmptyPlaceHolder1" refType="h" fact="0"/>
                      </dgm:constrLst>
                    </dgm:else>
                  </dgm:choose>
                </dgm:else>
              </dgm:choose>
              <dgm:layoutNode name="DropPinPlaceHolder1">
                <dgm:alg type="composite"/>
                <dgm:shape xmlns:r="http://schemas.openxmlformats.org/officeDocument/2006/relationships" r:blip="">
                  <dgm:adjLst/>
                </dgm:shape>
                <dgm:constrLst>
                  <dgm:constr type="w" for="ch" forName="DropPin1" refType="w" fact="0"/>
                  <dgm:constr type="h" for="ch" forName="DropPin1" refType="h" fact="0"/>
                  <dgm:constr type="ctrX" for="ch" forName="DropPin1" refType="w" fact="0"/>
                  <dgm:constr type="ctrY" for="ch" forName="DropPin1" refType="h" fact="0"/>
                  <dgm:constr type="w" for="ch" forName="Ellipse1" refType="w" refFor="ch" refForName="DropPin1" fact="0"/>
                  <dgm:constr type="h" for="ch" forName="Ellipse1" refType="w" refFor="ch" refForName="DropPin1" fact="0"/>
                  <dgm:constr type="ctrX" for="ch" forName="Ellipse1" refType="ctrX" refFor="ch" refForName="DropPin1" fact="0"/>
                  <dgm:constr type="ctrY" for="ch" forName="Ellipse1" refType="ctrY" refFor="ch" refForName="DropPin1" fact="0"/>
                </dgm:constrLst>
                <dgm:layoutNode name="DropPin1" styleLbl="alignNode1">
                  <dgm:alg type="sp"/>
                  <dgm:choose name="CaseForPlacingTearDropAboveAndBelowDivider1">
                    <dgm:if name="CaseForPlacingTearDropAboveDivider1" axis="self" ptType="node" func="posOdd" op="equ" val="1">
                      <dgm:shape xmlns:r="http://schemas.openxmlformats.org/officeDocument/2006/relationships" rot="135" type="teardrop" r:blip="">
                        <dgm:adjLst>
                          <dgm:adj idx="1" val="1.15"/>
                        </dgm:adjLst>
                      </dgm:shape>
                    </dgm:if>
                    <dgm:else name="CaseForPlacingTearDropBelowDivider1">
                      <dgm:shape xmlns:r="http://schemas.openxmlformats.org/officeDocument/2006/relationships" rot="-45" type="teardrop" r:blip="">
                        <dgm:adjLst>
                          <dgm:adj idx="1" val="1.15"/>
                        </dgm:adjLst>
                      </dgm:shape>
                    </dgm:else>
                  </dgm:choose>
                  <dgm:presOf/>
                  <dgm:constrLst/>
                </dgm:layoutNode>
                <dgm:layoutNode name="Ellipse1" styleLbl="fgAcc1" moveWith="DropPin1">
                  <dgm:alg type="sp"/>
                  <dgm:shape xmlns:r="http://schemas.openxmlformats.org/officeDocument/2006/relationships" type="ellipse" r:blip="">
                    <dgm:adjLst/>
                  </dgm:shape>
                  <dgm:presOf/>
                  <dgm:constrLst/>
                </dgm:layoutNode>
              </dgm:layoutNode>
              <dgm:layoutNode name="L2TextContainer1" styleLbl="revTx" moveWith="L1TextContainer">
                <dgm:varLst>
                  <dgm:bulletEnabled val="1"/>
                </dgm:varLst>
                <dgm:choose name="casesForTxtDirLogic1">
                  <dgm:if name="Name771"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if>
                  <dgm:else name="Name88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else>
                </dgm:choose>
                <dgm:shape xmlns:r="http://schemas.openxmlformats.org/officeDocument/2006/relationships" type="rect" r:blip="">
                  <dgm:adjLst/>
                </dgm:shape>
                <dgm:presOf axis="des" ptType="node"/>
                <dgm:ruleLst>
                  <dgm:rule type="primFontSz" val="5" fact="NaN" max="NaN"/>
                </dgm:ruleLst>
              </dgm:layoutNode>
              <dgm:layoutNode name="L1TextContainer1"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5" fact="NaN" max="NaN"/>
                </dgm:ruleLst>
              </dgm:layoutNode>
              <dgm:layoutNode name="ConnectLine1" styleLbl="dkBgShp">
                <dgm:alg type="sp"/>
                <dgm:shape xmlns:r="http://schemas.openxmlformats.org/officeDocument/2006/relationships" type="rect" r:blip="">
                  <dgm:adjLst/>
                </dgm:shape>
                <dgm:presOf/>
                <dgm:constrLst/>
              </dgm:layoutNode>
              <dgm:layoutNode name="ConnectorPoint1" moveWith="ConnectLine1">
                <dgm:alg type="composite"/>
                <dgm:shape xmlns:r="http://schemas.openxmlformats.org/officeDocument/2006/relationships" r:blip="">
                  <dgm:adjLst/>
                </dgm:shape>
                <dgm:presOf/>
                <dgm:constrLst>
                  <dgm:constr type="w" for="ch" forName="Bullet1" refType="w"/>
                  <dgm:constr type="h" for="ch" forName="Bullet1" refType="w"/>
                  <dgm:constr type="ctrX" for="ch" forName="Bullet1" refType="w" fact="0.5"/>
                  <dgm:constr type="ctrY" for="ch" forName="Bullet1" refType="h" fact="0.5"/>
                </dgm:constrLst>
                <dgm:layoutNode name="Bullet1" styleLbl="lnNode1">
                  <dgm:alg type="sp"/>
                  <dgm:shape xmlns:r="http://schemas.openxmlformats.org/officeDocument/2006/relationships" type="ellipse" r:blip="" zOrderOff="10">
                    <dgm:adjLst/>
                  </dgm:shape>
                  <dgm:presOf/>
                  <dgm:constrLst/>
                </dgm:layoutNode>
              </dgm:layoutNode>
              <dgm:layoutNode name="EmptyPlaceHolder1">
                <dgm:alg type="sp"/>
                <dgm:shape xmlns:r="http://schemas.openxmlformats.org/officeDocument/2006/relationships" r:blip="">
                  <dgm:adjLst/>
                </dgm:shape>
                <dgm:presOf/>
                <dgm:constrLst/>
              </dgm:layoutNode>
            </dgm:layoutNode>
            <dgm:forEach name="Name281" axis="followSib" ptType="sibTrans" cnt="1">
              <dgm:layoutNode name="spaceBetweenRectangles1">
                <dgm:alg type="sp"/>
                <dgm:shape xmlns:r="http://schemas.openxmlformats.org/officeDocument/2006/relationships" r:blip="">
                  <dgm:adjLst/>
                </dgm:shape>
                <dgm:presOf/>
                <dgm:constrLst/>
                <dgm:ruleLst/>
              </dgm:layoutNode>
            </dgm:forEach>
          </dgm:forEach>
        </dgm:if>
        <dgm:else name="MoreThanTwoNodes">
          <dgm:forEach name="nodesForEach" axis="ch" ptType="node">
            <dgm:layoutNode name="composite">
              <dgm:alg type="composite"/>
              <dgm:shape xmlns:r="http://schemas.openxmlformats.org/officeDocument/2006/relationships" r:blip="">
                <dgm:adjLst/>
              </dgm:shape>
              <dgm:choose name="CaseForLayoutDirection">
                <dgm:if name="CaseForLayoutDirectionLTR" func="var" arg="dir" op="equ" val="norm">
                  <dgm:choose name="CaseForPlacingNodesAboveAndBelowDividerLTR">
                    <dgm:if name="CaseForPlacingNodeAboveDividerLTR" axis="self" ptType="node" func="posOdd" op="equ" val="1">
                      <dgm:constrLst>
                        <dgm:constr type="w" for="ch" forName="ConnectorPoint" refType="h" refFor="ch" refForName="DropPinPlaceHolder" fact="0.325"/>
                        <dgm:constr type="h" for="ch" forName="ConnectorPoint" refType="h" refFor="ch" refForName="DropPinPlaceHolder" fact="0.325"/>
                        <dgm:constr type="ctrX" for="ch" forName="ConnectorPoint" refType="ctrX" refFor="ch" refForName="ConnectLine"/>
                        <dgm:constr type="ctrY" for="ch" forName="ConnectorPoint" refType="t" refFor="ch" refForName="DropPinPlaceHolder"/>
                        <dgm:constr type="w" for="ch" forName="DropPinPlaceHolder" refType="h" fact="0.16"/>
                        <dgm:constr type="h" for="ch" forName="DropPinPlaceHolder" refType="h" fact="0.16"/>
                        <dgm:constr type="t" for="ch" forName="DropPinPlaceHolder" refType="h" fact="0"/>
                        <dgm:constr type="l" for="ch" forName="DropPinPlaceHolder" refType="w" fact="0"/>
                        <dgm:constr type="w" for="ch" forName="L2TextContainer" refType="w" fact="0.83"/>
                        <dgm:constr type="l" for="ch" forName="L2TextContainer" refType="r" refFor="ch" refForName="DropPinPlaceHolder"/>
                        <dgm:constr type="t" for="ch" forName="L2TextContainer" refType="h" fact="0.16"/>
                        <dgm:constr type="b" for="ch" forName="L2TextContainer" refType="h" fact="0.45"/>
                        <dgm:constr type="w" for="ch" forName="L1TextContainer" refType="w" fact="0.83"/>
                        <dgm:constr type="l" for="ch" forName="L1TextContainer" refType="r" refFor="ch" refForName="DropPinPlaceHolder"/>
                        <dgm:constr type="t" for="ch" forName="L1TextContainer" refType="h" fact="0.01"/>
                        <dgm:constr type="b" for="ch" forName="L1TextContainer" refType="h" fact="0.16"/>
                        <dgm:constr type="w" for="ch" forName="ConnectLine" refType="h" fact="0.01"/>
                        <dgm:constr type="ctrX" for="ch" forName="ConnectLine" refType="ctrX" refFor="ch" refForName="DropPinPlaceHolder"/>
                        <dgm:constr type="b" for="ch" forName="ConnectLine" refType="h" fact="0.49"/>
                        <dgm:constr type="t" for="ch" forName="ConnectLine" refType="b" refFor="ch" refForName="DropPinPlaceHolder" fact="0"/>
                        <dgm:constr type="w" for="ch" forName="EmptyPlaceHolder" refType="w"/>
                        <dgm:constr type="h" for="ch" forName="EmptyPlaceHolder" refType="h" fact="0.5"/>
                        <dgm:constr type="t" for="ch" forName="EmptyPlaceHolder" refType="h" fact="0.5"/>
                      </dgm:constrLst>
                    </dgm:if>
                    <dgm:else name="CaseForPlacingNodeBelowDividerLTR">
                      <dgm:constrLst>
                        <dgm:constr type="w" for="ch" forName="ConnectorPoint" refType="h" refFor="ch" refForName="DropPinPlaceHolder" fact="0.325"/>
                        <dgm:constr type="h" for="ch" forName="ConnectorPoint" refType="h" refFor="ch" refForName="DropPinPlaceHolder" fact="0.325"/>
                        <dgm:constr type="ctrX" for="ch" forName="ConnectorPoint" refType="ctrX" refFor="ch" refForName="ConnectLine"/>
                        <dgm:constr type="ctrY" for="ch" forName="ConnectorPoint" refType="b" refFor="ch" refForName="DropPinPlaceHolder"/>
                        <dgm:constr type="w" for="ch" forName="DropPinPlaceHolder" refType="h" fact="0.16"/>
                        <dgm:constr type="h" for="ch" forName="DropPinPlaceHolder" refType="h" fact="0.16"/>
                        <dgm:constr type="b" for="ch" forName="DropPinPlaceHolder" refType="h"/>
                        <dgm:constr type="l" for="ch" forName="DropPinPlaceHolder" refType="w" fact="0"/>
                        <dgm:constr type="w" for="ch" forName="L1TextContainer" refType="w" fact="0.83"/>
                        <dgm:constr type="l" for="ch" forName="L1TextContainer" refType="r" refFor="ch" refForName="DropPinPlaceHolder"/>
                        <dgm:constr type="b" for="ch" forName="L1TextContainer" refType="h" fact="0.755"/>
                        <dgm:constr type="t" for="ch" forName="L1TextContainer" refType="h" fact="0.6"/>
                        <dgm:constr type="w" for="ch" forName="L2TextContainer" refType="w" fact="0.83"/>
                        <dgm:constr type="l" for="ch" forName="L2TextContainer" refType="r" refFor="ch" refForName="DropPinPlaceHolder"/>
                        <dgm:constr type="b" for="ch" forName="L2TextContainer" refType="h" fact="0.99"/>
                        <dgm:constr type="t" for="ch" forName="L2TextContainer" refType="h" fact="0.755"/>
                        <dgm:constr type="w" for="ch" forName="ConnectLine" refType="h" fact="0.01"/>
                        <dgm:constr type="ctrX" for="ch" forName="ConnectLine" refType="ctrX" refFor="ch" refForName="DropPinPlaceHolder"/>
                        <dgm:constr type="t" for="ch" forName="ConnectLine" refType="h" fact="0.51"/>
                        <dgm:constr type="b" for="ch" forName="ConnectLine" refType="b" refFor="ch" refForName="DropPinPlaceHolder"/>
                        <dgm:constr type="w" for="ch" forName="EmptyPlaceHolder" refType="w"/>
                        <dgm:constr type="h" for="ch" forName="EmptyPlaceHolder" refType="h" fact="0.5"/>
                        <dgm:constr type="t" for="ch" forName="EmptyPlaceHolder" refType="h" fact="0"/>
                      </dgm:constrLst>
                    </dgm:else>
                  </dgm:choose>
                </dgm:if>
                <dgm:else name="CaseForLayoutDirectionRTL">
                  <dgm:choose name="CaseForPlacingNodesAboveAndBelowDividerRTL">
                    <dgm:if name="CaseForPlacingNodeAboveDividerRTL" axis="self" ptType="node" func="posOdd" op="equ" val="1">
                      <dgm:constrLst>
                        <dgm:constr type="w" for="ch" forName="L1TextContainer" refType="w" fact="0.83"/>
                        <dgm:constr type="l" for="ch" forName="L1TextContainer" refType="w" fact="0"/>
                        <dgm:constr type="t" for="ch" forName="L1TextContainer" refType="h" fact="0.01"/>
                        <dgm:constr type="b" for="ch" forName="L1TextContainer" refType="h" fact="0.16"/>
                        <dgm:constr type="w" for="ch" forName="L2TextContainer" refType="w" fact="0.83"/>
                        <dgm:constr type="l" for="ch" forName="L2TextContainer" refType="w" fact="0"/>
                        <dgm:constr type="t" for="ch" forName="L2TextContainer" refType="h" fact="0.16"/>
                        <dgm:constr type="b" for="ch" forName="L2TextContainer" refType="h" fact="0.45"/>
                        <dgm:constr type="w" for="ch" forName="DropPinPlaceHolder" refType="h" fact="0.16"/>
                        <dgm:constr type="h" for="ch" forName="DropPinPlaceHolder" refType="h" fact="0.16"/>
                        <dgm:constr type="t" for="ch" forName="DropPinPlaceHolder" refType="h" fact="0"/>
                        <dgm:constr type="r" for="ch" forName="DropPinPlaceHolder" refType="w"/>
                        <dgm:constr type="w" for="ch" forName="ConnectLine" refType="h" fact="0.01"/>
                        <dgm:constr type="ctrX" for="ch" forName="ConnectLine" refType="ctrX" refFor="ch" refForName="DropPinPlaceHolder"/>
                        <dgm:constr type="b" for="ch" forName="ConnectLine" refType="h" fact="0.49"/>
                        <dgm:constr type="t" for="ch" forName="ConnectLine" refType="b" refFor="ch" refForName="DropPinPlaceHolder" fact="0"/>
                        <dgm:constr type="w" for="ch" forName="ConnectorPoint" refType="h" refFor="ch" refForName="DropPinPlaceHolder" fact="0.325"/>
                        <dgm:constr type="h" for="ch" forName="ConnectorPoint" refType="h" refFor="ch" refForName="DropPinPlaceHolder" fact="0.325"/>
                        <dgm:constr type="ctrX" for="ch" forName="ConnectorPoint" refType="ctrX" refFor="ch" refForName="ConnectLine"/>
                        <dgm:constr type="ctrY" for="ch" forName="ConnectorPoint" refType="t" refFor="ch" refForName="DropPinPlaceHolder"/>
                        <dgm:constr type="w" for="ch" forName="EmptyPlaceHolder" refType="w"/>
                        <dgm:constr type="h" for="ch" forName="EmptyPlaceHolder" refType="h" fact="0.5"/>
                        <dgm:constr type="t" for="ch" forName="EmptyPlaceHolder" refType="h" fact="0.5"/>
                      </dgm:constrLst>
                    </dgm:if>
                    <dgm:else name="CaseForPlacingNodeBelowDividerRTL">
                      <dgm:constrLst>
                        <dgm:constr type="w" for="ch" forName="L1TextContainer" refType="w" fact="0.83"/>
                        <dgm:constr type="l" for="ch" forName="L1TextContainer" refType="w" fact="0"/>
                        <dgm:constr type="b" for="ch" forName="L1TextContainer" refType="h" fact="0.755"/>
                        <dgm:constr type="t" for="ch" forName="L1TextContainer" refType="h" fact="0.6"/>
                        <dgm:constr type="w" for="ch" forName="L2TextContainer" refType="w" fact="0.83"/>
                        <dgm:constr type="l" for="ch" forName="L2TextContainer" refType="w" fact="0"/>
                        <dgm:constr type="b" for="ch" forName="L2TextContainer" refType="h" fact="0.99"/>
                        <dgm:constr type="t" for="ch" forName="L2TextContainer" refType="h" fact="0.755"/>
                        <dgm:constr type="w" for="ch" forName="DropPinPlaceHolder" refType="h" fact="0.16"/>
                        <dgm:constr type="h" for="ch" forName="DropPinPlaceHolder" refType="h" fact="0.16"/>
                        <dgm:constr type="b" for="ch" forName="DropPinPlaceHolder" refType="h"/>
                        <dgm:constr type="r" for="ch" forName="DropPinPlaceHolder" refType="w"/>
                        <dgm:constr type="w" for="ch" forName="ConnectLine" refType="h" fact="0.01"/>
                        <dgm:constr type="ctrX" for="ch" forName="ConnectLine" refType="ctrX" refFor="ch" refForName="DropPinPlaceHolder"/>
                        <dgm:constr type="t" for="ch" forName="ConnectLine" refType="h" fact="0.51"/>
                        <dgm:constr type="b" for="ch" forName="ConnectLine" refType="b" refFor="ch" refForName="DropPinPlaceHolder"/>
                        <dgm:constr type="w" for="ch" forName="ConnectorPoint" refType="h" refFor="ch" refForName="DropPinPlaceHolder" fact="0.325"/>
                        <dgm:constr type="h" for="ch" forName="ConnectorPoint" refType="h" refFor="ch" refForName="DropPinPlaceHolder" fact="0.325"/>
                        <dgm:constr type="ctrX" for="ch" forName="ConnectorPoint" refType="ctrX" refFor="ch" refForName="ConnectLine"/>
                        <dgm:constr type="ctrY" for="ch" forName="ConnectorPoint" refType="b" refFor="ch" refForName="DropPinPlaceHolder"/>
                        <dgm:constr type="w" for="ch" forName="EmptyPlaceHolder" refType="w"/>
                        <dgm:constr type="h" for="ch" forName="EmptyPlaceHolder" refType="h" fact="0.5"/>
                        <dgm:constr type="t" for="ch" forName="EmptyPlaceHolder" refType="h" fact="0"/>
                      </dgm:constrLst>
                    </dgm:else>
                  </dgm:choose>
                </dgm:else>
              </dgm:choose>
              <dgm:layoutNode name="DropPinPlaceHolder">
                <dgm:alg type="composite"/>
                <dgm:shape xmlns:r="http://schemas.openxmlformats.org/officeDocument/2006/relationships" r:blip="">
                  <dgm:adjLst/>
                </dgm:shape>
                <dgm:constrLst>
                  <dgm:constr type="w" for="ch" forName="DropPin" refType="w" fact="0"/>
                  <dgm:constr type="h" for="ch" forName="DropPin" refType="h" fact="0"/>
                  <dgm:constr type="ctrX" for="ch" forName="DropPin" refType="w" fact="0"/>
                  <dgm:constr type="ctrY" for="ch" forName="DropPin" refType="h" fact="0"/>
                  <dgm:constr type="w" for="ch" forName="Ellipse" refType="w" refFor="ch" refForName="DropPin" fact="0"/>
                  <dgm:constr type="h" for="ch" forName="Ellipse" refType="w" refFor="ch" refForName="DropPin" fact="0"/>
                  <dgm:constr type="ctrX" for="ch" forName="Ellipse" refType="ctrX" refFor="ch" refForName="DropPin" fact="0"/>
                  <dgm:constr type="ctrY" for="ch" forName="Ellipse" refType="ctrY" refFor="ch" refForName="DropPin" fact="0"/>
                </dgm:constrLst>
                <dgm:layoutNode name="DropPin" styleLbl="alignNode1">
                  <dgm:alg type="sp"/>
                  <dgm:choose name="CaseForPlacingTearDropAboveAndBelowDivider">
                    <dgm:if name="CaseForPlacingTearDropAboveDivider" axis="self" ptType="node" func="posOdd" op="equ" val="1">
                      <dgm:shape xmlns:r="http://schemas.openxmlformats.org/officeDocument/2006/relationships" rot="135" type="teardrop" r:blip="">
                        <dgm:adjLst>
                          <dgm:adj idx="1" val="1.15"/>
                        </dgm:adjLst>
                      </dgm:shape>
                    </dgm:if>
                    <dgm:else name="CaseForPlacingTearDropBelowDivider">
                      <dgm:shape xmlns:r="http://schemas.openxmlformats.org/officeDocument/2006/relationships" rot="-45" type="teardrop" r:blip="">
                        <dgm:adjLst>
                          <dgm:adj idx="1" val="1.15"/>
                        </dgm:adjLst>
                      </dgm:shape>
                    </dgm:else>
                  </dgm:choose>
                  <dgm:presOf/>
                  <dgm:constrLst/>
                </dgm:layoutNode>
                <dgm:layoutNode name="Ellipse" styleLbl="fgAcc1" moveWith="DropPin">
                  <dgm:alg type="sp"/>
                  <dgm:shape xmlns:r="http://schemas.openxmlformats.org/officeDocument/2006/relationships" type="ellipse" r:blip="">
                    <dgm:adjLst/>
                  </dgm:shape>
                  <dgm:presOf/>
                  <dgm:constrLst/>
                </dgm:layoutNode>
              </dgm:layoutNode>
              <dgm:layoutNode name="L2TextContainer" styleLbl="revTx" moveWith="L1TextContainer">
                <dgm:varLst>
                  <dgm:bulletEnabled val="1"/>
                </dgm:varLst>
                <dgm:choose name="casesForTxtDirLogic">
                  <dgm:if name="Name77" axis="self" ptType="node" func="posOdd" op="equ" val="1">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if>
                  <dgm:else name="Name88">
                    <dgm:alg type="tx">
                      <dgm:param type="txAnchorVert" val="t"/>
                      <dgm:param type="parTxLTRAlign" val="l"/>
                      <dgm:param type="parTxRTLAlign" val="l"/>
                      <dgm:param type="txAnchorVertCh" val="t"/>
                      <dgm:param type="shpTxRTLAlignCh" val="l"/>
                      <dgm:param type="shpTxLTRAlignCh" val="l"/>
                    </dgm:alg>
                    <dgm:constrLst>
                      <dgm:constr type="lMarg"/>
                      <dgm:constr type="rMarg"/>
                      <dgm:constr type="tMarg"/>
                      <dgm:constr type="bMarg"/>
                    </dgm:constrLst>
                  </dgm:else>
                </dgm:choose>
                <dgm:shape xmlns:r="http://schemas.openxmlformats.org/officeDocument/2006/relationships" type="rect" r:blip="">
                  <dgm:adjLst/>
                </dgm:shape>
                <dgm:presOf axis="des" ptType="node"/>
                <dgm:ruleLst>
                  <dgm:rule type="primFontSz" val="5" fact="NaN" max="NaN"/>
                </dgm:ruleLst>
              </dgm:layoutNode>
              <dgm:layoutNode name="L1TextContainer" styleLbl="revTx">
                <dgm:varLst>
                  <dgm:chMax val="1"/>
                  <dgm:chPref val="1"/>
                  <dgm:bulletEnabled val="1"/>
                </dgm:varLst>
                <dgm:alg type="tx">
                  <dgm:param type="txAnchorVert" val="mid"/>
                  <dgm:param type="parTxLTRAlign" val="l"/>
                  <dgm:param type="parTxRTLAlign" val="l"/>
                </dgm:alg>
                <dgm:shape xmlns:r="http://schemas.openxmlformats.org/officeDocument/2006/relationships" type="rect" r:blip="">
                  <dgm:adjLst/>
                </dgm:shape>
                <dgm:presOf axis="self"/>
                <dgm:constrLst>
                  <dgm:constr type="lMarg"/>
                  <dgm:constr type="rMarg"/>
                  <dgm:constr type="tMarg"/>
                  <dgm:constr type="bMarg"/>
                </dgm:constrLst>
                <dgm:ruleLst>
                  <dgm:rule type="primFontSz" val="5" fact="NaN" max="NaN"/>
                </dgm:ruleLst>
              </dgm:layoutNode>
              <dgm:layoutNode name="ConnectLine" styleLbl="dkBgShp">
                <dgm:alg type="sp"/>
                <dgm:shape xmlns:r="http://schemas.openxmlformats.org/officeDocument/2006/relationships" type="rect" r:blip="">
                  <dgm:adjLst/>
                </dgm:shape>
                <dgm:presOf/>
                <dgm:constrLst/>
              </dgm:layoutNode>
              <dgm:layoutNode name="ConnectorPoint" moveWith="ConnectLine">
                <dgm:alg type="composite"/>
                <dgm:shape xmlns:r="http://schemas.openxmlformats.org/officeDocument/2006/relationships" r:blip="">
                  <dgm:adjLst/>
                </dgm:shape>
                <dgm:presOf/>
                <dgm:constrLst>
                  <dgm:constr type="w" for="ch" forName="Bullet" refType="w"/>
                  <dgm:constr type="h" for="ch" forName="Bullet" refType="w"/>
                  <dgm:constr type="ctrX" for="ch" forName="Bullet" refType="w" fact="0.5"/>
                  <dgm:constr type="ctrY" for="ch" forName="Bullet" refType="h" fact="0.5"/>
                </dgm:constrLst>
                <dgm:layoutNode name="Bullet" styleLbl="lnNode1">
                  <dgm:alg type="sp"/>
                  <dgm:shape xmlns:r="http://schemas.openxmlformats.org/officeDocument/2006/relationships" type="ellipse" r:blip="" zOrderOff="10">
                    <dgm:adjLst/>
                  </dgm:shape>
                  <dgm:presOf/>
                  <dgm:constrLst/>
                </dgm:layoutNode>
              </dgm:layoutNode>
              <dgm:layoutNode name="EmptyPlaceHolder">
                <dgm:alg type="sp"/>
                <dgm:shape xmlns:r="http://schemas.openxmlformats.org/officeDocument/2006/relationships" r:blip="">
                  <dgm:adjLst/>
                </dgm:shape>
                <dgm:presOf/>
                <dgm:constrLst/>
              </dgm:layoutNode>
            </dgm:layoutNode>
            <dgm:forEach name="Name28" axis="followSib" ptType="sibTrans" cnt="1">
              <dgm:layoutNode name="spaceBetweenRectangles">
                <dgm:alg type="sp"/>
                <dgm:shape xmlns:r="http://schemas.openxmlformats.org/officeDocument/2006/relationships" r:blip="">
                  <dgm:adjLst/>
                </dgm:shape>
                <dgm:presOf/>
                <dgm:constrLst/>
                <dgm:ruleLst/>
              </dgm:layoutNode>
            </dgm:forEach>
          </dgm:forEach>
        </dgm:else>
      </dgm:choose>
    </dgm:layoutNode>
  </dgm:layoutNode>
  <dgm:extLst>
    <a:ext uri="{68A01E43-0DF5-4B5B-8FA6-DAF915123BFB}">
      <dgm1612:lstStyle xmlns:dgm1612="http://schemas.microsoft.com/office/drawing/2016/12/diagram">
        <a:lvl1pPr>
          <a:defRPr b="1"/>
        </a:lvl1pPr>
      </dgm1612:lstStyle>
    </a:ext>
  </dgm:extLst>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4.xml><?xml version="1.0" encoding="utf-8"?>
<dgm:layoutDef xmlns:dgm="http://schemas.openxmlformats.org/drawingml/2006/diagram" xmlns:a="http://schemas.openxmlformats.org/drawingml/2006/main" uniqueId="urn:microsoft.com/office/officeart/2005/8/layout/pyramid2">
  <dgm:title val=""/>
  <dgm:desc val=""/>
  <dgm:catLst>
    <dgm:cat type="pyramid" pri="3000"/>
    <dgm:cat type="list" pri="21000"/>
    <dgm:cat type="convert" pri="17000"/>
  </dgm:catLst>
  <dgm:sampData useDef="1">
    <dgm:dataModel>
      <dgm:ptLst/>
      <dgm:bg/>
      <dgm:whole/>
    </dgm:dataModel>
  </dgm:sampData>
  <dgm:styleData useDef="1">
    <dgm:dataModel>
      <dgm:ptLst/>
      <dgm:bg/>
      <dgm:whole/>
    </dgm:dataModel>
  </dgm:styleData>
  <dgm:clrData useDef="1">
    <dgm:dataModel>
      <dgm:ptLst/>
      <dgm:bg/>
      <dgm:whole/>
    </dgm:dataModel>
  </dgm:clrData>
  <dgm:layoutNode name="compositeShape">
    <dgm:alg type="composite"/>
    <dgm:shape xmlns:r="http://schemas.openxmlformats.org/officeDocument/2006/relationships" r:blip="">
      <dgm:adjLst/>
    </dgm:shape>
    <dgm:presOf/>
    <dgm:varLst>
      <dgm:dir/>
      <dgm:resizeHandles/>
    </dgm:varLst>
    <dgm:choose name="Name0">
      <dgm:if name="Name1" func="var" arg="dir" op="equ" val="norm">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l" for="ch" forName="theList" refType="w" refFor="ch" refForName="pyramid" fact="0.5"/>
          <dgm:constr type="h" for="des" forName="aSpace" refType="h" fact="0.1"/>
        </dgm:constrLst>
      </dgm:if>
      <dgm:else name="Name2">
        <dgm:constrLst>
          <dgm:constr type="w" for="ch" forName="pyramid" refType="h"/>
          <dgm:constr type="h" for="ch" forName="pyramid" refType="h"/>
          <dgm:constr type="h" for="ch" forName="theList" refType="h" fact="0.8"/>
          <dgm:constr type="w" for="ch" forName="theList" refType="h" fact="0.65"/>
          <dgm:constr type="ctrY" for="ch" forName="theList" refType="h" refFor="ch" refForName="pyramid" fact="0.5"/>
          <dgm:constr type="r" for="ch" forName="theList" refType="w" refFor="ch" refForName="pyramid" fact="0.5"/>
          <dgm:constr type="h" for="des" forName="aSpace" refType="h" fact="0.1"/>
        </dgm:constrLst>
      </dgm:else>
    </dgm:choose>
    <dgm:ruleLst/>
    <dgm:choose name="Name3">
      <dgm:if name="Name4" axis="ch" ptType="node" func="cnt" op="gte" val="1">
        <dgm:layoutNode name="pyramid" styleLbl="node1">
          <dgm:alg type="sp"/>
          <dgm:shape xmlns:r="http://schemas.openxmlformats.org/officeDocument/2006/relationships" type="triangle" r:blip="">
            <dgm:adjLst/>
          </dgm:shape>
          <dgm:presOf/>
          <dgm:constrLst/>
          <dgm:ruleLst/>
        </dgm:layoutNode>
        <dgm:layoutNode name="theList">
          <dgm:alg type="lin">
            <dgm:param type="linDir" val="fromT"/>
          </dgm:alg>
          <dgm:shape xmlns:r="http://schemas.openxmlformats.org/officeDocument/2006/relationships" r:blip="">
            <dgm:adjLst/>
          </dgm:shape>
          <dgm:presOf/>
          <dgm:constrLst>
            <dgm:constr type="w" for="ch" forName="aNode" refType="w"/>
            <dgm:constr type="h" for="ch" forName="aNode" refType="h"/>
            <dgm:constr type="primFontSz" for="ch" ptType="node" op="equ"/>
          </dgm:constrLst>
          <dgm:ruleLst/>
          <dgm:forEach name="aNodeForEach" axis="ch" ptType="node">
            <dgm:layoutNode name="aNode" styleLbl="fgAcc1">
              <dgm:varLst>
                <dgm:bulletEnabled val="1"/>
              </dgm:varLst>
              <dgm:alg type="tx"/>
              <dgm:shape xmlns:r="http://schemas.openxmlformats.org/officeDocument/2006/relationships" type="roundRect" r:blip="">
                <dgm:adjLst/>
              </dgm:shape>
              <dgm:presOf axis="desOrSelf" ptType="node"/>
              <dgm:constrLst>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aSpace">
              <dgm:alg type="sp"/>
              <dgm:shape xmlns:r="http://schemas.openxmlformats.org/officeDocument/2006/relationships" r:blip="">
                <dgm:adjLst/>
              </dgm:shape>
              <dgm:presOf/>
              <dgm:constrLst/>
              <dgm:ruleLst/>
            </dgm:layoutNode>
          </dgm:forEach>
        </dgm:layoutNode>
      </dgm:if>
      <dgm:else name="Name5"/>
    </dgm:choose>
  </dgm:layoutNode>
</dgm:layoutDef>
</file>

<file path=ppt/diagrams/layout5.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239979791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Employee relations is central to the provision of care by NHS England. ER supports employee engagement, retention, and patient safety with 1.38 million employees in October 2025. In the 2025 NHS Staff Survey overall engagement was 5.91 out of ten, and 93.4% of resident doctors voted in 2026 to continue with industrial action (NHS England, 2025). This presentation will critically analyze up-to-date policies, gaps, underlying causes, and how AI has responded and is redefining its role, but will provide evidence-based recommendations based on the HRM theory and the most recent 2025-2026 workforce statistics.</a:t>
            </a:r>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largest employer in UK is NHS England. The total workforce of FTEs was 1.38 million in October 2025, with only an increase of 1.1 percent per year compared to the 3.3 percent increase the previous year. It covers acute, community, mental health and primary care. Only 58.05% recommend the NHS as a place of work, which is a decline of 60.79% in 2025 compared to 2024 in the Staff Survey (NHS, 2026). Q2 2025/26 has 97,475 vacancies at 6.7%, compared to 7.4% a year ago - indicating workforce weakness instead of strength (NHS Digital Desk, 2026).</a:t>
            </a:r>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employee relations deals with a three-part relationship which exists between the employer, the employees and their representatives. It covers collective bargaining, voice strategies, involvement, grievance management, and conflict management. The ER has a strategic connection with engagement, patient safety, and clinical outcomes NHS England - Evidence has demonstrated that engaged staff provides safer care. It is at the heart of the provision of the NHS People Promise and the upcoming 10-Year Workforce Plan available in Spring 2026 (Department of Health and Social Care, 2025). With the continuing controversy and 2025 engagement score of 5.91, never has there been a more strategic importance of enacting a strong ER practice (Onumonu, 2026).</a:t>
            </a:r>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plan to critically analyze employee relations in NHS England with checked evidence between 2025-2026. The goals are threefold: evaluate existing policies; diagnose opportunities and threats, in particular, electronic and AI-based ones; prescribe theoretically based actions. We are using a combination of the HRM theory (psychological contract, pluralist frames, social exchange), and the recent Staff Survey, workforce statistics, and industrial action statistics. The structure switches between organisational background and theoretical background, up-to-date position, root-labelling proposals, and ultimately the proposal of future-of-work in five to ten years (NHS, 2026).</a:t>
            </a:r>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theory of employee relations is vital in offering useful analytic frameworks. The psychological contract describes the relationships between staff and employer of expectations not written down - a contract seriously battered by long NHS struggles. The unitarist approach is based on collective objectives, whereas the pluralist approach allows a legitimate conflict, which aligns with the reality in the NHS since 93.4% of resident doctors suggested they should carry on 2026. The radical frame by Fox brings out the problem of power imbalance, which is applicable considering the rejection of the pay offer of 3.5% in 2026 (Whittaker, 2026). The social exchange theory demonstrates reciprocity, whereby staff views themselves as treated fairly, they make the discretionary effort in response, which is a valid predictor of engagement and retention (Pham et al., 2023).</a:t>
            </a:r>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ER framework of NHS England is based on the NHS People Plan and People Promise and consists of nine themes which are co-designed with employees. Through the Staff Survey organisations report yearly under these themes. Staff Standards is the new system with compulsory demands to provide the same conditions of work. The 2025 Staff Survey, however, showed that out of the 21 sub-scores, none of them improved and only two deteriorated. There has been a stable change of line management and compassionate leadership indicators, although in general theme development has reached a stalemate as a policy design is not enough without cultural and operational support across trusts (NHS England, 2025b).</a:t>
            </a:r>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NHS ER is based on collective bargaining. Agenda for Change encompasses more than a million non-medical employees, the pay, and terms have been negotiated by the NHS Staff Council. The medical pay will be determined under the DDRB. Mighty unions include the BMA, RCN, UNISON and the Unite. In 2026, the resident doctors opposed the 3.5% increase in pay, which caused a six-day strike on 7 April 2026, the fifteenth strike in a three-year conflict (Roberts, 2026).</a:t>
            </a:r>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number of employee voice mechanisms is high. The NHS Staff Survey has one of the largest workforce surveys in the world with alignments on the People Promise themes, and it is conducted annually. All trusts have Freedom to Speak Up Guardians. Voice culture is supported by Schwartz Round, civility programmes. Nevertheless, with real data, 2025 demonstrates an even more difficult situation: 42.95% of employees believed that their organisation appreciated their work, compared to 44.41 previous years. Advocacy -readiness to recommend the NHS -plummeted to 58.05% (NHS England, 2026). Mechanisms of voices are in place, although their effects are insignificant when systemic strains jam the channels meant to listen to staff.</a:t>
            </a:r>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grievance and disciplinary procedures in NHS England utilise the ACAS Code, with Just Culture principles based on learning over blame. Policy on bullying and harassment is being actively reviewed and dignity at work programmes operate trust-wide. Positively, the reported manager or fellow employee incidences of discrimination dropped to 8.77% in the 2025 Staff Survey - the lowest since initiating surveys. Nonetheless, 30.3% of NHS sickness absence in July 2025 was due to anxiety, stress, or psychiatric illness suggesting that the formal ER processes is not upstream enough to mitigate psychological harm (NHS England, 2026b).</a:t>
            </a:r>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 realistic chance comes to restore the broken psychological contract destroyed due to a series of conflicts. In the 2025 Staff Survey, Line management scores were consistent - a good foundation to continue building on. Increased flexible working through the Think Flex First NHS program deals with the reported retention drivers (NHS Employees, 2026). Compassionate leadership may need to be embedded to curb a decline in advocacy between 60.79% and 58.05% over the years 2024 and 2025. The decline in wellbeing would be reversed by investing in psychological safety, which had positive employer action on wellbeing drop to 54.8% between the 2024 and 2025 surveys (previously it was 57.5%) (NHS Alliance, 2026).</a:t>
            </a:r>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AI and digital solutions provide revolutionary ER opportunities. HR analytics are able to identify the attractive risk at the early stages. AI chatbots are able to process policy and grievance queries on a scale. Predictive rostering has demonstrated potential of reducing agency expenditure, as well as catalog. It is projected that 70% of trusts will have achieved What Good Looks Like core digitisation standard by March 2026 (NHS Confederation) (GOV.UK, 2025). Staff Survey free-text sentiment analytics has the potential to open up direct voice of individuals. But benefits are conditional on the responsible implementation, investment in digital literacy, and meaningful union participation to avoid feelings of surveillance.</a:t>
            </a:r>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present ER is characterized by industrial action. It was followed by the April 2026 six-day strike due to the turn down of the 3.5 percent pay raise and 93.4 percent of resident doctors then voted to renew more action till 2026. Support indicators Burnout Signs: positive employer action on wellbeing dropped by 57.5 to 54.8% in the 2025 Staff Survey (NHS Employers, 2025). In September 2025 the sickness absence rate was 5.3 and the anxiety, stress and psychiatric illness were 30.3 percent of the days lost in July 2025; over 694,800 days away due to anxiety and stress and psychiatric illness in a month (Campbell, 2026).</a:t>
            </a:r>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new ER tensions are brought about by digital transformation. Rota Algorithms have the potential to enhance inequalities in training data, where past biases are reflected in historical data. ID badge check-ins and biometric surveillance - Productivity series, surveillance, and monitoring tools - Surveillance can destroy the psychological contract unless implemented with consultation. An end-year 2025 survey by Digital Health discovered that 96% of the respondents posit that workforce pressures were stopping digital advances (Step Communications Ltd, 2025). In March 2026, the Society of Occupational Medicine cautioned that the haphazard use of AI to focus on overworked employees without proper training can potentially lead to an increase in burnout. The privacy of data and union control are debatable areas.</a:t>
            </a:r>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categories have root causes that revolve around the following: leadership, culture, and structure. Some legacies of command-and-control remain after the compassionate training of leaders. The line manager capacity also differs significantly across trusts and regions which introduce imbalance in staff experience (Gutterman, 2025). Cultural silos that exist between the clinical and non-clinical occupations suppress collective identity. After a series of restructurings, change fatigue is rooted. The 2025 Staff Survey showed that only 42.95% of the staff felt that their organisation valued their work, compared to the 44.41% the previous year (McCulloch, 2026). These cultural forces give rise to the big differences between the staff experience of identical policies - and why policy-only interventions always work poorly.</a:t>
            </a:r>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targeting of external and structural drivers exacerbates cultural challenges. The resident doctors even make that case showing take-home pay is in fact less than it was in real terms in 2008, even though cumulative income has increased by 28.9% since March 2023. Poor funding is chronic and it is matched by increased demand due to an ageing population. The 100,020 vacancies in Q2 2025/26 achieved 6.7% exceeded the workload of the remaining staff. Politicised solution The nature of the politicised/ pay review process dispels any trust in the DDRB and NHS Staff Council (Boyle, 2024). Fragility is stressful, and stressful circumstances are abetted by the fact that after the pandemic, everything is far more likely to enter the state of breakdowns within an ER, no matter how good the line managers are (Goodier, 2025).</a:t>
            </a:r>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Restorative strategies are to re-establish belief and capacity. First, reform a clear multi-year pay system tied to inflation, which will re-establish purchasing power, and will de-politicise year-end wrangles. Second, scale investment in line manager development- a successful lever, since 2025 line management scores did not deviate as other indicators decreased (Haresh Raulgaonkar, 2021). Third, inculcate principles of the Just Culture across the whole trust to transform blame to learning. Fourth, institutionalise union co-design to significant workforce change, such as AI deployment. These interventions restore the psychological contract that is required to turn around the advocacy drop in 2025 (Opawande, 2025).</a:t>
            </a:r>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With the help of the strategic layer, there are operational and digital recommendations. Implement AI-based predictive rostering to mitigate fatigue as well as minimise agency expenditure with an agreement by the union. Use sentiment analytics to free-text Staff Survey answers to bring wards-level issues to light (Kinney et al., 2024). Introduction of triage with Freedom to Speak Up supported by AI without compromising confidentiality. Importantly, the requirement to do digital literacy training with every rollout of AI - the March 2026 warning on digital reform issued by the Society of Occupational Medicine was direct that without training on digital reform the burnout would be exacerbated. Ethical overview, algorithmic audit, and representation of staff should be incorporated in governance (Continental Hospitals, 2025).</a:t>
            </a:r>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 five to ten years, AI and automation is set to transform the NHS ER in a significant way. Generative AI will likely have the input of the strategic partnering capacity by automating large portions of routine administration of HR processes. The use of AI in grievance triage and case management will increase, which will cast doubts on the concept of consent, prejudice, as well as other rights of appeals. NHS England has pinpointed data, AI, genomics, wearables and robotics among five big bets to propel healthcare (BERSIN, 2026). There will be a migration of workforce to clinical-digital hybrid jobs. It requires the upskilling, ethical governance, and ongoing union collaboration at any level to prepare this future.</a:t>
            </a:r>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roadmap phases the reforms over five years. Year one puts the foundations in place with pay reform, line manager development at scale, and digital literacy baselines. Year two moves to AI-enabled predictive rostering and sentiment analysis in early adopter trusts. Years three to five embed Just Culture across the estate and develop independent time management. A joint union-management oversight forum runs across the whole programme and reports quarterly against the People Promise themes to ensure staff voice is preserved.</a:t>
            </a:r>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 employee relations in NHS England is at a real crossroad. The 2025 Staff Survey, and April 2026 industrial action affirm that there is a weak psychological contract that exacerbates wellbeing and unresolved pay disputes. However, there are also actual chances: the management scores on the line are the most stable ever with a record low discrimination report of 8.77, and the looming possibilities of AI provide instruments to leverage in renewal. Digital transformation must be paired with trust, training and partnership with unions, not replacing either of the two. Important references are the 2025 NHS Staff Survey, NHS Confederation, NHS Employers, BMA, NHS Digital and Society of Occupational Medicine. Thank you.</a:t>
            </a:r>
          </a:p>
        </p:txBody>
      </p:sp>
      <p:sp>
        <p:nvSpPr>
          <p:cNvPr id="4" name="Slide Number Placeholder 3"/>
          <p:cNvSpPr>
            <a:spLocks noGrp="1"/>
          </p:cNvSpPr>
          <p:nvPr>
            <p:ph type="sldNum" sz="quarter" idx="10"/>
          </p:nvPr>
        </p:nvSpPr>
        <p:spPr/>
        <p:txBody>
          <a:bodyPr/>
          <a:lstStyle/>
          <a:p>
            <a:fld id="{F7021451-1387-4CA6-816F-3879F97B5CBC}" type="slidenum">
              <a:rPr lang="en-US"/>
              <a:t>21</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5.xml"/><Relationship Id="rId1" Type="http://schemas.openxmlformats.org/officeDocument/2006/relationships/slideLayout" Target="../slideLayouts/slideLayout1.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6.xml"/><Relationship Id="rId1" Type="http://schemas.openxmlformats.org/officeDocument/2006/relationships/slideLayout" Target="../slideLayouts/slideLayout1.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7.xml"/><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9.xml"/><Relationship Id="rId1" Type="http://schemas.openxmlformats.org/officeDocument/2006/relationships/slideLayout" Target="../slideLayouts/slideLayout1.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10.xml"/><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2.xml"/><Relationship Id="rId1" Type="http://schemas.openxmlformats.org/officeDocument/2006/relationships/slideLayout" Target="../slideLayouts/slideLayout1.xml"/></Relationships>
</file>

<file path=ppt/slides/_rels/slide13.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14.xml"/><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5.xml"/><Relationship Id="rId1" Type="http://schemas.openxmlformats.org/officeDocument/2006/relationships/slideLayout" Target="../slideLayouts/slideLayout1.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6.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7.xml"/><Relationship Id="rId1" Type="http://schemas.openxmlformats.org/officeDocument/2006/relationships/slideLayout" Target="../slideLayouts/slideLayout1.xml"/></Relationships>
</file>

<file path=ppt/slides/_rels/slide18.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8.xml"/><Relationship Id="rId1" Type="http://schemas.openxmlformats.org/officeDocument/2006/relationships/slideLayout" Target="../slideLayouts/slideLayout1.xml"/></Relationships>
</file>

<file path=ppt/slides/_rels/slide19.xml.rels><?xml version="1.0" encoding="UTF-8" standalone="yes"?>
<Relationships xmlns="http://schemas.openxmlformats.org/package/2006/relationships"><Relationship Id="rId8" Type="http://schemas.openxmlformats.org/officeDocument/2006/relationships/image" Target="../media/image14.pn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19.xml"/><Relationship Id="rId1" Type="http://schemas.openxmlformats.org/officeDocument/2006/relationships/slideLayout" Target="../slideLayouts/slideLayout1.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xml"/></Relationships>
</file>

<file path=ppt/slides/_rels/slide21.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1.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22.xml.rels><?xml version="1.0" encoding="UTF-8" standalone="yes"?>
<Relationships xmlns="http://schemas.openxmlformats.org/package/2006/relationships"><Relationship Id="rId8" Type="http://schemas.openxmlformats.org/officeDocument/2006/relationships/hyperlink" Target="https://www.gov.uk/government/publications/department-of-health-and-social-care-accounting-officer-assessments/frontline-digitisation-programme-accounting-officer-assessment" TargetMode="External"/><Relationship Id="rId3" Type="http://schemas.openxmlformats.org/officeDocument/2006/relationships/hyperlink" Target="https://assets.publishing.service.gov.uk/media/682f3528c054883884bff44b/NHSPRB_38th_Report_2025.pdf" TargetMode="External"/><Relationship Id="rId7" Type="http://schemas.openxmlformats.org/officeDocument/2006/relationships/hyperlink" Target="https://www.theguardian.com/society/2025/jul/12/crunching-the-data-are-resident-doctors-in-england-badly-paid" TargetMode="External"/><Relationship Id="rId2" Type="http://schemas.openxmlformats.org/officeDocument/2006/relationships/hyperlink" Target="https://joshbersin.com/2026/01/the-great-reinvention-of-human-resources-has-begun/" TargetMode="External"/><Relationship Id="rId1" Type="http://schemas.openxmlformats.org/officeDocument/2006/relationships/slideLayout" Target="../slideLayouts/slideLayout1.xml"/><Relationship Id="rId6" Type="http://schemas.openxmlformats.org/officeDocument/2006/relationships/hyperlink" Target="https://www.gov.uk/government/publications/10-year-health-plan-for-england-fit-for-the-future/fit-for-the-future-10-year-health-plan-for-england-executive-summary" TargetMode="External"/><Relationship Id="rId5" Type="http://schemas.openxmlformats.org/officeDocument/2006/relationships/hyperlink" Target="https://continentalhospitals.com/blog/ai-chatbots-to-triage-patients-are-they-safe/" TargetMode="External"/><Relationship Id="rId10" Type="http://schemas.openxmlformats.org/officeDocument/2006/relationships/hyperlink" Target="https://www.personneltoday.com/hr/nhs-staff-survey-reveals-stability-not-improvement/" TargetMode="External"/><Relationship Id="rId4" Type="http://schemas.openxmlformats.org/officeDocument/2006/relationships/hyperlink" Target="https://www.theguardian.com/society/2026/apr/08/doctors-strike-easter-break-rota-havoc-nhs-england-chief-jim-mackey" TargetMode="External"/><Relationship Id="rId9" Type="http://schemas.openxmlformats.org/officeDocument/2006/relationships/hyperlink" Target="https://www.researchgate.net/publication/395806793_What_Shapes_Culture_Key_Influences_in_Organizations" TargetMode="External"/></Relationships>
</file>

<file path=ppt/slides/_rels/slide23.xml.rels><?xml version="1.0" encoding="UTF-8" standalone="yes"?>
<Relationships xmlns="http://schemas.openxmlformats.org/package/2006/relationships"><Relationship Id="rId8" Type="http://schemas.openxmlformats.org/officeDocument/2006/relationships/hyperlink" Target="https://www.nhsemployers.org/articles/findings-reward-and-recognition-nhs-staff-survey" TargetMode="External"/><Relationship Id="rId13" Type="http://schemas.openxmlformats.org/officeDocument/2006/relationships/hyperlink" Target="https://www.independent.co.uk/news/health/resident-doctors-nhs-strikes-british-medical-association-b2912382.html" TargetMode="External"/><Relationship Id="rId3" Type="http://schemas.openxmlformats.org/officeDocument/2006/relationships/hyperlink" Target="https://www.nhsemployers.org/flexible-working" TargetMode="External"/><Relationship Id="rId7" Type="http://schemas.openxmlformats.org/officeDocument/2006/relationships/hyperlink" Target="https://www.nhsstaffsurveys.com/results/national-results/" TargetMode="External"/><Relationship Id="rId12" Type="http://schemas.openxmlformats.org/officeDocument/2006/relationships/hyperlink" Target="https://www.clinicalservicesjournal.com/story/50148/96-of-health-professionals-say-workforce-pressures-are-holding-back-digital-plan" TargetMode="External"/><Relationship Id="rId2" Type="http://schemas.openxmlformats.org/officeDocument/2006/relationships/hyperlink" Target="https://thenhsalliance.org/resources/nhs-staff-survey-results-2025-what-you-need-to-know" TargetMode="External"/><Relationship Id="rId1" Type="http://schemas.openxmlformats.org/officeDocument/2006/relationships/slideLayout" Target="../slideLayouts/slideLayout1.xml"/><Relationship Id="rId6" Type="http://schemas.openxmlformats.org/officeDocument/2006/relationships/hyperlink" Target="https://www.england.nhs.uk/wp-content/uploads/2026/03/nhs-england-staff-survey-results-2025-summary-report.pdf" TargetMode="External"/><Relationship Id="rId11" Type="http://schemas.openxmlformats.org/officeDocument/2006/relationships/hyperlink" Target="https://www.bbc.com/news/articles/cwy01n5z48qo" TargetMode="External"/><Relationship Id="rId5" Type="http://schemas.openxmlformats.org/officeDocument/2006/relationships/hyperlink" Target="https://aace.org.uk/wp-content/uploads/2024/02/NHS-England-Culture-review-of-ambulance-trusts.pdf" TargetMode="External"/><Relationship Id="rId10" Type="http://schemas.openxmlformats.org/officeDocument/2006/relationships/hyperlink" Target="https://www.linkedin.com/pulse/when-safety-personal-psychological-burnout-just-aderonke-hnpoe" TargetMode="External"/><Relationship Id="rId4" Type="http://schemas.openxmlformats.org/officeDocument/2006/relationships/hyperlink" Target="https://www.nhsemployers.org/news/nhs-staff-survey-results-2025" TargetMode="External"/><Relationship Id="rId9" Type="http://schemas.openxmlformats.org/officeDocument/2006/relationships/hyperlink" Target="https://workplacejournal.co.uk/2026/03/nhs-england-reports-drop-in-staff-engagement-and-morale-in-2025-staff-survey/"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4206240"/>
          </a:xfrm>
          <a:prstGeom prst="rect">
            <a:avLst/>
          </a:prstGeom>
          <a:solidFill>
            <a:srgbClr val="003087"/>
          </a:solidFill>
          <a:ln/>
        </p:spPr>
        <p:txBody>
          <a:bodyPr/>
          <a:lstStyle/>
          <a:p>
            <a:endParaRPr lang="en-IN"/>
          </a:p>
        </p:txBody>
      </p:sp>
      <p:sp>
        <p:nvSpPr>
          <p:cNvPr id="3" name="Shape 1"/>
          <p:cNvSpPr/>
          <p:nvPr/>
        </p:nvSpPr>
        <p:spPr>
          <a:xfrm>
            <a:off x="0" y="4206240"/>
            <a:ext cx="12191695" cy="137160"/>
          </a:xfrm>
          <a:prstGeom prst="rect">
            <a:avLst/>
          </a:prstGeom>
          <a:solidFill>
            <a:srgbClr val="41B6E6"/>
          </a:solidFill>
          <a:ln/>
        </p:spPr>
        <p:txBody>
          <a:bodyPr/>
          <a:lstStyle/>
          <a:p>
            <a:endParaRPr lang="en-IN"/>
          </a:p>
        </p:txBody>
      </p:sp>
      <p:sp>
        <p:nvSpPr>
          <p:cNvPr id="4" name="Shape 2"/>
          <p:cNvSpPr/>
          <p:nvPr/>
        </p:nvSpPr>
        <p:spPr>
          <a:xfrm>
            <a:off x="0" y="4343400"/>
            <a:ext cx="12191695" cy="54864"/>
          </a:xfrm>
          <a:prstGeom prst="rect">
            <a:avLst/>
          </a:prstGeom>
          <a:solidFill>
            <a:srgbClr val="005EB8"/>
          </a:solidFill>
          <a:ln/>
        </p:spPr>
        <p:txBody>
          <a:bodyPr/>
          <a:lstStyle/>
          <a:p>
            <a:endParaRPr lang="en-IN"/>
          </a:p>
        </p:txBody>
      </p:sp>
      <p:sp>
        <p:nvSpPr>
          <p:cNvPr id="6" name="Text 4"/>
          <p:cNvSpPr/>
          <p:nvPr/>
        </p:nvSpPr>
        <p:spPr>
          <a:xfrm>
            <a:off x="365760" y="1417320"/>
            <a:ext cx="11430000" cy="1005840"/>
          </a:xfrm>
          <a:prstGeom prst="rect">
            <a:avLst/>
          </a:prstGeom>
          <a:noFill/>
          <a:ln/>
        </p:spPr>
        <p:txBody>
          <a:bodyPr wrap="square" lIns="0" tIns="0" rIns="0" bIns="0" rtlCol="0" anchor="ctr"/>
          <a:lstStyle/>
          <a:p>
            <a:pPr marL="0" indent="0" algn="ctr">
              <a:buNone/>
            </a:pPr>
            <a:r>
              <a:rPr lang="en-US" sz="4000" b="1" dirty="0">
                <a:solidFill>
                  <a:srgbClr val="FFFFFF"/>
                </a:solidFill>
                <a:latin typeface="Times New Roman" pitchFamily="34" charset="0"/>
                <a:ea typeface="Times New Roman" pitchFamily="34" charset="-122"/>
                <a:cs typeface="Times New Roman" pitchFamily="34" charset="-120"/>
              </a:rPr>
              <a:t>NHS ENGLAND EMPLOYEE RELATIONS:</a:t>
            </a:r>
            <a:endParaRPr lang="en-US" sz="4000" dirty="0"/>
          </a:p>
        </p:txBody>
      </p:sp>
      <p:sp>
        <p:nvSpPr>
          <p:cNvPr id="7" name="Text 5"/>
          <p:cNvSpPr/>
          <p:nvPr/>
        </p:nvSpPr>
        <p:spPr>
          <a:xfrm>
            <a:off x="365760" y="2514600"/>
            <a:ext cx="11430000" cy="914400"/>
          </a:xfrm>
          <a:prstGeom prst="rect">
            <a:avLst/>
          </a:prstGeom>
          <a:noFill/>
          <a:ln/>
        </p:spPr>
        <p:txBody>
          <a:bodyPr wrap="square" lIns="0" tIns="0" rIns="0" bIns="0" rtlCol="0" anchor="ctr"/>
          <a:lstStyle/>
          <a:p>
            <a:pPr marL="0" indent="0" algn="ctr">
              <a:buNone/>
            </a:pPr>
            <a:r>
              <a:rPr lang="en-US" sz="3600" b="1" dirty="0">
                <a:solidFill>
                  <a:srgbClr val="41B6E6"/>
                </a:solidFill>
                <a:latin typeface="Times New Roman" pitchFamily="34" charset="0"/>
                <a:ea typeface="Times New Roman" pitchFamily="34" charset="-122"/>
                <a:cs typeface="Times New Roman" pitchFamily="34" charset="-120"/>
              </a:rPr>
              <a:t>VOICE, VACANCIES AND THE AI FRONTIER</a:t>
            </a:r>
            <a:endParaRPr lang="en-US" sz="3600" dirty="0"/>
          </a:p>
        </p:txBody>
      </p:sp>
      <p:sp>
        <p:nvSpPr>
          <p:cNvPr id="8" name="Text 6"/>
          <p:cNvSpPr/>
          <p:nvPr/>
        </p:nvSpPr>
        <p:spPr>
          <a:xfrm>
            <a:off x="365760" y="3520440"/>
            <a:ext cx="11430000" cy="502920"/>
          </a:xfrm>
          <a:prstGeom prst="rect">
            <a:avLst/>
          </a:prstGeom>
          <a:noFill/>
          <a:ln/>
        </p:spPr>
        <p:txBody>
          <a:bodyPr wrap="square" lIns="0" tIns="0" rIns="0" bIns="0" rtlCol="0" anchor="ctr"/>
          <a:lstStyle/>
          <a:p>
            <a:pPr marL="0" indent="0" algn="ctr">
              <a:buNone/>
            </a:pPr>
            <a:r>
              <a:rPr lang="en-US" sz="2200" i="1" dirty="0">
                <a:solidFill>
                  <a:srgbClr val="FFFFFF"/>
                </a:solidFill>
                <a:latin typeface="Times New Roman" pitchFamily="34" charset="0"/>
                <a:ea typeface="Times New Roman" pitchFamily="34" charset="-122"/>
                <a:cs typeface="Times New Roman" pitchFamily="34" charset="-120"/>
              </a:rPr>
              <a:t>A Critical Analysis of Employee Relations Practice in 2025–2026</a:t>
            </a:r>
            <a:endParaRPr lang="en-US" sz="2200" dirty="0"/>
          </a:p>
        </p:txBody>
      </p:sp>
      <p:sp>
        <p:nvSpPr>
          <p:cNvPr id="9" name="Text 7"/>
          <p:cNvSpPr/>
          <p:nvPr/>
        </p:nvSpPr>
        <p:spPr>
          <a:xfrm>
            <a:off x="365760" y="4754880"/>
            <a:ext cx="3749040" cy="1554480"/>
          </a:xfrm>
          <a:prstGeom prst="rect">
            <a:avLst/>
          </a:prstGeom>
          <a:noFill/>
          <a:ln/>
        </p:spPr>
        <p:txBody>
          <a:bodyPr wrap="square" lIns="0" tIns="0" rIns="0" bIns="0" rtlCol="0" anchor="ctr"/>
          <a:lstStyle/>
          <a:p>
            <a:pPr marL="0" indent="0" algn="ctr">
              <a:buNone/>
            </a:pPr>
            <a:r>
              <a:rPr lang="en-US" sz="4400" b="1" dirty="0">
                <a:solidFill>
                  <a:srgbClr val="003087"/>
                </a:solidFill>
                <a:latin typeface="Times New Roman" pitchFamily="34" charset="0"/>
                <a:ea typeface="Times New Roman" pitchFamily="34" charset="-122"/>
                <a:cs typeface="Times New Roman" pitchFamily="34" charset="-120"/>
              </a:rPr>
              <a:t>1.38 million</a:t>
            </a:r>
            <a:endParaRPr lang="en-US" sz="4400" dirty="0"/>
          </a:p>
          <a:p>
            <a:pPr marL="0" indent="0" algn="ctr">
              <a:buNone/>
            </a:pPr>
            <a:r>
              <a:rPr lang="en-US" sz="1700" dirty="0">
                <a:solidFill>
                  <a:srgbClr val="212121"/>
                </a:solidFill>
                <a:latin typeface="Times New Roman" pitchFamily="34" charset="0"/>
                <a:ea typeface="Times New Roman" pitchFamily="34" charset="-122"/>
                <a:cs typeface="Times New Roman" pitchFamily="34" charset="-120"/>
              </a:rPr>
              <a:t>NHS England Employees</a:t>
            </a:r>
            <a:endParaRPr lang="en-US" sz="4400" dirty="0"/>
          </a:p>
          <a:p>
            <a:pPr marL="0" indent="0" algn="ctr">
              <a:buNone/>
            </a:pPr>
            <a:r>
              <a:rPr lang="en-US" sz="1500" i="1" dirty="0">
                <a:solidFill>
                  <a:srgbClr val="4A5568"/>
                </a:solidFill>
                <a:latin typeface="Times New Roman" pitchFamily="34" charset="0"/>
                <a:ea typeface="Times New Roman" pitchFamily="34" charset="-122"/>
                <a:cs typeface="Times New Roman" pitchFamily="34" charset="-120"/>
              </a:rPr>
              <a:t>(October 2025)</a:t>
            </a:r>
            <a:endParaRPr lang="en-US" sz="4400" dirty="0"/>
          </a:p>
        </p:txBody>
      </p:sp>
      <p:sp>
        <p:nvSpPr>
          <p:cNvPr id="10" name="Text 8"/>
          <p:cNvSpPr/>
          <p:nvPr/>
        </p:nvSpPr>
        <p:spPr>
          <a:xfrm>
            <a:off x="4206240" y="4754880"/>
            <a:ext cx="3749040" cy="1554480"/>
          </a:xfrm>
          <a:prstGeom prst="rect">
            <a:avLst/>
          </a:prstGeom>
          <a:noFill/>
          <a:ln/>
        </p:spPr>
        <p:txBody>
          <a:bodyPr wrap="square" lIns="0" tIns="0" rIns="0" bIns="0" rtlCol="0" anchor="ctr"/>
          <a:lstStyle/>
          <a:p>
            <a:pPr marL="0" indent="0" algn="ctr">
              <a:buNone/>
            </a:pPr>
            <a:r>
              <a:rPr lang="en-US" sz="4400" b="1" dirty="0">
                <a:solidFill>
                  <a:srgbClr val="005EB8"/>
                </a:solidFill>
                <a:latin typeface="Times New Roman" pitchFamily="34" charset="0"/>
                <a:ea typeface="Times New Roman" pitchFamily="34" charset="-122"/>
                <a:cs typeface="Times New Roman" pitchFamily="34" charset="-120"/>
              </a:rPr>
              <a:t>5.91 / 10</a:t>
            </a:r>
            <a:endParaRPr lang="en-US" sz="4400" dirty="0"/>
          </a:p>
          <a:p>
            <a:pPr marL="0" indent="0" algn="ctr">
              <a:buNone/>
            </a:pPr>
            <a:r>
              <a:rPr lang="en-US" sz="1700" dirty="0">
                <a:solidFill>
                  <a:srgbClr val="212121"/>
                </a:solidFill>
                <a:latin typeface="Times New Roman" pitchFamily="34" charset="0"/>
                <a:ea typeface="Times New Roman" pitchFamily="34" charset="-122"/>
                <a:cs typeface="Times New Roman" pitchFamily="34" charset="-120"/>
              </a:rPr>
              <a:t>Overall Engagement Score</a:t>
            </a:r>
            <a:endParaRPr lang="en-US" sz="4400" dirty="0"/>
          </a:p>
          <a:p>
            <a:pPr marL="0" indent="0" algn="ctr">
              <a:buNone/>
            </a:pPr>
            <a:r>
              <a:rPr lang="en-US" sz="1500" i="1" dirty="0">
                <a:solidFill>
                  <a:srgbClr val="4A5568"/>
                </a:solidFill>
                <a:latin typeface="Times New Roman" pitchFamily="34" charset="0"/>
                <a:ea typeface="Times New Roman" pitchFamily="34" charset="-122"/>
                <a:cs typeface="Times New Roman" pitchFamily="34" charset="-120"/>
              </a:rPr>
              <a:t>(2025 Staff Survey)</a:t>
            </a:r>
            <a:endParaRPr lang="en-US" sz="4400" dirty="0"/>
          </a:p>
        </p:txBody>
      </p:sp>
      <p:sp>
        <p:nvSpPr>
          <p:cNvPr id="11" name="Text 9"/>
          <p:cNvSpPr/>
          <p:nvPr/>
        </p:nvSpPr>
        <p:spPr>
          <a:xfrm>
            <a:off x="8046720" y="4754880"/>
            <a:ext cx="3749040" cy="1554480"/>
          </a:xfrm>
          <a:prstGeom prst="rect">
            <a:avLst/>
          </a:prstGeom>
          <a:noFill/>
          <a:ln/>
        </p:spPr>
        <p:txBody>
          <a:bodyPr wrap="square" lIns="0" tIns="0" rIns="0" bIns="0" rtlCol="0" anchor="ctr"/>
          <a:lstStyle/>
          <a:p>
            <a:pPr marL="0" indent="0" algn="ctr">
              <a:buNone/>
            </a:pPr>
            <a:r>
              <a:rPr lang="en-US" sz="4400" b="1" dirty="0">
                <a:solidFill>
                  <a:srgbClr val="003087"/>
                </a:solidFill>
                <a:latin typeface="Times New Roman" pitchFamily="34" charset="0"/>
                <a:ea typeface="Times New Roman" pitchFamily="34" charset="-122"/>
                <a:cs typeface="Times New Roman" pitchFamily="34" charset="-120"/>
              </a:rPr>
              <a:t>93.4%</a:t>
            </a:r>
            <a:endParaRPr lang="en-US" sz="4400" dirty="0"/>
          </a:p>
          <a:p>
            <a:pPr marL="0" indent="0" algn="ctr">
              <a:buNone/>
            </a:pPr>
            <a:r>
              <a:rPr lang="en-US" sz="1700" dirty="0">
                <a:solidFill>
                  <a:srgbClr val="212121"/>
                </a:solidFill>
                <a:latin typeface="Times New Roman" pitchFamily="34" charset="0"/>
                <a:ea typeface="Times New Roman" pitchFamily="34" charset="-122"/>
                <a:cs typeface="Times New Roman" pitchFamily="34" charset="-120"/>
              </a:rPr>
              <a:t>Resident Doctors Voting Strike</a:t>
            </a:r>
            <a:endParaRPr lang="en-US" sz="4400" dirty="0"/>
          </a:p>
          <a:p>
            <a:pPr marL="0" indent="0" algn="ctr">
              <a:buNone/>
            </a:pPr>
            <a:r>
              <a:rPr lang="en-US" sz="1500" i="1" dirty="0">
                <a:solidFill>
                  <a:srgbClr val="4A5568"/>
                </a:solidFill>
                <a:latin typeface="Times New Roman" pitchFamily="34" charset="0"/>
                <a:ea typeface="Times New Roman" pitchFamily="34" charset="-122"/>
                <a:cs typeface="Times New Roman" pitchFamily="34" charset="-120"/>
              </a:rPr>
              <a:t>(2026 Ballot)</a:t>
            </a:r>
            <a:endParaRPr lang="en-US" sz="4400" dirty="0"/>
          </a:p>
        </p:txBody>
      </p:sp>
      <p:sp>
        <p:nvSpPr>
          <p:cNvPr id="12" name="Shape 10"/>
          <p:cNvSpPr/>
          <p:nvPr/>
        </p:nvSpPr>
        <p:spPr>
          <a:xfrm>
            <a:off x="4160520" y="4937760"/>
            <a:ext cx="18288" cy="1188720"/>
          </a:xfrm>
          <a:prstGeom prst="rect">
            <a:avLst/>
          </a:prstGeom>
          <a:solidFill>
            <a:srgbClr val="41B6E6"/>
          </a:solidFill>
          <a:ln/>
        </p:spPr>
        <p:txBody>
          <a:bodyPr/>
          <a:lstStyle/>
          <a:p>
            <a:endParaRPr lang="en-IN"/>
          </a:p>
        </p:txBody>
      </p:sp>
      <p:sp>
        <p:nvSpPr>
          <p:cNvPr id="13" name="Shape 11"/>
          <p:cNvSpPr/>
          <p:nvPr/>
        </p:nvSpPr>
        <p:spPr>
          <a:xfrm>
            <a:off x="8001000" y="4937760"/>
            <a:ext cx="18288" cy="1188720"/>
          </a:xfrm>
          <a:prstGeom prst="rect">
            <a:avLst/>
          </a:prstGeom>
          <a:solidFill>
            <a:srgbClr val="41B6E6"/>
          </a:solidFill>
          <a:ln/>
        </p:spPr>
        <p:txBody>
          <a:bodyPr/>
          <a:lstStyle/>
          <a:p>
            <a:endParaRPr lang="en-IN"/>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1: Introduction – Employee Relations at NHS England</a:t>
            </a:r>
            <a:endParaRPr lang="en-US" sz="2800" dirty="0"/>
          </a:p>
        </p:txBody>
      </p:sp>
      <p:sp>
        <p:nvSpPr>
          <p:cNvPr id="5" name="Text 3"/>
          <p:cNvSpPr/>
          <p:nvPr/>
        </p:nvSpPr>
        <p:spPr>
          <a:xfrm>
            <a:off x="457200" y="1234440"/>
            <a:ext cx="5852160" cy="5394960"/>
          </a:xfrm>
          <a:prstGeom prst="rect">
            <a:avLst/>
          </a:prstGeom>
          <a:noFill/>
          <a:ln/>
        </p:spPr>
        <p:txBody>
          <a:bodyPr wrap="square" lIns="0" tIns="0" rIns="0" bIns="0" rtlCol="0" anchor="t"/>
          <a:lstStyle/>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Safe care delivery in the largest employer in the UK is supported by employee relations (ER).</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ER guides involvement, spirits, retention and industrial unity.</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According to the 2025 NHS England Staff Survey, the overall engagement is 5.91/10; 93.4% of resident doctors would vote for additional striking in 2026 (NHS England, 2025).</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The presentation will address the policies, gaps, drivers and future perspective.</a:t>
            </a:r>
            <a:endParaRPr lang="en-US" sz="2400" dirty="0"/>
          </a:p>
        </p:txBody>
      </p:sp>
      <p:sp>
        <p:nvSpPr>
          <p:cNvPr id="6" name="Text 4"/>
          <p:cNvSpPr/>
          <p:nvPr/>
        </p:nvSpPr>
        <p:spPr>
          <a:xfrm>
            <a:off x="6537960" y="1234440"/>
            <a:ext cx="5349240" cy="594360"/>
          </a:xfrm>
          <a:prstGeom prst="rect">
            <a:avLst/>
          </a:prstGeom>
          <a:noFill/>
          <a:ln/>
        </p:spPr>
        <p:txBody>
          <a:bodyPr wrap="square" lIns="0" tIns="0" rIns="0" bIns="0" rtlCol="0" anchor="ctr"/>
          <a:lstStyle/>
          <a:p>
            <a:pPr marL="0" indent="0" algn="ctr">
              <a:buNone/>
            </a:pPr>
            <a:r>
              <a:rPr lang="en-US" sz="1500" b="1" i="1" dirty="0">
                <a:solidFill>
                  <a:srgbClr val="003087"/>
                </a:solidFill>
                <a:latin typeface="Times New Roman" pitchFamily="34" charset="0"/>
                <a:ea typeface="Times New Roman" pitchFamily="34" charset="-122"/>
                <a:cs typeface="Times New Roman" pitchFamily="34" charset="-120"/>
              </a:rPr>
              <a:t>Figure 1: Summary result of NHS England Staff Survey</a:t>
            </a:r>
            <a:endParaRPr lang="en-US" sz="1500" dirty="0"/>
          </a:p>
        </p:txBody>
      </p:sp>
      <p:sp>
        <p:nvSpPr>
          <p:cNvPr id="7" name="Shape 5"/>
          <p:cNvSpPr/>
          <p:nvPr/>
        </p:nvSpPr>
        <p:spPr>
          <a:xfrm>
            <a:off x="6464808" y="1828800"/>
            <a:ext cx="5495544" cy="4334256"/>
          </a:xfrm>
          <a:prstGeom prst="rect">
            <a:avLst/>
          </a:prstGeom>
          <a:solidFill>
            <a:srgbClr val="FFFFFF"/>
          </a:solidFill>
          <a:ln w="9525">
            <a:solidFill>
              <a:srgbClr val="D0D7DE"/>
            </a:solidFill>
            <a:prstDash val="solid"/>
          </a:ln>
        </p:spPr>
        <p:txBody>
          <a:bodyPr/>
          <a:lstStyle/>
          <a:p>
            <a:endParaRPr lang="en-IN"/>
          </a:p>
        </p:txBody>
      </p:sp>
      <p:pic>
        <p:nvPicPr>
          <p:cNvPr id="8" name="Image 0" descr="/home/claude/work/extracted/word/media/image9.png"/>
          <p:cNvPicPr>
            <a:picLocks noChangeAspect="1"/>
          </p:cNvPicPr>
          <p:nvPr/>
        </p:nvPicPr>
        <p:blipFill>
          <a:blip r:embed="rId3"/>
          <a:stretch>
            <a:fillRect/>
          </a:stretch>
        </p:blipFill>
        <p:spPr>
          <a:xfrm>
            <a:off x="6537960" y="1901952"/>
            <a:ext cx="5349240" cy="4242587"/>
          </a:xfrm>
          <a:prstGeom prst="rect">
            <a:avLst/>
          </a:prstGeom>
        </p:spPr>
      </p:pic>
      <p:sp>
        <p:nvSpPr>
          <p:cNvPr id="9" name="Text 6"/>
          <p:cNvSpPr/>
          <p:nvPr/>
        </p:nvSpPr>
        <p:spPr>
          <a:xfrm>
            <a:off x="6611112" y="6263640"/>
            <a:ext cx="5349240" cy="365760"/>
          </a:xfrm>
          <a:prstGeom prst="rect">
            <a:avLst/>
          </a:prstGeom>
          <a:noFill/>
          <a:ln/>
        </p:spPr>
        <p:txBody>
          <a:bodyPr wrap="square" lIns="0" tIns="0" rIns="0" bIns="0" rtlCol="0" anchor="t"/>
          <a:lstStyle/>
          <a:p>
            <a:pPr marL="0" indent="0" algn="ctr">
              <a:buNone/>
            </a:pPr>
            <a:r>
              <a:rPr lang="en-US" sz="1400" i="1" dirty="0">
                <a:solidFill>
                  <a:srgbClr val="4A5568"/>
                </a:solidFill>
                <a:latin typeface="Times New Roman" pitchFamily="34" charset="0"/>
                <a:ea typeface="Times New Roman" pitchFamily="34" charset="-122"/>
                <a:cs typeface="Times New Roman" pitchFamily="34" charset="-120"/>
              </a:rPr>
              <a:t>(Source: NHS England, 2025)</a:t>
            </a:r>
            <a:endParaRPr lang="en-US" sz="14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2: NHS England: Organisational Context and Workforce Profile</a:t>
            </a:r>
            <a:endParaRPr lang="en-US" sz="2800" dirty="0"/>
          </a:p>
        </p:txBody>
      </p:sp>
      <p:sp>
        <p:nvSpPr>
          <p:cNvPr id="5" name="Text 3"/>
          <p:cNvSpPr/>
          <p:nvPr/>
        </p:nvSpPr>
        <p:spPr>
          <a:xfrm>
            <a:off x="457200" y="1234440"/>
            <a:ext cx="5852160" cy="5394960"/>
          </a:xfrm>
          <a:prstGeom prst="rect">
            <a:avLst/>
          </a:prstGeom>
          <a:noFill/>
          <a:ln/>
        </p:spPr>
        <p:txBody>
          <a:bodyPr wrap="square" lIns="0" tIns="0" rIns="0" bIns="0" rtlCol="0" anchor="t"/>
          <a:lstStyle/>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The NHS has more than 1.4 million staff in acute, community, mental health and primary care.</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Agenda for Change creates a multi-union, multi-professional workforce.</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In 2025, 58.05% would recommend the NHS as a workplace, down from 60.79% in 2024 (NHS, 2026).</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Works under extreme demand and budgetary and demographic constrainment.</a:t>
            </a:r>
            <a:endParaRPr lang="en-US" sz="2400" dirty="0"/>
          </a:p>
        </p:txBody>
      </p:sp>
      <p:sp>
        <p:nvSpPr>
          <p:cNvPr id="6" name="Text 4"/>
          <p:cNvSpPr/>
          <p:nvPr/>
        </p:nvSpPr>
        <p:spPr>
          <a:xfrm>
            <a:off x="6537960" y="1234440"/>
            <a:ext cx="5349240" cy="457200"/>
          </a:xfrm>
          <a:prstGeom prst="rect">
            <a:avLst/>
          </a:prstGeom>
          <a:noFill/>
          <a:ln/>
        </p:spPr>
        <p:txBody>
          <a:bodyPr wrap="square" lIns="0" tIns="0" rIns="0" bIns="0" rtlCol="0" anchor="ctr"/>
          <a:lstStyle/>
          <a:p>
            <a:pPr marL="0" indent="0" algn="ctr">
              <a:buNone/>
            </a:pPr>
            <a:r>
              <a:rPr lang="en-US" sz="1500" b="1" i="1" dirty="0">
                <a:solidFill>
                  <a:srgbClr val="003087"/>
                </a:solidFill>
                <a:latin typeface="Times New Roman" pitchFamily="34" charset="0"/>
                <a:ea typeface="Times New Roman" pitchFamily="34" charset="-122"/>
                <a:cs typeface="Times New Roman" pitchFamily="34" charset="-120"/>
              </a:rPr>
              <a:t>Figure 2: NHS England Workforce Profile</a:t>
            </a:r>
            <a:endParaRPr lang="en-US" sz="1500" dirty="0"/>
          </a:p>
        </p:txBody>
      </p:sp>
      <p:sp>
        <p:nvSpPr>
          <p:cNvPr id="7" name="Shape 5"/>
          <p:cNvSpPr/>
          <p:nvPr/>
        </p:nvSpPr>
        <p:spPr>
          <a:xfrm>
            <a:off x="7019009" y="1691640"/>
            <a:ext cx="4387143" cy="4535424"/>
          </a:xfrm>
          <a:prstGeom prst="rect">
            <a:avLst/>
          </a:prstGeom>
          <a:solidFill>
            <a:srgbClr val="FFFFFF"/>
          </a:solidFill>
          <a:ln w="9525">
            <a:solidFill>
              <a:srgbClr val="D0D7DE"/>
            </a:solidFill>
            <a:prstDash val="solid"/>
          </a:ln>
        </p:spPr>
        <p:txBody>
          <a:bodyPr/>
          <a:lstStyle/>
          <a:p>
            <a:endParaRPr lang="en-IN"/>
          </a:p>
        </p:txBody>
      </p:sp>
      <p:pic>
        <p:nvPicPr>
          <p:cNvPr id="8" name="Image 0" descr="/home/claude/work/extracted/word/media/image10.png"/>
          <p:cNvPicPr>
            <a:picLocks noChangeAspect="1"/>
          </p:cNvPicPr>
          <p:nvPr/>
        </p:nvPicPr>
        <p:blipFill>
          <a:blip r:embed="rId3"/>
          <a:stretch>
            <a:fillRect/>
          </a:stretch>
        </p:blipFill>
        <p:spPr>
          <a:xfrm>
            <a:off x="7092161" y="1764792"/>
            <a:ext cx="4240839" cy="4389120"/>
          </a:xfrm>
          <a:prstGeom prst="rect">
            <a:avLst/>
          </a:prstGeom>
        </p:spPr>
      </p:pic>
      <p:sp>
        <p:nvSpPr>
          <p:cNvPr id="9" name="Text 6"/>
          <p:cNvSpPr/>
          <p:nvPr/>
        </p:nvSpPr>
        <p:spPr>
          <a:xfrm>
            <a:off x="6537960" y="6263640"/>
            <a:ext cx="5349240" cy="365760"/>
          </a:xfrm>
          <a:prstGeom prst="rect">
            <a:avLst/>
          </a:prstGeom>
          <a:noFill/>
          <a:ln/>
        </p:spPr>
        <p:txBody>
          <a:bodyPr wrap="square" lIns="0" tIns="0" rIns="0" bIns="0" rtlCol="0" anchor="t"/>
          <a:lstStyle/>
          <a:p>
            <a:pPr marL="0" indent="0" algn="ctr">
              <a:buNone/>
            </a:pPr>
            <a:r>
              <a:rPr lang="en-US" sz="1400" i="1" dirty="0">
                <a:solidFill>
                  <a:srgbClr val="4A5568"/>
                </a:solidFill>
                <a:latin typeface="Times New Roman" pitchFamily="34" charset="0"/>
                <a:ea typeface="Times New Roman" pitchFamily="34" charset="-122"/>
                <a:cs typeface="Times New Roman" pitchFamily="34" charset="-120"/>
              </a:rPr>
              <a:t>(Source: NHS Digital Desk, 2026)</a:t>
            </a:r>
            <a:endParaRPr lang="en-US" sz="1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3: Defining Employee Relations and Strategic Importance</a:t>
            </a:r>
            <a:endParaRPr lang="en-US" sz="2800" dirty="0"/>
          </a:p>
        </p:txBody>
      </p:sp>
      <p:sp>
        <p:nvSpPr>
          <p:cNvPr id="5" name="Text 3"/>
          <p:cNvSpPr/>
          <p:nvPr/>
        </p:nvSpPr>
        <p:spPr>
          <a:xfrm>
            <a:off x="457200" y="1234440"/>
            <a:ext cx="4766718" cy="5394960"/>
          </a:xfrm>
          <a:prstGeom prst="rect">
            <a:avLst/>
          </a:prstGeom>
          <a:noFill/>
          <a:ln/>
        </p:spPr>
        <p:txBody>
          <a:bodyPr wrap="square" lIns="0" tIns="0" rIns="0" bIns="0" rtlCol="0" anchor="t"/>
          <a:lstStyle/>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ER manages the employer–employee–union relationship.</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Discusses voice, involvement, bargaining and conflict resolution.</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Patient safety, patient safety, and outcomes directly connected.</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At the heart of NHS People Promise and the future 10-Year Workforce Plan (Department of Health and Social Care, 2025).</a:t>
            </a:r>
            <a:endParaRPr lang="en-US" sz="2400" dirty="0"/>
          </a:p>
        </p:txBody>
      </p:sp>
      <p:sp>
        <p:nvSpPr>
          <p:cNvPr id="6" name="Text 4"/>
          <p:cNvSpPr/>
          <p:nvPr/>
        </p:nvSpPr>
        <p:spPr>
          <a:xfrm>
            <a:off x="5584723" y="1234440"/>
            <a:ext cx="6302477" cy="594360"/>
          </a:xfrm>
          <a:prstGeom prst="rect">
            <a:avLst/>
          </a:prstGeom>
          <a:noFill/>
          <a:ln/>
        </p:spPr>
        <p:txBody>
          <a:bodyPr wrap="square" lIns="0" tIns="0" rIns="0" bIns="0" rtlCol="0" anchor="ctr"/>
          <a:lstStyle/>
          <a:p>
            <a:pPr marL="0" indent="0" algn="ctr">
              <a:buNone/>
            </a:pPr>
            <a:r>
              <a:rPr lang="en-US" sz="1500" b="1" i="1" dirty="0">
                <a:solidFill>
                  <a:srgbClr val="003087"/>
                </a:solidFill>
                <a:latin typeface="Times New Roman" pitchFamily="34" charset="0"/>
                <a:ea typeface="Times New Roman" pitchFamily="34" charset="-122"/>
                <a:cs typeface="Times New Roman" pitchFamily="34" charset="-120"/>
              </a:rPr>
              <a:t>Figure 3: Regional / Directorate Results across NHSE</a:t>
            </a:r>
            <a:endParaRPr lang="en-US" sz="1500" dirty="0"/>
          </a:p>
        </p:txBody>
      </p:sp>
      <p:sp>
        <p:nvSpPr>
          <p:cNvPr id="7" name="Shape 5"/>
          <p:cNvSpPr/>
          <p:nvPr/>
        </p:nvSpPr>
        <p:spPr>
          <a:xfrm>
            <a:off x="5584723" y="1828800"/>
            <a:ext cx="6011216" cy="4398264"/>
          </a:xfrm>
          <a:prstGeom prst="rect">
            <a:avLst/>
          </a:prstGeom>
          <a:solidFill>
            <a:srgbClr val="FFFFFF"/>
          </a:solidFill>
          <a:ln w="9525">
            <a:solidFill>
              <a:srgbClr val="D0D7DE"/>
            </a:solidFill>
            <a:prstDash val="solid"/>
          </a:ln>
        </p:spPr>
        <p:txBody>
          <a:bodyPr/>
          <a:lstStyle/>
          <a:p>
            <a:endParaRPr lang="en-IN"/>
          </a:p>
        </p:txBody>
      </p:sp>
      <p:pic>
        <p:nvPicPr>
          <p:cNvPr id="8" name="Image 0" descr="/home/claude/work/extracted/word/media/image7.png"/>
          <p:cNvPicPr>
            <a:picLocks noChangeAspect="1"/>
          </p:cNvPicPr>
          <p:nvPr/>
        </p:nvPicPr>
        <p:blipFill>
          <a:blip r:embed="rId3"/>
          <a:stretch>
            <a:fillRect/>
          </a:stretch>
        </p:blipFill>
        <p:spPr>
          <a:xfrm>
            <a:off x="5696072" y="1901952"/>
            <a:ext cx="5826715" cy="4251960"/>
          </a:xfrm>
          <a:prstGeom prst="rect">
            <a:avLst/>
          </a:prstGeom>
        </p:spPr>
      </p:pic>
      <p:sp>
        <p:nvSpPr>
          <p:cNvPr id="9" name="Text 6"/>
          <p:cNvSpPr/>
          <p:nvPr/>
        </p:nvSpPr>
        <p:spPr>
          <a:xfrm>
            <a:off x="5584724" y="6263640"/>
            <a:ext cx="6011216" cy="365760"/>
          </a:xfrm>
          <a:prstGeom prst="rect">
            <a:avLst/>
          </a:prstGeom>
          <a:noFill/>
          <a:ln/>
        </p:spPr>
        <p:txBody>
          <a:bodyPr wrap="square" lIns="0" tIns="0" rIns="0" bIns="0" rtlCol="0" anchor="t"/>
          <a:lstStyle/>
          <a:p>
            <a:pPr marL="0" indent="0" algn="ctr">
              <a:buNone/>
            </a:pPr>
            <a:r>
              <a:rPr lang="en-US" sz="1400" i="1" dirty="0">
                <a:solidFill>
                  <a:srgbClr val="4A5568"/>
                </a:solidFill>
                <a:latin typeface="Times New Roman" pitchFamily="34" charset="0"/>
                <a:ea typeface="Times New Roman" pitchFamily="34" charset="-122"/>
                <a:cs typeface="Times New Roman" pitchFamily="34" charset="-120"/>
              </a:rPr>
              <a:t>(Source: NHS, 2026)</a:t>
            </a:r>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4: Presentation Aim, Objectives and Structure</a:t>
            </a:r>
            <a:endParaRPr lang="en-US" sz="2800" dirty="0"/>
          </a:p>
        </p:txBody>
      </p:sp>
      <p:graphicFrame>
        <p:nvGraphicFramePr>
          <p:cNvPr id="6" name="Diagram 5">
            <a:extLst>
              <a:ext uri="{FF2B5EF4-FFF2-40B4-BE49-F238E27FC236}">
                <a16:creationId xmlns:a16="http://schemas.microsoft.com/office/drawing/2014/main" id="{9AC51AD3-1AD8-F8F4-7E70-2ABA13297C6D}"/>
              </a:ext>
            </a:extLst>
          </p:cNvPr>
          <p:cNvGraphicFramePr/>
          <p:nvPr>
            <p:extLst>
              <p:ext uri="{D42A27DB-BD31-4B8C-83A1-F6EECF244321}">
                <p14:modId xmlns:p14="http://schemas.microsoft.com/office/powerpoint/2010/main" val="1032199659"/>
              </p:ext>
            </p:extLst>
          </p:nvPr>
        </p:nvGraphicFramePr>
        <p:xfrm>
          <a:off x="822960" y="1188720"/>
          <a:ext cx="10515600" cy="5394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5: Theoretical Underpinnings</a:t>
            </a:r>
            <a:endParaRPr lang="en-US" sz="2800" dirty="0"/>
          </a:p>
        </p:txBody>
      </p:sp>
      <p:sp>
        <p:nvSpPr>
          <p:cNvPr id="5" name="Text 3"/>
          <p:cNvSpPr/>
          <p:nvPr/>
        </p:nvSpPr>
        <p:spPr>
          <a:xfrm>
            <a:off x="457200" y="1234440"/>
            <a:ext cx="5852160" cy="5394960"/>
          </a:xfrm>
          <a:prstGeom prst="rect">
            <a:avLst/>
          </a:prstGeom>
          <a:noFill/>
          <a:ln/>
        </p:spPr>
        <p:txBody>
          <a:bodyPr wrap="square" lIns="0" tIns="0" rIns="0" bIns="0" rtlCol="0" anchor="t"/>
          <a:lstStyle/>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Psychological contract: mutual expectations, obligations, trust.</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Unitarist vs pluralist: common grounds vs justifiable struggle.</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The radical Lens by Fox reveals the imbalance of power in the bargaining of the NHS.</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Social exchange theory is used to explain reciprocity, voice, and discretionary efforts (Ahmad et al., 2023).</a:t>
            </a:r>
            <a:endParaRPr lang="en-US" sz="2400" dirty="0"/>
          </a:p>
        </p:txBody>
      </p:sp>
      <p:sp>
        <p:nvSpPr>
          <p:cNvPr id="6" name="Text 4"/>
          <p:cNvSpPr/>
          <p:nvPr/>
        </p:nvSpPr>
        <p:spPr>
          <a:xfrm>
            <a:off x="6537960" y="1234440"/>
            <a:ext cx="5349240" cy="457200"/>
          </a:xfrm>
          <a:prstGeom prst="rect">
            <a:avLst/>
          </a:prstGeom>
          <a:noFill/>
          <a:ln/>
        </p:spPr>
        <p:txBody>
          <a:bodyPr wrap="square" lIns="0" tIns="0" rIns="0" bIns="0" rtlCol="0" anchor="ctr"/>
          <a:lstStyle/>
          <a:p>
            <a:pPr marL="0" indent="0" algn="ctr">
              <a:buNone/>
            </a:pPr>
            <a:r>
              <a:rPr lang="en-US" sz="1500" b="1" i="1" dirty="0">
                <a:solidFill>
                  <a:srgbClr val="003087"/>
                </a:solidFill>
                <a:latin typeface="Times New Roman" pitchFamily="34" charset="0"/>
                <a:ea typeface="Times New Roman" pitchFamily="34" charset="-122"/>
                <a:cs typeface="Times New Roman" pitchFamily="34" charset="-120"/>
              </a:rPr>
              <a:t>Figure 4: Social exchange theory</a:t>
            </a:r>
            <a:endParaRPr lang="en-US" sz="1500" dirty="0"/>
          </a:p>
        </p:txBody>
      </p:sp>
      <p:sp>
        <p:nvSpPr>
          <p:cNvPr id="7" name="Shape 5"/>
          <p:cNvSpPr/>
          <p:nvPr/>
        </p:nvSpPr>
        <p:spPr>
          <a:xfrm>
            <a:off x="6464808" y="1691640"/>
            <a:ext cx="5495544" cy="4461780"/>
          </a:xfrm>
          <a:prstGeom prst="rect">
            <a:avLst/>
          </a:prstGeom>
          <a:solidFill>
            <a:srgbClr val="FFFFFF"/>
          </a:solidFill>
          <a:ln w="9525">
            <a:solidFill>
              <a:srgbClr val="D0D7DE"/>
            </a:solidFill>
            <a:prstDash val="solid"/>
          </a:ln>
        </p:spPr>
        <p:txBody>
          <a:bodyPr/>
          <a:lstStyle/>
          <a:p>
            <a:endParaRPr lang="en-IN"/>
          </a:p>
        </p:txBody>
      </p:sp>
      <p:pic>
        <p:nvPicPr>
          <p:cNvPr id="8" name="Image 0" descr="/home/claude/work/extracted/word/media/image1.png"/>
          <p:cNvPicPr>
            <a:picLocks noChangeAspect="1"/>
          </p:cNvPicPr>
          <p:nvPr/>
        </p:nvPicPr>
        <p:blipFill>
          <a:blip r:embed="rId3"/>
          <a:stretch>
            <a:fillRect/>
          </a:stretch>
        </p:blipFill>
        <p:spPr>
          <a:xfrm>
            <a:off x="6537960" y="1764792"/>
            <a:ext cx="5349240" cy="4254843"/>
          </a:xfrm>
          <a:prstGeom prst="rect">
            <a:avLst/>
          </a:prstGeom>
        </p:spPr>
      </p:pic>
      <p:sp>
        <p:nvSpPr>
          <p:cNvPr id="9" name="Text 6"/>
          <p:cNvSpPr/>
          <p:nvPr/>
        </p:nvSpPr>
        <p:spPr>
          <a:xfrm>
            <a:off x="6537960" y="6446520"/>
            <a:ext cx="5349240" cy="365760"/>
          </a:xfrm>
          <a:prstGeom prst="rect">
            <a:avLst/>
          </a:prstGeom>
          <a:noFill/>
          <a:ln/>
        </p:spPr>
        <p:txBody>
          <a:bodyPr wrap="square" lIns="0" tIns="0" rIns="0" bIns="0" rtlCol="0" anchor="t"/>
          <a:lstStyle/>
          <a:p>
            <a:pPr marL="0" indent="0" algn="ctr">
              <a:buNone/>
            </a:pPr>
            <a:r>
              <a:rPr lang="en-US" sz="1400" i="1" dirty="0">
                <a:solidFill>
                  <a:srgbClr val="4A5568"/>
                </a:solidFill>
                <a:latin typeface="Times New Roman" pitchFamily="34" charset="0"/>
                <a:ea typeface="Times New Roman" pitchFamily="34" charset="-122"/>
                <a:cs typeface="Times New Roman" pitchFamily="34" charset="-120"/>
              </a:rPr>
              <a:t>(Spource: Pham et al., 2023)</a:t>
            </a:r>
            <a:endParaRPr lang="en-US" sz="14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6: Current Policies: NHS People Plan and People Promise</a:t>
            </a:r>
            <a:endParaRPr lang="en-US" sz="2800" dirty="0"/>
          </a:p>
        </p:txBody>
      </p:sp>
      <p:sp>
        <p:nvSpPr>
          <p:cNvPr id="5" name="Text 3"/>
          <p:cNvSpPr/>
          <p:nvPr/>
        </p:nvSpPr>
        <p:spPr>
          <a:xfrm>
            <a:off x="457200" y="1234440"/>
            <a:ext cx="4921045" cy="5394960"/>
          </a:xfrm>
          <a:prstGeom prst="rect">
            <a:avLst/>
          </a:prstGeom>
          <a:noFill/>
          <a:ln/>
        </p:spPr>
        <p:txBody>
          <a:bodyPr wrap="square" lIns="0" tIns="0" rIns="0" bIns="0" rtlCol="0" anchor="t"/>
          <a:lstStyle/>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ER strategy is anchored in NHS People Plan and People Promise.</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The subjects of Nine People Pride gauged every year through the Staff Survey.</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In 2025, 71.23% of staff reported that colleagues were polite and treated each other with respect, a slight decline from 2023 (NHS England, 2025b).</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None of the 21 sub-scores improved, and two became worse, in 2025.</a:t>
            </a:r>
            <a:endParaRPr lang="en-US" sz="2400" dirty="0"/>
          </a:p>
        </p:txBody>
      </p:sp>
      <p:sp>
        <p:nvSpPr>
          <p:cNvPr id="6" name="Text 4"/>
          <p:cNvSpPr/>
          <p:nvPr/>
        </p:nvSpPr>
        <p:spPr>
          <a:xfrm>
            <a:off x="5654040" y="1453896"/>
            <a:ext cx="6306311" cy="649224"/>
          </a:xfrm>
          <a:prstGeom prst="rect">
            <a:avLst/>
          </a:prstGeom>
          <a:noFill/>
          <a:ln/>
        </p:spPr>
        <p:txBody>
          <a:bodyPr wrap="square" lIns="0" tIns="0" rIns="0" bIns="0" rtlCol="0" anchor="ctr"/>
          <a:lstStyle/>
          <a:p>
            <a:pPr marL="0" indent="0" algn="ctr">
              <a:buNone/>
            </a:pPr>
            <a:r>
              <a:rPr lang="en-US" sz="1500" b="1" i="1" dirty="0">
                <a:solidFill>
                  <a:srgbClr val="003087"/>
                </a:solidFill>
                <a:latin typeface="Times New Roman" pitchFamily="34" charset="0"/>
                <a:ea typeface="Times New Roman" pitchFamily="34" charset="-122"/>
                <a:cs typeface="Times New Roman" pitchFamily="34" charset="-120"/>
              </a:rPr>
              <a:t>Figure 5: % of staff agreeing that the people they work with are polite and treat each other with respect - for selected occupation groups</a:t>
            </a:r>
            <a:endParaRPr lang="en-US" sz="1500" dirty="0"/>
          </a:p>
        </p:txBody>
      </p:sp>
      <p:sp>
        <p:nvSpPr>
          <p:cNvPr id="7" name="Shape 5"/>
          <p:cNvSpPr/>
          <p:nvPr/>
        </p:nvSpPr>
        <p:spPr>
          <a:xfrm>
            <a:off x="5654041" y="2103119"/>
            <a:ext cx="6306311" cy="4091203"/>
          </a:xfrm>
          <a:prstGeom prst="rect">
            <a:avLst/>
          </a:prstGeom>
          <a:solidFill>
            <a:srgbClr val="FFFFFF"/>
          </a:solidFill>
          <a:ln w="9525">
            <a:solidFill>
              <a:srgbClr val="D0D7DE"/>
            </a:solidFill>
            <a:prstDash val="solid"/>
          </a:ln>
        </p:spPr>
        <p:txBody>
          <a:bodyPr/>
          <a:lstStyle/>
          <a:p>
            <a:endParaRPr lang="en-IN"/>
          </a:p>
        </p:txBody>
      </p:sp>
      <p:pic>
        <p:nvPicPr>
          <p:cNvPr id="8" name="Image 0" descr="/home/claude/work/extracted/word/media/image8.png"/>
          <p:cNvPicPr>
            <a:picLocks noChangeAspect="1"/>
          </p:cNvPicPr>
          <p:nvPr/>
        </p:nvPicPr>
        <p:blipFill>
          <a:blip r:embed="rId3"/>
          <a:stretch>
            <a:fillRect/>
          </a:stretch>
        </p:blipFill>
        <p:spPr>
          <a:xfrm>
            <a:off x="5748777" y="2176271"/>
            <a:ext cx="6138423" cy="3875911"/>
          </a:xfrm>
          <a:prstGeom prst="rect">
            <a:avLst/>
          </a:prstGeom>
        </p:spPr>
      </p:pic>
      <p:sp>
        <p:nvSpPr>
          <p:cNvPr id="9" name="Text 6"/>
          <p:cNvSpPr/>
          <p:nvPr/>
        </p:nvSpPr>
        <p:spPr>
          <a:xfrm>
            <a:off x="6537960" y="6446520"/>
            <a:ext cx="5349240" cy="365760"/>
          </a:xfrm>
          <a:prstGeom prst="rect">
            <a:avLst/>
          </a:prstGeom>
          <a:noFill/>
          <a:ln/>
        </p:spPr>
        <p:txBody>
          <a:bodyPr wrap="square" lIns="0" tIns="0" rIns="0" bIns="0" rtlCol="0" anchor="t"/>
          <a:lstStyle/>
          <a:p>
            <a:pPr marL="0" indent="0" algn="ctr">
              <a:buNone/>
            </a:pPr>
            <a:r>
              <a:rPr lang="en-US" sz="1400" i="1" dirty="0">
                <a:solidFill>
                  <a:srgbClr val="4A5568"/>
                </a:solidFill>
                <a:latin typeface="Times New Roman" pitchFamily="34" charset="0"/>
                <a:ea typeface="Times New Roman" pitchFamily="34" charset="-122"/>
                <a:cs typeface="Times New Roman" pitchFamily="34" charset="-120"/>
              </a:rPr>
              <a:t>(Source: NHS England, 2025b)</a:t>
            </a:r>
            <a:endParaRPr lang="en-US" sz="14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7: Collective Bargaining and Trade Union Partnership</a:t>
            </a:r>
            <a:endParaRPr lang="en-US" sz="2800" dirty="0"/>
          </a:p>
        </p:txBody>
      </p:sp>
      <p:sp>
        <p:nvSpPr>
          <p:cNvPr id="5" name="Text 3"/>
          <p:cNvSpPr/>
          <p:nvPr/>
        </p:nvSpPr>
        <p:spPr>
          <a:xfrm>
            <a:off x="457200" y="1234440"/>
            <a:ext cx="4980039" cy="5394960"/>
          </a:xfrm>
          <a:prstGeom prst="rect">
            <a:avLst/>
          </a:prstGeom>
          <a:noFill/>
          <a:ln/>
        </p:spPr>
        <p:txBody>
          <a:bodyPr wrap="square" lIns="0" tIns="0" rIns="0" bIns="0" rtlCol="0" anchor="t"/>
          <a:lstStyle/>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It is Agenda for Change that considers more than 1 million non-medical personnel.</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Pay bands and terms are negotiated by NHS Staff Council (Mishra et al., 2025).</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Sectoral bargaining is spearheaded by BMA, RCN, UNISON and Unite.</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April 2026: six-day doctor strike by the resident doctors following a 3.5% salary increase bid (Roberts, 2026).</a:t>
            </a:r>
            <a:endParaRPr lang="en-US" sz="2400" dirty="0"/>
          </a:p>
        </p:txBody>
      </p:sp>
      <p:sp>
        <p:nvSpPr>
          <p:cNvPr id="6" name="Text 4"/>
          <p:cNvSpPr/>
          <p:nvPr/>
        </p:nvSpPr>
        <p:spPr>
          <a:xfrm>
            <a:off x="5938684" y="1234440"/>
            <a:ext cx="5541608" cy="457200"/>
          </a:xfrm>
          <a:prstGeom prst="rect">
            <a:avLst/>
          </a:prstGeom>
          <a:noFill/>
          <a:ln/>
        </p:spPr>
        <p:txBody>
          <a:bodyPr wrap="square" lIns="0" tIns="0" rIns="0" bIns="0" rtlCol="0" anchor="ctr"/>
          <a:lstStyle/>
          <a:p>
            <a:pPr marL="0" indent="0" algn="ctr">
              <a:buNone/>
            </a:pPr>
            <a:r>
              <a:rPr lang="en-US" sz="1500" b="1" i="1" dirty="0">
                <a:solidFill>
                  <a:srgbClr val="003087"/>
                </a:solidFill>
                <a:latin typeface="Times New Roman" pitchFamily="34" charset="0"/>
                <a:ea typeface="Times New Roman" pitchFamily="34" charset="-122"/>
                <a:cs typeface="Times New Roman" pitchFamily="34" charset="-120"/>
              </a:rPr>
              <a:t>Figure 6: How much doctors are earning</a:t>
            </a:r>
            <a:endParaRPr lang="en-US" sz="1500" dirty="0"/>
          </a:p>
        </p:txBody>
      </p:sp>
      <p:sp>
        <p:nvSpPr>
          <p:cNvPr id="7" name="Shape 5"/>
          <p:cNvSpPr/>
          <p:nvPr/>
        </p:nvSpPr>
        <p:spPr>
          <a:xfrm>
            <a:off x="5938684" y="1691640"/>
            <a:ext cx="5541608" cy="4535424"/>
          </a:xfrm>
          <a:prstGeom prst="rect">
            <a:avLst/>
          </a:prstGeom>
          <a:solidFill>
            <a:srgbClr val="FFFFFF"/>
          </a:solidFill>
          <a:ln w="9525">
            <a:solidFill>
              <a:srgbClr val="D0D7DE"/>
            </a:solidFill>
            <a:prstDash val="solid"/>
          </a:ln>
        </p:spPr>
        <p:txBody>
          <a:bodyPr/>
          <a:lstStyle/>
          <a:p>
            <a:endParaRPr lang="en-IN"/>
          </a:p>
        </p:txBody>
      </p:sp>
      <p:pic>
        <p:nvPicPr>
          <p:cNvPr id="8" name="Image 0" descr="/home/claude/work/extracted/word/media/image11.png"/>
          <p:cNvPicPr>
            <a:picLocks noChangeAspect="1"/>
          </p:cNvPicPr>
          <p:nvPr/>
        </p:nvPicPr>
        <p:blipFill>
          <a:blip r:embed="rId3"/>
          <a:stretch>
            <a:fillRect/>
          </a:stretch>
        </p:blipFill>
        <p:spPr>
          <a:xfrm>
            <a:off x="6044294" y="1764792"/>
            <a:ext cx="5362846" cy="4389120"/>
          </a:xfrm>
          <a:prstGeom prst="rect">
            <a:avLst/>
          </a:prstGeom>
        </p:spPr>
      </p:pic>
      <p:sp>
        <p:nvSpPr>
          <p:cNvPr id="9" name="Text 6"/>
          <p:cNvSpPr/>
          <p:nvPr/>
        </p:nvSpPr>
        <p:spPr>
          <a:xfrm>
            <a:off x="5938684" y="6263640"/>
            <a:ext cx="5541608" cy="365760"/>
          </a:xfrm>
          <a:prstGeom prst="rect">
            <a:avLst/>
          </a:prstGeom>
          <a:noFill/>
          <a:ln/>
        </p:spPr>
        <p:txBody>
          <a:bodyPr wrap="square" lIns="0" tIns="0" rIns="0" bIns="0" rtlCol="0" anchor="t"/>
          <a:lstStyle/>
          <a:p>
            <a:pPr marL="0" indent="0" algn="ctr">
              <a:buNone/>
            </a:pPr>
            <a:r>
              <a:rPr lang="en-US" sz="1400" i="1" dirty="0">
                <a:solidFill>
                  <a:srgbClr val="4A5568"/>
                </a:solidFill>
                <a:latin typeface="Times New Roman" pitchFamily="34" charset="0"/>
                <a:ea typeface="Times New Roman" pitchFamily="34" charset="-122"/>
                <a:cs typeface="Times New Roman" pitchFamily="34" charset="-120"/>
              </a:rPr>
              <a:t>(Source: Roberts, 2026)</a:t>
            </a:r>
            <a:endParaRPr lang="en-US" sz="14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8: Employee Voice, Staff Survey and Freedom to Speak Up</a:t>
            </a:r>
            <a:endParaRPr lang="en-US" sz="2800" dirty="0"/>
          </a:p>
        </p:txBody>
      </p:sp>
      <p:graphicFrame>
        <p:nvGraphicFramePr>
          <p:cNvPr id="6" name="Diagram 5">
            <a:extLst>
              <a:ext uri="{FF2B5EF4-FFF2-40B4-BE49-F238E27FC236}">
                <a16:creationId xmlns:a16="http://schemas.microsoft.com/office/drawing/2014/main" id="{5917E8C8-739B-8C57-BE49-BF9EF4C43CA3}"/>
              </a:ext>
            </a:extLst>
          </p:cNvPr>
          <p:cNvGraphicFramePr/>
          <p:nvPr>
            <p:extLst>
              <p:ext uri="{D42A27DB-BD31-4B8C-83A1-F6EECF244321}">
                <p14:modId xmlns:p14="http://schemas.microsoft.com/office/powerpoint/2010/main" val="3179962983"/>
              </p:ext>
            </p:extLst>
          </p:nvPr>
        </p:nvGraphicFramePr>
        <p:xfrm>
          <a:off x="822960" y="1188720"/>
          <a:ext cx="10515600" cy="5394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9: Grievance, Discipline and Dispute Resolution</a:t>
            </a:r>
            <a:endParaRPr lang="en-US" sz="2800" dirty="0"/>
          </a:p>
        </p:txBody>
      </p:sp>
      <p:sp>
        <p:nvSpPr>
          <p:cNvPr id="5" name="Text 3"/>
          <p:cNvSpPr/>
          <p:nvPr/>
        </p:nvSpPr>
        <p:spPr>
          <a:xfrm>
            <a:off x="457200" y="1234440"/>
            <a:ext cx="4970206" cy="5394960"/>
          </a:xfrm>
          <a:prstGeom prst="rect">
            <a:avLst/>
          </a:prstGeom>
          <a:noFill/>
          <a:ln/>
        </p:spPr>
        <p:txBody>
          <a:bodyPr wrap="square" lIns="0" tIns="0" rIns="0" bIns="0" rtlCol="0" anchor="t"/>
          <a:lstStyle/>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Grievance and disciplinary procedures which are ACAS-compliant.</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Just Culture principles lessen the blame on the individual (Mohamed et al., 2026).</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Policies on bullying and harassment being reviewed.</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In 2025 at record low 8.77 discrimination by managers/colleagues, the trend was decreasing since the surveys started (NHS England, 2026b).</a:t>
            </a:r>
            <a:endParaRPr lang="en-US" sz="2400" dirty="0"/>
          </a:p>
        </p:txBody>
      </p:sp>
      <p:sp>
        <p:nvSpPr>
          <p:cNvPr id="6" name="Text 4"/>
          <p:cNvSpPr/>
          <p:nvPr/>
        </p:nvSpPr>
        <p:spPr>
          <a:xfrm>
            <a:off x="5801032" y="1234440"/>
            <a:ext cx="6159320" cy="457200"/>
          </a:xfrm>
          <a:prstGeom prst="rect">
            <a:avLst/>
          </a:prstGeom>
          <a:noFill/>
          <a:ln/>
        </p:spPr>
        <p:txBody>
          <a:bodyPr wrap="square" lIns="0" tIns="0" rIns="0" bIns="0" rtlCol="0" anchor="ctr"/>
          <a:lstStyle/>
          <a:p>
            <a:pPr marL="0" indent="0" algn="ctr">
              <a:buNone/>
            </a:pPr>
            <a:r>
              <a:rPr lang="en-US" sz="1500" b="1" i="1" dirty="0">
                <a:solidFill>
                  <a:srgbClr val="003087"/>
                </a:solidFill>
                <a:latin typeface="Times New Roman" pitchFamily="34" charset="0"/>
                <a:ea typeface="Times New Roman" pitchFamily="34" charset="-122"/>
                <a:cs typeface="Times New Roman" pitchFamily="34" charset="-120"/>
              </a:rPr>
              <a:t>Figure 8: Reason of Sickness absence</a:t>
            </a:r>
            <a:endParaRPr lang="en-US" sz="1500" dirty="0"/>
          </a:p>
        </p:txBody>
      </p:sp>
      <p:sp>
        <p:nvSpPr>
          <p:cNvPr id="7" name="Shape 5"/>
          <p:cNvSpPr/>
          <p:nvPr/>
        </p:nvSpPr>
        <p:spPr>
          <a:xfrm>
            <a:off x="5801032" y="1691640"/>
            <a:ext cx="6159320" cy="4614966"/>
          </a:xfrm>
          <a:prstGeom prst="rect">
            <a:avLst/>
          </a:prstGeom>
          <a:solidFill>
            <a:srgbClr val="FFFFFF"/>
          </a:solidFill>
          <a:ln w="9525">
            <a:solidFill>
              <a:srgbClr val="D0D7DE"/>
            </a:solidFill>
            <a:prstDash val="solid"/>
          </a:ln>
        </p:spPr>
        <p:txBody>
          <a:bodyPr/>
          <a:lstStyle/>
          <a:p>
            <a:endParaRPr lang="en-IN"/>
          </a:p>
        </p:txBody>
      </p:sp>
      <p:pic>
        <p:nvPicPr>
          <p:cNvPr id="8" name="Image 0" descr="/home/claude/work/extracted/word/media/image3.png"/>
          <p:cNvPicPr>
            <a:picLocks noChangeAspect="1"/>
          </p:cNvPicPr>
          <p:nvPr/>
        </p:nvPicPr>
        <p:blipFill>
          <a:blip r:embed="rId3"/>
          <a:stretch>
            <a:fillRect/>
          </a:stretch>
        </p:blipFill>
        <p:spPr>
          <a:xfrm>
            <a:off x="5891855" y="1764791"/>
            <a:ext cx="5995345" cy="4430951"/>
          </a:xfrm>
          <a:prstGeom prst="rect">
            <a:avLst/>
          </a:prstGeom>
        </p:spPr>
      </p:pic>
      <p:sp>
        <p:nvSpPr>
          <p:cNvPr id="9" name="Text 6"/>
          <p:cNvSpPr/>
          <p:nvPr/>
        </p:nvSpPr>
        <p:spPr>
          <a:xfrm>
            <a:off x="6537960" y="6446520"/>
            <a:ext cx="5349240" cy="365760"/>
          </a:xfrm>
          <a:prstGeom prst="rect">
            <a:avLst/>
          </a:prstGeom>
          <a:noFill/>
          <a:ln/>
        </p:spPr>
        <p:txBody>
          <a:bodyPr wrap="square" lIns="0" tIns="0" rIns="0" bIns="0" rtlCol="0" anchor="t"/>
          <a:lstStyle/>
          <a:p>
            <a:pPr marL="0" indent="0" algn="ctr">
              <a:buNone/>
            </a:pPr>
            <a:r>
              <a:rPr lang="en-US" sz="1400" i="1" dirty="0">
                <a:solidFill>
                  <a:srgbClr val="4A5568"/>
                </a:solidFill>
                <a:latin typeface="Times New Roman" pitchFamily="34" charset="0"/>
                <a:ea typeface="Times New Roman" pitchFamily="34" charset="-122"/>
                <a:cs typeface="Times New Roman" pitchFamily="34" charset="-120"/>
              </a:rPr>
              <a:t>(Source: NHS England, 2026b)</a:t>
            </a:r>
            <a:endParaRPr lang="en-US" sz="14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10: Current Opportunities – Rebuilding Trust and Voice</a:t>
            </a:r>
            <a:endParaRPr lang="en-US" sz="2800" dirty="0"/>
          </a:p>
        </p:txBody>
      </p:sp>
      <p:sp>
        <p:nvSpPr>
          <p:cNvPr id="5" name="Text 3"/>
          <p:cNvSpPr/>
          <p:nvPr/>
        </p:nvSpPr>
        <p:spPr>
          <a:xfrm>
            <a:off x="822960" y="1188720"/>
            <a:ext cx="10515600" cy="5394960"/>
          </a:xfrm>
          <a:prstGeom prst="rect">
            <a:avLst/>
          </a:prstGeom>
          <a:noFill/>
          <a:ln/>
        </p:spPr>
        <p:txBody>
          <a:bodyPr wrap="square" lIns="0" tIns="0" rIns="0" bIns="0" rtlCol="0" anchor="ctr"/>
          <a:lstStyle/>
          <a:p>
            <a:pPr marL="342900" indent="-342900">
              <a:spcAft>
                <a:spcPts val="1200"/>
              </a:spcAft>
              <a:buSzPct val="100000"/>
              <a:buChar char="■"/>
            </a:pPr>
            <a:r>
              <a:rPr lang="en-US" sz="3200" dirty="0">
                <a:solidFill>
                  <a:srgbClr val="212121"/>
                </a:solidFill>
                <a:latin typeface="Times New Roman" pitchFamily="34" charset="0"/>
                <a:ea typeface="Times New Roman" pitchFamily="34" charset="-122"/>
                <a:cs typeface="Times New Roman" pitchFamily="34" charset="-120"/>
              </a:rPr>
              <a:t>Reestablish psychological contract after extended conflicts (Griep, 2025).</a:t>
            </a:r>
            <a:endParaRPr lang="en-US" sz="3200" dirty="0"/>
          </a:p>
          <a:p>
            <a:pPr marL="342900" indent="-342900">
              <a:spcAft>
                <a:spcPts val="1200"/>
              </a:spcAft>
              <a:buSzPct val="100000"/>
              <a:buChar char="■"/>
            </a:pPr>
            <a:r>
              <a:rPr lang="en-US" sz="3200" dirty="0">
                <a:solidFill>
                  <a:srgbClr val="212121"/>
                </a:solidFill>
                <a:latin typeface="Times New Roman" pitchFamily="34" charset="0"/>
                <a:ea typeface="Times New Roman" pitchFamily="34" charset="-122"/>
                <a:cs typeface="Times New Roman" pitchFamily="34" charset="-120"/>
              </a:rPr>
              <a:t>Increase line management (uncommon stable positive in 2025).</a:t>
            </a:r>
            <a:endParaRPr lang="en-US" sz="3200" dirty="0"/>
          </a:p>
          <a:p>
            <a:pPr marL="342900" indent="-342900">
              <a:spcAft>
                <a:spcPts val="1200"/>
              </a:spcAft>
              <a:buSzPct val="100000"/>
              <a:buChar char="■"/>
            </a:pPr>
            <a:r>
              <a:rPr lang="en-US" sz="3200" dirty="0">
                <a:solidFill>
                  <a:srgbClr val="212121"/>
                </a:solidFill>
                <a:latin typeface="Times New Roman" pitchFamily="34" charset="0"/>
                <a:ea typeface="Times New Roman" pitchFamily="34" charset="-122"/>
                <a:cs typeface="Times New Roman" pitchFamily="34" charset="-120"/>
              </a:rPr>
              <a:t>Flexible working via Think Flex First NHS (NHS Employees, 2026).</a:t>
            </a:r>
            <a:endParaRPr lang="en-US" sz="3200" dirty="0"/>
          </a:p>
          <a:p>
            <a:pPr marL="342900" indent="-342900">
              <a:spcAft>
                <a:spcPts val="1200"/>
              </a:spcAft>
              <a:buSzPct val="100000"/>
              <a:buChar char="■"/>
            </a:pPr>
            <a:r>
              <a:rPr lang="en-US" sz="3200" dirty="0">
                <a:solidFill>
                  <a:srgbClr val="212121"/>
                </a:solidFill>
                <a:latin typeface="Times New Roman" pitchFamily="34" charset="0"/>
                <a:ea typeface="Times New Roman" pitchFamily="34" charset="-122"/>
                <a:cs typeface="Times New Roman" pitchFamily="34" charset="-120"/>
              </a:rPr>
              <a:t>Implement caring leadership at every level.</a:t>
            </a:r>
            <a:endParaRPr lang="en-US" sz="32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11: Opportunities – AI, Analytics and Digital Platforms</a:t>
            </a:r>
            <a:endParaRPr lang="en-US" sz="2800" dirty="0"/>
          </a:p>
        </p:txBody>
      </p:sp>
      <p:sp>
        <p:nvSpPr>
          <p:cNvPr id="5" name="Text 3"/>
          <p:cNvSpPr/>
          <p:nvPr/>
        </p:nvSpPr>
        <p:spPr>
          <a:xfrm>
            <a:off x="457200" y="1234440"/>
            <a:ext cx="5852160" cy="5394960"/>
          </a:xfrm>
          <a:prstGeom prst="rect">
            <a:avLst/>
          </a:prstGeom>
          <a:noFill/>
          <a:ln/>
        </p:spPr>
        <p:txBody>
          <a:bodyPr wrap="square" lIns="0" tIns="0" rIns="0" bIns="0" rtlCol="0" anchor="t"/>
          <a:lstStyle/>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Early warning signals of attrition are made possible by HR analytics.</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AI chatbots simplify policy and grievance concerns.</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Predictive rostering will reduce agency expenditure and burn.</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Around 70% of trusts are expected to reach core digitisation standards by March 2026 (GOV.UK, 2025).</a:t>
            </a:r>
            <a:endParaRPr lang="en-US" sz="2400" dirty="0"/>
          </a:p>
        </p:txBody>
      </p:sp>
      <p:sp>
        <p:nvSpPr>
          <p:cNvPr id="6" name="Text 4"/>
          <p:cNvSpPr/>
          <p:nvPr/>
        </p:nvSpPr>
        <p:spPr>
          <a:xfrm>
            <a:off x="6537960" y="1234440"/>
            <a:ext cx="5349240" cy="457200"/>
          </a:xfrm>
          <a:prstGeom prst="rect">
            <a:avLst/>
          </a:prstGeom>
          <a:noFill/>
          <a:ln/>
        </p:spPr>
        <p:txBody>
          <a:bodyPr wrap="square" lIns="0" tIns="0" rIns="0" bIns="0" rtlCol="0" anchor="ctr"/>
          <a:lstStyle/>
          <a:p>
            <a:pPr marL="0" indent="0" algn="ctr">
              <a:buNone/>
            </a:pPr>
            <a:r>
              <a:rPr lang="en-US" sz="1500" b="1" i="1" dirty="0">
                <a:solidFill>
                  <a:srgbClr val="003087"/>
                </a:solidFill>
                <a:latin typeface="Times New Roman" pitchFamily="34" charset="0"/>
                <a:ea typeface="Times New Roman" pitchFamily="34" charset="-122"/>
                <a:cs typeface="Times New Roman" pitchFamily="34" charset="-120"/>
              </a:rPr>
              <a:t>Figure 9: Digitalisation in NHS</a:t>
            </a:r>
            <a:endParaRPr lang="en-US" sz="1500" dirty="0"/>
          </a:p>
        </p:txBody>
      </p:sp>
      <p:sp>
        <p:nvSpPr>
          <p:cNvPr id="7" name="Shape 5"/>
          <p:cNvSpPr/>
          <p:nvPr/>
        </p:nvSpPr>
        <p:spPr>
          <a:xfrm>
            <a:off x="6464808" y="1691640"/>
            <a:ext cx="5495544" cy="1737360"/>
          </a:xfrm>
          <a:prstGeom prst="rect">
            <a:avLst/>
          </a:prstGeom>
          <a:solidFill>
            <a:srgbClr val="FFFFFF"/>
          </a:solidFill>
          <a:ln w="9525">
            <a:solidFill>
              <a:srgbClr val="D0D7DE"/>
            </a:solidFill>
            <a:prstDash val="solid"/>
          </a:ln>
        </p:spPr>
        <p:txBody>
          <a:bodyPr/>
          <a:lstStyle/>
          <a:p>
            <a:endParaRPr lang="en-IN"/>
          </a:p>
        </p:txBody>
      </p:sp>
      <p:pic>
        <p:nvPicPr>
          <p:cNvPr id="8" name="Image 0" descr="/home/claude/work/extracted/word/media/image5.png"/>
          <p:cNvPicPr>
            <a:picLocks noChangeAspect="1"/>
          </p:cNvPicPr>
          <p:nvPr/>
        </p:nvPicPr>
        <p:blipFill>
          <a:blip r:embed="rId3"/>
          <a:stretch>
            <a:fillRect/>
          </a:stretch>
        </p:blipFill>
        <p:spPr>
          <a:xfrm>
            <a:off x="6537960" y="1764792"/>
            <a:ext cx="5349240" cy="1525093"/>
          </a:xfrm>
          <a:prstGeom prst="rect">
            <a:avLst/>
          </a:prstGeom>
        </p:spPr>
      </p:pic>
      <p:sp>
        <p:nvSpPr>
          <p:cNvPr id="9" name="Text 6"/>
          <p:cNvSpPr/>
          <p:nvPr/>
        </p:nvSpPr>
        <p:spPr>
          <a:xfrm>
            <a:off x="6537960" y="3429000"/>
            <a:ext cx="5349240" cy="365760"/>
          </a:xfrm>
          <a:prstGeom prst="rect">
            <a:avLst/>
          </a:prstGeom>
          <a:noFill/>
          <a:ln/>
        </p:spPr>
        <p:txBody>
          <a:bodyPr wrap="square" lIns="0" tIns="0" rIns="0" bIns="0" rtlCol="0" anchor="t"/>
          <a:lstStyle/>
          <a:p>
            <a:pPr marL="0" indent="0" algn="ctr">
              <a:buNone/>
            </a:pPr>
            <a:r>
              <a:rPr lang="en-US" sz="1400" i="1" dirty="0">
                <a:solidFill>
                  <a:srgbClr val="4A5568"/>
                </a:solidFill>
                <a:latin typeface="Times New Roman" pitchFamily="34" charset="0"/>
                <a:ea typeface="Times New Roman" pitchFamily="34" charset="-122"/>
                <a:cs typeface="Times New Roman" pitchFamily="34" charset="-120"/>
              </a:rPr>
              <a:t>(Source: GOV.UK, 2025)</a:t>
            </a:r>
            <a:endParaRPr lang="en-US" sz="14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12: Challenges – Industrial Action, Burnout, Retention</a:t>
            </a:r>
            <a:endParaRPr lang="en-US" sz="2800" dirty="0"/>
          </a:p>
        </p:txBody>
      </p:sp>
      <p:sp>
        <p:nvSpPr>
          <p:cNvPr id="5" name="Text 3"/>
          <p:cNvSpPr/>
          <p:nvPr/>
        </p:nvSpPr>
        <p:spPr>
          <a:xfrm>
            <a:off x="457200" y="1234440"/>
            <a:ext cx="5196841" cy="5394960"/>
          </a:xfrm>
          <a:prstGeom prst="rect">
            <a:avLst/>
          </a:prstGeom>
          <a:noFill/>
          <a:ln/>
        </p:spPr>
        <p:txBody>
          <a:bodyPr wrap="square" lIns="0" tIns="0" rIns="0" bIns="0" rtlCol="0" anchor="t"/>
          <a:lstStyle/>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This is the 15th strike during a three-year conflict that started in April 2026 (Campbell, 2026).</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Positive action of the employer on wellbeing decreased to 54.8% in 2025 (reduced to 57.5%) (NHS Employers, 2025).</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Persistent vacancies exude workloads and stress.</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The situation is exacerbated by the retention crisis, which is lower on a real-terms basis compared to 2008.</a:t>
            </a:r>
            <a:endParaRPr lang="en-US" sz="2400" dirty="0"/>
          </a:p>
        </p:txBody>
      </p:sp>
      <p:sp>
        <p:nvSpPr>
          <p:cNvPr id="6" name="Text 4"/>
          <p:cNvSpPr/>
          <p:nvPr/>
        </p:nvSpPr>
        <p:spPr>
          <a:xfrm>
            <a:off x="6234827" y="1234440"/>
            <a:ext cx="5013929" cy="457200"/>
          </a:xfrm>
          <a:prstGeom prst="rect">
            <a:avLst/>
          </a:prstGeom>
          <a:noFill/>
          <a:ln/>
        </p:spPr>
        <p:txBody>
          <a:bodyPr wrap="square" lIns="0" tIns="0" rIns="0" bIns="0" rtlCol="0" anchor="ctr"/>
          <a:lstStyle/>
          <a:p>
            <a:pPr marL="0" indent="0" algn="ctr">
              <a:buNone/>
            </a:pPr>
            <a:r>
              <a:rPr lang="en-US" sz="1500" b="1" i="1" dirty="0">
                <a:solidFill>
                  <a:srgbClr val="003087"/>
                </a:solidFill>
                <a:latin typeface="Times New Roman" pitchFamily="34" charset="0"/>
                <a:ea typeface="Times New Roman" pitchFamily="34" charset="-122"/>
                <a:cs typeface="Times New Roman" pitchFamily="34" charset="-120"/>
              </a:rPr>
              <a:t>Figure 10: Doctor’s Strike against NHS</a:t>
            </a:r>
            <a:endParaRPr lang="en-US" sz="1500" dirty="0"/>
          </a:p>
        </p:txBody>
      </p:sp>
      <p:sp>
        <p:nvSpPr>
          <p:cNvPr id="7" name="Shape 5"/>
          <p:cNvSpPr/>
          <p:nvPr/>
        </p:nvSpPr>
        <p:spPr>
          <a:xfrm>
            <a:off x="6234827" y="1691640"/>
            <a:ext cx="5013929" cy="4535424"/>
          </a:xfrm>
          <a:prstGeom prst="rect">
            <a:avLst/>
          </a:prstGeom>
          <a:solidFill>
            <a:srgbClr val="FFFFFF"/>
          </a:solidFill>
          <a:ln w="9525">
            <a:solidFill>
              <a:srgbClr val="D0D7DE"/>
            </a:solidFill>
            <a:prstDash val="solid"/>
          </a:ln>
        </p:spPr>
        <p:txBody>
          <a:bodyPr/>
          <a:lstStyle/>
          <a:p>
            <a:endParaRPr lang="en-IN"/>
          </a:p>
        </p:txBody>
      </p:sp>
      <p:pic>
        <p:nvPicPr>
          <p:cNvPr id="8" name="Image 0" descr="/home/claude/work/extracted/word/media/image4.png"/>
          <p:cNvPicPr>
            <a:picLocks noChangeAspect="1"/>
          </p:cNvPicPr>
          <p:nvPr/>
        </p:nvPicPr>
        <p:blipFill>
          <a:blip r:embed="rId3"/>
          <a:stretch>
            <a:fillRect/>
          </a:stretch>
        </p:blipFill>
        <p:spPr>
          <a:xfrm>
            <a:off x="6341806" y="1764792"/>
            <a:ext cx="4833798" cy="4389120"/>
          </a:xfrm>
          <a:prstGeom prst="rect">
            <a:avLst/>
          </a:prstGeom>
        </p:spPr>
      </p:pic>
      <p:sp>
        <p:nvSpPr>
          <p:cNvPr id="9" name="Text 6"/>
          <p:cNvSpPr/>
          <p:nvPr/>
        </p:nvSpPr>
        <p:spPr>
          <a:xfrm>
            <a:off x="5301151" y="6263640"/>
            <a:ext cx="6586049" cy="365760"/>
          </a:xfrm>
          <a:prstGeom prst="rect">
            <a:avLst/>
          </a:prstGeom>
          <a:noFill/>
          <a:ln/>
        </p:spPr>
        <p:txBody>
          <a:bodyPr wrap="square" lIns="0" tIns="0" rIns="0" bIns="0" rtlCol="0" anchor="t"/>
          <a:lstStyle/>
          <a:p>
            <a:pPr marL="0" indent="0" algn="ctr">
              <a:buNone/>
            </a:pPr>
            <a:r>
              <a:rPr lang="en-US" sz="1400" i="1" dirty="0">
                <a:solidFill>
                  <a:srgbClr val="4A5568"/>
                </a:solidFill>
                <a:latin typeface="Times New Roman" pitchFamily="34" charset="0"/>
                <a:ea typeface="Times New Roman" pitchFamily="34" charset="-122"/>
                <a:cs typeface="Times New Roman" pitchFamily="34" charset="-120"/>
              </a:rPr>
              <a:t>(Source: Campbell, 2026)</a:t>
            </a:r>
            <a:endParaRPr lang="en-US" sz="14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13: Challenges – Algorithmic Management and Digital Surveillance</a:t>
            </a:r>
            <a:endParaRPr lang="en-US" sz="2800" dirty="0"/>
          </a:p>
        </p:txBody>
      </p:sp>
      <p:sp>
        <p:nvSpPr>
          <p:cNvPr id="5" name="Text 3"/>
          <p:cNvSpPr/>
          <p:nvPr/>
        </p:nvSpPr>
        <p:spPr>
          <a:xfrm>
            <a:off x="457200" y="1234440"/>
            <a:ext cx="5852160" cy="5394960"/>
          </a:xfrm>
          <a:prstGeom prst="rect">
            <a:avLst/>
          </a:prstGeom>
          <a:noFill/>
          <a:ln/>
        </p:spPr>
        <p:txBody>
          <a:bodyPr wrap="square" lIns="0" tIns="0" rIns="0" bIns="0" rtlCol="0" anchor="t"/>
          <a:lstStyle/>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Surveillance via computer will undermine the confidence of staff.</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The potential of algorithmic rota tools to increase existing inequities is possible.</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One-third (96%) of NHS digital employees claim that the workforce pressures hinder technological advancements (2025) (Step Communications Ltd, 2025).</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Privacy of data, consent and union control is still controversial.</a:t>
            </a:r>
            <a:endParaRPr lang="en-US" sz="2400" dirty="0"/>
          </a:p>
        </p:txBody>
      </p:sp>
      <p:sp>
        <p:nvSpPr>
          <p:cNvPr id="6" name="Text 4"/>
          <p:cNvSpPr/>
          <p:nvPr/>
        </p:nvSpPr>
        <p:spPr>
          <a:xfrm>
            <a:off x="6537960" y="1234440"/>
            <a:ext cx="5349240" cy="594360"/>
          </a:xfrm>
          <a:prstGeom prst="rect">
            <a:avLst/>
          </a:prstGeom>
          <a:noFill/>
          <a:ln/>
        </p:spPr>
        <p:txBody>
          <a:bodyPr wrap="square" lIns="0" tIns="0" rIns="0" bIns="0" rtlCol="0" anchor="ctr"/>
          <a:lstStyle/>
          <a:p>
            <a:pPr marL="0" indent="0" algn="ctr">
              <a:buNone/>
            </a:pPr>
            <a:r>
              <a:rPr lang="en-US" sz="1500" b="1" i="1" dirty="0">
                <a:solidFill>
                  <a:srgbClr val="003087"/>
                </a:solidFill>
                <a:latin typeface="Times New Roman" pitchFamily="34" charset="0"/>
                <a:ea typeface="Times New Roman" pitchFamily="34" charset="-122"/>
                <a:cs typeface="Times New Roman" pitchFamily="34" charset="-120"/>
              </a:rPr>
              <a:t>Figure 11: Workplace Pressure among NHS Staffs</a:t>
            </a:r>
            <a:endParaRPr lang="en-US" sz="1500" dirty="0"/>
          </a:p>
        </p:txBody>
      </p:sp>
      <p:sp>
        <p:nvSpPr>
          <p:cNvPr id="7" name="Shape 5"/>
          <p:cNvSpPr/>
          <p:nvPr/>
        </p:nvSpPr>
        <p:spPr>
          <a:xfrm>
            <a:off x="7337351" y="1828800"/>
            <a:ext cx="3750458" cy="4398264"/>
          </a:xfrm>
          <a:prstGeom prst="rect">
            <a:avLst/>
          </a:prstGeom>
          <a:solidFill>
            <a:srgbClr val="FFFFFF"/>
          </a:solidFill>
          <a:ln w="9525">
            <a:solidFill>
              <a:srgbClr val="D0D7DE"/>
            </a:solidFill>
            <a:prstDash val="solid"/>
          </a:ln>
        </p:spPr>
        <p:txBody>
          <a:bodyPr/>
          <a:lstStyle/>
          <a:p>
            <a:endParaRPr lang="en-IN"/>
          </a:p>
        </p:txBody>
      </p:sp>
      <p:pic>
        <p:nvPicPr>
          <p:cNvPr id="8" name="Image 0" descr="/home/claude/work/extracted/word/media/image14.png"/>
          <p:cNvPicPr>
            <a:picLocks noChangeAspect="1"/>
          </p:cNvPicPr>
          <p:nvPr/>
        </p:nvPicPr>
        <p:blipFill>
          <a:blip r:embed="rId3"/>
          <a:stretch>
            <a:fillRect/>
          </a:stretch>
        </p:blipFill>
        <p:spPr>
          <a:xfrm>
            <a:off x="7410503" y="1901952"/>
            <a:ext cx="3604154" cy="4251960"/>
          </a:xfrm>
          <a:prstGeom prst="rect">
            <a:avLst/>
          </a:prstGeom>
        </p:spPr>
      </p:pic>
      <p:sp>
        <p:nvSpPr>
          <p:cNvPr id="9" name="Text 6"/>
          <p:cNvSpPr/>
          <p:nvPr/>
        </p:nvSpPr>
        <p:spPr>
          <a:xfrm>
            <a:off x="6537960" y="6263640"/>
            <a:ext cx="5349240" cy="365760"/>
          </a:xfrm>
          <a:prstGeom prst="rect">
            <a:avLst/>
          </a:prstGeom>
          <a:noFill/>
          <a:ln/>
        </p:spPr>
        <p:txBody>
          <a:bodyPr wrap="square" lIns="0" tIns="0" rIns="0" bIns="0" rtlCol="0" anchor="t"/>
          <a:lstStyle/>
          <a:p>
            <a:pPr marL="0" indent="0" algn="ctr">
              <a:buNone/>
            </a:pPr>
            <a:r>
              <a:rPr lang="en-US" sz="1400" i="1" dirty="0">
                <a:solidFill>
                  <a:srgbClr val="4A5568"/>
                </a:solidFill>
                <a:latin typeface="Times New Roman" pitchFamily="34" charset="0"/>
                <a:ea typeface="Times New Roman" pitchFamily="34" charset="-122"/>
                <a:cs typeface="Times New Roman" pitchFamily="34" charset="-120"/>
              </a:rPr>
              <a:t>(Source: Step Communications Ltd, 2025)</a:t>
            </a:r>
            <a:endParaRPr lang="en-US" sz="1400"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14: Root-Cause Analysis – Leadership, Culture, Structure</a:t>
            </a:r>
            <a:endParaRPr lang="en-US" sz="2800" dirty="0"/>
          </a:p>
        </p:txBody>
      </p:sp>
      <p:graphicFrame>
        <p:nvGraphicFramePr>
          <p:cNvPr id="6" name="Diagram 5">
            <a:extLst>
              <a:ext uri="{FF2B5EF4-FFF2-40B4-BE49-F238E27FC236}">
                <a16:creationId xmlns:a16="http://schemas.microsoft.com/office/drawing/2014/main" id="{CB553F2C-E06F-66EC-FABF-A630238FFBFA}"/>
              </a:ext>
            </a:extLst>
          </p:cNvPr>
          <p:cNvGraphicFramePr/>
          <p:nvPr/>
        </p:nvGraphicFramePr>
        <p:xfrm>
          <a:off x="822960" y="1188720"/>
          <a:ext cx="10515600" cy="5394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15: Root-Cause Analysis – Policy, Funding, External Drivers</a:t>
            </a:r>
            <a:endParaRPr lang="en-US" sz="2800" dirty="0"/>
          </a:p>
        </p:txBody>
      </p:sp>
      <p:sp>
        <p:nvSpPr>
          <p:cNvPr id="5" name="Text 3"/>
          <p:cNvSpPr/>
          <p:nvPr/>
        </p:nvSpPr>
        <p:spPr>
          <a:xfrm>
            <a:off x="457200" y="1234440"/>
            <a:ext cx="5852160" cy="5394960"/>
          </a:xfrm>
          <a:prstGeom prst="rect">
            <a:avLst/>
          </a:prstGeom>
          <a:noFill/>
          <a:ln/>
        </p:spPr>
        <p:txBody>
          <a:bodyPr wrap="square" lIns="0" tIns="0" rIns="0" bIns="0" rtlCol="0" anchor="t"/>
          <a:lstStyle/>
          <a:p>
            <a:pPr marL="342900" indent="-342900">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Doctor compensation in real-terms is far less than where it was in 2008 (Goodier, 2025).</a:t>
            </a:r>
            <a:endParaRPr lang="en-US" sz="2400" dirty="0"/>
          </a:p>
          <a:p>
            <a:pPr marL="342900" indent="-342900">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Low funding is chronic and faces increasing demand.</a:t>
            </a:r>
            <a:endParaRPr lang="en-US" sz="2400" dirty="0"/>
          </a:p>
          <a:p>
            <a:pPr marL="342900" indent="-342900">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Trust is compromised through a politicised pay review process.</a:t>
            </a:r>
            <a:endParaRPr lang="en-US" sz="2400" dirty="0"/>
          </a:p>
          <a:p>
            <a:pPr marL="342900" indent="-342900">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Workforce fragility is aggravated by post-pandemic exhaustion.</a:t>
            </a:r>
            <a:endParaRPr lang="en-US" sz="2400" dirty="0"/>
          </a:p>
        </p:txBody>
      </p:sp>
      <p:sp>
        <p:nvSpPr>
          <p:cNvPr id="6" name="Text 4"/>
          <p:cNvSpPr/>
          <p:nvPr/>
        </p:nvSpPr>
        <p:spPr>
          <a:xfrm>
            <a:off x="6537960" y="1234440"/>
            <a:ext cx="5349240" cy="457200"/>
          </a:xfrm>
          <a:prstGeom prst="rect">
            <a:avLst/>
          </a:prstGeom>
          <a:noFill/>
          <a:ln/>
        </p:spPr>
        <p:txBody>
          <a:bodyPr wrap="square" lIns="0" tIns="0" rIns="0" bIns="0" rtlCol="0" anchor="ctr"/>
          <a:lstStyle/>
          <a:p>
            <a:pPr marL="0" indent="0" algn="ctr">
              <a:buNone/>
            </a:pPr>
            <a:r>
              <a:rPr lang="en-US" sz="1500" b="1" i="1" dirty="0">
                <a:solidFill>
                  <a:srgbClr val="003087"/>
                </a:solidFill>
                <a:latin typeface="Times New Roman" pitchFamily="34" charset="0"/>
                <a:ea typeface="Times New Roman" pitchFamily="34" charset="-122"/>
                <a:cs typeface="Times New Roman" pitchFamily="34" charset="-120"/>
              </a:rPr>
              <a:t>Figure 12: Doctors earning less than 2008</a:t>
            </a:r>
            <a:endParaRPr lang="en-US" sz="1500" dirty="0"/>
          </a:p>
        </p:txBody>
      </p:sp>
      <p:sp>
        <p:nvSpPr>
          <p:cNvPr id="7" name="Shape 5"/>
          <p:cNvSpPr/>
          <p:nvPr/>
        </p:nvSpPr>
        <p:spPr>
          <a:xfrm>
            <a:off x="7760728" y="1691640"/>
            <a:ext cx="2903704" cy="4535424"/>
          </a:xfrm>
          <a:prstGeom prst="rect">
            <a:avLst/>
          </a:prstGeom>
          <a:solidFill>
            <a:srgbClr val="FFFFFF"/>
          </a:solidFill>
          <a:ln w="9525">
            <a:solidFill>
              <a:srgbClr val="D0D7DE"/>
            </a:solidFill>
            <a:prstDash val="solid"/>
          </a:ln>
        </p:spPr>
        <p:txBody>
          <a:bodyPr/>
          <a:lstStyle/>
          <a:p>
            <a:endParaRPr lang="en-IN"/>
          </a:p>
        </p:txBody>
      </p:sp>
      <p:pic>
        <p:nvPicPr>
          <p:cNvPr id="8" name="Image 0" descr="/home/claude/work/extracted/word/media/image2.png"/>
          <p:cNvPicPr>
            <a:picLocks noChangeAspect="1"/>
          </p:cNvPicPr>
          <p:nvPr/>
        </p:nvPicPr>
        <p:blipFill>
          <a:blip r:embed="rId3"/>
          <a:stretch>
            <a:fillRect/>
          </a:stretch>
        </p:blipFill>
        <p:spPr>
          <a:xfrm>
            <a:off x="7833880" y="1764792"/>
            <a:ext cx="2757400" cy="4389120"/>
          </a:xfrm>
          <a:prstGeom prst="rect">
            <a:avLst/>
          </a:prstGeom>
        </p:spPr>
      </p:pic>
      <p:sp>
        <p:nvSpPr>
          <p:cNvPr id="9" name="Text 6"/>
          <p:cNvSpPr/>
          <p:nvPr/>
        </p:nvSpPr>
        <p:spPr>
          <a:xfrm>
            <a:off x="6537960" y="6263640"/>
            <a:ext cx="5349240" cy="365760"/>
          </a:xfrm>
          <a:prstGeom prst="rect">
            <a:avLst/>
          </a:prstGeom>
          <a:noFill/>
          <a:ln/>
        </p:spPr>
        <p:txBody>
          <a:bodyPr wrap="square" lIns="0" tIns="0" rIns="0" bIns="0" rtlCol="0" anchor="t"/>
          <a:lstStyle/>
          <a:p>
            <a:pPr marL="0" indent="0" algn="ctr">
              <a:buNone/>
            </a:pPr>
            <a:r>
              <a:rPr lang="en-US" sz="1400" i="1" dirty="0">
                <a:solidFill>
                  <a:srgbClr val="4A5568"/>
                </a:solidFill>
                <a:latin typeface="Times New Roman" pitchFamily="34" charset="0"/>
                <a:ea typeface="Times New Roman" pitchFamily="34" charset="-122"/>
                <a:cs typeface="Times New Roman" pitchFamily="34" charset="-120"/>
              </a:rPr>
              <a:t>(Source: Goodier, 2025)</a:t>
            </a:r>
            <a:endParaRPr lang="en-US" sz="1400"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16: Evidence-Based Recommendations (1) – Strategic and Cultural</a:t>
            </a:r>
            <a:endParaRPr lang="en-US" sz="2800" dirty="0"/>
          </a:p>
        </p:txBody>
      </p:sp>
      <p:sp>
        <p:nvSpPr>
          <p:cNvPr id="5" name="Text 3"/>
          <p:cNvSpPr/>
          <p:nvPr/>
        </p:nvSpPr>
        <p:spPr>
          <a:xfrm>
            <a:off x="457200" y="1234440"/>
            <a:ext cx="5852160" cy="5394960"/>
          </a:xfrm>
          <a:prstGeom prst="rect">
            <a:avLst/>
          </a:prstGeom>
          <a:noFill/>
          <a:ln/>
        </p:spPr>
        <p:txBody>
          <a:bodyPr wrap="square" lIns="0" tIns="0" rIns="0" bIns="0" rtlCol="0" anchor="t"/>
          <a:lstStyle/>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Implement transparent salary structure, multi-year compensation schemes that re-establish the buying ability.</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Invest in development of scaled line managers.</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Instill Just Culture and trust in psychological safety or the depth (Opawande, 2025).</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Introduce union co-designing concerning significant workforce development.</a:t>
            </a:r>
            <a:endParaRPr lang="en-US" sz="2400" dirty="0"/>
          </a:p>
        </p:txBody>
      </p:sp>
      <p:sp>
        <p:nvSpPr>
          <p:cNvPr id="6" name="Text 4"/>
          <p:cNvSpPr/>
          <p:nvPr/>
        </p:nvSpPr>
        <p:spPr>
          <a:xfrm>
            <a:off x="6537960" y="1234440"/>
            <a:ext cx="5349240" cy="457200"/>
          </a:xfrm>
          <a:prstGeom prst="rect">
            <a:avLst/>
          </a:prstGeom>
          <a:noFill/>
          <a:ln/>
        </p:spPr>
        <p:txBody>
          <a:bodyPr wrap="square" lIns="0" tIns="0" rIns="0" bIns="0" rtlCol="0" anchor="ctr"/>
          <a:lstStyle/>
          <a:p>
            <a:pPr marL="0" indent="0" algn="ctr">
              <a:buNone/>
            </a:pPr>
            <a:r>
              <a:rPr lang="en-US" sz="1500" b="1" i="1" dirty="0">
                <a:solidFill>
                  <a:srgbClr val="003087"/>
                </a:solidFill>
                <a:latin typeface="Times New Roman" pitchFamily="34" charset="0"/>
                <a:ea typeface="Times New Roman" pitchFamily="34" charset="-122"/>
                <a:cs typeface="Times New Roman" pitchFamily="34" charset="-120"/>
              </a:rPr>
              <a:t>Figure 13: Psychological Safety In Healthcare</a:t>
            </a:r>
            <a:endParaRPr lang="en-US" sz="1500" dirty="0"/>
          </a:p>
        </p:txBody>
      </p:sp>
      <p:sp>
        <p:nvSpPr>
          <p:cNvPr id="7" name="Shape 5"/>
          <p:cNvSpPr/>
          <p:nvPr/>
        </p:nvSpPr>
        <p:spPr>
          <a:xfrm>
            <a:off x="7676388" y="1691640"/>
            <a:ext cx="3072384" cy="4535424"/>
          </a:xfrm>
          <a:prstGeom prst="rect">
            <a:avLst/>
          </a:prstGeom>
          <a:solidFill>
            <a:srgbClr val="FFFFFF"/>
          </a:solidFill>
          <a:ln w="9525">
            <a:solidFill>
              <a:srgbClr val="D0D7DE"/>
            </a:solidFill>
            <a:prstDash val="solid"/>
          </a:ln>
        </p:spPr>
        <p:txBody>
          <a:bodyPr/>
          <a:lstStyle/>
          <a:p>
            <a:endParaRPr lang="en-IN"/>
          </a:p>
        </p:txBody>
      </p:sp>
      <p:pic>
        <p:nvPicPr>
          <p:cNvPr id="8" name="Image 0" descr="/home/claude/work/extracted/word/media/image12.png"/>
          <p:cNvPicPr>
            <a:picLocks noChangeAspect="1"/>
          </p:cNvPicPr>
          <p:nvPr/>
        </p:nvPicPr>
        <p:blipFill>
          <a:blip r:embed="rId3"/>
          <a:stretch>
            <a:fillRect/>
          </a:stretch>
        </p:blipFill>
        <p:spPr>
          <a:xfrm>
            <a:off x="7749540" y="1764792"/>
            <a:ext cx="2926080" cy="4389120"/>
          </a:xfrm>
          <a:prstGeom prst="rect">
            <a:avLst/>
          </a:prstGeom>
        </p:spPr>
      </p:pic>
      <p:sp>
        <p:nvSpPr>
          <p:cNvPr id="9" name="Text 6"/>
          <p:cNvSpPr/>
          <p:nvPr/>
        </p:nvSpPr>
        <p:spPr>
          <a:xfrm>
            <a:off x="6537960" y="6263640"/>
            <a:ext cx="5349240" cy="365760"/>
          </a:xfrm>
          <a:prstGeom prst="rect">
            <a:avLst/>
          </a:prstGeom>
          <a:noFill/>
          <a:ln/>
        </p:spPr>
        <p:txBody>
          <a:bodyPr wrap="square" lIns="0" tIns="0" rIns="0" bIns="0" rtlCol="0" anchor="t"/>
          <a:lstStyle/>
          <a:p>
            <a:pPr marL="0" indent="0" algn="ctr">
              <a:buNone/>
            </a:pPr>
            <a:r>
              <a:rPr lang="en-US" sz="1400" i="1" dirty="0">
                <a:solidFill>
                  <a:srgbClr val="4A5568"/>
                </a:solidFill>
                <a:latin typeface="Times New Roman" pitchFamily="34" charset="0"/>
                <a:ea typeface="Times New Roman" pitchFamily="34" charset="-122"/>
                <a:cs typeface="Times New Roman" pitchFamily="34" charset="-120"/>
              </a:rPr>
              <a:t>(Source: Opawande  , 2025)</a:t>
            </a:r>
            <a:endParaRPr lang="en-US" sz="14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17: Evidence-Based Recommendations (2) – Operational and Digital</a:t>
            </a:r>
            <a:endParaRPr lang="en-US" sz="2800" dirty="0"/>
          </a:p>
        </p:txBody>
      </p:sp>
      <p:sp>
        <p:nvSpPr>
          <p:cNvPr id="5" name="Text 3"/>
          <p:cNvSpPr/>
          <p:nvPr/>
        </p:nvSpPr>
        <p:spPr>
          <a:xfrm>
            <a:off x="457200" y="1234440"/>
            <a:ext cx="5852160" cy="5394960"/>
          </a:xfrm>
          <a:prstGeom prst="rect">
            <a:avLst/>
          </a:prstGeom>
          <a:noFill/>
          <a:ln/>
        </p:spPr>
        <p:txBody>
          <a:bodyPr wrap="square" lIns="0" tIns="0" rIns="0" bIns="0" rtlCol="0" anchor="t"/>
          <a:lstStyle/>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Deploy AI-driven predictive rostering to ease burnout (Kinney et al., 2024).</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Perform sentiment analytics on Staff Survey free-text.</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Implement Freedom to Speak Up triage AI (Continental Hospitals, 2025).</a:t>
            </a:r>
            <a:endParaRPr lang="en-US" sz="2400" dirty="0"/>
          </a:p>
          <a:p>
            <a:pPr marL="342900" indent="-342900" algn="just">
              <a:spcAft>
                <a:spcPts val="1200"/>
              </a:spcAft>
              <a:buSzPct val="100000"/>
              <a:buChar char="■"/>
            </a:pPr>
            <a:r>
              <a:rPr lang="en-US" sz="2400" dirty="0">
                <a:solidFill>
                  <a:srgbClr val="212121"/>
                </a:solidFill>
                <a:latin typeface="Times New Roman" pitchFamily="34" charset="0"/>
                <a:ea typeface="Times New Roman" pitchFamily="34" charset="-122"/>
                <a:cs typeface="Times New Roman" pitchFamily="34" charset="-120"/>
              </a:rPr>
              <a:t>Require digital literacy education with each rollout of AI.</a:t>
            </a:r>
            <a:endParaRPr lang="en-US" sz="2400" dirty="0"/>
          </a:p>
        </p:txBody>
      </p:sp>
      <p:sp>
        <p:nvSpPr>
          <p:cNvPr id="6" name="Text 4"/>
          <p:cNvSpPr/>
          <p:nvPr/>
        </p:nvSpPr>
        <p:spPr>
          <a:xfrm>
            <a:off x="6537960" y="1234440"/>
            <a:ext cx="5349240" cy="457200"/>
          </a:xfrm>
          <a:prstGeom prst="rect">
            <a:avLst/>
          </a:prstGeom>
          <a:noFill/>
          <a:ln/>
        </p:spPr>
        <p:txBody>
          <a:bodyPr wrap="square" lIns="0" tIns="0" rIns="0" bIns="0" rtlCol="0" anchor="ctr"/>
          <a:lstStyle/>
          <a:p>
            <a:pPr marL="0" indent="0" algn="ctr">
              <a:buNone/>
            </a:pPr>
            <a:r>
              <a:rPr lang="en-US" sz="1500" b="1" i="1" dirty="0">
                <a:solidFill>
                  <a:srgbClr val="003087"/>
                </a:solidFill>
                <a:latin typeface="Times New Roman" pitchFamily="34" charset="0"/>
                <a:ea typeface="Times New Roman" pitchFamily="34" charset="-122"/>
                <a:cs typeface="Times New Roman" pitchFamily="34" charset="-120"/>
              </a:rPr>
              <a:t>Figure 14: AI triage</a:t>
            </a:r>
            <a:endParaRPr lang="en-US" sz="1500" dirty="0"/>
          </a:p>
        </p:txBody>
      </p:sp>
      <p:sp>
        <p:nvSpPr>
          <p:cNvPr id="7" name="Shape 5"/>
          <p:cNvSpPr/>
          <p:nvPr/>
        </p:nvSpPr>
        <p:spPr>
          <a:xfrm>
            <a:off x="6944868" y="1691640"/>
            <a:ext cx="4535424" cy="4535424"/>
          </a:xfrm>
          <a:prstGeom prst="rect">
            <a:avLst/>
          </a:prstGeom>
          <a:solidFill>
            <a:srgbClr val="FFFFFF"/>
          </a:solidFill>
          <a:ln w="9525">
            <a:solidFill>
              <a:srgbClr val="D0D7DE"/>
            </a:solidFill>
            <a:prstDash val="solid"/>
          </a:ln>
        </p:spPr>
        <p:txBody>
          <a:bodyPr/>
          <a:lstStyle/>
          <a:p>
            <a:endParaRPr lang="en-IN"/>
          </a:p>
        </p:txBody>
      </p:sp>
      <p:pic>
        <p:nvPicPr>
          <p:cNvPr id="8" name="Image 0" descr="/home/claude/work/extracted/word/media/image6.png"/>
          <p:cNvPicPr>
            <a:picLocks noChangeAspect="1"/>
          </p:cNvPicPr>
          <p:nvPr/>
        </p:nvPicPr>
        <p:blipFill>
          <a:blip r:embed="rId3"/>
          <a:stretch>
            <a:fillRect/>
          </a:stretch>
        </p:blipFill>
        <p:spPr>
          <a:xfrm>
            <a:off x="7018020" y="1764792"/>
            <a:ext cx="4389120" cy="4389120"/>
          </a:xfrm>
          <a:prstGeom prst="rect">
            <a:avLst/>
          </a:prstGeom>
        </p:spPr>
      </p:pic>
      <p:sp>
        <p:nvSpPr>
          <p:cNvPr id="9" name="Text 6"/>
          <p:cNvSpPr/>
          <p:nvPr/>
        </p:nvSpPr>
        <p:spPr>
          <a:xfrm>
            <a:off x="6537960" y="6263640"/>
            <a:ext cx="5349240" cy="365760"/>
          </a:xfrm>
          <a:prstGeom prst="rect">
            <a:avLst/>
          </a:prstGeom>
          <a:noFill/>
          <a:ln/>
        </p:spPr>
        <p:txBody>
          <a:bodyPr wrap="square" lIns="0" tIns="0" rIns="0" bIns="0" rtlCol="0" anchor="t"/>
          <a:lstStyle/>
          <a:p>
            <a:pPr marL="0" indent="0" algn="ctr">
              <a:buNone/>
            </a:pPr>
            <a:r>
              <a:rPr lang="en-US" sz="1400" i="1" dirty="0">
                <a:solidFill>
                  <a:srgbClr val="4A5568"/>
                </a:solidFill>
                <a:latin typeface="Times New Roman" pitchFamily="34" charset="0"/>
                <a:ea typeface="Times New Roman" pitchFamily="34" charset="-122"/>
                <a:cs typeface="Times New Roman" pitchFamily="34" charset="-120"/>
              </a:rPr>
              <a:t>(Source: Continental Hospitals, 2025)</a:t>
            </a:r>
            <a:endParaRPr lang="en-US" sz="14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18: Future of Work – AI and Automation Over 5–10 Years</a:t>
            </a:r>
            <a:endParaRPr lang="en-US" sz="2800" dirty="0"/>
          </a:p>
        </p:txBody>
      </p:sp>
      <p:graphicFrame>
        <p:nvGraphicFramePr>
          <p:cNvPr id="10" name="Diagram 9">
            <a:extLst>
              <a:ext uri="{FF2B5EF4-FFF2-40B4-BE49-F238E27FC236}">
                <a16:creationId xmlns:a16="http://schemas.microsoft.com/office/drawing/2014/main" id="{BBAE8110-7505-2CD9-A3C6-4A9D0C5C7DEE}"/>
              </a:ext>
            </a:extLst>
          </p:cNvPr>
          <p:cNvGraphicFramePr/>
          <p:nvPr>
            <p:extLst>
              <p:ext uri="{D42A27DB-BD31-4B8C-83A1-F6EECF244321}">
                <p14:modId xmlns:p14="http://schemas.microsoft.com/office/powerpoint/2010/main" val="3279651835"/>
              </p:ext>
            </p:extLst>
          </p:nvPr>
        </p:nvGraphicFramePr>
        <p:xfrm>
          <a:off x="457200" y="1234440"/>
          <a:ext cx="4891548" cy="5394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6" name="Text 4"/>
          <p:cNvSpPr/>
          <p:nvPr/>
        </p:nvSpPr>
        <p:spPr>
          <a:xfrm>
            <a:off x="6537960" y="1234440"/>
            <a:ext cx="5349240" cy="457200"/>
          </a:xfrm>
          <a:prstGeom prst="rect">
            <a:avLst/>
          </a:prstGeom>
          <a:noFill/>
          <a:ln/>
        </p:spPr>
        <p:txBody>
          <a:bodyPr wrap="square" lIns="0" tIns="0" rIns="0" bIns="0" rtlCol="0" anchor="ctr"/>
          <a:lstStyle/>
          <a:p>
            <a:pPr marL="0" indent="0" algn="ctr">
              <a:buNone/>
            </a:pPr>
            <a:r>
              <a:rPr lang="en-US" sz="1500" b="1" i="1" dirty="0">
                <a:solidFill>
                  <a:srgbClr val="003087"/>
                </a:solidFill>
                <a:latin typeface="Times New Roman" pitchFamily="34" charset="0"/>
                <a:ea typeface="Times New Roman" pitchFamily="34" charset="-122"/>
                <a:cs typeface="Times New Roman" pitchFamily="34" charset="-120"/>
              </a:rPr>
              <a:t>Figure 15: IBM Watson as a HR Module</a:t>
            </a:r>
            <a:endParaRPr lang="en-US" sz="1500" dirty="0"/>
          </a:p>
        </p:txBody>
      </p:sp>
      <p:sp>
        <p:nvSpPr>
          <p:cNvPr id="7" name="Shape 5"/>
          <p:cNvSpPr/>
          <p:nvPr/>
        </p:nvSpPr>
        <p:spPr>
          <a:xfrm>
            <a:off x="5654041" y="1691640"/>
            <a:ext cx="6306311" cy="4319998"/>
          </a:xfrm>
          <a:prstGeom prst="rect">
            <a:avLst/>
          </a:prstGeom>
          <a:solidFill>
            <a:srgbClr val="FFFFFF"/>
          </a:solidFill>
          <a:ln w="9525">
            <a:solidFill>
              <a:srgbClr val="D0D7DE"/>
            </a:solidFill>
            <a:prstDash val="solid"/>
          </a:ln>
        </p:spPr>
        <p:txBody>
          <a:bodyPr/>
          <a:lstStyle/>
          <a:p>
            <a:endParaRPr lang="en-IN"/>
          </a:p>
        </p:txBody>
      </p:sp>
      <p:pic>
        <p:nvPicPr>
          <p:cNvPr id="8" name="Image 0" descr="/home/claude/work/extracted/word/media/image13.png"/>
          <p:cNvPicPr>
            <a:picLocks noChangeAspect="1"/>
          </p:cNvPicPr>
          <p:nvPr/>
        </p:nvPicPr>
        <p:blipFill>
          <a:blip r:embed="rId8"/>
          <a:stretch>
            <a:fillRect/>
          </a:stretch>
        </p:blipFill>
        <p:spPr>
          <a:xfrm>
            <a:off x="5748777" y="1764792"/>
            <a:ext cx="6138423" cy="4115578"/>
          </a:xfrm>
          <a:prstGeom prst="rect">
            <a:avLst/>
          </a:prstGeom>
        </p:spPr>
      </p:pic>
      <p:sp>
        <p:nvSpPr>
          <p:cNvPr id="9" name="Text 6"/>
          <p:cNvSpPr/>
          <p:nvPr/>
        </p:nvSpPr>
        <p:spPr>
          <a:xfrm>
            <a:off x="5748777" y="6263640"/>
            <a:ext cx="6138423" cy="365760"/>
          </a:xfrm>
          <a:prstGeom prst="rect">
            <a:avLst/>
          </a:prstGeom>
          <a:noFill/>
          <a:ln/>
        </p:spPr>
        <p:txBody>
          <a:bodyPr wrap="square" lIns="0" tIns="0" rIns="0" bIns="0" rtlCol="0" anchor="t"/>
          <a:lstStyle/>
          <a:p>
            <a:pPr marL="0" indent="0" algn="ctr">
              <a:buNone/>
            </a:pPr>
            <a:r>
              <a:rPr lang="en-US" sz="1400" i="1" dirty="0">
                <a:solidFill>
                  <a:srgbClr val="4A5568"/>
                </a:solidFill>
                <a:latin typeface="Times New Roman" pitchFamily="34" charset="0"/>
                <a:ea typeface="Times New Roman" pitchFamily="34" charset="-122"/>
                <a:cs typeface="Times New Roman" pitchFamily="34" charset="-120"/>
              </a:rPr>
              <a:t>(Source: BERSIN, 2026)</a:t>
            </a:r>
            <a:endParaRPr lang="en-US" sz="14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19: Implementation Roadmap and Preparation Priorities</a:t>
            </a:r>
            <a:endParaRPr lang="en-US" sz="2800" dirty="0"/>
          </a:p>
        </p:txBody>
      </p:sp>
      <p:sp>
        <p:nvSpPr>
          <p:cNvPr id="5" name="Text 3"/>
          <p:cNvSpPr/>
          <p:nvPr/>
        </p:nvSpPr>
        <p:spPr>
          <a:xfrm>
            <a:off x="640080" y="1371600"/>
            <a:ext cx="10972800" cy="5120640"/>
          </a:xfrm>
          <a:prstGeom prst="rect">
            <a:avLst/>
          </a:prstGeom>
          <a:noFill/>
          <a:ln/>
        </p:spPr>
        <p:txBody>
          <a:bodyPr wrap="square" lIns="0" tIns="0" rIns="0" bIns="0" rtlCol="0" anchor="t"/>
          <a:lstStyle/>
          <a:p>
            <a:pPr marL="0" indent="0">
              <a:spcAft>
                <a:spcPts val="1000"/>
              </a:spcAft>
              <a:buNone/>
            </a:pPr>
            <a:endParaRPr lang="en-US" sz="2200" dirty="0"/>
          </a:p>
        </p:txBody>
      </p:sp>
      <p:graphicFrame>
        <p:nvGraphicFramePr>
          <p:cNvPr id="6" name="Table 5">
            <a:extLst>
              <a:ext uri="{FF2B5EF4-FFF2-40B4-BE49-F238E27FC236}">
                <a16:creationId xmlns:a16="http://schemas.microsoft.com/office/drawing/2014/main" id="{19482F2E-8AC1-9E5D-57D4-F294A6F2356A}"/>
              </a:ext>
            </a:extLst>
          </p:cNvPr>
          <p:cNvGraphicFramePr>
            <a:graphicFrameLocks noGrp="1"/>
          </p:cNvGraphicFramePr>
          <p:nvPr>
            <p:extLst>
              <p:ext uri="{D42A27DB-BD31-4B8C-83A1-F6EECF244321}">
                <p14:modId xmlns:p14="http://schemas.microsoft.com/office/powerpoint/2010/main" val="556254598"/>
              </p:ext>
            </p:extLst>
          </p:nvPr>
        </p:nvGraphicFramePr>
        <p:xfrm>
          <a:off x="518007" y="1572694"/>
          <a:ext cx="11155680" cy="3068320"/>
        </p:xfrm>
        <a:graphic>
          <a:graphicData uri="http://schemas.openxmlformats.org/drawingml/2006/table">
            <a:tbl>
              <a:tblPr firstRow="1" firstCol="1">
                <a:tableStyleId>{85BE263C-DBD7-4A20-BB59-AAB30ACAA65A}</a:tableStyleId>
              </a:tblPr>
              <a:tblGrid>
                <a:gridCol w="1394460">
                  <a:extLst>
                    <a:ext uri="{9D8B030D-6E8A-4147-A177-3AD203B41FA5}">
                      <a16:colId xmlns:a16="http://schemas.microsoft.com/office/drawing/2014/main" val="4245165854"/>
                    </a:ext>
                  </a:extLst>
                </a:gridCol>
                <a:gridCol w="5989027">
                  <a:extLst>
                    <a:ext uri="{9D8B030D-6E8A-4147-A177-3AD203B41FA5}">
                      <a16:colId xmlns:a16="http://schemas.microsoft.com/office/drawing/2014/main" val="1862873551"/>
                    </a:ext>
                  </a:extLst>
                </a:gridCol>
                <a:gridCol w="3772193">
                  <a:extLst>
                    <a:ext uri="{9D8B030D-6E8A-4147-A177-3AD203B41FA5}">
                      <a16:colId xmlns:a16="http://schemas.microsoft.com/office/drawing/2014/main" val="2409644726"/>
                    </a:ext>
                  </a:extLst>
                </a:gridCol>
              </a:tblGrid>
              <a:tr h="317500">
                <a:tc>
                  <a:txBody>
                    <a:bodyPr/>
                    <a:lstStyle/>
                    <a:p>
                      <a:pPr algn="ctr" rtl="0" fontAlgn="t">
                        <a:spcBef>
                          <a:spcPts val="1200"/>
                        </a:spcBef>
                        <a:spcAft>
                          <a:spcPts val="1200"/>
                        </a:spcAft>
                        <a:buNone/>
                      </a:pPr>
                      <a:r>
                        <a:rPr lang="en-IN" sz="2400" b="1" u="none" strike="noStrike" dirty="0">
                          <a:solidFill>
                            <a:srgbClr val="000000"/>
                          </a:solidFill>
                          <a:effectLst/>
                          <a:latin typeface="Times New Roman" panose="02020603050405020304" pitchFamily="18" charset="0"/>
                          <a:cs typeface="Times New Roman" panose="02020603050405020304" pitchFamily="18" charset="0"/>
                        </a:rPr>
                        <a:t>Timeline</a:t>
                      </a:r>
                      <a:endParaRPr lang="en-IN" sz="3600" b="1"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ctr" rtl="0" fontAlgn="t">
                        <a:spcBef>
                          <a:spcPts val="1200"/>
                        </a:spcBef>
                        <a:spcAft>
                          <a:spcPts val="1200"/>
                        </a:spcAft>
                        <a:buNone/>
                      </a:pPr>
                      <a:r>
                        <a:rPr lang="en-IN" sz="2400" b="1" u="none" strike="noStrike" dirty="0">
                          <a:solidFill>
                            <a:srgbClr val="000000"/>
                          </a:solidFill>
                          <a:effectLst/>
                          <a:latin typeface="Times New Roman" panose="02020603050405020304" pitchFamily="18" charset="0"/>
                          <a:cs typeface="Times New Roman" panose="02020603050405020304" pitchFamily="18" charset="0"/>
                        </a:rPr>
                        <a:t>Key Priorities</a:t>
                      </a:r>
                      <a:endParaRPr lang="en-IN" sz="3600" b="1"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ctr" rtl="0" fontAlgn="t">
                        <a:spcBef>
                          <a:spcPts val="1200"/>
                        </a:spcBef>
                        <a:spcAft>
                          <a:spcPts val="1200"/>
                        </a:spcAft>
                        <a:buNone/>
                      </a:pPr>
                      <a:r>
                        <a:rPr lang="en-IN" sz="2400" b="1" u="none" strike="noStrike" dirty="0">
                          <a:solidFill>
                            <a:srgbClr val="000000"/>
                          </a:solidFill>
                          <a:effectLst/>
                          <a:latin typeface="Times New Roman" panose="02020603050405020304" pitchFamily="18" charset="0"/>
                          <a:cs typeface="Times New Roman" panose="02020603050405020304" pitchFamily="18" charset="0"/>
                        </a:rPr>
                        <a:t>Governance</a:t>
                      </a:r>
                      <a:endParaRPr lang="en-IN" sz="3600" b="1"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865665115"/>
                  </a:ext>
                </a:extLst>
              </a:tr>
              <a:tr h="488950">
                <a:tc>
                  <a:txBody>
                    <a:bodyPr/>
                    <a:lstStyle/>
                    <a:p>
                      <a:pPr algn="just" rtl="0" fontAlgn="t">
                        <a:spcBef>
                          <a:spcPts val="1200"/>
                        </a:spcBef>
                        <a:spcAft>
                          <a:spcPts val="1200"/>
                        </a:spcAft>
                        <a:buNone/>
                      </a:pPr>
                      <a:r>
                        <a:rPr lang="en-IN" sz="2400" b="1" u="none" strike="noStrike" dirty="0">
                          <a:solidFill>
                            <a:srgbClr val="000000"/>
                          </a:solidFill>
                          <a:effectLst/>
                          <a:latin typeface="Times New Roman" panose="02020603050405020304" pitchFamily="18" charset="0"/>
                          <a:cs typeface="Times New Roman" panose="02020603050405020304" pitchFamily="18" charset="0"/>
                        </a:rPr>
                        <a:t>Year 1</a:t>
                      </a:r>
                      <a:endParaRPr lang="en-IN" sz="3600" b="1"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spcBef>
                          <a:spcPts val="1200"/>
                        </a:spcBef>
                        <a:spcAft>
                          <a:spcPts val="1200"/>
                        </a:spcAft>
                        <a:buNone/>
                      </a:pPr>
                      <a:r>
                        <a:rPr lang="en-IN" sz="2400" b="0" u="none" strike="noStrike" dirty="0">
                          <a:solidFill>
                            <a:srgbClr val="000000"/>
                          </a:solidFill>
                          <a:effectLst/>
                          <a:latin typeface="Times New Roman" panose="02020603050405020304" pitchFamily="18" charset="0"/>
                          <a:cs typeface="Times New Roman" panose="02020603050405020304" pitchFamily="18" charset="0"/>
                        </a:rPr>
                        <a:t>Pay reform, manager development, digital literacy baseline</a:t>
                      </a:r>
                      <a:endParaRPr lang="en-IN" sz="3600" b="0"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spcBef>
                          <a:spcPts val="1200"/>
                        </a:spcBef>
                        <a:spcAft>
                          <a:spcPts val="1200"/>
                        </a:spcAft>
                        <a:buNone/>
                      </a:pPr>
                      <a:r>
                        <a:rPr lang="en-IN" sz="2400" b="0" u="none" strike="noStrike">
                          <a:solidFill>
                            <a:srgbClr val="000000"/>
                          </a:solidFill>
                          <a:effectLst/>
                          <a:latin typeface="Times New Roman" panose="02020603050405020304" pitchFamily="18" charset="0"/>
                          <a:cs typeface="Times New Roman" panose="02020603050405020304" pitchFamily="18" charset="0"/>
                        </a:rPr>
                        <a:t>Joint union–management oversight</a:t>
                      </a:r>
                      <a:endParaRPr lang="en-IN" sz="3600" b="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237216305"/>
                  </a:ext>
                </a:extLst>
              </a:tr>
              <a:tr h="488950">
                <a:tc>
                  <a:txBody>
                    <a:bodyPr/>
                    <a:lstStyle/>
                    <a:p>
                      <a:pPr algn="just" rtl="0" fontAlgn="t">
                        <a:spcBef>
                          <a:spcPts val="1200"/>
                        </a:spcBef>
                        <a:spcAft>
                          <a:spcPts val="1200"/>
                        </a:spcAft>
                        <a:buNone/>
                      </a:pPr>
                      <a:r>
                        <a:rPr lang="en-IN" sz="2400" b="1" u="none" strike="noStrike" dirty="0">
                          <a:solidFill>
                            <a:srgbClr val="000000"/>
                          </a:solidFill>
                          <a:effectLst/>
                          <a:latin typeface="Times New Roman" panose="02020603050405020304" pitchFamily="18" charset="0"/>
                          <a:cs typeface="Times New Roman" panose="02020603050405020304" pitchFamily="18" charset="0"/>
                        </a:rPr>
                        <a:t>Year 2</a:t>
                      </a:r>
                      <a:endParaRPr lang="en-IN" sz="3600" b="1"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spcBef>
                          <a:spcPts val="1200"/>
                        </a:spcBef>
                        <a:spcAft>
                          <a:spcPts val="1200"/>
                        </a:spcAft>
                        <a:buNone/>
                      </a:pPr>
                      <a:r>
                        <a:rPr lang="en-IN" sz="2400" b="0" u="none" strike="noStrike">
                          <a:solidFill>
                            <a:srgbClr val="000000"/>
                          </a:solidFill>
                          <a:effectLst/>
                          <a:latin typeface="Times New Roman" panose="02020603050405020304" pitchFamily="18" charset="0"/>
                          <a:cs typeface="Times New Roman" panose="02020603050405020304" pitchFamily="18" charset="0"/>
                        </a:rPr>
                        <a:t>AI rostering and sentiment analytics rollout</a:t>
                      </a:r>
                      <a:endParaRPr lang="en-IN" sz="3600" b="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spcBef>
                          <a:spcPts val="1200"/>
                        </a:spcBef>
                        <a:spcAft>
                          <a:spcPts val="1200"/>
                        </a:spcAft>
                        <a:buNone/>
                      </a:pPr>
                      <a:r>
                        <a:rPr lang="en-IN" sz="2400" b="0" u="none" strike="noStrike">
                          <a:solidFill>
                            <a:srgbClr val="000000"/>
                          </a:solidFill>
                          <a:effectLst/>
                          <a:latin typeface="Times New Roman" panose="02020603050405020304" pitchFamily="18" charset="0"/>
                          <a:cs typeface="Times New Roman" panose="02020603050405020304" pitchFamily="18" charset="0"/>
                        </a:rPr>
                        <a:t>Joint union–management oversight</a:t>
                      </a:r>
                      <a:endParaRPr lang="en-IN" sz="3600" b="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1395792243"/>
                  </a:ext>
                </a:extLst>
              </a:tr>
              <a:tr h="488950">
                <a:tc>
                  <a:txBody>
                    <a:bodyPr/>
                    <a:lstStyle/>
                    <a:p>
                      <a:pPr algn="just" rtl="0" fontAlgn="t">
                        <a:spcBef>
                          <a:spcPts val="1200"/>
                        </a:spcBef>
                        <a:spcAft>
                          <a:spcPts val="1200"/>
                        </a:spcAft>
                        <a:buNone/>
                      </a:pPr>
                      <a:r>
                        <a:rPr lang="en-IN" sz="2400" b="1" u="none" strike="noStrike" dirty="0">
                          <a:solidFill>
                            <a:srgbClr val="000000"/>
                          </a:solidFill>
                          <a:effectLst/>
                          <a:latin typeface="Times New Roman" panose="02020603050405020304" pitchFamily="18" charset="0"/>
                          <a:cs typeface="Times New Roman" panose="02020603050405020304" pitchFamily="18" charset="0"/>
                        </a:rPr>
                        <a:t>Years 3–5</a:t>
                      </a:r>
                      <a:endParaRPr lang="en-IN" sz="3600" b="1" dirty="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spcBef>
                          <a:spcPts val="1200"/>
                        </a:spcBef>
                        <a:spcAft>
                          <a:spcPts val="1200"/>
                        </a:spcAft>
                        <a:buNone/>
                      </a:pPr>
                      <a:r>
                        <a:rPr lang="en-IN" sz="2400" b="0" u="none" strike="noStrike">
                          <a:solidFill>
                            <a:srgbClr val="000000"/>
                          </a:solidFill>
                          <a:effectLst/>
                          <a:latin typeface="Times New Roman" panose="02020603050405020304" pitchFamily="18" charset="0"/>
                          <a:cs typeface="Times New Roman" panose="02020603050405020304" pitchFamily="18" charset="0"/>
                        </a:rPr>
                        <a:t>Embedded Just Culture and autonomous scheduling</a:t>
                      </a:r>
                      <a:endParaRPr lang="en-IN" sz="3600" b="0">
                        <a:effectLst/>
                        <a:latin typeface="Times New Roman" panose="02020603050405020304" pitchFamily="18" charset="0"/>
                        <a:cs typeface="Times New Roman" panose="02020603050405020304" pitchFamily="18" charset="0"/>
                      </a:endParaRPr>
                    </a:p>
                  </a:txBody>
                  <a:tcPr marL="63500" marR="63500" marT="63500" marB="63500"/>
                </a:tc>
                <a:tc>
                  <a:txBody>
                    <a:bodyPr/>
                    <a:lstStyle/>
                    <a:p>
                      <a:pPr algn="just" rtl="0" fontAlgn="t">
                        <a:spcBef>
                          <a:spcPts val="1200"/>
                        </a:spcBef>
                        <a:spcAft>
                          <a:spcPts val="1200"/>
                        </a:spcAft>
                        <a:buNone/>
                      </a:pPr>
                      <a:r>
                        <a:rPr lang="en-IN" sz="2400" b="0" u="none" strike="noStrike" dirty="0">
                          <a:solidFill>
                            <a:srgbClr val="000000"/>
                          </a:solidFill>
                          <a:effectLst/>
                          <a:latin typeface="Times New Roman" panose="02020603050405020304" pitchFamily="18" charset="0"/>
                          <a:cs typeface="Times New Roman" panose="02020603050405020304" pitchFamily="18" charset="0"/>
                        </a:rPr>
                        <a:t>Joint union–management oversight</a:t>
                      </a:r>
                      <a:endParaRPr lang="en-IN" sz="3600" b="0" dirty="0">
                        <a:effectLst/>
                        <a:latin typeface="Times New Roman" panose="02020603050405020304" pitchFamily="18" charset="0"/>
                        <a:cs typeface="Times New Roman" panose="02020603050405020304" pitchFamily="18" charset="0"/>
                      </a:endParaRPr>
                    </a:p>
                  </a:txBody>
                  <a:tcPr marL="63500" marR="63500" marT="63500" marB="63500"/>
                </a:tc>
                <a:extLst>
                  <a:ext uri="{0D108BD9-81ED-4DB2-BD59-A6C34878D82A}">
                    <a16:rowId xmlns:a16="http://schemas.microsoft.com/office/drawing/2014/main" val="3134807744"/>
                  </a:ext>
                </a:extLst>
              </a:tr>
            </a:tbl>
          </a:graphicData>
        </a:graphic>
      </p:graphicFrame>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name="Slide 21">
    <p:bg>
      <p:bgPr>
        <a:solidFill>
          <a:srgbClr val="F7FAFC"/>
        </a:solidFill>
        <a:effectLst/>
      </p:bgPr>
    </p:bg>
    <p:spTree>
      <p:nvGrpSpPr>
        <p:cNvPr id="1" name=""/>
        <p:cNvGrpSpPr/>
        <p:nvPr/>
      </p:nvGrpSpPr>
      <p:grpSpPr>
        <a:xfrm>
          <a:off x="0" y="0"/>
          <a:ext cx="0" cy="0"/>
          <a:chOff x="0" y="0"/>
          <a:chExt cx="0" cy="0"/>
        </a:xfrm>
      </p:grpSpPr>
      <p:sp>
        <p:nvSpPr>
          <p:cNvPr id="2" name="Shape 0"/>
          <p:cNvSpPr/>
          <p:nvPr/>
        </p:nvSpPr>
        <p:spPr>
          <a:xfrm>
            <a:off x="0" y="0"/>
            <a:ext cx="12191695" cy="914400"/>
          </a:xfrm>
          <a:prstGeom prst="rect">
            <a:avLst/>
          </a:prstGeom>
          <a:solidFill>
            <a:srgbClr val="005EB8"/>
          </a:solidFill>
          <a:ln/>
        </p:spPr>
        <p:txBody>
          <a:bodyPr/>
          <a:lstStyle/>
          <a:p>
            <a:endParaRPr lang="en-IN"/>
          </a:p>
        </p:txBody>
      </p:sp>
      <p:sp>
        <p:nvSpPr>
          <p:cNvPr id="3" name="Shape 1"/>
          <p:cNvSpPr/>
          <p:nvPr/>
        </p:nvSpPr>
        <p:spPr>
          <a:xfrm>
            <a:off x="0" y="914400"/>
            <a:ext cx="12191695" cy="54864"/>
          </a:xfrm>
          <a:prstGeom prst="rect">
            <a:avLst/>
          </a:prstGeom>
          <a:solidFill>
            <a:srgbClr val="41B6E6"/>
          </a:solidFill>
          <a:ln/>
        </p:spPr>
        <p:txBody>
          <a:bodyPr/>
          <a:lstStyle/>
          <a:p>
            <a:endParaRPr lang="en-IN"/>
          </a:p>
        </p:txBody>
      </p:sp>
      <p:sp>
        <p:nvSpPr>
          <p:cNvPr id="4" name="Text 2"/>
          <p:cNvSpPr/>
          <p:nvPr/>
        </p:nvSpPr>
        <p:spPr>
          <a:xfrm>
            <a:off x="457200" y="45720"/>
            <a:ext cx="11430000" cy="822960"/>
          </a:xfrm>
          <a:prstGeom prst="rect">
            <a:avLst/>
          </a:prstGeom>
          <a:noFill/>
          <a:ln/>
        </p:spPr>
        <p:txBody>
          <a:bodyPr wrap="square" lIns="0" tIns="0" rIns="0" bIns="0" rtlCol="0" anchor="ct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20: Conclusion, Key Takeaways</a:t>
            </a:r>
            <a:endParaRPr lang="en-US" sz="2800" dirty="0"/>
          </a:p>
        </p:txBody>
      </p:sp>
      <p:graphicFrame>
        <p:nvGraphicFramePr>
          <p:cNvPr id="6" name="Diagram 5">
            <a:extLst>
              <a:ext uri="{FF2B5EF4-FFF2-40B4-BE49-F238E27FC236}">
                <a16:creationId xmlns:a16="http://schemas.microsoft.com/office/drawing/2014/main" id="{5DF44777-2551-BAA4-B171-C15F4248E9AA}"/>
              </a:ext>
            </a:extLst>
          </p:cNvPr>
          <p:cNvGraphicFramePr/>
          <p:nvPr>
            <p:extLst>
              <p:ext uri="{D42A27DB-BD31-4B8C-83A1-F6EECF244321}">
                <p14:modId xmlns:p14="http://schemas.microsoft.com/office/powerpoint/2010/main" val="3648558436"/>
              </p:ext>
            </p:extLst>
          </p:nvPr>
        </p:nvGraphicFramePr>
        <p:xfrm>
          <a:off x="822960" y="1188720"/>
          <a:ext cx="10515600" cy="539496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hape 0">
            <a:extLst>
              <a:ext uri="{FF2B5EF4-FFF2-40B4-BE49-F238E27FC236}">
                <a16:creationId xmlns:a16="http://schemas.microsoft.com/office/drawing/2014/main" id="{4AC884F5-D762-9369-0101-A81F6F68BD8F}"/>
              </a:ext>
            </a:extLst>
          </p:cNvPr>
          <p:cNvSpPr/>
          <p:nvPr/>
        </p:nvSpPr>
        <p:spPr>
          <a:xfrm>
            <a:off x="0" y="0"/>
            <a:ext cx="12191695" cy="914400"/>
          </a:xfrm>
          <a:prstGeom prst="rect">
            <a:avLst/>
          </a:prstGeom>
          <a:solidFill>
            <a:srgbClr val="005EB8"/>
          </a:solidFill>
          <a:ln/>
        </p:spPr>
        <p:txBody>
          <a:bodyPr/>
          <a:lstStyle/>
          <a:p>
            <a:endParaRPr lang="en-IN"/>
          </a:p>
        </p:txBody>
      </p:sp>
      <p:sp>
        <p:nvSpPr>
          <p:cNvPr id="5" name="TextBox 4">
            <a:extLst>
              <a:ext uri="{FF2B5EF4-FFF2-40B4-BE49-F238E27FC236}">
                <a16:creationId xmlns:a16="http://schemas.microsoft.com/office/drawing/2014/main" id="{519EF0CA-C5F8-B5EA-D444-455C78E8AD77}"/>
              </a:ext>
            </a:extLst>
          </p:cNvPr>
          <p:cNvSpPr txBox="1"/>
          <p:nvPr/>
        </p:nvSpPr>
        <p:spPr>
          <a:xfrm>
            <a:off x="442452" y="68634"/>
            <a:ext cx="6096000" cy="523220"/>
          </a:xfrm>
          <a:prstGeom prst="rect">
            <a:avLst/>
          </a:prstGeom>
          <a:noFill/>
        </p:spPr>
        <p:txBody>
          <a:bodyPr wrap="square">
            <a:spAutoFit/>
          </a:bodyP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21: References</a:t>
            </a:r>
            <a:endParaRPr lang="en-US" sz="2800" dirty="0"/>
          </a:p>
        </p:txBody>
      </p:sp>
      <p:sp>
        <p:nvSpPr>
          <p:cNvPr id="7" name="TextBox 6">
            <a:extLst>
              <a:ext uri="{FF2B5EF4-FFF2-40B4-BE49-F238E27FC236}">
                <a16:creationId xmlns:a16="http://schemas.microsoft.com/office/drawing/2014/main" id="{0C0C18A7-914D-FB2B-310D-FF641B5DB16E}"/>
              </a:ext>
            </a:extLst>
          </p:cNvPr>
          <p:cNvSpPr txBox="1"/>
          <p:nvPr/>
        </p:nvSpPr>
        <p:spPr>
          <a:xfrm>
            <a:off x="179210" y="1016275"/>
            <a:ext cx="11833274" cy="5532284"/>
          </a:xfrm>
          <a:prstGeom prst="rect">
            <a:avLst/>
          </a:prstGeom>
          <a:noFill/>
        </p:spPr>
        <p:txBody>
          <a:bodyPr wrap="square">
            <a:spAutoFit/>
          </a:bodyPr>
          <a:lstStyle/>
          <a:p>
            <a:pPr algn="just" rtl="0">
              <a:spcAft>
                <a:spcPts val="600"/>
              </a:spcAft>
              <a:buNone/>
            </a:pPr>
            <a:r>
              <a:rPr lang="en-IN" sz="1050" b="0" i="0" u="none" strike="noStrike" dirty="0">
                <a:solidFill>
                  <a:srgbClr val="000000"/>
                </a:solidFill>
                <a:effectLst/>
                <a:latin typeface="Times New Roman" panose="02020603050405020304" pitchFamily="18" charset="0"/>
              </a:rPr>
              <a:t>Ahmad, R., Nawaz, M.R., Ishaq, M.I., Khan, M.M. and Ashraf, H.A. (2023). Social exchange theory: Systematic review and future directions. </a:t>
            </a:r>
            <a:r>
              <a:rPr lang="en-IN" sz="1050" b="0" i="1" u="none" strike="noStrike" dirty="0">
                <a:solidFill>
                  <a:srgbClr val="000000"/>
                </a:solidFill>
                <a:effectLst/>
                <a:latin typeface="Times New Roman" panose="02020603050405020304" pitchFamily="18" charset="0"/>
              </a:rPr>
              <a:t>Frontiers in psychology</a:t>
            </a:r>
            <a:r>
              <a:rPr lang="en-IN" sz="1050" b="0" i="0" u="none" strike="noStrike" dirty="0">
                <a:solidFill>
                  <a:srgbClr val="000000"/>
                </a:solidFill>
                <a:effectLst/>
                <a:latin typeface="Times New Roman" panose="02020603050405020304" pitchFamily="18" charset="0"/>
              </a:rPr>
              <a:t>, [online] 13(2), pp.1–13. </a:t>
            </a:r>
            <a:r>
              <a:rPr lang="en-IN" sz="1050" b="0" i="0" u="none" strike="noStrike" dirty="0" err="1">
                <a:solidFill>
                  <a:srgbClr val="000000"/>
                </a:solidFill>
                <a:effectLst/>
                <a:latin typeface="Times New Roman" panose="02020603050405020304" pitchFamily="18" charset="0"/>
              </a:rPr>
              <a:t>doi:https</a:t>
            </a:r>
            <a:r>
              <a:rPr lang="en-IN" sz="1050" b="0" i="0" u="none" strike="noStrike" dirty="0">
                <a:solidFill>
                  <a:srgbClr val="000000"/>
                </a:solidFill>
                <a:effectLst/>
                <a:latin typeface="Times New Roman" panose="02020603050405020304" pitchFamily="18" charset="0"/>
              </a:rPr>
              <a:t>://doi.org/10.3389/fpsyg.2022.1015921.</a:t>
            </a:r>
            <a:endParaRPr lang="en-IN" sz="1400" b="0" dirty="0">
              <a:effectLst/>
            </a:endParaRPr>
          </a:p>
          <a:p>
            <a:pPr algn="just" rtl="0">
              <a:spcAft>
                <a:spcPts val="600"/>
              </a:spcAft>
              <a:buNone/>
            </a:pPr>
            <a:r>
              <a:rPr lang="en-IN" sz="1050" b="0" i="0" u="none" strike="noStrike" dirty="0">
                <a:solidFill>
                  <a:srgbClr val="000000"/>
                </a:solidFill>
                <a:effectLst/>
                <a:latin typeface="Times New Roman" panose="02020603050405020304" pitchFamily="18" charset="0"/>
              </a:rPr>
              <a:t>BERSIN, J. (2026). </a:t>
            </a:r>
            <a:r>
              <a:rPr lang="en-IN" sz="1050" b="0" i="1" u="none" strike="noStrike" dirty="0">
                <a:solidFill>
                  <a:srgbClr val="000000"/>
                </a:solidFill>
                <a:effectLst/>
                <a:latin typeface="Times New Roman" panose="02020603050405020304" pitchFamily="18" charset="0"/>
              </a:rPr>
              <a:t>The great reinvention of Human resources has begun</a:t>
            </a:r>
            <a:r>
              <a:rPr lang="en-IN" sz="1050" b="0" i="0" u="none" strike="noStrike" dirty="0">
                <a:solidFill>
                  <a:srgbClr val="000000"/>
                </a:solidFill>
                <a:effectLst/>
                <a:latin typeface="Times New Roman" panose="02020603050405020304" pitchFamily="18" charset="0"/>
              </a:rPr>
              <a:t>. [online] </a:t>
            </a:r>
            <a:r>
              <a:rPr lang="en-IN" sz="1050" b="0" i="1" u="none" strike="noStrike" dirty="0">
                <a:solidFill>
                  <a:srgbClr val="000000"/>
                </a:solidFill>
                <a:effectLst/>
                <a:latin typeface="Times New Roman" panose="02020603050405020304" pitchFamily="18" charset="0"/>
              </a:rPr>
              <a:t>JOSH BERSIN</a:t>
            </a:r>
            <a:r>
              <a:rPr lang="en-IN" sz="1050" b="0" i="0" u="none" strike="noStrike" dirty="0">
                <a:solidFill>
                  <a:srgbClr val="000000"/>
                </a:solidFill>
                <a:effectLst/>
                <a:latin typeface="Times New Roman" panose="02020603050405020304" pitchFamily="18" charset="0"/>
              </a:rPr>
              <a:t>. Josh Bersin. Available at: </a:t>
            </a:r>
            <a:r>
              <a:rPr lang="en-IN" sz="1050" b="0" i="0" u="sng" strike="noStrike" dirty="0">
                <a:solidFill>
                  <a:srgbClr val="1155CC"/>
                </a:solidFill>
                <a:effectLst/>
                <a:latin typeface="Times New Roman" panose="02020603050405020304" pitchFamily="18" charset="0"/>
                <a:hlinkClick r:id="rId2"/>
              </a:rPr>
              <a:t>https://joshbersin.com/2026/01/the-great-reinvention-of-human-resources-has-begun/</a:t>
            </a:r>
            <a:r>
              <a:rPr lang="en-IN" sz="1050" b="0" i="0" u="none" strike="noStrike" dirty="0">
                <a:solidFill>
                  <a:srgbClr val="000000"/>
                </a:solidFill>
                <a:effectLst/>
                <a:latin typeface="Times New Roman" panose="02020603050405020304" pitchFamily="18" charset="0"/>
              </a:rPr>
              <a:t> [Accessed 21 July 2026].</a:t>
            </a:r>
            <a:endParaRPr lang="en-IN" sz="1400" b="0" dirty="0">
              <a:effectLst/>
            </a:endParaRPr>
          </a:p>
          <a:p>
            <a:pPr algn="just" rtl="0">
              <a:spcAft>
                <a:spcPts val="600"/>
              </a:spcAft>
              <a:buNone/>
            </a:pPr>
            <a:r>
              <a:rPr lang="en-IN" sz="1050" b="0" i="0" u="none" strike="noStrike" dirty="0">
                <a:solidFill>
                  <a:srgbClr val="000000"/>
                </a:solidFill>
                <a:effectLst/>
                <a:latin typeface="Times New Roman" panose="02020603050405020304" pitchFamily="18" charset="0"/>
              </a:rPr>
              <a:t>Boyle, S. (2024). NHS pay review body chair. [online] Available at: </a:t>
            </a:r>
            <a:r>
              <a:rPr lang="en-IN" sz="1050" b="0" i="0" u="sng" strike="noStrike" dirty="0">
                <a:solidFill>
                  <a:srgbClr val="1155CC"/>
                </a:solidFill>
                <a:effectLst/>
                <a:latin typeface="Times New Roman" panose="02020603050405020304" pitchFamily="18" charset="0"/>
                <a:hlinkClick r:id="rId3"/>
              </a:rPr>
              <a:t>https://assets.publishing.service.gov.uk/media/682f3528c054883884bff44b/NHSPRB_38th_Report_2025.pdf</a:t>
            </a:r>
            <a:r>
              <a:rPr lang="en-IN" sz="1050" b="0" i="0" u="none" strike="noStrike" dirty="0">
                <a:solidFill>
                  <a:srgbClr val="000000"/>
                </a:solidFill>
                <a:effectLst/>
                <a:latin typeface="Times New Roman" panose="02020603050405020304" pitchFamily="18" charset="0"/>
              </a:rPr>
              <a:t> [Accessed 21 July 2026].</a:t>
            </a:r>
            <a:endParaRPr lang="en-IN" sz="1400" b="0" dirty="0">
              <a:effectLst/>
            </a:endParaRPr>
          </a:p>
          <a:p>
            <a:pPr algn="just" rtl="0">
              <a:spcAft>
                <a:spcPts val="600"/>
              </a:spcAft>
              <a:buNone/>
            </a:pPr>
            <a:r>
              <a:rPr lang="en-IN" sz="1050" b="0" i="0" u="none" strike="noStrike" dirty="0">
                <a:solidFill>
                  <a:srgbClr val="000000"/>
                </a:solidFill>
                <a:effectLst/>
                <a:latin typeface="Times New Roman" panose="02020603050405020304" pitchFamily="18" charset="0"/>
              </a:rPr>
              <a:t>Campbell, D. (2026). </a:t>
            </a:r>
            <a:r>
              <a:rPr lang="en-IN" sz="1050" b="0" i="1" u="none" strike="noStrike" dirty="0">
                <a:solidFill>
                  <a:srgbClr val="000000"/>
                </a:solidFill>
                <a:effectLst/>
                <a:latin typeface="Times New Roman" panose="02020603050405020304" pitchFamily="18" charset="0"/>
              </a:rPr>
              <a:t>Doctors’ strike timed to cause havoc over easter break, says NHS England chief</a:t>
            </a:r>
            <a:r>
              <a:rPr lang="en-IN" sz="1050" b="0" i="0" u="none" strike="noStrike" dirty="0">
                <a:solidFill>
                  <a:srgbClr val="000000"/>
                </a:solidFill>
                <a:effectLst/>
                <a:latin typeface="Times New Roman" panose="02020603050405020304" pitchFamily="18" charset="0"/>
              </a:rPr>
              <a:t>. [online] </a:t>
            </a:r>
            <a:r>
              <a:rPr lang="en-IN" sz="1050" b="0" i="1" u="none" strike="noStrike" dirty="0">
                <a:solidFill>
                  <a:srgbClr val="000000"/>
                </a:solidFill>
                <a:effectLst/>
                <a:latin typeface="Times New Roman" panose="02020603050405020304" pitchFamily="18" charset="0"/>
              </a:rPr>
              <a:t>the Guardian</a:t>
            </a:r>
            <a:r>
              <a:rPr lang="en-IN" sz="1050" b="0" i="0" u="none" strike="noStrike" dirty="0">
                <a:solidFill>
                  <a:srgbClr val="000000"/>
                </a:solidFill>
                <a:effectLst/>
                <a:latin typeface="Times New Roman" panose="02020603050405020304" pitchFamily="18" charset="0"/>
              </a:rPr>
              <a:t>. The Guardian. Available at: </a:t>
            </a:r>
            <a:r>
              <a:rPr lang="en-IN" sz="1050" b="0" i="0" u="sng" strike="noStrike" dirty="0">
                <a:solidFill>
                  <a:srgbClr val="1155CC"/>
                </a:solidFill>
                <a:effectLst/>
                <a:latin typeface="Times New Roman" panose="02020603050405020304" pitchFamily="18" charset="0"/>
                <a:hlinkClick r:id="rId4"/>
              </a:rPr>
              <a:t>https://www.theguardian.com/society/2026/apr/08/doctors-strike-easter-break-rota-havoc-nhs-england-chief-jim-mackey</a:t>
            </a:r>
            <a:r>
              <a:rPr lang="en-IN" sz="1050" b="0" i="0" u="none" strike="noStrike" dirty="0">
                <a:solidFill>
                  <a:srgbClr val="000000"/>
                </a:solidFill>
                <a:effectLst/>
                <a:latin typeface="Times New Roman" panose="02020603050405020304" pitchFamily="18" charset="0"/>
              </a:rPr>
              <a:t> [Accessed 21 July 2026].</a:t>
            </a:r>
            <a:endParaRPr lang="en-IN" sz="1400" b="0" dirty="0">
              <a:effectLst/>
            </a:endParaRPr>
          </a:p>
          <a:p>
            <a:pPr algn="just" rtl="0">
              <a:spcAft>
                <a:spcPts val="600"/>
              </a:spcAft>
              <a:buNone/>
            </a:pPr>
            <a:r>
              <a:rPr lang="en-IN" sz="1050" b="0" i="0" u="none" strike="noStrike" dirty="0">
                <a:solidFill>
                  <a:srgbClr val="000000"/>
                </a:solidFill>
                <a:effectLst/>
                <a:latin typeface="Times New Roman" panose="02020603050405020304" pitchFamily="18" charset="0"/>
              </a:rPr>
              <a:t>Continental Hospitals (2025). </a:t>
            </a:r>
            <a:r>
              <a:rPr lang="en-IN" sz="1050" b="0" i="1" u="none" strike="noStrike" dirty="0">
                <a:solidFill>
                  <a:srgbClr val="000000"/>
                </a:solidFill>
                <a:effectLst/>
                <a:latin typeface="Times New Roman" panose="02020603050405020304" pitchFamily="18" charset="0"/>
              </a:rPr>
              <a:t>AI Chatbots to Triage Patients: Are They Safe?</a:t>
            </a:r>
            <a:r>
              <a:rPr lang="en-IN" sz="1050" b="0" i="0" u="none" strike="noStrike" dirty="0">
                <a:solidFill>
                  <a:srgbClr val="000000"/>
                </a:solidFill>
                <a:effectLst/>
                <a:latin typeface="Times New Roman" panose="02020603050405020304" pitchFamily="18" charset="0"/>
              </a:rPr>
              <a:t> [online] </a:t>
            </a:r>
            <a:r>
              <a:rPr lang="en-IN" sz="1050" b="0" i="1" u="none" strike="noStrike" dirty="0">
                <a:solidFill>
                  <a:srgbClr val="000000"/>
                </a:solidFill>
                <a:effectLst/>
                <a:latin typeface="Times New Roman" panose="02020603050405020304" pitchFamily="18" charset="0"/>
              </a:rPr>
              <a:t>Continentalhospitals.com</a:t>
            </a:r>
            <a:r>
              <a:rPr lang="en-IN" sz="1050" b="0" i="0" u="none" strike="noStrike" dirty="0">
                <a:solidFill>
                  <a:srgbClr val="000000"/>
                </a:solidFill>
                <a:effectLst/>
                <a:latin typeface="Times New Roman" panose="02020603050405020304" pitchFamily="18" charset="0"/>
              </a:rPr>
              <a:t>. Available at: </a:t>
            </a:r>
            <a:r>
              <a:rPr lang="en-IN" sz="1050" b="0" i="0" u="sng" strike="noStrike" dirty="0">
                <a:solidFill>
                  <a:srgbClr val="1155CC"/>
                </a:solidFill>
                <a:effectLst/>
                <a:latin typeface="Times New Roman" panose="02020603050405020304" pitchFamily="18" charset="0"/>
                <a:hlinkClick r:id="rId5"/>
              </a:rPr>
              <a:t>https://continentalhospitals.com/blog/ai-chatbots-to-triage-patients-are-they-safe/</a:t>
            </a:r>
            <a:r>
              <a:rPr lang="en-IN" sz="1050" b="0" i="0" u="none" strike="noStrike" dirty="0">
                <a:solidFill>
                  <a:srgbClr val="000000"/>
                </a:solidFill>
                <a:effectLst/>
                <a:latin typeface="Times New Roman" panose="02020603050405020304" pitchFamily="18" charset="0"/>
              </a:rPr>
              <a:t> [Accessed 21 July 2026].</a:t>
            </a:r>
            <a:endParaRPr lang="en-IN" sz="1400" b="0" dirty="0">
              <a:effectLst/>
            </a:endParaRPr>
          </a:p>
          <a:p>
            <a:pPr algn="just" rtl="0">
              <a:spcAft>
                <a:spcPts val="600"/>
              </a:spcAft>
              <a:buNone/>
            </a:pPr>
            <a:r>
              <a:rPr lang="en-IN" sz="1050" b="0" i="0" u="none" strike="noStrike" dirty="0">
                <a:solidFill>
                  <a:srgbClr val="000000"/>
                </a:solidFill>
                <a:effectLst/>
                <a:latin typeface="Times New Roman" panose="02020603050405020304" pitchFamily="18" charset="0"/>
              </a:rPr>
              <a:t>Department of Health and Social Care (2025). </a:t>
            </a:r>
            <a:r>
              <a:rPr lang="en-IN" sz="1050" b="0" i="1" u="none" strike="noStrike" dirty="0">
                <a:solidFill>
                  <a:srgbClr val="000000"/>
                </a:solidFill>
                <a:effectLst/>
                <a:latin typeface="Times New Roman" panose="02020603050405020304" pitchFamily="18" charset="0"/>
              </a:rPr>
              <a:t>Fit for the future: 10 Year health plan for England - executive summary</a:t>
            </a:r>
            <a:r>
              <a:rPr lang="en-IN" sz="1050" b="0" i="0" u="none" strike="noStrike" dirty="0">
                <a:solidFill>
                  <a:srgbClr val="000000"/>
                </a:solidFill>
                <a:effectLst/>
                <a:latin typeface="Times New Roman" panose="02020603050405020304" pitchFamily="18" charset="0"/>
              </a:rPr>
              <a:t>. [online] </a:t>
            </a:r>
            <a:r>
              <a:rPr lang="en-IN" sz="1050" b="0" i="1" u="none" strike="noStrike" dirty="0">
                <a:solidFill>
                  <a:srgbClr val="000000"/>
                </a:solidFill>
                <a:effectLst/>
                <a:latin typeface="Times New Roman" panose="02020603050405020304" pitchFamily="18" charset="0"/>
              </a:rPr>
              <a:t>GOV.UK</a:t>
            </a:r>
            <a:r>
              <a:rPr lang="en-IN" sz="1050" b="0" i="0" u="none" strike="noStrike" dirty="0">
                <a:solidFill>
                  <a:srgbClr val="000000"/>
                </a:solidFill>
                <a:effectLst/>
                <a:latin typeface="Times New Roman" panose="02020603050405020304" pitchFamily="18" charset="0"/>
              </a:rPr>
              <a:t>. Available at: </a:t>
            </a:r>
            <a:r>
              <a:rPr lang="en-IN" sz="1050" b="0" i="0" u="sng" strike="noStrike" dirty="0">
                <a:solidFill>
                  <a:srgbClr val="1155CC"/>
                </a:solidFill>
                <a:effectLst/>
                <a:latin typeface="Times New Roman" panose="02020603050405020304" pitchFamily="18" charset="0"/>
                <a:hlinkClick r:id="rId6"/>
              </a:rPr>
              <a:t>https://www.gov.uk/government/publications/10-year-health-plan-for-england-fit-for-the-future/fit-for-the-future-10-year-health-plan-for-england-executive-summary</a:t>
            </a:r>
            <a:r>
              <a:rPr lang="en-IN" sz="1050" b="0" i="0" u="none" strike="noStrike" dirty="0">
                <a:solidFill>
                  <a:srgbClr val="000000"/>
                </a:solidFill>
                <a:effectLst/>
                <a:latin typeface="Times New Roman" panose="02020603050405020304" pitchFamily="18" charset="0"/>
              </a:rPr>
              <a:t> [Accessed 21 July 2026].</a:t>
            </a:r>
            <a:endParaRPr lang="en-IN" sz="1400" b="0" dirty="0">
              <a:effectLst/>
            </a:endParaRPr>
          </a:p>
          <a:p>
            <a:pPr algn="just" rtl="0">
              <a:spcAft>
                <a:spcPts val="600"/>
              </a:spcAft>
              <a:buNone/>
            </a:pPr>
            <a:r>
              <a:rPr lang="en-IN" sz="1050" b="0" i="0" u="none" strike="noStrike" dirty="0">
                <a:solidFill>
                  <a:srgbClr val="000000"/>
                </a:solidFill>
                <a:effectLst/>
                <a:latin typeface="Times New Roman" panose="02020603050405020304" pitchFamily="18" charset="0"/>
              </a:rPr>
              <a:t>Goodier, M. (2025). </a:t>
            </a:r>
            <a:r>
              <a:rPr lang="en-IN" sz="1050" b="0" i="1" u="none" strike="noStrike" dirty="0">
                <a:solidFill>
                  <a:srgbClr val="000000"/>
                </a:solidFill>
                <a:effectLst/>
                <a:latin typeface="Times New Roman" panose="02020603050405020304" pitchFamily="18" charset="0"/>
              </a:rPr>
              <a:t>Crunching the data: Are resident doctors in England badly paid?</a:t>
            </a:r>
            <a:r>
              <a:rPr lang="en-IN" sz="1050" b="0" i="0" u="none" strike="noStrike" dirty="0">
                <a:solidFill>
                  <a:srgbClr val="000000"/>
                </a:solidFill>
                <a:effectLst/>
                <a:latin typeface="Times New Roman" panose="02020603050405020304" pitchFamily="18" charset="0"/>
              </a:rPr>
              <a:t> [online] </a:t>
            </a:r>
            <a:r>
              <a:rPr lang="en-IN" sz="1050" b="0" i="1" u="none" strike="noStrike" dirty="0">
                <a:solidFill>
                  <a:srgbClr val="000000"/>
                </a:solidFill>
                <a:effectLst/>
                <a:latin typeface="Times New Roman" panose="02020603050405020304" pitchFamily="18" charset="0"/>
              </a:rPr>
              <a:t>the Guardian</a:t>
            </a:r>
            <a:r>
              <a:rPr lang="en-IN" sz="1050" b="0" i="0" u="none" strike="noStrike" dirty="0">
                <a:solidFill>
                  <a:srgbClr val="000000"/>
                </a:solidFill>
                <a:effectLst/>
                <a:latin typeface="Times New Roman" panose="02020603050405020304" pitchFamily="18" charset="0"/>
              </a:rPr>
              <a:t>. The Guardian. Available at: </a:t>
            </a:r>
            <a:r>
              <a:rPr lang="en-IN" sz="1050" b="0" i="0" u="sng" strike="noStrike" dirty="0">
                <a:solidFill>
                  <a:srgbClr val="1155CC"/>
                </a:solidFill>
                <a:effectLst/>
                <a:latin typeface="Times New Roman" panose="02020603050405020304" pitchFamily="18" charset="0"/>
                <a:hlinkClick r:id="rId7"/>
              </a:rPr>
              <a:t>https://www.theguardian.com/society/2025/jul/12/crunching-the-data-are-resident-doctors-in-england-badly-paid</a:t>
            </a:r>
            <a:r>
              <a:rPr lang="en-IN" sz="1050" b="0" i="0" u="none" strike="noStrike" dirty="0">
                <a:solidFill>
                  <a:srgbClr val="000000"/>
                </a:solidFill>
                <a:effectLst/>
                <a:latin typeface="Times New Roman" panose="02020603050405020304" pitchFamily="18" charset="0"/>
              </a:rPr>
              <a:t> [Accessed 21 July 2026].</a:t>
            </a:r>
            <a:endParaRPr lang="en-IN" sz="1400" b="0" dirty="0">
              <a:effectLst/>
            </a:endParaRPr>
          </a:p>
          <a:p>
            <a:pPr algn="just" rtl="0">
              <a:spcAft>
                <a:spcPts val="600"/>
              </a:spcAft>
              <a:buNone/>
            </a:pPr>
            <a:r>
              <a:rPr lang="en-IN" sz="1050" b="0" i="0" u="none" strike="noStrike" dirty="0">
                <a:solidFill>
                  <a:srgbClr val="000000"/>
                </a:solidFill>
                <a:effectLst/>
                <a:latin typeface="Times New Roman" panose="02020603050405020304" pitchFamily="18" charset="0"/>
              </a:rPr>
              <a:t>GOV.UK (2025). </a:t>
            </a:r>
            <a:r>
              <a:rPr lang="en-IN" sz="1050" b="0" i="1" u="none" strike="noStrike" dirty="0">
                <a:solidFill>
                  <a:srgbClr val="000000"/>
                </a:solidFill>
                <a:effectLst/>
                <a:latin typeface="Times New Roman" panose="02020603050405020304" pitchFamily="18" charset="0"/>
              </a:rPr>
              <a:t>Frontline digitisation programme: Accounting officer assessment</a:t>
            </a:r>
            <a:r>
              <a:rPr lang="en-IN" sz="1050" b="0" i="0" u="none" strike="noStrike" dirty="0">
                <a:solidFill>
                  <a:srgbClr val="000000"/>
                </a:solidFill>
                <a:effectLst/>
                <a:latin typeface="Times New Roman" panose="02020603050405020304" pitchFamily="18" charset="0"/>
              </a:rPr>
              <a:t>. [online] </a:t>
            </a:r>
            <a:r>
              <a:rPr lang="en-IN" sz="1050" b="0" i="1" u="none" strike="noStrike" dirty="0">
                <a:solidFill>
                  <a:srgbClr val="000000"/>
                </a:solidFill>
                <a:effectLst/>
                <a:latin typeface="Times New Roman" panose="02020603050405020304" pitchFamily="18" charset="0"/>
              </a:rPr>
              <a:t>GOV.UK</a:t>
            </a:r>
            <a:r>
              <a:rPr lang="en-IN" sz="1050" b="0" i="0" u="none" strike="noStrike" dirty="0">
                <a:solidFill>
                  <a:srgbClr val="000000"/>
                </a:solidFill>
                <a:effectLst/>
                <a:latin typeface="Times New Roman" panose="02020603050405020304" pitchFamily="18" charset="0"/>
              </a:rPr>
              <a:t>. Available at: </a:t>
            </a:r>
            <a:r>
              <a:rPr lang="en-IN" sz="1050" b="0" i="0" u="sng" strike="noStrike" dirty="0">
                <a:solidFill>
                  <a:srgbClr val="1155CC"/>
                </a:solidFill>
                <a:effectLst/>
                <a:latin typeface="Times New Roman" panose="02020603050405020304" pitchFamily="18" charset="0"/>
                <a:hlinkClick r:id="rId8"/>
              </a:rPr>
              <a:t>https://www.gov.uk/government/publications/department-of-health-and-social-care-accounting-officer-assessments/frontline-digitisation-programme-accounting-officer-assessment</a:t>
            </a:r>
            <a:r>
              <a:rPr lang="en-IN" sz="1050" b="0" i="0" u="none" strike="noStrike" dirty="0">
                <a:solidFill>
                  <a:srgbClr val="000000"/>
                </a:solidFill>
                <a:effectLst/>
                <a:latin typeface="Times New Roman" panose="02020603050405020304" pitchFamily="18" charset="0"/>
              </a:rPr>
              <a:t> [Accessed 21 July 2026].</a:t>
            </a:r>
            <a:endParaRPr lang="en-IN" sz="1400" b="0" dirty="0">
              <a:effectLst/>
            </a:endParaRPr>
          </a:p>
          <a:p>
            <a:pPr algn="just" rtl="0">
              <a:spcAft>
                <a:spcPts val="600"/>
              </a:spcAft>
              <a:buNone/>
            </a:pPr>
            <a:r>
              <a:rPr lang="en-IN" sz="1050" b="0" i="0" u="none" strike="noStrike" dirty="0">
                <a:solidFill>
                  <a:srgbClr val="000000"/>
                </a:solidFill>
                <a:effectLst/>
                <a:latin typeface="Times New Roman" panose="02020603050405020304" pitchFamily="18" charset="0"/>
              </a:rPr>
              <a:t>Griep, Y. (2025). Breaking promises, breaking trust: How psychological contract breach relates to trust trajectories and performance. </a:t>
            </a:r>
            <a:r>
              <a:rPr lang="en-IN" sz="1050" b="0" i="1" u="none" strike="noStrike" dirty="0">
                <a:solidFill>
                  <a:srgbClr val="000000"/>
                </a:solidFill>
                <a:effectLst/>
                <a:latin typeface="Times New Roman" panose="02020603050405020304" pitchFamily="18" charset="0"/>
              </a:rPr>
              <a:t>European management journal</a:t>
            </a:r>
            <a:r>
              <a:rPr lang="en-IN" sz="1050" b="0" i="0" u="none" strike="noStrike" dirty="0">
                <a:solidFill>
                  <a:srgbClr val="000000"/>
                </a:solidFill>
                <a:effectLst/>
                <a:latin typeface="Times New Roman" panose="02020603050405020304" pitchFamily="18" charset="0"/>
              </a:rPr>
              <a:t>. [online] doi:10.1016/j.emj.2025.10.007.</a:t>
            </a:r>
            <a:endParaRPr lang="en-IN" sz="1400" b="0" dirty="0">
              <a:effectLst/>
            </a:endParaRPr>
          </a:p>
          <a:p>
            <a:pPr algn="just" rtl="0">
              <a:spcAft>
                <a:spcPts val="600"/>
              </a:spcAft>
              <a:buNone/>
            </a:pPr>
            <a:r>
              <a:rPr lang="en-IN" sz="1050" b="0" i="0" u="none" strike="noStrike" dirty="0">
                <a:solidFill>
                  <a:srgbClr val="000000"/>
                </a:solidFill>
                <a:effectLst/>
                <a:latin typeface="Times New Roman" panose="02020603050405020304" pitchFamily="18" charset="0"/>
              </a:rPr>
              <a:t>Gutterman, A.S. (2025). </a:t>
            </a:r>
            <a:r>
              <a:rPr lang="en-IN" sz="1050" b="0" i="1" u="none" strike="noStrike" dirty="0">
                <a:solidFill>
                  <a:srgbClr val="000000"/>
                </a:solidFill>
                <a:effectLst/>
                <a:latin typeface="Times New Roman" panose="02020603050405020304" pitchFamily="18" charset="0"/>
              </a:rPr>
              <a:t>What shapes culture? Key influences in Organizations</a:t>
            </a:r>
            <a:r>
              <a:rPr lang="en-IN" sz="1050" b="0" i="0" u="none" strike="noStrike" dirty="0">
                <a:solidFill>
                  <a:srgbClr val="000000"/>
                </a:solidFill>
                <a:effectLst/>
                <a:latin typeface="Times New Roman" panose="02020603050405020304" pitchFamily="18" charset="0"/>
              </a:rPr>
              <a:t>. [online] Available at: </a:t>
            </a:r>
            <a:r>
              <a:rPr lang="en-IN" sz="1050" b="0" i="0" u="sng" strike="noStrike" dirty="0">
                <a:solidFill>
                  <a:srgbClr val="1155CC"/>
                </a:solidFill>
                <a:effectLst/>
                <a:latin typeface="Times New Roman" panose="02020603050405020304" pitchFamily="18" charset="0"/>
                <a:hlinkClick r:id="rId9"/>
              </a:rPr>
              <a:t>https://www.researchgate.net/publication/395806793_What_Shapes_Culture_Key_Influences_in_Organizations</a:t>
            </a:r>
            <a:r>
              <a:rPr lang="en-IN" sz="1050" b="0" i="0" u="none" strike="noStrike" dirty="0">
                <a:solidFill>
                  <a:srgbClr val="000000"/>
                </a:solidFill>
                <a:effectLst/>
                <a:latin typeface="Times New Roman" panose="02020603050405020304" pitchFamily="18" charset="0"/>
              </a:rPr>
              <a:t> [Accessed 21 July 2026].</a:t>
            </a:r>
            <a:endParaRPr lang="en-IN" sz="1400" b="0" dirty="0">
              <a:effectLst/>
            </a:endParaRPr>
          </a:p>
          <a:p>
            <a:pPr algn="just" rtl="0">
              <a:spcAft>
                <a:spcPts val="600"/>
              </a:spcAft>
              <a:buNone/>
            </a:pPr>
            <a:r>
              <a:rPr lang="en-IN" sz="1050" b="0" i="0" u="none" strike="noStrike" dirty="0">
                <a:solidFill>
                  <a:srgbClr val="000000"/>
                </a:solidFill>
                <a:effectLst/>
                <a:latin typeface="Times New Roman" panose="02020603050405020304" pitchFamily="18" charset="0"/>
              </a:rPr>
              <a:t>Haresh </a:t>
            </a:r>
            <a:r>
              <a:rPr lang="en-IN" sz="1050" b="0" i="0" u="none" strike="noStrike" dirty="0" err="1">
                <a:solidFill>
                  <a:srgbClr val="000000"/>
                </a:solidFill>
                <a:effectLst/>
                <a:latin typeface="Times New Roman" panose="02020603050405020304" pitchFamily="18" charset="0"/>
              </a:rPr>
              <a:t>Raulgaonkar</a:t>
            </a:r>
            <a:r>
              <a:rPr lang="en-IN" sz="1050" b="0" i="0" u="none" strike="noStrike" dirty="0">
                <a:solidFill>
                  <a:srgbClr val="000000"/>
                </a:solidFill>
                <a:effectLst/>
                <a:latin typeface="Times New Roman" panose="02020603050405020304" pitchFamily="18" charset="0"/>
              </a:rPr>
              <a:t> (2021). Success of the “first-time first-line manager”: Model development and validation. </a:t>
            </a:r>
            <a:r>
              <a:rPr lang="en-IN" sz="1050" b="0" i="1" u="none" strike="noStrike" dirty="0">
                <a:solidFill>
                  <a:srgbClr val="000000"/>
                </a:solidFill>
                <a:effectLst/>
                <a:latin typeface="Times New Roman" panose="02020603050405020304" pitchFamily="18" charset="0"/>
              </a:rPr>
              <a:t>Emerald open research</a:t>
            </a:r>
            <a:r>
              <a:rPr lang="en-IN" sz="1050" b="0" i="0" u="none" strike="noStrike" dirty="0">
                <a:solidFill>
                  <a:srgbClr val="000000"/>
                </a:solidFill>
                <a:effectLst/>
                <a:latin typeface="Times New Roman" panose="02020603050405020304" pitchFamily="18" charset="0"/>
              </a:rPr>
              <a:t>, 1(4). doi:10.1108/eor-04-2023-0011. </a:t>
            </a:r>
            <a:endParaRPr lang="en-IN" sz="1400" b="0" dirty="0">
              <a:effectLst/>
            </a:endParaRPr>
          </a:p>
          <a:p>
            <a:pPr algn="just" rtl="0">
              <a:spcAft>
                <a:spcPts val="600"/>
              </a:spcAft>
              <a:buNone/>
            </a:pPr>
            <a:r>
              <a:rPr lang="en-IN" sz="1050" b="0" i="0" u="none" strike="noStrike" dirty="0">
                <a:solidFill>
                  <a:srgbClr val="000000"/>
                </a:solidFill>
                <a:effectLst/>
                <a:latin typeface="Times New Roman" panose="02020603050405020304" pitchFamily="18" charset="0"/>
              </a:rPr>
              <a:t>Kinney, M., Anastasiadou, M., Naranjo-Zolotov, M. and Santos, V. (2024). Expectation management in AI: A framework for understanding stakeholder trust and acceptance of artificial intelligence systems. </a:t>
            </a:r>
            <a:r>
              <a:rPr lang="en-IN" sz="1050" b="0" i="1" u="none" strike="noStrike" dirty="0" err="1">
                <a:solidFill>
                  <a:srgbClr val="000000"/>
                </a:solidFill>
                <a:effectLst/>
                <a:latin typeface="Times New Roman" panose="02020603050405020304" pitchFamily="18" charset="0"/>
              </a:rPr>
              <a:t>Heliyon</a:t>
            </a:r>
            <a:r>
              <a:rPr lang="en-IN" sz="1050" b="0" i="0" u="none" strike="noStrike" dirty="0">
                <a:solidFill>
                  <a:srgbClr val="000000"/>
                </a:solidFill>
                <a:effectLst/>
                <a:latin typeface="Times New Roman" panose="02020603050405020304" pitchFamily="18" charset="0"/>
              </a:rPr>
              <a:t>, 10(7), pp.e28562-e28562. doi:10.1016/j.heliyon.2024.e28562. </a:t>
            </a:r>
            <a:endParaRPr lang="en-IN" sz="1400" b="0" dirty="0">
              <a:effectLst/>
            </a:endParaRPr>
          </a:p>
          <a:p>
            <a:pPr algn="just" rtl="0">
              <a:spcAft>
                <a:spcPts val="600"/>
              </a:spcAft>
              <a:buNone/>
            </a:pPr>
            <a:r>
              <a:rPr lang="en-IN" sz="1050" b="0" i="0" u="none" strike="noStrike" dirty="0">
                <a:solidFill>
                  <a:srgbClr val="000000"/>
                </a:solidFill>
                <a:effectLst/>
                <a:latin typeface="Times New Roman" panose="02020603050405020304" pitchFamily="18" charset="0"/>
              </a:rPr>
              <a:t>McCulloch, A. (2026). </a:t>
            </a:r>
            <a:r>
              <a:rPr lang="en-IN" sz="1050" b="0" i="1" u="none" strike="noStrike" dirty="0">
                <a:solidFill>
                  <a:srgbClr val="000000"/>
                </a:solidFill>
                <a:effectLst/>
                <a:latin typeface="Times New Roman" panose="02020603050405020304" pitchFamily="18" charset="0"/>
              </a:rPr>
              <a:t>NHS staff survey reveals stability, not improvement</a:t>
            </a:r>
            <a:r>
              <a:rPr lang="en-IN" sz="1050" b="0" i="0" u="none" strike="noStrike" dirty="0">
                <a:solidFill>
                  <a:srgbClr val="000000"/>
                </a:solidFill>
                <a:effectLst/>
                <a:latin typeface="Times New Roman" panose="02020603050405020304" pitchFamily="18" charset="0"/>
              </a:rPr>
              <a:t>. [online] </a:t>
            </a:r>
            <a:r>
              <a:rPr lang="en-IN" sz="1050" b="0" i="1" u="none" strike="noStrike" dirty="0">
                <a:solidFill>
                  <a:srgbClr val="000000"/>
                </a:solidFill>
                <a:effectLst/>
                <a:latin typeface="Times New Roman" panose="02020603050405020304" pitchFamily="18" charset="0"/>
              </a:rPr>
              <a:t>Personnel Today</a:t>
            </a:r>
            <a:r>
              <a:rPr lang="en-IN" sz="1050" b="0" i="0" u="none" strike="noStrike" dirty="0">
                <a:solidFill>
                  <a:srgbClr val="000000"/>
                </a:solidFill>
                <a:effectLst/>
                <a:latin typeface="Times New Roman" panose="02020603050405020304" pitchFamily="18" charset="0"/>
              </a:rPr>
              <a:t>. Available at: </a:t>
            </a:r>
            <a:r>
              <a:rPr lang="en-IN" sz="1050" b="0" i="0" u="sng" strike="noStrike" dirty="0">
                <a:solidFill>
                  <a:srgbClr val="1155CC"/>
                </a:solidFill>
                <a:effectLst/>
                <a:latin typeface="Times New Roman" panose="02020603050405020304" pitchFamily="18" charset="0"/>
                <a:hlinkClick r:id="rId10"/>
              </a:rPr>
              <a:t>https://www.personneltoday.com/hr/nhs-staff-survey-reveals-stability-not-improvement/</a:t>
            </a:r>
            <a:r>
              <a:rPr lang="en-IN" sz="1050" b="0" i="0" u="none" strike="noStrike" dirty="0">
                <a:solidFill>
                  <a:srgbClr val="000000"/>
                </a:solidFill>
                <a:effectLst/>
                <a:latin typeface="Times New Roman" panose="02020603050405020304" pitchFamily="18" charset="0"/>
              </a:rPr>
              <a:t> [Accessed 21 July 2026].</a:t>
            </a:r>
            <a:endParaRPr lang="en-IN" sz="1400" b="0" dirty="0">
              <a:effectLst/>
            </a:endParaRPr>
          </a:p>
          <a:p>
            <a:pPr algn="just" rtl="0">
              <a:spcAft>
                <a:spcPts val="600"/>
              </a:spcAft>
              <a:buNone/>
            </a:pPr>
            <a:r>
              <a:rPr lang="en-IN" sz="1050" b="0" i="0" u="none" strike="noStrike" dirty="0">
                <a:solidFill>
                  <a:srgbClr val="000000"/>
                </a:solidFill>
                <a:effectLst/>
                <a:latin typeface="Times New Roman" panose="02020603050405020304" pitchFamily="18" charset="0"/>
              </a:rPr>
              <a:t>Mishra, R., Guyatt, A.L., </a:t>
            </a:r>
            <a:r>
              <a:rPr lang="en-IN" sz="1050" b="0" i="0" u="none" strike="noStrike" dirty="0" err="1">
                <a:solidFill>
                  <a:srgbClr val="000000"/>
                </a:solidFill>
                <a:effectLst/>
                <a:latin typeface="Times New Roman" panose="02020603050405020304" pitchFamily="18" charset="0"/>
              </a:rPr>
              <a:t>Medisauskaite</a:t>
            </a:r>
            <a:r>
              <a:rPr lang="en-IN" sz="1050" b="0" i="0" u="none" strike="noStrike" dirty="0">
                <a:solidFill>
                  <a:srgbClr val="000000"/>
                </a:solidFill>
                <a:effectLst/>
                <a:latin typeface="Times New Roman" panose="02020603050405020304" pitchFamily="18" charset="0"/>
              </a:rPr>
              <a:t>, A., Martin, C.A., Masood, A., </a:t>
            </a:r>
            <a:r>
              <a:rPr lang="en-IN" sz="1050" b="0" i="0" u="none" strike="noStrike" dirty="0" err="1">
                <a:solidFill>
                  <a:srgbClr val="000000"/>
                </a:solidFill>
                <a:effectLst/>
                <a:latin typeface="Times New Roman" panose="02020603050405020304" pitchFamily="18" charset="0"/>
              </a:rPr>
              <a:t>Modhwadia</a:t>
            </a:r>
            <a:r>
              <a:rPr lang="en-IN" sz="1050" b="0" i="0" u="none" strike="noStrike" dirty="0">
                <a:solidFill>
                  <a:srgbClr val="000000"/>
                </a:solidFill>
                <a:effectLst/>
                <a:latin typeface="Times New Roman" panose="02020603050405020304" pitchFamily="18" charset="0"/>
              </a:rPr>
              <a:t>, V., Bryant, L., Reilly, H., </a:t>
            </a:r>
            <a:r>
              <a:rPr lang="en-IN" sz="1050" b="0" i="0" u="none" strike="noStrike" dirty="0" err="1">
                <a:solidFill>
                  <a:srgbClr val="000000"/>
                </a:solidFill>
                <a:effectLst/>
                <a:latin typeface="Times New Roman" panose="02020603050405020304" pitchFamily="18" charset="0"/>
              </a:rPr>
              <a:t>Katikireddi</a:t>
            </a:r>
            <a:r>
              <a:rPr lang="en-IN" sz="1050" b="0" i="0" u="none" strike="noStrike" dirty="0">
                <a:solidFill>
                  <a:srgbClr val="000000"/>
                </a:solidFill>
                <a:effectLst/>
                <a:latin typeface="Times New Roman" panose="02020603050405020304" pitchFamily="18" charset="0"/>
              </a:rPr>
              <a:t>, S.V., Woolf, K. and Pareek, M. (2025). Pay satisfaction and intentions to leave the NHS: A UK-based cohort study. </a:t>
            </a:r>
            <a:r>
              <a:rPr lang="en-IN" sz="1050" b="0" i="1" u="none" strike="noStrike" dirty="0">
                <a:solidFill>
                  <a:srgbClr val="000000"/>
                </a:solidFill>
                <a:effectLst/>
                <a:latin typeface="Times New Roman" panose="02020603050405020304" pitchFamily="18" charset="0"/>
              </a:rPr>
              <a:t>The lancet regional health - Europe</a:t>
            </a:r>
            <a:r>
              <a:rPr lang="en-IN" sz="1050" b="0" i="0" u="none" strike="noStrike" dirty="0">
                <a:solidFill>
                  <a:srgbClr val="000000"/>
                </a:solidFill>
                <a:effectLst/>
                <a:latin typeface="Times New Roman" panose="02020603050405020304" pitchFamily="18" charset="0"/>
              </a:rPr>
              <a:t>, [online] p.101454. doi:10.1016/j.lanepe.2025.101454.</a:t>
            </a:r>
            <a:endParaRPr lang="en-IN" sz="1400" b="0" dirty="0">
              <a:effectLst/>
            </a:endParaRPr>
          </a:p>
          <a:p>
            <a:pPr algn="just" rtl="0">
              <a:spcAft>
                <a:spcPts val="600"/>
              </a:spcAft>
              <a:buNone/>
            </a:pPr>
            <a:r>
              <a:rPr lang="en-IN" sz="1050" b="0" i="0" u="none" strike="noStrike" dirty="0">
                <a:solidFill>
                  <a:srgbClr val="000000"/>
                </a:solidFill>
                <a:effectLst/>
                <a:latin typeface="Times New Roman" panose="02020603050405020304" pitchFamily="18" charset="0"/>
              </a:rPr>
              <a:t>Mohamed, M., El, A., </a:t>
            </a:r>
            <a:r>
              <a:rPr lang="en-IN" sz="1050" b="0" i="0" u="none" strike="noStrike" dirty="0" err="1">
                <a:solidFill>
                  <a:srgbClr val="000000"/>
                </a:solidFill>
                <a:effectLst/>
                <a:latin typeface="Times New Roman" panose="02020603050405020304" pitchFamily="18" charset="0"/>
              </a:rPr>
              <a:t>Howaida</a:t>
            </a:r>
            <a:r>
              <a:rPr lang="en-IN" sz="1050" b="0" i="0" u="none" strike="noStrike" dirty="0">
                <a:solidFill>
                  <a:srgbClr val="000000"/>
                </a:solidFill>
                <a:effectLst/>
                <a:latin typeface="Times New Roman" panose="02020603050405020304" pitchFamily="18" charset="0"/>
              </a:rPr>
              <a:t> Moussa </a:t>
            </a:r>
            <a:r>
              <a:rPr lang="en-IN" sz="1050" b="0" i="0" u="none" strike="noStrike" dirty="0" err="1">
                <a:solidFill>
                  <a:srgbClr val="000000"/>
                </a:solidFill>
                <a:effectLst/>
                <a:latin typeface="Times New Roman" panose="02020603050405020304" pitchFamily="18" charset="0"/>
              </a:rPr>
              <a:t>Elghannam</a:t>
            </a:r>
            <a:r>
              <a:rPr lang="en-IN" sz="1050" b="0" i="0" u="none" strike="noStrike" dirty="0">
                <a:solidFill>
                  <a:srgbClr val="000000"/>
                </a:solidFill>
                <a:effectLst/>
                <a:latin typeface="Times New Roman" panose="02020603050405020304" pitchFamily="18" charset="0"/>
              </a:rPr>
              <a:t> and Mohamed, H. (2026). From blame to learning: Implementing a just culture program for head nurses and its impact on silent </a:t>
            </a:r>
            <a:r>
              <a:rPr lang="en-IN" sz="1050" b="0" i="0" u="none" strike="noStrike" dirty="0" err="1">
                <a:solidFill>
                  <a:srgbClr val="000000"/>
                </a:solidFill>
                <a:effectLst/>
                <a:latin typeface="Times New Roman" panose="02020603050405020304" pitchFamily="18" charset="0"/>
              </a:rPr>
              <a:t>behavior</a:t>
            </a:r>
            <a:r>
              <a:rPr lang="en-IN" sz="1050" b="0" i="0" u="none" strike="noStrike" dirty="0">
                <a:solidFill>
                  <a:srgbClr val="000000"/>
                </a:solidFill>
                <a:effectLst/>
                <a:latin typeface="Times New Roman" panose="02020603050405020304" pitchFamily="18" charset="0"/>
              </a:rPr>
              <a:t> and error reporting among staff nurses. </a:t>
            </a:r>
            <a:r>
              <a:rPr lang="en-IN" sz="1050" b="0" i="1" u="none" strike="noStrike" dirty="0">
                <a:solidFill>
                  <a:srgbClr val="000000"/>
                </a:solidFill>
                <a:effectLst/>
                <a:latin typeface="Times New Roman" panose="02020603050405020304" pitchFamily="18" charset="0"/>
              </a:rPr>
              <a:t>BMC nursing</a:t>
            </a:r>
            <a:r>
              <a:rPr lang="en-IN" sz="1050" b="0" i="0" u="none" strike="noStrike" dirty="0">
                <a:solidFill>
                  <a:srgbClr val="000000"/>
                </a:solidFill>
                <a:effectLst/>
                <a:latin typeface="Times New Roman" panose="02020603050405020304" pitchFamily="18" charset="0"/>
              </a:rPr>
              <a:t>. doi:10.1186/s12912-025-04265-5. </a:t>
            </a:r>
          </a:p>
        </p:txBody>
      </p:sp>
    </p:spTree>
    <p:extLst>
      <p:ext uri="{BB962C8B-B14F-4D97-AF65-F5344CB8AC3E}">
        <p14:creationId xmlns:p14="http://schemas.microsoft.com/office/powerpoint/2010/main" val="286776509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8E27683-502F-DE4E-57B7-9BD93B450ACD}"/>
            </a:ext>
          </a:extLst>
        </p:cNvPr>
        <p:cNvGrpSpPr/>
        <p:nvPr/>
      </p:nvGrpSpPr>
      <p:grpSpPr>
        <a:xfrm>
          <a:off x="0" y="0"/>
          <a:ext cx="0" cy="0"/>
          <a:chOff x="0" y="0"/>
          <a:chExt cx="0" cy="0"/>
        </a:xfrm>
      </p:grpSpPr>
      <p:sp>
        <p:nvSpPr>
          <p:cNvPr id="3" name="Shape 0">
            <a:extLst>
              <a:ext uri="{FF2B5EF4-FFF2-40B4-BE49-F238E27FC236}">
                <a16:creationId xmlns:a16="http://schemas.microsoft.com/office/drawing/2014/main" id="{89576ACF-143B-A667-BA1F-24CA3026ACFE}"/>
              </a:ext>
            </a:extLst>
          </p:cNvPr>
          <p:cNvSpPr/>
          <p:nvPr/>
        </p:nvSpPr>
        <p:spPr>
          <a:xfrm>
            <a:off x="0" y="0"/>
            <a:ext cx="12191695" cy="914400"/>
          </a:xfrm>
          <a:prstGeom prst="rect">
            <a:avLst/>
          </a:prstGeom>
          <a:solidFill>
            <a:srgbClr val="005EB8"/>
          </a:solidFill>
          <a:ln/>
        </p:spPr>
        <p:txBody>
          <a:bodyPr/>
          <a:lstStyle/>
          <a:p>
            <a:endParaRPr lang="en-IN"/>
          </a:p>
        </p:txBody>
      </p:sp>
      <p:sp>
        <p:nvSpPr>
          <p:cNvPr id="5" name="TextBox 4">
            <a:extLst>
              <a:ext uri="{FF2B5EF4-FFF2-40B4-BE49-F238E27FC236}">
                <a16:creationId xmlns:a16="http://schemas.microsoft.com/office/drawing/2014/main" id="{83F3CBC4-71F5-4914-7B98-8810C906C2F0}"/>
              </a:ext>
            </a:extLst>
          </p:cNvPr>
          <p:cNvSpPr txBox="1"/>
          <p:nvPr/>
        </p:nvSpPr>
        <p:spPr>
          <a:xfrm>
            <a:off x="442452" y="68634"/>
            <a:ext cx="6096000" cy="523220"/>
          </a:xfrm>
          <a:prstGeom prst="rect">
            <a:avLst/>
          </a:prstGeom>
          <a:noFill/>
        </p:spPr>
        <p:txBody>
          <a:bodyPr wrap="square">
            <a:spAutoFit/>
          </a:bodyPr>
          <a:lstStyle/>
          <a:p>
            <a:pPr marL="0" indent="0" algn="l">
              <a:buNone/>
            </a:pPr>
            <a:r>
              <a:rPr lang="en-US" sz="2800" b="1" dirty="0">
                <a:solidFill>
                  <a:srgbClr val="FFFFFF"/>
                </a:solidFill>
                <a:latin typeface="Times New Roman" pitchFamily="34" charset="0"/>
                <a:ea typeface="Times New Roman" pitchFamily="34" charset="-122"/>
                <a:cs typeface="Times New Roman" pitchFamily="34" charset="-120"/>
              </a:rPr>
              <a:t>Slide 21: References</a:t>
            </a:r>
            <a:endParaRPr lang="en-US" sz="2800" dirty="0"/>
          </a:p>
        </p:txBody>
      </p:sp>
      <p:sp>
        <p:nvSpPr>
          <p:cNvPr id="7" name="TextBox 6">
            <a:extLst>
              <a:ext uri="{FF2B5EF4-FFF2-40B4-BE49-F238E27FC236}">
                <a16:creationId xmlns:a16="http://schemas.microsoft.com/office/drawing/2014/main" id="{09F1FC50-41AD-43F1-3520-BDB4971D6B73}"/>
              </a:ext>
            </a:extLst>
          </p:cNvPr>
          <p:cNvSpPr txBox="1"/>
          <p:nvPr/>
        </p:nvSpPr>
        <p:spPr>
          <a:xfrm>
            <a:off x="179210" y="1016275"/>
            <a:ext cx="11833274" cy="5609228"/>
          </a:xfrm>
          <a:prstGeom prst="rect">
            <a:avLst/>
          </a:prstGeom>
          <a:noFill/>
        </p:spPr>
        <p:txBody>
          <a:bodyPr wrap="square">
            <a:spAutoFit/>
          </a:bodyPr>
          <a:lstStyle/>
          <a:p>
            <a:pPr algn="just">
              <a:spcAft>
                <a:spcPts val="600"/>
              </a:spcAft>
            </a:pPr>
            <a:r>
              <a:rPr lang="en-IN" sz="1050" dirty="0">
                <a:solidFill>
                  <a:srgbClr val="000000"/>
                </a:solidFill>
                <a:latin typeface="Times New Roman" panose="02020603050405020304" pitchFamily="18" charset="0"/>
              </a:rPr>
              <a:t>NHS (2026). </a:t>
            </a:r>
            <a:r>
              <a:rPr lang="en-IN" sz="1050" i="1" dirty="0">
                <a:solidFill>
                  <a:srgbClr val="000000"/>
                </a:solidFill>
                <a:latin typeface="Times New Roman" panose="02020603050405020304" pitchFamily="18" charset="0"/>
              </a:rPr>
              <a:t>NHS Staff Survey results 2025: what you need to know</a:t>
            </a:r>
            <a:r>
              <a:rPr lang="en-IN" sz="1050" dirty="0">
                <a:solidFill>
                  <a:srgbClr val="000000"/>
                </a:solidFill>
                <a:latin typeface="Times New Roman" panose="02020603050405020304" pitchFamily="18" charset="0"/>
              </a:rPr>
              <a:t>. [online] </a:t>
            </a:r>
            <a:r>
              <a:rPr lang="en-IN" sz="1050" i="1" dirty="0">
                <a:solidFill>
                  <a:srgbClr val="000000"/>
                </a:solidFill>
                <a:latin typeface="Times New Roman" panose="02020603050405020304" pitchFamily="18" charset="0"/>
              </a:rPr>
              <a:t>Thenhsalliance.org</a:t>
            </a:r>
            <a:r>
              <a:rPr lang="en-IN" sz="1050" dirty="0">
                <a:solidFill>
                  <a:srgbClr val="000000"/>
                </a:solidFill>
                <a:latin typeface="Times New Roman" panose="02020603050405020304" pitchFamily="18" charset="0"/>
              </a:rPr>
              <a:t>. Available at: </a:t>
            </a:r>
            <a:r>
              <a:rPr lang="en-IN" sz="1050" u="sng" dirty="0">
                <a:solidFill>
                  <a:srgbClr val="1155CC"/>
                </a:solidFill>
                <a:latin typeface="Times New Roman" panose="02020603050405020304" pitchFamily="18" charset="0"/>
                <a:hlinkClick r:id="rId2"/>
              </a:rPr>
              <a:t>https://thenhsalliance.org/resources/nhs-staff-survey-results-2025-what-you-need-to-know</a:t>
            </a:r>
            <a:r>
              <a:rPr lang="en-IN" sz="1050" dirty="0">
                <a:solidFill>
                  <a:srgbClr val="000000"/>
                </a:solidFill>
                <a:latin typeface="Times New Roman" panose="02020603050405020304" pitchFamily="18" charset="0"/>
              </a:rPr>
              <a:t> [Accessed 21 July 2026].</a:t>
            </a:r>
            <a:endParaRPr lang="en-IN" sz="1400" dirty="0"/>
          </a:p>
          <a:p>
            <a:pPr algn="just">
              <a:spcAft>
                <a:spcPts val="600"/>
              </a:spcAft>
            </a:pPr>
            <a:r>
              <a:rPr lang="en-IN" sz="1050" dirty="0">
                <a:solidFill>
                  <a:srgbClr val="000000"/>
                </a:solidFill>
                <a:latin typeface="Times New Roman" panose="02020603050405020304" pitchFamily="18" charset="0"/>
              </a:rPr>
              <a:t>NHS </a:t>
            </a:r>
            <a:r>
              <a:rPr lang="en-IN" sz="1050" dirty="0" err="1">
                <a:solidFill>
                  <a:srgbClr val="000000"/>
                </a:solidFill>
                <a:latin typeface="Times New Roman" panose="02020603050405020304" pitchFamily="18" charset="0"/>
              </a:rPr>
              <a:t>Allaince</a:t>
            </a:r>
            <a:r>
              <a:rPr lang="en-IN" sz="1050" dirty="0">
                <a:solidFill>
                  <a:srgbClr val="000000"/>
                </a:solidFill>
                <a:latin typeface="Times New Roman" panose="02020603050405020304" pitchFamily="18" charset="0"/>
              </a:rPr>
              <a:t> (2026). </a:t>
            </a:r>
            <a:r>
              <a:rPr lang="en-IN" sz="1050" i="1" dirty="0">
                <a:solidFill>
                  <a:srgbClr val="000000"/>
                </a:solidFill>
                <a:latin typeface="Times New Roman" panose="02020603050405020304" pitchFamily="18" charset="0"/>
              </a:rPr>
              <a:t>Welcome to Zscaler directory authentication</a:t>
            </a:r>
            <a:r>
              <a:rPr lang="en-IN" sz="1050" dirty="0">
                <a:solidFill>
                  <a:srgbClr val="000000"/>
                </a:solidFill>
                <a:latin typeface="Times New Roman" panose="02020603050405020304" pitchFamily="18" charset="0"/>
              </a:rPr>
              <a:t>. [online] </a:t>
            </a:r>
            <a:r>
              <a:rPr lang="en-IN" sz="1050" i="1" dirty="0">
                <a:solidFill>
                  <a:srgbClr val="000000"/>
                </a:solidFill>
                <a:latin typeface="Times New Roman" panose="02020603050405020304" pitchFamily="18" charset="0"/>
              </a:rPr>
              <a:t>Thenhsalliance.org</a:t>
            </a:r>
            <a:r>
              <a:rPr lang="en-IN" sz="1050" dirty="0">
                <a:solidFill>
                  <a:srgbClr val="000000"/>
                </a:solidFill>
                <a:latin typeface="Times New Roman" panose="02020603050405020304" pitchFamily="18" charset="0"/>
              </a:rPr>
              <a:t>. Available at: </a:t>
            </a:r>
            <a:r>
              <a:rPr lang="en-IN" sz="1050" u="sng" dirty="0">
                <a:solidFill>
                  <a:srgbClr val="1155CC"/>
                </a:solidFill>
                <a:latin typeface="Times New Roman" panose="02020603050405020304" pitchFamily="18" charset="0"/>
                <a:hlinkClick r:id="rId2"/>
              </a:rPr>
              <a:t>https://thenhsalliance.org/resources/nhs-staff-survey-results-2025-what-you-need-to-know</a:t>
            </a:r>
            <a:r>
              <a:rPr lang="en-IN" sz="1050" dirty="0">
                <a:solidFill>
                  <a:srgbClr val="000000"/>
                </a:solidFill>
                <a:latin typeface="Times New Roman" panose="02020603050405020304" pitchFamily="18" charset="0"/>
              </a:rPr>
              <a:t> [Accessed 21 July 2026].</a:t>
            </a:r>
            <a:endParaRPr lang="en-IN" sz="1400" dirty="0"/>
          </a:p>
          <a:p>
            <a:pPr algn="just">
              <a:spcAft>
                <a:spcPts val="600"/>
              </a:spcAft>
            </a:pPr>
            <a:r>
              <a:rPr lang="en-IN" sz="1050" dirty="0">
                <a:solidFill>
                  <a:srgbClr val="000000"/>
                </a:solidFill>
                <a:latin typeface="Times New Roman" panose="02020603050405020304" pitchFamily="18" charset="0"/>
              </a:rPr>
              <a:t>NHS Digital Desk (2026). </a:t>
            </a:r>
            <a:r>
              <a:rPr lang="en-IN" sz="1050" i="1" dirty="0">
                <a:solidFill>
                  <a:srgbClr val="000000"/>
                </a:solidFill>
                <a:latin typeface="Times New Roman" panose="02020603050405020304" pitchFamily="18" charset="0"/>
              </a:rPr>
              <a:t>NHS Vacancy Statistics England, April 2015 - March 2026, Experimental Statistics </a:t>
            </a:r>
            <a:r>
              <a:rPr lang="en-IN" sz="1050" dirty="0">
                <a:solidFill>
                  <a:srgbClr val="000000"/>
                </a:solidFill>
                <a:latin typeface="Times New Roman" panose="02020603050405020304" pitchFamily="18" charset="0"/>
              </a:rPr>
              <a:t>. [online] Available at: NHS Vacancy Statistics England, April 2015 - March 2026, Experimental Statistics.</a:t>
            </a:r>
            <a:endParaRPr lang="en-IN" sz="1400" dirty="0"/>
          </a:p>
          <a:p>
            <a:pPr algn="just">
              <a:spcAft>
                <a:spcPts val="600"/>
              </a:spcAft>
            </a:pPr>
            <a:r>
              <a:rPr lang="en-IN" sz="1050" dirty="0">
                <a:solidFill>
                  <a:srgbClr val="000000"/>
                </a:solidFill>
                <a:latin typeface="Times New Roman" panose="02020603050405020304" pitchFamily="18" charset="0"/>
              </a:rPr>
              <a:t>NHS Employees (2026). </a:t>
            </a:r>
            <a:r>
              <a:rPr lang="en-IN" sz="1050" i="1" dirty="0">
                <a:solidFill>
                  <a:srgbClr val="000000"/>
                </a:solidFill>
                <a:latin typeface="Times New Roman" panose="02020603050405020304" pitchFamily="18" charset="0"/>
              </a:rPr>
              <a:t>Flexible working | NHS employers</a:t>
            </a:r>
            <a:r>
              <a:rPr lang="en-IN" sz="1050" dirty="0">
                <a:solidFill>
                  <a:srgbClr val="000000"/>
                </a:solidFill>
                <a:latin typeface="Times New Roman" panose="02020603050405020304" pitchFamily="18" charset="0"/>
              </a:rPr>
              <a:t>. [online] </a:t>
            </a:r>
            <a:r>
              <a:rPr lang="en-IN" sz="1050" i="1" dirty="0">
                <a:solidFill>
                  <a:srgbClr val="000000"/>
                </a:solidFill>
                <a:latin typeface="Times New Roman" panose="02020603050405020304" pitchFamily="18" charset="0"/>
              </a:rPr>
              <a:t>www.nhsemployers.org</a:t>
            </a:r>
            <a:r>
              <a:rPr lang="en-IN" sz="1050" dirty="0">
                <a:solidFill>
                  <a:srgbClr val="000000"/>
                </a:solidFill>
                <a:latin typeface="Times New Roman" panose="02020603050405020304" pitchFamily="18" charset="0"/>
              </a:rPr>
              <a:t>. Available at: </a:t>
            </a:r>
            <a:r>
              <a:rPr lang="en-IN" sz="1050" u="sng" dirty="0">
                <a:solidFill>
                  <a:srgbClr val="1155CC"/>
                </a:solidFill>
                <a:latin typeface="Times New Roman" panose="02020603050405020304" pitchFamily="18" charset="0"/>
                <a:hlinkClick r:id="rId3"/>
              </a:rPr>
              <a:t>https://www.nhsemployers.org/flexible-working</a:t>
            </a:r>
            <a:r>
              <a:rPr lang="en-IN" sz="1050" dirty="0">
                <a:solidFill>
                  <a:srgbClr val="000000"/>
                </a:solidFill>
                <a:latin typeface="Times New Roman" panose="02020603050405020304" pitchFamily="18" charset="0"/>
              </a:rPr>
              <a:t>  [Accessed 21 July 2026].</a:t>
            </a:r>
            <a:endParaRPr lang="en-IN" sz="1400" dirty="0"/>
          </a:p>
          <a:p>
            <a:pPr algn="just">
              <a:spcAft>
                <a:spcPts val="600"/>
              </a:spcAft>
            </a:pPr>
            <a:r>
              <a:rPr lang="en-IN" sz="1050" dirty="0">
                <a:solidFill>
                  <a:srgbClr val="000000"/>
                </a:solidFill>
                <a:latin typeface="Times New Roman" panose="02020603050405020304" pitchFamily="18" charset="0"/>
              </a:rPr>
              <a:t>NHS Employers (2025). </a:t>
            </a:r>
            <a:r>
              <a:rPr lang="en-IN" sz="1050" i="1" dirty="0">
                <a:solidFill>
                  <a:srgbClr val="000000"/>
                </a:solidFill>
                <a:latin typeface="Times New Roman" panose="02020603050405020304" pitchFamily="18" charset="0"/>
              </a:rPr>
              <a:t>NHS staff survey results 2025</a:t>
            </a:r>
            <a:r>
              <a:rPr lang="en-IN" sz="1050" dirty="0">
                <a:solidFill>
                  <a:srgbClr val="000000"/>
                </a:solidFill>
                <a:latin typeface="Times New Roman" panose="02020603050405020304" pitchFamily="18" charset="0"/>
              </a:rPr>
              <a:t>. [online] </a:t>
            </a:r>
            <a:r>
              <a:rPr lang="en-IN" sz="1050" i="1" dirty="0">
                <a:solidFill>
                  <a:srgbClr val="000000"/>
                </a:solidFill>
                <a:latin typeface="Times New Roman" panose="02020603050405020304" pitchFamily="18" charset="0"/>
              </a:rPr>
              <a:t>NHS Employers</a:t>
            </a:r>
            <a:r>
              <a:rPr lang="en-IN" sz="1050" dirty="0">
                <a:solidFill>
                  <a:srgbClr val="000000"/>
                </a:solidFill>
                <a:latin typeface="Times New Roman" panose="02020603050405020304" pitchFamily="18" charset="0"/>
              </a:rPr>
              <a:t>. Available at: </a:t>
            </a:r>
            <a:r>
              <a:rPr lang="en-IN" sz="1050" u="sng" dirty="0">
                <a:solidFill>
                  <a:srgbClr val="1155CC"/>
                </a:solidFill>
                <a:latin typeface="Times New Roman" panose="02020603050405020304" pitchFamily="18" charset="0"/>
                <a:hlinkClick r:id="rId4"/>
              </a:rPr>
              <a:t>https://www.nhsemployers.org/news/nhs-staff-survey-results-2025</a:t>
            </a:r>
            <a:r>
              <a:rPr lang="en-IN" sz="1050" dirty="0">
                <a:solidFill>
                  <a:srgbClr val="000000"/>
                </a:solidFill>
                <a:latin typeface="Times New Roman" panose="02020603050405020304" pitchFamily="18" charset="0"/>
              </a:rPr>
              <a:t>  [Accessed 21 July 2026].</a:t>
            </a:r>
            <a:endParaRPr lang="en-IN" sz="1400" dirty="0"/>
          </a:p>
          <a:p>
            <a:pPr algn="just">
              <a:spcAft>
                <a:spcPts val="600"/>
              </a:spcAft>
            </a:pPr>
            <a:r>
              <a:rPr lang="en-IN" sz="1050" dirty="0">
                <a:solidFill>
                  <a:srgbClr val="000000"/>
                </a:solidFill>
                <a:latin typeface="Times New Roman" panose="02020603050405020304" pitchFamily="18" charset="0"/>
              </a:rPr>
              <a:t>NHS England (2024). </a:t>
            </a:r>
            <a:r>
              <a:rPr lang="en-IN" sz="1050" i="1" dirty="0">
                <a:solidFill>
                  <a:srgbClr val="000000"/>
                </a:solidFill>
                <a:latin typeface="Times New Roman" panose="02020603050405020304" pitchFamily="18" charset="0"/>
              </a:rPr>
              <a:t>Culture review of ambulance trusts</a:t>
            </a:r>
            <a:r>
              <a:rPr lang="en-IN" sz="1050" dirty="0">
                <a:solidFill>
                  <a:srgbClr val="000000"/>
                </a:solidFill>
                <a:latin typeface="Times New Roman" panose="02020603050405020304" pitchFamily="18" charset="0"/>
              </a:rPr>
              <a:t>. [online] Available at: </a:t>
            </a:r>
            <a:r>
              <a:rPr lang="en-IN" sz="1050" u="sng" dirty="0">
                <a:solidFill>
                  <a:srgbClr val="1155CC"/>
                </a:solidFill>
                <a:latin typeface="Times New Roman" panose="02020603050405020304" pitchFamily="18" charset="0"/>
                <a:hlinkClick r:id="rId5"/>
              </a:rPr>
              <a:t>https://aace.org.uk/wp-content/uploads/2024/02/NHS-England-Culture-review-of-ambulance-trusts.pdf</a:t>
            </a:r>
            <a:r>
              <a:rPr lang="en-IN" sz="1050" dirty="0">
                <a:solidFill>
                  <a:srgbClr val="000000"/>
                </a:solidFill>
                <a:latin typeface="Times New Roman" panose="02020603050405020304" pitchFamily="18" charset="0"/>
              </a:rPr>
              <a:t>  [Accessed 21 July 2026].</a:t>
            </a:r>
            <a:endParaRPr lang="en-IN" sz="1400" dirty="0"/>
          </a:p>
          <a:p>
            <a:pPr algn="just">
              <a:spcAft>
                <a:spcPts val="600"/>
              </a:spcAft>
            </a:pPr>
            <a:r>
              <a:rPr lang="en-IN" sz="1050" dirty="0">
                <a:solidFill>
                  <a:srgbClr val="000000"/>
                </a:solidFill>
                <a:latin typeface="Times New Roman" panose="02020603050405020304" pitchFamily="18" charset="0"/>
              </a:rPr>
              <a:t>NHS England (2025a). </a:t>
            </a:r>
            <a:r>
              <a:rPr lang="en-IN" sz="1050" i="1" dirty="0">
                <a:solidFill>
                  <a:srgbClr val="000000"/>
                </a:solidFill>
                <a:latin typeface="Times New Roman" panose="02020603050405020304" pitchFamily="18" charset="0"/>
              </a:rPr>
              <a:t>2025 NHS England Staff Survey Summary Report</a:t>
            </a:r>
            <a:r>
              <a:rPr lang="en-IN" sz="1050" dirty="0">
                <a:solidFill>
                  <a:srgbClr val="000000"/>
                </a:solidFill>
                <a:latin typeface="Times New Roman" panose="02020603050405020304" pitchFamily="18" charset="0"/>
              </a:rPr>
              <a:t>. [online] Available at: </a:t>
            </a:r>
            <a:r>
              <a:rPr lang="en-IN" sz="1050" u="sng" dirty="0">
                <a:solidFill>
                  <a:srgbClr val="1155CC"/>
                </a:solidFill>
                <a:latin typeface="Times New Roman" panose="02020603050405020304" pitchFamily="18" charset="0"/>
                <a:hlinkClick r:id="rId6"/>
              </a:rPr>
              <a:t>https://www.england.nhs.uk/wp-content/uploads/2026/03/nhs-england-staff-survey-results-2025-summary-report.pdf</a:t>
            </a:r>
            <a:r>
              <a:rPr lang="en-IN" sz="1050" dirty="0">
                <a:solidFill>
                  <a:srgbClr val="000000"/>
                </a:solidFill>
                <a:latin typeface="Times New Roman" panose="02020603050405020304" pitchFamily="18" charset="0"/>
              </a:rPr>
              <a:t>  [Accessed 21 July 2026a].</a:t>
            </a:r>
            <a:endParaRPr lang="en-IN" sz="1400" dirty="0"/>
          </a:p>
          <a:p>
            <a:pPr algn="just">
              <a:spcAft>
                <a:spcPts val="600"/>
              </a:spcAft>
            </a:pPr>
            <a:r>
              <a:rPr lang="en-IN" sz="1050" dirty="0">
                <a:solidFill>
                  <a:srgbClr val="000000"/>
                </a:solidFill>
                <a:latin typeface="Times New Roman" panose="02020603050405020304" pitchFamily="18" charset="0"/>
              </a:rPr>
              <a:t>NHS England (2025b). </a:t>
            </a:r>
            <a:r>
              <a:rPr lang="en-IN" sz="1050" i="1" dirty="0">
                <a:solidFill>
                  <a:srgbClr val="000000"/>
                </a:solidFill>
                <a:latin typeface="Times New Roman" panose="02020603050405020304" pitchFamily="18" charset="0"/>
              </a:rPr>
              <a:t>National results across the NHS in England</a:t>
            </a:r>
            <a:r>
              <a:rPr lang="en-IN" sz="1050" dirty="0">
                <a:solidFill>
                  <a:srgbClr val="000000"/>
                </a:solidFill>
                <a:latin typeface="Times New Roman" panose="02020603050405020304" pitchFamily="18" charset="0"/>
              </a:rPr>
              <a:t>. [online] </a:t>
            </a:r>
            <a:r>
              <a:rPr lang="en-IN" sz="1050" i="1" dirty="0">
                <a:solidFill>
                  <a:srgbClr val="000000"/>
                </a:solidFill>
                <a:latin typeface="Times New Roman" panose="02020603050405020304" pitchFamily="18" charset="0"/>
              </a:rPr>
              <a:t>www.nhsstaffsurveys.com</a:t>
            </a:r>
            <a:r>
              <a:rPr lang="en-IN" sz="1050" dirty="0">
                <a:solidFill>
                  <a:srgbClr val="000000"/>
                </a:solidFill>
                <a:latin typeface="Times New Roman" panose="02020603050405020304" pitchFamily="18" charset="0"/>
              </a:rPr>
              <a:t>. Available at: </a:t>
            </a:r>
            <a:r>
              <a:rPr lang="en-IN" sz="1050" u="sng" dirty="0">
                <a:solidFill>
                  <a:srgbClr val="1155CC"/>
                </a:solidFill>
                <a:latin typeface="Times New Roman" panose="02020603050405020304" pitchFamily="18" charset="0"/>
                <a:hlinkClick r:id="rId7"/>
              </a:rPr>
              <a:t>https://www.nhsstaffsurveys.com/results/national-results/</a:t>
            </a:r>
            <a:r>
              <a:rPr lang="en-IN" sz="1050" dirty="0">
                <a:solidFill>
                  <a:srgbClr val="000000"/>
                </a:solidFill>
                <a:latin typeface="Times New Roman" panose="02020603050405020304" pitchFamily="18" charset="0"/>
              </a:rPr>
              <a:t> [Accessed 21 July 2026b].</a:t>
            </a:r>
            <a:endParaRPr lang="en-IN" sz="1400" dirty="0"/>
          </a:p>
          <a:p>
            <a:pPr algn="just">
              <a:spcAft>
                <a:spcPts val="600"/>
              </a:spcAft>
            </a:pPr>
            <a:r>
              <a:rPr lang="en-IN" sz="1050" dirty="0">
                <a:solidFill>
                  <a:srgbClr val="000000"/>
                </a:solidFill>
                <a:latin typeface="Times New Roman" panose="02020603050405020304" pitchFamily="18" charset="0"/>
              </a:rPr>
              <a:t>NHS England (2026a). </a:t>
            </a:r>
            <a:r>
              <a:rPr lang="en-IN" sz="1050" i="1" dirty="0">
                <a:solidFill>
                  <a:srgbClr val="000000"/>
                </a:solidFill>
                <a:latin typeface="Times New Roman" panose="02020603050405020304" pitchFamily="18" charset="0"/>
              </a:rPr>
              <a:t>Findings for reward and recognition in the NHS staff survey | NHS employers</a:t>
            </a:r>
            <a:r>
              <a:rPr lang="en-IN" sz="1050" dirty="0">
                <a:solidFill>
                  <a:srgbClr val="000000"/>
                </a:solidFill>
                <a:latin typeface="Times New Roman" panose="02020603050405020304" pitchFamily="18" charset="0"/>
              </a:rPr>
              <a:t>. [online] </a:t>
            </a:r>
            <a:r>
              <a:rPr lang="en-IN" sz="1050" i="1" dirty="0">
                <a:solidFill>
                  <a:srgbClr val="000000"/>
                </a:solidFill>
                <a:latin typeface="Times New Roman" panose="02020603050405020304" pitchFamily="18" charset="0"/>
              </a:rPr>
              <a:t>www.nhsemployers.org</a:t>
            </a:r>
            <a:r>
              <a:rPr lang="en-IN" sz="1050" dirty="0">
                <a:solidFill>
                  <a:srgbClr val="000000"/>
                </a:solidFill>
                <a:latin typeface="Times New Roman" panose="02020603050405020304" pitchFamily="18" charset="0"/>
              </a:rPr>
              <a:t>. Available at: </a:t>
            </a:r>
            <a:r>
              <a:rPr lang="en-IN" sz="1050" u="sng" dirty="0">
                <a:solidFill>
                  <a:srgbClr val="1155CC"/>
                </a:solidFill>
                <a:latin typeface="Times New Roman" panose="02020603050405020304" pitchFamily="18" charset="0"/>
                <a:hlinkClick r:id="rId8"/>
              </a:rPr>
              <a:t>https://www.nhsemployers.org/articles/findings-reward-and-recognition-nhs-staff-survey</a:t>
            </a:r>
            <a:r>
              <a:rPr lang="en-IN" sz="1050" dirty="0">
                <a:solidFill>
                  <a:srgbClr val="000000"/>
                </a:solidFill>
                <a:latin typeface="Times New Roman" panose="02020603050405020304" pitchFamily="18" charset="0"/>
              </a:rPr>
              <a:t> [Accessed 21 July 2026a].</a:t>
            </a:r>
            <a:endParaRPr lang="en-IN" sz="1400" dirty="0"/>
          </a:p>
          <a:p>
            <a:pPr algn="just">
              <a:spcAft>
                <a:spcPts val="600"/>
              </a:spcAft>
            </a:pPr>
            <a:r>
              <a:rPr lang="en-IN" sz="1050" dirty="0">
                <a:solidFill>
                  <a:srgbClr val="000000"/>
                </a:solidFill>
                <a:latin typeface="Times New Roman" panose="02020603050405020304" pitchFamily="18" charset="0"/>
              </a:rPr>
              <a:t>NHS England (2026b). </a:t>
            </a:r>
            <a:r>
              <a:rPr lang="en-IN" sz="1050" i="1" dirty="0">
                <a:solidFill>
                  <a:srgbClr val="000000"/>
                </a:solidFill>
                <a:latin typeface="Times New Roman" panose="02020603050405020304" pitchFamily="18" charset="0"/>
              </a:rPr>
              <a:t>Welcome to Zscaler directory authentication</a:t>
            </a:r>
            <a:r>
              <a:rPr lang="en-IN" sz="1050" dirty="0">
                <a:solidFill>
                  <a:srgbClr val="000000"/>
                </a:solidFill>
                <a:latin typeface="Times New Roman" panose="02020603050405020304" pitchFamily="18" charset="0"/>
              </a:rPr>
              <a:t>. [online] </a:t>
            </a:r>
            <a:r>
              <a:rPr lang="en-IN" sz="1050" i="1" dirty="0">
                <a:solidFill>
                  <a:srgbClr val="000000"/>
                </a:solidFill>
                <a:latin typeface="Times New Roman" panose="02020603050405020304" pitchFamily="18" charset="0"/>
              </a:rPr>
              <a:t>Thenhsalliance.org</a:t>
            </a:r>
            <a:r>
              <a:rPr lang="en-IN" sz="1050" dirty="0">
                <a:solidFill>
                  <a:srgbClr val="000000"/>
                </a:solidFill>
                <a:latin typeface="Times New Roman" panose="02020603050405020304" pitchFamily="18" charset="0"/>
              </a:rPr>
              <a:t>. Available at: </a:t>
            </a:r>
            <a:r>
              <a:rPr lang="en-IN" sz="1050" u="sng" dirty="0">
                <a:solidFill>
                  <a:srgbClr val="1155CC"/>
                </a:solidFill>
                <a:latin typeface="Times New Roman" panose="02020603050405020304" pitchFamily="18" charset="0"/>
                <a:hlinkClick r:id="rId2"/>
              </a:rPr>
              <a:t>https://thenhsalliance.org/resources/nhs-staff-survey-results-2025-what-you-need-to-know</a:t>
            </a:r>
            <a:r>
              <a:rPr lang="en-IN" sz="1050" dirty="0">
                <a:solidFill>
                  <a:srgbClr val="000000"/>
                </a:solidFill>
                <a:latin typeface="Times New Roman" panose="02020603050405020304" pitchFamily="18" charset="0"/>
              </a:rPr>
              <a:t>  [Accessed 21 July 2026b].</a:t>
            </a:r>
            <a:endParaRPr lang="en-IN" sz="1400" dirty="0"/>
          </a:p>
          <a:p>
            <a:pPr algn="just">
              <a:spcAft>
                <a:spcPts val="600"/>
              </a:spcAft>
            </a:pPr>
            <a:r>
              <a:rPr lang="en-IN" sz="1050" dirty="0" err="1">
                <a:solidFill>
                  <a:srgbClr val="000000"/>
                </a:solidFill>
                <a:latin typeface="Times New Roman" panose="02020603050405020304" pitchFamily="18" charset="0"/>
              </a:rPr>
              <a:t>Onumonu</a:t>
            </a:r>
            <a:r>
              <a:rPr lang="en-IN" sz="1050" dirty="0">
                <a:solidFill>
                  <a:srgbClr val="000000"/>
                </a:solidFill>
                <a:latin typeface="Times New Roman" panose="02020603050405020304" pitchFamily="18" charset="0"/>
              </a:rPr>
              <a:t>, M. (2026). </a:t>
            </a:r>
            <a:r>
              <a:rPr lang="en-IN" sz="1050" i="1" dirty="0">
                <a:solidFill>
                  <a:srgbClr val="000000"/>
                </a:solidFill>
                <a:latin typeface="Times New Roman" panose="02020603050405020304" pitchFamily="18" charset="0"/>
              </a:rPr>
              <a:t>NHS England reports drop in staff engagement and morale in 2025 survey - workplace journal</a:t>
            </a:r>
            <a:r>
              <a:rPr lang="en-IN" sz="1050" dirty="0">
                <a:solidFill>
                  <a:srgbClr val="000000"/>
                </a:solidFill>
                <a:latin typeface="Times New Roman" panose="02020603050405020304" pitchFamily="18" charset="0"/>
              </a:rPr>
              <a:t>. [online] </a:t>
            </a:r>
            <a:r>
              <a:rPr lang="en-IN" sz="1050" i="1" dirty="0">
                <a:solidFill>
                  <a:srgbClr val="000000"/>
                </a:solidFill>
                <a:latin typeface="Times New Roman" panose="02020603050405020304" pitchFamily="18" charset="0"/>
              </a:rPr>
              <a:t>Workplace Journal</a:t>
            </a:r>
            <a:r>
              <a:rPr lang="en-IN" sz="1050" dirty="0">
                <a:solidFill>
                  <a:srgbClr val="000000"/>
                </a:solidFill>
                <a:latin typeface="Times New Roman" panose="02020603050405020304" pitchFamily="18" charset="0"/>
              </a:rPr>
              <a:t>. Available at: </a:t>
            </a:r>
            <a:r>
              <a:rPr lang="en-IN" sz="1050" u="sng" dirty="0">
                <a:solidFill>
                  <a:srgbClr val="1155CC"/>
                </a:solidFill>
                <a:latin typeface="Times New Roman" panose="02020603050405020304" pitchFamily="18" charset="0"/>
                <a:hlinkClick r:id="rId9"/>
              </a:rPr>
              <a:t>https://workplacejournal.co.uk/2026/03/nhs-england-reports-drop-in-staff-engagement-and-morale-in-2025-staff-survey/</a:t>
            </a:r>
            <a:r>
              <a:rPr lang="en-IN" sz="1050" dirty="0">
                <a:solidFill>
                  <a:srgbClr val="000000"/>
                </a:solidFill>
                <a:latin typeface="Times New Roman" panose="02020603050405020304" pitchFamily="18" charset="0"/>
              </a:rPr>
              <a:t>  [Accessed 21 July 2026].</a:t>
            </a:r>
            <a:endParaRPr lang="en-IN" sz="1400" dirty="0"/>
          </a:p>
          <a:p>
            <a:pPr algn="just">
              <a:spcAft>
                <a:spcPts val="600"/>
              </a:spcAft>
            </a:pPr>
            <a:r>
              <a:rPr lang="en-IN" sz="1050" dirty="0" err="1">
                <a:solidFill>
                  <a:srgbClr val="000000"/>
                </a:solidFill>
                <a:latin typeface="Times New Roman" panose="02020603050405020304" pitchFamily="18" charset="0"/>
              </a:rPr>
              <a:t>Opawande</a:t>
            </a:r>
            <a:r>
              <a:rPr lang="en-IN" sz="1050" dirty="0">
                <a:solidFill>
                  <a:srgbClr val="000000"/>
                </a:solidFill>
                <a:latin typeface="Times New Roman" panose="02020603050405020304" pitchFamily="18" charset="0"/>
              </a:rPr>
              <a:t> , A. (2025). </a:t>
            </a:r>
            <a:r>
              <a:rPr lang="en-IN" sz="1050" i="1" dirty="0">
                <a:solidFill>
                  <a:srgbClr val="000000"/>
                </a:solidFill>
                <a:latin typeface="Times New Roman" panose="02020603050405020304" pitchFamily="18" charset="0"/>
              </a:rPr>
              <a:t>🛡️ When staff Don’t feel safe, nobody is safe- why psychological safety, burnout, and just culture must be patient safety priorities a culture of safety is often spoken of in healthcare, but far less discussed is the emotional environment that underpins it: Psychological safety. When staff feel </a:t>
            </a:r>
            <a:r>
              <a:rPr lang="en-IN" sz="1050" i="1" dirty="0" err="1">
                <a:solidFill>
                  <a:srgbClr val="000000"/>
                </a:solidFill>
                <a:latin typeface="Times New Roman" panose="02020603050405020304" pitchFamily="18" charset="0"/>
              </a:rPr>
              <a:t>saf</a:t>
            </a:r>
            <a:r>
              <a:rPr lang="en-IN" sz="1050" dirty="0">
                <a:solidFill>
                  <a:srgbClr val="000000"/>
                </a:solidFill>
                <a:latin typeface="Times New Roman" panose="02020603050405020304" pitchFamily="18" charset="0"/>
              </a:rPr>
              <a:t>. [online] </a:t>
            </a:r>
            <a:r>
              <a:rPr lang="en-IN" sz="1050" i="1" dirty="0">
                <a:solidFill>
                  <a:srgbClr val="000000"/>
                </a:solidFill>
                <a:latin typeface="Times New Roman" panose="02020603050405020304" pitchFamily="18" charset="0"/>
              </a:rPr>
              <a:t>Linkedin.com</a:t>
            </a:r>
            <a:r>
              <a:rPr lang="en-IN" sz="1050" dirty="0">
                <a:solidFill>
                  <a:srgbClr val="000000"/>
                </a:solidFill>
                <a:latin typeface="Times New Roman" panose="02020603050405020304" pitchFamily="18" charset="0"/>
              </a:rPr>
              <a:t>. Available at: </a:t>
            </a:r>
            <a:r>
              <a:rPr lang="en-IN" sz="1050" u="sng" dirty="0">
                <a:solidFill>
                  <a:srgbClr val="1155CC"/>
                </a:solidFill>
                <a:latin typeface="Times New Roman" panose="02020603050405020304" pitchFamily="18" charset="0"/>
                <a:hlinkClick r:id="rId10"/>
              </a:rPr>
              <a:t>https://www.linkedin.com/pulse/when-safety-personal-psychological-burnout-just-aderonke-hnpoe</a:t>
            </a:r>
            <a:r>
              <a:rPr lang="en-IN" sz="1050" dirty="0">
                <a:solidFill>
                  <a:srgbClr val="000000"/>
                </a:solidFill>
                <a:latin typeface="Times New Roman" panose="02020603050405020304" pitchFamily="18" charset="0"/>
              </a:rPr>
              <a:t>  [Accessed 21 July 2026].</a:t>
            </a:r>
            <a:endParaRPr lang="en-IN" sz="1400" dirty="0"/>
          </a:p>
          <a:p>
            <a:pPr algn="just">
              <a:spcAft>
                <a:spcPts val="600"/>
              </a:spcAft>
            </a:pPr>
            <a:r>
              <a:rPr lang="en-IN" sz="1050" dirty="0">
                <a:solidFill>
                  <a:srgbClr val="000000"/>
                </a:solidFill>
                <a:latin typeface="Times New Roman" panose="02020603050405020304" pitchFamily="18" charset="0"/>
              </a:rPr>
              <a:t>Pham, M.H., Huong, T., Dang, L. and Nguyen, L.T. (2023). The impact of reward system on talented employees’ performance in </a:t>
            </a:r>
            <a:r>
              <a:rPr lang="en-IN" sz="1050" dirty="0" err="1">
                <a:solidFill>
                  <a:srgbClr val="000000"/>
                </a:solidFill>
                <a:latin typeface="Times New Roman" panose="02020603050405020304" pitchFamily="18" charset="0"/>
              </a:rPr>
              <a:t>vietnamese</a:t>
            </a:r>
            <a:r>
              <a:rPr lang="en-IN" sz="1050" dirty="0">
                <a:solidFill>
                  <a:srgbClr val="000000"/>
                </a:solidFill>
                <a:latin typeface="Times New Roman" panose="02020603050405020304" pitchFamily="18" charset="0"/>
              </a:rPr>
              <a:t> commercial banks: Mediating role of job satisfaction. </a:t>
            </a:r>
            <a:r>
              <a:rPr lang="en-IN" sz="1050" i="1" dirty="0">
                <a:solidFill>
                  <a:srgbClr val="000000"/>
                </a:solidFill>
                <a:latin typeface="Times New Roman" panose="02020603050405020304" pitchFamily="18" charset="0"/>
              </a:rPr>
              <a:t>Journal of Financial services marketing</a:t>
            </a:r>
            <a:r>
              <a:rPr lang="en-IN" sz="1050" dirty="0">
                <a:solidFill>
                  <a:srgbClr val="000000"/>
                </a:solidFill>
                <a:latin typeface="Times New Roman" panose="02020603050405020304" pitchFamily="18" charset="0"/>
              </a:rPr>
              <a:t>. doi:10.1057/s41264-023-00261-5. </a:t>
            </a:r>
            <a:endParaRPr lang="en-IN" sz="1400" dirty="0"/>
          </a:p>
          <a:p>
            <a:pPr algn="just">
              <a:spcAft>
                <a:spcPts val="600"/>
              </a:spcAft>
            </a:pPr>
            <a:r>
              <a:rPr lang="en-IN" sz="1050" dirty="0">
                <a:solidFill>
                  <a:srgbClr val="000000"/>
                </a:solidFill>
                <a:latin typeface="Times New Roman" panose="02020603050405020304" pitchFamily="18" charset="0"/>
              </a:rPr>
              <a:t>Roberts, M. (2026). Resident doctors in England accept pay deal and end strikes. </a:t>
            </a:r>
            <a:r>
              <a:rPr lang="en-IN" sz="1050" i="1" dirty="0">
                <a:solidFill>
                  <a:srgbClr val="000000"/>
                </a:solidFill>
                <a:latin typeface="Times New Roman" panose="02020603050405020304" pitchFamily="18" charset="0"/>
              </a:rPr>
              <a:t>BBC News</a:t>
            </a:r>
            <a:r>
              <a:rPr lang="en-IN" sz="1050" dirty="0">
                <a:solidFill>
                  <a:srgbClr val="000000"/>
                </a:solidFill>
                <a:latin typeface="Times New Roman" panose="02020603050405020304" pitchFamily="18" charset="0"/>
              </a:rPr>
              <a:t>. [online] 29 June. Available at: </a:t>
            </a:r>
            <a:r>
              <a:rPr lang="en-IN" sz="1050" u="sng" dirty="0">
                <a:solidFill>
                  <a:srgbClr val="1155CC"/>
                </a:solidFill>
                <a:latin typeface="Times New Roman" panose="02020603050405020304" pitchFamily="18" charset="0"/>
                <a:hlinkClick r:id="rId11"/>
              </a:rPr>
              <a:t>https://www.bbc.com/news/articles/cwy01n5z48qo</a:t>
            </a:r>
            <a:r>
              <a:rPr lang="en-IN" sz="1050" dirty="0">
                <a:solidFill>
                  <a:srgbClr val="000000"/>
                </a:solidFill>
                <a:latin typeface="Times New Roman" panose="02020603050405020304" pitchFamily="18" charset="0"/>
              </a:rPr>
              <a:t>  [Accessed 21 July 2026].</a:t>
            </a:r>
            <a:endParaRPr lang="en-IN" sz="1400" dirty="0"/>
          </a:p>
          <a:p>
            <a:pPr algn="just">
              <a:spcAft>
                <a:spcPts val="600"/>
              </a:spcAft>
            </a:pPr>
            <a:r>
              <a:rPr lang="en-IN" sz="1050" dirty="0">
                <a:solidFill>
                  <a:srgbClr val="000000"/>
                </a:solidFill>
                <a:latin typeface="Times New Roman" panose="02020603050405020304" pitchFamily="18" charset="0"/>
              </a:rPr>
              <a:t>Step Communications Ltd (2025). </a:t>
            </a:r>
            <a:r>
              <a:rPr lang="en-IN" sz="1050" i="1" dirty="0">
                <a:solidFill>
                  <a:srgbClr val="000000"/>
                </a:solidFill>
                <a:latin typeface="Times New Roman" panose="02020603050405020304" pitchFamily="18" charset="0"/>
              </a:rPr>
              <a:t>96% Of health professionals say workforce pressures are holding back digital plans</a:t>
            </a:r>
            <a:r>
              <a:rPr lang="en-IN" sz="1050" dirty="0">
                <a:solidFill>
                  <a:srgbClr val="000000"/>
                </a:solidFill>
                <a:latin typeface="Times New Roman" panose="02020603050405020304" pitchFamily="18" charset="0"/>
              </a:rPr>
              <a:t>. [online] </a:t>
            </a:r>
            <a:r>
              <a:rPr lang="en-IN" sz="1050" i="1" dirty="0">
                <a:solidFill>
                  <a:srgbClr val="000000"/>
                </a:solidFill>
                <a:latin typeface="Times New Roman" panose="02020603050405020304" pitchFamily="18" charset="0"/>
              </a:rPr>
              <a:t>www.clinicalservicesjournal.com</a:t>
            </a:r>
            <a:r>
              <a:rPr lang="en-IN" sz="1050" dirty="0">
                <a:solidFill>
                  <a:srgbClr val="000000"/>
                </a:solidFill>
                <a:latin typeface="Times New Roman" panose="02020603050405020304" pitchFamily="18" charset="0"/>
              </a:rPr>
              <a:t>. Available at: </a:t>
            </a:r>
            <a:r>
              <a:rPr lang="en-IN" sz="1050" u="sng" dirty="0">
                <a:solidFill>
                  <a:srgbClr val="1155CC"/>
                </a:solidFill>
                <a:latin typeface="Times New Roman" panose="02020603050405020304" pitchFamily="18" charset="0"/>
                <a:hlinkClick r:id="rId12"/>
              </a:rPr>
              <a:t>https://www.clinicalservicesjournal.com/story/50148/96-of-health-professionals-say-workforce-pressures-are-holding-back-digital-plan</a:t>
            </a:r>
            <a:r>
              <a:rPr lang="en-IN" sz="1050" dirty="0">
                <a:solidFill>
                  <a:srgbClr val="000000"/>
                </a:solidFill>
                <a:latin typeface="Times New Roman" panose="02020603050405020304" pitchFamily="18" charset="0"/>
              </a:rPr>
              <a:t>  [Accessed 21 July 2026].</a:t>
            </a:r>
            <a:endParaRPr lang="en-IN" sz="1400" dirty="0"/>
          </a:p>
          <a:p>
            <a:pPr algn="just">
              <a:spcAft>
                <a:spcPts val="600"/>
              </a:spcAft>
            </a:pPr>
            <a:r>
              <a:rPr lang="en-IN" sz="1050" dirty="0">
                <a:solidFill>
                  <a:srgbClr val="000000"/>
                </a:solidFill>
                <a:latin typeface="Times New Roman" panose="02020603050405020304" pitchFamily="18" charset="0"/>
              </a:rPr>
              <a:t>Whittaker, R. (2026). </a:t>
            </a:r>
            <a:r>
              <a:rPr lang="en-IN" sz="1050" i="1" dirty="0">
                <a:solidFill>
                  <a:srgbClr val="000000"/>
                </a:solidFill>
                <a:latin typeface="Times New Roman" panose="02020603050405020304" pitchFamily="18" charset="0"/>
              </a:rPr>
              <a:t>Striking NHS doctors vote to continue action for another six months</a:t>
            </a:r>
            <a:r>
              <a:rPr lang="en-IN" sz="1050" dirty="0">
                <a:solidFill>
                  <a:srgbClr val="000000"/>
                </a:solidFill>
                <a:latin typeface="Times New Roman" panose="02020603050405020304" pitchFamily="18" charset="0"/>
              </a:rPr>
              <a:t>. [online] </a:t>
            </a:r>
            <a:r>
              <a:rPr lang="en-IN" sz="1050" i="1" dirty="0">
                <a:solidFill>
                  <a:srgbClr val="000000"/>
                </a:solidFill>
                <a:latin typeface="Times New Roman" panose="02020603050405020304" pitchFamily="18" charset="0"/>
              </a:rPr>
              <a:t>The Independent</a:t>
            </a:r>
            <a:r>
              <a:rPr lang="en-IN" sz="1050" dirty="0">
                <a:solidFill>
                  <a:srgbClr val="000000"/>
                </a:solidFill>
                <a:latin typeface="Times New Roman" panose="02020603050405020304" pitchFamily="18" charset="0"/>
              </a:rPr>
              <a:t>. Available at: </a:t>
            </a:r>
            <a:r>
              <a:rPr lang="en-IN" sz="1050" u="sng" dirty="0">
                <a:solidFill>
                  <a:srgbClr val="1155CC"/>
                </a:solidFill>
                <a:latin typeface="Times New Roman" panose="02020603050405020304" pitchFamily="18" charset="0"/>
                <a:hlinkClick r:id="rId13"/>
              </a:rPr>
              <a:t>https://www.independent.co.uk/news/health/resident-doctors-nhs-strikes-british-medical-association-b2912382.html</a:t>
            </a:r>
            <a:r>
              <a:rPr lang="en-IN" sz="1050" dirty="0">
                <a:solidFill>
                  <a:srgbClr val="000000"/>
                </a:solidFill>
                <a:latin typeface="Times New Roman" panose="02020603050405020304" pitchFamily="18" charset="0"/>
              </a:rPr>
              <a:t>  [Accessed 21 July 2026].</a:t>
            </a:r>
            <a:endParaRPr lang="en-IN" sz="1400" dirty="0"/>
          </a:p>
        </p:txBody>
      </p:sp>
    </p:spTree>
    <p:extLst>
      <p:ext uri="{BB962C8B-B14F-4D97-AF65-F5344CB8AC3E}">
        <p14:creationId xmlns:p14="http://schemas.microsoft.com/office/powerpoint/2010/main" val="23229255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12</TotalTime>
  <Words>5562</Words>
  <Application>Microsoft Office PowerPoint</Application>
  <PresentationFormat>Widescreen</PresentationFormat>
  <Paragraphs>223</Paragraphs>
  <Slides>23</Slides>
  <Notes>21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23</vt:i4>
      </vt:variant>
    </vt:vector>
  </HeadingPairs>
  <TitlesOfParts>
    <vt:vector size="26" baseType="lpstr">
      <vt:lpstr>Arial</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cp:lastModifiedBy>Bending Moments</cp:lastModifiedBy>
  <cp:revision>1</cp:revision>
  <dcterms:created xsi:type="dcterms:W3CDTF">2026-07-21T13:38:25Z</dcterms:created>
  <dcterms:modified xsi:type="dcterms:W3CDTF">2026-07-27T18:23:16Z</dcterms:modified>
</cp:coreProperties>
</file>