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53D696-26BA-4AC5-A957-B59F539AD535}" v="1" dt="2023-05-23T14:15:22.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593" autoAdjust="0"/>
  </p:normalViewPr>
  <p:slideViewPr>
    <p:cSldViewPr>
      <p:cViewPr varScale="1">
        <p:scale>
          <a:sx n="59" d="100"/>
          <a:sy n="59" d="100"/>
        </p:scale>
        <p:origin x="1716" y="60"/>
      </p:cViewPr>
      <p:guideLst>
        <p:guide orient="horz" pos="2160"/>
        <p:guide pos="2880"/>
      </p:guideLst>
    </p:cSldViewPr>
  </p:slideViewPr>
  <p:outlineViewPr>
    <p:cViewPr>
      <p:scale>
        <a:sx n="33" d="100"/>
        <a:sy n="33" d="100"/>
      </p:scale>
      <p:origin x="48" y="747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ache ANA" userId="880c624752b611e2" providerId="LiveId" clId="{5353D696-26BA-4AC5-A957-B59F539AD535}"/>
    <pc:docChg chg="custSel modSld">
      <pc:chgData name="adamache ANA" userId="880c624752b611e2" providerId="LiveId" clId="{5353D696-26BA-4AC5-A957-B59F539AD535}" dt="2023-05-23T14:39:22.841" v="288" actId="1076"/>
      <pc:docMkLst>
        <pc:docMk/>
      </pc:docMkLst>
      <pc:sldChg chg="modSp mod">
        <pc:chgData name="adamache ANA" userId="880c624752b611e2" providerId="LiveId" clId="{5353D696-26BA-4AC5-A957-B59F539AD535}" dt="2023-05-23T14:15:28.683" v="262" actId="20577"/>
        <pc:sldMkLst>
          <pc:docMk/>
          <pc:sldMk cId="0" sldId="256"/>
        </pc:sldMkLst>
        <pc:spChg chg="mod">
          <ac:chgData name="adamache ANA" userId="880c624752b611e2" providerId="LiveId" clId="{5353D696-26BA-4AC5-A957-B59F539AD535}" dt="2023-05-23T14:15:28.683" v="262" actId="20577"/>
          <ac:spMkLst>
            <pc:docMk/>
            <pc:sldMk cId="0" sldId="256"/>
            <ac:spMk id="2" creationId="{00000000-0000-0000-0000-000000000000}"/>
          </ac:spMkLst>
        </pc:spChg>
        <pc:picChg chg="mod">
          <ac:chgData name="adamache ANA" userId="880c624752b611e2" providerId="LiveId" clId="{5353D696-26BA-4AC5-A957-B59F539AD535}" dt="2023-05-23T14:12:17.238" v="146" actId="14100"/>
          <ac:picMkLst>
            <pc:docMk/>
            <pc:sldMk cId="0" sldId="256"/>
            <ac:picMk id="3" creationId="{00000000-0000-0000-0000-000000000000}"/>
          </ac:picMkLst>
        </pc:picChg>
      </pc:sldChg>
      <pc:sldChg chg="modSp mod modNotesTx">
        <pc:chgData name="adamache ANA" userId="880c624752b611e2" providerId="LiveId" clId="{5353D696-26BA-4AC5-A957-B59F539AD535}" dt="2023-05-23T14:36:14.133" v="283" actId="2711"/>
        <pc:sldMkLst>
          <pc:docMk/>
          <pc:sldMk cId="0" sldId="257"/>
        </pc:sldMkLst>
        <pc:spChg chg="mod">
          <ac:chgData name="adamache ANA" userId="880c624752b611e2" providerId="LiveId" clId="{5353D696-26BA-4AC5-A957-B59F539AD535}" dt="2023-05-23T14:36:14.133" v="283" actId="2711"/>
          <ac:spMkLst>
            <pc:docMk/>
            <pc:sldMk cId="0" sldId="257"/>
            <ac:spMk id="3" creationId="{00000000-0000-0000-0000-000000000000}"/>
          </ac:spMkLst>
        </pc:spChg>
      </pc:sldChg>
      <pc:sldChg chg="modSp mod">
        <pc:chgData name="adamache ANA" userId="880c624752b611e2" providerId="LiveId" clId="{5353D696-26BA-4AC5-A957-B59F539AD535}" dt="2023-05-23T14:35:59.157" v="281" actId="2711"/>
        <pc:sldMkLst>
          <pc:docMk/>
          <pc:sldMk cId="0" sldId="258"/>
        </pc:sldMkLst>
        <pc:spChg chg="mod">
          <ac:chgData name="adamache ANA" userId="880c624752b611e2" providerId="LiveId" clId="{5353D696-26BA-4AC5-A957-B59F539AD535}" dt="2023-05-23T14:35:59.157" v="281" actId="2711"/>
          <ac:spMkLst>
            <pc:docMk/>
            <pc:sldMk cId="0" sldId="258"/>
            <ac:spMk id="3" creationId="{00000000-0000-0000-0000-000000000000}"/>
          </ac:spMkLst>
        </pc:spChg>
      </pc:sldChg>
      <pc:sldChg chg="modSp mod modNotesTx">
        <pc:chgData name="adamache ANA" userId="880c624752b611e2" providerId="LiveId" clId="{5353D696-26BA-4AC5-A957-B59F539AD535}" dt="2023-05-23T14:35:42.587" v="279" actId="207"/>
        <pc:sldMkLst>
          <pc:docMk/>
          <pc:sldMk cId="0" sldId="259"/>
        </pc:sldMkLst>
        <pc:spChg chg="mod">
          <ac:chgData name="adamache ANA" userId="880c624752b611e2" providerId="LiveId" clId="{5353D696-26BA-4AC5-A957-B59F539AD535}" dt="2023-05-23T14:35:42.587" v="279" actId="207"/>
          <ac:spMkLst>
            <pc:docMk/>
            <pc:sldMk cId="0" sldId="259"/>
            <ac:spMk id="3" creationId="{00000000-0000-0000-0000-000000000000}"/>
          </ac:spMkLst>
        </pc:spChg>
      </pc:sldChg>
      <pc:sldChg chg="modNotesTx">
        <pc:chgData name="adamache ANA" userId="880c624752b611e2" providerId="LiveId" clId="{5353D696-26BA-4AC5-A957-B59F539AD535}" dt="2023-05-23T14:08:58.910" v="141" actId="255"/>
        <pc:sldMkLst>
          <pc:docMk/>
          <pc:sldMk cId="0" sldId="262"/>
        </pc:sldMkLst>
      </pc:sldChg>
      <pc:sldChg chg="modSp mod modNotesTx">
        <pc:chgData name="adamache ANA" userId="880c624752b611e2" providerId="LiveId" clId="{5353D696-26BA-4AC5-A957-B59F539AD535}" dt="2023-05-23T14:34:48.522" v="273" actId="207"/>
        <pc:sldMkLst>
          <pc:docMk/>
          <pc:sldMk cId="0" sldId="264"/>
        </pc:sldMkLst>
        <pc:spChg chg="mod">
          <ac:chgData name="adamache ANA" userId="880c624752b611e2" providerId="LiveId" clId="{5353D696-26BA-4AC5-A957-B59F539AD535}" dt="2023-05-23T14:34:48.522" v="273" actId="207"/>
          <ac:spMkLst>
            <pc:docMk/>
            <pc:sldMk cId="0" sldId="264"/>
            <ac:spMk id="3" creationId="{00000000-0000-0000-0000-000000000000}"/>
          </ac:spMkLst>
        </pc:spChg>
      </pc:sldChg>
      <pc:sldChg chg="modSp mod modNotesTx">
        <pc:chgData name="adamache ANA" userId="880c624752b611e2" providerId="LiveId" clId="{5353D696-26BA-4AC5-A957-B59F539AD535}" dt="2023-05-23T14:35:18.929" v="276" actId="255"/>
        <pc:sldMkLst>
          <pc:docMk/>
          <pc:sldMk cId="0" sldId="265"/>
        </pc:sldMkLst>
        <pc:spChg chg="mod">
          <ac:chgData name="adamache ANA" userId="880c624752b611e2" providerId="LiveId" clId="{5353D696-26BA-4AC5-A957-B59F539AD535}" dt="2023-05-23T14:35:18.929" v="276" actId="255"/>
          <ac:spMkLst>
            <pc:docMk/>
            <pc:sldMk cId="0" sldId="265"/>
            <ac:spMk id="3" creationId="{00000000-0000-0000-0000-000000000000}"/>
          </ac:spMkLst>
        </pc:spChg>
      </pc:sldChg>
      <pc:sldChg chg="modNotesTx">
        <pc:chgData name="adamache ANA" userId="880c624752b611e2" providerId="LiveId" clId="{5353D696-26BA-4AC5-A957-B59F539AD535}" dt="2023-05-23T14:10:17.545" v="143" actId="255"/>
        <pc:sldMkLst>
          <pc:docMk/>
          <pc:sldMk cId="0" sldId="266"/>
        </pc:sldMkLst>
      </pc:sldChg>
      <pc:sldChg chg="modSp mod">
        <pc:chgData name="adamache ANA" userId="880c624752b611e2" providerId="LiveId" clId="{5353D696-26BA-4AC5-A957-B59F539AD535}" dt="2023-05-23T14:39:22.841" v="288" actId="1076"/>
        <pc:sldMkLst>
          <pc:docMk/>
          <pc:sldMk cId="0" sldId="267"/>
        </pc:sldMkLst>
        <pc:spChg chg="mod">
          <ac:chgData name="adamache ANA" userId="880c624752b611e2" providerId="LiveId" clId="{5353D696-26BA-4AC5-A957-B59F539AD535}" dt="2023-05-23T14:39:01.773" v="287" actId="123"/>
          <ac:spMkLst>
            <pc:docMk/>
            <pc:sldMk cId="0" sldId="267"/>
            <ac:spMk id="3" creationId="{00000000-0000-0000-0000-000000000000}"/>
          </ac:spMkLst>
        </pc:spChg>
        <pc:picChg chg="mod">
          <ac:chgData name="adamache ANA" userId="880c624752b611e2" providerId="LiveId" clId="{5353D696-26BA-4AC5-A957-B59F539AD535}" dt="2023-05-23T14:39:22.841" v="288" actId="1076"/>
          <ac:picMkLst>
            <pc:docMk/>
            <pc:sldMk cId="0" sldId="267"/>
            <ac:picMk id="1026" creationId="{00000000-0000-0000-0000-000000000000}"/>
          </ac:picMkLst>
        </pc:picChg>
      </pc:sldChg>
      <pc:sldChg chg="modSp mod">
        <pc:chgData name="adamache ANA" userId="880c624752b611e2" providerId="LiveId" clId="{5353D696-26BA-4AC5-A957-B59F539AD535}" dt="2023-05-23T14:21:13.225" v="268" actId="255"/>
        <pc:sldMkLst>
          <pc:docMk/>
          <pc:sldMk cId="0" sldId="268"/>
        </pc:sldMkLst>
        <pc:spChg chg="mod">
          <ac:chgData name="adamache ANA" userId="880c624752b611e2" providerId="LiveId" clId="{5353D696-26BA-4AC5-A957-B59F539AD535}" dt="2023-05-23T14:21:13.225" v="268" actId="255"/>
          <ac:spMkLst>
            <pc:docMk/>
            <pc:sldMk cId="0" sldId="26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48D297-E8E7-4779-8733-9F12AADE05B6}" type="datetimeFigureOut">
              <a:rPr lang="en-US" smtClean="0"/>
              <a:pPr/>
              <a:t>5/23/2023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A2618F-5FA6-4632-A4D7-4F17D6C543F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342900" lvl="0" indent="-342900" algn="just">
              <a:lnSpc>
                <a:spcPct val="150000"/>
              </a:lnSpc>
              <a:buFont typeface="Arial" panose="020B0604020202020204" pitchFamily="34" charset="0"/>
              <a:buChar char="●"/>
            </a:pPr>
            <a:r>
              <a:rPr lang="en-US" sz="1200" b="0" i="0" u="none" strike="noStrike" kern="1200" dirty="0">
                <a:solidFill>
                  <a:schemeClr val="tx1"/>
                </a:solidFill>
                <a:latin typeface="Arial" panose="020B0604020202020204" pitchFamily="34" charset="0"/>
                <a:ea typeface="+mn-ea"/>
                <a:cs typeface="Arial" panose="020B0604020202020204" pitchFamily="34" charset="0"/>
              </a:rPr>
              <a:t>Excellence in the service </a:t>
            </a:r>
            <a:r>
              <a:rPr lang="en-GB" sz="1200" kern="1200" dirty="0">
                <a:solidFill>
                  <a:srgbClr val="FF0000"/>
                </a:solidFill>
                <a:latin typeface="Arial" panose="020B0604020202020204" pitchFamily="34" charset="0"/>
                <a:ea typeface="+mn-ea"/>
                <a:cs typeface="Arial" panose="020B0604020202020204" pitchFamily="34" charset="0"/>
              </a:rPr>
              <a:t>JW Marriott </a:t>
            </a:r>
            <a:r>
              <a:rPr lang="en-US" sz="1200" b="0" i="0" u="none" strike="noStrike" kern="1200" dirty="0">
                <a:solidFill>
                  <a:schemeClr val="tx1"/>
                </a:solidFill>
                <a:latin typeface="Arial" panose="020B0604020202020204" pitchFamily="34" charset="0"/>
                <a:ea typeface="+mn-ea"/>
                <a:cs typeface="Arial" panose="020B0604020202020204" pitchFamily="34" charset="0"/>
              </a:rPr>
              <a:t>provides helps the brand to target consumers from a higher income.</a:t>
            </a:r>
            <a:r>
              <a:rPr lang="en-GB" sz="1200" u="none" strike="noStrike" dirty="0">
                <a:solidFill>
                  <a:srgbClr val="FF0000"/>
                </a:solidFill>
                <a:effectLst/>
                <a:latin typeface="Arial" panose="020B0604020202020204" pitchFamily="34" charset="0"/>
                <a:ea typeface="Arial" panose="020B0604020202020204" pitchFamily="34" charset="0"/>
                <a:cs typeface="Arial" panose="020B0604020202020204" pitchFamily="34" charset="0"/>
              </a:rPr>
              <a:t> JW Marriott attracts affluent customers in hotels located in exotic locations.</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Arial" panose="020B0604020202020204" pitchFamily="34" charset="0"/>
                <a:ea typeface="Arial" panose="020B0604020202020204" pitchFamily="34" charset="0"/>
                <a:cs typeface="Arial" panose="020B0604020202020204" pitchFamily="34" charset="0"/>
              </a:rPr>
              <a:t>Customer satisfaction is a priority for JW Marriott by providing services specific to each customer.</a:t>
            </a:r>
            <a:r>
              <a:rPr lang="en-GB" sz="1200" dirty="0">
                <a:effectLst/>
                <a:latin typeface="Arial" panose="020B0604020202020204" pitchFamily="34" charset="0"/>
                <a:ea typeface="Arial" panose="020B0604020202020204" pitchFamily="34" charset="0"/>
                <a:cs typeface="Arial" panose="020B0604020202020204" pitchFamily="34" charset="0"/>
              </a:rPr>
              <a:t> The customers of the brand belong to the segment of society that value luxury services over basic hotel needs.</a:t>
            </a:r>
          </a:p>
          <a:p>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b="0" i="0" u="none" strike="noStrike" kern="1200" dirty="0">
                <a:solidFill>
                  <a:schemeClr val="tx1"/>
                </a:solidFill>
                <a:latin typeface="+mn-lt"/>
                <a:ea typeface="+mn-ea"/>
                <a:cs typeface="+mn-cs"/>
              </a:rPr>
              <a:t>Customer satisfaction is essential for the luxury brand to enhance the excellence in their service quality. Customer satisfaction is essential for the brand’s economic growth and growth in their reputation. The customers of the brand belong to the segment of society that value luxury services over basic hotel needs.</a:t>
            </a:r>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342900" lvl="0" indent="-342900" algn="just">
              <a:lnSpc>
                <a:spcPct val="150000"/>
              </a:lnSpc>
              <a:buFont typeface="Arial" panose="020B0604020202020204" pitchFamily="34" charset="0"/>
              <a:buChar char="●"/>
            </a:pPr>
            <a:r>
              <a:rPr lang="en-GB" sz="1200" kern="1200" dirty="0">
                <a:solidFill>
                  <a:schemeClr val="tx1"/>
                </a:solidFill>
                <a:latin typeface="Arial" panose="020B0604020202020204" pitchFamily="34" charset="0"/>
                <a:ea typeface="+mn-ea"/>
                <a:cs typeface="Arial" panose="020B0604020202020204" pitchFamily="34" charset="0"/>
              </a:rPr>
              <a:t>JW Marriott’s human resource management skills help to train their skilled staff to accommodate customer requests and fulfil them to reach the objective of service.</a:t>
            </a:r>
            <a:br>
              <a:rPr lang="en-US" sz="1200" dirty="0">
                <a:latin typeface="Arial" panose="020B0604020202020204" pitchFamily="34" charset="0"/>
                <a:cs typeface="Arial" panose="020B0604020202020204" pitchFamily="34" charset="0"/>
              </a:rPr>
            </a:br>
            <a:r>
              <a:rPr lang="en-GB" sz="1200" dirty="0">
                <a:solidFill>
                  <a:srgbClr val="FF0000"/>
                </a:solidFill>
                <a:effectLst/>
                <a:latin typeface="Arial" panose="020B0604020202020204" pitchFamily="34" charset="0"/>
                <a:ea typeface="Arial" panose="020B0604020202020204" pitchFamily="34" charset="0"/>
                <a:cs typeface="Arial" panose="020B0604020202020204" pitchFamily="34" charset="0"/>
              </a:rPr>
              <a:t>JW Marriott as a premium hotel chain under Marriott International is known to cater specific customer needs and the hotel has facilities to fulfil the luxurious experience for the customer’s stay.</a:t>
            </a:r>
            <a:r>
              <a:rPr lang="en-GB" sz="1200" dirty="0">
                <a:effectLst/>
                <a:latin typeface="Arial" panose="020B0604020202020204" pitchFamily="34" charset="0"/>
                <a:ea typeface="Arial" panose="020B0604020202020204" pitchFamily="34" charset="0"/>
                <a:cs typeface="Arial" panose="020B0604020202020204" pitchFamily="34" charset="0"/>
              </a:rPr>
              <a:t> This includes providing wellness rooms, gymnasiums, pools and accommodations that are socially inclusive.</a:t>
            </a:r>
            <a:endParaRPr 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0A2618F-5FA6-4632-A4D7-4F17D6C543F4}"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kern="1200" dirty="0">
                <a:solidFill>
                  <a:schemeClr val="tx1"/>
                </a:solidFill>
                <a:latin typeface="+mn-lt"/>
                <a:ea typeface="+mn-ea"/>
                <a:cs typeface="+mn-cs"/>
              </a:rPr>
              <a:t>JW Marriott as a premium hotel chain under Marriott International is known to cater specific customer needs and the hotel has facilities to fulfil the luxurious experience for the customer’s stay. This includes providing wellness rooms, gymnasiums, pools and accommodations that are socially inclusive. The above graph reveals that </a:t>
            </a:r>
            <a:r>
              <a:rPr lang="en-US" dirty="0"/>
              <a:t>American Customer Satisfaction Index (ACSI) score of Marriott hotels in the US has increased to 78 in 2022 after a massive</a:t>
            </a:r>
            <a:r>
              <a:rPr lang="en-US" baseline="0" dirty="0"/>
              <a:t> fall of 76 in 2021.</a:t>
            </a:r>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Marriott’s role is to enhance the luxurious experience of their visitors. JW Marriott as a premium line of hotels under Marriott International caters to customer requests as a priority. JW Marriott operates internationally to provide the service excellence to their customers to maximise the pleasure of staying for their guests. A guest service helps to provide a checklist to the customers regarding the services of the hotel.</a:t>
            </a:r>
            <a:endParaRPr lang="en-US" sz="1200" kern="1200" dirty="0">
              <a:solidFill>
                <a:schemeClr val="tx1"/>
              </a:solidFill>
              <a:latin typeface="+mn-lt"/>
              <a:ea typeface="+mn-ea"/>
              <a:cs typeface="+mn-cs"/>
            </a:endParaRPr>
          </a:p>
          <a:p>
            <a:pPr algn="just"/>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b="0" i="0" u="none" strike="noStrike" kern="1200" dirty="0">
                <a:solidFill>
                  <a:schemeClr val="tx1"/>
                </a:solidFill>
                <a:latin typeface="Arial" panose="020B0604020202020204" pitchFamily="34" charset="0"/>
                <a:ea typeface="+mn-ea"/>
                <a:cs typeface="Arial" panose="020B0604020202020204" pitchFamily="34" charset="0"/>
              </a:rPr>
              <a:t>Hospitality industry helps to enhance economic growth globally and provides excellence in the type of services the industry provides.</a:t>
            </a:r>
            <a:r>
              <a:rPr lang="en-GB" sz="1200" dirty="0">
                <a:solidFill>
                  <a:srgbClr val="FF0000"/>
                </a:solidFill>
                <a:effectLst/>
                <a:latin typeface="Arial" panose="020B0604020202020204" pitchFamily="34" charset="0"/>
                <a:ea typeface="Arial" panose="020B0604020202020204" pitchFamily="34" charset="0"/>
                <a:cs typeface="Arial" panose="020B0604020202020204" pitchFamily="34" charset="0"/>
              </a:rPr>
              <a:t> As a hotel company, Marriott International owns premium line of hotels and resorts to provide luxurious service to their customers. Being a hotel giant operating under Marriott International, JW Marriott has developed their base of operations in multiple areas globally. </a:t>
            </a:r>
            <a:endParaRPr 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0A2618F-5FA6-4632-A4D7-4F17D6C543F4}"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As a hotel company, Marriott International owns premium line of hotels and resorts to provide luxurious service to their customers. Being a hotel giant operating under Marriott International, JW Marriott has developed their base of operations in multiple areas globally. JW Marriott attracts affluent customers around the globe in 122 locations around the planet (</a:t>
            </a:r>
            <a:r>
              <a:rPr lang="en-US" sz="1200" kern="1200" dirty="0" err="1">
                <a:solidFill>
                  <a:schemeClr val="tx1"/>
                </a:solidFill>
                <a:latin typeface="+mn-lt"/>
                <a:ea typeface="+mn-ea"/>
                <a:cs typeface="+mn-cs"/>
              </a:rPr>
              <a:t>jw-marriott</a:t>
            </a:r>
            <a:r>
              <a:rPr lang="en-US" sz="1200" kern="1200" dirty="0">
                <a:solidFill>
                  <a:schemeClr val="tx1"/>
                </a:solidFill>
                <a:latin typeface="+mn-lt"/>
                <a:ea typeface="+mn-ea"/>
                <a:cs typeface="+mn-cs"/>
              </a:rPr>
              <a:t>, 2023</a:t>
            </a:r>
            <a:r>
              <a:rPr lang="en-GB" sz="1200" kern="1200" dirty="0">
                <a:solidFill>
                  <a:schemeClr val="tx1"/>
                </a:solidFill>
                <a:latin typeface="+mn-lt"/>
                <a:ea typeface="+mn-ea"/>
                <a:cs typeface="+mn-cs"/>
              </a:rPr>
              <a:t>). JW Marriott has garnered reputation in providing premium quality services and extravagant accommodation to their customers. Each of these areas is culturally different and significant, thereby creating cultural and social awareness regarding the place.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0A2618F-5FA6-4632-A4D7-4F17D6C543F4}"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anose="020B0604020202020204" pitchFamily="34" charset="0"/>
                <a:ea typeface="+mn-ea"/>
                <a:cs typeface="Arial" panose="020B0604020202020204" pitchFamily="34" charset="0"/>
              </a:rPr>
              <a:t>JW Marriott internationally as a premium hotel brand provides customers with easy to call services that help in accessing the hotel services. The hotel brand has a reputation of providing customers clean rooms, wellness amenities and fulfils personalised service requests.</a:t>
            </a:r>
            <a:endParaRPr lang="en-US" sz="1200" kern="1200" dirty="0">
              <a:solidFill>
                <a:schemeClr val="tx1"/>
              </a:solidFill>
              <a:latin typeface="Arial" panose="020B0604020202020204" pitchFamily="34" charset="0"/>
              <a:ea typeface="+mn-ea"/>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0A2618F-5FA6-4632-A4D7-4F17D6C543F4}"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anose="020B0604020202020204" pitchFamily="34" charset="0"/>
                <a:ea typeface="+mn-ea"/>
                <a:cs typeface="Arial" panose="020B0604020202020204" pitchFamily="34" charset="0"/>
              </a:rPr>
              <a:t>Marriott international as an international company owns a chain of luxury brands under their line of operations. JW Marriott offers complimentary packages to their customers like a free pickup from the airport to the hotel destination. JW Marriott also helps to provide gift packages and organise personalised tours as gifts for other people.    </a:t>
            </a:r>
            <a:endParaRPr lang="en-US" sz="1200" kern="1200" dirty="0">
              <a:solidFill>
                <a:schemeClr val="tx1"/>
              </a:solidFill>
              <a:latin typeface="Arial" panose="020B0604020202020204" pitchFamily="34" charset="0"/>
              <a:ea typeface="+mn-ea"/>
              <a:cs typeface="Arial" panose="020B0604020202020204" pitchFamily="34" charset="0"/>
            </a:endParaRPr>
          </a:p>
          <a:p>
            <a:pPr algn="just" rtl="0"/>
            <a:r>
              <a:rPr lang="en-US" sz="1200" b="0" i="0" u="none" strike="noStrike" kern="1200" dirty="0">
                <a:solidFill>
                  <a:schemeClr val="tx1"/>
                </a:solidFill>
                <a:latin typeface="Arial" panose="020B0604020202020204" pitchFamily="34" charset="0"/>
                <a:ea typeface="+mn-ea"/>
                <a:cs typeface="Arial" panose="020B0604020202020204" pitchFamily="34" charset="0"/>
              </a:rPr>
              <a:t>    </a:t>
            </a:r>
            <a:endParaRPr lang="en-US" b="0" dirty="0">
              <a:latin typeface="Arial" panose="020B0604020202020204" pitchFamily="34" charset="0"/>
              <a:cs typeface="Arial" panose="020B0604020202020204" pitchFamily="34" charset="0"/>
            </a:endParaRPr>
          </a:p>
          <a:p>
            <a:br>
              <a:rPr lang="en-US" dirty="0"/>
            </a:br>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Arial" panose="020B0604020202020204" pitchFamily="34" charset="0"/>
              </a:rPr>
              <a:t>Customer satisfaction is a pivotal facet in the hotel industry and provides the grounds to assess hotel standards. The report discussed the features that help improve hotel standards and the ways customer satisfaction helps to manage hotel reputation.</a:t>
            </a:r>
            <a:endParaRPr lang="en-GB" sz="1200" dirty="0"/>
          </a:p>
        </p:txBody>
      </p:sp>
      <p:sp>
        <p:nvSpPr>
          <p:cNvPr id="4" name="Slide Number Placeholder 3"/>
          <p:cNvSpPr>
            <a:spLocks noGrp="1"/>
          </p:cNvSpPr>
          <p:nvPr>
            <p:ph type="sldNum" sz="quarter" idx="5"/>
          </p:nvPr>
        </p:nvSpPr>
        <p:spPr/>
        <p:txBody>
          <a:bodyPr/>
          <a:lstStyle/>
          <a:p>
            <a:fld id="{10A2618F-5FA6-4632-A4D7-4F17D6C543F4}" type="slidenum">
              <a:rPr lang="en-US" smtClean="0"/>
              <a:pPr/>
              <a:t>12</a:t>
            </a:fld>
            <a:endParaRPr lang="en-US"/>
          </a:p>
        </p:txBody>
      </p:sp>
    </p:spTree>
    <p:extLst>
      <p:ext uri="{BB962C8B-B14F-4D97-AF65-F5344CB8AC3E}">
        <p14:creationId xmlns:p14="http://schemas.microsoft.com/office/powerpoint/2010/main" val="2898290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55AFB6-854F-494F-90E5-3437B65ED0CF}" type="datetimeFigureOut">
              <a:rPr lang="en-US" smtClean="0"/>
              <a:pPr/>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55AFB6-854F-494F-90E5-3437B65ED0CF}" type="datetimeFigureOut">
              <a:rPr lang="en-US" smtClean="0"/>
              <a:pPr/>
              <a:t>5/23/2023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555AFB6-854F-494F-90E5-3437B65ED0CF}" type="datetimeFigureOut">
              <a:rPr lang="en-US" smtClean="0"/>
              <a:pPr/>
              <a:t>5/23/2023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55AFB6-854F-494F-90E5-3437B65ED0CF}" type="datetimeFigureOut">
              <a:rPr lang="en-US" smtClean="0"/>
              <a:pPr/>
              <a:t>5/23/2023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55AFB6-854F-494F-90E5-3437B65ED0CF}" type="datetimeFigureOut">
              <a:rPr lang="en-US" smtClean="0"/>
              <a:pPr/>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55AFB6-854F-494F-90E5-3437B65ED0CF}" type="datetimeFigureOut">
              <a:rPr lang="en-US" smtClean="0"/>
              <a:pPr/>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2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55AFB6-854F-494F-90E5-3437B65ED0CF}" type="datetimeFigureOut">
              <a:rPr lang="en-US" smtClean="0"/>
              <a:pPr/>
              <a:t>5/23/2023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B7D9F0-EB1C-4333-A668-B2D2CAB9AE6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438401"/>
            <a:ext cx="7696200" cy="1295399"/>
          </a:xfrm>
        </p:spPr>
        <p:txBody>
          <a:bodyPr>
            <a:normAutofit fontScale="90000"/>
          </a:bodyPr>
          <a:lstStyle/>
          <a:p>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BMIH4003 HOSPITALITY AND GUEST SERVICES FOR THE HOTEL INDUSTRY </a:t>
            </a: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Student name :Adamache Anaida </a:t>
            </a: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Student id:2026381</a:t>
            </a: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Lecturer:</a:t>
            </a:r>
            <a:r>
              <a:rPr lang="en-GB" sz="2700" b="1" dirty="0">
                <a:latin typeface="Arial" panose="020B0604020202020204" pitchFamily="34" charset="0"/>
                <a:cs typeface="Arial" panose="020B0604020202020204" pitchFamily="34" charset="0"/>
              </a:rPr>
              <a:t>Charlotte Joyner </a:t>
            </a: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endParaRPr lang="en-US" sz="3600" b="1" dirty="0">
              <a:latin typeface="Times New Roman" pitchFamily="18" charset="0"/>
              <a:cs typeface="Times New Roman" pitchFamily="18" charset="0"/>
            </a:endParaRPr>
          </a:p>
        </p:txBody>
      </p:sp>
      <p:pic>
        <p:nvPicPr>
          <p:cNvPr id="3" name="Picture 2"/>
          <p:cNvPicPr>
            <a:picLocks noChangeAspect="1" noChangeArrowheads="1"/>
          </p:cNvPicPr>
          <p:nvPr/>
        </p:nvPicPr>
        <p:blipFill>
          <a:blip r:embed="rId2"/>
          <a:srcRect/>
          <a:stretch>
            <a:fillRect/>
          </a:stretch>
        </p:blipFill>
        <p:spPr bwMode="auto">
          <a:xfrm>
            <a:off x="2743201" y="4114800"/>
            <a:ext cx="2971800" cy="1629169"/>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000" b="1" dirty="0">
                <a:latin typeface="Times New Roman" pitchFamily="18" charset="0"/>
                <a:cs typeface="Times New Roman" pitchFamily="18" charset="0"/>
              </a:rPr>
              <a:t>Introduction and Background of the company</a:t>
            </a:r>
            <a:endParaRPr lang="en-US" sz="3000" b="1" dirty="0"/>
          </a:p>
        </p:txBody>
      </p:sp>
      <p:sp>
        <p:nvSpPr>
          <p:cNvPr id="3" name="Content Placeholder 2"/>
          <p:cNvSpPr>
            <a:spLocks noGrp="1"/>
          </p:cNvSpPr>
          <p:nvPr>
            <p:ph idx="1"/>
          </p:nvPr>
        </p:nvSpPr>
        <p:spPr>
          <a:xfrm>
            <a:off x="381000" y="1371600"/>
            <a:ext cx="8229600" cy="5029200"/>
          </a:xfrm>
        </p:spPr>
        <p:txBody>
          <a:bodyPr>
            <a:noAutofit/>
          </a:bodyPr>
          <a:lstStyle/>
          <a:p>
            <a:pPr algn="just">
              <a:lnSpc>
                <a:spcPct val="150000"/>
              </a:lnSpc>
              <a:buNone/>
            </a:pPr>
            <a:r>
              <a:rPr lang="en-US" sz="1400" dirty="0">
                <a:latin typeface="Arial" panose="020B0604020202020204" pitchFamily="34" charset="0"/>
                <a:cs typeface="Arial" panose="020B0604020202020204" pitchFamily="34" charset="0"/>
              </a:rPr>
              <a:t>Hospitality management in the hospitality industry structures the growth of any hotel brands. The aim of the study is to assess the growth of revenue, to assess the nature, scope and role of Marriott International. As an international company, Marriott International, operates globally nearly in 122 countries and has almost 8288 hotels worldwide (marriott.com, 2023). Marriott International as a hotel giant through their operations has generated approximately $20.77 billion in revenue globally (statista.com, 2023). For the purpose of the study, JW Marriott, a brand that operates under Marriott International is chosen and services provided by JW Marriott are taken in the context. JW Marriott as a hotel brand provides customer satisfaction at all their operational locations through which the brand experiences customer growth and brand reputation.</a:t>
            </a:r>
          </a:p>
          <a:p>
            <a:pPr algn="just">
              <a:lnSpc>
                <a:spcPct val="150000"/>
              </a:lnSpc>
            </a:pPr>
            <a:endParaRPr lang="en-US" sz="1200" dirty="0"/>
          </a:p>
        </p:txBody>
      </p:sp>
      <p:pic>
        <p:nvPicPr>
          <p:cNvPr id="1026" name="Picture 2" descr="C:\Users\User\Downloads\Deepanjan\266279-blank-754.png"/>
          <p:cNvPicPr>
            <a:picLocks noChangeAspect="1" noChangeArrowheads="1"/>
          </p:cNvPicPr>
          <p:nvPr/>
        </p:nvPicPr>
        <p:blipFill>
          <a:blip r:embed="rId2"/>
          <a:srcRect/>
          <a:stretch>
            <a:fillRect/>
          </a:stretch>
        </p:blipFill>
        <p:spPr bwMode="auto">
          <a:xfrm>
            <a:off x="2819400" y="4299857"/>
            <a:ext cx="3733800" cy="25908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a:latin typeface="Times New Roman" pitchFamily="18" charset="0"/>
                <a:cs typeface="Times New Roman" pitchFamily="18" charset="0"/>
              </a:rPr>
              <a:t>Main Consumers of the hotel brand</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8382000" cy="3657599"/>
          </a:xfrm>
        </p:spPr>
        <p:txBody>
          <a:bodyPr>
            <a:noAutofit/>
          </a:bodyPr>
          <a:lstStyle/>
          <a:p>
            <a:pPr lvl="0" algn="just">
              <a:lnSpc>
                <a:spcPct val="150000"/>
              </a:lnSpc>
            </a:pPr>
            <a:r>
              <a:rPr lang="en-GB" sz="1800" dirty="0">
                <a:latin typeface="Arial" panose="020B0604020202020204" pitchFamily="34" charset="0"/>
                <a:cs typeface="Arial" panose="020B0604020202020204" pitchFamily="34" charset="0"/>
              </a:rPr>
              <a:t>JW Marriott has improved the rate of satisfied customers by increased nearly 7% (</a:t>
            </a:r>
            <a:r>
              <a:rPr lang="en-US" sz="1800" dirty="0">
                <a:latin typeface="Arial" panose="020B0604020202020204" pitchFamily="34" charset="0"/>
                <a:cs typeface="Arial" panose="020B0604020202020204" pitchFamily="34" charset="0"/>
              </a:rPr>
              <a:t>businesswire.com, 2023</a:t>
            </a:r>
            <a:r>
              <a:rPr lang="en-GB"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JW Marriott places customer value and needs above business objectives in providing excellence and integrity in their services. </a:t>
            </a:r>
            <a:endParaRPr lang="en-US" sz="1800" dirty="0">
              <a:latin typeface="Arial" panose="020B0604020202020204" pitchFamily="34" charset="0"/>
              <a:cs typeface="Arial" panose="020B0604020202020204" pitchFamily="34" charset="0"/>
            </a:endParaRPr>
          </a:p>
          <a:p>
            <a:pPr lvl="0" algn="just">
              <a:lnSpc>
                <a:spcPct val="150000"/>
              </a:lnSpc>
            </a:pPr>
            <a:r>
              <a:rPr lang="en-GB" sz="1800" dirty="0">
                <a:latin typeface="Arial" panose="020B0604020202020204" pitchFamily="34" charset="0"/>
                <a:cs typeface="Arial" panose="020B0604020202020204" pitchFamily="34" charset="0"/>
              </a:rPr>
              <a:t>Hotels of JW Marriott are considered a venue for excellent luxury services</a:t>
            </a:r>
            <a:endParaRPr lang="en-US" sz="1800" dirty="0">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3"/>
          <a:srcRect/>
          <a:stretch>
            <a:fillRect/>
          </a:stretch>
        </p:blipFill>
        <p:spPr bwMode="auto">
          <a:xfrm>
            <a:off x="3733800" y="3886200"/>
            <a:ext cx="4648200" cy="2743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500" b="1" dirty="0">
                <a:latin typeface="Times New Roman" pitchFamily="18" charset="0"/>
                <a:cs typeface="Times New Roman" pitchFamily="18" charset="0"/>
              </a:rPr>
              <a:t>Main Consumers of the hotel brand</a:t>
            </a:r>
            <a:br>
              <a:rPr lang="en-US" sz="3500" b="1" dirty="0">
                <a:latin typeface="Times New Roman" pitchFamily="18" charset="0"/>
                <a:cs typeface="Times New Roman" pitchFamily="18" charset="0"/>
              </a:rPr>
            </a:br>
            <a:endParaRPr lang="en-US" sz="35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4724400"/>
            <a:ext cx="8534400" cy="2133600"/>
          </a:xfrm>
        </p:spPr>
        <p:txBody>
          <a:bodyPr>
            <a:normAutofit/>
          </a:bodyPr>
          <a:lstStyle/>
          <a:p>
            <a:pPr algn="just" fontAlgn="base">
              <a:lnSpc>
                <a:spcPct val="150000"/>
              </a:lnSpc>
            </a:pPr>
            <a:r>
              <a:rPr lang="en-US" sz="1600" dirty="0">
                <a:latin typeface="Arial" panose="020B0604020202020204" pitchFamily="34" charset="0"/>
                <a:cs typeface="Arial" panose="020B0604020202020204" pitchFamily="34" charset="0"/>
              </a:rPr>
              <a:t>JW Marriott provides their customers with superior service quality, which results in excelling better customer base (</a:t>
            </a:r>
            <a:r>
              <a:rPr lang="en-US" sz="1600" dirty="0" err="1">
                <a:latin typeface="Arial" panose="020B0604020202020204" pitchFamily="34" charset="0"/>
                <a:cs typeface="Arial" panose="020B0604020202020204" pitchFamily="34" charset="0"/>
              </a:rPr>
              <a:t>Barreto</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Mayya</a:t>
            </a:r>
            <a:r>
              <a:rPr lang="en-US" sz="1600" dirty="0">
                <a:latin typeface="Arial" panose="020B0604020202020204" pitchFamily="34" charset="0"/>
                <a:cs typeface="Arial" panose="020B0604020202020204" pitchFamily="34" charset="0"/>
              </a:rPr>
              <a:t>, 2022).</a:t>
            </a:r>
          </a:p>
          <a:p>
            <a:pPr algn="just" fontAlgn="base">
              <a:lnSpc>
                <a:spcPct val="150000"/>
              </a:lnSpc>
            </a:pPr>
            <a:r>
              <a:rPr lang="en-US" sz="1600" dirty="0">
                <a:latin typeface="Arial" panose="020B0604020202020204" pitchFamily="34" charset="0"/>
                <a:cs typeface="Arial" panose="020B0604020202020204" pitchFamily="34" charset="0"/>
              </a:rPr>
              <a:t>JW Marriott attracts affluent customers in hotels located in exotic areas. </a:t>
            </a:r>
          </a:p>
          <a:p>
            <a:pPr algn="just">
              <a:lnSpc>
                <a:spcPct val="150000"/>
              </a:lnSpc>
            </a:pPr>
            <a:r>
              <a:rPr lang="en-US" sz="1600" dirty="0">
                <a:latin typeface="Arial" panose="020B0604020202020204" pitchFamily="34" charset="0"/>
                <a:cs typeface="Arial" panose="020B0604020202020204" pitchFamily="34" charset="0"/>
              </a:rPr>
              <a:t>Customer satisfaction is a priority for JW Marriott by providing services such as customization (Gupta, 2020).</a:t>
            </a:r>
          </a:p>
        </p:txBody>
      </p:sp>
      <p:pic>
        <p:nvPicPr>
          <p:cNvPr id="1026" name="Picture 2"/>
          <p:cNvPicPr>
            <a:picLocks noChangeAspect="1" noChangeArrowheads="1"/>
          </p:cNvPicPr>
          <p:nvPr/>
        </p:nvPicPr>
        <p:blipFill>
          <a:blip r:embed="rId3"/>
          <a:srcRect/>
          <a:stretch>
            <a:fillRect/>
          </a:stretch>
        </p:blipFill>
        <p:spPr bwMode="auto">
          <a:xfrm>
            <a:off x="1143000" y="1066800"/>
            <a:ext cx="6781800" cy="3655033"/>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400" b="1" dirty="0">
                <a:latin typeface="Times New Roman" pitchFamily="18" charset="0"/>
                <a:cs typeface="Times New Roman" pitchFamily="18" charset="0"/>
              </a:rPr>
              <a:t>Nature, Scope, Role and Facilities of the guest services</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76400"/>
            <a:ext cx="4495800" cy="4724400"/>
          </a:xfrm>
        </p:spPr>
        <p:txBody>
          <a:bodyPr>
            <a:normAutofit fontScale="85000" lnSpcReduction="10000"/>
          </a:bodyPr>
          <a:lstStyle/>
          <a:p>
            <a:pPr algn="just" fontAlgn="base">
              <a:lnSpc>
                <a:spcPct val="200000"/>
              </a:lnSpc>
            </a:pPr>
            <a:r>
              <a:rPr lang="en-GB" sz="1800" dirty="0">
                <a:latin typeface="Arial" panose="020B0604020202020204" pitchFamily="34" charset="0"/>
                <a:cs typeface="Arial" panose="020B0604020202020204" pitchFamily="34" charset="0"/>
              </a:rPr>
              <a:t>JW Marriott </a:t>
            </a:r>
            <a:r>
              <a:rPr lang="en-US" sz="1800" dirty="0">
                <a:latin typeface="Arial" panose="020B0604020202020204" pitchFamily="34" charset="0"/>
                <a:cs typeface="Arial" panose="020B0604020202020204" pitchFamily="34" charset="0"/>
              </a:rPr>
              <a:t>provides luxury services to all their customers internationally</a:t>
            </a:r>
          </a:p>
          <a:p>
            <a:pPr algn="just" fontAlgn="base">
              <a:lnSpc>
                <a:spcPct val="200000"/>
              </a:lnSpc>
            </a:pPr>
            <a:r>
              <a:rPr lang="en-GB" sz="1800" dirty="0">
                <a:latin typeface="Arial" panose="020B0604020202020204" pitchFamily="34" charset="0"/>
                <a:cs typeface="Arial" panose="020B0604020202020204" pitchFamily="34" charset="0"/>
              </a:rPr>
              <a:t>JW Marriott </a:t>
            </a:r>
            <a:r>
              <a:rPr lang="en-US" sz="1800" dirty="0">
                <a:latin typeface="Arial" panose="020B0604020202020204" pitchFamily="34" charset="0"/>
                <a:cs typeface="Arial" panose="020B0604020202020204" pitchFamily="34" charset="0"/>
              </a:rPr>
              <a:t>as part of the hotel industry helps to create awareness regarding local culture perceived by the residents of the place </a:t>
            </a:r>
          </a:p>
          <a:p>
            <a:pPr algn="just" fontAlgn="base">
              <a:lnSpc>
                <a:spcPct val="200000"/>
              </a:lnSpc>
            </a:pPr>
            <a:r>
              <a:rPr lang="en-US" sz="1800" dirty="0">
                <a:latin typeface="Arial" panose="020B0604020202020204" pitchFamily="34" charset="0"/>
                <a:cs typeface="Arial" panose="020B0604020202020204" pitchFamily="34" charset="0"/>
              </a:rPr>
              <a:t>The objective of business of </a:t>
            </a:r>
            <a:r>
              <a:rPr lang="en-GB" sz="1800" dirty="0">
                <a:latin typeface="Arial" panose="020B0604020202020204" pitchFamily="34" charset="0"/>
                <a:cs typeface="Arial" panose="020B0604020202020204" pitchFamily="34" charset="0"/>
              </a:rPr>
              <a:t>JW Marriott </a:t>
            </a:r>
            <a:r>
              <a:rPr lang="en-US" sz="1800" dirty="0">
                <a:latin typeface="Arial" panose="020B0604020202020204" pitchFamily="34" charset="0"/>
                <a:cs typeface="Arial" panose="020B0604020202020204" pitchFamily="34" charset="0"/>
              </a:rPr>
              <a:t>tends to cater customers internationally and reach a level of service excellence (Yang, 2021).</a:t>
            </a:r>
          </a:p>
        </p:txBody>
      </p:sp>
      <p:sp>
        <p:nvSpPr>
          <p:cNvPr id="4100" name="AutoShape 4" descr="ACSI: Marriott hotels US 2022 | Statist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2" name="AutoShape 6" descr="ACSI: Marriott hotels US 2022 | Statist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4" name="AutoShape 8" descr="Marriott NPS &amp; Customer Reviews | Comparabl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105" name="Picture 9"/>
          <p:cNvPicPr>
            <a:picLocks noChangeAspect="1" noChangeArrowheads="1"/>
          </p:cNvPicPr>
          <p:nvPr/>
        </p:nvPicPr>
        <p:blipFill>
          <a:blip r:embed="rId3"/>
          <a:srcRect/>
          <a:stretch>
            <a:fillRect/>
          </a:stretch>
        </p:blipFill>
        <p:spPr bwMode="auto">
          <a:xfrm>
            <a:off x="5029200" y="2362200"/>
            <a:ext cx="3810000" cy="30480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400" b="1" dirty="0">
                <a:latin typeface="Times New Roman" pitchFamily="18" charset="0"/>
                <a:cs typeface="Times New Roman" pitchFamily="18" charset="0"/>
              </a:rPr>
              <a:t>Nature, Scope, Role and Facilities of the guest services</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8610600" cy="3733800"/>
          </a:xfrm>
        </p:spPr>
        <p:txBody>
          <a:bodyPr>
            <a:normAutofit/>
          </a:bodyPr>
          <a:lstStyle/>
          <a:p>
            <a:pPr algn="just" fontAlgn="base">
              <a:lnSpc>
                <a:spcPct val="150000"/>
              </a:lnSpc>
            </a:pPr>
            <a:r>
              <a:rPr lang="en-US" sz="2000" dirty="0">
                <a:solidFill>
                  <a:srgbClr val="FF0000"/>
                </a:solidFill>
                <a:latin typeface="Times New Roman" pitchFamily="18" charset="0"/>
                <a:cs typeface="Times New Roman" pitchFamily="18" charset="0"/>
              </a:rPr>
              <a:t>The role of </a:t>
            </a:r>
            <a:r>
              <a:rPr lang="en-GB" sz="1800" dirty="0">
                <a:solidFill>
                  <a:srgbClr val="FF0000"/>
                </a:solidFill>
                <a:latin typeface="Times New Roman" pitchFamily="18" charset="0"/>
                <a:cs typeface="Times New Roman" pitchFamily="18" charset="0"/>
              </a:rPr>
              <a:t>JW Marriott</a:t>
            </a:r>
            <a:r>
              <a:rPr lang="en-GB" sz="2000" dirty="0">
                <a:solidFill>
                  <a:srgbClr val="FF0000"/>
                </a:solidFill>
              </a:rPr>
              <a:t> </a:t>
            </a:r>
            <a:r>
              <a:rPr lang="en-US" sz="2000" dirty="0">
                <a:solidFill>
                  <a:srgbClr val="FF0000"/>
                </a:solidFill>
                <a:latin typeface="Times New Roman" pitchFamily="18" charset="0"/>
                <a:cs typeface="Times New Roman" pitchFamily="18" charset="0"/>
              </a:rPr>
              <a:t>is to provide and fulfill specific customer requirements</a:t>
            </a:r>
          </a:p>
          <a:p>
            <a:pPr algn="just" fontAlgn="base">
              <a:lnSpc>
                <a:spcPct val="150000"/>
              </a:lnSpc>
            </a:pPr>
            <a:r>
              <a:rPr lang="en-US" sz="2000" dirty="0">
                <a:solidFill>
                  <a:srgbClr val="FF0000"/>
                </a:solidFill>
                <a:latin typeface="Times New Roman" pitchFamily="18" charset="0"/>
                <a:cs typeface="Times New Roman" pitchFamily="18" charset="0"/>
              </a:rPr>
              <a:t>The facilities provided by </a:t>
            </a:r>
            <a:r>
              <a:rPr lang="en-GB" sz="1800" dirty="0">
                <a:solidFill>
                  <a:srgbClr val="FF0000"/>
                </a:solidFill>
                <a:latin typeface="Times New Roman" pitchFamily="18" charset="0"/>
                <a:cs typeface="Times New Roman" pitchFamily="18" charset="0"/>
              </a:rPr>
              <a:t>JW Marriott </a:t>
            </a:r>
            <a:r>
              <a:rPr lang="en-US" sz="2000" dirty="0">
                <a:solidFill>
                  <a:srgbClr val="FF0000"/>
                </a:solidFill>
                <a:latin typeface="Times New Roman" pitchFamily="18" charset="0"/>
                <a:cs typeface="Times New Roman" pitchFamily="18" charset="0"/>
              </a:rPr>
              <a:t>include welfare and wellness of the customers (Chi </a:t>
            </a:r>
            <a:r>
              <a:rPr lang="en-US" sz="2000" i="1" dirty="0">
                <a:solidFill>
                  <a:srgbClr val="FF0000"/>
                </a:solidFill>
                <a:latin typeface="Times New Roman" pitchFamily="18" charset="0"/>
                <a:cs typeface="Times New Roman" pitchFamily="18" charset="0"/>
              </a:rPr>
              <a:t>et al.</a:t>
            </a:r>
            <a:r>
              <a:rPr lang="en-US" sz="2000" dirty="0">
                <a:solidFill>
                  <a:srgbClr val="FF0000"/>
                </a:solidFill>
                <a:latin typeface="Times New Roman" pitchFamily="18" charset="0"/>
                <a:cs typeface="Times New Roman" pitchFamily="18" charset="0"/>
              </a:rPr>
              <a:t>, 2020).</a:t>
            </a:r>
          </a:p>
          <a:p>
            <a:pPr algn="just" fontAlgn="base">
              <a:lnSpc>
                <a:spcPct val="150000"/>
              </a:lnSpc>
            </a:pPr>
            <a:r>
              <a:rPr lang="en-US" sz="2000" dirty="0">
                <a:latin typeface="Times New Roman" pitchFamily="18" charset="0"/>
                <a:cs typeface="Times New Roman" pitchFamily="18" charset="0"/>
              </a:rPr>
              <a:t>The nature of the business is termed as a provider for hospitality service.</a:t>
            </a:r>
          </a:p>
          <a:p>
            <a:pPr>
              <a:lnSpc>
                <a:spcPct val="150000"/>
              </a:lnSpc>
            </a:pPr>
            <a:endParaRPr lang="en-US" sz="28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1981200" y="3657600"/>
            <a:ext cx="5181600" cy="2939512"/>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8229600" cy="1143000"/>
          </a:xfrm>
        </p:spPr>
        <p:txBody>
          <a:bodyPr>
            <a:normAutofit/>
          </a:bodyPr>
          <a:lstStyle/>
          <a:p>
            <a:r>
              <a:rPr lang="en-US" sz="3600" b="1" dirty="0">
                <a:latin typeface="Times New Roman" pitchFamily="18" charset="0"/>
                <a:cs typeface="Times New Roman" pitchFamily="18" charset="0"/>
              </a:rPr>
              <a:t>Role and Functions of the guest services</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1"/>
            <a:ext cx="8229600" cy="2590800"/>
          </a:xfrm>
        </p:spPr>
        <p:txBody>
          <a:bodyPr>
            <a:normAutofit fontScale="92500" lnSpcReduction="20000"/>
          </a:bodyPr>
          <a:lstStyle/>
          <a:p>
            <a:pPr algn="just" fontAlgn="base">
              <a:lnSpc>
                <a:spcPct val="150000"/>
              </a:lnSpc>
            </a:pPr>
            <a:r>
              <a:rPr lang="en-US" sz="2000" dirty="0">
                <a:latin typeface="Times New Roman" pitchFamily="18" charset="0"/>
                <a:cs typeface="Times New Roman" pitchFamily="18" charset="0"/>
              </a:rPr>
              <a:t>Guest services play the role of providing an itinerary of the hotel to the visitors and guests</a:t>
            </a:r>
          </a:p>
          <a:p>
            <a:pPr algn="just" fontAlgn="base">
              <a:lnSpc>
                <a:spcPct val="150000"/>
              </a:lnSpc>
            </a:pPr>
            <a:r>
              <a:rPr lang="en-US" sz="2000" dirty="0">
                <a:latin typeface="Times New Roman" pitchFamily="18" charset="0"/>
                <a:cs typeface="Times New Roman" pitchFamily="18" charset="0"/>
              </a:rPr>
              <a:t>Guest services help hotels to operate fluently by keeping a record of the visitors (</a:t>
            </a:r>
            <a:r>
              <a:rPr lang="en-US" sz="2000" dirty="0" err="1">
                <a:latin typeface="Times New Roman" pitchFamily="18" charset="0"/>
                <a:cs typeface="Times New Roman" pitchFamily="18" charset="0"/>
              </a:rPr>
              <a:t>Baek</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et al.</a:t>
            </a:r>
            <a:r>
              <a:rPr lang="en-US" sz="2000" dirty="0">
                <a:latin typeface="Times New Roman" pitchFamily="18" charset="0"/>
                <a:cs typeface="Times New Roman" pitchFamily="18" charset="0"/>
              </a:rPr>
              <a:t>, 2020).</a:t>
            </a:r>
          </a:p>
          <a:p>
            <a:pPr algn="just" fontAlgn="base">
              <a:lnSpc>
                <a:spcPct val="150000"/>
              </a:lnSpc>
            </a:pPr>
            <a:r>
              <a:rPr lang="en-US" sz="2000" dirty="0">
                <a:latin typeface="Times New Roman" pitchFamily="18" charset="0"/>
                <a:cs typeface="Times New Roman" pitchFamily="18" charset="0"/>
              </a:rPr>
              <a:t>Guest services enhance the guest experiences by providing the guests additional benefits according to their service requirements.</a:t>
            </a:r>
          </a:p>
          <a:p>
            <a:pPr>
              <a:lnSpc>
                <a:spcPct val="150000"/>
              </a:lnSpc>
            </a:pPr>
            <a:endParaRPr lang="en-US" sz="2000" dirty="0">
              <a:latin typeface="Times New Roman" pitchFamily="18" charset="0"/>
              <a:cs typeface="Times New Roman" pitchFamily="18" charset="0"/>
            </a:endParaRPr>
          </a:p>
        </p:txBody>
      </p:sp>
      <p:pic>
        <p:nvPicPr>
          <p:cNvPr id="29697" name="Picture 1"/>
          <p:cNvPicPr>
            <a:picLocks noChangeAspect="1" noChangeArrowheads="1"/>
          </p:cNvPicPr>
          <p:nvPr/>
        </p:nvPicPr>
        <p:blipFill>
          <a:blip r:embed="rId3"/>
          <a:srcRect/>
          <a:stretch>
            <a:fillRect/>
          </a:stretch>
        </p:blipFill>
        <p:spPr bwMode="auto">
          <a:xfrm>
            <a:off x="2209800" y="4114800"/>
            <a:ext cx="4648200" cy="25146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400" b="1" dirty="0">
                <a:latin typeface="Times New Roman" pitchFamily="18" charset="0"/>
                <a:cs typeface="Times New Roman" pitchFamily="18" charset="0"/>
              </a:rPr>
              <a:t>Importance of hospitality</a:t>
            </a:r>
            <a:br>
              <a:rPr lang="en-US" sz="3400" b="1" dirty="0">
                <a:latin typeface="Times New Roman" pitchFamily="18" charset="0"/>
                <a:cs typeface="Times New Roman" pitchFamily="18" charset="0"/>
              </a:rPr>
            </a:b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1219200"/>
            <a:ext cx="8153400" cy="2133600"/>
          </a:xfrm>
        </p:spPr>
        <p:txBody>
          <a:bodyPr>
            <a:noAutofit/>
          </a:bodyPr>
          <a:lstStyle/>
          <a:p>
            <a:pPr algn="just" fontAlgn="base">
              <a:lnSpc>
                <a:spcPct val="150000"/>
              </a:lnSpc>
            </a:pPr>
            <a:r>
              <a:rPr lang="en-US" sz="1700" dirty="0">
                <a:latin typeface="Times New Roman" pitchFamily="18" charset="0"/>
                <a:cs typeface="Times New Roman" pitchFamily="18" charset="0"/>
              </a:rPr>
              <a:t>The hospitality industry contributes nearly 6.1% in the global GDP (statista.com, 2023). </a:t>
            </a:r>
          </a:p>
          <a:p>
            <a:pPr algn="just" fontAlgn="base">
              <a:lnSpc>
                <a:spcPct val="150000"/>
              </a:lnSpc>
            </a:pPr>
            <a:r>
              <a:rPr lang="en-US" sz="1700" dirty="0">
                <a:latin typeface="Times New Roman" pitchFamily="18" charset="0"/>
                <a:cs typeface="Times New Roman" pitchFamily="18" charset="0"/>
              </a:rPr>
              <a:t>This industry provides consumers the chance to avail amenities under one roof that are locally unavailable.</a:t>
            </a:r>
          </a:p>
          <a:p>
            <a:pPr algn="just" fontAlgn="base">
              <a:lnSpc>
                <a:spcPct val="150000"/>
              </a:lnSpc>
            </a:pPr>
            <a:r>
              <a:rPr lang="en-US" sz="1700" dirty="0">
                <a:latin typeface="Times New Roman" pitchFamily="18" charset="0"/>
                <a:cs typeface="Times New Roman" pitchFamily="18" charset="0"/>
              </a:rPr>
              <a:t>Hospitality industry contributes to develop efficient communication skills between customers and the hotel managers (Stafford, 2020).</a:t>
            </a:r>
          </a:p>
        </p:txBody>
      </p:sp>
      <p:pic>
        <p:nvPicPr>
          <p:cNvPr id="28673" name="Picture 1"/>
          <p:cNvPicPr>
            <a:picLocks noChangeAspect="1" noChangeArrowheads="1"/>
          </p:cNvPicPr>
          <p:nvPr/>
        </p:nvPicPr>
        <p:blipFill>
          <a:blip r:embed="rId3"/>
          <a:srcRect/>
          <a:stretch>
            <a:fillRect/>
          </a:stretch>
        </p:blipFill>
        <p:spPr bwMode="auto">
          <a:xfrm>
            <a:off x="1371600" y="3886200"/>
            <a:ext cx="6477000" cy="278100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Importance of hospitality</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524000"/>
            <a:ext cx="8153400" cy="1600200"/>
          </a:xfrm>
        </p:spPr>
        <p:txBody>
          <a:bodyPr>
            <a:noAutofit/>
          </a:bodyPr>
          <a:lstStyle/>
          <a:p>
            <a:pPr lvl="0" algn="just">
              <a:lnSpc>
                <a:spcPct val="150000"/>
              </a:lnSpc>
            </a:pPr>
            <a:r>
              <a:rPr lang="en-GB" sz="1800" dirty="0">
                <a:solidFill>
                  <a:srgbClr val="FF0000"/>
                </a:solidFill>
                <a:latin typeface="Times New Roman" pitchFamily="18" charset="0"/>
                <a:cs typeface="Times New Roman" pitchFamily="18" charset="0"/>
              </a:rPr>
              <a:t>As one of the renowned hotel brands that has been operating globally, JW Marriott has enhanced the understanding of culture in specific areas </a:t>
            </a:r>
            <a:r>
              <a:rPr lang="en-GB" sz="1800" dirty="0">
                <a:latin typeface="Times New Roman" pitchFamily="18" charset="0"/>
                <a:cs typeface="Times New Roman" pitchFamily="18" charset="0"/>
              </a:rPr>
              <a:t>(</a:t>
            </a:r>
            <a:r>
              <a:rPr lang="en-GB" sz="1800" dirty="0" err="1">
                <a:latin typeface="Times New Roman" pitchFamily="18" charset="0"/>
                <a:cs typeface="Times New Roman" pitchFamily="18" charset="0"/>
              </a:rPr>
              <a:t>Jhaiyanuntana</a:t>
            </a:r>
            <a:r>
              <a:rPr lang="en-GB" sz="1800" dirty="0">
                <a:latin typeface="Times New Roman" pitchFamily="18" charset="0"/>
                <a:cs typeface="Times New Roman" pitchFamily="18" charset="0"/>
              </a:rPr>
              <a:t> and </a:t>
            </a:r>
            <a:r>
              <a:rPr lang="en-GB" sz="1800" dirty="0" err="1">
                <a:latin typeface="Times New Roman" pitchFamily="18" charset="0"/>
                <a:cs typeface="Times New Roman" pitchFamily="18" charset="0"/>
              </a:rPr>
              <a:t>Nomnian</a:t>
            </a:r>
            <a:r>
              <a:rPr lang="en-GB" sz="1800" dirty="0">
                <a:latin typeface="Times New Roman" pitchFamily="18" charset="0"/>
                <a:cs typeface="Times New Roman" pitchFamily="18" charset="0"/>
              </a:rPr>
              <a:t>, 2020)</a:t>
            </a:r>
            <a:endParaRPr lang="en-US" sz="1800" dirty="0">
              <a:latin typeface="Times New Roman" pitchFamily="18" charset="0"/>
              <a:cs typeface="Times New Roman" pitchFamily="18" charset="0"/>
            </a:endParaRPr>
          </a:p>
          <a:p>
            <a:pPr lvl="0" algn="just">
              <a:lnSpc>
                <a:spcPct val="150000"/>
              </a:lnSpc>
            </a:pPr>
            <a:r>
              <a:rPr lang="en-GB" sz="1800" dirty="0">
                <a:solidFill>
                  <a:srgbClr val="FF0000"/>
                </a:solidFill>
                <a:latin typeface="Times New Roman" pitchFamily="18" charset="0"/>
                <a:cs typeface="Times New Roman" pitchFamily="18" charset="0"/>
              </a:rPr>
              <a:t>JW Marriott</a:t>
            </a:r>
            <a:r>
              <a:rPr lang="en-GB" sz="1800" dirty="0">
                <a:latin typeface="Times New Roman" pitchFamily="18" charset="0"/>
                <a:cs typeface="Times New Roman" pitchFamily="18" charset="0"/>
              </a:rPr>
              <a:t> as a global hotel brand enhances the awareness of the areas in which they operate</a:t>
            </a:r>
            <a:endParaRPr lang="en-US" sz="1800" dirty="0"/>
          </a:p>
        </p:txBody>
      </p:sp>
      <p:pic>
        <p:nvPicPr>
          <p:cNvPr id="3074" name="Picture 2"/>
          <p:cNvPicPr>
            <a:picLocks noChangeAspect="1" noChangeArrowheads="1"/>
          </p:cNvPicPr>
          <p:nvPr/>
        </p:nvPicPr>
        <p:blipFill>
          <a:blip r:embed="rId3"/>
          <a:srcRect/>
          <a:stretch>
            <a:fillRect/>
          </a:stretch>
        </p:blipFill>
        <p:spPr bwMode="auto">
          <a:xfrm>
            <a:off x="1981200" y="3733800"/>
            <a:ext cx="6324600" cy="2620624"/>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Hotels exceeding guest expectations</a:t>
            </a:r>
            <a:br>
              <a:rPr lang="en-US" sz="3400" b="1" dirty="0">
                <a:latin typeface="Times New Roman" pitchFamily="18" charset="0"/>
                <a:cs typeface="Times New Roman" pitchFamily="18" charset="0"/>
              </a:rPr>
            </a:b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447800"/>
            <a:ext cx="4343400" cy="4648200"/>
          </a:xfrm>
        </p:spPr>
        <p:txBody>
          <a:bodyPr>
            <a:noAutofit/>
          </a:bodyPr>
          <a:lstStyle/>
          <a:p>
            <a:pPr lvl="0" algn="just">
              <a:lnSpc>
                <a:spcPct val="170000"/>
              </a:lnSpc>
            </a:pPr>
            <a:r>
              <a:rPr lang="en-GB" sz="1400" dirty="0">
                <a:latin typeface="Arial" panose="020B0604020202020204" pitchFamily="34" charset="0"/>
                <a:cs typeface="Arial" panose="020B0604020202020204" pitchFamily="34" charset="0"/>
              </a:rPr>
              <a:t>As an upscale and deluxe hotel brand, JW Marriott prioritises customer needs and requirements as part of their business goals (</a:t>
            </a:r>
            <a:r>
              <a:rPr lang="en-US" sz="1400" dirty="0" err="1">
                <a:latin typeface="Arial" panose="020B0604020202020204" pitchFamily="34" charset="0"/>
                <a:cs typeface="Arial" panose="020B0604020202020204" pitchFamily="34" charset="0"/>
              </a:rPr>
              <a:t>Setiawan</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2020</a:t>
            </a:r>
            <a:r>
              <a:rPr lang="en-GB"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a:p>
            <a:pPr lvl="0" algn="just">
              <a:lnSpc>
                <a:spcPct val="170000"/>
              </a:lnSpc>
            </a:pPr>
            <a:r>
              <a:rPr lang="en-GB" sz="1400" dirty="0">
                <a:latin typeface="Arial" panose="020B0604020202020204" pitchFamily="34" charset="0"/>
                <a:cs typeface="Arial" panose="020B0604020202020204" pitchFamily="34" charset="0"/>
              </a:rPr>
              <a:t>JW Marriott provides excellent services internationally by providing personalised luxurious packages and offers </a:t>
            </a:r>
          </a:p>
          <a:p>
            <a:pPr lvl="0" algn="just">
              <a:lnSpc>
                <a:spcPct val="170000"/>
              </a:lnSpc>
            </a:pPr>
            <a:r>
              <a:rPr lang="en-GB" sz="1400" dirty="0">
                <a:latin typeface="Arial" panose="020B0604020202020204" pitchFamily="34" charset="0"/>
                <a:cs typeface="Arial" panose="020B0604020202020204" pitchFamily="34" charset="0"/>
              </a:rPr>
              <a:t>This includes discount and coupons to their customers in special occasions (</a:t>
            </a:r>
            <a:r>
              <a:rPr lang="en-GB" sz="1400" dirty="0" err="1">
                <a:latin typeface="Arial" panose="020B0604020202020204" pitchFamily="34" charset="0"/>
                <a:cs typeface="Arial" panose="020B0604020202020204" pitchFamily="34" charset="0"/>
              </a:rPr>
              <a:t>Bharwani</a:t>
            </a:r>
            <a:r>
              <a:rPr lang="en-GB" sz="1400" dirty="0">
                <a:latin typeface="Arial" panose="020B0604020202020204" pitchFamily="34" charset="0"/>
                <a:cs typeface="Arial" panose="020B0604020202020204" pitchFamily="34" charset="0"/>
              </a:rPr>
              <a:t> and Mathews, 2021).</a:t>
            </a:r>
            <a:endParaRPr lang="en-US" sz="1400" dirty="0">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3"/>
          <a:srcRect/>
          <a:stretch>
            <a:fillRect/>
          </a:stretch>
        </p:blipFill>
        <p:spPr bwMode="auto">
          <a:xfrm>
            <a:off x="4724400" y="1295400"/>
            <a:ext cx="4191000" cy="51816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latin typeface="Times New Roman" pitchFamily="18" charset="0"/>
                <a:cs typeface="Times New Roman" pitchFamily="18" charset="0"/>
              </a:rPr>
              <a:t>Hotels exceeding guest expectations</a:t>
            </a:r>
            <a:br>
              <a:rPr lang="en-US" sz="3600" b="1"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1371600"/>
            <a:ext cx="8382000" cy="4525963"/>
          </a:xfrm>
        </p:spPr>
        <p:txBody>
          <a:bodyPr>
            <a:normAutofit/>
          </a:bodyPr>
          <a:lstStyle/>
          <a:p>
            <a:pPr lvl="0" algn="just">
              <a:lnSpc>
                <a:spcPct val="200000"/>
              </a:lnSpc>
            </a:pPr>
            <a:r>
              <a:rPr lang="en-GB" sz="1800" dirty="0">
                <a:latin typeface="Arial" panose="020B0604020202020204" pitchFamily="34" charset="0"/>
                <a:cs typeface="Arial" panose="020B0604020202020204" pitchFamily="34" charset="0"/>
              </a:rPr>
              <a:t>JW Marriott globally provides customers services such as complimentary pickup from the airport (</a:t>
            </a:r>
            <a:r>
              <a:rPr lang="en-US" sz="1800" dirty="0" err="1">
                <a:latin typeface="Arial" panose="020B0604020202020204" pitchFamily="34" charset="0"/>
                <a:cs typeface="Arial" panose="020B0604020202020204" pitchFamily="34" charset="0"/>
              </a:rPr>
              <a:t>Piramanayagam</a:t>
            </a:r>
            <a:r>
              <a:rPr lang="en-US" sz="1800" dirty="0">
                <a:latin typeface="Arial" panose="020B0604020202020204" pitchFamily="34" charset="0"/>
                <a:cs typeface="Arial" panose="020B0604020202020204" pitchFamily="34" charset="0"/>
              </a:rPr>
              <a:t> and Seal, 2022</a:t>
            </a:r>
            <a:r>
              <a:rPr lang="en-GB"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pPr lvl="0" algn="just">
              <a:lnSpc>
                <a:spcPct val="200000"/>
              </a:lnSpc>
            </a:pPr>
            <a:r>
              <a:rPr lang="en-GB" sz="1800" dirty="0">
                <a:latin typeface="Arial" panose="020B0604020202020204" pitchFamily="34" charset="0"/>
                <a:cs typeface="Arial" panose="020B0604020202020204" pitchFamily="34" charset="0"/>
              </a:rPr>
              <a:t>JW Marriott also gives customers the option to book personalised staying packages as a gift for loved ones (marriott.com, 2023)</a:t>
            </a:r>
            <a:endParaRPr lang="en-US" sz="1800" dirty="0">
              <a:latin typeface="Arial" panose="020B0604020202020204" pitchFamily="34" charset="0"/>
              <a:cs typeface="Arial" panose="020B0604020202020204" pitchFamily="34" charset="0"/>
            </a:endParaRPr>
          </a:p>
        </p:txBody>
      </p:sp>
      <p:pic>
        <p:nvPicPr>
          <p:cNvPr id="25601" name="Picture 1"/>
          <p:cNvPicPr>
            <a:picLocks noChangeAspect="1" noChangeArrowheads="1"/>
          </p:cNvPicPr>
          <p:nvPr/>
        </p:nvPicPr>
        <p:blipFill>
          <a:blip r:embed="rId3"/>
          <a:srcRect/>
          <a:stretch>
            <a:fillRect/>
          </a:stretch>
        </p:blipFill>
        <p:spPr bwMode="auto">
          <a:xfrm>
            <a:off x="4114800" y="3657600"/>
            <a:ext cx="4648200" cy="3051407"/>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US" sz="3400" b="1" dirty="0">
                <a:latin typeface="Times New Roman" pitchFamily="18" charset="0"/>
                <a:cs typeface="Times New Roman" pitchFamily="18" charset="0"/>
              </a:rPr>
              <a:t>Conclusion</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95400"/>
            <a:ext cx="8229600" cy="4525963"/>
          </a:xfrm>
        </p:spPr>
        <p:txBody>
          <a:bodyPr>
            <a:noAutofit/>
          </a:bodyPr>
          <a:lstStyle/>
          <a:p>
            <a:pPr algn="just">
              <a:lnSpc>
                <a:spcPct val="170000"/>
              </a:lnSpc>
              <a:buNone/>
            </a:pPr>
            <a:r>
              <a:rPr lang="en-US" sz="1600" dirty="0">
                <a:latin typeface="Times New Roman" pitchFamily="18" charset="0"/>
                <a:cs typeface="Times New Roman" pitchFamily="18" charset="0"/>
              </a:rPr>
              <a:t>	</a:t>
            </a:r>
            <a:r>
              <a:rPr lang="en-GB" sz="1600" dirty="0">
                <a:latin typeface="Times New Roman" pitchFamily="18" charset="0"/>
                <a:cs typeface="Times New Roman" pitchFamily="18" charset="0"/>
              </a:rPr>
              <a:t>The Hotel Industry caters to specific customer needs to enhance the experience of customer stays at the hotel properties. </a:t>
            </a:r>
            <a:r>
              <a:rPr lang="en-GB" sz="1600" dirty="0">
                <a:solidFill>
                  <a:srgbClr val="FF0000"/>
                </a:solidFill>
                <a:latin typeface="Times New Roman" pitchFamily="18" charset="0"/>
                <a:cs typeface="Times New Roman" pitchFamily="18" charset="0"/>
              </a:rPr>
              <a:t>In the context of the study Marriott International has been</a:t>
            </a:r>
            <a:r>
              <a:rPr lang="en-GB" sz="1600" dirty="0">
                <a:latin typeface="Times New Roman" pitchFamily="18" charset="0"/>
                <a:cs typeface="Times New Roman" pitchFamily="18" charset="0"/>
              </a:rPr>
              <a:t> </a:t>
            </a:r>
            <a:r>
              <a:rPr lang="en-GB" sz="1600" dirty="0">
                <a:solidFill>
                  <a:srgbClr val="FF0000"/>
                </a:solidFill>
                <a:latin typeface="Times New Roman" pitchFamily="18" charset="0"/>
                <a:cs typeface="Times New Roman" pitchFamily="18" charset="0"/>
              </a:rPr>
              <a:t>chosen as the hotel industry to observe the nature of services it provides. JW Marriott as a line of deluxe hotels has been chosen under Marriott International to understand the type of customers the brand attracts.</a:t>
            </a:r>
            <a:r>
              <a:rPr lang="en-GB" sz="1600" dirty="0">
                <a:latin typeface="Times New Roman" pitchFamily="18" charset="0"/>
                <a:cs typeface="Times New Roman" pitchFamily="18" charset="0"/>
              </a:rPr>
              <a:t> </a:t>
            </a:r>
            <a:r>
              <a:rPr lang="en-GB" sz="1600" dirty="0">
                <a:solidFill>
                  <a:srgbClr val="FF0000"/>
                </a:solidFill>
                <a:latin typeface="Times New Roman" pitchFamily="18" charset="0"/>
                <a:cs typeface="Times New Roman" pitchFamily="18" charset="0"/>
              </a:rPr>
              <a:t>JW Marriott</a:t>
            </a:r>
            <a:r>
              <a:rPr lang="en-GB" sz="1600" dirty="0">
                <a:latin typeface="Times New Roman" pitchFamily="18" charset="0"/>
                <a:cs typeface="Times New Roman" pitchFamily="18" charset="0"/>
              </a:rPr>
              <a:t> as a brand provides luxurious experiences to their high-income group consumers to enhance the brand reputation and goodwill. </a:t>
            </a:r>
            <a:r>
              <a:rPr lang="en-GB" sz="1600" dirty="0">
                <a:solidFill>
                  <a:srgbClr val="FF0000"/>
                </a:solidFill>
                <a:latin typeface="Times New Roman" pitchFamily="18" charset="0"/>
                <a:cs typeface="Times New Roman" pitchFamily="18" charset="0"/>
              </a:rPr>
              <a:t>The study encompasses the nature, scope and role of the business of JW Marriott. All the JW Marriott hotels globally located amplifies the luxurious experiences of their visitors by adding additional services to equally improve brand goodwill. </a:t>
            </a:r>
            <a:r>
              <a:rPr lang="en-GB" sz="1600" dirty="0">
                <a:latin typeface="Times New Roman" pitchFamily="18" charset="0"/>
                <a:cs typeface="Times New Roman" pitchFamily="18" charset="0"/>
              </a:rPr>
              <a:t>The study additionally dealt with the role and function of guest services in the hotel industry and the importance of the hospitality industry. The study further highlights ways in which hotels can exceed guest expectations by providing extra services</a:t>
            </a:r>
            <a:endParaRPr lang="en-US" sz="16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14400"/>
          </a:xfrm>
        </p:spPr>
        <p:txBody>
          <a:bodyPr>
            <a:normAutofit/>
          </a:bodyPr>
          <a:lstStyle/>
          <a:p>
            <a:r>
              <a:rPr lang="en-US" sz="3000" b="1"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266700" y="685800"/>
            <a:ext cx="8724900" cy="6629400"/>
          </a:xfrm>
        </p:spPr>
        <p:txBody>
          <a:bodyPr>
            <a:noAutofit/>
          </a:bodyPr>
          <a:lstStyle/>
          <a:p>
            <a:pPr algn="just"/>
            <a:r>
              <a:rPr lang="en-US" sz="1000" dirty="0">
                <a:latin typeface="Arial" panose="020B0604020202020204" pitchFamily="34" charset="0"/>
                <a:cs typeface="Arial" panose="020B0604020202020204" pitchFamily="34" charset="0"/>
              </a:rPr>
              <a:t>Baek, J., Choe, Y. and Ok, C.M., (2020). Determinants of hotel guests’ service experiences: an examination of differences between lifestyle and traditional hotels. </a:t>
            </a:r>
            <a:r>
              <a:rPr lang="en-US" sz="1000" i="1" dirty="0">
                <a:latin typeface="Arial" panose="020B0604020202020204" pitchFamily="34" charset="0"/>
                <a:cs typeface="Arial" panose="020B0604020202020204" pitchFamily="34" charset="0"/>
              </a:rPr>
              <a:t>Journal of Hospitality Marketing &amp; Management</a:t>
            </a:r>
            <a:r>
              <a:rPr lang="en-US" sz="1000" dirty="0">
                <a:latin typeface="Arial" panose="020B0604020202020204" pitchFamily="34" charset="0"/>
                <a:cs typeface="Arial" panose="020B0604020202020204" pitchFamily="34" charset="0"/>
              </a:rPr>
              <a:t>, 29(1), pp.88-105.</a:t>
            </a:r>
          </a:p>
          <a:p>
            <a:pPr algn="just"/>
            <a:r>
              <a:rPr lang="en-US" sz="1000" dirty="0">
                <a:latin typeface="Arial" panose="020B0604020202020204" pitchFamily="34" charset="0"/>
                <a:cs typeface="Arial" panose="020B0604020202020204" pitchFamily="34" charset="0"/>
              </a:rPr>
              <a:t>Barreto, N. and </a:t>
            </a:r>
            <a:r>
              <a:rPr lang="en-US" sz="1000" dirty="0" err="1">
                <a:latin typeface="Arial" panose="020B0604020202020204" pitchFamily="34" charset="0"/>
                <a:cs typeface="Arial" panose="020B0604020202020204" pitchFamily="34" charset="0"/>
              </a:rPr>
              <a:t>Mayya</a:t>
            </a:r>
            <a:r>
              <a:rPr lang="en-US" sz="1000" dirty="0">
                <a:latin typeface="Arial" panose="020B0604020202020204" pitchFamily="34" charset="0"/>
                <a:cs typeface="Arial" panose="020B0604020202020204" pitchFamily="34" charset="0"/>
              </a:rPr>
              <a:t>, S., (2022). </a:t>
            </a:r>
            <a:r>
              <a:rPr lang="en-US" sz="1000" i="1" dirty="0">
                <a:latin typeface="Arial" panose="020B0604020202020204" pitchFamily="34" charset="0"/>
                <a:cs typeface="Arial" panose="020B0604020202020204" pitchFamily="34" charset="0"/>
              </a:rPr>
              <a:t>SWOC Analysis of Marriott International-A Case Study.</a:t>
            </a:r>
            <a:endParaRPr lang="en-US" sz="1000" dirty="0">
              <a:latin typeface="Arial" panose="020B0604020202020204" pitchFamily="34" charset="0"/>
              <a:cs typeface="Arial" panose="020B0604020202020204" pitchFamily="34" charset="0"/>
            </a:endParaRPr>
          </a:p>
          <a:p>
            <a:pPr algn="just"/>
            <a:r>
              <a:rPr lang="en-US" sz="1000" dirty="0" err="1">
                <a:latin typeface="Arial" panose="020B0604020202020204" pitchFamily="34" charset="0"/>
                <a:cs typeface="Arial" panose="020B0604020202020204" pitchFamily="34" charset="0"/>
              </a:rPr>
              <a:t>Bharwani</a:t>
            </a:r>
            <a:r>
              <a:rPr lang="en-US" sz="1000" dirty="0">
                <a:latin typeface="Arial" panose="020B0604020202020204" pitchFamily="34" charset="0"/>
                <a:cs typeface="Arial" panose="020B0604020202020204" pitchFamily="34" charset="0"/>
              </a:rPr>
              <a:t>, S. and Mathews, D., (2021). Techno-business strategies for enhancing guest experience in luxury hotels: a managerial perspective. </a:t>
            </a:r>
            <a:r>
              <a:rPr lang="en-US" sz="1000" i="1" dirty="0">
                <a:latin typeface="Arial" panose="020B0604020202020204" pitchFamily="34" charset="0"/>
                <a:cs typeface="Arial" panose="020B0604020202020204" pitchFamily="34" charset="0"/>
              </a:rPr>
              <a:t>Worldwide Hospitality and Tourism Themes</a:t>
            </a:r>
            <a:r>
              <a:rPr lang="en-US" sz="1000" dirty="0">
                <a:latin typeface="Arial" panose="020B0604020202020204" pitchFamily="34" charset="0"/>
                <a:cs typeface="Arial" panose="020B0604020202020204" pitchFamily="34" charset="0"/>
              </a:rPr>
              <a:t>, 13(2), pp.168-185.</a:t>
            </a:r>
          </a:p>
          <a:p>
            <a:pPr algn="just"/>
            <a:r>
              <a:rPr lang="en-US" sz="1000" dirty="0">
                <a:latin typeface="Arial" panose="020B0604020202020204" pitchFamily="34" charset="0"/>
                <a:cs typeface="Arial" panose="020B0604020202020204" pitchFamily="34" charset="0"/>
              </a:rPr>
              <a:t>businesswire.com (2023). </a:t>
            </a:r>
            <a:r>
              <a:rPr lang="en-US" sz="1000" i="1" dirty="0">
                <a:latin typeface="Arial" panose="020B0604020202020204" pitchFamily="34" charset="0"/>
                <a:cs typeface="Arial" panose="020B0604020202020204" pitchFamily="34" charset="0"/>
              </a:rPr>
              <a:t>Customer Satisfaction with Hotels Continues Free Fall, While Online Travel Agencies Bounce Back Slightly, ACSI Data Show</a:t>
            </a:r>
            <a:r>
              <a:rPr lang="en-US" sz="1000" dirty="0">
                <a:latin typeface="Arial" panose="020B0604020202020204" pitchFamily="34" charset="0"/>
                <a:cs typeface="Arial" panose="020B0604020202020204" pitchFamily="34" charset="0"/>
              </a:rPr>
              <a:t>. Available at: https://www.businesswire.com/news/home/20220426005297/en/Customer-Satisfaction-with-Hotels-Continues-Free-Fall-While-Online-Travel-Agencies-Bounce-Back-Slightly-ACSI-Data-Show#:~:text=Marriott%20becomes%20the%20industry%20satisfaction,an%20ACSI%20score%20of%2076 [Accessed on: 15 May, 2023]</a:t>
            </a:r>
          </a:p>
          <a:p>
            <a:pPr algn="just"/>
            <a:r>
              <a:rPr lang="en-US" sz="1000" dirty="0">
                <a:latin typeface="Arial" panose="020B0604020202020204" pitchFamily="34" charset="0"/>
                <a:cs typeface="Arial" panose="020B0604020202020204" pitchFamily="34" charset="0"/>
              </a:rPr>
              <a:t>Chi, C.G.Q., Chi, O.H. and </a:t>
            </a:r>
            <a:r>
              <a:rPr lang="en-US" sz="1000" dirty="0" err="1">
                <a:latin typeface="Arial" panose="020B0604020202020204" pitchFamily="34" charset="0"/>
                <a:cs typeface="Arial" panose="020B0604020202020204" pitchFamily="34" charset="0"/>
              </a:rPr>
              <a:t>Ouyang</a:t>
            </a:r>
            <a:r>
              <a:rPr lang="en-US" sz="1000" dirty="0">
                <a:latin typeface="Arial" panose="020B0604020202020204" pitchFamily="34" charset="0"/>
                <a:cs typeface="Arial" panose="020B0604020202020204" pitchFamily="34" charset="0"/>
              </a:rPr>
              <a:t>, Z., (2020). Wellness hotel: Conceptualization, scale development, and validation. </a:t>
            </a:r>
            <a:r>
              <a:rPr lang="en-US" sz="1000" i="1" dirty="0">
                <a:latin typeface="Arial" panose="020B0604020202020204" pitchFamily="34" charset="0"/>
                <a:cs typeface="Arial" panose="020B0604020202020204" pitchFamily="34" charset="0"/>
              </a:rPr>
              <a:t>International Journal of Hospitality Management,</a:t>
            </a:r>
            <a:r>
              <a:rPr lang="en-US" sz="1000" dirty="0">
                <a:latin typeface="Arial" panose="020B0604020202020204" pitchFamily="34" charset="0"/>
                <a:cs typeface="Arial" panose="020B0604020202020204" pitchFamily="34" charset="0"/>
              </a:rPr>
              <a:t> 89, p.102404.</a:t>
            </a:r>
          </a:p>
          <a:p>
            <a:pPr algn="just"/>
            <a:r>
              <a:rPr lang="en-US" sz="1000" dirty="0">
                <a:latin typeface="Arial" panose="020B0604020202020204" pitchFamily="34" charset="0"/>
                <a:cs typeface="Arial" panose="020B0604020202020204" pitchFamily="34" charset="0"/>
              </a:rPr>
              <a:t>Gupta, N., (2020). A Study of Customer Satisfaction Towards Marriott Hotel, </a:t>
            </a:r>
            <a:r>
              <a:rPr lang="en-US" sz="1000" dirty="0" err="1">
                <a:latin typeface="Arial" panose="020B0604020202020204" pitchFamily="34" charset="0"/>
                <a:cs typeface="Arial" panose="020B0604020202020204" pitchFamily="34" charset="0"/>
              </a:rPr>
              <a:t>Jaipur</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International Journal of Management</a:t>
            </a:r>
            <a:r>
              <a:rPr lang="en-US" sz="1000" dirty="0">
                <a:latin typeface="Arial" panose="020B0604020202020204" pitchFamily="34" charset="0"/>
                <a:cs typeface="Arial" panose="020B0604020202020204" pitchFamily="34" charset="0"/>
              </a:rPr>
              <a:t>, 11(9).</a:t>
            </a:r>
          </a:p>
          <a:p>
            <a:pPr algn="just"/>
            <a:r>
              <a:rPr lang="en-US" sz="1000" dirty="0" err="1">
                <a:latin typeface="Arial" panose="020B0604020202020204" pitchFamily="34" charset="0"/>
                <a:cs typeface="Arial" panose="020B0604020202020204" pitchFamily="34" charset="0"/>
              </a:rPr>
              <a:t>Jhaiyanuntana</a:t>
            </a:r>
            <a:r>
              <a:rPr lang="en-US" sz="1000" dirty="0">
                <a:latin typeface="Arial" panose="020B0604020202020204" pitchFamily="34" charset="0"/>
                <a:cs typeface="Arial" panose="020B0604020202020204" pitchFamily="34" charset="0"/>
              </a:rPr>
              <a:t>, A. and </a:t>
            </a:r>
            <a:r>
              <a:rPr lang="en-US" sz="1000" dirty="0" err="1">
                <a:latin typeface="Arial" panose="020B0604020202020204" pitchFamily="34" charset="0"/>
                <a:cs typeface="Arial" panose="020B0604020202020204" pitchFamily="34" charset="0"/>
              </a:rPr>
              <a:t>Nomnian</a:t>
            </a:r>
            <a:r>
              <a:rPr lang="en-US" sz="1000" dirty="0">
                <a:latin typeface="Arial" panose="020B0604020202020204" pitchFamily="34" charset="0"/>
                <a:cs typeface="Arial" panose="020B0604020202020204" pitchFamily="34" charset="0"/>
              </a:rPr>
              <a:t>, S., (2020). Intercultural communication challenges and strategies for the Thai undergraduate hotel interns. PASAA: </a:t>
            </a:r>
            <a:r>
              <a:rPr lang="en-US" sz="1000" i="1" dirty="0">
                <a:latin typeface="Arial" panose="020B0604020202020204" pitchFamily="34" charset="0"/>
                <a:cs typeface="Arial" panose="020B0604020202020204" pitchFamily="34" charset="0"/>
              </a:rPr>
              <a:t>Journal of Language Teaching and Learning in Thailand,</a:t>
            </a:r>
            <a:r>
              <a:rPr lang="en-US" sz="1000" dirty="0">
                <a:latin typeface="Arial" panose="020B0604020202020204" pitchFamily="34" charset="0"/>
                <a:cs typeface="Arial" panose="020B0604020202020204" pitchFamily="34" charset="0"/>
              </a:rPr>
              <a:t> 59, pp.204-235.</a:t>
            </a:r>
          </a:p>
          <a:p>
            <a:pPr algn="just"/>
            <a:r>
              <a:rPr lang="en-US" sz="1000" dirty="0">
                <a:solidFill>
                  <a:srgbClr val="FF0000"/>
                </a:solidFill>
                <a:latin typeface="Arial" panose="020B0604020202020204" pitchFamily="34" charset="0"/>
                <a:cs typeface="Arial" panose="020B0604020202020204" pitchFamily="34" charset="0"/>
              </a:rPr>
              <a:t>jw-marriott (2023), </a:t>
            </a:r>
            <a:r>
              <a:rPr lang="en-US" sz="1000" i="1" dirty="0">
                <a:solidFill>
                  <a:srgbClr val="FF0000"/>
                </a:solidFill>
                <a:latin typeface="Arial" panose="020B0604020202020204" pitchFamily="34" charset="0"/>
                <a:cs typeface="Arial" panose="020B0604020202020204" pitchFamily="34" charset="0"/>
              </a:rPr>
              <a:t>THE DESTINATION IS ALL YOURS</a:t>
            </a:r>
            <a:r>
              <a:rPr lang="en-US" sz="1000" dirty="0">
                <a:solidFill>
                  <a:srgbClr val="FF0000"/>
                </a:solidFill>
                <a:latin typeface="Arial" panose="020B0604020202020204" pitchFamily="34" charset="0"/>
                <a:cs typeface="Arial" panose="020B0604020202020204" pitchFamily="34" charset="0"/>
              </a:rPr>
              <a:t> Available at: https://jw-marriott.marriott.com/destinations/#:~:text=Find%20the%20Perfect%20Place%20%E2%80%93%20In%20Over%20100%20Locations [Accessed on: 18 May 2023]</a:t>
            </a:r>
          </a:p>
          <a:p>
            <a:pPr algn="just"/>
            <a:r>
              <a:rPr lang="en-US" sz="1000" dirty="0">
                <a:latin typeface="Arial" panose="020B0604020202020204" pitchFamily="34" charset="0"/>
                <a:cs typeface="Arial" panose="020B0604020202020204" pitchFamily="34" charset="0"/>
              </a:rPr>
              <a:t>marriott.com (2023), </a:t>
            </a:r>
            <a:r>
              <a:rPr lang="en-US" sz="1000" i="1" dirty="0">
                <a:latin typeface="Arial" panose="020B0604020202020204" pitchFamily="34" charset="0"/>
                <a:cs typeface="Arial" panose="020B0604020202020204" pitchFamily="34" charset="0"/>
              </a:rPr>
              <a:t>A World of Wonder Awaits</a:t>
            </a:r>
            <a:r>
              <a:rPr lang="en-US" sz="1000" dirty="0">
                <a:latin typeface="Arial" panose="020B0604020202020204" pitchFamily="34" charset="0"/>
                <a:cs typeface="Arial" panose="020B0604020202020204" pitchFamily="34" charset="0"/>
              </a:rPr>
              <a:t>. Available at: https://gifts.marriott.com/ [Accessed on: 15 May 2023]</a:t>
            </a:r>
          </a:p>
          <a:p>
            <a:pPr algn="just"/>
            <a:r>
              <a:rPr lang="en-US" sz="1000" dirty="0">
                <a:latin typeface="Arial" panose="020B0604020202020204" pitchFamily="34" charset="0"/>
                <a:cs typeface="Arial" panose="020B0604020202020204" pitchFamily="34" charset="0"/>
              </a:rPr>
              <a:t>marriott.com (2023), </a:t>
            </a:r>
            <a:r>
              <a:rPr lang="en-US" sz="1000" i="1" dirty="0">
                <a:latin typeface="Arial" panose="020B0604020202020204" pitchFamily="34" charset="0"/>
                <a:cs typeface="Arial" panose="020B0604020202020204" pitchFamily="34" charset="0"/>
              </a:rPr>
              <a:t>City Express Hotels is now a part of Marriott</a:t>
            </a:r>
            <a:r>
              <a:rPr lang="en-US" sz="1000" dirty="0">
                <a:latin typeface="Arial" panose="020B0604020202020204" pitchFamily="34" charset="0"/>
                <a:cs typeface="Arial" panose="020B0604020202020204" pitchFamily="34" charset="0"/>
              </a:rPr>
              <a:t> Available at: https://www.marriott.com/default.mi?scid=406e6224-0944-4791-82be-cff136444ef7&amp;gclid=Cj0KCQjwsIejBhDOARIsANYqkD086DgWr3ndvaIyNpvyRDZyUR9TkAQDQ0EN4bnSfbxZMhdOPCJqedwaAkYCEALw_wcB&amp;gclsrc=aw.ds [Accessed on: 15 May 2023]</a:t>
            </a:r>
          </a:p>
          <a:p>
            <a:pPr algn="just"/>
            <a:r>
              <a:rPr lang="en-US" sz="1000" dirty="0" err="1">
                <a:solidFill>
                  <a:srgbClr val="FF0000"/>
                </a:solidFill>
                <a:latin typeface="Arial" panose="020B0604020202020204" pitchFamily="34" charset="0"/>
                <a:cs typeface="Arial" panose="020B0604020202020204" pitchFamily="34" charset="0"/>
              </a:rPr>
              <a:t>Piramanayagam</a:t>
            </a:r>
            <a:r>
              <a:rPr lang="en-US" sz="1000" dirty="0">
                <a:solidFill>
                  <a:srgbClr val="FF0000"/>
                </a:solidFill>
                <a:latin typeface="Arial" panose="020B0604020202020204" pitchFamily="34" charset="0"/>
                <a:cs typeface="Arial" panose="020B0604020202020204" pitchFamily="34" charset="0"/>
              </a:rPr>
              <a:t>, S. and Seal, P.P., (2022). The Language of Luxury: Decoding the Luxury Hotel Brand's Marketing Communication. In </a:t>
            </a:r>
            <a:r>
              <a:rPr lang="en-US" sz="1000" i="1" dirty="0">
                <a:solidFill>
                  <a:srgbClr val="FF0000"/>
                </a:solidFill>
                <a:latin typeface="Arial" panose="020B0604020202020204" pitchFamily="34" charset="0"/>
                <a:cs typeface="Arial" panose="020B0604020202020204" pitchFamily="34" charset="0"/>
              </a:rPr>
              <a:t>The Emerald Handbook of Luxury Management for Hospitality and Tourism</a:t>
            </a:r>
            <a:r>
              <a:rPr lang="en-US" sz="1000" dirty="0">
                <a:solidFill>
                  <a:srgbClr val="FF0000"/>
                </a:solidFill>
                <a:latin typeface="Arial" panose="020B0604020202020204" pitchFamily="34" charset="0"/>
                <a:cs typeface="Arial" panose="020B0604020202020204" pitchFamily="34" charset="0"/>
              </a:rPr>
              <a:t> (pp. 221-242). Emerald Publishing Limited.</a:t>
            </a:r>
          </a:p>
          <a:p>
            <a:pPr algn="just"/>
            <a:r>
              <a:rPr lang="en-US" sz="1000" dirty="0" err="1">
                <a:solidFill>
                  <a:srgbClr val="FF0000"/>
                </a:solidFill>
                <a:latin typeface="Arial" panose="020B0604020202020204" pitchFamily="34" charset="0"/>
                <a:cs typeface="Arial" panose="020B0604020202020204" pitchFamily="34" charset="0"/>
              </a:rPr>
              <a:t>Setiawan</a:t>
            </a:r>
            <a:r>
              <a:rPr lang="en-US" sz="1000" dirty="0">
                <a:solidFill>
                  <a:srgbClr val="FF0000"/>
                </a:solidFill>
                <a:latin typeface="Arial" panose="020B0604020202020204" pitchFamily="34" charset="0"/>
                <a:cs typeface="Arial" panose="020B0604020202020204" pitchFamily="34" charset="0"/>
              </a:rPr>
              <a:t>, R., </a:t>
            </a:r>
            <a:r>
              <a:rPr lang="en-US" sz="1000" dirty="0" err="1">
                <a:solidFill>
                  <a:srgbClr val="FF0000"/>
                </a:solidFill>
                <a:latin typeface="Arial" panose="020B0604020202020204" pitchFamily="34" charset="0"/>
                <a:cs typeface="Arial" panose="020B0604020202020204" pitchFamily="34" charset="0"/>
              </a:rPr>
              <a:t>Eliyana</a:t>
            </a:r>
            <a:r>
              <a:rPr lang="en-US" sz="1000" dirty="0">
                <a:solidFill>
                  <a:srgbClr val="FF0000"/>
                </a:solidFill>
                <a:latin typeface="Arial" panose="020B0604020202020204" pitchFamily="34" charset="0"/>
                <a:cs typeface="Arial" panose="020B0604020202020204" pitchFamily="34" charset="0"/>
              </a:rPr>
              <a:t>, A., </a:t>
            </a:r>
            <a:r>
              <a:rPr lang="en-US" sz="1000" dirty="0" err="1">
                <a:solidFill>
                  <a:srgbClr val="FF0000"/>
                </a:solidFill>
                <a:latin typeface="Arial" panose="020B0604020202020204" pitchFamily="34" charset="0"/>
                <a:cs typeface="Arial" panose="020B0604020202020204" pitchFamily="34" charset="0"/>
              </a:rPr>
              <a:t>Suryani</a:t>
            </a:r>
            <a:r>
              <a:rPr lang="en-US" sz="1000" dirty="0">
                <a:solidFill>
                  <a:srgbClr val="FF0000"/>
                </a:solidFill>
                <a:latin typeface="Arial" panose="020B0604020202020204" pitchFamily="34" charset="0"/>
                <a:cs typeface="Arial" panose="020B0604020202020204" pitchFamily="34" charset="0"/>
              </a:rPr>
              <a:t>, T. and </a:t>
            </a:r>
            <a:r>
              <a:rPr lang="en-US" sz="1000" dirty="0" err="1">
                <a:solidFill>
                  <a:srgbClr val="FF0000"/>
                </a:solidFill>
                <a:latin typeface="Arial" panose="020B0604020202020204" pitchFamily="34" charset="0"/>
                <a:cs typeface="Arial" panose="020B0604020202020204" pitchFamily="34" charset="0"/>
              </a:rPr>
              <a:t>Osito</a:t>
            </a:r>
            <a:r>
              <a:rPr lang="en-US" sz="1000" dirty="0">
                <a:solidFill>
                  <a:srgbClr val="FF0000"/>
                </a:solidFill>
                <a:latin typeface="Arial" panose="020B0604020202020204" pitchFamily="34" charset="0"/>
                <a:cs typeface="Arial" panose="020B0604020202020204" pitchFamily="34" charset="0"/>
              </a:rPr>
              <a:t>, L.O., (2020). </a:t>
            </a:r>
            <a:r>
              <a:rPr lang="en-US" sz="1000" i="1" dirty="0">
                <a:solidFill>
                  <a:srgbClr val="FF0000"/>
                </a:solidFill>
                <a:latin typeface="Arial" panose="020B0604020202020204" pitchFamily="34" charset="0"/>
                <a:cs typeface="Arial" panose="020B0604020202020204" pitchFamily="34" charset="0"/>
              </a:rPr>
              <a:t>World-class hospitality management in tourism strategy: The implementation of servant leadership</a:t>
            </a:r>
            <a:r>
              <a:rPr lang="en-US" sz="1000" dirty="0">
                <a:solidFill>
                  <a:srgbClr val="FF0000"/>
                </a:solidFill>
                <a:latin typeface="Arial" panose="020B0604020202020204" pitchFamily="34" charset="0"/>
                <a:cs typeface="Arial" panose="020B0604020202020204" pitchFamily="34" charset="0"/>
              </a:rPr>
              <a:t> (Doctoral dissertation, Petra Christian University).</a:t>
            </a:r>
          </a:p>
          <a:p>
            <a:pPr algn="just"/>
            <a:r>
              <a:rPr lang="en-US" sz="1000" dirty="0">
                <a:latin typeface="Arial" panose="020B0604020202020204" pitchFamily="34" charset="0"/>
                <a:cs typeface="Arial" panose="020B0604020202020204" pitchFamily="34" charset="0"/>
              </a:rPr>
              <a:t>Stafford, M.R., (2020). Connecting and communicating with the customer: advertising research for the hospitality industry. </a:t>
            </a:r>
            <a:r>
              <a:rPr lang="en-US" sz="1000" i="1" dirty="0">
                <a:latin typeface="Arial" panose="020B0604020202020204" pitchFamily="34" charset="0"/>
                <a:cs typeface="Arial" panose="020B0604020202020204" pitchFamily="34" charset="0"/>
              </a:rPr>
              <a:t>Journal of Advertising</a:t>
            </a:r>
            <a:r>
              <a:rPr lang="en-US" sz="1000" dirty="0">
                <a:latin typeface="Arial" panose="020B0604020202020204" pitchFamily="34" charset="0"/>
                <a:cs typeface="Arial" panose="020B0604020202020204" pitchFamily="34" charset="0"/>
              </a:rPr>
              <a:t>, 49(5), pp.505-507.</a:t>
            </a:r>
          </a:p>
          <a:p>
            <a:pPr algn="just"/>
            <a:r>
              <a:rPr lang="en-US" sz="1000" dirty="0">
                <a:latin typeface="Arial" panose="020B0604020202020204" pitchFamily="34" charset="0"/>
                <a:cs typeface="Arial" panose="020B0604020202020204" pitchFamily="34" charset="0"/>
              </a:rPr>
              <a:t>statista.com (2023).</a:t>
            </a:r>
            <a:r>
              <a:rPr lang="en-US" sz="1000" i="1" dirty="0">
                <a:latin typeface="Arial" panose="020B0604020202020204" pitchFamily="34" charset="0"/>
                <a:cs typeface="Arial" panose="020B0604020202020204" pitchFamily="34" charset="0"/>
              </a:rPr>
              <a:t>Revenue of Marriott International worldwide from 1999 to 2022</a:t>
            </a:r>
            <a:r>
              <a:rPr lang="en-US" sz="1000" dirty="0">
                <a:latin typeface="Arial" panose="020B0604020202020204" pitchFamily="34" charset="0"/>
                <a:cs typeface="Arial" panose="020B0604020202020204" pitchFamily="34" charset="0"/>
              </a:rPr>
              <a:t>. Available at: https://www.statista.com/statistics/266279/revenue-of-the-marriott-international-inc-hotel-chain/ [Accessed on: 15 May 2023]</a:t>
            </a:r>
          </a:p>
          <a:p>
            <a:pPr algn="just"/>
            <a:r>
              <a:rPr lang="en-US" sz="1000" dirty="0">
                <a:latin typeface="Arial" panose="020B0604020202020204" pitchFamily="34" charset="0"/>
                <a:cs typeface="Arial" panose="020B0604020202020204" pitchFamily="34" charset="0"/>
              </a:rPr>
              <a:t>statista.com (2023).</a:t>
            </a:r>
            <a:r>
              <a:rPr lang="en-US" sz="1000" i="1" dirty="0">
                <a:latin typeface="Arial" panose="020B0604020202020204" pitchFamily="34" charset="0"/>
                <a:cs typeface="Arial" panose="020B0604020202020204" pitchFamily="34" charset="0"/>
              </a:rPr>
              <a:t>Share of the total gross domestic product (GDP) generated by travel and tourism worldwide from 2000 to 2021</a:t>
            </a:r>
            <a:r>
              <a:rPr lang="en-US" sz="1000" dirty="0">
                <a:latin typeface="Arial" panose="020B0604020202020204" pitchFamily="34" charset="0"/>
                <a:cs typeface="Arial" panose="020B0604020202020204" pitchFamily="34" charset="0"/>
              </a:rPr>
              <a:t>. Available at: https://www.statista.com/statistics/1099933/travel-and-tourism-share-of-gdp/ [Accessed on: 15 May 2023]</a:t>
            </a:r>
          </a:p>
          <a:p>
            <a:pPr algn="just"/>
            <a:r>
              <a:rPr lang="en-US" sz="1000" dirty="0">
                <a:latin typeface="Arial" panose="020B0604020202020204" pitchFamily="34" charset="0"/>
                <a:cs typeface="Arial" panose="020B0604020202020204" pitchFamily="34" charset="0"/>
              </a:rPr>
              <a:t>Yang, T., (2021). </a:t>
            </a:r>
            <a:r>
              <a:rPr lang="en-US" sz="1000" i="1" dirty="0">
                <a:latin typeface="Arial" panose="020B0604020202020204" pitchFamily="34" charset="0"/>
                <a:cs typeface="Arial" panose="020B0604020202020204" pitchFamily="34" charset="0"/>
              </a:rPr>
              <a:t>HR management system in the hotel business: modern approaches and techniques: annotation to master's thesis.</a:t>
            </a:r>
            <a:endParaRPr lang="en-US" sz="1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244</TotalTime>
  <Words>2215</Words>
  <Application>Microsoft Office PowerPoint</Application>
  <PresentationFormat>On-screen Show (4:3)</PresentationFormat>
  <Paragraphs>80</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  BMIH4003 HOSPITALITY AND GUEST SERVICES FOR THE HOTEL INDUSTRY  Student name :Adamache Anaida  Student id:2026381 Lecturer:Charlotte Joyner     </vt:lpstr>
      <vt:lpstr>Introduction and Background of the company</vt:lpstr>
      <vt:lpstr>Main Consumers of the hotel brand</vt:lpstr>
      <vt:lpstr>Main Consumers of the hotel brand </vt:lpstr>
      <vt:lpstr>Nature, Scope, Role and Facilities of the guest services</vt:lpstr>
      <vt:lpstr>Nature, Scope, Role and Facilities of the guest services</vt:lpstr>
      <vt:lpstr>Role and Functions of the guest services</vt:lpstr>
      <vt:lpstr>Importance of hospitality </vt:lpstr>
      <vt:lpstr>Importance of hospitality</vt:lpstr>
      <vt:lpstr>Hotels exceeding guest expectations </vt:lpstr>
      <vt:lpstr>Hotels exceeding 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 FOR THE HOTEL INDUSTRY</dc:title>
  <dc:creator>adamache ANAida</dc:creator>
  <cp:lastModifiedBy>adamache ANA</cp:lastModifiedBy>
  <cp:revision>2</cp:revision>
  <dcterms:created xsi:type="dcterms:W3CDTF">2023-05-15T12:36:40Z</dcterms:created>
  <dcterms:modified xsi:type="dcterms:W3CDTF">2023-05-23T14:39:32Z</dcterms:modified>
</cp:coreProperties>
</file>