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78" r:id="rId3"/>
    <p:sldId id="276" r:id="rId4"/>
    <p:sldId id="257" r:id="rId5"/>
    <p:sldId id="280" r:id="rId6"/>
    <p:sldId id="261" r:id="rId7"/>
    <p:sldId id="260" r:id="rId8"/>
    <p:sldId id="281" r:id="rId9"/>
    <p:sldId id="259" r:id="rId10"/>
    <p:sldId id="275" r:id="rId11"/>
    <p:sldId id="283" r:id="rId12"/>
    <p:sldId id="262" r:id="rId13"/>
    <p:sldId id="263" r:id="rId14"/>
    <p:sldId id="279" r:id="rId15"/>
    <p:sldId id="264" r:id="rId16"/>
    <p:sldId id="265" r:id="rId17"/>
    <p:sldId id="266" r:id="rId18"/>
    <p:sldId id="267" r:id="rId19"/>
    <p:sldId id="268" r:id="rId20"/>
    <p:sldId id="269" r:id="rId21"/>
    <p:sldId id="270" r:id="rId22"/>
    <p:sldId id="271" r:id="rId23"/>
    <p:sldId id="272" r:id="rId24"/>
    <p:sldId id="273" r:id="rId25"/>
    <p:sldId id="282" r:id="rId26"/>
    <p:sldId id="274"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ke" initials="M" lastIdx="0" clrIdx="0">
    <p:extLst>
      <p:ext uri="{19B8F6BF-5375-455C-9EA6-DF929625EA0E}">
        <p15:presenceInfo xmlns:p15="http://schemas.microsoft.com/office/powerpoint/2012/main" userId="Mike"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4" d="100"/>
          <a:sy n="84" d="100"/>
        </p:scale>
        <p:origin x="1426" y="8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302"/>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7213E2C-EF58-4A01-A020-DCC2C60B1820}" type="datetimeFigureOut">
              <a:rPr lang="en-US" smtClean="0"/>
              <a:pPr/>
              <a:t>2/28/2017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504DC14-BBA2-4C2F-BD44-CDA2E0E3AEFB}" type="slidenum">
              <a:rPr lang="en-US" smtClean="0"/>
              <a:pPr/>
              <a:t>‹#›</a:t>
            </a:fld>
            <a:endParaRPr lang="en-US"/>
          </a:p>
        </p:txBody>
      </p:sp>
    </p:spTree>
    <p:extLst>
      <p:ext uri="{BB962C8B-B14F-4D97-AF65-F5344CB8AC3E}">
        <p14:creationId xmlns:p14="http://schemas.microsoft.com/office/powerpoint/2010/main" val="3151671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1</a:t>
            </a:fld>
            <a:endParaRPr lang="en-US"/>
          </a:p>
        </p:txBody>
      </p:sp>
    </p:spTree>
    <p:extLst>
      <p:ext uri="{BB962C8B-B14F-4D97-AF65-F5344CB8AC3E}">
        <p14:creationId xmlns:p14="http://schemas.microsoft.com/office/powerpoint/2010/main" val="3479556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4</a:t>
            </a:fld>
            <a:endParaRPr lang="en-US"/>
          </a:p>
        </p:txBody>
      </p:sp>
    </p:spTree>
    <p:extLst>
      <p:ext uri="{BB962C8B-B14F-4D97-AF65-F5344CB8AC3E}">
        <p14:creationId xmlns:p14="http://schemas.microsoft.com/office/powerpoint/2010/main" val="2890413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6</a:t>
            </a:fld>
            <a:endParaRPr lang="en-US"/>
          </a:p>
        </p:txBody>
      </p:sp>
    </p:spTree>
    <p:extLst>
      <p:ext uri="{BB962C8B-B14F-4D97-AF65-F5344CB8AC3E}">
        <p14:creationId xmlns:p14="http://schemas.microsoft.com/office/powerpoint/2010/main" val="32256463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7</a:t>
            </a:fld>
            <a:endParaRPr lang="en-US"/>
          </a:p>
        </p:txBody>
      </p:sp>
    </p:spTree>
    <p:extLst>
      <p:ext uri="{BB962C8B-B14F-4D97-AF65-F5344CB8AC3E}">
        <p14:creationId xmlns:p14="http://schemas.microsoft.com/office/powerpoint/2010/main" val="19451398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9</a:t>
            </a:fld>
            <a:endParaRPr lang="en-US"/>
          </a:p>
        </p:txBody>
      </p:sp>
    </p:spTree>
    <p:extLst>
      <p:ext uri="{BB962C8B-B14F-4D97-AF65-F5344CB8AC3E}">
        <p14:creationId xmlns:p14="http://schemas.microsoft.com/office/powerpoint/2010/main" val="26484196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12</a:t>
            </a:fld>
            <a:endParaRPr lang="en-US"/>
          </a:p>
        </p:txBody>
      </p:sp>
    </p:spTree>
    <p:extLst>
      <p:ext uri="{BB962C8B-B14F-4D97-AF65-F5344CB8AC3E}">
        <p14:creationId xmlns:p14="http://schemas.microsoft.com/office/powerpoint/2010/main" val="6127206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13</a:t>
            </a:fld>
            <a:endParaRPr lang="en-US"/>
          </a:p>
        </p:txBody>
      </p:sp>
    </p:spTree>
    <p:extLst>
      <p:ext uri="{BB962C8B-B14F-4D97-AF65-F5344CB8AC3E}">
        <p14:creationId xmlns:p14="http://schemas.microsoft.com/office/powerpoint/2010/main" val="25455633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15</a:t>
            </a:fld>
            <a:endParaRPr lang="en-US"/>
          </a:p>
        </p:txBody>
      </p:sp>
    </p:spTree>
    <p:extLst>
      <p:ext uri="{BB962C8B-B14F-4D97-AF65-F5344CB8AC3E}">
        <p14:creationId xmlns:p14="http://schemas.microsoft.com/office/powerpoint/2010/main" val="37476186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16</a:t>
            </a:fld>
            <a:endParaRPr lang="en-US"/>
          </a:p>
        </p:txBody>
      </p:sp>
    </p:spTree>
    <p:extLst>
      <p:ext uri="{BB962C8B-B14F-4D97-AF65-F5344CB8AC3E}">
        <p14:creationId xmlns:p14="http://schemas.microsoft.com/office/powerpoint/2010/main" val="1637692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17</a:t>
            </a:fld>
            <a:endParaRPr lang="en-US"/>
          </a:p>
        </p:txBody>
      </p:sp>
    </p:spTree>
    <p:extLst>
      <p:ext uri="{BB962C8B-B14F-4D97-AF65-F5344CB8AC3E}">
        <p14:creationId xmlns:p14="http://schemas.microsoft.com/office/powerpoint/2010/main" val="9471511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18</a:t>
            </a:fld>
            <a:endParaRPr lang="en-US"/>
          </a:p>
        </p:txBody>
      </p:sp>
    </p:spTree>
    <p:extLst>
      <p:ext uri="{BB962C8B-B14F-4D97-AF65-F5344CB8AC3E}">
        <p14:creationId xmlns:p14="http://schemas.microsoft.com/office/powerpoint/2010/main" val="97522789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19</a:t>
            </a:fld>
            <a:endParaRPr lang="en-US"/>
          </a:p>
        </p:txBody>
      </p:sp>
    </p:spTree>
    <p:extLst>
      <p:ext uri="{BB962C8B-B14F-4D97-AF65-F5344CB8AC3E}">
        <p14:creationId xmlns:p14="http://schemas.microsoft.com/office/powerpoint/2010/main" val="14328074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20</a:t>
            </a:fld>
            <a:endParaRPr lang="en-US"/>
          </a:p>
        </p:txBody>
      </p:sp>
    </p:spTree>
    <p:extLst>
      <p:ext uri="{BB962C8B-B14F-4D97-AF65-F5344CB8AC3E}">
        <p14:creationId xmlns:p14="http://schemas.microsoft.com/office/powerpoint/2010/main" val="41073987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21</a:t>
            </a:fld>
            <a:endParaRPr lang="en-US"/>
          </a:p>
        </p:txBody>
      </p:sp>
    </p:spTree>
    <p:extLst>
      <p:ext uri="{BB962C8B-B14F-4D97-AF65-F5344CB8AC3E}">
        <p14:creationId xmlns:p14="http://schemas.microsoft.com/office/powerpoint/2010/main" val="27216133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22</a:t>
            </a:fld>
            <a:endParaRPr lang="en-US"/>
          </a:p>
        </p:txBody>
      </p:sp>
    </p:spTree>
    <p:extLst>
      <p:ext uri="{BB962C8B-B14F-4D97-AF65-F5344CB8AC3E}">
        <p14:creationId xmlns:p14="http://schemas.microsoft.com/office/powerpoint/2010/main" val="42604124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23</a:t>
            </a:fld>
            <a:endParaRPr lang="en-US"/>
          </a:p>
        </p:txBody>
      </p:sp>
    </p:spTree>
    <p:extLst>
      <p:ext uri="{BB962C8B-B14F-4D97-AF65-F5344CB8AC3E}">
        <p14:creationId xmlns:p14="http://schemas.microsoft.com/office/powerpoint/2010/main" val="142795073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24</a:t>
            </a:fld>
            <a:endParaRPr lang="en-US"/>
          </a:p>
        </p:txBody>
      </p:sp>
    </p:spTree>
    <p:extLst>
      <p:ext uri="{BB962C8B-B14F-4D97-AF65-F5344CB8AC3E}">
        <p14:creationId xmlns:p14="http://schemas.microsoft.com/office/powerpoint/2010/main" val="6992801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6504DC14-BBA2-4C2F-BD44-CDA2E0E3AEFB}" type="slidenum">
              <a:rPr lang="en-US" smtClean="0"/>
              <a:pPr/>
              <a:t>26</a:t>
            </a:fld>
            <a:endParaRPr lang="en-US"/>
          </a:p>
        </p:txBody>
      </p:sp>
    </p:spTree>
    <p:extLst>
      <p:ext uri="{BB962C8B-B14F-4D97-AF65-F5344CB8AC3E}">
        <p14:creationId xmlns:p14="http://schemas.microsoft.com/office/powerpoint/2010/main" val="10541641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C7797031-6CD8-4BC6-B4B1-0F7703B77FCA}" type="datetime1">
              <a:rPr lang="en-US" smtClean="0"/>
              <a:t>2/28/2017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2907DD90-3CA0-45CB-A944-AE286F2E3988}" type="datetime1">
              <a:rPr lang="en-US" smtClean="0"/>
              <a:t>2/28/2017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6B5121D-0A29-455D-ABD5-094FDC64BCFB}" type="datetime1">
              <a:rPr lang="en-US" smtClean="0"/>
              <a:t>2/28/2017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C0F6F47D-36A4-4F6C-897D-FD076165C79A}" type="datetime1">
              <a:rPr lang="en-US" smtClean="0"/>
              <a:t>2/28/2017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DB51963A-DBD1-4F0D-960F-069AD32ABFC7}" type="datetime1">
              <a:rPr lang="en-US" smtClean="0"/>
              <a:t>2/28/2017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CFEF76B4-85C8-4EC6-8BD9-7F10E371EB2E}" type="datetime1">
              <a:rPr lang="en-US" smtClean="0"/>
              <a:t>2/28/2017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F32234-FF2B-40A3-B4FC-4AAA6E20B414}" type="datetime1">
              <a:rPr lang="en-US" smtClean="0"/>
              <a:t>2/28/2017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223CD445-E8FF-49D9-A3D5-076A54DB5D65}" type="datetime1">
              <a:rPr lang="en-US" smtClean="0"/>
              <a:t>2/28/2017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EBEFDF-F654-46C4-A7CD-819518309EF6}" type="datetime1">
              <a:rPr lang="en-US" smtClean="0"/>
              <a:t>2/28/2017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772EBC11-D9D4-4816-B9E4-DFD181CCF813}" type="datetime1">
              <a:rPr lang="en-US" smtClean="0"/>
              <a:t>2/28/2017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50BAB6CE-B1FD-44B1-8FCA-0B608FA51B24}" type="datetime1">
              <a:rPr lang="en-US" smtClean="0"/>
              <a:t>2/28/2017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A6B497C-8E40-4F79-B863-EEEDE07933B5}" type="datetime1">
              <a:rPr lang="en-US" smtClean="0"/>
              <a:t>2/28/2017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hyperlink" Target="http://www.resultsleadership.org/about-rlg/index.html"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www.resultsaccountability.com/" TargetMode="External"/><Relationship Id="rId4" Type="http://schemas.openxmlformats.org/officeDocument/2006/relationships/hyperlink" Target="http://www.raguide.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04800" y="152400"/>
            <a:ext cx="4343400" cy="2590801"/>
          </a:xfrm>
        </p:spPr>
        <p:txBody>
          <a:bodyPr/>
          <a:lstStyle/>
          <a:p>
            <a:r>
              <a:rPr lang="en-GB" dirty="0" smtClean="0"/>
              <a:t>Trying Hard is Not Good Enough</a:t>
            </a:r>
            <a:endParaRPr lang="en-US" dirty="0"/>
          </a:p>
        </p:txBody>
      </p:sp>
      <p:sp>
        <p:nvSpPr>
          <p:cNvPr id="3" name="Subtitle 2"/>
          <p:cNvSpPr>
            <a:spLocks noGrp="1"/>
          </p:cNvSpPr>
          <p:nvPr>
            <p:ph type="subTitle" idx="1"/>
          </p:nvPr>
        </p:nvSpPr>
        <p:spPr>
          <a:xfrm>
            <a:off x="304800" y="2514600"/>
            <a:ext cx="4191000" cy="3810000"/>
          </a:xfrm>
        </p:spPr>
        <p:txBody>
          <a:bodyPr>
            <a:normAutofit lnSpcReduction="10000"/>
          </a:bodyPr>
          <a:lstStyle/>
          <a:p>
            <a:r>
              <a:rPr lang="en-US" dirty="0" smtClean="0"/>
              <a:t>Friedman M (2005) Trying Hard Is Not Good Enough: How to produce measurable improvements for customers and communities. Trafford: Victoria</a:t>
            </a:r>
          </a:p>
          <a:p>
            <a:endParaRPr lang="en-US" dirty="0"/>
          </a:p>
        </p:txBody>
      </p:sp>
      <p:pic>
        <p:nvPicPr>
          <p:cNvPr id="2050" name="Picture 2" descr="http://resultsleadership.org/wp-content/uploads/2013/03/rba-workshop-cover.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600" y="1066800"/>
            <a:ext cx="4724400" cy="472440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B6F15528-21DE-4FAA-801E-634DDDAF4B2B}" type="slidenum">
              <a:rPr lang="en-US" smtClean="0"/>
              <a:pPr/>
              <a:t>1</a:t>
            </a:fld>
            <a:endParaRPr lang="en-US"/>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3.bp.blogspot.com/-jUDSePeM9a4/UTS3rBX6qdI/AAAAAAAAHPE/te07xKRoQRM/s1600/992566-gonski-gillar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356030"/>
            <a:ext cx="8387806" cy="558757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p:cNvSpPr txBox="1"/>
          <p:nvPr/>
        </p:nvSpPr>
        <p:spPr>
          <a:xfrm>
            <a:off x="838200" y="6172200"/>
            <a:ext cx="7543800" cy="369332"/>
          </a:xfrm>
          <a:prstGeom prst="rect">
            <a:avLst/>
          </a:prstGeom>
          <a:noFill/>
        </p:spPr>
        <p:txBody>
          <a:bodyPr wrap="square" rtlCol="0">
            <a:spAutoFit/>
          </a:bodyPr>
          <a:lstStyle/>
          <a:p>
            <a:r>
              <a:rPr lang="en-GB" dirty="0" smtClean="0">
                <a:solidFill>
                  <a:prstClr val="black"/>
                </a:solidFill>
              </a:rPr>
              <a:t>The </a:t>
            </a:r>
            <a:r>
              <a:rPr lang="en-GB" dirty="0" err="1" smtClean="0">
                <a:solidFill>
                  <a:prstClr val="black"/>
                </a:solidFill>
              </a:rPr>
              <a:t>Gonski</a:t>
            </a:r>
            <a:r>
              <a:rPr lang="en-GB" dirty="0" smtClean="0">
                <a:solidFill>
                  <a:prstClr val="black"/>
                </a:solidFill>
              </a:rPr>
              <a:t> Report was a review of funding fro Australian schools</a:t>
            </a:r>
            <a:endParaRPr lang="en-GB" dirty="0">
              <a:solidFill>
                <a:prstClr val="black"/>
              </a:solidFill>
            </a:endParaRPr>
          </a:p>
        </p:txBody>
      </p:sp>
      <p:sp>
        <p:nvSpPr>
          <p:cNvPr id="3" name="Slide Number Placeholder 2"/>
          <p:cNvSpPr>
            <a:spLocks noGrp="1"/>
          </p:cNvSpPr>
          <p:nvPr>
            <p:ph type="sldNum" sz="quarter" idx="12"/>
          </p:nvPr>
        </p:nvSpPr>
        <p:spPr/>
        <p:txBody>
          <a:bodyPr/>
          <a:lstStyle/>
          <a:p>
            <a:fld id="{B6F15528-21DE-4FAA-801E-634DDDAF4B2B}" type="slidenum">
              <a:rPr lang="en-US" smtClean="0"/>
              <a:pPr/>
              <a:t>2</a:t>
            </a:fld>
            <a:endParaRPr lang="en-US"/>
          </a:p>
        </p:txBody>
      </p:sp>
    </p:spTree>
    <p:extLst>
      <p:ext uri="{BB962C8B-B14F-4D97-AF65-F5344CB8AC3E}">
        <p14:creationId xmlns:p14="http://schemas.microsoft.com/office/powerpoint/2010/main" val="41014736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10000"/>
          </a:bodyPr>
          <a:lstStyle/>
          <a:p>
            <a:r>
              <a:rPr lang="en-GB" dirty="0" smtClean="0"/>
              <a:t>Mark Friedman was concerned about how we demonstrate that our activities are bearing fruit, that our actions are bringing about measurable improvements</a:t>
            </a:r>
          </a:p>
          <a:p>
            <a:r>
              <a:rPr lang="en-GB" dirty="0" smtClean="0"/>
              <a:t>How can we prove as public servants that our efforts are effective?</a:t>
            </a:r>
          </a:p>
          <a:p>
            <a:r>
              <a:rPr lang="en-GB" dirty="0" smtClean="0"/>
              <a:t>Without the capacity to measure can we manage?</a:t>
            </a:r>
          </a:p>
          <a:p>
            <a:r>
              <a:rPr lang="en-GB" dirty="0" smtClean="0"/>
              <a:t>If public services are challenged how might we prove our success?</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3</a:t>
            </a:fld>
            <a:endParaRPr lang="en-US"/>
          </a:p>
        </p:txBody>
      </p:sp>
    </p:spTree>
    <p:extLst>
      <p:ext uri="{BB962C8B-B14F-4D97-AF65-F5344CB8AC3E}">
        <p14:creationId xmlns:p14="http://schemas.microsoft.com/office/powerpoint/2010/main" val="916565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Friedman’s key question</a:t>
            </a:r>
            <a:endParaRPr lang="en-US" dirty="0"/>
          </a:p>
        </p:txBody>
      </p:sp>
      <p:sp>
        <p:nvSpPr>
          <p:cNvPr id="3" name="Content Placeholder 2"/>
          <p:cNvSpPr>
            <a:spLocks noGrp="1"/>
          </p:cNvSpPr>
          <p:nvPr>
            <p:ph idx="1"/>
          </p:nvPr>
        </p:nvSpPr>
        <p:spPr>
          <a:xfrm>
            <a:off x="-21210" y="1828800"/>
            <a:ext cx="5638800" cy="4602163"/>
          </a:xfrm>
        </p:spPr>
        <p:txBody>
          <a:bodyPr>
            <a:normAutofit/>
          </a:bodyPr>
          <a:lstStyle/>
          <a:p>
            <a:pPr algn="ctr">
              <a:buNone/>
            </a:pPr>
            <a:r>
              <a:rPr lang="en-US" dirty="0" smtClean="0"/>
              <a:t>	</a:t>
            </a:r>
            <a:r>
              <a:rPr lang="en-US" sz="5400" dirty="0" smtClean="0"/>
              <a:t>"What would we do differently if outcomes really mattered?“ </a:t>
            </a:r>
            <a:r>
              <a:rPr lang="en-US" sz="1400" dirty="0" smtClean="0"/>
              <a:t>(p6)</a:t>
            </a:r>
          </a:p>
          <a:p>
            <a:pPr>
              <a:buNone/>
            </a:pPr>
            <a:endParaRPr lang="en-US" dirty="0" smtClean="0"/>
          </a:p>
          <a:p>
            <a:endParaRPr lang="en-US" dirty="0" smtClean="0"/>
          </a:p>
          <a:p>
            <a:endParaRPr lang="en-US" dirty="0" smtClean="0"/>
          </a:p>
          <a:p>
            <a:pPr>
              <a:buNone/>
            </a:pPr>
            <a:endParaRPr lang="en-US" dirty="0"/>
          </a:p>
        </p:txBody>
      </p:sp>
      <p:pic>
        <p:nvPicPr>
          <p:cNvPr id="1026" name="Picture 2" descr="Image result for guillotin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17590" y="1600200"/>
            <a:ext cx="3566388" cy="3916362"/>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B6F15528-21DE-4FAA-801E-634DDDAF4B2B}" type="slidenum">
              <a:rPr lang="en-US" smtClean="0"/>
              <a:pPr/>
              <a:t>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02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pessimistic peop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2600" y="983608"/>
            <a:ext cx="3267783" cy="2963159"/>
          </a:xfrm>
          <a:prstGeom prst="rect">
            <a:avLst/>
          </a:prstGeom>
          <a:noFill/>
          <a:extLst>
            <a:ext uri="{909E8E84-426E-40DD-AFC4-6F175D3DCCD1}">
              <a14:hiddenFill xmlns:a14="http://schemas.microsoft.com/office/drawing/2010/main">
                <a:solidFill>
                  <a:srgbClr val="FFFFFF"/>
                </a:solidFill>
              </a14:hiddenFill>
            </a:ext>
          </a:extLst>
        </p:spPr>
      </p:pic>
      <p:sp>
        <p:nvSpPr>
          <p:cNvPr id="5" name="Title 4"/>
          <p:cNvSpPr>
            <a:spLocks noGrp="1"/>
          </p:cNvSpPr>
          <p:nvPr>
            <p:ph type="title"/>
          </p:nvPr>
        </p:nvSpPr>
        <p:spPr>
          <a:xfrm>
            <a:off x="228600" y="76200"/>
            <a:ext cx="8839200" cy="897981"/>
          </a:xfrm>
        </p:spPr>
        <p:txBody>
          <a:bodyPr>
            <a:noAutofit/>
          </a:bodyPr>
          <a:lstStyle/>
          <a:p>
            <a:r>
              <a:rPr lang="en-GB" sz="3200" dirty="0"/>
              <a:t>A </a:t>
            </a:r>
            <a:r>
              <a:rPr lang="en-GB" sz="3200" dirty="0" smtClean="0"/>
              <a:t>culture </a:t>
            </a:r>
            <a:r>
              <a:rPr lang="en-GB" sz="3200" dirty="0"/>
              <a:t>of </a:t>
            </a:r>
            <a:r>
              <a:rPr lang="en-GB" sz="3200" dirty="0" smtClean="0"/>
              <a:t>defeatism </a:t>
            </a:r>
            <a:r>
              <a:rPr lang="en-GB" sz="3200" dirty="0" smtClean="0"/>
              <a:t>p</a:t>
            </a:r>
            <a:r>
              <a:rPr lang="en-GB" sz="3200" dirty="0" smtClean="0"/>
              <a:t>ervades </a:t>
            </a:r>
            <a:r>
              <a:rPr lang="en-GB" sz="3200" dirty="0"/>
              <a:t>the public and </a:t>
            </a:r>
            <a:r>
              <a:rPr lang="en-GB" sz="3200" dirty="0" smtClean="0"/>
              <a:t>non-profit </a:t>
            </a:r>
            <a:r>
              <a:rPr lang="en-GB" sz="3200" dirty="0"/>
              <a:t>sectors ... </a:t>
            </a:r>
          </a:p>
        </p:txBody>
      </p:sp>
      <p:sp>
        <p:nvSpPr>
          <p:cNvPr id="4" name="Oval Callout 3"/>
          <p:cNvSpPr/>
          <p:nvPr/>
        </p:nvSpPr>
        <p:spPr>
          <a:xfrm>
            <a:off x="1066800" y="4162050"/>
            <a:ext cx="3810000" cy="2619905"/>
          </a:xfrm>
          <a:prstGeom prst="wedgeEllipseCallout">
            <a:avLst>
              <a:gd name="adj1" fmla="val 25260"/>
              <a:gd name="adj2" fmla="val -7255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t>'These problems are so big and complicated, there's no way my program is going to make more than a small dent</a:t>
            </a:r>
            <a:r>
              <a:rPr lang="en-GB" sz="2000" dirty="0" smtClean="0"/>
              <a:t>.’ </a:t>
            </a:r>
            <a:endParaRPr lang="en-GB" sz="2000" dirty="0"/>
          </a:p>
        </p:txBody>
      </p:sp>
      <p:sp>
        <p:nvSpPr>
          <p:cNvPr id="6" name="Oval Callout 5"/>
          <p:cNvSpPr/>
          <p:nvPr/>
        </p:nvSpPr>
        <p:spPr>
          <a:xfrm>
            <a:off x="5867400" y="1828800"/>
            <a:ext cx="3189402" cy="2108540"/>
          </a:xfrm>
          <a:prstGeom prst="wedgeEllipseCallout">
            <a:avLst>
              <a:gd name="adj1" fmla="val -87405"/>
              <a:gd name="adj2" fmla="val -920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t>‘Why </a:t>
            </a:r>
            <a:r>
              <a:rPr lang="en-GB" sz="2000" dirty="0"/>
              <a:t>be ambitious? I will work in my little corner of the world and try </a:t>
            </a:r>
            <a:r>
              <a:rPr lang="en-GB" sz="2000" dirty="0" smtClean="0"/>
              <a:t>hard...’ </a:t>
            </a:r>
            <a:endParaRPr lang="en-GB" sz="2000" dirty="0"/>
          </a:p>
        </p:txBody>
      </p:sp>
      <p:sp>
        <p:nvSpPr>
          <p:cNvPr id="8" name="Oval Callout 7"/>
          <p:cNvSpPr/>
          <p:nvPr/>
        </p:nvSpPr>
        <p:spPr>
          <a:xfrm>
            <a:off x="5181600" y="4267200"/>
            <a:ext cx="3962400" cy="1981200"/>
          </a:xfrm>
          <a:prstGeom prst="wedgeEllipseCallout">
            <a:avLst>
              <a:gd name="adj1" fmla="val -53156"/>
              <a:gd name="adj2" fmla="val -8929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t>‘…and </a:t>
            </a:r>
            <a:r>
              <a:rPr lang="en-GB" sz="2000" dirty="0"/>
              <a:t>if I try hard, at least I can sleep at night knowing I've made a small difference</a:t>
            </a:r>
            <a:r>
              <a:rPr lang="en-GB" sz="2000" dirty="0" smtClean="0"/>
              <a:t>.' </a:t>
            </a:r>
            <a:endParaRPr lang="en-GB" sz="2000" dirty="0"/>
          </a:p>
        </p:txBody>
      </p:sp>
      <p:sp>
        <p:nvSpPr>
          <p:cNvPr id="9" name="TextBox 8"/>
          <p:cNvSpPr txBox="1"/>
          <p:nvPr/>
        </p:nvSpPr>
        <p:spPr>
          <a:xfrm>
            <a:off x="7010400" y="6400800"/>
            <a:ext cx="2046402" cy="381155"/>
          </a:xfrm>
          <a:prstGeom prst="rect">
            <a:avLst/>
          </a:prstGeom>
          <a:noFill/>
        </p:spPr>
        <p:txBody>
          <a:bodyPr wrap="square" rtlCol="0">
            <a:spAutoFit/>
          </a:bodyPr>
          <a:lstStyle/>
          <a:p>
            <a:r>
              <a:rPr lang="en-GB" dirty="0" smtClean="0"/>
              <a:t>Friedman (2005: 7)</a:t>
            </a:r>
            <a:endParaRPr lang="en-GB" dirty="0"/>
          </a:p>
        </p:txBody>
      </p:sp>
      <p:sp>
        <p:nvSpPr>
          <p:cNvPr id="2" name="Slide Number Placeholder 1"/>
          <p:cNvSpPr>
            <a:spLocks noGrp="1"/>
          </p:cNvSpPr>
          <p:nvPr>
            <p:ph type="sldNum" sz="quarter" idx="12"/>
          </p:nvPr>
        </p:nvSpPr>
        <p:spPr/>
        <p:txBody>
          <a:bodyPr/>
          <a:lstStyle/>
          <a:p>
            <a:fld id="{B6F15528-21DE-4FAA-801E-634DDDAF4B2B}" type="slidenum">
              <a:rPr lang="en-US" smtClean="0"/>
              <a:pPr/>
              <a:t>5</a:t>
            </a:fld>
            <a:endParaRPr lang="en-US"/>
          </a:p>
        </p:txBody>
      </p:sp>
    </p:spTree>
    <p:extLst>
      <p:ext uri="{BB962C8B-B14F-4D97-AF65-F5344CB8AC3E}">
        <p14:creationId xmlns:p14="http://schemas.microsoft.com/office/powerpoint/2010/main" val="4281939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1162"/>
          </a:xfrm>
        </p:spPr>
        <p:txBody>
          <a:bodyPr>
            <a:normAutofit fontScale="90000"/>
          </a:bodyPr>
          <a:lstStyle/>
          <a:p>
            <a:endParaRPr lang="en-US" dirty="0"/>
          </a:p>
        </p:txBody>
      </p:sp>
      <p:sp>
        <p:nvSpPr>
          <p:cNvPr id="3" name="Content Placeholder 2"/>
          <p:cNvSpPr>
            <a:spLocks noGrp="1"/>
          </p:cNvSpPr>
          <p:nvPr>
            <p:ph idx="1"/>
          </p:nvPr>
        </p:nvSpPr>
        <p:spPr>
          <a:xfrm>
            <a:off x="457200" y="762000"/>
            <a:ext cx="8229600" cy="5364163"/>
          </a:xfrm>
        </p:spPr>
        <p:txBody>
          <a:bodyPr>
            <a:normAutofit/>
          </a:bodyPr>
          <a:lstStyle/>
          <a:p>
            <a:r>
              <a:rPr lang="en-US" dirty="0" smtClean="0"/>
              <a:t>Systems of government may improve while overall conditions get worse</a:t>
            </a:r>
          </a:p>
          <a:p>
            <a:endParaRPr lang="en-US" dirty="0" smtClean="0"/>
          </a:p>
          <a:p>
            <a:r>
              <a:rPr lang="en-US" dirty="0" smtClean="0"/>
              <a:t>We need to step outside the </a:t>
            </a:r>
            <a:r>
              <a:rPr lang="en-US" b="1" dirty="0" smtClean="0"/>
              <a:t>service delivery </a:t>
            </a:r>
            <a:r>
              <a:rPr lang="en-US" dirty="0" smtClean="0"/>
              <a:t>system</a:t>
            </a:r>
          </a:p>
          <a:p>
            <a:endParaRPr lang="en-US" dirty="0" smtClean="0"/>
          </a:p>
          <a:p>
            <a:r>
              <a:rPr lang="en-US" dirty="0" smtClean="0"/>
              <a:t>We need to look at </a:t>
            </a:r>
            <a:r>
              <a:rPr lang="en-US" b="1" dirty="0" smtClean="0"/>
              <a:t>population well-being </a:t>
            </a:r>
            <a:r>
              <a:rPr lang="en-US" dirty="0" smtClean="0"/>
              <a:t>as something bigger than </a:t>
            </a:r>
            <a:r>
              <a:rPr lang="en-US" dirty="0" err="1" smtClean="0"/>
              <a:t>programmes</a:t>
            </a:r>
            <a:r>
              <a:rPr lang="en-US" dirty="0" smtClean="0"/>
              <a:t>, bigger than agencies, bigger than government itself. Hard for people within systems to do.</a:t>
            </a:r>
          </a:p>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a:solidFill>
            <a:srgbClr val="FFFF00"/>
          </a:solidFill>
          <a:ln w="38100">
            <a:solidFill>
              <a:schemeClr val="accent1"/>
            </a:solidFill>
          </a:ln>
        </p:spPr>
        <p:txBody>
          <a:bodyPr/>
          <a:lstStyle/>
          <a:p>
            <a:pPr>
              <a:buNone/>
            </a:pPr>
            <a:endParaRPr lang="en-US" dirty="0" smtClean="0"/>
          </a:p>
          <a:p>
            <a:pPr algn="ctr">
              <a:buNone/>
            </a:pPr>
            <a:r>
              <a:rPr lang="en-US" dirty="0" smtClean="0"/>
              <a:t>	</a:t>
            </a:r>
            <a:r>
              <a:rPr lang="en-US" sz="3600" dirty="0" smtClean="0"/>
              <a:t>"Results Accountability is a disciplined way of thinking and taking action that can be used to improve the quality of life in communities, cities, counties, states and nations.“ (p11)</a:t>
            </a:r>
          </a:p>
          <a:p>
            <a:pPr>
              <a:buNone/>
            </a:pPr>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7</a:t>
            </a:fld>
            <a:endParaRPr lang="en-US"/>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600201"/>
            <a:ext cx="8229600" cy="1219200"/>
          </a:xfrm>
        </p:spPr>
        <p:txBody>
          <a:bodyPr/>
          <a:lstStyle/>
          <a:p>
            <a:r>
              <a:rPr lang="en-GB" dirty="0" smtClean="0"/>
              <a:t>Results </a:t>
            </a:r>
            <a:r>
              <a:rPr lang="en-GB" dirty="0"/>
              <a:t>Accountability starts with ends and works backward, step by step, to means. </a:t>
            </a:r>
          </a:p>
          <a:p>
            <a:endParaRPr lang="en-GB" dirty="0"/>
          </a:p>
        </p:txBody>
      </p:sp>
      <p:pic>
        <p:nvPicPr>
          <p:cNvPr id="3076" name="Picture 4" descr="Image result for means and end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9906" y="2895600"/>
            <a:ext cx="6664188" cy="3138488"/>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p:cNvSpPr>
            <a:spLocks noGrp="1"/>
          </p:cNvSpPr>
          <p:nvPr>
            <p:ph type="sldNum" sz="quarter" idx="12"/>
          </p:nvPr>
        </p:nvSpPr>
        <p:spPr/>
        <p:txBody>
          <a:bodyPr/>
          <a:lstStyle/>
          <a:p>
            <a:fld id="{B6F15528-21DE-4FAA-801E-634DDDAF4B2B}" type="slidenum">
              <a:rPr lang="en-US" smtClean="0"/>
              <a:pPr/>
              <a:t>8</a:t>
            </a:fld>
            <a:endParaRPr lang="en-US"/>
          </a:p>
        </p:txBody>
      </p:sp>
    </p:spTree>
    <p:extLst>
      <p:ext uri="{BB962C8B-B14F-4D97-AF65-F5344CB8AC3E}">
        <p14:creationId xmlns:p14="http://schemas.microsoft.com/office/powerpoint/2010/main" val="28143353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a:normAutofit fontScale="90000"/>
          </a:bodyPr>
          <a:lstStyle/>
          <a:p>
            <a:endParaRPr lang="en-US" dirty="0"/>
          </a:p>
        </p:txBody>
      </p:sp>
      <p:sp>
        <p:nvSpPr>
          <p:cNvPr id="3" name="Content Placeholder 2"/>
          <p:cNvSpPr>
            <a:spLocks noGrp="1"/>
          </p:cNvSpPr>
          <p:nvPr>
            <p:ph idx="1"/>
          </p:nvPr>
        </p:nvSpPr>
        <p:spPr>
          <a:xfrm>
            <a:off x="457200" y="685800"/>
            <a:ext cx="5410200" cy="5440363"/>
          </a:xfrm>
        </p:spPr>
        <p:txBody>
          <a:bodyPr>
            <a:normAutofit fontScale="92500"/>
          </a:bodyPr>
          <a:lstStyle/>
          <a:p>
            <a:pPr>
              <a:buNone/>
            </a:pPr>
            <a:r>
              <a:rPr lang="en-US" dirty="0" smtClean="0"/>
              <a:t>	</a:t>
            </a:r>
            <a:endParaRPr lang="en-US" dirty="0"/>
          </a:p>
          <a:p>
            <a:pPr>
              <a:buNone/>
            </a:pPr>
            <a:r>
              <a:rPr lang="en-US" dirty="0" smtClean="0"/>
              <a:t>	‘For communities, the ends are </a:t>
            </a:r>
            <a:r>
              <a:rPr lang="en-US" b="1" dirty="0" smtClean="0"/>
              <a:t>conditions of well-being </a:t>
            </a:r>
            <a:r>
              <a:rPr lang="en-US" dirty="0" smtClean="0"/>
              <a:t>for children, adults, families and the community as a whole such as …</a:t>
            </a:r>
          </a:p>
          <a:p>
            <a:pPr>
              <a:buNone/>
            </a:pPr>
            <a:r>
              <a:rPr lang="en-US" dirty="0" smtClean="0"/>
              <a:t>	</a:t>
            </a:r>
          </a:p>
          <a:p>
            <a:pPr>
              <a:buNone/>
            </a:pPr>
            <a:r>
              <a:rPr lang="en-US" dirty="0" smtClean="0"/>
              <a:t>	For </a:t>
            </a:r>
            <a:r>
              <a:rPr lang="en-US" dirty="0" err="1" smtClean="0"/>
              <a:t>programmes</a:t>
            </a:r>
            <a:r>
              <a:rPr lang="en-US" dirty="0" smtClean="0"/>
              <a:t> the ends are </a:t>
            </a:r>
            <a:r>
              <a:rPr lang="en-US" b="1" dirty="0" smtClean="0"/>
              <a:t>how customers are better off when the </a:t>
            </a:r>
            <a:r>
              <a:rPr lang="en-US" b="1" dirty="0" err="1" smtClean="0"/>
              <a:t>programme</a:t>
            </a:r>
            <a:r>
              <a:rPr lang="en-US" b="1" dirty="0" smtClean="0"/>
              <a:t> works </a:t>
            </a:r>
            <a:r>
              <a:rPr lang="en-US" dirty="0" smtClean="0"/>
              <a:t>the way it should such as …</a:t>
            </a:r>
            <a:endParaRPr lang="en-US" dirty="0"/>
          </a:p>
        </p:txBody>
      </p:sp>
      <p:sp>
        <p:nvSpPr>
          <p:cNvPr id="5" name="Rectangle 4"/>
          <p:cNvSpPr/>
          <p:nvPr/>
        </p:nvSpPr>
        <p:spPr>
          <a:xfrm>
            <a:off x="6096000" y="990600"/>
            <a:ext cx="25908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Good jobs for residents</a:t>
            </a:r>
            <a:endParaRPr lang="en-GB" dirty="0"/>
          </a:p>
        </p:txBody>
      </p:sp>
      <p:sp>
        <p:nvSpPr>
          <p:cNvPr id="6" name="Rectangle 5"/>
          <p:cNvSpPr/>
          <p:nvPr/>
        </p:nvSpPr>
        <p:spPr>
          <a:xfrm>
            <a:off x="6096000" y="1768475"/>
            <a:ext cx="25908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Kids ready for school</a:t>
            </a:r>
            <a:endParaRPr lang="en-GB" dirty="0"/>
          </a:p>
        </p:txBody>
      </p:sp>
      <p:sp>
        <p:nvSpPr>
          <p:cNvPr id="7" name="Rectangle 6"/>
          <p:cNvSpPr/>
          <p:nvPr/>
        </p:nvSpPr>
        <p:spPr>
          <a:xfrm>
            <a:off x="6096000" y="2532380"/>
            <a:ext cx="25908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Safe communities</a:t>
            </a:r>
            <a:endParaRPr lang="en-GB" dirty="0"/>
          </a:p>
        </p:txBody>
      </p:sp>
      <p:sp>
        <p:nvSpPr>
          <p:cNvPr id="8" name="Rectangle 7"/>
          <p:cNvSpPr/>
          <p:nvPr/>
        </p:nvSpPr>
        <p:spPr>
          <a:xfrm>
            <a:off x="6096000" y="3633407"/>
            <a:ext cx="2470404" cy="5334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 of people in job training</a:t>
            </a:r>
            <a:endParaRPr lang="en-GB" dirty="0"/>
          </a:p>
        </p:txBody>
      </p:sp>
      <p:sp>
        <p:nvSpPr>
          <p:cNvPr id="9" name="Rectangle 8"/>
          <p:cNvSpPr/>
          <p:nvPr/>
        </p:nvSpPr>
        <p:spPr>
          <a:xfrm>
            <a:off x="6096000" y="4626658"/>
            <a:ext cx="2470404" cy="5334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 of people in good jobs</a:t>
            </a:r>
            <a:endParaRPr lang="en-GB" dirty="0"/>
          </a:p>
        </p:txBody>
      </p:sp>
      <p:sp>
        <p:nvSpPr>
          <p:cNvPr id="10" name="Rectangle 9"/>
          <p:cNvSpPr/>
          <p:nvPr/>
        </p:nvSpPr>
        <p:spPr>
          <a:xfrm>
            <a:off x="6096000" y="5467445"/>
            <a:ext cx="2476500" cy="533400"/>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 of people with 5 A* - C grades</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5"/>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7"/>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8"/>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5" grpId="0" animBg="1"/>
      <p:bldP spid="6" grpId="0" animBg="1"/>
      <p:bldP spid="7" grpId="0" animBg="1"/>
      <p:bldP spid="8" grpId="0" animBg="1"/>
      <p:bldP spid="9" grpId="0" animBg="1"/>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At grassroots, community level how might we be aware of what issues need to be addressed?</a:t>
            </a:r>
          </a:p>
          <a:p>
            <a:endParaRPr lang="en-GB" dirty="0"/>
          </a:p>
          <a:p>
            <a:r>
              <a:rPr lang="en-GB" dirty="0" smtClean="0"/>
              <a:t>Think about your own experience, your own communities, about physical spaces and what people say the big issues are</a:t>
            </a:r>
            <a:endParaRPr lang="en-GB"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10</a:t>
            </a:fld>
            <a:endParaRPr lang="en-US"/>
          </a:p>
        </p:txBody>
      </p:sp>
    </p:spTree>
    <p:extLst>
      <p:ext uri="{BB962C8B-B14F-4D97-AF65-F5344CB8AC3E}">
        <p14:creationId xmlns:p14="http://schemas.microsoft.com/office/powerpoint/2010/main" val="433949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0" y="381000"/>
            <a:ext cx="9067800" cy="1524000"/>
          </a:xfrm>
        </p:spPr>
        <p:txBody>
          <a:bodyPr>
            <a:normAutofit/>
          </a:bodyPr>
          <a:lstStyle/>
          <a:p>
            <a:r>
              <a:rPr lang="en-GB" sz="3600" dirty="0" smtClean="0"/>
              <a:t>Do we need data when we have a leaking roof?</a:t>
            </a:r>
            <a:r>
              <a:rPr lang="en-GB" sz="3600" dirty="0"/>
              <a:t/>
            </a:r>
            <a:br>
              <a:rPr lang="en-GB" sz="3600" dirty="0"/>
            </a:br>
            <a:endParaRPr lang="en-GB" sz="3600"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11</a:t>
            </a:fld>
            <a:endParaRPr lang="en-US"/>
          </a:p>
        </p:txBody>
      </p:sp>
      <p:sp>
        <p:nvSpPr>
          <p:cNvPr id="6" name="Rectangle 5"/>
          <p:cNvSpPr/>
          <p:nvPr/>
        </p:nvSpPr>
        <p:spPr>
          <a:xfrm>
            <a:off x="4492752" y="2057400"/>
            <a:ext cx="4572000" cy="4031873"/>
          </a:xfrm>
          <a:prstGeom prst="rect">
            <a:avLst/>
          </a:prstGeom>
          <a:solidFill>
            <a:srgbClr val="FFFF00"/>
          </a:solidFill>
          <a:ln w="38100">
            <a:solidFill>
              <a:schemeClr val="tx1"/>
            </a:solidFill>
          </a:ln>
        </p:spPr>
        <p:txBody>
          <a:bodyPr>
            <a:spAutoFit/>
          </a:bodyPr>
          <a:lstStyle/>
          <a:p>
            <a:r>
              <a:rPr lang="en-GB" sz="3200" dirty="0"/>
              <a:t>"When you're trying to fix a leaking roof, you don't really need data. You can see if the roof is leaking or not. But community conditions and the way programmes work are much more complicated."</a:t>
            </a:r>
          </a:p>
        </p:txBody>
      </p:sp>
      <p:pic>
        <p:nvPicPr>
          <p:cNvPr id="7" name="Picture 6"/>
          <p:cNvPicPr>
            <a:picLocks noChangeAspect="1"/>
          </p:cNvPicPr>
          <p:nvPr/>
        </p:nvPicPr>
        <p:blipFill>
          <a:blip r:embed="rId2"/>
          <a:stretch>
            <a:fillRect/>
          </a:stretch>
        </p:blipFill>
        <p:spPr>
          <a:xfrm>
            <a:off x="990600" y="2057400"/>
            <a:ext cx="3276600" cy="3812199"/>
          </a:xfrm>
          <a:prstGeom prst="rect">
            <a:avLst/>
          </a:prstGeom>
        </p:spPr>
      </p:pic>
    </p:spTree>
    <p:extLst>
      <p:ext uri="{BB962C8B-B14F-4D97-AF65-F5344CB8AC3E}">
        <p14:creationId xmlns:p14="http://schemas.microsoft.com/office/powerpoint/2010/main" val="3987497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04800" y="1676400"/>
            <a:ext cx="4563618" cy="3810000"/>
          </a:xfrm>
        </p:spPr>
        <p:txBody>
          <a:bodyPr>
            <a:normAutofit fontScale="25000" lnSpcReduction="20000"/>
          </a:bodyPr>
          <a:lstStyle/>
          <a:p>
            <a:r>
              <a:rPr lang="en-US" sz="12800" dirty="0" smtClean="0"/>
              <a:t>Friedman urges that we should </a:t>
            </a:r>
            <a:r>
              <a:rPr lang="en-US" sz="12800" dirty="0"/>
              <a:t>g</a:t>
            </a:r>
            <a:r>
              <a:rPr lang="en-US" sz="12800" dirty="0" smtClean="0"/>
              <a:t>o </a:t>
            </a:r>
            <a:r>
              <a:rPr lang="en-US" sz="12800" dirty="0" smtClean="0"/>
              <a:t>for an action plan after the first meeting </a:t>
            </a:r>
            <a:endParaRPr lang="en-US" sz="12800" dirty="0" smtClean="0"/>
          </a:p>
          <a:p>
            <a:endParaRPr lang="en-US" sz="12800" dirty="0"/>
          </a:p>
          <a:p>
            <a:r>
              <a:rPr lang="en-US" sz="12800" dirty="0" smtClean="0"/>
              <a:t>Always use plain </a:t>
            </a:r>
            <a:r>
              <a:rPr lang="en-US" sz="12800" dirty="0" smtClean="0"/>
              <a:t>language and </a:t>
            </a:r>
            <a:r>
              <a:rPr lang="en-US" sz="12800" dirty="0" smtClean="0"/>
              <a:t>ensure we have momentum </a:t>
            </a:r>
            <a:r>
              <a:rPr lang="en-US" sz="12800" dirty="0" smtClean="0"/>
              <a:t>(p12)</a:t>
            </a:r>
          </a:p>
          <a:p>
            <a:pPr>
              <a:buNone/>
            </a:pPr>
            <a:endParaRPr lang="en-US" dirty="0" smtClean="0"/>
          </a:p>
          <a:p>
            <a:pPr>
              <a:buNone/>
            </a:pPr>
            <a:r>
              <a:rPr lang="en-US" dirty="0" smtClean="0"/>
              <a:t>	</a:t>
            </a:r>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12</a:t>
            </a:fld>
            <a:endParaRPr lang="en-US"/>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68418" y="2260314"/>
            <a:ext cx="3790950" cy="241357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68362"/>
          </a:xfrm>
        </p:spPr>
        <p:txBody>
          <a:bodyPr>
            <a:normAutofit/>
          </a:bodyPr>
          <a:lstStyle/>
          <a:p>
            <a:r>
              <a:rPr lang="en-US" dirty="0" smtClean="0"/>
              <a:t>Common language is important:</a:t>
            </a:r>
            <a:endParaRPr lang="en-US" dirty="0"/>
          </a:p>
        </p:txBody>
      </p:sp>
      <p:sp>
        <p:nvSpPr>
          <p:cNvPr id="3" name="Content Placeholder 2"/>
          <p:cNvSpPr>
            <a:spLocks noGrp="1"/>
          </p:cNvSpPr>
          <p:nvPr>
            <p:ph idx="1"/>
          </p:nvPr>
        </p:nvSpPr>
        <p:spPr>
          <a:xfrm>
            <a:off x="457200" y="1295400"/>
            <a:ext cx="8382000" cy="5181600"/>
          </a:xfrm>
        </p:spPr>
        <p:txBody>
          <a:bodyPr>
            <a:normAutofit fontScale="92500" lnSpcReduction="20000"/>
          </a:bodyPr>
          <a:lstStyle/>
          <a:p>
            <a:pPr>
              <a:buNone/>
            </a:pPr>
            <a:r>
              <a:rPr lang="en-US" dirty="0" smtClean="0"/>
              <a:t>	</a:t>
            </a:r>
            <a:r>
              <a:rPr lang="en-US" b="1" dirty="0" smtClean="0"/>
              <a:t>Results</a:t>
            </a:r>
            <a:r>
              <a:rPr lang="en-US" dirty="0" smtClean="0"/>
              <a:t>: the conditions of well-being we want for our children, families and the community as a whole</a:t>
            </a:r>
          </a:p>
          <a:p>
            <a:pPr>
              <a:buNone/>
            </a:pPr>
            <a:r>
              <a:rPr lang="en-US" dirty="0" smtClean="0"/>
              <a:t>	</a:t>
            </a:r>
            <a:r>
              <a:rPr lang="en-US" b="1" dirty="0" smtClean="0"/>
              <a:t>Indicators</a:t>
            </a:r>
            <a:r>
              <a:rPr lang="en-US" dirty="0" smtClean="0"/>
              <a:t>: how we measure these conditions</a:t>
            </a:r>
          </a:p>
          <a:p>
            <a:pPr>
              <a:buNone/>
            </a:pPr>
            <a:r>
              <a:rPr lang="en-US" dirty="0" smtClean="0"/>
              <a:t>	</a:t>
            </a:r>
            <a:r>
              <a:rPr lang="en-US" b="1" dirty="0" smtClean="0"/>
              <a:t>Baselines</a:t>
            </a:r>
            <a:r>
              <a:rPr lang="en-US" dirty="0" smtClean="0"/>
              <a:t>: what the measures say about where we've been and where we're headed</a:t>
            </a:r>
          </a:p>
          <a:p>
            <a:pPr>
              <a:buNone/>
            </a:pPr>
            <a:r>
              <a:rPr lang="en-US" dirty="0" smtClean="0"/>
              <a:t>	</a:t>
            </a:r>
            <a:r>
              <a:rPr lang="en-US" b="1" dirty="0" smtClean="0"/>
              <a:t>Turning the Curve</a:t>
            </a:r>
            <a:r>
              <a:rPr lang="en-US" dirty="0" smtClean="0"/>
              <a:t>: what success looks like if we do better than the baseline</a:t>
            </a:r>
          </a:p>
          <a:p>
            <a:pPr>
              <a:buNone/>
            </a:pPr>
            <a:r>
              <a:rPr lang="en-US" dirty="0" smtClean="0"/>
              <a:t>	</a:t>
            </a:r>
            <a:r>
              <a:rPr lang="en-US" b="1" dirty="0" smtClean="0"/>
              <a:t>Strategies</a:t>
            </a:r>
            <a:r>
              <a:rPr lang="en-US" dirty="0" smtClean="0"/>
              <a:t>: what works to improve these conditions</a:t>
            </a:r>
          </a:p>
          <a:p>
            <a:pPr>
              <a:buNone/>
            </a:pPr>
            <a:r>
              <a:rPr lang="en-US" dirty="0" smtClean="0"/>
              <a:t>	</a:t>
            </a:r>
            <a:r>
              <a:rPr lang="en-US" b="1" dirty="0" smtClean="0"/>
              <a:t>Performance Measures</a:t>
            </a:r>
            <a:r>
              <a:rPr lang="en-US" dirty="0" smtClean="0"/>
              <a:t>: how we know if </a:t>
            </a:r>
            <a:r>
              <a:rPr lang="en-US" dirty="0" err="1" smtClean="0"/>
              <a:t>programmes</a:t>
            </a:r>
            <a:r>
              <a:rPr lang="en-US" dirty="0" smtClean="0"/>
              <a:t> and agencies are working. </a:t>
            </a:r>
            <a:endParaRPr lang="en-US" u="sng" dirty="0" smtClean="0"/>
          </a:p>
          <a:p>
            <a:pPr>
              <a:buNone/>
            </a:pPr>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13</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s://s3.amazonaws.com/suite101.com.prod/article_images/large/d7340267-72a1-4fa1-aad1-bf4db2f32d5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6286" y="1219199"/>
            <a:ext cx="8185150" cy="4092575"/>
          </a:xfrm>
          <a:prstGeom prst="rect">
            <a:avLst/>
          </a:prstGeom>
          <a:noFill/>
          <a:extLst>
            <a:ext uri="{909E8E84-426E-40DD-AFC4-6F175D3DCCD1}">
              <a14:hiddenFill xmlns:a14="http://schemas.microsoft.com/office/drawing/2010/main">
                <a:solidFill>
                  <a:srgbClr val="FFFFFF"/>
                </a:solidFill>
              </a14:hiddenFill>
            </a:ext>
          </a:extLst>
        </p:spPr>
      </p:pic>
      <p:sp>
        <p:nvSpPr>
          <p:cNvPr id="2" name="Slide Number Placeholder 1"/>
          <p:cNvSpPr>
            <a:spLocks noGrp="1"/>
          </p:cNvSpPr>
          <p:nvPr>
            <p:ph type="sldNum" sz="quarter" idx="12"/>
          </p:nvPr>
        </p:nvSpPr>
        <p:spPr/>
        <p:txBody>
          <a:bodyPr/>
          <a:lstStyle/>
          <a:p>
            <a:fld id="{B6F15528-21DE-4FAA-801E-634DDDAF4B2B}" type="slidenum">
              <a:rPr lang="en-US" smtClean="0"/>
              <a:pPr/>
              <a:t>14</a:t>
            </a:fld>
            <a:endParaRPr lang="en-US"/>
          </a:p>
        </p:txBody>
      </p:sp>
    </p:spTree>
    <p:extLst>
      <p:ext uri="{BB962C8B-B14F-4D97-AF65-F5344CB8AC3E}">
        <p14:creationId xmlns:p14="http://schemas.microsoft.com/office/powerpoint/2010/main" val="300895523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 Sense!</a:t>
            </a:r>
            <a:endParaRPr lang="en-US" dirty="0"/>
          </a:p>
        </p:txBody>
      </p:sp>
      <p:sp>
        <p:nvSpPr>
          <p:cNvPr id="3" name="Content Placeholder 2"/>
          <p:cNvSpPr>
            <a:spLocks noGrp="1"/>
          </p:cNvSpPr>
          <p:nvPr>
            <p:ph idx="1"/>
          </p:nvPr>
        </p:nvSpPr>
        <p:spPr/>
        <p:txBody>
          <a:bodyPr>
            <a:normAutofit fontScale="92500" lnSpcReduction="10000"/>
          </a:bodyPr>
          <a:lstStyle/>
          <a:p>
            <a:pPr>
              <a:buNone/>
            </a:pPr>
            <a:r>
              <a:rPr lang="en-US" dirty="0" smtClean="0"/>
              <a:t>	Results Accountability uses three common sense performance measures: </a:t>
            </a:r>
          </a:p>
          <a:p>
            <a:pPr>
              <a:buNone/>
            </a:pPr>
            <a:endParaRPr lang="en-US" dirty="0" smtClean="0"/>
          </a:p>
          <a:p>
            <a:pPr algn="ctr">
              <a:buNone/>
            </a:pPr>
            <a:r>
              <a:rPr lang="en-US" b="1" i="1" dirty="0" smtClean="0"/>
              <a:t>How much did we do? </a:t>
            </a:r>
          </a:p>
          <a:p>
            <a:pPr algn="ctr">
              <a:buNone/>
            </a:pPr>
            <a:r>
              <a:rPr lang="en-US" b="1" i="1" dirty="0" smtClean="0"/>
              <a:t>How well did we do it? </a:t>
            </a:r>
          </a:p>
          <a:p>
            <a:pPr algn="ctr">
              <a:buNone/>
            </a:pPr>
            <a:r>
              <a:rPr lang="en-US" b="1" i="1" dirty="0" smtClean="0"/>
              <a:t>Is anyone better off?</a:t>
            </a:r>
          </a:p>
          <a:p>
            <a:pPr algn="ctr">
              <a:buNone/>
            </a:pPr>
            <a:endParaRPr lang="en-GB" b="1" i="1" dirty="0" smtClean="0"/>
          </a:p>
          <a:p>
            <a:pPr algn="ctr">
              <a:buNone/>
            </a:pPr>
            <a:r>
              <a:rPr lang="en-US" dirty="0" smtClean="0"/>
              <a:t>Common language, common sense, common ground - building blocks of RA </a:t>
            </a:r>
            <a:r>
              <a:rPr lang="en-US" sz="1400" dirty="0" smtClean="0"/>
              <a:t>(p17)</a:t>
            </a:r>
          </a:p>
          <a:p>
            <a:pPr algn="ctr">
              <a:buNone/>
            </a:pPr>
            <a:endParaRPr lang="en-US" b="1"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15</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GB" dirty="0" smtClean="0"/>
              <a:t>Population &amp; Performance</a:t>
            </a:r>
            <a:endParaRPr lang="en-US" dirty="0"/>
          </a:p>
        </p:txBody>
      </p:sp>
      <p:sp>
        <p:nvSpPr>
          <p:cNvPr id="3" name="Content Placeholder 2"/>
          <p:cNvSpPr>
            <a:spLocks noGrp="1"/>
          </p:cNvSpPr>
          <p:nvPr>
            <p:ph idx="1"/>
          </p:nvPr>
        </p:nvSpPr>
        <p:spPr>
          <a:xfrm>
            <a:off x="457200" y="1295400"/>
            <a:ext cx="8229600" cy="4830763"/>
          </a:xfrm>
        </p:spPr>
        <p:txBody>
          <a:bodyPr>
            <a:normAutofit lnSpcReduction="10000"/>
          </a:bodyPr>
          <a:lstStyle/>
          <a:p>
            <a:pPr>
              <a:buNone/>
            </a:pPr>
            <a:r>
              <a:rPr lang="en-US" dirty="0" smtClean="0"/>
              <a:t>	“In population accountability, a group of partners takes on responsibility for the well-being of a population in a geographic area. </a:t>
            </a:r>
          </a:p>
          <a:p>
            <a:pPr>
              <a:buNone/>
            </a:pPr>
            <a:endParaRPr lang="en-US" dirty="0" smtClean="0"/>
          </a:p>
          <a:p>
            <a:pPr>
              <a:buNone/>
            </a:pPr>
            <a:r>
              <a:rPr lang="en-US" dirty="0" smtClean="0"/>
              <a:t>	In performance accountability, a manager or group of managers takes responsibility for the performance of a </a:t>
            </a:r>
            <a:r>
              <a:rPr lang="en-US" dirty="0" err="1" smtClean="0"/>
              <a:t>programme</a:t>
            </a:r>
            <a:r>
              <a:rPr lang="en-US" dirty="0" smtClean="0"/>
              <a:t>, agency or service system. These two kinds of accountability have been badly confused over the last 50 years or more.“ </a:t>
            </a:r>
            <a:r>
              <a:rPr lang="en-US" sz="1400" dirty="0" smtClean="0"/>
              <a:t>(p22)</a:t>
            </a:r>
          </a:p>
          <a:p>
            <a:pPr>
              <a:buNone/>
            </a:pPr>
            <a:endParaRPr lang="en-US" dirty="0" smtClean="0"/>
          </a:p>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16</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r>
              <a:rPr lang="en-GB" dirty="0" smtClean="0"/>
              <a:t>Defensive, closed management</a:t>
            </a:r>
            <a:endParaRPr lang="en-US" dirty="0"/>
          </a:p>
        </p:txBody>
      </p:sp>
      <p:sp>
        <p:nvSpPr>
          <p:cNvPr id="3" name="Content Placeholder 2"/>
          <p:cNvSpPr>
            <a:spLocks noGrp="1"/>
          </p:cNvSpPr>
          <p:nvPr>
            <p:ph idx="1"/>
          </p:nvPr>
        </p:nvSpPr>
        <p:spPr>
          <a:xfrm>
            <a:off x="457200" y="1143000"/>
            <a:ext cx="8305800" cy="5181599"/>
          </a:xfrm>
        </p:spPr>
        <p:txBody>
          <a:bodyPr>
            <a:normAutofit fontScale="92500" lnSpcReduction="10000"/>
          </a:bodyPr>
          <a:lstStyle/>
          <a:p>
            <a:pPr>
              <a:buNone/>
            </a:pPr>
            <a:r>
              <a:rPr lang="en-US" dirty="0" smtClean="0"/>
              <a:t>	"If success at the population level depends on partnerships, then it is unfair to hold any single agency responsible for community conditions. Managers put in this position will be rightly fearful of criticism about conditions that they cannot possibly remedy by themselves. </a:t>
            </a:r>
          </a:p>
          <a:p>
            <a:pPr>
              <a:buNone/>
            </a:pPr>
            <a:endParaRPr lang="en-US" dirty="0" smtClean="0"/>
          </a:p>
          <a:p>
            <a:pPr>
              <a:buNone/>
            </a:pPr>
            <a:r>
              <a:rPr lang="en-US" dirty="0" smtClean="0"/>
              <a:t>	This kind of unfair responsibility causes managers to be defensive, closed and narrowly protective of their agencies, precisely the kind of </a:t>
            </a:r>
            <a:r>
              <a:rPr lang="en-US" dirty="0" err="1" smtClean="0"/>
              <a:t>behaviour</a:t>
            </a:r>
            <a:r>
              <a:rPr lang="en-US" dirty="0" smtClean="0"/>
              <a:t> that works against any chance of real progress.“ </a:t>
            </a:r>
            <a:r>
              <a:rPr lang="en-US" sz="1500" dirty="0" smtClean="0"/>
              <a:t>(p23)</a:t>
            </a:r>
          </a:p>
          <a:p>
            <a:pPr>
              <a:buNone/>
            </a:pPr>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17</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pPr>
              <a:buNone/>
            </a:pPr>
            <a:endParaRPr lang="en-US" dirty="0" smtClean="0"/>
          </a:p>
          <a:p>
            <a:pPr algn="ctr">
              <a:buNone/>
            </a:pPr>
            <a:r>
              <a:rPr lang="en-US" sz="4000" dirty="0" smtClean="0"/>
              <a:t>Always include no cost and low cost options</a:t>
            </a:r>
          </a:p>
          <a:p>
            <a:pPr algn="ctr">
              <a:buNone/>
            </a:pPr>
            <a:endParaRPr lang="en-US" sz="4000" dirty="0" smtClean="0"/>
          </a:p>
          <a:p>
            <a:pPr algn="ctr">
              <a:buNone/>
            </a:pPr>
            <a:r>
              <a:rPr lang="en-US" sz="4000" dirty="0" smtClean="0"/>
              <a:t>"Planning without action is meaningless.“ </a:t>
            </a:r>
            <a:r>
              <a:rPr lang="en-US" sz="1400" dirty="0" smtClean="0"/>
              <a:t>(p43)</a:t>
            </a:r>
          </a:p>
          <a:p>
            <a:pPr>
              <a:buNone/>
            </a:pPr>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18</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endParaRPr lang="en-US" dirty="0"/>
          </a:p>
        </p:txBody>
      </p:sp>
      <p:sp>
        <p:nvSpPr>
          <p:cNvPr id="3" name="Content Placeholder 2"/>
          <p:cNvSpPr>
            <a:spLocks noGrp="1"/>
          </p:cNvSpPr>
          <p:nvPr>
            <p:ph idx="1"/>
          </p:nvPr>
        </p:nvSpPr>
        <p:spPr>
          <a:xfrm>
            <a:off x="457200" y="1219200"/>
            <a:ext cx="8229600" cy="4906963"/>
          </a:xfrm>
        </p:spPr>
        <p:txBody>
          <a:bodyPr>
            <a:normAutofit/>
          </a:bodyPr>
          <a:lstStyle/>
          <a:p>
            <a:pPr>
              <a:buNone/>
            </a:pPr>
            <a:r>
              <a:rPr lang="en-US" sz="2800" b="1" dirty="0" smtClean="0"/>
              <a:t>The 7 Population Accountability Questions</a:t>
            </a:r>
          </a:p>
          <a:p>
            <a:pPr>
              <a:buNone/>
            </a:pPr>
            <a:endParaRPr lang="en-US" sz="2400" dirty="0" smtClean="0"/>
          </a:p>
          <a:p>
            <a:pPr lvl="0">
              <a:buNone/>
            </a:pPr>
            <a:r>
              <a:rPr lang="en-US" sz="2400" dirty="0" smtClean="0"/>
              <a:t>1. What are the quality of life conditions we want for the children, adults and families who live in our community? </a:t>
            </a:r>
          </a:p>
          <a:p>
            <a:pPr lvl="0">
              <a:buNone/>
            </a:pPr>
            <a:r>
              <a:rPr lang="en-US" sz="2400" dirty="0" smtClean="0"/>
              <a:t>2. What would these conditions look like if we could see them? </a:t>
            </a:r>
          </a:p>
          <a:p>
            <a:pPr lvl="0">
              <a:buNone/>
            </a:pPr>
            <a:r>
              <a:rPr lang="en-US" sz="2400" dirty="0" smtClean="0"/>
              <a:t>3. How can we measure these conditions? </a:t>
            </a:r>
          </a:p>
          <a:p>
            <a:pPr lvl="0">
              <a:buNone/>
            </a:pPr>
            <a:r>
              <a:rPr lang="en-US" sz="2400" dirty="0" smtClean="0"/>
              <a:t>4. How are we doing on the most important of these measures? </a:t>
            </a:r>
          </a:p>
          <a:p>
            <a:pPr lvl="0">
              <a:buNone/>
            </a:pPr>
            <a:r>
              <a:rPr lang="en-US" sz="2400" dirty="0" smtClean="0"/>
              <a:t>5. Who are the partners that have a role to play in doing better? </a:t>
            </a:r>
          </a:p>
          <a:p>
            <a:pPr lvl="0">
              <a:buNone/>
            </a:pPr>
            <a:r>
              <a:rPr lang="en-US" sz="2400" dirty="0" smtClean="0"/>
              <a:t>6. What works to do better, including no-cost and low-cost ideas? </a:t>
            </a:r>
          </a:p>
          <a:p>
            <a:pPr lvl="0">
              <a:buNone/>
            </a:pPr>
            <a:r>
              <a:rPr lang="en-US" sz="2400" dirty="0" smtClean="0"/>
              <a:t>7. What do we propose to do? </a:t>
            </a:r>
            <a:r>
              <a:rPr lang="en-US" sz="1400" dirty="0" smtClean="0"/>
              <a:t>(p47)</a:t>
            </a:r>
          </a:p>
          <a:p>
            <a:pPr>
              <a:buNone/>
            </a:pPr>
            <a:endParaRPr lang="en-US" sz="1200"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19</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a:normAutofit fontScale="90000"/>
          </a:bodyPr>
          <a:lstStyle/>
          <a:p>
            <a:endParaRPr lang="en-US" dirty="0"/>
          </a:p>
        </p:txBody>
      </p:sp>
      <p:sp>
        <p:nvSpPr>
          <p:cNvPr id="3" name="Content Placeholder 2"/>
          <p:cNvSpPr>
            <a:spLocks noGrp="1"/>
          </p:cNvSpPr>
          <p:nvPr>
            <p:ph idx="1"/>
          </p:nvPr>
        </p:nvSpPr>
        <p:spPr>
          <a:xfrm>
            <a:off x="457200" y="1219200"/>
            <a:ext cx="8229600" cy="4906963"/>
          </a:xfrm>
        </p:spPr>
        <p:txBody>
          <a:bodyPr/>
          <a:lstStyle/>
          <a:p>
            <a:pPr>
              <a:buNone/>
            </a:pPr>
            <a:r>
              <a:rPr lang="en-US" dirty="0" smtClean="0"/>
              <a:t>	How to choose population results? </a:t>
            </a:r>
          </a:p>
          <a:p>
            <a:pPr>
              <a:buNone/>
            </a:pPr>
            <a:endParaRPr lang="en-US" dirty="0" smtClean="0"/>
          </a:p>
          <a:p>
            <a:pPr>
              <a:buNone/>
            </a:pPr>
            <a:r>
              <a:rPr lang="en-US" dirty="0" smtClean="0"/>
              <a:t>	Put three unfinished sentences on a board: </a:t>
            </a:r>
          </a:p>
          <a:p>
            <a:pPr>
              <a:buNone/>
            </a:pPr>
            <a:endParaRPr lang="en-US" dirty="0" smtClean="0"/>
          </a:p>
          <a:p>
            <a:pPr>
              <a:buNone/>
            </a:pPr>
            <a:r>
              <a:rPr lang="en-US" dirty="0" smtClean="0"/>
              <a:t>	We want children who are ... </a:t>
            </a:r>
          </a:p>
          <a:p>
            <a:pPr>
              <a:buNone/>
            </a:pPr>
            <a:r>
              <a:rPr lang="en-US" dirty="0" smtClean="0"/>
              <a:t>	We want families that are ... </a:t>
            </a:r>
          </a:p>
          <a:p>
            <a:pPr>
              <a:buNone/>
            </a:pPr>
            <a:r>
              <a:rPr lang="en-US" dirty="0" smtClean="0"/>
              <a:t>	We want to live in a community that is ... </a:t>
            </a:r>
            <a:r>
              <a:rPr lang="en-US" sz="1400" dirty="0" smtClean="0"/>
              <a:t>(p49)</a:t>
            </a:r>
          </a:p>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20</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20762"/>
          </a:xfrm>
        </p:spPr>
        <p:txBody>
          <a:bodyPr>
            <a:normAutofit/>
          </a:bodyPr>
          <a:lstStyle/>
          <a:p>
            <a:r>
              <a:rPr lang="en-GB" dirty="0" smtClean="0"/>
              <a:t>Credible Baselines</a:t>
            </a:r>
            <a:endParaRPr lang="en-US" dirty="0"/>
          </a:p>
        </p:txBody>
      </p:sp>
      <p:sp>
        <p:nvSpPr>
          <p:cNvPr id="3" name="Content Placeholder 2"/>
          <p:cNvSpPr>
            <a:spLocks noGrp="1"/>
          </p:cNvSpPr>
          <p:nvPr>
            <p:ph idx="1"/>
          </p:nvPr>
        </p:nvSpPr>
        <p:spPr>
          <a:xfrm>
            <a:off x="457200" y="1524000"/>
            <a:ext cx="8229600" cy="2590799"/>
          </a:xfrm>
        </p:spPr>
        <p:txBody>
          <a:bodyPr>
            <a:normAutofit fontScale="92500" lnSpcReduction="20000"/>
          </a:bodyPr>
          <a:lstStyle/>
          <a:p>
            <a:pPr>
              <a:buNone/>
            </a:pPr>
            <a:r>
              <a:rPr lang="en-US" dirty="0" smtClean="0"/>
              <a:t>	</a:t>
            </a:r>
          </a:p>
          <a:p>
            <a:pPr>
              <a:buNone/>
            </a:pPr>
            <a:r>
              <a:rPr lang="en-US" dirty="0" smtClean="0"/>
              <a:t>	"Baseline forecasts must be credible, otherwise the process collapses. </a:t>
            </a:r>
          </a:p>
          <a:p>
            <a:pPr>
              <a:buNone/>
            </a:pPr>
            <a:endParaRPr lang="en-US" dirty="0"/>
          </a:p>
          <a:p>
            <a:pPr>
              <a:buNone/>
            </a:pPr>
            <a:r>
              <a:rPr lang="en-US" dirty="0" smtClean="0"/>
              <a:t>	It is important to involve key stakeholders in the creation of credible forecasts.“ </a:t>
            </a:r>
            <a:r>
              <a:rPr lang="en-US" sz="1400" dirty="0" smtClean="0"/>
              <a:t>(p59)</a:t>
            </a:r>
            <a:endParaRPr lang="en-US" dirty="0" smtClean="0"/>
          </a:p>
          <a:p>
            <a:pPr>
              <a:buNone/>
            </a:pPr>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21</a:t>
            </a:fld>
            <a:endParaRPr lang="en-US"/>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5962"/>
          </a:xfrm>
        </p:spPr>
        <p:txBody>
          <a:bodyPr>
            <a:normAutofit fontScale="90000"/>
          </a:bodyPr>
          <a:lstStyle/>
          <a:p>
            <a:endParaRPr lang="en-US" dirty="0"/>
          </a:p>
        </p:txBody>
      </p:sp>
      <p:sp>
        <p:nvSpPr>
          <p:cNvPr id="3" name="Content Placeholder 2"/>
          <p:cNvSpPr>
            <a:spLocks noGrp="1"/>
          </p:cNvSpPr>
          <p:nvPr>
            <p:ph idx="1"/>
          </p:nvPr>
        </p:nvSpPr>
        <p:spPr>
          <a:xfrm>
            <a:off x="457200" y="1219200"/>
            <a:ext cx="8229600" cy="4906963"/>
          </a:xfrm>
        </p:spPr>
        <p:txBody>
          <a:bodyPr>
            <a:normAutofit/>
          </a:bodyPr>
          <a:lstStyle/>
          <a:p>
            <a:pPr>
              <a:buNone/>
            </a:pPr>
            <a:r>
              <a:rPr lang="en-US" dirty="0" smtClean="0"/>
              <a:t>	In Performance Accountability not all measures are created equal: </a:t>
            </a:r>
          </a:p>
          <a:p>
            <a:pPr>
              <a:buNone/>
            </a:pPr>
            <a:r>
              <a:rPr lang="en-US" dirty="0" smtClean="0"/>
              <a:t>		</a:t>
            </a:r>
            <a:r>
              <a:rPr lang="en-US" sz="3000" b="1" dirty="0" smtClean="0"/>
              <a:t>How much did we do? </a:t>
            </a:r>
            <a:r>
              <a:rPr lang="en-US" sz="3000" dirty="0" smtClean="0"/>
              <a:t>- least important  </a:t>
            </a:r>
          </a:p>
          <a:p>
            <a:pPr>
              <a:buNone/>
            </a:pPr>
            <a:r>
              <a:rPr lang="en-US" sz="3000" dirty="0" smtClean="0"/>
              <a:t>		</a:t>
            </a:r>
            <a:r>
              <a:rPr lang="en-US" sz="3000" b="1" dirty="0" smtClean="0"/>
              <a:t>Is anyone better off? </a:t>
            </a:r>
            <a:r>
              <a:rPr lang="en-US" sz="3000" dirty="0" smtClean="0"/>
              <a:t>(Number) - 3rd least 	important</a:t>
            </a:r>
          </a:p>
          <a:p>
            <a:pPr>
              <a:buNone/>
            </a:pPr>
            <a:r>
              <a:rPr lang="en-US" sz="3000" dirty="0" smtClean="0"/>
              <a:t>		</a:t>
            </a:r>
            <a:r>
              <a:rPr lang="en-US" sz="3000" b="1" dirty="0" smtClean="0"/>
              <a:t>How well did we do? </a:t>
            </a:r>
            <a:r>
              <a:rPr lang="en-US" sz="3000" dirty="0" smtClean="0"/>
              <a:t>(Percentage) - 2nd most 	important</a:t>
            </a:r>
          </a:p>
          <a:p>
            <a:pPr>
              <a:buNone/>
            </a:pPr>
            <a:r>
              <a:rPr lang="en-US" sz="3000" dirty="0" smtClean="0"/>
              <a:t>		</a:t>
            </a:r>
            <a:r>
              <a:rPr lang="en-US" sz="3000" b="1" dirty="0" smtClean="0"/>
              <a:t>Is anyone better off? </a:t>
            </a:r>
            <a:r>
              <a:rPr lang="en-US" sz="3000" dirty="0" smtClean="0"/>
              <a:t>(percentage) - most 	important</a:t>
            </a:r>
          </a:p>
          <a:p>
            <a:pPr>
              <a:buNone/>
            </a:pPr>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22</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cstate="print"/>
          <a:srcRect/>
          <a:stretch>
            <a:fillRect/>
          </a:stretch>
        </p:blipFill>
        <p:spPr bwMode="auto">
          <a:xfrm>
            <a:off x="838200" y="609067"/>
            <a:ext cx="7620000" cy="5754965"/>
          </a:xfrm>
          <a:prstGeom prst="rect">
            <a:avLst/>
          </a:prstGeom>
          <a:noFill/>
          <a:ln w="9525">
            <a:noFill/>
            <a:miter lim="800000"/>
            <a:headEnd/>
            <a:tailEnd/>
          </a:ln>
        </p:spPr>
      </p:pic>
      <p:sp>
        <p:nvSpPr>
          <p:cNvPr id="2" name="Slide Number Placeholder 1"/>
          <p:cNvSpPr>
            <a:spLocks noGrp="1"/>
          </p:cNvSpPr>
          <p:nvPr>
            <p:ph type="sldNum" sz="quarter" idx="12"/>
          </p:nvPr>
        </p:nvSpPr>
        <p:spPr/>
        <p:txBody>
          <a:bodyPr/>
          <a:lstStyle/>
          <a:p>
            <a:fld id="{B6F15528-21DE-4FAA-801E-634DDDAF4B2B}" type="slidenum">
              <a:rPr lang="en-US" smtClean="0"/>
              <a:pPr/>
              <a:t>23</a:t>
            </a:fld>
            <a:endParaRPr lang="en-US"/>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1000" y="1447800"/>
            <a:ext cx="8458200" cy="3539430"/>
          </a:xfrm>
          <a:prstGeom prst="rect">
            <a:avLst/>
          </a:prstGeom>
        </p:spPr>
        <p:txBody>
          <a:bodyPr wrap="square">
            <a:spAutoFit/>
          </a:bodyPr>
          <a:lstStyle/>
          <a:p>
            <a:r>
              <a:rPr lang="en-US" sz="2800" b="1" dirty="0" smtClean="0"/>
              <a:t>The 7 Performance Accountability Questions: </a:t>
            </a:r>
          </a:p>
          <a:p>
            <a:endParaRPr lang="en-US" sz="2800" b="1" dirty="0"/>
          </a:p>
          <a:p>
            <a:pPr marL="457200" indent="-457200">
              <a:buFont typeface="+mj-lt"/>
              <a:buAutoNum type="arabicPeriod"/>
            </a:pPr>
            <a:r>
              <a:rPr lang="en-US" sz="2400" dirty="0" smtClean="0"/>
              <a:t>Who are our customers? </a:t>
            </a:r>
          </a:p>
          <a:p>
            <a:pPr marL="457200" indent="-457200">
              <a:buFont typeface="+mj-lt"/>
              <a:buAutoNum type="arabicPeriod"/>
            </a:pPr>
            <a:r>
              <a:rPr lang="en-US" sz="2400" dirty="0" smtClean="0"/>
              <a:t>How can we measure if our customers are better off? </a:t>
            </a:r>
          </a:p>
          <a:p>
            <a:pPr marL="457200" indent="-457200">
              <a:buFont typeface="+mj-lt"/>
              <a:buAutoNum type="arabicPeriod"/>
            </a:pPr>
            <a:r>
              <a:rPr lang="en-US" sz="2400" dirty="0" smtClean="0"/>
              <a:t>How can we measure if we are delivering services well? </a:t>
            </a:r>
          </a:p>
          <a:p>
            <a:pPr marL="457200" indent="-457200">
              <a:buFont typeface="+mj-lt"/>
              <a:buAutoNum type="arabicPeriod"/>
            </a:pPr>
            <a:r>
              <a:rPr lang="en-US" sz="2400" dirty="0" smtClean="0"/>
              <a:t>How are we doing on the most important of these measures? </a:t>
            </a:r>
          </a:p>
          <a:p>
            <a:pPr marL="457200" indent="-457200">
              <a:buFont typeface="+mj-lt"/>
              <a:buAutoNum type="arabicPeriod"/>
            </a:pPr>
            <a:r>
              <a:rPr lang="en-US" sz="2400" dirty="0" smtClean="0"/>
              <a:t>Who are the partners that have a role to play in doing better? </a:t>
            </a:r>
          </a:p>
          <a:p>
            <a:pPr marL="457200" indent="-457200">
              <a:buFont typeface="+mj-lt"/>
              <a:buAutoNum type="arabicPeriod"/>
            </a:pPr>
            <a:r>
              <a:rPr lang="en-US" sz="2400" dirty="0" smtClean="0"/>
              <a:t>What works to do better, including no-cost and low-cost ideas? </a:t>
            </a:r>
          </a:p>
          <a:p>
            <a:pPr marL="457200" indent="-457200">
              <a:buFont typeface="+mj-lt"/>
              <a:buAutoNum type="arabicPeriod"/>
            </a:pPr>
            <a:r>
              <a:rPr lang="en-US" sz="2400" dirty="0" smtClean="0"/>
              <a:t>What do we propose to do?</a:t>
            </a:r>
            <a:endParaRPr lang="en-US" sz="2400" dirty="0"/>
          </a:p>
        </p:txBody>
      </p:sp>
      <p:sp>
        <p:nvSpPr>
          <p:cNvPr id="3" name="Title 2"/>
          <p:cNvSpPr>
            <a:spLocks noGrp="1"/>
          </p:cNvSpPr>
          <p:nvPr>
            <p:ph type="title"/>
          </p:nvPr>
        </p:nvSpPr>
        <p:spPr>
          <a:xfrm>
            <a:off x="457200" y="274638"/>
            <a:ext cx="8229600" cy="792162"/>
          </a:xfrm>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24</a:t>
            </a:fld>
            <a:endParaRPr lang="en-US"/>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Slide Number Placeholder 2"/>
          <p:cNvSpPr>
            <a:spLocks noGrp="1"/>
          </p:cNvSpPr>
          <p:nvPr>
            <p:ph type="sldNum" sz="quarter" idx="12"/>
          </p:nvPr>
        </p:nvSpPr>
        <p:spPr/>
        <p:txBody>
          <a:bodyPr/>
          <a:lstStyle/>
          <a:p>
            <a:fld id="{B6F15528-21DE-4FAA-801E-634DDDAF4B2B}" type="slidenum">
              <a:rPr lang="en-US" smtClean="0"/>
              <a:pPr/>
              <a:t>25</a:t>
            </a:fld>
            <a:endParaRPr lang="en-US"/>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43250" y="2195512"/>
            <a:ext cx="2857500" cy="2466975"/>
          </a:xfrm>
          <a:prstGeom prst="rect">
            <a:avLst/>
          </a:prstGeom>
        </p:spPr>
      </p:pic>
    </p:spTree>
    <p:extLst>
      <p:ext uri="{BB962C8B-B14F-4D97-AF65-F5344CB8AC3E}">
        <p14:creationId xmlns:p14="http://schemas.microsoft.com/office/powerpoint/2010/main" val="288485215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For further information</a:t>
            </a:r>
            <a:endParaRPr lang="en-US" dirty="0"/>
          </a:p>
        </p:txBody>
      </p:sp>
      <p:sp>
        <p:nvSpPr>
          <p:cNvPr id="4" name="Content Placeholder 3"/>
          <p:cNvSpPr>
            <a:spLocks noGrp="1"/>
          </p:cNvSpPr>
          <p:nvPr>
            <p:ph idx="1"/>
          </p:nvPr>
        </p:nvSpPr>
        <p:spPr/>
        <p:txBody>
          <a:bodyPr/>
          <a:lstStyle/>
          <a:p>
            <a:pPr>
              <a:buNone/>
            </a:pPr>
            <a:endParaRPr lang="en-US" sz="2800" dirty="0" smtClean="0">
              <a:hlinkClick r:id="rId3"/>
            </a:endParaRPr>
          </a:p>
          <a:p>
            <a:pPr>
              <a:buNone/>
            </a:pPr>
            <a:r>
              <a:rPr lang="en-US" sz="2800" dirty="0" smtClean="0">
                <a:hlinkClick r:id="rId3"/>
              </a:rPr>
              <a:t>http://www.resultsleadership.org/about-rlg/index.html</a:t>
            </a:r>
            <a:endParaRPr lang="en-US" sz="2800" dirty="0" smtClean="0"/>
          </a:p>
          <a:p>
            <a:pPr>
              <a:buNone/>
            </a:pPr>
            <a:endParaRPr lang="en-GB" sz="2800" dirty="0" smtClean="0"/>
          </a:p>
          <a:p>
            <a:pPr>
              <a:buNone/>
            </a:pPr>
            <a:r>
              <a:rPr lang="en-US" sz="2800" dirty="0" smtClean="0">
                <a:hlinkClick r:id="rId4"/>
              </a:rPr>
              <a:t>http://www.raguide.org/</a:t>
            </a:r>
            <a:endParaRPr lang="en-US" sz="2800" dirty="0" smtClean="0"/>
          </a:p>
          <a:p>
            <a:pPr>
              <a:buNone/>
            </a:pPr>
            <a:endParaRPr lang="en-GB" sz="2800" dirty="0" smtClean="0"/>
          </a:p>
          <a:p>
            <a:pPr>
              <a:buNone/>
            </a:pPr>
            <a:r>
              <a:rPr lang="en-US" sz="2800" dirty="0" smtClean="0">
                <a:hlinkClick r:id="rId5"/>
              </a:rPr>
              <a:t>http://www.resultsaccountability.com/</a:t>
            </a:r>
            <a:endParaRPr lang="en-US" sz="2800" dirty="0" smtClean="0"/>
          </a:p>
          <a:p>
            <a:pPr>
              <a:buNone/>
            </a:pPr>
            <a:endParaRPr lang="en-US" dirty="0"/>
          </a:p>
        </p:txBody>
      </p:sp>
      <p:sp>
        <p:nvSpPr>
          <p:cNvPr id="2" name="Slide Number Placeholder 1"/>
          <p:cNvSpPr>
            <a:spLocks noGrp="1"/>
          </p:cNvSpPr>
          <p:nvPr>
            <p:ph type="sldNum" sz="quarter" idx="12"/>
          </p:nvPr>
        </p:nvSpPr>
        <p:spPr/>
        <p:txBody>
          <a:bodyPr/>
          <a:lstStyle/>
          <a:p>
            <a:fld id="{B6F15528-21DE-4FAA-801E-634DDDAF4B2B}" type="slidenum">
              <a:rPr lang="en-US" smtClean="0"/>
              <a:pPr/>
              <a:t>26</a:t>
            </a:fld>
            <a:endParaRPr lang="en-US"/>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192</TotalTime>
  <Words>673</Words>
  <Application>Microsoft Office PowerPoint</Application>
  <PresentationFormat>On-screen Show (4:3)</PresentationFormat>
  <Paragraphs>156</Paragraphs>
  <Slides>26</Slides>
  <Notes>18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Arial</vt:lpstr>
      <vt:lpstr>Calibri</vt:lpstr>
      <vt:lpstr>Office Theme</vt:lpstr>
      <vt:lpstr>Trying Hard is Not Good Enough</vt:lpstr>
      <vt:lpstr>PowerPoint Presentation</vt:lpstr>
      <vt:lpstr>PowerPoint Presentation</vt:lpstr>
      <vt:lpstr>Friedman’s key question</vt:lpstr>
      <vt:lpstr>A culture of defeatism pervades the public and non-profit sectors ... </vt:lpstr>
      <vt:lpstr>PowerPoint Presentation</vt:lpstr>
      <vt:lpstr>PowerPoint Presentation</vt:lpstr>
      <vt:lpstr>PowerPoint Presentation</vt:lpstr>
      <vt:lpstr>PowerPoint Presentation</vt:lpstr>
      <vt:lpstr>PowerPoint Presentation</vt:lpstr>
      <vt:lpstr>Do we need data when we have a leaking roof? </vt:lpstr>
      <vt:lpstr>PowerPoint Presentation</vt:lpstr>
      <vt:lpstr>Common language is important:</vt:lpstr>
      <vt:lpstr>PowerPoint Presentation</vt:lpstr>
      <vt:lpstr>Common Sense!</vt:lpstr>
      <vt:lpstr>Population &amp; Performance</vt:lpstr>
      <vt:lpstr>Defensive, closed management</vt:lpstr>
      <vt:lpstr>PowerPoint Presentation</vt:lpstr>
      <vt:lpstr>PowerPoint Presentation</vt:lpstr>
      <vt:lpstr>PowerPoint Presentation</vt:lpstr>
      <vt:lpstr>Credible Baselines</vt:lpstr>
      <vt:lpstr>PowerPoint Presentation</vt:lpstr>
      <vt:lpstr>PowerPoint Presentation</vt:lpstr>
      <vt:lpstr>PowerPoint Presentation</vt:lpstr>
      <vt:lpstr>PowerPoint Presentation</vt:lpstr>
      <vt:lpstr>For further information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Trying Hard is Not Good Enough</dc:title>
  <dc:creator/>
  <cp:lastModifiedBy>Mike Durke</cp:lastModifiedBy>
  <cp:revision>27</cp:revision>
  <dcterms:created xsi:type="dcterms:W3CDTF">2006-08-16T00:00:00Z</dcterms:created>
  <dcterms:modified xsi:type="dcterms:W3CDTF">2017-02-28T09:44:49Z</dcterms:modified>
</cp:coreProperties>
</file>