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8" r:id="rId3"/>
    <p:sldId id="269" r:id="rId4"/>
    <p:sldId id="264" r:id="rId5"/>
    <p:sldId id="265" r:id="rId6"/>
    <p:sldId id="257" r:id="rId7"/>
    <p:sldId id="266" r:id="rId8"/>
    <p:sldId id="267" r:id="rId9"/>
    <p:sldId id="261" r:id="rId10"/>
    <p:sldId id="262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>
      <p:cViewPr varScale="1">
        <p:scale>
          <a:sx n="90" d="100"/>
          <a:sy n="90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CFB56C-6FF9-4BF0-A314-7555AF93842C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A1955C-25FE-406D-A962-DC7B7198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6776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74B78-9CAF-4FF5-B70C-65867F8190C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4C7B2-116D-4782-B165-4EF68A9E1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732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DA79E5-014E-4806-ACB6-1211C3FCAAC0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91255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E47F9D-B0A4-44B8-8CA4-20EE17E3AA3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baseline="0" dirty="0" smtClean="0"/>
              <a:t>We call the person who identifies a need or desire, makes a purchase, and then disposes of the product as a consumer. The purchaser or user might be the same person, or not. You can see in the slide that there are three key stages: 1) prepurchase, 2) purchase, and 3) postpurchase. Marketers need an understanding of all three stages.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15097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42614-675E-4274-8455-0AA244D8832C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77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1529-4B4A-4AF2-B07F-13D4F69AA25C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0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D0CD4-EC66-41E0-820A-F65AF3FE8A82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41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CCBC6-D77D-4BE2-9D47-FFE449A8D81D}" type="datetime1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7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29522-BF99-45FA-8D6D-581208490CD4}" type="datetime1">
              <a:rPr lang="en-GB" smtClean="0"/>
              <a:t>20/10/2017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62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76C3-003B-4017-83D2-05B2F6D581EA}" type="datetime1">
              <a:rPr lang="en-GB" smtClean="0"/>
              <a:t>20/10/2017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99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27E-4EB8-467A-82FB-0F7CCA8BEE48}" type="datetime1">
              <a:rPr lang="en-GB" smtClean="0"/>
              <a:t>20/10/2017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3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6B889-E4A4-40BC-ACC2-DFCF221748AF}" type="datetime1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32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BF70-1E45-4D99-93AE-74885DE6AA2C}" type="datetime1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08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1706-1D8F-46F3-8824-6FD2706213F1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0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C67EE-C304-41BF-9F44-60835D409EB9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37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371600"/>
            <a:ext cx="4038600" cy="4759325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371600"/>
            <a:ext cx="4038600" cy="47593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1-</a:t>
            </a:r>
            <a:fld id="{71CB4994-B43C-46BE-AAE1-5C300242F8A7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 </a:t>
            </a:r>
          </a:p>
          <a:p>
            <a:r>
              <a:rPr lang="en-US" dirty="0" smtClean="0"/>
              <a:t>Copyright © 2013 Pearson Education, Inc. publishing as Prentice Hall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08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371600"/>
            <a:ext cx="8229600" cy="4759325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1-</a:t>
            </a:r>
            <a:fld id="{C22238C0-0796-4922-BA4E-D721310CC5EF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 smtClean="0"/>
          </a:p>
          <a:p>
            <a:r>
              <a:rPr lang="en-US" dirty="0" smtClean="0"/>
              <a:t>Copyright © 2013 Pearson Education, Inc. publishing as Prentice Hall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78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06C33-261B-4404-A6F7-DBE81E666F5A}" type="datetime1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beat/article/41359831/we-are-generation-z-were-misunderstood-but-this-is-who-we-are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forbes.com/sites/danschawbel/2015/01/20/10-new-findings-about-the-millennial-consumer/#1bddbc3f6c8f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Trends and Consumerism</a:t>
            </a:r>
            <a:br>
              <a:rPr lang="en-GB" dirty="0" smtClean="0"/>
            </a:br>
            <a:r>
              <a:rPr lang="en-GB" dirty="0" smtClean="0"/>
              <a:t>Buying, Having, 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67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Generation Z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www.bbc.co.uk/newsbeat/article/41359831/we-are-generation-z-were-misunderstood-but-this-is-who-we-are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Referring to the Newsbeat </a:t>
            </a:r>
            <a:r>
              <a:rPr lang="en-US" dirty="0" err="1" smtClean="0"/>
              <a:t>programme</a:t>
            </a:r>
            <a:r>
              <a:rPr lang="en-US" dirty="0" smtClean="0"/>
              <a:t> and the article, identify interesting or successful aspects of the </a:t>
            </a:r>
            <a:r>
              <a:rPr lang="en-US" dirty="0" err="1" smtClean="0"/>
              <a:t>Unidays</a:t>
            </a:r>
            <a:r>
              <a:rPr lang="en-US" dirty="0" smtClean="0"/>
              <a:t> marketing strategy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63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Consumer </a:t>
            </a:r>
            <a:r>
              <a:rPr lang="en-US" dirty="0" err="1" smtClean="0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https://www.forbes.com/sites/danschawbel/2015/01/20/10-new-findings-about-the-millennial-consumer/#</a:t>
            </a:r>
            <a:r>
              <a:rPr lang="en-US" dirty="0" smtClean="0">
                <a:hlinkClick r:id="rId2"/>
              </a:rPr>
              <a:t>1bddbc3f6c8f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Discussion – what does this mean for marketers?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45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en-US" dirty="0"/>
              <a:t>Consumer </a:t>
            </a:r>
            <a:r>
              <a:rPr lang="en-US" dirty="0" smtClean="0"/>
              <a:t>behaviour </a:t>
            </a:r>
            <a:r>
              <a:rPr lang="en-US" dirty="0"/>
              <a:t>is a process.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en-US" dirty="0"/>
              <a:t>Marketers need to understand the wants and needs of different consumer segments.</a:t>
            </a:r>
            <a:r>
              <a:rPr lang="en-US" dirty="0">
                <a:sym typeface="Wingdings" pitchFamily="2" charset="2"/>
              </a:rPr>
              <a:t> 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en-US" dirty="0"/>
              <a:t>Our choices as consumers relate in powerful ways to the rest of our lives.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en-US" dirty="0"/>
              <a:t>Our motivations to consume are complex and varied.</a:t>
            </a:r>
            <a:r>
              <a:rPr lang="en-US" dirty="0">
                <a:sym typeface="Wingdings" pitchFamily="2" charset="2"/>
              </a:rPr>
              <a:t> 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Solomon </a:t>
            </a:r>
            <a:r>
              <a:rPr lang="en-GB" dirty="0"/>
              <a:t>(2015)</a:t>
            </a:r>
          </a:p>
          <a:p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002060"/>
              </a:buClr>
              <a:buFont typeface="+mj-lt"/>
              <a:buAutoNum type="arabicPeriod" startAt="5"/>
            </a:pPr>
            <a:r>
              <a:rPr lang="en-US" dirty="0"/>
              <a:t>Technology and culture create a new “always on” consumer.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 startAt="5"/>
            </a:pPr>
            <a:r>
              <a:rPr lang="en-US" dirty="0"/>
              <a:t>Many different types of specialists study consumer </a:t>
            </a:r>
            <a:r>
              <a:rPr lang="en-US" dirty="0" smtClean="0"/>
              <a:t>behaviour</a:t>
            </a:r>
            <a:r>
              <a:rPr lang="en-US" dirty="0"/>
              <a:t>.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 startAt="5"/>
            </a:pPr>
            <a:r>
              <a:rPr lang="en-US" dirty="0"/>
              <a:t>There are differing perspectives regarding how and what we should understand about consumer </a:t>
            </a:r>
            <a:r>
              <a:rPr lang="en-US" dirty="0" smtClean="0"/>
              <a:t>behaviour</a:t>
            </a:r>
            <a:r>
              <a:rPr lang="en-US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Solomon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1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Process of Consumer Behaviour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US" sz="2400" dirty="0"/>
              <a:t>Consumer </a:t>
            </a:r>
            <a:r>
              <a:rPr lang="en-US" sz="2400" dirty="0" smtClean="0"/>
              <a:t>behaviour is </a:t>
            </a:r>
            <a:r>
              <a:rPr lang="en-US" sz="2400" dirty="0"/>
              <a:t>a process</a:t>
            </a:r>
            <a:r>
              <a:rPr lang="en-US" sz="2400" dirty="0" smtClean="0"/>
              <a:t>.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Needs, wants and desires.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What’s the process involved in buying a car?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How do you decide what mobile phone to buy?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Why did you decide to study logistics?</a:t>
            </a:r>
          </a:p>
          <a:p>
            <a:pPr>
              <a:buFont typeface="Arial" charset="0"/>
              <a:buChar char="•"/>
            </a:pPr>
            <a:r>
              <a:rPr lang="en-US" sz="2400" dirty="0" smtClean="0"/>
              <a:t>Give good and bad examples of consumer experience.</a:t>
            </a:r>
          </a:p>
          <a:p>
            <a:pPr>
              <a:buFont typeface="Arial" charset="0"/>
              <a:buChar char="•"/>
            </a:pPr>
            <a:endParaRPr lang="en-US" sz="2400" dirty="0" smtClean="0"/>
          </a:p>
          <a:p>
            <a:pPr>
              <a:buFont typeface="Arial" charset="0"/>
              <a:buChar char="•"/>
            </a:pPr>
            <a:endParaRPr lang="en-US" sz="2400" dirty="0"/>
          </a:p>
          <a:p>
            <a:pPr>
              <a:buFont typeface="Arial" charset="0"/>
              <a:buChar char="•"/>
            </a:pP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Solomon (2015)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6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smtClean="0"/>
              <a:t>Copyright © 2015 Pearson Education</a:t>
            </a:r>
            <a:endParaRPr lang="en-US" dirty="0"/>
          </a:p>
          <a:p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Consumer Behaviour?</a:t>
            </a:r>
          </a:p>
        </p:txBody>
      </p:sp>
      <p:pic>
        <p:nvPicPr>
          <p:cNvPr id="14340" name="Picture 11" descr="MPj04002760000[1]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34000" y="1524000"/>
            <a:ext cx="3048000" cy="3810000"/>
          </a:xfrm>
          <a:solidFill>
            <a:srgbClr val="CC3300"/>
          </a:solidFill>
          <a:ln w="38100">
            <a:solidFill>
              <a:srgbClr val="996633"/>
            </a:solidFill>
          </a:ln>
        </p:spPr>
      </p:pic>
      <p:sp>
        <p:nvSpPr>
          <p:cNvPr id="1434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" y="1447800"/>
            <a:ext cx="4038600" cy="3970318"/>
          </a:xfrm>
          <a:noFill/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US" sz="2800" dirty="0" smtClean="0"/>
              <a:t>Consumer behaviour: the study of the processes involved when individuals or groups select, purchase, use, or dispose of products, services, ideas, or experiences to satisfy needs and desires.</a:t>
            </a:r>
          </a:p>
        </p:txBody>
      </p:sp>
    </p:spTree>
    <p:extLst>
      <p:ext uri="{BB962C8B-B14F-4D97-AF65-F5344CB8AC3E}">
        <p14:creationId xmlns:p14="http://schemas.microsoft.com/office/powerpoint/2010/main" val="3510869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Copyright © 2015 Pearson Education</a:t>
            </a:r>
            <a:endParaRPr lang="en-US" dirty="0"/>
          </a:p>
          <a:p>
            <a:endParaRPr lang="en-US" dirty="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Figure 1.1 </a:t>
            </a:r>
            <a:br>
              <a:rPr lang="en-US" dirty="0" smtClean="0"/>
            </a:br>
            <a:r>
              <a:rPr lang="en-US" dirty="0" smtClean="0"/>
              <a:t>Stages in the Consumption Process</a:t>
            </a:r>
          </a:p>
        </p:txBody>
      </p:sp>
      <p:pic>
        <p:nvPicPr>
          <p:cNvPr id="15364" name="Picture 3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524000"/>
            <a:ext cx="8153400" cy="4724400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56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</a:t>
            </a:r>
            <a:r>
              <a:rPr lang="en-US" dirty="0"/>
              <a:t>do you decide that you need a product?</a:t>
            </a:r>
          </a:p>
          <a:p>
            <a:r>
              <a:rPr lang="en-US" dirty="0"/>
              <a:t>What about a purchase makes it pleasant or stressful for you?</a:t>
            </a:r>
          </a:p>
          <a:p>
            <a:r>
              <a:rPr lang="en-US" dirty="0"/>
              <a:t>When using the product, what determines if the experience is pleasant</a:t>
            </a:r>
            <a:r>
              <a:rPr lang="en-US" dirty="0" smtClean="0"/>
              <a:t>?</a:t>
            </a:r>
          </a:p>
          <a:p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Give examples of market segmentation in the car industry.</a:t>
            </a:r>
          </a:p>
          <a:p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Using </a:t>
            </a:r>
            <a:r>
              <a:rPr lang="en-US" altLang="en-US" dirty="0">
                <a:solidFill>
                  <a:srgbClr val="000000"/>
                </a:solidFill>
                <a:ea typeface="ＭＳ Ｐゴシック" pitchFamily="34" charset="-128"/>
              </a:rPr>
              <a:t>a company of your choice, identify the extent to which product performance matches consumers expectations.</a:t>
            </a:r>
          </a:p>
          <a:p>
            <a:endParaRPr lang="en-US" dirty="0"/>
          </a:p>
          <a:p>
            <a:pPr marL="0" indent="0">
              <a:buNone/>
            </a:pPr>
            <a:endParaRPr lang="en-US" altLang="en-US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en-US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en-US" altLang="en-US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Solomon (2015)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9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Solomon, M. R., Consumer </a:t>
            </a:r>
            <a:r>
              <a:rPr lang="en-GB" dirty="0" err="1" smtClean="0"/>
              <a:t>Behavior</a:t>
            </a:r>
            <a:r>
              <a:rPr lang="en-GB" dirty="0" smtClean="0"/>
              <a:t>, (2015), Pearson Education. 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38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420</Words>
  <Application>Microsoft Macintosh PowerPoint</Application>
  <PresentationFormat>On-screen Show (4:3)</PresentationFormat>
  <Paragraphs>65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ＭＳ Ｐゴシック</vt:lpstr>
      <vt:lpstr>Arial</vt:lpstr>
      <vt:lpstr>Calibri</vt:lpstr>
      <vt:lpstr>Wingdings</vt:lpstr>
      <vt:lpstr>Office Theme</vt:lpstr>
      <vt:lpstr>Social Trends and Consumerism Buying, Having, Being</vt:lpstr>
      <vt:lpstr>Case study</vt:lpstr>
      <vt:lpstr>Consumer Behaviour</vt:lpstr>
      <vt:lpstr>Objectives</vt:lpstr>
      <vt:lpstr>Objectives</vt:lpstr>
      <vt:lpstr>The Process of Consumer Behaviour </vt:lpstr>
      <vt:lpstr>What is Consumer Behaviour?</vt:lpstr>
      <vt:lpstr>Figure 1.1  Stages in the Consumption Process</vt:lpstr>
      <vt:lpstr>Reflection</vt:lpstr>
      <vt:lpstr>Reference</vt:lpstr>
    </vt:vector>
  </TitlesOfParts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An Introduction</dc:title>
  <dc:creator>Hughes, Alan</dc:creator>
  <cp:lastModifiedBy>Carl Singleton</cp:lastModifiedBy>
  <cp:revision>22</cp:revision>
  <cp:lastPrinted>2015-10-05T15:15:29Z</cp:lastPrinted>
  <dcterms:created xsi:type="dcterms:W3CDTF">2015-01-08T13:54:39Z</dcterms:created>
  <dcterms:modified xsi:type="dcterms:W3CDTF">2017-10-20T14:12:41Z</dcterms:modified>
</cp:coreProperties>
</file>