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1" r:id="rId5"/>
    <p:sldId id="262" r:id="rId6"/>
    <p:sldId id="263" r:id="rId7"/>
    <p:sldId id="264" r:id="rId8"/>
    <p:sldId id="265" r:id="rId9"/>
    <p:sldId id="267" r:id="rId10"/>
    <p:sldId id="268"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53" d="100"/>
          <a:sy n="53" d="100"/>
        </p:scale>
        <p:origin x="710"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C68A6A4-9D61-4BFC-994A-7E35F73B90E0}" type="datetimeFigureOut">
              <a:rPr lang="en-GB" smtClean="0"/>
              <a:t>14/03/2018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169CE0-C5A8-4062-8E1C-DAD8AF211481}" type="slidenum">
              <a:rPr lang="en-GB" smtClean="0"/>
              <a:t>‹#›</a:t>
            </a:fld>
            <a:endParaRPr lang="en-GB" dirty="0"/>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7424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169CE0-C5A8-4062-8E1C-DAD8AF211481}" type="slidenum">
              <a:rPr lang="en-GB" smtClean="0"/>
              <a:t>‹#›</a:t>
            </a:fld>
            <a:endParaRPr lang="en-GB" dirty="0"/>
          </a:p>
        </p:txBody>
      </p:sp>
    </p:spTree>
    <p:extLst>
      <p:ext uri="{BB962C8B-B14F-4D97-AF65-F5344CB8AC3E}">
        <p14:creationId xmlns:p14="http://schemas.microsoft.com/office/powerpoint/2010/main" val="376774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169CE0-C5A8-4062-8E1C-DAD8AF211481}" type="slidenum">
              <a:rPr lang="en-GB" smtClean="0"/>
              <a:t>‹#›</a:t>
            </a:fld>
            <a:endParaRPr lang="en-GB" dirty="0"/>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77329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169CE0-C5A8-4062-8E1C-DAD8AF211481}" type="slidenum">
              <a:rPr lang="en-GB" smtClean="0"/>
              <a:t>‹#›</a:t>
            </a:fld>
            <a:endParaRPr lang="en-GB" dirty="0"/>
          </a:p>
        </p:txBody>
      </p:sp>
    </p:spTree>
    <p:extLst>
      <p:ext uri="{BB962C8B-B14F-4D97-AF65-F5344CB8AC3E}">
        <p14:creationId xmlns:p14="http://schemas.microsoft.com/office/powerpoint/2010/main" val="1494806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6169CE0-C5A8-4062-8E1C-DAD8AF211481}" type="slidenum">
              <a:rPr lang="en-GB" smtClean="0"/>
              <a:t>‹#›</a:t>
            </a:fld>
            <a:endParaRPr lang="en-GB" dirty="0"/>
          </a:p>
        </p:txBody>
      </p:sp>
    </p:spTree>
    <p:extLst>
      <p:ext uri="{BB962C8B-B14F-4D97-AF65-F5344CB8AC3E}">
        <p14:creationId xmlns:p14="http://schemas.microsoft.com/office/powerpoint/2010/main" val="2286619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169CE0-C5A8-4062-8E1C-DAD8AF211481}" type="slidenum">
              <a:rPr lang="en-GB" smtClean="0"/>
              <a:t>‹#›</a:t>
            </a:fld>
            <a:endParaRPr lang="en-GB" dirty="0"/>
          </a:p>
        </p:txBody>
      </p:sp>
    </p:spTree>
    <p:extLst>
      <p:ext uri="{BB962C8B-B14F-4D97-AF65-F5344CB8AC3E}">
        <p14:creationId xmlns:p14="http://schemas.microsoft.com/office/powerpoint/2010/main" val="696798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6169CE0-C5A8-4062-8E1C-DAD8AF211481}" type="slidenum">
              <a:rPr lang="en-GB" smtClean="0"/>
              <a:t>‹#›</a:t>
            </a:fld>
            <a:endParaRPr lang="en-GB" dirty="0"/>
          </a:p>
        </p:txBody>
      </p:sp>
    </p:spTree>
    <p:extLst>
      <p:ext uri="{BB962C8B-B14F-4D97-AF65-F5344CB8AC3E}">
        <p14:creationId xmlns:p14="http://schemas.microsoft.com/office/powerpoint/2010/main" val="1595135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169CE0-C5A8-4062-8E1C-DAD8AF211481}" type="slidenum">
              <a:rPr lang="en-GB" smtClean="0"/>
              <a:t>‹#›</a:t>
            </a:fld>
            <a:endParaRPr lang="en-GB" dirty="0"/>
          </a:p>
        </p:txBody>
      </p:sp>
    </p:spTree>
    <p:extLst>
      <p:ext uri="{BB962C8B-B14F-4D97-AF65-F5344CB8AC3E}">
        <p14:creationId xmlns:p14="http://schemas.microsoft.com/office/powerpoint/2010/main" val="2274448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169CE0-C5A8-4062-8E1C-DAD8AF211481}"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1320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169CE0-C5A8-4062-8E1C-DAD8AF211481}" type="slidenum">
              <a:rPr lang="en-GB" smtClean="0"/>
              <a:t>‹#›</a:t>
            </a:fld>
            <a:endParaRPr lang="en-GB" dirty="0"/>
          </a:p>
        </p:txBody>
      </p:sp>
    </p:spTree>
    <p:extLst>
      <p:ext uri="{BB962C8B-B14F-4D97-AF65-F5344CB8AC3E}">
        <p14:creationId xmlns:p14="http://schemas.microsoft.com/office/powerpoint/2010/main" val="977535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68A6A4-9D61-4BFC-994A-7E35F73B90E0}" type="datetimeFigureOut">
              <a:rPr lang="en-GB" smtClean="0"/>
              <a:t>14/03/2018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169CE0-C5A8-4062-8E1C-DAD8AF211481}" type="slidenum">
              <a:rPr lang="en-GB" smtClean="0"/>
              <a:t>‹#›</a:t>
            </a:fld>
            <a:endParaRPr lang="en-GB"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1322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C68A6A4-9D61-4BFC-994A-7E35F73B90E0}" type="datetimeFigureOut">
              <a:rPr lang="en-GB" smtClean="0"/>
              <a:t>14/03/2018</a:t>
            </a:fld>
            <a:endParaRPr lang="en-GB"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6169CE0-C5A8-4062-8E1C-DAD8AF211481}" type="slidenum">
              <a:rPr lang="en-GB" smtClean="0"/>
              <a:t>‹#›</a:t>
            </a:fld>
            <a:endParaRPr lang="en-GB" dirty="0"/>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099406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ng-enterprise.org.uk/what-we-do/primary-pro"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ng-enterprise.org.uk/what-we-do/primary-pr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55358-7C23-42CF-88C6-90C975732BB5}"/>
              </a:ext>
            </a:extLst>
          </p:cNvPr>
          <p:cNvSpPr>
            <a:spLocks noGrp="1"/>
          </p:cNvSpPr>
          <p:nvPr>
            <p:ph type="ctrTitle"/>
          </p:nvPr>
        </p:nvSpPr>
        <p:spPr>
          <a:xfrm>
            <a:off x="457200" y="4615543"/>
            <a:ext cx="7772400" cy="2119086"/>
          </a:xfrm>
        </p:spPr>
        <p:txBody>
          <a:bodyPr>
            <a:normAutofit fontScale="90000"/>
          </a:bodyPr>
          <a:lstStyle/>
          <a:p>
            <a:pPr lvl="0"/>
            <a:br>
              <a:rPr lang="en-GB" dirty="0"/>
            </a:br>
            <a:br>
              <a:rPr lang="en-GB" dirty="0"/>
            </a:br>
            <a:r>
              <a:rPr lang="en-GB" sz="9800" dirty="0"/>
              <a:t>YOUNG ENTERPRISE </a:t>
            </a:r>
            <a:br>
              <a:rPr lang="en-GB" dirty="0"/>
            </a:br>
            <a:r>
              <a:rPr lang="en-GB" dirty="0"/>
              <a:t>ENTREPRENEURIAL EDUCATION  ASSIGNMENT 1 </a:t>
            </a:r>
            <a:br>
              <a:rPr lang="en-GB" dirty="0"/>
            </a:br>
            <a:br>
              <a:rPr lang="en-GB" dirty="0"/>
            </a:br>
            <a:endParaRPr lang="en-GB" dirty="0"/>
          </a:p>
        </p:txBody>
      </p:sp>
      <p:sp>
        <p:nvSpPr>
          <p:cNvPr id="3" name="Subtitle 2">
            <a:extLst>
              <a:ext uri="{FF2B5EF4-FFF2-40B4-BE49-F238E27FC236}">
                <a16:creationId xmlns:a16="http://schemas.microsoft.com/office/drawing/2014/main" id="{69D4A81F-9EAE-4F8E-8EC4-FC0E822D8B0A}"/>
              </a:ext>
            </a:extLst>
          </p:cNvPr>
          <p:cNvSpPr>
            <a:spLocks noGrp="1"/>
          </p:cNvSpPr>
          <p:nvPr>
            <p:ph type="subTitle" idx="1"/>
          </p:nvPr>
        </p:nvSpPr>
        <p:spPr/>
        <p:txBody>
          <a:bodyPr>
            <a:normAutofit/>
          </a:bodyPr>
          <a:lstStyle/>
          <a:p>
            <a:r>
              <a:rPr lang="en-GB" sz="2400" b="1" dirty="0"/>
              <a:t>FRIDAH KIMANI</a:t>
            </a:r>
          </a:p>
        </p:txBody>
      </p:sp>
    </p:spTree>
    <p:extLst>
      <p:ext uri="{BB962C8B-B14F-4D97-AF65-F5344CB8AC3E}">
        <p14:creationId xmlns:p14="http://schemas.microsoft.com/office/powerpoint/2010/main" val="1489219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D9D9B-D736-4F85-9329-9481114D4EA2}"/>
              </a:ext>
            </a:extLst>
          </p:cNvPr>
          <p:cNvSpPr>
            <a:spLocks noGrp="1"/>
          </p:cNvSpPr>
          <p:nvPr>
            <p:ph type="title"/>
          </p:nvPr>
        </p:nvSpPr>
        <p:spPr/>
        <p:txBody>
          <a:bodyPr>
            <a:normAutofit/>
          </a:bodyPr>
          <a:lstStyle/>
          <a:p>
            <a:r>
              <a:rPr lang="en-GB" sz="6600" dirty="0"/>
              <a:t>Aims and OBJECTIVES:- </a:t>
            </a:r>
          </a:p>
        </p:txBody>
      </p:sp>
      <p:sp>
        <p:nvSpPr>
          <p:cNvPr id="3" name="Content Placeholder 2">
            <a:extLst>
              <a:ext uri="{FF2B5EF4-FFF2-40B4-BE49-F238E27FC236}">
                <a16:creationId xmlns:a16="http://schemas.microsoft.com/office/drawing/2014/main" id="{65E94B47-784D-40D7-85D2-15FF5137253B}"/>
              </a:ext>
            </a:extLst>
          </p:cNvPr>
          <p:cNvSpPr>
            <a:spLocks noGrp="1"/>
          </p:cNvSpPr>
          <p:nvPr>
            <p:ph idx="1"/>
          </p:nvPr>
        </p:nvSpPr>
        <p:spPr>
          <a:xfrm>
            <a:off x="377372" y="2206171"/>
            <a:ext cx="10366830" cy="4103189"/>
          </a:xfrm>
        </p:spPr>
        <p:txBody>
          <a:bodyPr/>
          <a:lstStyle/>
          <a:p>
            <a:pPr lvl="0">
              <a:buFont typeface="Wingdings" panose="05000000000000000000" pitchFamily="2" charset="2"/>
              <a:buChar char="Ø"/>
            </a:pPr>
            <a:r>
              <a:rPr lang="en-GB" sz="4000" dirty="0"/>
              <a:t>TO UNDERSTAND YOUNG ENTERPISE </a:t>
            </a:r>
          </a:p>
          <a:p>
            <a:pPr lvl="0">
              <a:buFont typeface="Wingdings" panose="05000000000000000000" pitchFamily="2" charset="2"/>
              <a:buChar char="Ø"/>
            </a:pPr>
            <a:r>
              <a:rPr lang="en-GB" sz="4000" dirty="0"/>
              <a:t>DISCUSS THE INITITATIVES AND SKILLS OF YOUNG ENTERPRISE </a:t>
            </a:r>
          </a:p>
          <a:p>
            <a:pPr lvl="0">
              <a:buFont typeface="Wingdings" panose="05000000000000000000" pitchFamily="2" charset="2"/>
              <a:buChar char="Ø"/>
            </a:pPr>
            <a:r>
              <a:rPr lang="en-GB" sz="4000" dirty="0"/>
              <a:t>DISCUSS GOVERNMENT DOCUMENTS AND SCHEMES THAT ARE RELATED TO YOUNG ENTERPRISE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262566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691E-0329-4786-AADB-D5EC41367073}"/>
              </a:ext>
            </a:extLst>
          </p:cNvPr>
          <p:cNvSpPr>
            <a:spLocks noGrp="1"/>
          </p:cNvSpPr>
          <p:nvPr>
            <p:ph type="title"/>
          </p:nvPr>
        </p:nvSpPr>
        <p:spPr>
          <a:xfrm>
            <a:off x="995100" y="123371"/>
            <a:ext cx="6566843" cy="1499616"/>
          </a:xfrm>
        </p:spPr>
        <p:txBody>
          <a:bodyPr>
            <a:normAutofit/>
          </a:bodyPr>
          <a:lstStyle/>
          <a:p>
            <a:r>
              <a:rPr lang="en-GB" sz="6600" dirty="0"/>
              <a:t>YOUNG ENTERPRISE </a:t>
            </a:r>
          </a:p>
        </p:txBody>
      </p:sp>
      <p:sp>
        <p:nvSpPr>
          <p:cNvPr id="3" name="Content Placeholder 2">
            <a:extLst>
              <a:ext uri="{FF2B5EF4-FFF2-40B4-BE49-F238E27FC236}">
                <a16:creationId xmlns:a16="http://schemas.microsoft.com/office/drawing/2014/main" id="{85E2E9C5-7217-4968-B479-F7B3DC78117F}"/>
              </a:ext>
            </a:extLst>
          </p:cNvPr>
          <p:cNvSpPr>
            <a:spLocks noGrp="1"/>
          </p:cNvSpPr>
          <p:nvPr>
            <p:ph idx="1"/>
          </p:nvPr>
        </p:nvSpPr>
        <p:spPr>
          <a:xfrm>
            <a:off x="0" y="1659273"/>
            <a:ext cx="9027887" cy="4930213"/>
          </a:xfrm>
        </p:spPr>
        <p:txBody>
          <a:bodyPr>
            <a:normAutofit lnSpcReduction="10000"/>
          </a:bodyPr>
          <a:lstStyle/>
          <a:p>
            <a:pPr lvl="0">
              <a:buFont typeface="Wingdings" panose="05000000000000000000" pitchFamily="2" charset="2"/>
              <a:buChar char="Ø"/>
            </a:pPr>
            <a:r>
              <a:rPr lang="en-GB" sz="2800" dirty="0"/>
              <a:t>YOUNG ENTERPRISE IS A NATIONAL CHARITY THAT WAS ESTABLISHED IN 1962, SIR WALTER SALOMON FOUNDED YOUNG ENTERPRISE. IT WAS BASED ON THE SUCCESSFUL JUNIOR ACHIEVEMENT PROGRAMME IN AMERICA. </a:t>
            </a:r>
          </a:p>
          <a:p>
            <a:pPr lvl="0">
              <a:buFont typeface="Wingdings" panose="05000000000000000000" pitchFamily="2" charset="2"/>
              <a:buChar char="Ø"/>
            </a:pPr>
            <a:r>
              <a:rPr lang="en-GB" sz="2800" dirty="0"/>
              <a:t>YOUNG ENTERPRISE ARE ABOUT CHAMPIONING YOUNG PEOPLES EMPOYABILITY, ENTEPRISE, RESILIENCE, CONFIDENCE, COMMUICATION AND RESILIENCE SKILLS. THEY PROVIDE YOUNG PEOPLE WITH OPPORTUNITIES TO DEVELOP THESE SKILLS </a:t>
            </a:r>
          </a:p>
          <a:p>
            <a:pPr lvl="0">
              <a:buFont typeface="Wingdings" panose="05000000000000000000" pitchFamily="2" charset="2"/>
              <a:buChar char="Ø"/>
            </a:pPr>
            <a:r>
              <a:rPr lang="en-GB" sz="2800" dirty="0"/>
              <a:t>YOUNG ENTERPRISE WORK WITH YOUNG PEOPLE, TEACHERS, PARENTS, BUSINESSES AND INFLUENCERS IN ORDER TO BUILD A SUCCESSFUL AND SUSTAINABLE FUTURE FOR ALL YOUNG PEOPLE AND SOECIETY. </a:t>
            </a:r>
          </a:p>
          <a:p>
            <a:pPr>
              <a:buFont typeface="Wingdings" panose="05000000000000000000" pitchFamily="2" charset="2"/>
              <a:buChar char="Ø"/>
            </a:pPr>
            <a:endParaRPr lang="en-GB" dirty="0"/>
          </a:p>
        </p:txBody>
      </p:sp>
      <p:sp>
        <p:nvSpPr>
          <p:cNvPr id="4" name="Rectangle: Rounded Corners 3">
            <a:extLst>
              <a:ext uri="{FF2B5EF4-FFF2-40B4-BE49-F238E27FC236}">
                <a16:creationId xmlns:a16="http://schemas.microsoft.com/office/drawing/2014/main" id="{DC206856-0285-4001-9338-38335BF0D42D}"/>
              </a:ext>
            </a:extLst>
          </p:cNvPr>
          <p:cNvSpPr/>
          <p:nvPr/>
        </p:nvSpPr>
        <p:spPr>
          <a:xfrm>
            <a:off x="8810169" y="1665682"/>
            <a:ext cx="2975423" cy="10829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Young Enterprise plan to </a:t>
            </a:r>
            <a:r>
              <a:rPr lang="en-GB" sz="1200" b="1" dirty="0"/>
              <a:t>increase their involvement in the most disadvantaged areas from 38% to 50% by </a:t>
            </a:r>
            <a:r>
              <a:rPr lang="en-GB" b="1" dirty="0"/>
              <a:t>the end of 2019. </a:t>
            </a:r>
          </a:p>
        </p:txBody>
      </p:sp>
      <p:sp>
        <p:nvSpPr>
          <p:cNvPr id="6" name="Rectangle: Rounded Corners 5">
            <a:extLst>
              <a:ext uri="{FF2B5EF4-FFF2-40B4-BE49-F238E27FC236}">
                <a16:creationId xmlns:a16="http://schemas.microsoft.com/office/drawing/2014/main" id="{2760B465-53F3-434A-ABD7-94535D850707}"/>
              </a:ext>
            </a:extLst>
          </p:cNvPr>
          <p:cNvSpPr/>
          <p:nvPr/>
        </p:nvSpPr>
        <p:spPr>
          <a:xfrm>
            <a:off x="8795654" y="2995021"/>
            <a:ext cx="3004455" cy="10829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400,000+ students have participated in Young Enterprise programmes in the last 50+ years. </a:t>
            </a:r>
          </a:p>
        </p:txBody>
      </p:sp>
      <p:sp>
        <p:nvSpPr>
          <p:cNvPr id="7" name="Rectangle: Rounded Corners 6">
            <a:extLst>
              <a:ext uri="{FF2B5EF4-FFF2-40B4-BE49-F238E27FC236}">
                <a16:creationId xmlns:a16="http://schemas.microsoft.com/office/drawing/2014/main" id="{5542FD03-4169-417E-B3EE-C964A58EC3B9}"/>
              </a:ext>
            </a:extLst>
          </p:cNvPr>
          <p:cNvSpPr/>
          <p:nvPr/>
        </p:nvSpPr>
        <p:spPr>
          <a:xfrm>
            <a:off x="8824686" y="4277359"/>
            <a:ext cx="2975423" cy="9605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95% of teachers would recommend the Young Enterprise programmes. </a:t>
            </a:r>
          </a:p>
        </p:txBody>
      </p:sp>
      <p:sp>
        <p:nvSpPr>
          <p:cNvPr id="8" name="Rectangle: Rounded Corners 7">
            <a:extLst>
              <a:ext uri="{FF2B5EF4-FFF2-40B4-BE49-F238E27FC236}">
                <a16:creationId xmlns:a16="http://schemas.microsoft.com/office/drawing/2014/main" id="{2181C771-05D8-4FC5-AD5B-2E9CF85E89D4}"/>
              </a:ext>
            </a:extLst>
          </p:cNvPr>
          <p:cNvSpPr/>
          <p:nvPr/>
        </p:nvSpPr>
        <p:spPr>
          <a:xfrm>
            <a:off x="8860974" y="5390357"/>
            <a:ext cx="2939136" cy="13515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93% of Young Enterprise business volunteers would recommend volunteering in Yong Enterprise programmes. </a:t>
            </a:r>
          </a:p>
        </p:txBody>
      </p:sp>
      <p:sp>
        <p:nvSpPr>
          <p:cNvPr id="9" name="TextBox 8">
            <a:extLst>
              <a:ext uri="{FF2B5EF4-FFF2-40B4-BE49-F238E27FC236}">
                <a16:creationId xmlns:a16="http://schemas.microsoft.com/office/drawing/2014/main" id="{9CBA222E-3593-4225-9057-43851CD88AA2}"/>
              </a:ext>
            </a:extLst>
          </p:cNvPr>
          <p:cNvSpPr txBox="1"/>
          <p:nvPr/>
        </p:nvSpPr>
        <p:spPr>
          <a:xfrm>
            <a:off x="9027881" y="640405"/>
            <a:ext cx="2539998" cy="1015663"/>
          </a:xfrm>
          <a:prstGeom prst="rect">
            <a:avLst/>
          </a:prstGeom>
          <a:noFill/>
        </p:spPr>
        <p:txBody>
          <a:bodyPr wrap="square" rtlCol="0">
            <a:spAutoFit/>
          </a:bodyPr>
          <a:lstStyle/>
          <a:p>
            <a:r>
              <a:rPr lang="en-GB" sz="6000" b="1" dirty="0"/>
              <a:t>FACTS</a:t>
            </a:r>
          </a:p>
        </p:txBody>
      </p:sp>
      <p:sp>
        <p:nvSpPr>
          <p:cNvPr id="10" name="Rectangle 9">
            <a:extLst>
              <a:ext uri="{FF2B5EF4-FFF2-40B4-BE49-F238E27FC236}">
                <a16:creationId xmlns:a16="http://schemas.microsoft.com/office/drawing/2014/main" id="{9427C23E-9430-4DDF-842C-65C0327AD944}"/>
              </a:ext>
            </a:extLst>
          </p:cNvPr>
          <p:cNvSpPr/>
          <p:nvPr/>
        </p:nvSpPr>
        <p:spPr>
          <a:xfrm>
            <a:off x="3519713" y="67754"/>
            <a:ext cx="8672287" cy="401520"/>
          </a:xfrm>
          <a:prstGeom prst="rect">
            <a:avLst/>
          </a:prstGeom>
        </p:spPr>
        <p:txBody>
          <a:bodyPr wrap="square">
            <a:spAutoFit/>
          </a:bodyPr>
          <a:lstStyle/>
          <a:p>
            <a:pPr>
              <a:lnSpc>
                <a:spcPct val="115000"/>
              </a:lnSpc>
              <a:spcAft>
                <a:spcPts val="1000"/>
              </a:spcAft>
            </a:pPr>
            <a:r>
              <a:rPr lang="en-GB" sz="900" b="1" dirty="0">
                <a:latin typeface="Calibri" panose="020F0502020204030204" pitchFamily="34" charset="0"/>
                <a:ea typeface="Calibri" panose="020F0502020204030204" pitchFamily="34" charset="0"/>
                <a:cs typeface="Arial" panose="020B0604020202020204" pitchFamily="34" charset="0"/>
              </a:rPr>
              <a:t>Enterprise, Y. (2018). </a:t>
            </a:r>
            <a:r>
              <a:rPr lang="en-GB" sz="900" b="1" i="1" dirty="0">
                <a:latin typeface="Calibri" panose="020F0502020204030204" pitchFamily="34" charset="0"/>
                <a:ea typeface="Calibri" panose="020F0502020204030204" pitchFamily="34" charset="0"/>
                <a:cs typeface="Arial" panose="020B0604020202020204" pitchFamily="34" charset="0"/>
              </a:rPr>
              <a:t>Young Enterprise » OUR IMPACT</a:t>
            </a:r>
            <a:r>
              <a:rPr lang="en-GB" sz="900" b="1" dirty="0">
                <a:latin typeface="Calibri" panose="020F0502020204030204" pitchFamily="34" charset="0"/>
                <a:ea typeface="Calibri" panose="020F0502020204030204" pitchFamily="34" charset="0"/>
                <a:cs typeface="Arial" panose="020B0604020202020204" pitchFamily="34" charset="0"/>
              </a:rPr>
              <a:t>. [online] Young-enterprise.org.uk. Available at: https://www.young-enterprise.org.uk/about-us/our-impact/ [Accessed 12 Mar. 2018].</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64692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C03A7EB-4611-4C62-B57B-428AA30B62A2}"/>
              </a:ext>
            </a:extLst>
          </p:cNvPr>
          <p:cNvSpPr/>
          <p:nvPr/>
        </p:nvSpPr>
        <p:spPr>
          <a:xfrm>
            <a:off x="232228" y="497116"/>
            <a:ext cx="3541485" cy="1465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Communication:- The ability to listen, write and speak effectively to present and exchange information and ideas in a clear and concise manner. </a:t>
            </a:r>
          </a:p>
        </p:txBody>
      </p:sp>
      <p:sp>
        <p:nvSpPr>
          <p:cNvPr id="6" name="Rectangle: Rounded Corners 5">
            <a:extLst>
              <a:ext uri="{FF2B5EF4-FFF2-40B4-BE49-F238E27FC236}">
                <a16:creationId xmlns:a16="http://schemas.microsoft.com/office/drawing/2014/main" id="{6B0192DF-5CF9-444C-B813-70622E960D55}"/>
              </a:ext>
            </a:extLst>
          </p:cNvPr>
          <p:cNvSpPr/>
          <p:nvPr/>
        </p:nvSpPr>
        <p:spPr>
          <a:xfrm>
            <a:off x="232228" y="2202544"/>
            <a:ext cx="3541485" cy="13062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Organisation:- The ability to effectively manage tasks, plan and prioritise actions within a time schedule, and set smart goals.</a:t>
            </a:r>
          </a:p>
        </p:txBody>
      </p:sp>
      <p:sp>
        <p:nvSpPr>
          <p:cNvPr id="7" name="Rectangle: Rounded Corners 6">
            <a:extLst>
              <a:ext uri="{FF2B5EF4-FFF2-40B4-BE49-F238E27FC236}">
                <a16:creationId xmlns:a16="http://schemas.microsoft.com/office/drawing/2014/main" id="{2091B32D-5E2C-4FEC-8518-3721CDEB821B}"/>
              </a:ext>
            </a:extLst>
          </p:cNvPr>
          <p:cNvSpPr/>
          <p:nvPr/>
        </p:nvSpPr>
        <p:spPr>
          <a:xfrm>
            <a:off x="232229" y="3708402"/>
            <a:ext cx="3541484" cy="13062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Confidence:- The self-motivation and ability to generate and retain strong self-belief in personal skills, capabilities and likelihood of success</a:t>
            </a:r>
            <a:r>
              <a:rPr lang="en-GB" sz="1600" dirty="0"/>
              <a:t>.</a:t>
            </a:r>
          </a:p>
        </p:txBody>
      </p:sp>
      <p:sp>
        <p:nvSpPr>
          <p:cNvPr id="8" name="Rectangle: Rounded Corners 7">
            <a:extLst>
              <a:ext uri="{FF2B5EF4-FFF2-40B4-BE49-F238E27FC236}">
                <a16:creationId xmlns:a16="http://schemas.microsoft.com/office/drawing/2014/main" id="{EFED581A-B04F-42C3-B7C5-BA846A06DCF1}"/>
              </a:ext>
            </a:extLst>
          </p:cNvPr>
          <p:cNvSpPr/>
          <p:nvPr/>
        </p:nvSpPr>
        <p:spPr>
          <a:xfrm>
            <a:off x="232228" y="5294088"/>
            <a:ext cx="3541483" cy="14115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Problem Solving:- The ability to collect and examine information, think creatively, and analyse situations to generate solutions to problems</a:t>
            </a:r>
            <a:r>
              <a:rPr lang="en-GB" sz="800" dirty="0"/>
              <a:t>.</a:t>
            </a:r>
          </a:p>
        </p:txBody>
      </p:sp>
      <p:sp>
        <p:nvSpPr>
          <p:cNvPr id="9" name="Rectangle: Rounded Corners 8">
            <a:extLst>
              <a:ext uri="{FF2B5EF4-FFF2-40B4-BE49-F238E27FC236}">
                <a16:creationId xmlns:a16="http://schemas.microsoft.com/office/drawing/2014/main" id="{91947C2B-376C-44EC-92F4-365B7121D9D4}"/>
              </a:ext>
            </a:extLst>
          </p:cNvPr>
          <p:cNvSpPr/>
          <p:nvPr/>
        </p:nvSpPr>
        <p:spPr>
          <a:xfrm>
            <a:off x="8418288" y="413589"/>
            <a:ext cx="3541483" cy="1465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Financial Capability:- The ability to analyse financial information, manage money well, and make informed decisions to plan for successful financial futures.</a:t>
            </a:r>
          </a:p>
        </p:txBody>
      </p:sp>
      <p:sp>
        <p:nvSpPr>
          <p:cNvPr id="10" name="Rectangle: Rounded Corners 9">
            <a:extLst>
              <a:ext uri="{FF2B5EF4-FFF2-40B4-BE49-F238E27FC236}">
                <a16:creationId xmlns:a16="http://schemas.microsoft.com/office/drawing/2014/main" id="{58A67764-65E2-4097-A34F-DAD7EE73DFF0}"/>
              </a:ext>
            </a:extLst>
          </p:cNvPr>
          <p:cNvSpPr/>
          <p:nvPr/>
        </p:nvSpPr>
        <p:spPr>
          <a:xfrm>
            <a:off x="8418288" y="2099113"/>
            <a:ext cx="3541483" cy="13062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Resilience:- The ability to persist when facing setbacks whilst adjusting to pressure and adapting to changes in varying circumstances. </a:t>
            </a:r>
          </a:p>
        </p:txBody>
      </p:sp>
      <p:sp>
        <p:nvSpPr>
          <p:cNvPr id="11" name="Rectangle: Rounded Corners 10">
            <a:extLst>
              <a:ext uri="{FF2B5EF4-FFF2-40B4-BE49-F238E27FC236}">
                <a16:creationId xmlns:a16="http://schemas.microsoft.com/office/drawing/2014/main" id="{0E2E0D34-DA29-451D-9528-4AD1326268A4}"/>
              </a:ext>
            </a:extLst>
          </p:cNvPr>
          <p:cNvSpPr/>
          <p:nvPr/>
        </p:nvSpPr>
        <p:spPr>
          <a:xfrm>
            <a:off x="8418288" y="3659367"/>
            <a:ext cx="3541483" cy="1465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Initiative:- The ability to take decisions, evaluate and calculate risks, and do more than is required in the pursuit of successful outcomes. </a:t>
            </a:r>
          </a:p>
        </p:txBody>
      </p:sp>
      <p:sp>
        <p:nvSpPr>
          <p:cNvPr id="12" name="Rectangle: Rounded Corners 11">
            <a:extLst>
              <a:ext uri="{FF2B5EF4-FFF2-40B4-BE49-F238E27FC236}">
                <a16:creationId xmlns:a16="http://schemas.microsoft.com/office/drawing/2014/main" id="{EAEA62E9-212F-499F-874A-E2E9DB9E7A04}"/>
              </a:ext>
            </a:extLst>
          </p:cNvPr>
          <p:cNvSpPr/>
          <p:nvPr/>
        </p:nvSpPr>
        <p:spPr>
          <a:xfrm>
            <a:off x="8418288" y="5344891"/>
            <a:ext cx="3541483" cy="14115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b="1" dirty="0"/>
              <a:t>Teamwork:- The ability to build team engagement, collaborate, share knowledge</a:t>
            </a:r>
          </a:p>
        </p:txBody>
      </p:sp>
      <p:sp>
        <p:nvSpPr>
          <p:cNvPr id="13" name="TextBox 12">
            <a:extLst>
              <a:ext uri="{FF2B5EF4-FFF2-40B4-BE49-F238E27FC236}">
                <a16:creationId xmlns:a16="http://schemas.microsoft.com/office/drawing/2014/main" id="{CF1D0B0B-B4D3-45B3-ABA8-30ED7724AF41}"/>
              </a:ext>
            </a:extLst>
          </p:cNvPr>
          <p:cNvSpPr txBox="1"/>
          <p:nvPr/>
        </p:nvSpPr>
        <p:spPr>
          <a:xfrm>
            <a:off x="3991423" y="983378"/>
            <a:ext cx="4608400" cy="5170646"/>
          </a:xfrm>
          <a:prstGeom prst="rect">
            <a:avLst/>
          </a:prstGeom>
          <a:noFill/>
        </p:spPr>
        <p:txBody>
          <a:bodyPr wrap="square" rtlCol="0">
            <a:spAutoFit/>
          </a:bodyPr>
          <a:lstStyle/>
          <a:p>
            <a:r>
              <a:rPr lang="en-GB" sz="6600" b="1" dirty="0"/>
              <a:t>SKILLS GAINED FROM YOUNG ENTERPRISE </a:t>
            </a:r>
          </a:p>
        </p:txBody>
      </p:sp>
      <p:sp>
        <p:nvSpPr>
          <p:cNvPr id="14" name="Rectangle 13">
            <a:extLst>
              <a:ext uri="{FF2B5EF4-FFF2-40B4-BE49-F238E27FC236}">
                <a16:creationId xmlns:a16="http://schemas.microsoft.com/office/drawing/2014/main" id="{122839CC-235C-4B5A-BB13-90556CDB64A5}"/>
              </a:ext>
            </a:extLst>
          </p:cNvPr>
          <p:cNvSpPr/>
          <p:nvPr/>
        </p:nvSpPr>
        <p:spPr>
          <a:xfrm>
            <a:off x="5863771" y="47207"/>
            <a:ext cx="6096000" cy="366382"/>
          </a:xfrm>
          <a:prstGeom prst="rect">
            <a:avLst/>
          </a:prstGeom>
        </p:spPr>
        <p:txBody>
          <a:bodyPr>
            <a:spAutoFit/>
          </a:bodyPr>
          <a:lstStyle/>
          <a:p>
            <a:pPr>
              <a:lnSpc>
                <a:spcPct val="115000"/>
              </a:lnSpc>
              <a:spcAft>
                <a:spcPts val="1000"/>
              </a:spcAft>
            </a:pPr>
            <a:r>
              <a:rPr lang="en-GB" sz="800" dirty="0">
                <a:solidFill>
                  <a:srgbClr val="666666"/>
                </a:solidFill>
                <a:latin typeface="Arial" panose="020B0604020202020204" pitchFamily="34" charset="0"/>
                <a:ea typeface="Calibri" panose="020F0502020204030204" pitchFamily="34" charset="0"/>
                <a:cs typeface="Times New Roman" panose="02020603050405020304" pitchFamily="18" charset="0"/>
              </a:rPr>
              <a:t>Enterprise, Y. (2018). </a:t>
            </a:r>
            <a:r>
              <a:rPr lang="en-GB" sz="800" i="1" dirty="0">
                <a:solidFill>
                  <a:srgbClr val="666666"/>
                </a:solidFill>
                <a:latin typeface="Arial" panose="020B0604020202020204" pitchFamily="34" charset="0"/>
                <a:ea typeface="Calibri" panose="020F0502020204030204" pitchFamily="34" charset="0"/>
                <a:cs typeface="Times New Roman" panose="02020603050405020304" pitchFamily="18" charset="0"/>
              </a:rPr>
              <a:t>Young Enterprise » OUR IMPACT</a:t>
            </a:r>
            <a:r>
              <a:rPr lang="en-GB" sz="800" dirty="0">
                <a:solidFill>
                  <a:srgbClr val="666666"/>
                </a:solidFill>
                <a:latin typeface="Arial" panose="020B0604020202020204" pitchFamily="34" charset="0"/>
                <a:ea typeface="Calibri" panose="020F0502020204030204" pitchFamily="34" charset="0"/>
                <a:cs typeface="Times New Roman" panose="02020603050405020304" pitchFamily="18" charset="0"/>
              </a:rPr>
              <a:t>. [online] Young-enterprise.org.uk. Available at: https://www.young-enterprise.org.uk/about-us/our-impact/ [Accessed 12 Mar. 2018].</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10142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4F85D5-79DD-4542-99C1-69D4B43A7EB4}"/>
              </a:ext>
            </a:extLst>
          </p:cNvPr>
          <p:cNvSpPr>
            <a:spLocks noGrp="1"/>
          </p:cNvSpPr>
          <p:nvPr>
            <p:ph idx="1"/>
          </p:nvPr>
        </p:nvSpPr>
        <p:spPr>
          <a:xfrm>
            <a:off x="137196" y="1347217"/>
            <a:ext cx="11917608" cy="5372897"/>
          </a:xfrm>
        </p:spPr>
        <p:txBody>
          <a:bodyPr>
            <a:normAutofit fontScale="85000" lnSpcReduction="20000"/>
          </a:bodyPr>
          <a:lstStyle/>
          <a:p>
            <a:pPr lvl="0">
              <a:buFont typeface="Wingdings" panose="05000000000000000000" pitchFamily="2" charset="2"/>
              <a:buChar char="Ø"/>
            </a:pPr>
            <a:r>
              <a:rPr lang="en-GB" sz="2600" dirty="0"/>
              <a:t>Entrepreneurial Education is described as gaining abilities that enable the future workforce to develop, be part of and adapt to the changing society. International policy texts, for instance the Organisation for Economic Co-operation and Development and the European Commission, agree that entrepreneurial abilities are to be taught and learned in school (Diehl, 2016). </a:t>
            </a:r>
          </a:p>
          <a:p>
            <a:pPr lvl="0">
              <a:buFont typeface="Wingdings" panose="05000000000000000000" pitchFamily="2" charset="2"/>
              <a:buChar char="Ø"/>
            </a:pPr>
            <a:r>
              <a:rPr lang="en-GB" sz="2600" dirty="0"/>
              <a:t>A broad approach to entrepreneurial education involves developing general competences and an entrepreneurial mindset (ERKKILA, 2000; Jones &amp; Iredale, 2010.) </a:t>
            </a:r>
          </a:p>
          <a:p>
            <a:pPr lvl="0">
              <a:buFont typeface="Wingdings" panose="05000000000000000000" pitchFamily="2" charset="2"/>
              <a:buChar char="Ø"/>
            </a:pPr>
            <a:r>
              <a:rPr lang="en-GB" sz="2600" dirty="0"/>
              <a:t>Entrepreneurship in school is connected to learning, socialisation and implicates moving away from traditional, teacher centred teacher and learning and towards a focus on learners and their internal motivation, or driving force, and a feeling of meaningfulness is the focus (Erkkila, 2000, Kyro, 2005, Lackeus, 2015; Roe Odegard, 2014). </a:t>
            </a:r>
          </a:p>
          <a:p>
            <a:pPr lvl="0">
              <a:buFont typeface="Wingdings" panose="05000000000000000000" pitchFamily="2" charset="2"/>
              <a:buChar char="Ø"/>
            </a:pPr>
            <a:r>
              <a:rPr lang="en-GB" sz="2600" dirty="0"/>
              <a:t>Bernstein (2003) argues that a visible pedagogy is the standard European practice and is the one that leads to professional occupational placement. Its emphasis is on learners, performance and their ability to meet criteria. </a:t>
            </a:r>
          </a:p>
          <a:p>
            <a:pPr lvl="0">
              <a:buFont typeface="Wingdings" panose="05000000000000000000" pitchFamily="2" charset="2"/>
              <a:buChar char="Ø"/>
            </a:pPr>
            <a:r>
              <a:rPr lang="en-GB" sz="2600" dirty="0"/>
              <a:t>The Welsh Government’s approach to enterprise education has been credited with increasing early-stage entrepreneurial activity among young people.  </a:t>
            </a:r>
          </a:p>
          <a:p>
            <a:pPr lvl="0">
              <a:buFont typeface="Wingdings" panose="05000000000000000000" pitchFamily="2" charset="2"/>
              <a:buChar char="Ø"/>
            </a:pPr>
            <a:r>
              <a:rPr lang="en-GB" sz="2600" dirty="0"/>
              <a:t>Policy makers also believe that increased levels of entrepreneurship can be reached through education (European Commission, 2006) and especially entrepreneurship education.</a:t>
            </a:r>
          </a:p>
          <a:p>
            <a:pPr>
              <a:buFont typeface="Wingdings" panose="05000000000000000000" pitchFamily="2" charset="2"/>
              <a:buChar char="Ø"/>
            </a:pPr>
            <a:endParaRPr lang="en-GB" dirty="0"/>
          </a:p>
        </p:txBody>
      </p:sp>
      <p:sp>
        <p:nvSpPr>
          <p:cNvPr id="4" name="Title 1">
            <a:extLst>
              <a:ext uri="{FF2B5EF4-FFF2-40B4-BE49-F238E27FC236}">
                <a16:creationId xmlns:a16="http://schemas.microsoft.com/office/drawing/2014/main" id="{5630DF91-58C9-4B57-ACD5-F885851425DC}"/>
              </a:ext>
            </a:extLst>
          </p:cNvPr>
          <p:cNvSpPr txBox="1">
            <a:spLocks/>
          </p:cNvSpPr>
          <p:nvPr/>
        </p:nvSpPr>
        <p:spPr>
          <a:xfrm>
            <a:off x="767189" y="137886"/>
            <a:ext cx="9720072" cy="14996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a:t>Entrepreneurial Education</a:t>
            </a:r>
          </a:p>
        </p:txBody>
      </p:sp>
      <p:sp>
        <p:nvSpPr>
          <p:cNvPr id="6" name="Rectangle 5">
            <a:extLst>
              <a:ext uri="{FF2B5EF4-FFF2-40B4-BE49-F238E27FC236}">
                <a16:creationId xmlns:a16="http://schemas.microsoft.com/office/drawing/2014/main" id="{FA9B9953-8B26-4E67-90E9-F244B9355B6C}"/>
              </a:ext>
            </a:extLst>
          </p:cNvPr>
          <p:cNvSpPr/>
          <p:nvPr/>
        </p:nvSpPr>
        <p:spPr>
          <a:xfrm>
            <a:off x="3439886" y="21772"/>
            <a:ext cx="8752114" cy="584775"/>
          </a:xfrm>
          <a:prstGeom prst="rect">
            <a:avLst/>
          </a:prstGeom>
        </p:spPr>
        <p:txBody>
          <a:bodyPr wrap="square">
            <a:spAutoFit/>
          </a:bodyPr>
          <a:lstStyle/>
          <a:p>
            <a:r>
              <a:rPr lang="en-GB" sz="800" dirty="0"/>
              <a:t>Diehl, M. (2016). From Entrepreneurship to Entrepreneurial Education in Lower Secondary School: Pedagogising by Means of the Pedagogic Device. </a:t>
            </a:r>
            <a:r>
              <a:rPr lang="en-GB" sz="800" i="1" dirty="0"/>
              <a:t>Journal of Educational Issues</a:t>
            </a:r>
            <a:r>
              <a:rPr lang="en-GB" sz="800" dirty="0"/>
              <a:t>, 2(1), p.36.</a:t>
            </a:r>
          </a:p>
          <a:p>
            <a:r>
              <a:rPr lang="en-GB" sz="800" dirty="0"/>
              <a:t>Serb Tanislav, M., Oachesu, M. &amp; Popescu, D. (2017). Entrepreneurial Education in Schools – a Prerequisite in European Context. </a:t>
            </a:r>
            <a:r>
              <a:rPr lang="en-GB" sz="800" i="1" dirty="0"/>
              <a:t>Valahian Journal of Economic Studies</a:t>
            </a:r>
            <a:r>
              <a:rPr lang="en-GB" sz="800" dirty="0"/>
              <a:t>, 8(2), pp. 65-74. Retrieved 14 Mar. 2018, from doi:10.1515/vjes-2017-0020 </a:t>
            </a:r>
          </a:p>
          <a:p>
            <a:r>
              <a:rPr lang="en-GB" sz="800" dirty="0"/>
              <a:t>IBRAHIM, A., 2017. Understanding the concept of Entrepreneurial Education: Challenges and Implications. </a:t>
            </a:r>
            <a:r>
              <a:rPr lang="en-GB" sz="800" i="1" dirty="0"/>
              <a:t>CLEAR International Journal of Research in Commerce &amp; Management</a:t>
            </a:r>
            <a:r>
              <a:rPr lang="en-GB" sz="800" dirty="0"/>
              <a:t>, </a:t>
            </a:r>
            <a:r>
              <a:rPr lang="en-GB" sz="800" i="1" dirty="0"/>
              <a:t>8</a:t>
            </a:r>
            <a:r>
              <a:rPr lang="en-GB" sz="800" dirty="0"/>
              <a:t>(6).</a:t>
            </a:r>
          </a:p>
        </p:txBody>
      </p:sp>
    </p:spTree>
    <p:extLst>
      <p:ext uri="{BB962C8B-B14F-4D97-AF65-F5344CB8AC3E}">
        <p14:creationId xmlns:p14="http://schemas.microsoft.com/office/powerpoint/2010/main" val="165539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9D91A-616D-4C24-BE72-211AF37FBD36}"/>
              </a:ext>
            </a:extLst>
          </p:cNvPr>
          <p:cNvSpPr>
            <a:spLocks noGrp="1"/>
          </p:cNvSpPr>
          <p:nvPr>
            <p:ph type="title"/>
          </p:nvPr>
        </p:nvSpPr>
        <p:spPr>
          <a:xfrm>
            <a:off x="333828" y="164302"/>
            <a:ext cx="10294257" cy="1499616"/>
          </a:xfrm>
        </p:spPr>
        <p:txBody>
          <a:bodyPr/>
          <a:lstStyle/>
          <a:p>
            <a:r>
              <a:rPr lang="en-GB" dirty="0"/>
              <a:t>YOUNG ENTERPRISE FROM PRIMARY &gt; University </a:t>
            </a:r>
          </a:p>
        </p:txBody>
      </p:sp>
      <p:sp>
        <p:nvSpPr>
          <p:cNvPr id="3" name="Content Placeholder 2">
            <a:extLst>
              <a:ext uri="{FF2B5EF4-FFF2-40B4-BE49-F238E27FC236}">
                <a16:creationId xmlns:a16="http://schemas.microsoft.com/office/drawing/2014/main" id="{427F3852-28D6-4A87-8BCB-1D725B469963}"/>
              </a:ext>
            </a:extLst>
          </p:cNvPr>
          <p:cNvSpPr>
            <a:spLocks noGrp="1"/>
          </p:cNvSpPr>
          <p:nvPr>
            <p:ph idx="1"/>
          </p:nvPr>
        </p:nvSpPr>
        <p:spPr>
          <a:xfrm>
            <a:off x="119738" y="1243148"/>
            <a:ext cx="11524344" cy="4867366"/>
          </a:xfrm>
        </p:spPr>
        <p:txBody>
          <a:bodyPr>
            <a:normAutofit/>
          </a:bodyPr>
          <a:lstStyle/>
          <a:p>
            <a:r>
              <a:rPr lang="en-GB" b="1" dirty="0"/>
              <a:t>Young Enterprise work with all levels of education by introducing challenges for pupils to acquire entrepreneurial skills whilst being educated. These programmes aim to provide practical ways for young people to get a taste of the business and work world by creating opportunities help develop employability and enterprise education skills. </a:t>
            </a:r>
          </a:p>
          <a:p>
            <a:endParaRPr lang="en-GB" sz="1400" dirty="0"/>
          </a:p>
        </p:txBody>
      </p:sp>
      <p:sp>
        <p:nvSpPr>
          <p:cNvPr id="4" name="Scroll: Vertical 3">
            <a:extLst>
              <a:ext uri="{FF2B5EF4-FFF2-40B4-BE49-F238E27FC236}">
                <a16:creationId xmlns:a16="http://schemas.microsoft.com/office/drawing/2014/main" id="{5A38E597-9778-4CBA-91B9-5FEF9C56DE3D}"/>
              </a:ext>
            </a:extLst>
          </p:cNvPr>
          <p:cNvSpPr/>
          <p:nvPr/>
        </p:nvSpPr>
        <p:spPr>
          <a:xfrm>
            <a:off x="35836" y="2720127"/>
            <a:ext cx="3091543" cy="392574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b="1" dirty="0"/>
              <a:t>The Fiver Challenge-  Young Enterprise Free National challenge for 5-11 year olds.</a:t>
            </a:r>
          </a:p>
          <a:p>
            <a:pPr fontAlgn="base"/>
            <a:r>
              <a:rPr lang="en-GB" b="1" dirty="0"/>
              <a:t>Pupils have 1 month to set up a mini business and create a product or service they can then sell or deliver at a profit and engage with their local community. </a:t>
            </a:r>
          </a:p>
        </p:txBody>
      </p:sp>
      <p:sp>
        <p:nvSpPr>
          <p:cNvPr id="5" name="Scroll: Vertical 4">
            <a:extLst>
              <a:ext uri="{FF2B5EF4-FFF2-40B4-BE49-F238E27FC236}">
                <a16:creationId xmlns:a16="http://schemas.microsoft.com/office/drawing/2014/main" id="{ADA97181-EAF1-4F68-B9CA-450AFB388A94}"/>
              </a:ext>
            </a:extLst>
          </p:cNvPr>
          <p:cNvSpPr/>
          <p:nvPr/>
        </p:nvSpPr>
        <p:spPr>
          <a:xfrm>
            <a:off x="2882899" y="2736779"/>
            <a:ext cx="3091543" cy="3892441"/>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sz="2000" b="1" dirty="0"/>
              <a:t>Young people are pledged £10 from the Tenner Bank and use this start-up capital to get their enterprise off the ground. Participants have one month to make as much impact and profit as they can. </a:t>
            </a:r>
          </a:p>
        </p:txBody>
      </p:sp>
      <p:sp>
        <p:nvSpPr>
          <p:cNvPr id="6" name="Scroll: Vertical 5">
            <a:extLst>
              <a:ext uri="{FF2B5EF4-FFF2-40B4-BE49-F238E27FC236}">
                <a16:creationId xmlns:a16="http://schemas.microsoft.com/office/drawing/2014/main" id="{8064152B-DDD8-48E7-A5C0-48413D08063F}"/>
              </a:ext>
            </a:extLst>
          </p:cNvPr>
          <p:cNvSpPr/>
          <p:nvPr/>
        </p:nvSpPr>
        <p:spPr>
          <a:xfrm>
            <a:off x="5854704" y="2720127"/>
            <a:ext cx="3245755" cy="392574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sz="2000" b="1" dirty="0"/>
              <a:t>Company programme, Start Up &amp; Team programme, all help young college students, those with disabilities and those enrolled on vocational courses to start up their own businesses. </a:t>
            </a:r>
            <a:endParaRPr lang="en-GB" sz="2000" dirty="0"/>
          </a:p>
        </p:txBody>
      </p:sp>
      <p:sp>
        <p:nvSpPr>
          <p:cNvPr id="7" name="Scroll: Vertical 6">
            <a:extLst>
              <a:ext uri="{FF2B5EF4-FFF2-40B4-BE49-F238E27FC236}">
                <a16:creationId xmlns:a16="http://schemas.microsoft.com/office/drawing/2014/main" id="{96872799-BC98-4BC4-9153-E1013006EBE5}"/>
              </a:ext>
            </a:extLst>
          </p:cNvPr>
          <p:cNvSpPr/>
          <p:nvPr/>
        </p:nvSpPr>
        <p:spPr>
          <a:xfrm>
            <a:off x="8764809" y="2753435"/>
            <a:ext cx="3454397" cy="3925748"/>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sz="1600" b="1" dirty="0"/>
              <a:t>Start-Up, is the definitive curriculum enrichment programme that supports a wide range of courses from Sports Science to Business or Management Studies. By participating in the programme students not only understand what skills employers are looking for but they can develop, apply and model these skills in a business environment. </a:t>
            </a:r>
          </a:p>
        </p:txBody>
      </p:sp>
      <p:sp>
        <p:nvSpPr>
          <p:cNvPr id="8" name="TextBox 7">
            <a:extLst>
              <a:ext uri="{FF2B5EF4-FFF2-40B4-BE49-F238E27FC236}">
                <a16:creationId xmlns:a16="http://schemas.microsoft.com/office/drawing/2014/main" id="{2F3C94C7-8A8E-49C7-A3C5-9AEE66EF3B3A}"/>
              </a:ext>
            </a:extLst>
          </p:cNvPr>
          <p:cNvSpPr txBox="1"/>
          <p:nvPr/>
        </p:nvSpPr>
        <p:spPr>
          <a:xfrm>
            <a:off x="888070" y="2679231"/>
            <a:ext cx="1748987" cy="461665"/>
          </a:xfrm>
          <a:prstGeom prst="rect">
            <a:avLst/>
          </a:prstGeom>
          <a:noFill/>
        </p:spPr>
        <p:txBody>
          <a:bodyPr wrap="square" rtlCol="0">
            <a:spAutoFit/>
          </a:bodyPr>
          <a:lstStyle/>
          <a:p>
            <a:r>
              <a:rPr lang="en-GB" sz="2400" b="1" dirty="0"/>
              <a:t>PRIMARY</a:t>
            </a:r>
            <a:r>
              <a:rPr lang="en-GB" dirty="0"/>
              <a:t> </a:t>
            </a:r>
          </a:p>
        </p:txBody>
      </p:sp>
      <p:sp>
        <p:nvSpPr>
          <p:cNvPr id="9" name="TextBox 8">
            <a:extLst>
              <a:ext uri="{FF2B5EF4-FFF2-40B4-BE49-F238E27FC236}">
                <a16:creationId xmlns:a16="http://schemas.microsoft.com/office/drawing/2014/main" id="{F519BEC5-D618-4320-BC74-809AD92D92D4}"/>
              </a:ext>
            </a:extLst>
          </p:cNvPr>
          <p:cNvSpPr txBox="1"/>
          <p:nvPr/>
        </p:nvSpPr>
        <p:spPr>
          <a:xfrm>
            <a:off x="3759638" y="2736779"/>
            <a:ext cx="1972145" cy="461665"/>
          </a:xfrm>
          <a:prstGeom prst="rect">
            <a:avLst/>
          </a:prstGeom>
          <a:noFill/>
        </p:spPr>
        <p:txBody>
          <a:bodyPr wrap="square" rtlCol="0">
            <a:spAutoFit/>
          </a:bodyPr>
          <a:lstStyle/>
          <a:p>
            <a:r>
              <a:rPr lang="en-GB" sz="2400" b="1" dirty="0"/>
              <a:t>SECONDARY</a:t>
            </a:r>
            <a:endParaRPr lang="en-GB" dirty="0"/>
          </a:p>
        </p:txBody>
      </p:sp>
      <p:sp>
        <p:nvSpPr>
          <p:cNvPr id="10" name="TextBox 9">
            <a:extLst>
              <a:ext uri="{FF2B5EF4-FFF2-40B4-BE49-F238E27FC236}">
                <a16:creationId xmlns:a16="http://schemas.microsoft.com/office/drawing/2014/main" id="{AAF44F6C-EBBF-430B-8C9C-2B7156AD6193}"/>
              </a:ext>
            </a:extLst>
          </p:cNvPr>
          <p:cNvSpPr txBox="1"/>
          <p:nvPr/>
        </p:nvSpPr>
        <p:spPr>
          <a:xfrm>
            <a:off x="6822613" y="2736779"/>
            <a:ext cx="1942196" cy="461665"/>
          </a:xfrm>
          <a:prstGeom prst="rect">
            <a:avLst/>
          </a:prstGeom>
          <a:noFill/>
        </p:spPr>
        <p:txBody>
          <a:bodyPr wrap="square" rtlCol="0">
            <a:spAutoFit/>
          </a:bodyPr>
          <a:lstStyle/>
          <a:p>
            <a:r>
              <a:rPr lang="en-GB" sz="2400" b="1" dirty="0"/>
              <a:t>COLLEGE</a:t>
            </a:r>
          </a:p>
        </p:txBody>
      </p:sp>
      <p:sp>
        <p:nvSpPr>
          <p:cNvPr id="11" name="TextBox 10">
            <a:extLst>
              <a:ext uri="{FF2B5EF4-FFF2-40B4-BE49-F238E27FC236}">
                <a16:creationId xmlns:a16="http://schemas.microsoft.com/office/drawing/2014/main" id="{35A922E5-50FB-481D-AD32-7835C5C3A262}"/>
              </a:ext>
            </a:extLst>
          </p:cNvPr>
          <p:cNvSpPr txBox="1"/>
          <p:nvPr/>
        </p:nvSpPr>
        <p:spPr>
          <a:xfrm>
            <a:off x="9732718" y="2782028"/>
            <a:ext cx="1748987" cy="461665"/>
          </a:xfrm>
          <a:prstGeom prst="rect">
            <a:avLst/>
          </a:prstGeom>
          <a:noFill/>
        </p:spPr>
        <p:txBody>
          <a:bodyPr wrap="square" rtlCol="0">
            <a:spAutoFit/>
          </a:bodyPr>
          <a:lstStyle/>
          <a:p>
            <a:r>
              <a:rPr lang="en-GB" sz="2400" b="1" dirty="0"/>
              <a:t>UNIVERSITY</a:t>
            </a:r>
            <a:r>
              <a:rPr lang="en-GB" dirty="0"/>
              <a:t> </a:t>
            </a:r>
          </a:p>
        </p:txBody>
      </p:sp>
      <p:sp>
        <p:nvSpPr>
          <p:cNvPr id="12" name="Rectangle 11">
            <a:extLst>
              <a:ext uri="{FF2B5EF4-FFF2-40B4-BE49-F238E27FC236}">
                <a16:creationId xmlns:a16="http://schemas.microsoft.com/office/drawing/2014/main" id="{C62D2D88-3F80-4A4B-9223-4496CEF111E4}"/>
              </a:ext>
            </a:extLst>
          </p:cNvPr>
          <p:cNvSpPr/>
          <p:nvPr/>
        </p:nvSpPr>
        <p:spPr>
          <a:xfrm>
            <a:off x="3064337" y="0"/>
            <a:ext cx="9364414" cy="461665"/>
          </a:xfrm>
          <a:prstGeom prst="rect">
            <a:avLst/>
          </a:prstGeom>
        </p:spPr>
        <p:txBody>
          <a:bodyPr wrap="square">
            <a:spAutoFit/>
          </a:bodyPr>
          <a:lstStyle/>
          <a:p>
            <a:r>
              <a:rPr lang="en-GB" sz="800" dirty="0"/>
              <a:t>Enterprise, Y. (2018). </a:t>
            </a:r>
            <a:r>
              <a:rPr lang="en-GB" sz="800" i="1" dirty="0"/>
              <a:t>Young Enterprise- Primary programmes</a:t>
            </a:r>
            <a:r>
              <a:rPr lang="en-GB" sz="800" dirty="0"/>
              <a:t>. [online] Young-enterprise.org.uk. Available at: </a:t>
            </a:r>
            <a:r>
              <a:rPr lang="en-GB" sz="800" dirty="0">
                <a:hlinkClick r:id="rId2"/>
              </a:rPr>
              <a:t>https://www.young-enterprise.org.uk/what-we-do/primary-pro</a:t>
            </a:r>
            <a:r>
              <a:rPr lang="en-GB" sz="800" dirty="0"/>
              <a:t>grammes/ [Accessed 14 Mar. 2018].</a:t>
            </a:r>
          </a:p>
          <a:p>
            <a:r>
              <a:rPr lang="en-GB" sz="800" dirty="0"/>
              <a:t>Enterprise, Y. (2018). </a:t>
            </a:r>
            <a:r>
              <a:rPr lang="en-GB" sz="800" i="1" dirty="0"/>
              <a:t>Young Enterprise- Secondary programmes</a:t>
            </a:r>
            <a:r>
              <a:rPr lang="en-GB" sz="800" dirty="0"/>
              <a:t>. [online] Young-enterprise.org.uk. Available at: https://www.young-enterprise.org.uk/what-we-do/secondary-programmes/ [Accessed 14 Mar. 2018].</a:t>
            </a:r>
          </a:p>
          <a:p>
            <a:r>
              <a:rPr lang="en-GB" sz="800" dirty="0"/>
              <a:t>Enterprise, Y. (2018). </a:t>
            </a:r>
            <a:r>
              <a:rPr lang="en-GB" sz="800" i="1" dirty="0"/>
              <a:t>Young Enterprise- University programmes</a:t>
            </a:r>
            <a:r>
              <a:rPr lang="en-GB" sz="800" dirty="0"/>
              <a:t>. [online] Young-enterprise.org.uk. Available at: https://www.young-enterprise.org.uk/what-we-do/higher-programmes/ [Accessed 14 Mar. 2018].</a:t>
            </a:r>
          </a:p>
        </p:txBody>
      </p:sp>
    </p:spTree>
    <p:extLst>
      <p:ext uri="{BB962C8B-B14F-4D97-AF65-F5344CB8AC3E}">
        <p14:creationId xmlns:p14="http://schemas.microsoft.com/office/powerpoint/2010/main" val="1253846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E1BD7-BED9-42CD-BE10-52B19F337744}"/>
              </a:ext>
            </a:extLst>
          </p:cNvPr>
          <p:cNvSpPr>
            <a:spLocks noGrp="1"/>
          </p:cNvSpPr>
          <p:nvPr>
            <p:ph type="title"/>
          </p:nvPr>
        </p:nvSpPr>
        <p:spPr>
          <a:xfrm>
            <a:off x="290286" y="106244"/>
            <a:ext cx="11727543" cy="1499616"/>
          </a:xfrm>
        </p:spPr>
        <p:txBody>
          <a:bodyPr/>
          <a:lstStyle/>
          <a:p>
            <a:r>
              <a:rPr lang="en-GB" dirty="0"/>
              <a:t>YOUNG ENTERPRISE Entrepreneurial, employability &amp; transferable skills </a:t>
            </a:r>
          </a:p>
        </p:txBody>
      </p:sp>
      <p:sp>
        <p:nvSpPr>
          <p:cNvPr id="4" name="Rectangle: Rounded Corners 3">
            <a:extLst>
              <a:ext uri="{FF2B5EF4-FFF2-40B4-BE49-F238E27FC236}">
                <a16:creationId xmlns:a16="http://schemas.microsoft.com/office/drawing/2014/main" id="{B98851A6-DDE4-4D93-9BF4-A7008B8B6411}"/>
              </a:ext>
            </a:extLst>
          </p:cNvPr>
          <p:cNvSpPr/>
          <p:nvPr/>
        </p:nvSpPr>
        <p:spPr>
          <a:xfrm>
            <a:off x="116114" y="1545997"/>
            <a:ext cx="5979886" cy="25488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b="1" dirty="0"/>
              <a:t>Young enterprise Employability skills </a:t>
            </a:r>
          </a:p>
          <a:p>
            <a:pPr marL="285750" lvl="0" indent="-285750" fontAlgn="base">
              <a:buFont typeface="Wingdings" panose="05000000000000000000" pitchFamily="2" charset="2"/>
              <a:buChar char="Ø"/>
            </a:pPr>
            <a:r>
              <a:rPr lang="en-GB" sz="1400" b="1" dirty="0"/>
              <a:t>Employability is having a set of skills, knowledge, understanding and personal attributes that make a person more likely to choose and secure occupations in which they can be satisfied and successful.</a:t>
            </a:r>
          </a:p>
          <a:p>
            <a:pPr marL="285750" lvl="0" indent="-285750" fontAlgn="base">
              <a:buFont typeface="Wingdings" panose="05000000000000000000" pitchFamily="2" charset="2"/>
              <a:buChar char="Ø"/>
            </a:pPr>
            <a:r>
              <a:rPr lang="en-GB" sz="1400" b="1" dirty="0"/>
              <a:t>Be innovate and offer creative solutions to challenging and complex problems (innovation and creativity).   QAA (2012)</a:t>
            </a:r>
          </a:p>
          <a:p>
            <a:pPr marL="285750" lvl="0" indent="-285750">
              <a:buFont typeface="Wingdings" panose="05000000000000000000" pitchFamily="2" charset="2"/>
              <a:buChar char="Ø"/>
            </a:pPr>
            <a:r>
              <a:rPr lang="en-GB" sz="1400" b="1" dirty="0"/>
              <a:t>The three closely-linked "S’s" of self-efficacy, self-confidence and self-esteem provide a crucial link between knowledge, understanding, skills, experience and personal attributes and employability.</a:t>
            </a:r>
          </a:p>
        </p:txBody>
      </p:sp>
      <p:sp>
        <p:nvSpPr>
          <p:cNvPr id="5" name="Content Placeholder 4">
            <a:extLst>
              <a:ext uri="{FF2B5EF4-FFF2-40B4-BE49-F238E27FC236}">
                <a16:creationId xmlns:a16="http://schemas.microsoft.com/office/drawing/2014/main" id="{8AF0F262-07F0-4BF2-979D-FD2FAABFC2EE}"/>
              </a:ext>
            </a:extLst>
          </p:cNvPr>
          <p:cNvSpPr>
            <a:spLocks noGrp="1"/>
          </p:cNvSpPr>
          <p:nvPr>
            <p:ph idx="1"/>
          </p:nvPr>
        </p:nvSpPr>
        <p:spPr>
          <a:xfrm>
            <a:off x="1262743" y="4211209"/>
            <a:ext cx="8708571" cy="25244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GB" sz="1400" dirty="0"/>
          </a:p>
          <a:p>
            <a:pPr fontAlgn="base"/>
            <a:endParaRPr lang="en-GB" sz="1800" b="1" dirty="0"/>
          </a:p>
          <a:p>
            <a:pPr marL="0" indent="0" fontAlgn="base">
              <a:buNone/>
            </a:pPr>
            <a:r>
              <a:rPr lang="en-GB" sz="1800" b="1" dirty="0"/>
              <a:t>Young Enterprise Entrepreneurial Skills </a:t>
            </a:r>
          </a:p>
          <a:p>
            <a:pPr lvl="0" fontAlgn="base">
              <a:buFont typeface="Wingdings" panose="05000000000000000000" pitchFamily="2" charset="2"/>
              <a:buChar char="Ø"/>
            </a:pPr>
            <a:r>
              <a:rPr lang="en-GB" sz="1400" b="1" dirty="0"/>
              <a:t>Students learn and gain self-confidence, motivation, they become proactive, creative and more responsible (Young Enterprise report 2006)</a:t>
            </a:r>
          </a:p>
          <a:p>
            <a:pPr lvl="0" fontAlgn="base">
              <a:buFont typeface="Wingdings" panose="05000000000000000000" pitchFamily="2" charset="2"/>
              <a:buChar char="Ø"/>
            </a:pPr>
            <a:r>
              <a:rPr lang="en-GB" sz="1400" b="1" dirty="0"/>
              <a:t>The educator's aim is to help students develop core behaviours for enterprise through learning activities that enable them to practise, exhibit and develop confidence in key areas</a:t>
            </a:r>
          </a:p>
          <a:p>
            <a:pPr lvl="0">
              <a:buFont typeface="Wingdings" panose="05000000000000000000" pitchFamily="2" charset="2"/>
              <a:buChar char="Ø"/>
            </a:pPr>
            <a:r>
              <a:rPr lang="en-GB" sz="1400" b="1" dirty="0"/>
              <a:t>Developing an entrepreneur mindset, ability to go beyond perceived limitations and achieve results, tolerance of uncertainty, ambiguity, risk, and failure, personal values: ethical, social and environmental awareness, QAA (2012). </a:t>
            </a:r>
          </a:p>
          <a:p>
            <a:pPr marL="0" indent="0">
              <a:buNone/>
            </a:pPr>
            <a:endParaRPr lang="en-GB" dirty="0"/>
          </a:p>
        </p:txBody>
      </p:sp>
      <p:sp>
        <p:nvSpPr>
          <p:cNvPr id="6" name="Rectangle: Rounded Corners 5">
            <a:extLst>
              <a:ext uri="{FF2B5EF4-FFF2-40B4-BE49-F238E27FC236}">
                <a16:creationId xmlns:a16="http://schemas.microsoft.com/office/drawing/2014/main" id="{BAE3EC34-B763-446C-9555-4462413F9BFC}"/>
              </a:ext>
            </a:extLst>
          </p:cNvPr>
          <p:cNvSpPr/>
          <p:nvPr/>
        </p:nvSpPr>
        <p:spPr>
          <a:xfrm>
            <a:off x="6386286" y="1575929"/>
            <a:ext cx="5631543" cy="25488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b="1" dirty="0"/>
              <a:t>Young Enterprise Transferable skills </a:t>
            </a:r>
          </a:p>
          <a:p>
            <a:pPr marL="285750" lvl="0" indent="-285750" fontAlgn="base">
              <a:buFont typeface="Wingdings" panose="05000000000000000000" pitchFamily="2" charset="2"/>
              <a:buChar char="Ø"/>
            </a:pPr>
            <a:r>
              <a:rPr lang="en-GB" sz="1400" b="1" dirty="0"/>
              <a:t>Key transferable skills such as teamwork and decision making, which will help develop their confidence and communication with adults and understand the need for thought and preparation.</a:t>
            </a:r>
          </a:p>
          <a:p>
            <a:pPr marL="285750" lvl="0" indent="-285750" fontAlgn="base">
              <a:buFont typeface="Wingdings" panose="05000000000000000000" pitchFamily="2" charset="2"/>
              <a:buChar char="Ø"/>
            </a:pPr>
            <a:r>
              <a:rPr lang="en-GB" sz="1400" b="1" dirty="0"/>
              <a:t>Propose alternatives or take a holistic approach to management, evaluate issues and make decisions in situations of ambiguity, uncertainty and risk decision making. </a:t>
            </a:r>
          </a:p>
          <a:p>
            <a:pPr marL="285750" lvl="0" indent="-285750" fontAlgn="base">
              <a:buFont typeface="Wingdings" panose="05000000000000000000" pitchFamily="2" charset="2"/>
              <a:buChar char="Ø"/>
            </a:pPr>
            <a:r>
              <a:rPr lang="en-GB" sz="1400" b="1" dirty="0"/>
              <a:t>Creative thinking – being able to think outside of the box!! Leadership – having the right amount of confidence to guide people in the right direction. Risk taking – taking calculated risks that are brave. </a:t>
            </a:r>
          </a:p>
        </p:txBody>
      </p:sp>
      <p:sp>
        <p:nvSpPr>
          <p:cNvPr id="8" name="Rectangle 7">
            <a:extLst>
              <a:ext uri="{FF2B5EF4-FFF2-40B4-BE49-F238E27FC236}">
                <a16:creationId xmlns:a16="http://schemas.microsoft.com/office/drawing/2014/main" id="{824D87D1-2C5A-4E2D-834E-1CE4D7C97CC1}"/>
              </a:ext>
            </a:extLst>
          </p:cNvPr>
          <p:cNvSpPr/>
          <p:nvPr/>
        </p:nvSpPr>
        <p:spPr>
          <a:xfrm>
            <a:off x="10058401" y="5266472"/>
            <a:ext cx="2133599" cy="1569660"/>
          </a:xfrm>
          <a:prstGeom prst="rect">
            <a:avLst/>
          </a:prstGeom>
        </p:spPr>
        <p:txBody>
          <a:bodyPr wrap="square">
            <a:spAutoFit/>
          </a:bodyPr>
          <a:lstStyle/>
          <a:p>
            <a:r>
              <a:rPr lang="en-GB" sz="800" dirty="0"/>
              <a:t>Jones, P. and Colwill, A. (2013). Entrepreneurship education: an evaluation of the Young Enterprise Wales initiative. </a:t>
            </a:r>
            <a:r>
              <a:rPr lang="en-GB" sz="800" i="1" dirty="0"/>
              <a:t>Education + Training</a:t>
            </a:r>
            <a:r>
              <a:rPr lang="en-GB" sz="800" dirty="0"/>
              <a:t>, 55(8/9), pp.911-925.</a:t>
            </a:r>
          </a:p>
          <a:p>
            <a:r>
              <a:rPr lang="en-GB" sz="800" dirty="0"/>
              <a:t>Rae, D. (2007). Connecting enterprise and graduate employability. </a:t>
            </a:r>
            <a:r>
              <a:rPr lang="en-GB" sz="800" i="1" dirty="0"/>
              <a:t>Education + Training</a:t>
            </a:r>
            <a:r>
              <a:rPr lang="en-GB" sz="800" dirty="0"/>
              <a:t>, 49(8/9), pp.605-619.</a:t>
            </a:r>
          </a:p>
          <a:p>
            <a:r>
              <a:rPr lang="en-GB" sz="800" dirty="0"/>
              <a:t>Moodle.uwtsd.ac.uk. (2018). </a:t>
            </a:r>
            <a:r>
              <a:rPr lang="en-GB" sz="800" i="1" dirty="0"/>
              <a:t>UWTSD Moodle 17/18: Log in to the site</a:t>
            </a:r>
            <a:r>
              <a:rPr lang="en-GB" sz="800" dirty="0"/>
              <a:t>. [online] Available at: https://moodle.uwtsd.ac.uk/pluginfile.php/148566/mod_resource/content/1/The%20Welsh%20Dragon.pdf [Accessed 14 Mar. 2018].</a:t>
            </a:r>
          </a:p>
        </p:txBody>
      </p:sp>
    </p:spTree>
    <p:extLst>
      <p:ext uri="{BB962C8B-B14F-4D97-AF65-F5344CB8AC3E}">
        <p14:creationId xmlns:p14="http://schemas.microsoft.com/office/powerpoint/2010/main" val="3984682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1D06-1B4B-45F3-8A29-BC872495BACC}"/>
              </a:ext>
            </a:extLst>
          </p:cNvPr>
          <p:cNvSpPr>
            <a:spLocks noGrp="1"/>
          </p:cNvSpPr>
          <p:nvPr>
            <p:ph type="title"/>
          </p:nvPr>
        </p:nvSpPr>
        <p:spPr>
          <a:xfrm>
            <a:off x="820929" y="123369"/>
            <a:ext cx="9720072" cy="1499616"/>
          </a:xfrm>
        </p:spPr>
        <p:txBody>
          <a:bodyPr>
            <a:normAutofit/>
          </a:bodyPr>
          <a:lstStyle/>
          <a:p>
            <a:r>
              <a:rPr lang="en-GB" sz="6000" dirty="0"/>
              <a:t>ACRO MODEL</a:t>
            </a:r>
          </a:p>
        </p:txBody>
      </p:sp>
      <p:sp>
        <p:nvSpPr>
          <p:cNvPr id="3" name="Content Placeholder 2">
            <a:extLst>
              <a:ext uri="{FF2B5EF4-FFF2-40B4-BE49-F238E27FC236}">
                <a16:creationId xmlns:a16="http://schemas.microsoft.com/office/drawing/2014/main" id="{3F4C7D4A-059A-4DF3-9726-7D1CFFD30C1E}"/>
              </a:ext>
            </a:extLst>
          </p:cNvPr>
          <p:cNvSpPr>
            <a:spLocks noGrp="1"/>
          </p:cNvSpPr>
          <p:nvPr>
            <p:ph idx="1"/>
          </p:nvPr>
        </p:nvSpPr>
        <p:spPr>
          <a:xfrm>
            <a:off x="269384" y="1291771"/>
            <a:ext cx="6711987" cy="5319486"/>
          </a:xfrm>
        </p:spPr>
        <p:txBody>
          <a:bodyPr>
            <a:normAutofit/>
          </a:bodyPr>
          <a:lstStyle/>
          <a:p>
            <a:pPr>
              <a:buFont typeface="Wingdings" panose="05000000000000000000" pitchFamily="2" charset="2"/>
              <a:buChar char="Ø"/>
            </a:pPr>
            <a:r>
              <a:rPr lang="en-GB" sz="2400" dirty="0"/>
              <a:t>The ACRO model was introduced to focus on the attitudes, skills and behaviours needed to enable young people to meet the needs of business in the 21</a:t>
            </a:r>
            <a:r>
              <a:rPr lang="en-GB" sz="2400" baseline="30000" dirty="0"/>
              <a:t>st</a:t>
            </a:r>
            <a:r>
              <a:rPr lang="en-GB" sz="2400" dirty="0"/>
              <a:t> century. The Welsh Government initiated the ACRO model. </a:t>
            </a:r>
          </a:p>
          <a:p>
            <a:pPr>
              <a:buFont typeface="Wingdings" panose="05000000000000000000" pitchFamily="2" charset="2"/>
              <a:buChar char="Ø"/>
            </a:pPr>
            <a:r>
              <a:rPr lang="en-GB" sz="2400" dirty="0"/>
              <a:t>The ACRO model encourages entrepreneurial thinking and skills, the skills gained from ACRO are relevant for all career choices and developing a positive and proactive approach to every aspect of life and work. </a:t>
            </a:r>
          </a:p>
          <a:p>
            <a:pPr>
              <a:buFont typeface="Wingdings" panose="05000000000000000000" pitchFamily="2" charset="2"/>
              <a:buChar char="Ø"/>
            </a:pPr>
            <a:r>
              <a:rPr lang="en-GB" sz="2400" dirty="0"/>
              <a:t>ACRO model develops the confidence to come up with ideas, initiative and drive. </a:t>
            </a:r>
          </a:p>
          <a:p>
            <a:pPr>
              <a:buFont typeface="Wingdings" panose="05000000000000000000" pitchFamily="2" charset="2"/>
              <a:buChar char="Ø"/>
            </a:pPr>
            <a:r>
              <a:rPr lang="en-GB" sz="2400" dirty="0"/>
              <a:t>It defines entrepreneurship education and provides structure for curriculum planning and development. </a:t>
            </a:r>
          </a:p>
          <a:p>
            <a:pPr>
              <a:buFont typeface="Wingdings" panose="05000000000000000000" pitchFamily="2" charset="2"/>
              <a:buChar char="Ø"/>
            </a:pPr>
            <a:endParaRPr lang="en-GB" dirty="0"/>
          </a:p>
        </p:txBody>
      </p:sp>
      <p:sp>
        <p:nvSpPr>
          <p:cNvPr id="4" name="Scroll: Vertical 3">
            <a:extLst>
              <a:ext uri="{FF2B5EF4-FFF2-40B4-BE49-F238E27FC236}">
                <a16:creationId xmlns:a16="http://schemas.microsoft.com/office/drawing/2014/main" id="{8EF157BF-2E85-402C-AA52-E41F6F3EAAF9}"/>
              </a:ext>
            </a:extLst>
          </p:cNvPr>
          <p:cNvSpPr/>
          <p:nvPr/>
        </p:nvSpPr>
        <p:spPr>
          <a:xfrm>
            <a:off x="7613613" y="1622985"/>
            <a:ext cx="4578387" cy="348342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fontAlgn="base"/>
            <a:r>
              <a:rPr lang="en-GB" b="1" dirty="0"/>
              <a:t> </a:t>
            </a:r>
            <a:r>
              <a:rPr lang="en-GB" sz="3200" b="1" dirty="0"/>
              <a:t>A- Attitude</a:t>
            </a:r>
          </a:p>
          <a:p>
            <a:pPr lvl="0" fontAlgn="base"/>
            <a:r>
              <a:rPr lang="en-GB" sz="3200" b="1" dirty="0"/>
              <a:t> C- Creativity</a:t>
            </a:r>
          </a:p>
          <a:p>
            <a:pPr lvl="0" fontAlgn="base"/>
            <a:r>
              <a:rPr lang="en-GB" sz="3200" b="1" dirty="0"/>
              <a:t> R- Relationship </a:t>
            </a:r>
          </a:p>
          <a:p>
            <a:pPr lvl="0" fontAlgn="base"/>
            <a:r>
              <a:rPr lang="en-GB" sz="3200" b="1" dirty="0"/>
              <a:t> O- Organisation </a:t>
            </a:r>
          </a:p>
        </p:txBody>
      </p:sp>
      <p:sp>
        <p:nvSpPr>
          <p:cNvPr id="5" name="Rectangle 4">
            <a:extLst>
              <a:ext uri="{FF2B5EF4-FFF2-40B4-BE49-F238E27FC236}">
                <a16:creationId xmlns:a16="http://schemas.microsoft.com/office/drawing/2014/main" id="{B2C40CB9-EBB4-4358-BBE6-5A53CE4E4091}"/>
              </a:ext>
            </a:extLst>
          </p:cNvPr>
          <p:cNvSpPr/>
          <p:nvPr/>
        </p:nvSpPr>
        <p:spPr>
          <a:xfrm>
            <a:off x="6691086" y="80298"/>
            <a:ext cx="6096000" cy="461665"/>
          </a:xfrm>
          <a:prstGeom prst="rect">
            <a:avLst/>
          </a:prstGeom>
        </p:spPr>
        <p:txBody>
          <a:bodyPr>
            <a:spAutoFit/>
          </a:bodyPr>
          <a:lstStyle/>
          <a:p>
            <a:r>
              <a:rPr lang="en-GB" sz="800" dirty="0"/>
              <a:t>Businesswales.gov.wales. (2018). </a:t>
            </a:r>
            <a:r>
              <a:rPr lang="en-GB" sz="800" i="1" dirty="0"/>
              <a:t>Understanding Entrepreneurship - The ACRO Model | Big Ideas Wales</a:t>
            </a:r>
            <a:r>
              <a:rPr lang="en-GB" sz="800" dirty="0"/>
              <a:t>. [online] Available at: https://businesswales.gov.wales/bigideas/understanding-entrepreneurship-acro-model [Accessed 12 Mar. 2018].</a:t>
            </a:r>
          </a:p>
          <a:p>
            <a:r>
              <a:rPr lang="en-GB" sz="800" dirty="0"/>
              <a:t>Welsh Government (2018). </a:t>
            </a:r>
            <a:r>
              <a:rPr lang="en-GB" sz="800" i="1" dirty="0"/>
              <a:t>Learning and progression in entrepreneurship education</a:t>
            </a:r>
            <a:r>
              <a:rPr lang="en-GB" sz="800" dirty="0"/>
              <a:t>. Cardiff: Welsh Government, pp.4-5.</a:t>
            </a:r>
          </a:p>
        </p:txBody>
      </p:sp>
    </p:spTree>
    <p:extLst>
      <p:ext uri="{BB962C8B-B14F-4D97-AF65-F5344CB8AC3E}">
        <p14:creationId xmlns:p14="http://schemas.microsoft.com/office/powerpoint/2010/main" val="3511991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E57B5-511A-417D-A6D3-7D41BE98A17A}"/>
              </a:ext>
            </a:extLst>
          </p:cNvPr>
          <p:cNvSpPr>
            <a:spLocks noGrp="1"/>
          </p:cNvSpPr>
          <p:nvPr>
            <p:ph type="title"/>
          </p:nvPr>
        </p:nvSpPr>
        <p:spPr>
          <a:xfrm>
            <a:off x="225841" y="111924"/>
            <a:ext cx="5646056" cy="1499616"/>
          </a:xfrm>
        </p:spPr>
        <p:txBody>
          <a:bodyPr/>
          <a:lstStyle/>
          <a:p>
            <a:r>
              <a:rPr lang="en-GB" dirty="0"/>
              <a:t>EAP (Entrepreneurial action plan &amp; YES PLAN </a:t>
            </a:r>
          </a:p>
        </p:txBody>
      </p:sp>
      <p:sp>
        <p:nvSpPr>
          <p:cNvPr id="4" name="Rectangle: Folded Corner 3">
            <a:extLst>
              <a:ext uri="{FF2B5EF4-FFF2-40B4-BE49-F238E27FC236}">
                <a16:creationId xmlns:a16="http://schemas.microsoft.com/office/drawing/2014/main" id="{68A3BDFF-8043-4C94-BCD1-C4CFB0107A05}"/>
              </a:ext>
            </a:extLst>
          </p:cNvPr>
          <p:cNvSpPr/>
          <p:nvPr/>
        </p:nvSpPr>
        <p:spPr>
          <a:xfrm>
            <a:off x="333829" y="1436914"/>
            <a:ext cx="5646057" cy="5257011"/>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GB" sz="1600" dirty="0"/>
          </a:p>
          <a:p>
            <a:pPr fontAlgn="base"/>
            <a:endParaRPr lang="en-GB" sz="1600" dirty="0"/>
          </a:p>
          <a:p>
            <a:pPr fontAlgn="base"/>
            <a:endParaRPr lang="en-GB" sz="1600" dirty="0"/>
          </a:p>
          <a:p>
            <a:pPr fontAlgn="base"/>
            <a:r>
              <a:rPr lang="en-GB" sz="2800" b="1" dirty="0"/>
              <a:t>Entrepreneurship Action Plan</a:t>
            </a:r>
          </a:p>
          <a:p>
            <a:pPr fontAlgn="base"/>
            <a:endParaRPr lang="en-GB" sz="2400" b="1" dirty="0"/>
          </a:p>
          <a:p>
            <a:pPr marL="171450" lvl="0" indent="-171450" fontAlgn="base">
              <a:buFont typeface="Wingdings" panose="05000000000000000000" pitchFamily="2" charset="2"/>
              <a:buChar char="Ø"/>
            </a:pPr>
            <a:r>
              <a:rPr lang="en-GB" sz="1600" b="1" dirty="0"/>
              <a:t>Entrepreneurship Action Plan Wales (EAP), stems from the ‘’pathway to prosperity’’ document published by the Welsh Office in 1998. EAP is about Recognising the opportunity, Creating Enterprises and Going for growth. </a:t>
            </a:r>
          </a:p>
          <a:p>
            <a:pPr marL="171450" lvl="0" indent="-171450" fontAlgn="base">
              <a:buFont typeface="Wingdings" panose="05000000000000000000" pitchFamily="2" charset="2"/>
              <a:buChar char="Ø"/>
            </a:pPr>
            <a:r>
              <a:rPr lang="en-GB" sz="1600" b="1" dirty="0"/>
              <a:t>A private sector led steering group was established to deliver the Entrepreneurship Action Plan (EAP), the group brought together entrepreneurs, educationalists and business support professionals to guide development phase and oversee the appointment of consultants to carry out the work. </a:t>
            </a:r>
          </a:p>
          <a:p>
            <a:pPr marL="171450" lvl="0" indent="-171450" fontAlgn="base">
              <a:buFont typeface="Wingdings" panose="05000000000000000000" pitchFamily="2" charset="2"/>
              <a:buChar char="Ø"/>
            </a:pPr>
            <a:r>
              <a:rPr lang="en-GB" sz="1600" b="1" dirty="0"/>
              <a:t>The aim of the EAP therefore is for ‘’A bold and confident nation where entrepreneurship is valued, celebrated and exercised throughout society and in the widest range of economic circumstances’’ (EAP 2007). </a:t>
            </a:r>
          </a:p>
          <a:p>
            <a:pPr marL="171450" lvl="0" indent="-171450" fontAlgn="base">
              <a:buFont typeface="Wingdings" panose="05000000000000000000" pitchFamily="2" charset="2"/>
              <a:buChar char="Ø"/>
            </a:pPr>
            <a:r>
              <a:rPr lang="en-GB" sz="1600" b="1" dirty="0"/>
              <a:t>Effective delivery and implementations of successful initiatives requires new approaches to education and training, community enterprise, business start-ups, entrepreneurial zones, development funds and the many other areas for action which this strategy embraces. </a:t>
            </a:r>
          </a:p>
        </p:txBody>
      </p:sp>
      <p:sp>
        <p:nvSpPr>
          <p:cNvPr id="5" name="Content Placeholder 4">
            <a:extLst>
              <a:ext uri="{FF2B5EF4-FFF2-40B4-BE49-F238E27FC236}">
                <a16:creationId xmlns:a16="http://schemas.microsoft.com/office/drawing/2014/main" id="{7206113B-CCE2-4952-B9CF-6E1233413B39}"/>
              </a:ext>
            </a:extLst>
          </p:cNvPr>
          <p:cNvSpPr>
            <a:spLocks noGrp="1"/>
          </p:cNvSpPr>
          <p:nvPr>
            <p:ph idx="1"/>
          </p:nvPr>
        </p:nvSpPr>
        <p:spPr>
          <a:xfrm>
            <a:off x="6320103" y="193557"/>
            <a:ext cx="5646056" cy="6500368"/>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fontAlgn="base">
              <a:buNone/>
            </a:pPr>
            <a:endParaRPr lang="en-GB" sz="1800" dirty="0"/>
          </a:p>
          <a:p>
            <a:pPr marL="0" indent="0" fontAlgn="base">
              <a:buNone/>
            </a:pPr>
            <a:endParaRPr lang="en-GB" sz="1800" dirty="0"/>
          </a:p>
          <a:p>
            <a:pPr marL="0" indent="0" fontAlgn="base">
              <a:buNone/>
            </a:pPr>
            <a:endParaRPr lang="en-GB" sz="2800" b="1" dirty="0"/>
          </a:p>
          <a:p>
            <a:pPr marL="0" indent="0" fontAlgn="base">
              <a:buNone/>
            </a:pPr>
            <a:r>
              <a:rPr lang="en-GB" sz="2800" b="1" dirty="0"/>
              <a:t>YES PLAN</a:t>
            </a:r>
          </a:p>
          <a:p>
            <a:pPr marL="0" indent="0" fontAlgn="base">
              <a:buNone/>
            </a:pPr>
            <a:r>
              <a:rPr lang="en-GB" sz="1800" dirty="0"/>
              <a:t>Youth Entrepreneurship strategy (YES) launched in 2004 in Wales.  </a:t>
            </a:r>
          </a:p>
          <a:p>
            <a:pPr marL="0" indent="0" fontAlgn="base">
              <a:buNone/>
            </a:pPr>
            <a:r>
              <a:rPr lang="en-GB" sz="1800" dirty="0"/>
              <a:t>YES, action Plan for 2010-2015 vision ‘’To develop and nurture self-sufficient, entrepreneurial young people in all communities across Wales who will contribute positively to economic and social success’’ </a:t>
            </a:r>
          </a:p>
          <a:p>
            <a:pPr marL="0" indent="0" fontAlgn="base">
              <a:buNone/>
            </a:pPr>
            <a:r>
              <a:rPr lang="en-GB" sz="1800" dirty="0"/>
              <a:t>Engage – promote the value of entrepreneurship to create opportunities and develop young people. Empower – providing young people with entrepreneurial learning opportunities. Equip – support young people to create and grow businesses. </a:t>
            </a:r>
          </a:p>
          <a:p>
            <a:pPr marL="0" indent="0" fontAlgn="base">
              <a:buNone/>
            </a:pPr>
            <a:r>
              <a:rPr lang="en-GB" sz="1800" dirty="0"/>
              <a:t>Changes to the school curriculum in Wales have ensured that enterprise ensured that enterprise and entrepreneurship feature prominently in the careers and the world of work; a framework for 11-19year olds in Wales. </a:t>
            </a:r>
          </a:p>
          <a:p>
            <a:pPr marL="0" indent="0" fontAlgn="base">
              <a:buNone/>
            </a:pPr>
            <a:r>
              <a:rPr lang="en-GB" sz="1800" dirty="0"/>
              <a:t>Entrepreneurship is also at the heart of the Welsh Baccalaureate; an innovative qualification being studied successfully by a growing number of students aged 14-19 in secondary schools and Further Education institutions across Wales. </a:t>
            </a:r>
          </a:p>
          <a:p>
            <a:pPr marL="0" indent="0">
              <a:buNone/>
            </a:pPr>
            <a:endParaRPr lang="en-GB" dirty="0"/>
          </a:p>
        </p:txBody>
      </p:sp>
      <p:sp>
        <p:nvSpPr>
          <p:cNvPr id="6" name="Rectangle 5">
            <a:extLst>
              <a:ext uri="{FF2B5EF4-FFF2-40B4-BE49-F238E27FC236}">
                <a16:creationId xmlns:a16="http://schemas.microsoft.com/office/drawing/2014/main" id="{194E8C03-CBF6-4D6C-B186-BC31604BFA1A}"/>
              </a:ext>
            </a:extLst>
          </p:cNvPr>
          <p:cNvSpPr/>
          <p:nvPr/>
        </p:nvSpPr>
        <p:spPr>
          <a:xfrm>
            <a:off x="8213349" y="0"/>
            <a:ext cx="4093027" cy="1077218"/>
          </a:xfrm>
          <a:prstGeom prst="rect">
            <a:avLst/>
          </a:prstGeom>
        </p:spPr>
        <p:txBody>
          <a:bodyPr wrap="square">
            <a:spAutoFit/>
          </a:bodyPr>
          <a:lstStyle/>
          <a:p>
            <a:r>
              <a:rPr lang="en-GB" sz="800" dirty="0"/>
              <a:t>Klofsten, M. and Jones-Evans, D., 2000. Comparing academic entrepreneurship in Europe–the case of Sweden and Ireland. </a:t>
            </a:r>
            <a:r>
              <a:rPr lang="en-GB" sz="800" i="1" dirty="0"/>
              <a:t>Small Business Economics</a:t>
            </a:r>
            <a:r>
              <a:rPr lang="en-GB" sz="800" dirty="0"/>
              <a:t>, </a:t>
            </a:r>
            <a:r>
              <a:rPr lang="en-GB" sz="800" i="1" dirty="0"/>
              <a:t>14</a:t>
            </a:r>
            <a:r>
              <a:rPr lang="en-GB" sz="800" dirty="0"/>
              <a:t>(4), pp.299-309.</a:t>
            </a:r>
          </a:p>
          <a:p>
            <a:r>
              <a:rPr lang="en-GB" sz="800" dirty="0"/>
              <a:t>Welsh Government (2018). </a:t>
            </a:r>
            <a:r>
              <a:rPr lang="en-GB" sz="800" i="1" dirty="0"/>
              <a:t>Learning and progression in entrepreneurship education</a:t>
            </a:r>
            <a:r>
              <a:rPr lang="en-GB" sz="800" dirty="0"/>
              <a:t>. Cardiff: Welsh Government, pp.4-5.</a:t>
            </a:r>
          </a:p>
          <a:p>
            <a:r>
              <a:rPr lang="en-GB" sz="800" dirty="0"/>
              <a:t>Businesswales.gov.wales. (2018). [online] Available at: https://businesswales.gov.wales/bigideas/sites/bigideas/files/documents/pdf/YES-%20An%20Action%20Plan%20for%20Wales%202010-15%20_Eng_1.pdf [Accessed 14 Mar. 2018].</a:t>
            </a:r>
          </a:p>
        </p:txBody>
      </p:sp>
    </p:spTree>
    <p:extLst>
      <p:ext uri="{BB962C8B-B14F-4D97-AF65-F5344CB8AC3E}">
        <p14:creationId xmlns:p14="http://schemas.microsoft.com/office/powerpoint/2010/main" val="1099642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0BB4B-18BE-4653-B6B3-32E417DCC31E}"/>
              </a:ext>
            </a:extLst>
          </p:cNvPr>
          <p:cNvSpPr>
            <a:spLocks noGrp="1"/>
          </p:cNvSpPr>
          <p:nvPr>
            <p:ph type="title"/>
          </p:nvPr>
        </p:nvSpPr>
        <p:spPr>
          <a:xfrm>
            <a:off x="908013" y="166914"/>
            <a:ext cx="9720072" cy="1499616"/>
          </a:xfrm>
        </p:spPr>
        <p:txBody>
          <a:bodyPr>
            <a:normAutofit/>
          </a:bodyPr>
          <a:lstStyle/>
          <a:p>
            <a:r>
              <a:rPr lang="en-GB" sz="6000" dirty="0"/>
              <a:t>END NOTES</a:t>
            </a:r>
          </a:p>
        </p:txBody>
      </p:sp>
      <p:sp>
        <p:nvSpPr>
          <p:cNvPr id="3" name="Content Placeholder 2">
            <a:extLst>
              <a:ext uri="{FF2B5EF4-FFF2-40B4-BE49-F238E27FC236}">
                <a16:creationId xmlns:a16="http://schemas.microsoft.com/office/drawing/2014/main" id="{1F32672D-26AE-4BCF-8849-6A066C74D094}"/>
              </a:ext>
            </a:extLst>
          </p:cNvPr>
          <p:cNvSpPr>
            <a:spLocks noGrp="1"/>
          </p:cNvSpPr>
          <p:nvPr>
            <p:ph idx="1"/>
          </p:nvPr>
        </p:nvSpPr>
        <p:spPr>
          <a:xfrm>
            <a:off x="275772" y="1045029"/>
            <a:ext cx="11596914" cy="5646057"/>
          </a:xfrm>
        </p:spPr>
        <p:txBody>
          <a:bodyPr>
            <a:normAutofit/>
          </a:bodyPr>
          <a:lstStyle/>
          <a:p>
            <a:pPr fontAlgn="base"/>
            <a:r>
              <a:rPr lang="en-GB" dirty="0"/>
              <a:t> </a:t>
            </a:r>
            <a:endParaRPr lang="en-GB" sz="2400" dirty="0"/>
          </a:p>
          <a:p>
            <a:pPr lvl="0" fontAlgn="base">
              <a:buFont typeface="Wingdings" panose="05000000000000000000" pitchFamily="2" charset="2"/>
              <a:buChar char="Ø"/>
            </a:pPr>
            <a:r>
              <a:rPr lang="en-GB" sz="2400" dirty="0"/>
              <a:t>We have learned that entrepreneurial education is key within todays society, Research shows that entrepreneurial education programmes enhance people’s resilience and thus form an attractive alternative to classical academic education (Dunnellon et al., 2014; Ojatsu et al., 2011). </a:t>
            </a:r>
          </a:p>
          <a:p>
            <a:pPr lvl="0" fontAlgn="base">
              <a:buFont typeface="Wingdings" panose="05000000000000000000" pitchFamily="2" charset="2"/>
              <a:buChar char="Ø"/>
            </a:pPr>
            <a:r>
              <a:rPr lang="en-GB" sz="2400" dirty="0"/>
              <a:t>To achieve deeper learning, learner’s engagement and motivation, it has been argued that school and classroom practices need to change and implement an entrepreneurial mindset. </a:t>
            </a:r>
          </a:p>
          <a:p>
            <a:pPr lvl="0" fontAlgn="base">
              <a:buFont typeface="Wingdings" panose="05000000000000000000" pitchFamily="2" charset="2"/>
              <a:buChar char="Ø"/>
            </a:pPr>
            <a:r>
              <a:rPr lang="en-GB" sz="2400" dirty="0"/>
              <a:t>Young people will be able to exploit more effectively their potential at work if they have entrepreneurial education, (Csimnga.,2013 p8). </a:t>
            </a:r>
          </a:p>
          <a:p>
            <a:pPr lvl="0" fontAlgn="base">
              <a:buFont typeface="Wingdings" panose="05000000000000000000" pitchFamily="2" charset="2"/>
              <a:buChar char="Ø"/>
            </a:pPr>
            <a:r>
              <a:rPr lang="en-GB" sz="2400" dirty="0"/>
              <a:t>Enabling students to recognise the importance of their skill development in employability is a fundamental aspect of self-organisation and presentation (Rae, 2007). </a:t>
            </a:r>
          </a:p>
          <a:p>
            <a:pPr lvl="0" fontAlgn="base">
              <a:buFont typeface="Wingdings" panose="05000000000000000000" pitchFamily="2" charset="2"/>
              <a:buChar char="Ø"/>
            </a:pPr>
            <a:r>
              <a:rPr lang="en-GB" sz="2400" dirty="0"/>
              <a:t>Young Enterprise programs enhance enterprise potential and improve human and social capital. </a:t>
            </a:r>
          </a:p>
          <a:p>
            <a:endParaRPr lang="en-GB" dirty="0"/>
          </a:p>
        </p:txBody>
      </p:sp>
    </p:spTree>
    <p:extLst>
      <p:ext uri="{BB962C8B-B14F-4D97-AF65-F5344CB8AC3E}">
        <p14:creationId xmlns:p14="http://schemas.microsoft.com/office/powerpoint/2010/main" val="3456794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E01B9-52C2-4FB5-9446-F68D4DD72D62}"/>
              </a:ext>
            </a:extLst>
          </p:cNvPr>
          <p:cNvSpPr>
            <a:spLocks noGrp="1"/>
          </p:cNvSpPr>
          <p:nvPr>
            <p:ph type="title"/>
          </p:nvPr>
        </p:nvSpPr>
        <p:spPr>
          <a:xfrm>
            <a:off x="167785" y="164302"/>
            <a:ext cx="9720072" cy="1499616"/>
          </a:xfrm>
        </p:spPr>
        <p:txBody>
          <a:bodyPr/>
          <a:lstStyle/>
          <a:p>
            <a:r>
              <a:rPr lang="en-GB" dirty="0"/>
              <a:t>REFERENCES</a:t>
            </a:r>
          </a:p>
        </p:txBody>
      </p:sp>
      <p:sp>
        <p:nvSpPr>
          <p:cNvPr id="3" name="Content Placeholder 2">
            <a:extLst>
              <a:ext uri="{FF2B5EF4-FFF2-40B4-BE49-F238E27FC236}">
                <a16:creationId xmlns:a16="http://schemas.microsoft.com/office/drawing/2014/main" id="{CA1ABEAB-AF4B-4AE4-A595-0AE6EF91F411}"/>
              </a:ext>
            </a:extLst>
          </p:cNvPr>
          <p:cNvSpPr>
            <a:spLocks noGrp="1"/>
          </p:cNvSpPr>
          <p:nvPr>
            <p:ph idx="1"/>
          </p:nvPr>
        </p:nvSpPr>
        <p:spPr>
          <a:xfrm>
            <a:off x="167785" y="1306286"/>
            <a:ext cx="11472672" cy="5387412"/>
          </a:xfrm>
        </p:spPr>
        <p:txBody>
          <a:bodyPr>
            <a:normAutofit fontScale="47500" lnSpcReduction="20000"/>
          </a:bodyPr>
          <a:lstStyle/>
          <a:p>
            <a:pPr lvl="0"/>
            <a:r>
              <a:rPr lang="en-GB" dirty="0"/>
              <a:t>Businesswales.gov.wales. (2018). </a:t>
            </a:r>
            <a:r>
              <a:rPr lang="en-GB" i="1" dirty="0"/>
              <a:t>Understanding Entrepreneurship - The ACRO Model | Big Ideas Wales</a:t>
            </a:r>
            <a:r>
              <a:rPr lang="en-GB" dirty="0"/>
              <a:t>. [online] Available at: https://businesswales.gov.wales/bigideas/understanding-entrepreneurship-acro-model [Accessed 12 Mar. 2018].</a:t>
            </a:r>
          </a:p>
          <a:p>
            <a:pPr lvl="0"/>
            <a:r>
              <a:rPr lang="en-GB" dirty="0"/>
              <a:t>Diehl, M. (2016). From Entrepreneurship to Entrepreneurial Education in Lower Secondary School: Pedagogising by Means of the Pedagogic Device. </a:t>
            </a:r>
            <a:r>
              <a:rPr lang="en-GB" i="1" dirty="0"/>
              <a:t>Journal of Educational Issues</a:t>
            </a:r>
            <a:r>
              <a:rPr lang="en-GB" dirty="0"/>
              <a:t>, 2(1), p.36.</a:t>
            </a:r>
          </a:p>
          <a:p>
            <a:pPr lvl="0"/>
            <a:r>
              <a:rPr lang="en-GB" dirty="0"/>
              <a:t>Enterprise, Y. (2018). </a:t>
            </a:r>
            <a:r>
              <a:rPr lang="en-GB" i="1" dirty="0"/>
              <a:t>Young Enterprise » OUR IMPACT</a:t>
            </a:r>
            <a:r>
              <a:rPr lang="en-GB" dirty="0"/>
              <a:t>. [online] Young-enterprise.org.uk. Available at:https://www.young-enterprise.org.uk/about-us/our-impact/ [Accessed 12 Mar. 2018].</a:t>
            </a:r>
          </a:p>
          <a:p>
            <a:pPr lvl="0"/>
            <a:r>
              <a:rPr lang="en-GB" dirty="0"/>
              <a:t>Enterprise, Y. (2018). </a:t>
            </a:r>
            <a:r>
              <a:rPr lang="en-GB" i="1" dirty="0"/>
              <a:t>Young Enterprise- Primary programmes</a:t>
            </a:r>
            <a:r>
              <a:rPr lang="en-GB" dirty="0"/>
              <a:t>. [online] Young-enterprise.org.uk. Available at: </a:t>
            </a:r>
            <a:r>
              <a:rPr lang="en-GB" u="sng" dirty="0">
                <a:hlinkClick r:id="rId2"/>
              </a:rPr>
              <a:t>https://www.young-enterprise.org.uk/what-we-do/primary-pro</a:t>
            </a:r>
            <a:r>
              <a:rPr lang="en-GB" dirty="0"/>
              <a:t>grammes/ [Accessed 14 Mar. 2018].</a:t>
            </a:r>
          </a:p>
          <a:p>
            <a:pPr lvl="0"/>
            <a:r>
              <a:rPr lang="en-GB" dirty="0"/>
              <a:t>Enterprise, Y. (2018). </a:t>
            </a:r>
            <a:r>
              <a:rPr lang="en-GB" i="1" dirty="0"/>
              <a:t>Young Enterprise- Secondary programmes</a:t>
            </a:r>
            <a:r>
              <a:rPr lang="en-GB" dirty="0"/>
              <a:t>. [online] Young-enterprise.org.uk. Available at: https://www.young-enterprise.org.uk/what-we-do/secondary-programmes/ [Accessed 14 Mar. 2018].</a:t>
            </a:r>
          </a:p>
          <a:p>
            <a:r>
              <a:rPr lang="en-GB" dirty="0"/>
              <a:t> Enterprise, Y. (2018). </a:t>
            </a:r>
            <a:r>
              <a:rPr lang="en-GB" i="1" dirty="0"/>
              <a:t>Young Enterprise- University programmes</a:t>
            </a:r>
            <a:r>
              <a:rPr lang="en-GB" dirty="0"/>
              <a:t>. [online] Young-enterprise.org.uk. Available at: https://www.young-enterprise.org.uk/what-we-do/higher-programmes/ [Accessed 14 Mar. 2018].</a:t>
            </a:r>
          </a:p>
          <a:p>
            <a:r>
              <a:rPr lang="en-GB" dirty="0"/>
              <a:t> IBRAHIM, A., 2017. Understanding the concept of Entrepreneurial Education: Challenges and Implications. </a:t>
            </a:r>
            <a:r>
              <a:rPr lang="en-GB" i="1" dirty="0"/>
              <a:t>CLEAR International Journal of Research in Commerce &amp; Management</a:t>
            </a:r>
            <a:r>
              <a:rPr lang="en-GB" dirty="0"/>
              <a:t>, </a:t>
            </a:r>
            <a:r>
              <a:rPr lang="en-GB" i="1" dirty="0"/>
              <a:t>8</a:t>
            </a:r>
            <a:r>
              <a:rPr lang="en-GB" dirty="0"/>
              <a:t>(6).</a:t>
            </a:r>
          </a:p>
          <a:p>
            <a:pPr lvl="0"/>
            <a:r>
              <a:rPr lang="en-GB" dirty="0"/>
              <a:t>Jones, P. and Colwill, A. (2013). Entrepreneurship education: an evaluation of the Young Enterprise Wales initiative. </a:t>
            </a:r>
            <a:r>
              <a:rPr lang="en-GB" i="1" dirty="0"/>
              <a:t>Education + Training</a:t>
            </a:r>
            <a:r>
              <a:rPr lang="en-GB" dirty="0"/>
              <a:t>, 55(8/9), pp.911-925.</a:t>
            </a:r>
          </a:p>
          <a:p>
            <a:pPr lvl="0"/>
            <a:r>
              <a:rPr lang="en-GB" dirty="0"/>
              <a:t>Klofsten, M. and Jones-Evans, D., 2000. Comparing academic entrepreneurship in Europe–the case of Sweden and Ireland. </a:t>
            </a:r>
            <a:r>
              <a:rPr lang="en-GB" i="1" dirty="0"/>
              <a:t>Small Business Economics</a:t>
            </a:r>
            <a:r>
              <a:rPr lang="en-GB" dirty="0"/>
              <a:t>, </a:t>
            </a:r>
            <a:r>
              <a:rPr lang="en-GB" i="1" dirty="0"/>
              <a:t>14</a:t>
            </a:r>
            <a:r>
              <a:rPr lang="en-GB" dirty="0"/>
              <a:t>(4), pp.299-309.</a:t>
            </a:r>
          </a:p>
          <a:p>
            <a:pPr lvl="0"/>
            <a:r>
              <a:rPr lang="en-GB" dirty="0"/>
              <a:t>Moodle.uwtsd.ac.uk. (2018). </a:t>
            </a:r>
            <a:r>
              <a:rPr lang="en-GB" i="1" dirty="0"/>
              <a:t>UWTSD Moodle 17/18: Log in to the site</a:t>
            </a:r>
            <a:r>
              <a:rPr lang="en-GB" dirty="0"/>
              <a:t>. [online] Available at: https://moodle.uwtsd.ac.uk/pluginfile.php/148566/mod_resource/content/1/The%20Welsh%20Dragon.pdf [Accessed 14 Mar. 2018].</a:t>
            </a:r>
          </a:p>
          <a:p>
            <a:pPr lvl="0"/>
            <a:r>
              <a:rPr lang="en-GB" dirty="0"/>
              <a:t>Rae, D. (2007). Connecting enterprise and graduate employability. </a:t>
            </a:r>
            <a:r>
              <a:rPr lang="en-GB" i="1" dirty="0"/>
              <a:t>Education + Training</a:t>
            </a:r>
            <a:r>
              <a:rPr lang="en-GB" dirty="0"/>
              <a:t>, 49(8/9), pp.605-619.</a:t>
            </a:r>
          </a:p>
          <a:p>
            <a:pPr lvl="0"/>
            <a:r>
              <a:rPr lang="en-GB" dirty="0"/>
              <a:t>Serb Tanislav, M., Oachesu, M. &amp; Popescu, D. (2017). Entrepreneurial Education in Schools – a Prerequisite in European Context. </a:t>
            </a:r>
            <a:r>
              <a:rPr lang="en-GB" i="1" dirty="0"/>
              <a:t>Valahian Journal of Economic Studies</a:t>
            </a:r>
            <a:r>
              <a:rPr lang="en-GB" dirty="0"/>
              <a:t>, 8(2), pp. 65-74. Retrieved 14 Mar. 2018, from doi:10.1515/vjes-2017-0020</a:t>
            </a:r>
          </a:p>
          <a:p>
            <a:pPr lvl="0"/>
            <a:r>
              <a:rPr lang="en-GB" dirty="0"/>
              <a:t>Welsh Government (2018). </a:t>
            </a:r>
            <a:r>
              <a:rPr lang="en-GB" i="1" dirty="0"/>
              <a:t>Learning and progression in entrepreneurship education</a:t>
            </a:r>
            <a:r>
              <a:rPr lang="en-GB" dirty="0"/>
              <a:t>. Cardiff: Welsh Government, pp.4-5.</a:t>
            </a:r>
          </a:p>
          <a:p>
            <a:pPr lvl="0"/>
            <a:r>
              <a:rPr lang="en-GB" dirty="0"/>
              <a:t>Welsh Government (2018). </a:t>
            </a:r>
            <a:r>
              <a:rPr lang="en-GB" i="1" dirty="0"/>
              <a:t>Learning and progression in entrepreneurship education</a:t>
            </a:r>
            <a:r>
              <a:rPr lang="en-GB" dirty="0"/>
              <a:t>. Cardiff: Welsh Government, pp.4-5.</a:t>
            </a:r>
          </a:p>
          <a:p>
            <a:pPr lvl="0"/>
            <a:r>
              <a:rPr lang="en-GB" dirty="0"/>
              <a:t>Businesswales.gov.wales. (2018). [online] Available at: https://businesswales.gov.wales/bigideas/sites/bigideas/files/documents/pdf/YES-%20An%20Action%20Plan%20for%20Wales%202010-15%20_Eng_1.pdf [Accessed 14 Mar. 2018].</a:t>
            </a:r>
          </a:p>
          <a:p>
            <a:endParaRPr lang="en-GB" dirty="0"/>
          </a:p>
        </p:txBody>
      </p:sp>
    </p:spTree>
    <p:extLst>
      <p:ext uri="{BB962C8B-B14F-4D97-AF65-F5344CB8AC3E}">
        <p14:creationId xmlns:p14="http://schemas.microsoft.com/office/powerpoint/2010/main" val="4404175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455F51"/>
      </a:dk2>
      <a:lt2>
        <a:srgbClr val="E3DED1"/>
      </a:lt2>
      <a:accent1>
        <a:srgbClr val="99CB38"/>
      </a:accent1>
      <a:accent2>
        <a:srgbClr val="63A537"/>
      </a:accent2>
      <a:accent3>
        <a:srgbClr val="E6D024"/>
      </a:accent3>
      <a:accent4>
        <a:srgbClr val="CC9700"/>
      </a:accent4>
      <a:accent5>
        <a:srgbClr val="4EB3CF"/>
      </a:accent5>
      <a:accent6>
        <a:srgbClr val="378DA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docProps/app.xml><?xml version="1.0" encoding="utf-8"?>
<Properties xmlns="http://schemas.openxmlformats.org/officeDocument/2006/extended-properties" xmlns:vt="http://schemas.openxmlformats.org/officeDocument/2006/docPropsVTypes">
  <Template>TM02900720[[fn=Integral]]</Template>
  <TotalTime>1218</TotalTime>
  <Words>1805</Words>
  <Application>Microsoft Office PowerPoint</Application>
  <PresentationFormat>Widescreen</PresentationFormat>
  <Paragraphs>124</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Times New Roman</vt:lpstr>
      <vt:lpstr>Tw Cen MT</vt:lpstr>
      <vt:lpstr>Tw Cen MT Condensed</vt:lpstr>
      <vt:lpstr>Wingdings</vt:lpstr>
      <vt:lpstr>Wingdings 3</vt:lpstr>
      <vt:lpstr>Integral</vt:lpstr>
      <vt:lpstr>  YOUNG ENTERPRISE  ENTREPRENEURIAL EDUCATION  ASSIGNMENT 1   </vt:lpstr>
      <vt:lpstr>Aims and OBJECTIVES:- </vt:lpstr>
      <vt:lpstr>YOUNG ENTERPRISE </vt:lpstr>
      <vt:lpstr>PowerPoint Presentation</vt:lpstr>
      <vt:lpstr>PowerPoint Presentation</vt:lpstr>
      <vt:lpstr>YOUNG ENTERPRISE FROM PRIMARY &gt; University </vt:lpstr>
      <vt:lpstr>YOUNG ENTERPRISE Entrepreneurial, employability &amp; transferable skills </vt:lpstr>
      <vt:lpstr>ACRO MODEL</vt:lpstr>
      <vt:lpstr>EAP (Entrepreneurial action plan &amp; YES PLAN </vt:lpstr>
      <vt:lpstr>END NOTES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New</dc:creator>
  <cp:lastModifiedBy>New</cp:lastModifiedBy>
  <cp:revision>32</cp:revision>
  <dcterms:created xsi:type="dcterms:W3CDTF">2018-03-14T15:50:50Z</dcterms:created>
  <dcterms:modified xsi:type="dcterms:W3CDTF">2018-03-15T12:09:14Z</dcterms:modified>
</cp:coreProperties>
</file>