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876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269E8DC-CE9A-4EA9-911C-ADE04A7A9362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AHLH 7064 – </a:t>
            </a:r>
            <a:br>
              <a:rPr lang="en-GB" dirty="0" smtClean="0"/>
            </a:br>
            <a:r>
              <a:rPr lang="en-GB" dirty="0" smtClean="0"/>
              <a:t>THE WELFARE STATE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THE WORKHOUSE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Poor Law Amendment Act (1834</a:t>
            </a:r>
            <a:r>
              <a:rPr lang="en-GB" dirty="0" smtClean="0"/>
              <a:t>)</a:t>
            </a:r>
            <a:endParaRPr lang="en-GB" dirty="0" smtClean="0"/>
          </a:p>
          <a:p>
            <a:r>
              <a:rPr lang="en-GB" dirty="0" smtClean="0"/>
              <a:t>Formation of parish-based ‘Poor Law Unions’ charged with the provision of workhouse facilities</a:t>
            </a:r>
          </a:p>
          <a:p>
            <a:r>
              <a:rPr lang="en-GB" dirty="0" smtClean="0"/>
              <a:t>Over 500 built between 1834-84 (most by 1840)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16832"/>
            <a:ext cx="40386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Purpose: to address pauperism as opposed to addressing poverty</a:t>
            </a:r>
          </a:p>
          <a:p>
            <a:r>
              <a:rPr lang="en-GB" dirty="0" smtClean="0"/>
              <a:t>Deterrent factor: conditions intentionally harsh and worse than outside the system</a:t>
            </a:r>
          </a:p>
          <a:p>
            <a:r>
              <a:rPr lang="en-GB" dirty="0" smtClean="0"/>
              <a:t>Guiding rule: ‘less eligibility’ factor aimed at ‘idlers’ and those deemed able-bodied who would not or could not look after themselves</a:t>
            </a:r>
          </a:p>
          <a:p>
            <a:r>
              <a:rPr lang="en-GB" dirty="0" smtClean="0"/>
              <a:t>Downside: those deemed eligible also suffered </a:t>
            </a:r>
            <a:r>
              <a:rPr lang="en-GB" smtClean="0"/>
              <a:t>harsh conditions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Running:</a:t>
            </a:r>
          </a:p>
          <a:p>
            <a:r>
              <a:rPr lang="en-GB" dirty="0" smtClean="0"/>
              <a:t>the Board of Guardians</a:t>
            </a:r>
          </a:p>
          <a:p>
            <a:r>
              <a:rPr lang="en-GB" dirty="0" smtClean="0"/>
              <a:t>day-to-day by full time staff; with governor or master and matron (commonly a married couple)</a:t>
            </a:r>
          </a:p>
          <a:p>
            <a:r>
              <a:rPr lang="en-GB" dirty="0" smtClean="0"/>
              <a:t>largest  workhouses included a school, infirmary, workshops, asylum</a:t>
            </a:r>
          </a:p>
          <a:p>
            <a:r>
              <a:rPr lang="en-GB" dirty="0" smtClean="0"/>
              <a:t>typical: 200 inmates and five staff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Conditions set by the ‘Poor Law Commission’ and the ‘Consolidated General Order’ which set standards for: dress and uniform; diet; education; discipline; grievances</a:t>
            </a:r>
          </a:p>
          <a:p>
            <a:r>
              <a:rPr lang="en-GB" dirty="0" smtClean="0"/>
              <a:t>Other points:</a:t>
            </a:r>
          </a:p>
          <a:p>
            <a:r>
              <a:rPr lang="en-GB" dirty="0" smtClean="0"/>
              <a:t>Inmates free to leave, but had to re-attain responsibility for children, otherwise:</a:t>
            </a:r>
          </a:p>
          <a:p>
            <a:r>
              <a:rPr lang="en-GB" dirty="0" smtClean="0"/>
              <a:t>Segregation – on arrival parents forfeited the control of children, and males, females, juveniles separated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Other points, contd...</a:t>
            </a:r>
          </a:p>
          <a:p>
            <a:endParaRPr lang="en-GB" dirty="0" smtClean="0"/>
          </a:p>
          <a:p>
            <a:r>
              <a:rPr lang="en-GB" dirty="0" smtClean="0"/>
              <a:t>Work rewarded with only nominal pay (otherwise no incentive to leave)</a:t>
            </a:r>
          </a:p>
          <a:p>
            <a:endParaRPr lang="en-GB" dirty="0" smtClean="0"/>
          </a:p>
          <a:p>
            <a:r>
              <a:rPr lang="en-GB" dirty="0" smtClean="0"/>
              <a:t>Diet basic but nutritional (gruel a fact!)</a:t>
            </a:r>
          </a:p>
          <a:p>
            <a:endParaRPr lang="en-GB" dirty="0" smtClean="0"/>
          </a:p>
          <a:p>
            <a:r>
              <a:rPr lang="en-GB" dirty="0" smtClean="0"/>
              <a:t>Discipline strict – food withdrawn for minor offences; confinement for more serious crimes (corporal punishment for boys)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Gradually workhouses catered for the sick and elderly as opposed to the idle or destitute</a:t>
            </a:r>
          </a:p>
          <a:p>
            <a:r>
              <a:rPr lang="en-GB" dirty="0" smtClean="0"/>
              <a:t>1929 – ‘Local Government Act’ gave local authorities the power to take over workhouse infirmaries as municipal hospitals</a:t>
            </a:r>
          </a:p>
          <a:p>
            <a:r>
              <a:rPr lang="en-GB" dirty="0" smtClean="0"/>
              <a:t>1930 – workhouse system formally abolished but many institutions remained as ‘Public Assistance Institutions’ under County Council control (1939 – still in operation, housing up to 100,000 inmates)</a:t>
            </a:r>
          </a:p>
          <a:p>
            <a:r>
              <a:rPr lang="en-GB" dirty="0" smtClean="0"/>
              <a:t>1948 – ‘National Assistance Act’ final end to Poor Law assistance and </a:t>
            </a:r>
            <a:r>
              <a:rPr lang="en-GB" smtClean="0"/>
              <a:t>the workhouse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MUTUALS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Mutual or Friendly societies set up around the provision of insurance, pensions, savings</a:t>
            </a:r>
          </a:p>
          <a:p>
            <a:r>
              <a:rPr lang="en-GB" dirty="0" smtClean="0"/>
              <a:t>Some solely financial concern, others social purpose (dance clubs, sports); others linked to politics religion, temperance interests </a:t>
            </a:r>
          </a:p>
          <a:p>
            <a:r>
              <a:rPr lang="en-GB" dirty="0" smtClean="0"/>
              <a:t>Catered for sick allowances, medical provision, funeral costs</a:t>
            </a:r>
          </a:p>
          <a:p>
            <a:r>
              <a:rPr lang="en-GB" dirty="0" smtClean="0"/>
              <a:t>Characterised by colourful nomenclatures: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MUTUALS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Ancient Order of Foresters (Rochdale 1834)</a:t>
            </a:r>
          </a:p>
          <a:p>
            <a:r>
              <a:rPr lang="en-GB" dirty="0" smtClean="0"/>
              <a:t>Independent Order of </a:t>
            </a:r>
            <a:r>
              <a:rPr lang="en-GB" dirty="0" err="1" smtClean="0"/>
              <a:t>Rechabites</a:t>
            </a:r>
            <a:r>
              <a:rPr lang="en-GB" dirty="0" smtClean="0"/>
              <a:t> (Manchester 1835 – Temperance order)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Oddfellows</a:t>
            </a:r>
            <a:r>
              <a:rPr lang="en-GB" dirty="0" smtClean="0"/>
              <a:t> – covered various groups</a:t>
            </a:r>
          </a:p>
          <a:p>
            <a:r>
              <a:rPr lang="en-GB" dirty="0" smtClean="0"/>
              <a:t>Philanthropic Order of True </a:t>
            </a:r>
            <a:r>
              <a:rPr lang="en-GB" dirty="0" err="1" smtClean="0"/>
              <a:t>Ivorites</a:t>
            </a:r>
            <a:r>
              <a:rPr lang="en-GB" dirty="0" smtClean="0"/>
              <a:t> (Wrexham 1836 – concern for Welsh culture and language)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384376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‘PROGRESSIVE LIBERALISM’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Liberal reforms 1906 onwards seen as marking the emergence of a modern welfare state</a:t>
            </a:r>
          </a:p>
          <a:p>
            <a:r>
              <a:rPr lang="en-GB" dirty="0" smtClean="0"/>
              <a:t>Shift away from ‘classical liberalism’ to a more collectivist and progressive approach to welfare, based on social justice and state involvement for the common good</a:t>
            </a:r>
          </a:p>
          <a:p>
            <a:r>
              <a:rPr lang="en-GB" dirty="0" smtClean="0"/>
              <a:t>Royal Commission on Poor Law provision and the ‘Majority’ and ‘Minority’ reports (generally ignored by Liberal administration)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‘PROGRESSIVE LIBERALISM’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Arose out of fear of increasing poverty and deprivation</a:t>
            </a:r>
          </a:p>
          <a:p>
            <a:r>
              <a:rPr lang="en-GB" dirty="0" smtClean="0"/>
              <a:t>The need for state involvement to counter the problem of poverty </a:t>
            </a:r>
          </a:p>
          <a:p>
            <a:r>
              <a:rPr lang="en-GB" dirty="0" smtClean="0"/>
              <a:t>Influenced by the pioneering work of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and Charles Booth – moral concern around poverty, provision for old age, and illness</a:t>
            </a:r>
          </a:p>
          <a:p>
            <a:r>
              <a:rPr lang="en-GB" dirty="0" smtClean="0"/>
              <a:t>Rise of the Labour party and fear of socialism and communism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Charles Booth (1840-1916); philanthropist and social researcher</a:t>
            </a:r>
          </a:p>
          <a:p>
            <a:r>
              <a:rPr lang="en-GB" dirty="0" smtClean="0"/>
              <a:t>Late Victorian period carried out a statistical survey of poverty and pauperism in London</a:t>
            </a:r>
          </a:p>
          <a:p>
            <a:r>
              <a:rPr lang="en-GB" dirty="0" smtClean="0"/>
              <a:t>Worked with Beatrice Webb (nee Potter)</a:t>
            </a:r>
          </a:p>
          <a:p>
            <a:r>
              <a:rPr lang="en-GB" dirty="0" smtClean="0"/>
              <a:t>Published </a:t>
            </a:r>
            <a:r>
              <a:rPr lang="en-GB" i="1" dirty="0" smtClean="0"/>
              <a:t>Life and labour of the people in London</a:t>
            </a:r>
            <a:endParaRPr lang="en-GB" dirty="0"/>
          </a:p>
        </p:txBody>
      </p:sp>
      <p:pic>
        <p:nvPicPr>
          <p:cNvPr id="5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3560" y="1600200"/>
            <a:ext cx="3007880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BOOTH’S ‘SOCIOLOGICAL’ MAPS </a:t>
            </a:r>
            <a:endParaRPr lang="en-GB" dirty="0"/>
          </a:p>
        </p:txBody>
      </p:sp>
      <p:pic>
        <p:nvPicPr>
          <p:cNvPr id="7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00200"/>
            <a:ext cx="5472608" cy="470852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ROWNTREE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(1871-1954)</a:t>
            </a:r>
          </a:p>
          <a:p>
            <a:r>
              <a:rPr lang="en-GB" dirty="0" smtClean="0"/>
              <a:t>Investigated poverty in York</a:t>
            </a:r>
          </a:p>
          <a:p>
            <a:r>
              <a:rPr lang="en-GB" dirty="0" smtClean="0"/>
              <a:t>Devised the ‘poverty line’ based upon a minimum wage and calorie intake </a:t>
            </a:r>
          </a:p>
          <a:p>
            <a:r>
              <a:rPr lang="en-GB" dirty="0" smtClean="0"/>
              <a:t>Carried out studies up to the 1950s</a:t>
            </a:r>
            <a:endParaRPr lang="en-GB" dirty="0"/>
          </a:p>
        </p:txBody>
      </p:sp>
      <p:pic>
        <p:nvPicPr>
          <p:cNvPr id="7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736303" cy="41764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Beatrice Webb (1858-1943) and Sidney Webb (1859-1947)</a:t>
            </a:r>
          </a:p>
          <a:p>
            <a:r>
              <a:rPr lang="en-GB" dirty="0" smtClean="0"/>
              <a:t>Beatrice worked with Charles Booth and later on the ‘Commission on Poor Laws and the relief of distress’ (1905-09)</a:t>
            </a:r>
          </a:p>
          <a:p>
            <a:r>
              <a:rPr lang="en-GB" dirty="0" smtClean="0"/>
              <a:t>Founder members of The Fabians (1884) and the LSE (1895)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LIBERAL REFORMS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CHILDREN:</a:t>
            </a:r>
          </a:p>
          <a:p>
            <a:r>
              <a:rPr lang="en-GB" dirty="0" smtClean="0"/>
              <a:t>1906 – free school meals (but not compulsory until 1912)</a:t>
            </a:r>
          </a:p>
          <a:p>
            <a:r>
              <a:rPr lang="en-GB" dirty="0" smtClean="0"/>
              <a:t>1907 – ‘Notification of Births Act’ – attempt at understanding I.M.R.</a:t>
            </a:r>
          </a:p>
          <a:p>
            <a:r>
              <a:rPr lang="en-GB" dirty="0" smtClean="0"/>
              <a:t>1907-12: free medical provision and access to school clinics (although ‘patchy’, not all local authorities complied)</a:t>
            </a:r>
          </a:p>
          <a:p>
            <a:r>
              <a:rPr lang="en-GB" dirty="0" smtClean="0"/>
              <a:t>1908 – ‘the Children’s Act’ (or Children’s Charter); setting up of juvenile courts, foster care provision; Borstal provision formalised</a:t>
            </a:r>
          </a:p>
          <a:p>
            <a:r>
              <a:rPr lang="en-GB" dirty="0" smtClean="0"/>
              <a:t>Concern for the welfare of children against ‘baby farming’ ‘wet nursing’ and fear of infanticide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PENSIONERS:</a:t>
            </a:r>
          </a:p>
          <a:p>
            <a:r>
              <a:rPr lang="en-GB" dirty="0" smtClean="0"/>
              <a:t>1908 – pension for over 70s  - 5s per week (7s 6d for couple)</a:t>
            </a:r>
          </a:p>
          <a:p>
            <a:r>
              <a:rPr lang="en-GB" dirty="0" smtClean="0"/>
              <a:t>Means tested and only if fully employed i.e. To have worked to full potential</a:t>
            </a:r>
          </a:p>
          <a:p>
            <a:r>
              <a:rPr lang="en-GB" dirty="0" smtClean="0"/>
              <a:t>20 year citizenship rule (many immigrants denied)</a:t>
            </a:r>
          </a:p>
          <a:p>
            <a:r>
              <a:rPr lang="en-GB" dirty="0" smtClean="0"/>
              <a:t>Life expectancy of 48 meant most never reached 70!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EMPLOYED:</a:t>
            </a:r>
          </a:p>
          <a:p>
            <a:r>
              <a:rPr lang="en-GB" dirty="0" smtClean="0"/>
              <a:t>1909 – provision of labour exchanges</a:t>
            </a:r>
          </a:p>
          <a:p>
            <a:r>
              <a:rPr lang="en-GB" dirty="0" smtClean="0"/>
              <a:t>1911 – ‘National Insurance Act’; sick pay of 10s per week over six months (contribution 4d a week); free medical treatment – doctors paid from insurance fund (but only those at work, no family medical cover)</a:t>
            </a:r>
          </a:p>
          <a:p>
            <a:r>
              <a:rPr lang="en-GB" dirty="0" smtClean="0"/>
              <a:t>Part II of act gave 7s 6d a week for 15 weeks on 2.5d a week contribution</a:t>
            </a:r>
          </a:p>
          <a:p>
            <a:r>
              <a:rPr lang="en-GB" dirty="0" smtClean="0"/>
              <a:t>Rates seen by many as too low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WILLIAM BEVERIDGE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1879-1963</a:t>
            </a:r>
          </a:p>
          <a:p>
            <a:r>
              <a:rPr lang="en-GB" dirty="0" smtClean="0"/>
              <a:t>Oxford educated lawyer</a:t>
            </a:r>
          </a:p>
          <a:p>
            <a:r>
              <a:rPr lang="en-GB" dirty="0" smtClean="0"/>
              <a:t>1908 joined the Board of Trade – involved in Labour Exchange organisation and National Insurance</a:t>
            </a:r>
          </a:p>
          <a:p>
            <a:r>
              <a:rPr lang="en-GB" dirty="0" smtClean="0"/>
              <a:t>1914-18 involved with manpower mobilisation and at the Ministry of Food</a:t>
            </a:r>
          </a:p>
          <a:p>
            <a:r>
              <a:rPr lang="en-GB" dirty="0" smtClean="0"/>
              <a:t>1919-37 Director of the LSE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537" y="1916832"/>
            <a:ext cx="2944887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‘The Report on Social Insurance and Allied Services’ (1942) </a:t>
            </a:r>
          </a:p>
          <a:p>
            <a:r>
              <a:rPr lang="en-GB" dirty="0" smtClean="0"/>
              <a:t>To counter want; disease; ignorance; squalor; idleness</a:t>
            </a:r>
          </a:p>
          <a:p>
            <a:r>
              <a:rPr lang="en-GB" dirty="0" smtClean="0"/>
              <a:t>All in work should pay a weekly National Insurance contribution to cover sick benefit; unemployment benefit; retirement; widows pension</a:t>
            </a:r>
          </a:p>
          <a:p>
            <a:r>
              <a:rPr lang="en-GB" dirty="0" smtClean="0"/>
              <a:t>Put forward on the assumption that a National Health Service of some description on the way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Attempt to appeal to all parties including industry and employers: make British industry more competitive (healthier and more motivated workers); shift health and pension costs to the public account</a:t>
            </a:r>
          </a:p>
          <a:p>
            <a:r>
              <a:rPr lang="en-GB" dirty="0" smtClean="0"/>
              <a:t>Aim: full employment (i.e. below 3%)</a:t>
            </a:r>
          </a:p>
          <a:p>
            <a:r>
              <a:rPr lang="en-GB" dirty="0" smtClean="0"/>
              <a:t>Report became the basis of the new welfare state and instantly popular in the country</a:t>
            </a:r>
          </a:p>
          <a:p>
            <a:r>
              <a:rPr lang="en-GB" dirty="0" smtClean="0"/>
              <a:t>Implemented in a series of acts between 1945-49 covering N.I; family allowance ; pensions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288</TotalTime>
  <Words>1106</Words>
  <Application>Microsoft Office PowerPoint</Application>
  <PresentationFormat>On-screen Show (4:3)</PresentationFormat>
  <Paragraphs>103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AHLH 7064 –  THE WELFARE STATE </vt:lpstr>
      <vt:lpstr>1. THE WORKHOUSE </vt:lpstr>
      <vt:lpstr>THE WORKHOUSE</vt:lpstr>
      <vt:lpstr>THE WORKHOUSE</vt:lpstr>
      <vt:lpstr>THE WORKHOUSE</vt:lpstr>
      <vt:lpstr>THE WORKHOUSE</vt:lpstr>
      <vt:lpstr>THE WORKHOUSE</vt:lpstr>
      <vt:lpstr>2. MUTUALS</vt:lpstr>
      <vt:lpstr>MUTUALS</vt:lpstr>
      <vt:lpstr>3. ‘PROGRESSIVE LIBERALISM’</vt:lpstr>
      <vt:lpstr>‘PROGRESSIVE LIBERALISM’</vt:lpstr>
      <vt:lpstr>BOOTH</vt:lpstr>
      <vt:lpstr>BOOTH’S ‘SOCIOLOGICAL’ MAPS </vt:lpstr>
      <vt:lpstr>ROWNTREE</vt:lpstr>
      <vt:lpstr>THE WEBBS</vt:lpstr>
      <vt:lpstr>4. LIBERAL REFORMS</vt:lpstr>
      <vt:lpstr>LIBERAL REFORMS</vt:lpstr>
      <vt:lpstr>LIBERAL REFORMS</vt:lpstr>
      <vt:lpstr> WILLIAM BEVERIDGE</vt:lpstr>
      <vt:lpstr>THE BEVERIDGE REPORT</vt:lpstr>
      <vt:lpstr>THE BEVERIDGE REPORT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</dc:title>
  <dc:creator>Sony</dc:creator>
  <cp:lastModifiedBy>Lester Mason</cp:lastModifiedBy>
  <cp:revision>33</cp:revision>
  <dcterms:created xsi:type="dcterms:W3CDTF">2011-03-25T10:49:45Z</dcterms:created>
  <dcterms:modified xsi:type="dcterms:W3CDTF">2019-09-30T12:25:36Z</dcterms:modified>
</cp:coreProperties>
</file>