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05" r:id="rId4"/>
  </p:sldMasterIdLst>
  <p:notesMasterIdLst>
    <p:notesMasterId r:id="rId18"/>
  </p:notesMasterIdLst>
  <p:handoutMasterIdLst>
    <p:handoutMasterId r:id="rId19"/>
  </p:handoutMasterIdLst>
  <p:sldIdLst>
    <p:sldId id="256" r:id="rId5"/>
    <p:sldId id="289" r:id="rId6"/>
    <p:sldId id="290" r:id="rId7"/>
    <p:sldId id="285" r:id="rId8"/>
    <p:sldId id="278" r:id="rId9"/>
    <p:sldId id="287" r:id="rId10"/>
    <p:sldId id="261" r:id="rId11"/>
    <p:sldId id="260" r:id="rId12"/>
    <p:sldId id="284" r:id="rId13"/>
    <p:sldId id="288" r:id="rId14"/>
    <p:sldId id="281"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128" userDrawn="1">
          <p15:clr>
            <a:srgbClr val="A4A3A4"/>
          </p15:clr>
        </p15:guide>
        <p15:guide id="2" orient="horz" pos="9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A5A5"/>
    <a:srgbClr val="BEB9AA"/>
    <a:srgbClr val="C0C9C2"/>
    <a:srgbClr val="AA9D92"/>
    <a:srgbClr val="F2F1EE"/>
    <a:srgbClr val="D8D2C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1" autoAdjust="0"/>
    <p:restoredTop sz="93595" autoAdjust="0"/>
  </p:normalViewPr>
  <p:slideViewPr>
    <p:cSldViewPr snapToGrid="0">
      <p:cViewPr varScale="1">
        <p:scale>
          <a:sx n="111" d="100"/>
          <a:sy n="111" d="100"/>
        </p:scale>
        <p:origin x="588" y="96"/>
      </p:cViewPr>
      <p:guideLst>
        <p:guide pos="4128"/>
        <p:guide orient="horz" pos="960"/>
      </p:guideLst>
    </p:cSldViewPr>
  </p:slideViewPr>
  <p:outlineViewPr>
    <p:cViewPr>
      <p:scale>
        <a:sx n="33" d="100"/>
        <a:sy n="33" d="100"/>
      </p:scale>
      <p:origin x="0" y="-4027"/>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5" d="100"/>
          <a:sy n="65" d="100"/>
        </p:scale>
        <p:origin x="2299"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6E6020-4209-49A3-9DC4-18264096E7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797462-F1DD-4E64-BC14-F17A0F34B5A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232FC57-E1F8-4F59-A87C-2833007EAF57}" type="datetimeFigureOut">
              <a:rPr lang="en-US" smtClean="0"/>
              <a:t>6/3/2022</a:t>
            </a:fld>
            <a:endParaRPr lang="en-US"/>
          </a:p>
        </p:txBody>
      </p:sp>
      <p:sp>
        <p:nvSpPr>
          <p:cNvPr id="4" name="Footer Placeholder 3">
            <a:extLst>
              <a:ext uri="{FF2B5EF4-FFF2-40B4-BE49-F238E27FC236}">
                <a16:creationId xmlns:a16="http://schemas.microsoft.com/office/drawing/2014/main" id="{8075F0E3-AC70-4B5A-BCEB-9E3C021C86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48F68B5-925F-4468-95B3-EA77C29C342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8A06BE-7519-4B21-9E1D-AE6D6E69C38F}" type="slidenum">
              <a:rPr lang="en-US" smtClean="0"/>
              <a:t>‹#›</a:t>
            </a:fld>
            <a:endParaRPr lang="en-US"/>
          </a:p>
        </p:txBody>
      </p:sp>
    </p:spTree>
    <p:extLst>
      <p:ext uri="{BB962C8B-B14F-4D97-AF65-F5344CB8AC3E}">
        <p14:creationId xmlns:p14="http://schemas.microsoft.com/office/powerpoint/2010/main" val="21573830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8ACAC0-59EA-4916-9995-398D6BEB88C3}" type="datetimeFigureOut">
              <a:rPr lang="en-US" smtClean="0"/>
              <a:t>6/3/2022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9B2C62-FE30-453D-946B-754E9E42C845}" type="slidenum">
              <a:rPr lang="en-US" smtClean="0"/>
              <a:t>‹#›</a:t>
            </a:fld>
            <a:endParaRPr lang="en-US"/>
          </a:p>
        </p:txBody>
      </p:sp>
    </p:spTree>
    <p:extLst>
      <p:ext uri="{BB962C8B-B14F-4D97-AF65-F5344CB8AC3E}">
        <p14:creationId xmlns:p14="http://schemas.microsoft.com/office/powerpoint/2010/main" val="2922326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Line spacing + Page numbers</a:t>
            </a:r>
          </a:p>
        </p:txBody>
      </p:sp>
      <p:sp>
        <p:nvSpPr>
          <p:cNvPr id="4" name="Slide Number Placeholder 3"/>
          <p:cNvSpPr>
            <a:spLocks noGrp="1"/>
          </p:cNvSpPr>
          <p:nvPr>
            <p:ph type="sldNum" sz="quarter" idx="5"/>
          </p:nvPr>
        </p:nvSpPr>
        <p:spPr/>
        <p:txBody>
          <a:bodyPr/>
          <a:lstStyle/>
          <a:p>
            <a:fld id="{5A9B2C62-FE30-453D-946B-754E9E42C845}" type="slidenum">
              <a:rPr lang="en-US" smtClean="0"/>
              <a:t>1</a:t>
            </a:fld>
            <a:endParaRPr lang="en-US"/>
          </a:p>
        </p:txBody>
      </p:sp>
    </p:spTree>
    <p:extLst>
      <p:ext uri="{BB962C8B-B14F-4D97-AF65-F5344CB8AC3E}">
        <p14:creationId xmlns:p14="http://schemas.microsoft.com/office/powerpoint/2010/main" val="1777375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48AA0-E169-838B-A20A-3C717C798D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633706-D2F7-CF02-8B84-B4CE3DA53B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3266AC-A1EF-D8BE-AD84-318D4697ED56}"/>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5" name="Footer Placeholder 4">
            <a:extLst>
              <a:ext uri="{FF2B5EF4-FFF2-40B4-BE49-F238E27FC236}">
                <a16:creationId xmlns:a16="http://schemas.microsoft.com/office/drawing/2014/main" id="{78B382CE-1AD4-8AD6-1974-EA4C33ECFBA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47B1333-C3B6-78AF-74EE-DF996BE337E9}"/>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54600694"/>
      </p:ext>
    </p:extLst>
  </p:cSld>
  <p:clrMapOvr>
    <a:masterClrMapping/>
  </p:clrMapOvr>
  <p:hf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F6BE5-D034-3754-EB52-7A62223C96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3FB170-3226-F101-4D79-713B2D15A5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30C7AB-EA21-07B6-2EBA-DAE7D76623D7}"/>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5" name="Footer Placeholder 4">
            <a:extLst>
              <a:ext uri="{FF2B5EF4-FFF2-40B4-BE49-F238E27FC236}">
                <a16:creationId xmlns:a16="http://schemas.microsoft.com/office/drawing/2014/main" id="{407E97D2-E19D-B66D-C66A-A77D2DEACD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2E70A1A-3BC0-C3AB-762B-3AA0BB8F54CF}"/>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825846051"/>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B3F2-E176-49E1-DCCB-604F9EF40E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83BE5D-582B-7C03-A9A8-8161BC8FF3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279AEA-24DB-F0BF-993A-5C884D5180AF}"/>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5" name="Footer Placeholder 4">
            <a:extLst>
              <a:ext uri="{FF2B5EF4-FFF2-40B4-BE49-F238E27FC236}">
                <a16:creationId xmlns:a16="http://schemas.microsoft.com/office/drawing/2014/main" id="{012C6E3A-DF38-F6FE-EA4E-5EFBA590269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9B6EAE-E50F-6D47-DC0D-62AC86D45896}"/>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982061929"/>
      </p:ext>
    </p:extLst>
  </p:cSld>
  <p:clrMapOvr>
    <a:masterClrMapping/>
  </p:clrMapOvr>
  <p:hf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F046D-EFBE-9347-3F68-7313F9080B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0C80BB-0C86-3022-1AA0-394C078073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00B9D0-C479-5954-B9FE-A25BCB6665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ACE516-DCB3-D724-4C5F-8C2313A8A357}"/>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6" name="Footer Placeholder 5">
            <a:extLst>
              <a:ext uri="{FF2B5EF4-FFF2-40B4-BE49-F238E27FC236}">
                <a16:creationId xmlns:a16="http://schemas.microsoft.com/office/drawing/2014/main" id="{DFC75A1F-3D69-D456-5656-E1DA3EB92E0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A511F46-7A0B-D7D1-35D4-569E6A3D03A1}"/>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288871103"/>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17B15-7181-205C-2C80-99680CE3C4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08DE5B-FDA6-D6C2-1C6B-C73AB5074B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AE6C93-EC6F-EC17-F7A3-D890DB4383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697B36-9D14-F0CF-A8A0-5C3A1E8AE3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C917D3-43C2-E0DF-C213-2B15DC1B9E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C108C8-EC9A-F7FA-F1C3-5BB06116D6F0}"/>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8" name="Footer Placeholder 7">
            <a:extLst>
              <a:ext uri="{FF2B5EF4-FFF2-40B4-BE49-F238E27FC236}">
                <a16:creationId xmlns:a16="http://schemas.microsoft.com/office/drawing/2014/main" id="{B594BB52-0506-94FE-C0DB-3C185A4F836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AA2B8A2-7888-4A06-FCF4-E85349646A69}"/>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239480782"/>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707D-28AA-A0DB-D82B-7D8A80301F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99EEB-08A6-B887-C404-C7D39AEA2F65}"/>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4" name="Footer Placeholder 3">
            <a:extLst>
              <a:ext uri="{FF2B5EF4-FFF2-40B4-BE49-F238E27FC236}">
                <a16:creationId xmlns:a16="http://schemas.microsoft.com/office/drawing/2014/main" id="{02197A6B-F2E0-7A6C-A4AB-B8B279FEAC8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E2EE653-9D74-5ECB-5018-98C442E3B7EC}"/>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62374721"/>
      </p:ext>
    </p:extLst>
  </p:cSld>
  <p:clrMapOvr>
    <a:masterClrMapping/>
  </p:clrMapOvr>
  <p:hf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040E6A-6649-F004-F88B-27F815C02256}"/>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3" name="Footer Placeholder 2">
            <a:extLst>
              <a:ext uri="{FF2B5EF4-FFF2-40B4-BE49-F238E27FC236}">
                <a16:creationId xmlns:a16="http://schemas.microsoft.com/office/drawing/2014/main" id="{BD123490-AA51-B4D5-21F3-72A13BA3DD2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CEC3960-9B2D-5096-4D2A-3737DF5546AC}"/>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1380932"/>
      </p:ext>
    </p:extLst>
  </p:cSld>
  <p:clrMapOvr>
    <a:masterClrMapping/>
  </p:clrMapOvr>
  <p:hf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3EE9-AA54-9FE8-9D27-B16C2D20E7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346760-4050-A4C5-30D5-DF5C3AAF11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D35682-FC47-5E16-52FD-6A7C7139A0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A3D8C1-3005-394D-6EB7-11ADD5FB04C0}"/>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6" name="Footer Placeholder 5">
            <a:extLst>
              <a:ext uri="{FF2B5EF4-FFF2-40B4-BE49-F238E27FC236}">
                <a16:creationId xmlns:a16="http://schemas.microsoft.com/office/drawing/2014/main" id="{5B1607B6-A249-2B6D-35EF-9D5746FF9E6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711303E-2FA5-AF88-BBFA-A83F3C916250}"/>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66596650"/>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920E7-5DE9-0218-2B20-CACAC76958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419363-BB96-CC40-E79B-7D6B0D97A1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ED4A29-A3B0-4FC1-B4B8-5816D47448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EE2A87-E62B-5DFE-6BEA-44768745A45E}"/>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6" name="Footer Placeholder 5">
            <a:extLst>
              <a:ext uri="{FF2B5EF4-FFF2-40B4-BE49-F238E27FC236}">
                <a16:creationId xmlns:a16="http://schemas.microsoft.com/office/drawing/2014/main" id="{7B25E1E6-4B5B-98DB-AB0C-9875CC1123F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759F1F-7BC6-A6B2-8657-D88B3777D65D}"/>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676666517"/>
      </p:ext>
    </p:extLst>
  </p:cSld>
  <p:clrMapOvr>
    <a:masterClrMapping/>
  </p:clrMapOvr>
  <p:hf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747A6-8BD5-7D04-8EBB-3B03F31068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35F046-A4BE-C14F-DC82-374679EF20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64BD5A-FD82-6A1C-E102-3CE041E98AA3}"/>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5" name="Footer Placeholder 4">
            <a:extLst>
              <a:ext uri="{FF2B5EF4-FFF2-40B4-BE49-F238E27FC236}">
                <a16:creationId xmlns:a16="http://schemas.microsoft.com/office/drawing/2014/main" id="{6C1B5138-E5AE-84DB-F856-F125EFE09DC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02531BC-8713-AE22-0EFB-A550036EA65B}"/>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95435475"/>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1B7BF1-51E3-580D-F9E0-97B33D07B1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8EEC08-2A29-8C2A-A4EB-979295C66E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7BB0E5-909D-0ACC-3571-A782B06F6518}"/>
              </a:ext>
            </a:extLst>
          </p:cNvPr>
          <p:cNvSpPr>
            <a:spLocks noGrp="1"/>
          </p:cNvSpPr>
          <p:nvPr>
            <p:ph type="dt" sz="half" idx="10"/>
          </p:nvPr>
        </p:nvSpPr>
        <p:spPr/>
        <p:txBody>
          <a:bodyPr/>
          <a:lstStyle/>
          <a:p>
            <a:fld id="{1E5577C8-AB8C-4B8A-A01F-113B16C4DCA3}" type="datetime1">
              <a:rPr lang="en-US" smtClean="0"/>
              <a:t>6/3/2022</a:t>
            </a:fld>
            <a:endParaRPr lang="en-US" dirty="0"/>
          </a:p>
        </p:txBody>
      </p:sp>
      <p:sp>
        <p:nvSpPr>
          <p:cNvPr id="5" name="Footer Placeholder 4">
            <a:extLst>
              <a:ext uri="{FF2B5EF4-FFF2-40B4-BE49-F238E27FC236}">
                <a16:creationId xmlns:a16="http://schemas.microsoft.com/office/drawing/2014/main" id="{645F5608-5F32-35C2-CDFE-92535DC120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655A9FF-E044-2CA8-7814-AAA9E6AFC2D3}"/>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2529527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 Column">
    <p:bg>
      <p:bgPr>
        <a:solidFill>
          <a:schemeClr val="bg2"/>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275B11D-8F3F-472B-BBCC-A4F7415AC0A5}"/>
              </a:ext>
            </a:extLst>
          </p:cNvPr>
          <p:cNvSpPr>
            <a:spLocks noGrp="1"/>
          </p:cNvSpPr>
          <p:nvPr>
            <p:ph type="pic" sz="quarter" idx="10"/>
          </p:nvPr>
        </p:nvSpPr>
        <p:spPr>
          <a:xfrm>
            <a:off x="1028700" y="3543300"/>
            <a:ext cx="3924300" cy="3314700"/>
          </a:xfrm>
        </p:spPr>
        <p:txBody>
          <a:bodyPr/>
          <a:lstStyle/>
          <a:p>
            <a:r>
              <a:rPr lang="en-US"/>
              <a:t>Click icon to add picture</a:t>
            </a:r>
          </a:p>
        </p:txBody>
      </p:sp>
      <p:sp>
        <p:nvSpPr>
          <p:cNvPr id="6" name="Content Placeholder 2">
            <a:extLst>
              <a:ext uri="{FF2B5EF4-FFF2-40B4-BE49-F238E27FC236}">
                <a16:creationId xmlns:a16="http://schemas.microsoft.com/office/drawing/2014/main" id="{99F0629D-1A5F-4F4F-90D6-430379624EFF}"/>
              </a:ext>
            </a:extLst>
          </p:cNvPr>
          <p:cNvSpPr>
            <a:spLocks noGrp="1"/>
          </p:cNvSpPr>
          <p:nvPr>
            <p:ph idx="4294967295"/>
          </p:nvPr>
        </p:nvSpPr>
        <p:spPr>
          <a:xfrm>
            <a:off x="6191250" y="1981200"/>
            <a:ext cx="4972050" cy="4473575"/>
          </a:xfrm>
        </p:spPr>
        <p:txBody>
          <a:bodyPr>
            <a:normAutofit/>
          </a:bodyPr>
          <a:lstStyle>
            <a:lvl1pPr marL="0" indent="0">
              <a:buNone/>
              <a:defRPr/>
            </a:lvl1pPr>
          </a:lstStyle>
          <a:p>
            <a:pPr lvl="0"/>
            <a:r>
              <a:rPr lang="en-US" sz="1600">
                <a:solidFill>
                  <a:schemeClr val="tx2">
                    <a:lumMod val="50000"/>
                  </a:schemeClr>
                </a:solidFill>
                <a:latin typeface="Biome Light" panose="020B0303030204020804" pitchFamily="34" charset="0"/>
                <a:cs typeface="Biome Light" panose="020B0303030204020804" pitchFamily="34" charset="0"/>
              </a:rPr>
              <a:t>Click to edit Master text styles</a:t>
            </a:r>
          </a:p>
        </p:txBody>
      </p:sp>
      <p:sp>
        <p:nvSpPr>
          <p:cNvPr id="17" name="Date Placeholder 3">
            <a:extLst>
              <a:ext uri="{FF2B5EF4-FFF2-40B4-BE49-F238E27FC236}">
                <a16:creationId xmlns:a16="http://schemas.microsoft.com/office/drawing/2014/main" id="{218C063B-0EE9-4FD5-A116-241C245452A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37AE72A-09B6-4D56-855D-4360BD347914}" type="datetime1">
              <a:rPr lang="en-US" smtClean="0"/>
              <a:t>6/3/2022</a:t>
            </a:fld>
            <a:endParaRPr lang="en-US" dirty="0"/>
          </a:p>
        </p:txBody>
      </p:sp>
      <p:sp>
        <p:nvSpPr>
          <p:cNvPr id="18" name="Slide Number Placeholder 5">
            <a:extLst>
              <a:ext uri="{FF2B5EF4-FFF2-40B4-BE49-F238E27FC236}">
                <a16:creationId xmlns:a16="http://schemas.microsoft.com/office/drawing/2014/main" id="{D417B369-6569-4DCC-B684-BE1A7C5D0B8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4AEEC1A7-43C3-481E-95D0-5616242E1A01}"/>
              </a:ext>
            </a:extLst>
          </p:cNvPr>
          <p:cNvSpPr>
            <a:spLocks noGrp="1"/>
          </p:cNvSpPr>
          <p:nvPr>
            <p:ph type="title" hasCustomPrompt="1"/>
          </p:nvPr>
        </p:nvSpPr>
        <p:spPr>
          <a:xfrm>
            <a:off x="895534" y="539225"/>
            <a:ext cx="3924300" cy="2434386"/>
          </a:xfrm>
        </p:spPr>
        <p:txBody>
          <a:bodyPr vert="horz" lIns="91440" tIns="45720" rIns="91440" bIns="45720" rtlCol="0" anchor="ctr">
            <a:normAutofit/>
          </a:bodyPr>
          <a:lstStyle>
            <a:lvl1pPr>
              <a:defRPr lang="en-US" sz="7200">
                <a:solidFill>
                  <a:schemeClr val="accent2">
                    <a:lumMod val="50000"/>
                  </a:schemeClr>
                </a:solidFill>
                <a:latin typeface="+mn-lt"/>
                <a:ea typeface="+mn-ea"/>
                <a:cs typeface="+mn-cs"/>
              </a:defRPr>
            </a:lvl1pPr>
          </a:lstStyle>
          <a:p>
            <a:pPr lvl="0"/>
            <a:r>
              <a:rPr lang="en-US" dirty="0"/>
              <a:t>Click to add title</a:t>
            </a:r>
          </a:p>
        </p:txBody>
      </p:sp>
      <p:cxnSp>
        <p:nvCxnSpPr>
          <p:cNvPr id="3" name="Straight Connector 2">
            <a:extLst>
              <a:ext uri="{FF2B5EF4-FFF2-40B4-BE49-F238E27FC236}">
                <a16:creationId xmlns:a16="http://schemas.microsoft.com/office/drawing/2014/main" id="{DC6CF0E0-8FF2-4FE7-AC69-85BEFA656508}"/>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1927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bg>
      <p:bgRef idx="1001">
        <a:schemeClr val="bg2"/>
      </p:bgRef>
    </p:bg>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7258050" y="2000250"/>
            <a:ext cx="4667250" cy="3398837"/>
          </a:xfrm>
        </p:spPr>
        <p:txBody>
          <a:bodyPr>
            <a:normAutofit/>
          </a:bodyPr>
          <a:lstStyle>
            <a:lvl1pPr marL="0" indent="0">
              <a:lnSpc>
                <a:spcPct val="150000"/>
              </a:lnSpc>
              <a:buNone/>
              <a:defRPr sz="2000">
                <a:solidFill>
                  <a:schemeClr val="accent2">
                    <a:lumMod val="50000"/>
                  </a:schemeClr>
                </a:solidFill>
              </a:defRPr>
            </a:lvl1pPr>
          </a:lstStyle>
          <a:p>
            <a:pPr lvl="0"/>
            <a:r>
              <a:rPr lang="en-US"/>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09D4DA8-2D4A-4F06-BECA-044AF4113FB4}" type="datetime1">
              <a:rPr lang="en-US" smtClean="0"/>
              <a:t>6/3/2022</a:t>
            </a:fld>
            <a:endParaRPr lang="en-US" dirty="0"/>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a:t>Click to edit Master title style</a:t>
            </a:r>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3142644"/>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Introduction">
    <p:bg>
      <p:bgPr>
        <a:solidFill>
          <a:schemeClr val="accent1"/>
        </a:solidFill>
        <a:effectLst/>
      </p:bgPr>
    </p:bg>
    <p:spTree>
      <p:nvGrpSpPr>
        <p:cNvPr id="1" name=""/>
        <p:cNvGrpSpPr/>
        <p:nvPr/>
      </p:nvGrpSpPr>
      <p:grpSpPr>
        <a:xfrm>
          <a:off x="0" y="0"/>
          <a:ext cx="0" cy="0"/>
          <a:chOff x="0" y="0"/>
          <a:chExt cx="0" cy="0"/>
        </a:xfrm>
      </p:grpSpPr>
      <p:sp>
        <p:nvSpPr>
          <p:cNvPr id="17" name="Picture Placeholder 15">
            <a:extLst>
              <a:ext uri="{FF2B5EF4-FFF2-40B4-BE49-F238E27FC236}">
                <a16:creationId xmlns:a16="http://schemas.microsoft.com/office/drawing/2014/main" id="{423630CA-0A51-4B04-A57B-9E412A8FCD1F}"/>
              </a:ext>
            </a:extLst>
          </p:cNvPr>
          <p:cNvSpPr>
            <a:spLocks noGrp="1"/>
          </p:cNvSpPr>
          <p:nvPr>
            <p:ph type="pic" sz="quarter" idx="12"/>
          </p:nvPr>
        </p:nvSpPr>
        <p:spPr>
          <a:xfrm>
            <a:off x="8847137" y="3862387"/>
            <a:ext cx="2316163" cy="2538413"/>
          </a:xfrm>
        </p:spPr>
        <p:txBody>
          <a:bodyPr/>
          <a:lstStyle/>
          <a:p>
            <a:r>
              <a:rPr lang="en-US"/>
              <a:t>Click icon to add picture</a:t>
            </a:r>
          </a:p>
        </p:txBody>
      </p:sp>
      <p:sp>
        <p:nvSpPr>
          <p:cNvPr id="16" name="Picture Placeholder 15">
            <a:extLst>
              <a:ext uri="{FF2B5EF4-FFF2-40B4-BE49-F238E27FC236}">
                <a16:creationId xmlns:a16="http://schemas.microsoft.com/office/drawing/2014/main" id="{3C994AE8-9E30-418E-8361-5D851AFA42C5}"/>
              </a:ext>
            </a:extLst>
          </p:cNvPr>
          <p:cNvSpPr>
            <a:spLocks noGrp="1"/>
          </p:cNvSpPr>
          <p:nvPr>
            <p:ph type="pic" sz="quarter" idx="11"/>
          </p:nvPr>
        </p:nvSpPr>
        <p:spPr>
          <a:xfrm>
            <a:off x="6210300" y="3854450"/>
            <a:ext cx="2316163" cy="2538413"/>
          </a:xfrm>
        </p:spPr>
        <p:txBody>
          <a:bodyPr/>
          <a:lstStyle/>
          <a:p>
            <a:r>
              <a:rPr lang="en-US"/>
              <a:t>Click icon to add picture</a:t>
            </a:r>
          </a:p>
        </p:txBody>
      </p:sp>
      <p:sp>
        <p:nvSpPr>
          <p:cNvPr id="14" name="Picture Placeholder 13">
            <a:extLst>
              <a:ext uri="{FF2B5EF4-FFF2-40B4-BE49-F238E27FC236}">
                <a16:creationId xmlns:a16="http://schemas.microsoft.com/office/drawing/2014/main" id="{3D4E5783-2917-458E-BE61-F3D5AAA8F976}"/>
              </a:ext>
            </a:extLst>
          </p:cNvPr>
          <p:cNvSpPr>
            <a:spLocks noGrp="1"/>
          </p:cNvSpPr>
          <p:nvPr>
            <p:ph type="pic" sz="quarter" idx="10"/>
          </p:nvPr>
        </p:nvSpPr>
        <p:spPr>
          <a:xfrm>
            <a:off x="6210300" y="465138"/>
            <a:ext cx="4953000" cy="3090862"/>
          </a:xfrm>
        </p:spPr>
        <p:txBody>
          <a:bodyPr/>
          <a:lstStyle/>
          <a:p>
            <a:r>
              <a:rPr lang="en-US"/>
              <a:t>Click icon to add picture</a:t>
            </a:r>
          </a:p>
        </p:txBody>
      </p:sp>
      <p:sp>
        <p:nvSpPr>
          <p:cNvPr id="23" name="Text Placeholder 22">
            <a:extLst>
              <a:ext uri="{FF2B5EF4-FFF2-40B4-BE49-F238E27FC236}">
                <a16:creationId xmlns:a16="http://schemas.microsoft.com/office/drawing/2014/main" id="{B1D734B5-5F1C-4E34-81FF-AD75105E8391}"/>
              </a:ext>
            </a:extLst>
          </p:cNvPr>
          <p:cNvSpPr>
            <a:spLocks noGrp="1"/>
          </p:cNvSpPr>
          <p:nvPr>
            <p:ph type="body" sz="quarter" idx="15" hasCustomPrompt="1"/>
          </p:nvPr>
        </p:nvSpPr>
        <p:spPr>
          <a:xfrm>
            <a:off x="761917" y="517972"/>
            <a:ext cx="2956560" cy="1333500"/>
          </a:xfrm>
        </p:spPr>
        <p:txBody>
          <a:bodyPr>
            <a:noAutofit/>
          </a:bodyPr>
          <a:lstStyle>
            <a:lvl1pPr marL="0" indent="0">
              <a:lnSpc>
                <a:spcPct val="90000"/>
              </a:lnSpc>
              <a:buNone/>
              <a:defRPr sz="8800" b="1">
                <a:solidFill>
                  <a:schemeClr val="bg1"/>
                </a:solidFill>
                <a:latin typeface="+mj-lt"/>
              </a:defRPr>
            </a:lvl1pPr>
          </a:lstStyle>
          <a:p>
            <a:pPr lvl="0"/>
            <a:r>
              <a:rPr lang="en-US" dirty="0"/>
              <a:t>01</a:t>
            </a:r>
          </a:p>
        </p:txBody>
      </p:sp>
      <p:sp>
        <p:nvSpPr>
          <p:cNvPr id="19" name="Text Placeholder 18">
            <a:extLst>
              <a:ext uri="{FF2B5EF4-FFF2-40B4-BE49-F238E27FC236}">
                <a16:creationId xmlns:a16="http://schemas.microsoft.com/office/drawing/2014/main" id="{65757DE8-43D6-4A47-ABC9-B39EC8016CB2}"/>
              </a:ext>
            </a:extLst>
          </p:cNvPr>
          <p:cNvSpPr>
            <a:spLocks noGrp="1"/>
          </p:cNvSpPr>
          <p:nvPr>
            <p:ph type="body" sz="quarter" idx="13"/>
          </p:nvPr>
        </p:nvSpPr>
        <p:spPr>
          <a:xfrm>
            <a:off x="1040130" y="2009775"/>
            <a:ext cx="3924300" cy="4391025"/>
          </a:xfrm>
        </p:spPr>
        <p:txBody>
          <a:bodyPr>
            <a:normAutofit/>
          </a:bodyPr>
          <a:lstStyle>
            <a:lvl1pPr marL="0" indent="0">
              <a:lnSpc>
                <a:spcPct val="150000"/>
              </a:lnSpc>
              <a:buNone/>
              <a:defRPr sz="1600">
                <a:solidFill>
                  <a:schemeClr val="accent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a:r>
              <a:rPr lang="en-US"/>
              <a:t>Click to edit Master text styles</a:t>
            </a:r>
          </a:p>
        </p:txBody>
      </p:sp>
      <p:sp>
        <p:nvSpPr>
          <p:cNvPr id="30" name="Date Placeholder 3">
            <a:extLst>
              <a:ext uri="{FF2B5EF4-FFF2-40B4-BE49-F238E27FC236}">
                <a16:creationId xmlns:a16="http://schemas.microsoft.com/office/drawing/2014/main" id="{984C97B0-0D42-4831-9ABD-390370C0F0B6}"/>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C81873-7D47-483D-BCB4-50DD9806C720}" type="datetime1">
              <a:rPr lang="en-US" smtClean="0"/>
              <a:t>6/3/2022</a:t>
            </a:fld>
            <a:endParaRPr lang="en-US" dirty="0"/>
          </a:p>
        </p:txBody>
      </p:sp>
      <p:sp>
        <p:nvSpPr>
          <p:cNvPr id="31" name="Slide Number Placeholder 5">
            <a:extLst>
              <a:ext uri="{FF2B5EF4-FFF2-40B4-BE49-F238E27FC236}">
                <a16:creationId xmlns:a16="http://schemas.microsoft.com/office/drawing/2014/main" id="{CE8438DF-723C-49AB-AD18-1C40F107F5B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6032FDE8-62A6-4290-88E6-2795313DE27E}"/>
              </a:ext>
            </a:extLst>
          </p:cNvPr>
          <p:cNvSpPr>
            <a:spLocks noGrp="1"/>
          </p:cNvSpPr>
          <p:nvPr>
            <p:ph type="title" hasCustomPrompt="1"/>
          </p:nvPr>
        </p:nvSpPr>
        <p:spPr>
          <a:xfrm>
            <a:off x="1028700" y="465137"/>
            <a:ext cx="3935647" cy="1340615"/>
          </a:xfrm>
        </p:spPr>
        <p:txBody>
          <a:bodyPr vert="horz" lIns="91440" tIns="45720" rIns="91440" bIns="45720" rtlCol="0" anchor="ctr">
            <a:noAutofit/>
          </a:bodyPr>
          <a:lstStyle>
            <a:lvl1pPr>
              <a:defRPr lang="en-US">
                <a:solidFill>
                  <a:schemeClr val="accent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Title</a:t>
            </a:r>
          </a:p>
        </p:txBody>
      </p:sp>
    </p:spTree>
    <p:extLst>
      <p:ext uri="{BB962C8B-B14F-4D97-AF65-F5344CB8AC3E}">
        <p14:creationId xmlns:p14="http://schemas.microsoft.com/office/powerpoint/2010/main" val="2994059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ection Break">
    <p:bg>
      <p:bgPr>
        <a:solidFill>
          <a:schemeClr val="accent2"/>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773045" y="2426610"/>
            <a:ext cx="2378075" cy="1111250"/>
          </a:xfrm>
        </p:spPr>
        <p:txBody>
          <a:bodyPr>
            <a:noAutofit/>
          </a:bodyPr>
          <a:lstStyle>
            <a:lvl1pPr marL="0" indent="0">
              <a:lnSpc>
                <a:spcPct val="90000"/>
              </a:lnSpc>
              <a:buNone/>
              <a:defRPr sz="8800">
                <a:solidFill>
                  <a:schemeClr val="bg1"/>
                </a:solidFill>
              </a:defRPr>
            </a:lvl1pPr>
          </a:lstStyle>
          <a:p>
            <a:pPr lvl="0"/>
            <a:r>
              <a:rPr lang="en-US" dirty="0"/>
              <a:t>02</a:t>
            </a:r>
          </a:p>
        </p:txBody>
      </p:sp>
      <p:sp>
        <p:nvSpPr>
          <p:cNvPr id="2" name="Title 1">
            <a:extLst>
              <a:ext uri="{FF2B5EF4-FFF2-40B4-BE49-F238E27FC236}">
                <a16:creationId xmlns:a16="http://schemas.microsoft.com/office/drawing/2014/main" id="{C45DFEC7-1EEC-4FF2-868A-9799EA69FE87}"/>
              </a:ext>
            </a:extLst>
          </p:cNvPr>
          <p:cNvSpPr>
            <a:spLocks noGrp="1"/>
          </p:cNvSpPr>
          <p:nvPr>
            <p:ph type="title"/>
          </p:nvPr>
        </p:nvSpPr>
        <p:spPr>
          <a:xfrm>
            <a:off x="3037155" y="2714986"/>
            <a:ext cx="66748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457289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meline">
    <p:bg>
      <p:bgRef idx="1001">
        <a:schemeClr val="bg2"/>
      </p:bgRef>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50815B22-13FE-47CD-9F79-73704A278BD7}"/>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5DB74C9-B808-4394-A017-79C83B2524EF}" type="datetime1">
              <a:rPr lang="en-US" smtClean="0"/>
              <a:t>6/3/2022</a:t>
            </a:fld>
            <a:endParaRPr lang="en-US" dirty="0"/>
          </a:p>
        </p:txBody>
      </p:sp>
      <p:sp>
        <p:nvSpPr>
          <p:cNvPr id="16" name="Slide Number Placeholder 5">
            <a:extLst>
              <a:ext uri="{FF2B5EF4-FFF2-40B4-BE49-F238E27FC236}">
                <a16:creationId xmlns:a16="http://schemas.microsoft.com/office/drawing/2014/main" id="{D7669539-CB64-44F5-999D-7B9E61F8AF9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3" name="Content Placeholder 2">
            <a:extLst>
              <a:ext uri="{FF2B5EF4-FFF2-40B4-BE49-F238E27FC236}">
                <a16:creationId xmlns:a16="http://schemas.microsoft.com/office/drawing/2014/main" id="{822BA076-F3B9-47CB-80C2-BE29F157D044}"/>
              </a:ext>
            </a:extLst>
          </p:cNvPr>
          <p:cNvSpPr>
            <a:spLocks noGrp="1"/>
          </p:cNvSpPr>
          <p:nvPr>
            <p:ph sz="quarter" idx="11"/>
          </p:nvPr>
        </p:nvSpPr>
        <p:spPr>
          <a:xfrm>
            <a:off x="854075" y="1625600"/>
            <a:ext cx="10499725" cy="4860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3">
            <a:extLst>
              <a:ext uri="{FF2B5EF4-FFF2-40B4-BE49-F238E27FC236}">
                <a16:creationId xmlns:a16="http://schemas.microsoft.com/office/drawing/2014/main" id="{E909627E-FE70-43A1-B0CB-4D4F6C32C2D0}"/>
              </a:ext>
            </a:extLst>
          </p:cNvPr>
          <p:cNvSpPr>
            <a:spLocks noGrp="1"/>
          </p:cNvSpPr>
          <p:nvPr>
            <p:ph type="title" hasCustomPrompt="1"/>
          </p:nvPr>
        </p:nvSpPr>
        <p:spPr>
          <a:xfrm>
            <a:off x="854074" y="122239"/>
            <a:ext cx="10499725" cy="1355724"/>
          </a:xfrm>
        </p:spPr>
        <p:txBody>
          <a:bodyPr vert="horz" lIns="91440" tIns="45720" rIns="91440" bIns="45720" rtlCol="0" anchor="ctr">
            <a:normAutofit/>
          </a:bodyPr>
          <a:lstStyle>
            <a:lvl1pPr algn="ctr">
              <a:defRPr lang="en-US">
                <a:solidFill>
                  <a:schemeClr val="accent2">
                    <a:lumMod val="50000"/>
                  </a:schemeClr>
                </a:solidFill>
                <a:ea typeface="+mn-ea"/>
                <a:cs typeface="+mn-cs"/>
              </a:defRPr>
            </a:lvl1pPr>
          </a:lstStyle>
          <a:p>
            <a:pPr lvl="0"/>
            <a:r>
              <a:rPr lang="en-US" dirty="0"/>
              <a:t>Click to edit Master text styles</a:t>
            </a:r>
          </a:p>
        </p:txBody>
      </p:sp>
    </p:spTree>
    <p:extLst>
      <p:ext uri="{BB962C8B-B14F-4D97-AF65-F5344CB8AC3E}">
        <p14:creationId xmlns:p14="http://schemas.microsoft.com/office/powerpoint/2010/main" val="1686546946"/>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Quote">
    <p:bg>
      <p:bgPr>
        <a:solidFill>
          <a:schemeClr val="accent1"/>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6/3/2022</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7" name="Picture Placeholder 6">
            <a:extLst>
              <a:ext uri="{FF2B5EF4-FFF2-40B4-BE49-F238E27FC236}">
                <a16:creationId xmlns:a16="http://schemas.microsoft.com/office/drawing/2014/main" id="{2364FFEF-B933-46C6-A918-A80C987DB70F}"/>
              </a:ext>
            </a:extLst>
          </p:cNvPr>
          <p:cNvSpPr>
            <a:spLocks noGrp="1"/>
          </p:cNvSpPr>
          <p:nvPr>
            <p:ph type="pic" sz="quarter" idx="10"/>
          </p:nvPr>
        </p:nvSpPr>
        <p:spPr>
          <a:xfrm>
            <a:off x="1022147" y="0"/>
            <a:ext cx="3938588" cy="6400800"/>
          </a:xfrm>
        </p:spPr>
        <p:txBody>
          <a:bodyPr/>
          <a:lstStyle/>
          <a:p>
            <a:r>
              <a:rPr lang="en-US"/>
              <a:t>Click icon to add picture</a:t>
            </a:r>
          </a:p>
        </p:txBody>
      </p:sp>
      <p:pic>
        <p:nvPicPr>
          <p:cNvPr id="4" name="Picture 3" hidden="1">
            <a:extLst>
              <a:ext uri="{FF2B5EF4-FFF2-40B4-BE49-F238E27FC236}">
                <a16:creationId xmlns:a16="http://schemas.microsoft.com/office/drawing/2014/main" id="{59E5EAF8-68C2-4910-8F66-D9320B9574C2}"/>
              </a:ext>
            </a:extLst>
          </p:cNvPr>
          <p:cNvPicPr>
            <a:picLocks noChangeAspect="1"/>
          </p:cNvPicPr>
          <p:nvPr userDrawn="1"/>
        </p:nvPicPr>
        <p:blipFill>
          <a:blip r:embed="rId2"/>
          <a:stretch>
            <a:fillRect/>
          </a:stretch>
        </p:blipFill>
        <p:spPr>
          <a:xfrm>
            <a:off x="5947967" y="2105933"/>
            <a:ext cx="5297883" cy="1024217"/>
          </a:xfrm>
          <a:prstGeom prst="rect">
            <a:avLst/>
          </a:prstGeom>
        </p:spPr>
      </p:pic>
      <p:sp>
        <p:nvSpPr>
          <p:cNvPr id="5" name="Title 4">
            <a:extLst>
              <a:ext uri="{FF2B5EF4-FFF2-40B4-BE49-F238E27FC236}">
                <a16:creationId xmlns:a16="http://schemas.microsoft.com/office/drawing/2014/main" id="{E3BE48E1-D3BE-4B52-B2EC-13A514CB0530}"/>
              </a:ext>
            </a:extLst>
          </p:cNvPr>
          <p:cNvSpPr>
            <a:spLocks noGrp="1"/>
          </p:cNvSpPr>
          <p:nvPr>
            <p:ph type="title"/>
          </p:nvPr>
        </p:nvSpPr>
        <p:spPr>
          <a:xfrm>
            <a:off x="5947966" y="2105933"/>
            <a:ext cx="5297883" cy="2237467"/>
          </a:xfrm>
        </p:spPr>
        <p:txBody>
          <a:bodyPr anchor="t">
            <a:normAutofit/>
          </a:bodyPr>
          <a:lstStyle>
            <a:lvl1pPr>
              <a:lnSpc>
                <a:spcPct val="150000"/>
              </a:lnSpc>
              <a:spcBef>
                <a:spcPts val="1000"/>
              </a:spcBef>
              <a:defRPr sz="2000">
                <a:solidFill>
                  <a:schemeClr val="accent2">
                    <a:lumMod val="50000"/>
                  </a:schemeClr>
                </a:solidFill>
              </a:defRPr>
            </a:lvl1pPr>
          </a:lstStyle>
          <a:p>
            <a:r>
              <a:rPr lang="en-US"/>
              <a:t>Click to edit Master title style</a:t>
            </a:r>
          </a:p>
        </p:txBody>
      </p:sp>
    </p:spTree>
    <p:extLst>
      <p:ext uri="{BB962C8B-B14F-4D97-AF65-F5344CB8AC3E}">
        <p14:creationId xmlns:p14="http://schemas.microsoft.com/office/powerpoint/2010/main" val="2020580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eam">
    <p:bg>
      <p:bgPr>
        <a:solidFill>
          <a:schemeClr val="accent2"/>
        </a:solidFill>
        <a:effectLst/>
      </p:bgPr>
    </p:bg>
    <p:spTree>
      <p:nvGrpSpPr>
        <p:cNvPr id="1" name=""/>
        <p:cNvGrpSpPr/>
        <p:nvPr/>
      </p:nvGrpSpPr>
      <p:grpSpPr>
        <a:xfrm>
          <a:off x="0" y="0"/>
          <a:ext cx="0" cy="0"/>
          <a:chOff x="0" y="0"/>
          <a:chExt cx="0" cy="0"/>
        </a:xfrm>
      </p:grpSpPr>
      <p:sp>
        <p:nvSpPr>
          <p:cNvPr id="34" name="Text Placeholder 22">
            <a:extLst>
              <a:ext uri="{FF2B5EF4-FFF2-40B4-BE49-F238E27FC236}">
                <a16:creationId xmlns:a16="http://schemas.microsoft.com/office/drawing/2014/main" id="{41BF345D-81AF-4851-83A1-623398489054}"/>
              </a:ext>
            </a:extLst>
          </p:cNvPr>
          <p:cNvSpPr>
            <a:spLocks noGrp="1"/>
          </p:cNvSpPr>
          <p:nvPr>
            <p:ph type="body" sz="quarter" idx="21" hasCustomPrompt="1"/>
          </p:nvPr>
        </p:nvSpPr>
        <p:spPr>
          <a:xfrm>
            <a:off x="761917" y="517972"/>
            <a:ext cx="3108960" cy="1333500"/>
          </a:xfrm>
        </p:spPr>
        <p:txBody>
          <a:bodyPr>
            <a:noAutofit/>
          </a:bodyPr>
          <a:lstStyle>
            <a:lvl1pPr marL="0" indent="0">
              <a:lnSpc>
                <a:spcPct val="90000"/>
              </a:lnSpc>
              <a:buNone/>
              <a:defRPr sz="8800" b="1">
                <a:solidFill>
                  <a:schemeClr val="tx1"/>
                </a:solidFill>
              </a:defRPr>
            </a:lvl1pPr>
          </a:lstStyle>
          <a:p>
            <a:pPr lvl="0"/>
            <a:r>
              <a:rPr lang="en-US" dirty="0"/>
              <a:t>01</a:t>
            </a:r>
          </a:p>
        </p:txBody>
      </p:sp>
      <p:sp>
        <p:nvSpPr>
          <p:cNvPr id="21" name="Picture Placeholder 20">
            <a:extLst>
              <a:ext uri="{FF2B5EF4-FFF2-40B4-BE49-F238E27FC236}">
                <a16:creationId xmlns:a16="http://schemas.microsoft.com/office/drawing/2014/main" id="{EC4F3A57-45ED-498D-858C-3EE63DF129C4}"/>
              </a:ext>
            </a:extLst>
          </p:cNvPr>
          <p:cNvSpPr>
            <a:spLocks noGrp="1"/>
          </p:cNvSpPr>
          <p:nvPr>
            <p:ph type="pic" sz="quarter" idx="11"/>
          </p:nvPr>
        </p:nvSpPr>
        <p:spPr>
          <a:xfrm>
            <a:off x="1036601" y="3552677"/>
            <a:ext cx="1874874" cy="2848123"/>
          </a:xfrm>
        </p:spPr>
        <p:txBody>
          <a:bodyPr/>
          <a:lstStyle/>
          <a:p>
            <a:r>
              <a:rPr lang="en-US"/>
              <a:t>Click icon to add picture</a:t>
            </a:r>
          </a:p>
        </p:txBody>
      </p:sp>
      <p:sp>
        <p:nvSpPr>
          <p:cNvPr id="22" name="Picture Placeholder 20">
            <a:extLst>
              <a:ext uri="{FF2B5EF4-FFF2-40B4-BE49-F238E27FC236}">
                <a16:creationId xmlns:a16="http://schemas.microsoft.com/office/drawing/2014/main" id="{1AC5BB09-E3BA-4948-93B3-EDCAAB803112}"/>
              </a:ext>
            </a:extLst>
          </p:cNvPr>
          <p:cNvSpPr>
            <a:spLocks noGrp="1"/>
          </p:cNvSpPr>
          <p:nvPr>
            <p:ph type="pic" sz="quarter" idx="12"/>
          </p:nvPr>
        </p:nvSpPr>
        <p:spPr>
          <a:xfrm>
            <a:off x="3101197" y="3552677"/>
            <a:ext cx="1874874" cy="2848123"/>
          </a:xfrm>
        </p:spPr>
        <p:txBody>
          <a:bodyPr/>
          <a:lstStyle/>
          <a:p>
            <a:r>
              <a:rPr lang="en-US"/>
              <a:t>Click icon to add picture</a:t>
            </a:r>
            <a:endParaRPr lang="en-US" dirty="0"/>
          </a:p>
        </p:txBody>
      </p:sp>
      <p:sp>
        <p:nvSpPr>
          <p:cNvPr id="23" name="Picture Placeholder 20">
            <a:extLst>
              <a:ext uri="{FF2B5EF4-FFF2-40B4-BE49-F238E27FC236}">
                <a16:creationId xmlns:a16="http://schemas.microsoft.com/office/drawing/2014/main" id="{BF83C6B7-5484-4586-8830-098BDCD9C987}"/>
              </a:ext>
            </a:extLst>
          </p:cNvPr>
          <p:cNvSpPr>
            <a:spLocks noGrp="1"/>
          </p:cNvSpPr>
          <p:nvPr>
            <p:ph type="pic" sz="quarter" idx="13"/>
          </p:nvPr>
        </p:nvSpPr>
        <p:spPr>
          <a:xfrm>
            <a:off x="5166324" y="3552677"/>
            <a:ext cx="1874874" cy="2848123"/>
          </a:xfrm>
        </p:spPr>
        <p:txBody>
          <a:bodyPr/>
          <a:lstStyle/>
          <a:p>
            <a:r>
              <a:rPr lang="en-US"/>
              <a:t>Click icon to add picture</a:t>
            </a:r>
          </a:p>
        </p:txBody>
      </p:sp>
      <p:sp>
        <p:nvSpPr>
          <p:cNvPr id="24" name="Picture Placeholder 20">
            <a:extLst>
              <a:ext uri="{FF2B5EF4-FFF2-40B4-BE49-F238E27FC236}">
                <a16:creationId xmlns:a16="http://schemas.microsoft.com/office/drawing/2014/main" id="{0C5663B1-EED6-4D80-A7C2-19E1366387A4}"/>
              </a:ext>
            </a:extLst>
          </p:cNvPr>
          <p:cNvSpPr>
            <a:spLocks noGrp="1"/>
          </p:cNvSpPr>
          <p:nvPr>
            <p:ph type="pic" sz="quarter" idx="14"/>
          </p:nvPr>
        </p:nvSpPr>
        <p:spPr>
          <a:xfrm>
            <a:off x="7239069" y="3552677"/>
            <a:ext cx="1874874" cy="2848123"/>
          </a:xfrm>
        </p:spPr>
        <p:txBody>
          <a:bodyPr/>
          <a:lstStyle/>
          <a:p>
            <a:r>
              <a:rPr lang="en-US"/>
              <a:t>Click icon to add picture</a:t>
            </a:r>
          </a:p>
        </p:txBody>
      </p:sp>
      <p:sp>
        <p:nvSpPr>
          <p:cNvPr id="25" name="Picture Placeholder 20">
            <a:extLst>
              <a:ext uri="{FF2B5EF4-FFF2-40B4-BE49-F238E27FC236}">
                <a16:creationId xmlns:a16="http://schemas.microsoft.com/office/drawing/2014/main" id="{D21E7B61-407B-40A7-9AF6-0D7E7106BCFC}"/>
              </a:ext>
            </a:extLst>
          </p:cNvPr>
          <p:cNvSpPr>
            <a:spLocks noGrp="1"/>
          </p:cNvSpPr>
          <p:nvPr>
            <p:ph type="pic" sz="quarter" idx="15"/>
          </p:nvPr>
        </p:nvSpPr>
        <p:spPr>
          <a:xfrm>
            <a:off x="9296046" y="3552677"/>
            <a:ext cx="1874874" cy="2848123"/>
          </a:xfrm>
        </p:spPr>
        <p:txBody>
          <a:bodyPr/>
          <a:lstStyle/>
          <a:p>
            <a:r>
              <a:rPr lang="en-US"/>
              <a:t>Click icon to add picture</a:t>
            </a:r>
          </a:p>
        </p:txBody>
      </p:sp>
      <p:sp>
        <p:nvSpPr>
          <p:cNvPr id="30" name="Date Placeholder 3">
            <a:extLst>
              <a:ext uri="{FF2B5EF4-FFF2-40B4-BE49-F238E27FC236}">
                <a16:creationId xmlns:a16="http://schemas.microsoft.com/office/drawing/2014/main" id="{415C3ACC-5A8A-46E6-BA0D-90ADD27E2F85}"/>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AD2DF6D-B715-4785-8DEA-9165C638CF44}" type="datetime1">
              <a:rPr lang="en-US" smtClean="0"/>
              <a:t>6/3/2022</a:t>
            </a:fld>
            <a:endParaRPr lang="en-US" dirty="0"/>
          </a:p>
        </p:txBody>
      </p:sp>
      <p:sp>
        <p:nvSpPr>
          <p:cNvPr id="31" name="Slide Number Placeholder 5">
            <a:extLst>
              <a:ext uri="{FF2B5EF4-FFF2-40B4-BE49-F238E27FC236}">
                <a16:creationId xmlns:a16="http://schemas.microsoft.com/office/drawing/2014/main" id="{0D00A5C2-DCEE-4CB3-9307-61EB88B1D59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E3E8CB70-B054-4294-AD29-EE7A75C723E5}"/>
              </a:ext>
            </a:extLst>
          </p:cNvPr>
          <p:cNvSpPr>
            <a:spLocks noGrp="1"/>
          </p:cNvSpPr>
          <p:nvPr>
            <p:ph type="title"/>
          </p:nvPr>
        </p:nvSpPr>
        <p:spPr>
          <a:xfrm>
            <a:off x="1051560" y="651507"/>
            <a:ext cx="8991563" cy="1005839"/>
          </a:xfrm>
        </p:spPr>
        <p:txBody>
          <a:bodyPr vert="horz" lIns="91440" tIns="45720" rIns="91440" bIns="45720" rtlCol="0" anchor="ctr">
            <a:noAutofit/>
          </a:bodyPr>
          <a:lstStyle>
            <a:lvl1pPr>
              <a:lnSpc>
                <a:spcPct val="90000"/>
              </a:lnSpc>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
        <p:nvSpPr>
          <p:cNvPr id="4" name="Text Placeholder 3">
            <a:extLst>
              <a:ext uri="{FF2B5EF4-FFF2-40B4-BE49-F238E27FC236}">
                <a16:creationId xmlns:a16="http://schemas.microsoft.com/office/drawing/2014/main" id="{28E0D608-4E7A-4014-9F62-CB43A0C83943}"/>
              </a:ext>
            </a:extLst>
          </p:cNvPr>
          <p:cNvSpPr>
            <a:spLocks noGrp="1"/>
          </p:cNvSpPr>
          <p:nvPr>
            <p:ph type="body" sz="quarter" idx="16" hasCustomPrompt="1"/>
          </p:nvPr>
        </p:nvSpPr>
        <p:spPr>
          <a:xfrm>
            <a:off x="1036638" y="2717800"/>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6" name="Text Placeholder 3">
            <a:extLst>
              <a:ext uri="{FF2B5EF4-FFF2-40B4-BE49-F238E27FC236}">
                <a16:creationId xmlns:a16="http://schemas.microsoft.com/office/drawing/2014/main" id="{9C3A63B0-4EEA-45BC-A016-5FDA0969EA00}"/>
              </a:ext>
            </a:extLst>
          </p:cNvPr>
          <p:cNvSpPr>
            <a:spLocks noGrp="1"/>
          </p:cNvSpPr>
          <p:nvPr>
            <p:ph type="body" sz="quarter" idx="17" hasCustomPrompt="1"/>
          </p:nvPr>
        </p:nvSpPr>
        <p:spPr>
          <a:xfrm>
            <a:off x="30861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7" name="Text Placeholder 3">
            <a:extLst>
              <a:ext uri="{FF2B5EF4-FFF2-40B4-BE49-F238E27FC236}">
                <a16:creationId xmlns:a16="http://schemas.microsoft.com/office/drawing/2014/main" id="{7080679B-5220-4478-B631-7112F870B7AC}"/>
              </a:ext>
            </a:extLst>
          </p:cNvPr>
          <p:cNvSpPr>
            <a:spLocks noGrp="1"/>
          </p:cNvSpPr>
          <p:nvPr>
            <p:ph type="body" sz="quarter" idx="18" hasCustomPrompt="1"/>
          </p:nvPr>
        </p:nvSpPr>
        <p:spPr>
          <a:xfrm>
            <a:off x="51435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8" name="Text Placeholder 3">
            <a:extLst>
              <a:ext uri="{FF2B5EF4-FFF2-40B4-BE49-F238E27FC236}">
                <a16:creationId xmlns:a16="http://schemas.microsoft.com/office/drawing/2014/main" id="{9E4F61A3-2797-46FB-ACA7-0443E3BBDD20}"/>
              </a:ext>
            </a:extLst>
          </p:cNvPr>
          <p:cNvSpPr>
            <a:spLocks noGrp="1"/>
          </p:cNvSpPr>
          <p:nvPr>
            <p:ph type="body" sz="quarter" idx="19" hasCustomPrompt="1"/>
          </p:nvPr>
        </p:nvSpPr>
        <p:spPr>
          <a:xfrm>
            <a:off x="723907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9" name="Text Placeholder 3">
            <a:extLst>
              <a:ext uri="{FF2B5EF4-FFF2-40B4-BE49-F238E27FC236}">
                <a16:creationId xmlns:a16="http://schemas.microsoft.com/office/drawing/2014/main" id="{14ED733B-1DE9-4FDC-BD5F-2BE3BB07C93E}"/>
              </a:ext>
            </a:extLst>
          </p:cNvPr>
          <p:cNvSpPr>
            <a:spLocks noGrp="1"/>
          </p:cNvSpPr>
          <p:nvPr>
            <p:ph type="body" sz="quarter" idx="20" hasCustomPrompt="1"/>
          </p:nvPr>
        </p:nvSpPr>
        <p:spPr>
          <a:xfrm>
            <a:off x="930402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Tree>
    <p:extLst>
      <p:ext uri="{BB962C8B-B14F-4D97-AF65-F5344CB8AC3E}">
        <p14:creationId xmlns:p14="http://schemas.microsoft.com/office/powerpoint/2010/main" val="657363353"/>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2"/>
        </a:solidFill>
        <a:effectLst/>
      </p:bgPr>
    </p:bg>
    <p:spTree>
      <p:nvGrpSpPr>
        <p:cNvPr id="1" name=""/>
        <p:cNvGrpSpPr/>
        <p:nvPr/>
      </p:nvGrpSpPr>
      <p:grpSpPr>
        <a:xfrm>
          <a:off x="0" y="0"/>
          <a:ext cx="0" cy="0"/>
          <a:chOff x="0" y="0"/>
          <a:chExt cx="0" cy="0"/>
        </a:xfrm>
      </p:grpSpPr>
      <p:sp>
        <p:nvSpPr>
          <p:cNvPr id="12" name="Text Placeholder 21">
            <a:extLst>
              <a:ext uri="{FF2B5EF4-FFF2-40B4-BE49-F238E27FC236}">
                <a16:creationId xmlns:a16="http://schemas.microsoft.com/office/drawing/2014/main" id="{F2964EA8-200F-47C5-90C2-1DBA3D6D7CDB}"/>
              </a:ext>
            </a:extLst>
          </p:cNvPr>
          <p:cNvSpPr>
            <a:spLocks noGrp="1"/>
          </p:cNvSpPr>
          <p:nvPr>
            <p:ph type="body" sz="quarter" idx="12"/>
          </p:nvPr>
        </p:nvSpPr>
        <p:spPr>
          <a:xfrm>
            <a:off x="1028700" y="5078187"/>
            <a:ext cx="3222058" cy="964620"/>
          </a:xfrm>
        </p:spPr>
        <p:txBody>
          <a:bodyPr>
            <a:noAutofit/>
          </a:bodyPr>
          <a:lstStyle>
            <a:lvl1pPr marL="0" indent="0">
              <a:buNone/>
              <a:defRPr sz="1400">
                <a:solidFill>
                  <a:schemeClr val="accent2">
                    <a:lumMod val="50000"/>
                  </a:schemeClr>
                </a:solidFill>
              </a:defRPr>
            </a:lvl1pPr>
            <a:lvl2pPr marL="457200" indent="0">
              <a:buNone/>
              <a:defRPr sz="1400">
                <a:solidFill>
                  <a:schemeClr val="bg2">
                    <a:lumMod val="50000"/>
                  </a:schemeClr>
                </a:solidFill>
              </a:defRPr>
            </a:lvl2pPr>
            <a:lvl3pPr marL="914400" indent="0">
              <a:buNone/>
              <a:defRPr sz="1400">
                <a:solidFill>
                  <a:schemeClr val="bg2">
                    <a:lumMod val="50000"/>
                  </a:schemeClr>
                </a:solidFill>
              </a:defRPr>
            </a:lvl3pPr>
            <a:lvl4pPr marL="1371600" indent="0">
              <a:buNone/>
              <a:defRPr sz="1400">
                <a:solidFill>
                  <a:schemeClr val="bg2">
                    <a:lumMod val="50000"/>
                  </a:schemeClr>
                </a:solidFill>
              </a:defRPr>
            </a:lvl4pPr>
            <a:lvl5pPr marL="1828800" indent="0">
              <a:buNone/>
              <a:defRPr sz="1400">
                <a:solidFill>
                  <a:schemeClr val="bg2">
                    <a:lumMod val="50000"/>
                  </a:schemeClr>
                </a:solidFill>
              </a:defRPr>
            </a:lvl5pPr>
          </a:lstStyle>
          <a:p>
            <a:pPr lvl="0"/>
            <a:r>
              <a:rPr lang="en-US"/>
              <a:t>Click to edit Master text styles</a:t>
            </a:r>
          </a:p>
        </p:txBody>
      </p:sp>
      <p:sp>
        <p:nvSpPr>
          <p:cNvPr id="13" name="Picture Placeholder 19">
            <a:extLst>
              <a:ext uri="{FF2B5EF4-FFF2-40B4-BE49-F238E27FC236}">
                <a16:creationId xmlns:a16="http://schemas.microsoft.com/office/drawing/2014/main" id="{7878E298-5074-4E51-993E-34931A897F12}"/>
              </a:ext>
            </a:extLst>
          </p:cNvPr>
          <p:cNvSpPr>
            <a:spLocks noGrp="1"/>
          </p:cNvSpPr>
          <p:nvPr>
            <p:ph type="pic" sz="quarter" idx="11"/>
          </p:nvPr>
        </p:nvSpPr>
        <p:spPr>
          <a:xfrm>
            <a:off x="6221413" y="0"/>
            <a:ext cx="4941887" cy="5726113"/>
          </a:xfrm>
        </p:spPr>
        <p:txBody>
          <a:body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42D26D0E-18C6-4DB1-B3A5-75E29BD65B17}"/>
              </a:ext>
            </a:extLst>
          </p:cNvPr>
          <p:cNvCxnSpPr>
            <a:cxnSpLocks/>
          </p:cNvCxnSpPr>
          <p:nvPr userDrawn="1"/>
        </p:nvCxnSpPr>
        <p:spPr>
          <a:xfrm>
            <a:off x="1028700" y="457211"/>
            <a:ext cx="1142999" cy="0"/>
          </a:xfrm>
          <a:prstGeom prst="line">
            <a:avLst/>
          </a:prstGeom>
          <a:noFill/>
          <a:ln w="15875" cap="flat" cmpd="sng" algn="ctr">
            <a:solidFill>
              <a:schemeClr val="accent2">
                <a:lumMod val="50000"/>
              </a:schemeClr>
            </a:solidFill>
            <a:prstDash val="solid"/>
            <a:miter lim="800000"/>
          </a:ln>
          <a:effectLst/>
        </p:spPr>
      </p:cxnSp>
      <p:sp>
        <p:nvSpPr>
          <p:cNvPr id="2" name="Title 1">
            <a:extLst>
              <a:ext uri="{FF2B5EF4-FFF2-40B4-BE49-F238E27FC236}">
                <a16:creationId xmlns:a16="http://schemas.microsoft.com/office/drawing/2014/main" id="{3989B90B-5C3C-4760-9360-5AE10BF87B9D}"/>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lnSpc>
                <a:spcPct val="90000"/>
              </a:lnSpc>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916498579"/>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6/3/2022</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08B208-D230-1207-E9B6-07985BB7C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D36168-8BC6-4BD8-859E-F1EB08DF9D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641455-F568-9B0E-F67C-472363F960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5577C8-AB8C-4B8A-A01F-113B16C4DCA3}" type="datetime1">
              <a:rPr lang="en-US" smtClean="0"/>
              <a:t>6/3/2022</a:t>
            </a:fld>
            <a:endParaRPr lang="en-US" dirty="0"/>
          </a:p>
        </p:txBody>
      </p:sp>
      <p:sp>
        <p:nvSpPr>
          <p:cNvPr id="5" name="Footer Placeholder 4">
            <a:extLst>
              <a:ext uri="{FF2B5EF4-FFF2-40B4-BE49-F238E27FC236}">
                <a16:creationId xmlns:a16="http://schemas.microsoft.com/office/drawing/2014/main" id="{3DB7170D-DE0E-F630-273A-F2736C3297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8E4000A-071C-B5FA-E501-24C2E40BF4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84412282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 id="2147483723" r:id="rId18"/>
    <p:sldLayoutId id="2147483649" r:id="rId19"/>
    <p:sldLayoutId id="2147483653" r:id="rId20"/>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See the source image">
            <a:extLst>
              <a:ext uri="{FF2B5EF4-FFF2-40B4-BE49-F238E27FC236}">
                <a16:creationId xmlns:a16="http://schemas.microsoft.com/office/drawing/2014/main" id="{ED4A8A22-9DB2-2C05-6594-2C99929A4AE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1432" r="9256"/>
          <a:stretch/>
        </p:blipFill>
        <p:spPr bwMode="auto">
          <a:xfrm>
            <a:off x="1" y="10"/>
            <a:ext cx="9669642" cy="6857990"/>
          </a:xfrm>
          <a:prstGeom prst="rect">
            <a:avLst/>
          </a:prstGeom>
          <a:noFill/>
        </p:spPr>
      </p:pic>
      <p:sp>
        <p:nvSpPr>
          <p:cNvPr id="18" name="Text Placeholder 17">
            <a:extLst>
              <a:ext uri="{FF2B5EF4-FFF2-40B4-BE49-F238E27FC236}">
                <a16:creationId xmlns:a16="http://schemas.microsoft.com/office/drawing/2014/main" id="{27A48A35-E5E4-4A5F-9F91-BAEA4F5DF21D}"/>
              </a:ext>
            </a:extLst>
          </p:cNvPr>
          <p:cNvSpPr>
            <a:spLocks noGrp="1"/>
          </p:cNvSpPr>
          <p:nvPr>
            <p:ph idx="4294967295"/>
          </p:nvPr>
        </p:nvSpPr>
        <p:spPr>
          <a:xfrm>
            <a:off x="7531610" y="2434201"/>
            <a:ext cx="3822189" cy="3742762"/>
          </a:xfrm>
        </p:spPr>
        <p:txBody>
          <a:bodyPr vert="horz" lIns="91440" tIns="45720" rIns="91440" bIns="45720" rtlCol="0">
            <a:normAutofit/>
          </a:bodyPr>
          <a:lstStyle/>
          <a:p>
            <a:r>
              <a:rPr lang="en-US" sz="2000"/>
              <a:t>Elliot Jenkins 2029907</a:t>
            </a:r>
          </a:p>
          <a:p>
            <a:r>
              <a:rPr lang="en-US" sz="2000"/>
              <a:t>June 03/06/22</a:t>
            </a:r>
          </a:p>
          <a:p>
            <a:r>
              <a:rPr lang="en-US" sz="2000"/>
              <a:t>University of Wales Trinity St David- Richard Sutton</a:t>
            </a:r>
          </a:p>
        </p:txBody>
      </p:sp>
      <p:sp>
        <p:nvSpPr>
          <p:cNvPr id="73" name="Date Placeholder 3">
            <a:extLst>
              <a:ext uri="{FF2B5EF4-FFF2-40B4-BE49-F238E27FC236}">
                <a16:creationId xmlns:a16="http://schemas.microsoft.com/office/drawing/2014/main" id="{576D004D-5A31-F684-A498-11655671DEB6}"/>
              </a:ext>
            </a:extLst>
          </p:cNvPr>
          <p:cNvSpPr>
            <a:spLocks noGrp="1"/>
          </p:cNvSpPr>
          <p:nvPr>
            <p:ph type="dt" sz="half" idx="2"/>
          </p:nvPr>
        </p:nvSpPr>
        <p:spPr>
          <a:xfrm>
            <a:off x="838200" y="6356350"/>
            <a:ext cx="2743200" cy="365125"/>
          </a:xfrm>
        </p:spPr>
        <p:txBody>
          <a:bodyPr vert="horz" lIns="91440" tIns="45720" rIns="91440" bIns="45720" rtlCol="0" anchor="ctr">
            <a:normAutofit/>
          </a:bodyPr>
          <a:lstStyle/>
          <a:p>
            <a:pPr defTabSz="914400">
              <a:spcAft>
                <a:spcPts val="600"/>
              </a:spcAft>
              <a:defRPr/>
            </a:pPr>
            <a:fld id="{137AE72A-09B6-4D56-855D-4360BD347914}" type="datetime1">
              <a:rPr lang="en-US" sz="1200">
                <a:solidFill>
                  <a:srgbClr val="FFFFFF"/>
                </a:solidFill>
                <a:latin typeface="Calibri" panose="020F0502020204030204"/>
              </a:rPr>
              <a:pPr defTabSz="914400">
                <a:spcAft>
                  <a:spcPts val="600"/>
                </a:spcAft>
                <a:defRPr/>
              </a:pPr>
              <a:t>6/6/2022</a:t>
            </a:fld>
            <a:endParaRPr lang="en-US" sz="1200">
              <a:solidFill>
                <a:srgbClr val="FFFFFF"/>
              </a:solidFill>
              <a:latin typeface="Calibri" panose="020F0502020204030204"/>
            </a:endParaRPr>
          </a:p>
        </p:txBody>
      </p:sp>
      <p:sp>
        <p:nvSpPr>
          <p:cNvPr id="75" name="Slide Number Placeholder 4">
            <a:extLst>
              <a:ext uri="{FF2B5EF4-FFF2-40B4-BE49-F238E27FC236}">
                <a16:creationId xmlns:a16="http://schemas.microsoft.com/office/drawing/2014/main" id="{C8D0AEE5-E034-D9F9-645A-76554B1530B6}"/>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defTabSz="914400">
              <a:spcAft>
                <a:spcPts val="600"/>
              </a:spcAft>
              <a:defRPr/>
            </a:pPr>
            <a:fld id="{294A09A9-5501-47C1-A89A-A340965A2BE2}" type="slidenum">
              <a:rPr lang="en-US" sz="1200" smtClean="0">
                <a:solidFill>
                  <a:prstClr val="black">
                    <a:tint val="75000"/>
                  </a:prstClr>
                </a:solidFill>
                <a:latin typeface="Calibri" panose="020F0502020204030204"/>
                <a:cs typeface="+mn-cs"/>
              </a:rPr>
              <a:pPr defTabSz="914400">
                <a:spcAft>
                  <a:spcPts val="600"/>
                </a:spcAft>
                <a:defRPr/>
              </a:pPr>
              <a:t>1</a:t>
            </a:fld>
            <a:endParaRPr lang="en-US" sz="1200">
              <a:solidFill>
                <a:prstClr val="black">
                  <a:tint val="75000"/>
                </a:prstClr>
              </a:solidFill>
              <a:latin typeface="Calibri" panose="020F0502020204030204"/>
              <a:cs typeface="+mn-cs"/>
            </a:endParaRPr>
          </a:p>
        </p:txBody>
      </p:sp>
      <p:sp>
        <p:nvSpPr>
          <p:cNvPr id="4" name="Title 3">
            <a:extLst>
              <a:ext uri="{FF2B5EF4-FFF2-40B4-BE49-F238E27FC236}">
                <a16:creationId xmlns:a16="http://schemas.microsoft.com/office/drawing/2014/main" id="{88467C95-DF23-40B9-B265-2E6F3DE29030}"/>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solidFill>
                  <a:schemeClr val="tx1"/>
                </a:solidFill>
                <a:latin typeface="+mj-lt"/>
                <a:ea typeface="+mj-ea"/>
                <a:cs typeface="+mj-cs"/>
              </a:rPr>
              <a:t>Reflective Group Project</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43259ACC-0619-AA39-6D1F-E144CA2471C7}"/>
              </a:ext>
            </a:extLst>
          </p:cNvPr>
          <p:cNvPicPr>
            <a:picLocks noGrp="1" noChangeAspect="1"/>
          </p:cNvPicPr>
          <p:nvPr>
            <p:ph type="pic" sz="quarter" idx="10"/>
          </p:nvPr>
        </p:nvPicPr>
        <p:blipFill rotWithShape="1">
          <a:blip r:embed="rId2"/>
          <a:srcRect r="30933" b="-2"/>
          <a:stretch/>
        </p:blipFill>
        <p:spPr>
          <a:xfrm>
            <a:off x="6189155" y="10"/>
            <a:ext cx="6002844" cy="6857990"/>
          </a:xfrm>
          <a:prstGeom prst="rect">
            <a:avLst/>
          </a:prstGeom>
          <a:effectLst/>
        </p:spPr>
      </p:pic>
      <p:sp>
        <p:nvSpPr>
          <p:cNvPr id="3" name="Content Placeholder 2">
            <a:extLst>
              <a:ext uri="{FF2B5EF4-FFF2-40B4-BE49-F238E27FC236}">
                <a16:creationId xmlns:a16="http://schemas.microsoft.com/office/drawing/2014/main" id="{4E6CE634-2DE5-9AA5-F11B-B84496A2FD97}"/>
              </a:ext>
            </a:extLst>
          </p:cNvPr>
          <p:cNvSpPr>
            <a:spLocks noGrp="1"/>
          </p:cNvSpPr>
          <p:nvPr>
            <p:ph idx="4294967295"/>
          </p:nvPr>
        </p:nvSpPr>
        <p:spPr>
          <a:xfrm>
            <a:off x="648930" y="2406650"/>
            <a:ext cx="5181508" cy="3722438"/>
          </a:xfrm>
        </p:spPr>
        <p:txBody>
          <a:bodyPr vert="horz" lIns="91440" tIns="45720" rIns="91440" bIns="45720" rtlCol="0">
            <a:normAutofit/>
          </a:bodyPr>
          <a:lstStyle/>
          <a:p>
            <a:pPr marL="457200"/>
            <a:r>
              <a:rPr lang="en-US" sz="2000" dirty="0"/>
              <a:t>Junior engineer with 14 years experience in iron making.</a:t>
            </a:r>
          </a:p>
          <a:p>
            <a:pPr marL="457200"/>
            <a:r>
              <a:rPr lang="en-US" sz="2000" dirty="0"/>
              <a:t>Worked in several departments within iron making such as Blast Furnaces, Coal Preparation and Raw Materials Handling. </a:t>
            </a:r>
          </a:p>
          <a:p>
            <a:pPr marL="457200"/>
            <a:r>
              <a:rPr lang="en-US" sz="2000" dirty="0"/>
              <a:t>Have been involved in undertaking numerous projects, with this project being one of the first that I have led. </a:t>
            </a:r>
          </a:p>
        </p:txBody>
      </p:sp>
      <p:sp>
        <p:nvSpPr>
          <p:cNvPr id="4" name="Date Placeholder 3">
            <a:extLst>
              <a:ext uri="{FF2B5EF4-FFF2-40B4-BE49-F238E27FC236}">
                <a16:creationId xmlns:a16="http://schemas.microsoft.com/office/drawing/2014/main" id="{C7E7DA66-B58D-C58E-2C8D-CAF1619B227D}"/>
              </a:ext>
            </a:extLst>
          </p:cNvPr>
          <p:cNvSpPr>
            <a:spLocks noGrp="1"/>
          </p:cNvSpPr>
          <p:nvPr>
            <p:ph type="dt" sz="half" idx="2"/>
          </p:nvPr>
        </p:nvSpPr>
        <p:spPr>
          <a:xfrm>
            <a:off x="838200" y="6356350"/>
            <a:ext cx="2743200" cy="365125"/>
          </a:xfrm>
        </p:spPr>
        <p:txBody>
          <a:bodyPr vert="horz" lIns="91440" tIns="45720" rIns="91440" bIns="45720" rtlCol="0" anchor="ctr">
            <a:normAutofit/>
          </a:bodyPr>
          <a:lstStyle/>
          <a:p>
            <a:pPr defTabSz="914400">
              <a:spcAft>
                <a:spcPts val="600"/>
              </a:spcAft>
              <a:defRPr/>
            </a:pPr>
            <a:fld id="{137AE72A-09B6-4D56-855D-4360BD347914}" type="datetime1">
              <a:rPr lang="en-US" sz="1200" smtClean="0">
                <a:solidFill>
                  <a:prstClr val="black">
                    <a:tint val="75000"/>
                  </a:prstClr>
                </a:solidFill>
                <a:latin typeface="Calibri" panose="020F0502020204030204"/>
              </a:rPr>
              <a:pPr defTabSz="914400">
                <a:spcAft>
                  <a:spcPts val="600"/>
                </a:spcAft>
                <a:defRPr/>
              </a:pPr>
              <a:t>6/6/2022</a:t>
            </a:fld>
            <a:endParaRPr lang="en-US" sz="1200">
              <a:solidFill>
                <a:prstClr val="black">
                  <a:tint val="75000"/>
                </a:prstClr>
              </a:solidFill>
              <a:latin typeface="Calibri" panose="020F0502020204030204"/>
            </a:endParaRPr>
          </a:p>
        </p:txBody>
      </p:sp>
      <p:sp>
        <p:nvSpPr>
          <p:cNvPr id="5" name="Slide Number Placeholder 4">
            <a:extLst>
              <a:ext uri="{FF2B5EF4-FFF2-40B4-BE49-F238E27FC236}">
                <a16:creationId xmlns:a16="http://schemas.microsoft.com/office/drawing/2014/main" id="{4EDDFFA5-0E09-35B4-44F5-C1C357B50CF6}"/>
              </a:ext>
            </a:extLst>
          </p:cNvPr>
          <p:cNvSpPr>
            <a:spLocks noGrp="1"/>
          </p:cNvSpPr>
          <p:nvPr>
            <p:ph type="sldNum" sz="quarter" idx="4"/>
          </p:nvPr>
        </p:nvSpPr>
        <p:spPr>
          <a:xfrm>
            <a:off x="10193124" y="6356350"/>
            <a:ext cx="1160675" cy="365125"/>
          </a:xfrm>
        </p:spPr>
        <p:txBody>
          <a:bodyPr vert="horz" lIns="91440" tIns="45720" rIns="91440" bIns="45720" rtlCol="0" anchor="ctr">
            <a:normAutofit/>
          </a:bodyPr>
          <a:lstStyle/>
          <a:p>
            <a:pPr defTabSz="914400">
              <a:spcAft>
                <a:spcPts val="600"/>
              </a:spcAft>
              <a:defRPr/>
            </a:pPr>
            <a:fld id="{294A09A9-5501-47C1-A89A-A340965A2BE2}" type="slidenum">
              <a:rPr lang="en-US" sz="1200">
                <a:solidFill>
                  <a:srgbClr val="FFFFFF"/>
                </a:solidFill>
                <a:latin typeface="Calibri" panose="020F0502020204030204"/>
                <a:cs typeface="+mn-cs"/>
              </a:rPr>
              <a:pPr defTabSz="914400">
                <a:spcAft>
                  <a:spcPts val="600"/>
                </a:spcAft>
                <a:defRPr/>
              </a:pPr>
              <a:t>2</a:t>
            </a:fld>
            <a:endParaRPr lang="en-US" sz="1200">
              <a:solidFill>
                <a:srgbClr val="FFFFFF"/>
              </a:solidFill>
              <a:latin typeface="Calibri" panose="020F0502020204030204"/>
              <a:cs typeface="+mn-cs"/>
            </a:endParaRPr>
          </a:p>
        </p:txBody>
      </p:sp>
      <p:sp>
        <p:nvSpPr>
          <p:cNvPr id="6" name="Title 5">
            <a:extLst>
              <a:ext uri="{FF2B5EF4-FFF2-40B4-BE49-F238E27FC236}">
                <a16:creationId xmlns:a16="http://schemas.microsoft.com/office/drawing/2014/main" id="{C0A1D597-A2FF-671E-6888-0463BC268447}"/>
              </a:ext>
            </a:extLst>
          </p:cNvPr>
          <p:cNvSpPr>
            <a:spLocks noGrp="1"/>
          </p:cNvSpPr>
          <p:nvPr>
            <p:ph type="title"/>
          </p:nvPr>
        </p:nvSpPr>
        <p:spPr>
          <a:xfrm>
            <a:off x="648929" y="557190"/>
            <a:ext cx="5181510" cy="1671569"/>
          </a:xfrm>
        </p:spPr>
        <p:txBody>
          <a:bodyPr vert="horz" lIns="91440" tIns="45720" rIns="91440" bIns="45720" rtlCol="0" anchor="ctr">
            <a:normAutofit/>
          </a:bodyPr>
          <a:lstStyle/>
          <a:p>
            <a:r>
              <a:rPr lang="en-US" sz="4000">
                <a:solidFill>
                  <a:schemeClr val="tx1"/>
                </a:solidFill>
                <a:latin typeface="+mj-lt"/>
                <a:ea typeface="+mj-ea"/>
                <a:cs typeface="+mj-cs"/>
              </a:rPr>
              <a:t>Introduction</a:t>
            </a:r>
          </a:p>
        </p:txBody>
      </p:sp>
    </p:spTree>
    <p:extLst>
      <p:ext uri="{BB962C8B-B14F-4D97-AF65-F5344CB8AC3E}">
        <p14:creationId xmlns:p14="http://schemas.microsoft.com/office/powerpoint/2010/main" val="1222507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82289A6-3CC3-D25B-5C58-CA4024355113}"/>
              </a:ext>
            </a:extLst>
          </p:cNvPr>
          <p:cNvSpPr>
            <a:spLocks noGrp="1"/>
          </p:cNvSpPr>
          <p:nvPr>
            <p:ph type="title"/>
          </p:nvPr>
        </p:nvSpPr>
        <p:spPr>
          <a:xfrm>
            <a:off x="838200" y="406399"/>
            <a:ext cx="4783697" cy="1002875"/>
          </a:xfrm>
        </p:spPr>
        <p:txBody>
          <a:bodyPr vert="horz" lIns="91440" tIns="45720" rIns="91440" bIns="45720" rtlCol="0" anchor="b">
            <a:normAutofit/>
          </a:bodyPr>
          <a:lstStyle/>
          <a:p>
            <a:r>
              <a:rPr lang="en-US" sz="4000" kern="1200">
                <a:solidFill>
                  <a:schemeClr val="tx1"/>
                </a:solidFill>
                <a:latin typeface="+mj-lt"/>
                <a:ea typeface="+mj-ea"/>
                <a:cs typeface="+mj-cs"/>
              </a:rPr>
              <a:t>Carbon Department </a:t>
            </a:r>
          </a:p>
        </p:txBody>
      </p:sp>
      <p:pic>
        <p:nvPicPr>
          <p:cNvPr id="8" name="Content Placeholder 7">
            <a:extLst>
              <a:ext uri="{FF2B5EF4-FFF2-40B4-BE49-F238E27FC236}">
                <a16:creationId xmlns:a16="http://schemas.microsoft.com/office/drawing/2014/main" id="{101A9B15-7D8C-4DEC-9785-154F18BA0342}"/>
              </a:ext>
            </a:extLst>
          </p:cNvPr>
          <p:cNvPicPr>
            <a:picLocks noGrp="1" noChangeAspect="1"/>
          </p:cNvPicPr>
          <p:nvPr>
            <p:ph idx="4294967295"/>
          </p:nvPr>
        </p:nvPicPr>
        <p:blipFill>
          <a:blip r:embed="rId2"/>
          <a:stretch>
            <a:fillRect/>
          </a:stretch>
        </p:blipFill>
        <p:spPr>
          <a:xfrm>
            <a:off x="5988424" y="1886949"/>
            <a:ext cx="5365375" cy="2883889"/>
          </a:xfrm>
          <a:prstGeom prst="rect">
            <a:avLst/>
          </a:prstGeom>
        </p:spPr>
      </p:pic>
      <p:sp>
        <p:nvSpPr>
          <p:cNvPr id="4" name="Date Placeholder 3">
            <a:extLst>
              <a:ext uri="{FF2B5EF4-FFF2-40B4-BE49-F238E27FC236}">
                <a16:creationId xmlns:a16="http://schemas.microsoft.com/office/drawing/2014/main" id="{8D34B17D-8245-83B7-A695-3BED561A76B7}"/>
              </a:ext>
            </a:extLst>
          </p:cNvPr>
          <p:cNvSpPr>
            <a:spLocks noGrp="1"/>
          </p:cNvSpPr>
          <p:nvPr>
            <p:ph type="dt" sz="half" idx="2"/>
          </p:nvPr>
        </p:nvSpPr>
        <p:spPr>
          <a:xfrm>
            <a:off x="838200" y="6356350"/>
            <a:ext cx="2743200" cy="365125"/>
          </a:xfrm>
        </p:spPr>
        <p:txBody>
          <a:bodyPr vert="horz" lIns="91440" tIns="45720" rIns="91440" bIns="45720" rtlCol="0" anchor="ctr">
            <a:normAutofit/>
          </a:bodyPr>
          <a:lstStyle/>
          <a:p>
            <a:pPr>
              <a:spcAft>
                <a:spcPts val="600"/>
              </a:spcAft>
            </a:pPr>
            <a:fld id="{137AE72A-09B6-4D56-855D-4360BD347914}" type="datetime1">
              <a:rPr lang="en-US" sz="1200" smtClean="0"/>
              <a:pPr>
                <a:spcAft>
                  <a:spcPts val="600"/>
                </a:spcAft>
              </a:pPr>
              <a:t>6/6/2022</a:t>
            </a:fld>
            <a:endParaRPr lang="en-US" sz="1200"/>
          </a:p>
        </p:txBody>
      </p:sp>
      <p:sp>
        <p:nvSpPr>
          <p:cNvPr id="5" name="Slide Number Placeholder 4">
            <a:extLst>
              <a:ext uri="{FF2B5EF4-FFF2-40B4-BE49-F238E27FC236}">
                <a16:creationId xmlns:a16="http://schemas.microsoft.com/office/drawing/2014/main" id="{93072526-FDA7-1320-92B2-DA6E533B742E}"/>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z="1200" smtClean="0">
                <a:latin typeface="+mn-lt"/>
                <a:cs typeface="+mn-cs"/>
              </a:rPr>
              <a:pPr>
                <a:spcAft>
                  <a:spcPts val="600"/>
                </a:spcAft>
              </a:pPr>
              <a:t>3</a:t>
            </a:fld>
            <a:endParaRPr lang="en-US" sz="1200">
              <a:latin typeface="+mn-lt"/>
              <a:cs typeface="+mn-cs"/>
            </a:endParaRPr>
          </a:p>
        </p:txBody>
      </p:sp>
      <p:sp>
        <p:nvSpPr>
          <p:cNvPr id="10" name="TextBox 9">
            <a:extLst>
              <a:ext uri="{FF2B5EF4-FFF2-40B4-BE49-F238E27FC236}">
                <a16:creationId xmlns:a16="http://schemas.microsoft.com/office/drawing/2014/main" id="{76A78C90-39F0-9BE4-B11D-31B737DF2503}"/>
              </a:ext>
            </a:extLst>
          </p:cNvPr>
          <p:cNvSpPr txBox="1"/>
          <p:nvPr/>
        </p:nvSpPr>
        <p:spPr>
          <a:xfrm>
            <a:off x="923026" y="1949570"/>
            <a:ext cx="4230246" cy="4524315"/>
          </a:xfrm>
          <a:prstGeom prst="rect">
            <a:avLst/>
          </a:prstGeom>
          <a:noFill/>
        </p:spPr>
        <p:txBody>
          <a:bodyPr wrap="square" rtlCol="0">
            <a:spAutoFit/>
          </a:bodyPr>
          <a:lstStyle/>
          <a:p>
            <a:pPr marL="285750" indent="-285750">
              <a:buFont typeface="Arial" panose="020B0604020202020204" pitchFamily="34" charset="0"/>
              <a:buChar char="•"/>
            </a:pPr>
            <a:r>
              <a:rPr lang="en-GB" dirty="0"/>
              <a:t>My current department is the GCI/ Carbon Department  (Granulated Coal Injection Plant).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Carbon Departments stability is vital to the operation. With its main goal being to provide a reliable supply of crushed, dried coal to the Blast Furnaces.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Carbons Departments other objective is to supply coke to the Blast Furnaces, which is charged within the Furnace. Without coke being delivered regularly it could cause the process to stop.</a:t>
            </a:r>
          </a:p>
        </p:txBody>
      </p:sp>
    </p:spTree>
    <p:extLst>
      <p:ext uri="{BB962C8B-B14F-4D97-AF65-F5344CB8AC3E}">
        <p14:creationId xmlns:p14="http://schemas.microsoft.com/office/powerpoint/2010/main" val="2318743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EEAF75B-8321-8465-E479-BAF18567D452}"/>
              </a:ext>
            </a:extLst>
          </p:cNvPr>
          <p:cNvSpPr>
            <a:spLocks noGrp="1"/>
          </p:cNvSpPr>
          <p:nvPr>
            <p:ph type="body" sz="quarter" idx="11"/>
          </p:nvPr>
        </p:nvSpPr>
        <p:spPr>
          <a:xfrm>
            <a:off x="6257089" y="2630161"/>
            <a:ext cx="5224521" cy="3332489"/>
          </a:xfrm>
        </p:spPr>
        <p:txBody>
          <a:bodyPr vert="horz" lIns="91440" tIns="45720" rIns="91440" bIns="45720" rtlCol="0">
            <a:normAutofit/>
          </a:bodyPr>
          <a:lstStyle/>
          <a:p>
            <a:pPr marL="342900" indent="-228600">
              <a:lnSpc>
                <a:spcPct val="90000"/>
              </a:lnSpc>
              <a:buFont typeface="Arial" panose="020B0604020202020204" pitchFamily="34" charset="0"/>
              <a:buChar char="•"/>
            </a:pPr>
            <a:r>
              <a:rPr lang="en-US" sz="1700" dirty="0">
                <a:solidFill>
                  <a:schemeClr val="tx1"/>
                </a:solidFill>
              </a:rPr>
              <a:t>Projects are identified and carried out within Tata Steel in order to improve plant and save money.</a:t>
            </a:r>
          </a:p>
          <a:p>
            <a:pPr marL="342900" indent="-228600">
              <a:lnSpc>
                <a:spcPct val="90000"/>
              </a:lnSpc>
              <a:buFont typeface="Arial" panose="020B0604020202020204" pitchFamily="34" charset="0"/>
              <a:buChar char="•"/>
            </a:pPr>
            <a:r>
              <a:rPr lang="en-US" sz="1700" dirty="0">
                <a:solidFill>
                  <a:schemeClr val="tx1"/>
                </a:solidFill>
              </a:rPr>
              <a:t>This is key in order to keep the business sustainable.</a:t>
            </a:r>
          </a:p>
          <a:p>
            <a:pPr marL="342900" indent="-228600">
              <a:lnSpc>
                <a:spcPct val="90000"/>
              </a:lnSpc>
              <a:buFont typeface="Arial" panose="020B0604020202020204" pitchFamily="34" charset="0"/>
              <a:buChar char="•"/>
            </a:pPr>
            <a:r>
              <a:rPr lang="en-US" sz="1700" dirty="0">
                <a:solidFill>
                  <a:schemeClr val="tx1"/>
                </a:solidFill>
              </a:rPr>
              <a:t>Within the GCI / Carbon projects are conducted regularly by engineers to keep improving the process.</a:t>
            </a:r>
          </a:p>
          <a:p>
            <a:pPr marL="342900" indent="-228600">
              <a:lnSpc>
                <a:spcPct val="90000"/>
              </a:lnSpc>
              <a:buFont typeface="Arial" panose="020B0604020202020204" pitchFamily="34" charset="0"/>
              <a:buChar char="•"/>
            </a:pPr>
            <a:r>
              <a:rPr lang="en-US" sz="1700" dirty="0">
                <a:solidFill>
                  <a:schemeClr val="tx1"/>
                </a:solidFill>
              </a:rPr>
              <a:t>In order to identify what parts of plant need improving, there are various techniques used to produce ideas. With brain storming being a technique commonly used.</a:t>
            </a:r>
          </a:p>
          <a:p>
            <a:pPr indent="-228600">
              <a:lnSpc>
                <a:spcPct val="90000"/>
              </a:lnSpc>
              <a:buFont typeface="Arial" panose="020B0604020202020204" pitchFamily="34" charset="0"/>
              <a:buChar char="•"/>
            </a:pPr>
            <a:endParaRPr lang="en-US" sz="1700" dirty="0">
              <a:solidFill>
                <a:schemeClr val="tx1"/>
              </a:solidFill>
            </a:endParaRPr>
          </a:p>
          <a:p>
            <a:pPr marL="342900" indent="-228600">
              <a:lnSpc>
                <a:spcPct val="90000"/>
              </a:lnSpc>
              <a:buFont typeface="Arial" panose="020B0604020202020204" pitchFamily="34" charset="0"/>
              <a:buChar char="•"/>
            </a:pPr>
            <a:endParaRPr lang="en-US" sz="1700" dirty="0">
              <a:solidFill>
                <a:schemeClr val="tx1"/>
              </a:solidFill>
            </a:endParaRPr>
          </a:p>
        </p:txBody>
      </p:sp>
      <p:sp>
        <p:nvSpPr>
          <p:cNvPr id="8" name="Date Placeholder 7">
            <a:extLst>
              <a:ext uri="{FF2B5EF4-FFF2-40B4-BE49-F238E27FC236}">
                <a16:creationId xmlns:a16="http://schemas.microsoft.com/office/drawing/2014/main" id="{B10C7A9E-B1D7-4285-8DD5-D28AFDC7B4F8}"/>
              </a:ext>
            </a:extLst>
          </p:cNvPr>
          <p:cNvSpPr>
            <a:spLocks noGrp="1"/>
          </p:cNvSpPr>
          <p:nvPr>
            <p:ph type="dt" sz="half" idx="2"/>
          </p:nvPr>
        </p:nvSpPr>
        <p:spPr>
          <a:xfrm>
            <a:off x="838200" y="6356350"/>
            <a:ext cx="2743200" cy="365125"/>
          </a:xfrm>
        </p:spPr>
        <p:txBody>
          <a:bodyPr vert="horz" lIns="91440" tIns="45720" rIns="91440" bIns="45720" rtlCol="0" anchor="ctr">
            <a:normAutofit/>
          </a:bodyPr>
          <a:lstStyle/>
          <a:p>
            <a:pPr defTabSz="914400">
              <a:spcAft>
                <a:spcPts val="600"/>
              </a:spcAft>
              <a:defRPr/>
            </a:pPr>
            <a:fld id="{5AF05980-54E0-4F3D-BAF3-4CE06FA77025}" type="datetime1">
              <a:rPr lang="en-US" sz="1200" smtClean="0">
                <a:solidFill>
                  <a:prstClr val="black">
                    <a:tint val="75000"/>
                  </a:prstClr>
                </a:solidFill>
                <a:latin typeface="Calibri" panose="020F0502020204030204"/>
              </a:rPr>
              <a:pPr defTabSz="914400">
                <a:spcAft>
                  <a:spcPts val="600"/>
                </a:spcAft>
                <a:defRPr/>
              </a:pPr>
              <a:t>6/6/2022</a:t>
            </a:fld>
            <a:endParaRPr lang="en-US" sz="1200">
              <a:solidFill>
                <a:prstClr val="black">
                  <a:tint val="75000"/>
                </a:prstClr>
              </a:solidFill>
              <a:latin typeface="Calibri" panose="020F0502020204030204"/>
            </a:endParaRPr>
          </a:p>
        </p:txBody>
      </p:sp>
      <p:sp>
        <p:nvSpPr>
          <p:cNvPr id="9" name="Slide Number Placeholder 8">
            <a:extLst>
              <a:ext uri="{FF2B5EF4-FFF2-40B4-BE49-F238E27FC236}">
                <a16:creationId xmlns:a16="http://schemas.microsoft.com/office/drawing/2014/main" id="{AA7B234E-FE17-4087-92FD-3802CA26E967}"/>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defTabSz="914400">
              <a:spcAft>
                <a:spcPts val="600"/>
              </a:spcAft>
              <a:defRPr/>
            </a:pPr>
            <a:fld id="{294A09A9-5501-47C1-A89A-A340965A2BE2}" type="slidenum">
              <a:rPr lang="en-US" sz="1200" smtClean="0">
                <a:solidFill>
                  <a:prstClr val="black">
                    <a:tint val="75000"/>
                  </a:prstClr>
                </a:solidFill>
                <a:latin typeface="Calibri" panose="020F0502020204030204"/>
                <a:cs typeface="+mn-cs"/>
              </a:rPr>
              <a:pPr defTabSz="914400">
                <a:spcAft>
                  <a:spcPts val="600"/>
                </a:spcAft>
                <a:defRPr/>
              </a:pPr>
              <a:t>4</a:t>
            </a:fld>
            <a:endParaRPr lang="en-US" sz="1200">
              <a:solidFill>
                <a:prstClr val="black">
                  <a:tint val="75000"/>
                </a:prstClr>
              </a:solidFill>
              <a:latin typeface="Calibri" panose="020F0502020204030204"/>
              <a:cs typeface="+mn-cs"/>
            </a:endParaRPr>
          </a:p>
        </p:txBody>
      </p:sp>
      <p:sp>
        <p:nvSpPr>
          <p:cNvPr id="14" name="Title 13">
            <a:extLst>
              <a:ext uri="{FF2B5EF4-FFF2-40B4-BE49-F238E27FC236}">
                <a16:creationId xmlns:a16="http://schemas.microsoft.com/office/drawing/2014/main" id="{BEC46ADB-55E5-43DA-8E91-C49412A33045}"/>
              </a:ext>
            </a:extLst>
          </p:cNvPr>
          <p:cNvSpPr>
            <a:spLocks noGrp="1"/>
          </p:cNvSpPr>
          <p:nvPr>
            <p:ph type="title"/>
          </p:nvPr>
        </p:nvSpPr>
        <p:spPr>
          <a:xfrm>
            <a:off x="6257089" y="891540"/>
            <a:ext cx="5224523" cy="1578308"/>
          </a:xfrm>
        </p:spPr>
        <p:txBody>
          <a:bodyPr vert="horz" lIns="91440" tIns="45720" rIns="91440" bIns="45720" rtlCol="0" anchor="ctr">
            <a:normAutofit/>
          </a:bodyPr>
          <a:lstStyle/>
          <a:p>
            <a:r>
              <a:rPr lang="en-US" sz="4000">
                <a:solidFill>
                  <a:schemeClr val="tx1"/>
                </a:solidFill>
                <a:ea typeface="+mj-ea"/>
                <a:cs typeface="+mj-cs"/>
              </a:rPr>
              <a:t>Project Background</a:t>
            </a:r>
          </a:p>
        </p:txBody>
      </p:sp>
      <p:pic>
        <p:nvPicPr>
          <p:cNvPr id="10" name="Picture 4" descr="Image result for tata steel blast furnace port talbot">
            <a:extLst>
              <a:ext uri="{FF2B5EF4-FFF2-40B4-BE49-F238E27FC236}">
                <a16:creationId xmlns:a16="http://schemas.microsoft.com/office/drawing/2014/main" id="{A8589D88-2E5B-EDB9-A33A-2865F172F36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50" r="-1" b="-1"/>
          <a:stretch/>
        </p:blipFill>
        <p:spPr bwMode="auto">
          <a:xfrm>
            <a:off x="-1" y="891540"/>
            <a:ext cx="5776079" cy="5071110"/>
          </a:xfrm>
          <a:prstGeom prst="rect">
            <a:avLst/>
          </a:prstGeom>
          <a:solidFill>
            <a:srgbClr val="FFFFFF"/>
          </a:solidFill>
          <a:effectLst>
            <a:outerShdw blurRad="406400" dist="317500" dir="5400000" sx="89000" sy="89000" rotWithShape="0">
              <a:prstClr val="black">
                <a:alpha val="15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5516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61460" y="2421279"/>
            <a:ext cx="4783697" cy="3433583"/>
          </a:xfrm>
        </p:spPr>
        <p:txBody>
          <a:bodyPr vert="horz" lIns="91440" tIns="45720" rIns="91440" bIns="45720" rtlCol="0">
            <a:normAutofit/>
          </a:bodyPr>
          <a:lstStyle/>
          <a:p>
            <a:pPr marL="285750" indent="-228600">
              <a:lnSpc>
                <a:spcPct val="90000"/>
              </a:lnSpc>
              <a:buFont typeface="Arial" panose="020B0604020202020204" pitchFamily="34" charset="0"/>
              <a:buChar char="•"/>
            </a:pPr>
            <a:r>
              <a:rPr lang="en-US" sz="2000" dirty="0">
                <a:solidFill>
                  <a:schemeClr val="tx1"/>
                </a:solidFill>
              </a:rPr>
              <a:t>Brainstorming was used during the project with various members of the team.</a:t>
            </a:r>
          </a:p>
          <a:p>
            <a:pPr marL="285750" indent="-228600">
              <a:lnSpc>
                <a:spcPct val="90000"/>
              </a:lnSpc>
              <a:buFont typeface="Arial" panose="020B0604020202020204" pitchFamily="34" charset="0"/>
              <a:buChar char="•"/>
            </a:pPr>
            <a:r>
              <a:rPr lang="en-US" sz="2000" dirty="0">
                <a:solidFill>
                  <a:schemeClr val="tx1"/>
                </a:solidFill>
              </a:rPr>
              <a:t>This type of technique is widely used within Tata to identify problems, whilst also used to solve problems as well.</a:t>
            </a:r>
          </a:p>
          <a:p>
            <a:pPr marL="285750" indent="-228600">
              <a:lnSpc>
                <a:spcPct val="90000"/>
              </a:lnSpc>
              <a:buFont typeface="Arial" panose="020B0604020202020204" pitchFamily="34" charset="0"/>
              <a:buChar char="•"/>
            </a:pPr>
            <a:r>
              <a:rPr lang="en-US" sz="2000" dirty="0">
                <a:solidFill>
                  <a:schemeClr val="tx1"/>
                </a:solidFill>
              </a:rPr>
              <a:t>The 3 main ideas that were discussed, were the coke plough maintenance platform, new coke plough tips, and the sinter fines hopper door. </a:t>
            </a:r>
          </a:p>
        </p:txBody>
      </p:sp>
      <p:sp>
        <p:nvSpPr>
          <p:cNvPr id="34" name="Date Placeholder 33">
            <a:extLst>
              <a:ext uri="{FF2B5EF4-FFF2-40B4-BE49-F238E27FC236}">
                <a16:creationId xmlns:a16="http://schemas.microsoft.com/office/drawing/2014/main" id="{D30A968E-AB03-4BB5-BF8E-EB31DFD33B17}"/>
              </a:ext>
            </a:extLst>
          </p:cNvPr>
          <p:cNvSpPr>
            <a:spLocks noGrp="1"/>
          </p:cNvSpPr>
          <p:nvPr>
            <p:ph type="dt" sz="half" idx="2"/>
          </p:nvPr>
        </p:nvSpPr>
        <p:spPr>
          <a:xfrm>
            <a:off x="838200" y="6356350"/>
            <a:ext cx="2743200" cy="365125"/>
          </a:xfrm>
        </p:spPr>
        <p:txBody>
          <a:bodyPr vert="horz" lIns="91440" tIns="45720" rIns="91440" bIns="45720" rtlCol="0" anchor="ctr">
            <a:normAutofit/>
          </a:bodyPr>
          <a:lstStyle/>
          <a:p>
            <a:pPr defTabSz="914400">
              <a:spcAft>
                <a:spcPts val="600"/>
              </a:spcAft>
            </a:pPr>
            <a:fld id="{9FEF76E7-2EBE-4103-B764-AD23619BE076}" type="datetime1">
              <a:rPr lang="en-US" sz="1200" smtClean="0"/>
              <a:pPr defTabSz="914400">
                <a:spcAft>
                  <a:spcPts val="600"/>
                </a:spcAft>
              </a:pPr>
              <a:t>6/6/2022</a:t>
            </a:fld>
            <a:endParaRPr lang="en-US" sz="1200"/>
          </a:p>
        </p:txBody>
      </p:sp>
      <p:sp>
        <p:nvSpPr>
          <p:cNvPr id="35" name="Slide Number Placeholder 34">
            <a:extLst>
              <a:ext uri="{FF2B5EF4-FFF2-40B4-BE49-F238E27FC236}">
                <a16:creationId xmlns:a16="http://schemas.microsoft.com/office/drawing/2014/main" id="{5789CCB9-138D-4D90-8AFB-AC5C73612512}"/>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defTabSz="914400">
              <a:spcAft>
                <a:spcPts val="600"/>
              </a:spcAft>
            </a:pPr>
            <a:fld id="{294A09A9-5501-47C1-A89A-A340965A2BE2}" type="slidenum">
              <a:rPr lang="en-US" sz="1200" smtClean="0">
                <a:latin typeface="+mn-lt"/>
                <a:cs typeface="+mn-cs"/>
              </a:rPr>
              <a:pPr defTabSz="914400">
                <a:spcAft>
                  <a:spcPts val="600"/>
                </a:spcAft>
              </a:pPr>
              <a:t>5</a:t>
            </a:fld>
            <a:endParaRPr lang="en-US" sz="1200">
              <a:latin typeface="+mn-lt"/>
              <a:cs typeface="+mn-cs"/>
            </a:endParaRPr>
          </a:p>
        </p:txBody>
      </p:sp>
      <p:sp>
        <p:nvSpPr>
          <p:cNvPr id="18" name="Title 17">
            <a:extLst>
              <a:ext uri="{FF2B5EF4-FFF2-40B4-BE49-F238E27FC236}">
                <a16:creationId xmlns:a16="http://schemas.microsoft.com/office/drawing/2014/main" id="{EA6B7DE5-BFCC-4EEF-9609-8AA1C7CAD3B0}"/>
              </a:ext>
            </a:extLst>
          </p:cNvPr>
          <p:cNvSpPr>
            <a:spLocks noGrp="1"/>
          </p:cNvSpPr>
          <p:nvPr>
            <p:ph type="title"/>
          </p:nvPr>
        </p:nvSpPr>
        <p:spPr>
          <a:xfrm>
            <a:off x="626165" y="537883"/>
            <a:ext cx="3654288" cy="930189"/>
          </a:xfrm>
        </p:spPr>
        <p:txBody>
          <a:bodyPr vert="horz" lIns="91440" tIns="45720" rIns="91440" bIns="45720" rtlCol="0" anchor="b">
            <a:normAutofit/>
          </a:bodyPr>
          <a:lstStyle/>
          <a:p>
            <a:r>
              <a:rPr lang="en-US" sz="4000" kern="1200" dirty="0">
                <a:solidFill>
                  <a:schemeClr val="tx1"/>
                </a:solidFill>
                <a:latin typeface="+mj-lt"/>
                <a:ea typeface="+mj-ea"/>
                <a:cs typeface="+mj-cs"/>
              </a:rPr>
              <a:t>Brain Storming</a:t>
            </a:r>
          </a:p>
        </p:txBody>
      </p:sp>
      <p:pic>
        <p:nvPicPr>
          <p:cNvPr id="10" name="Picture 9">
            <a:extLst>
              <a:ext uri="{FF2B5EF4-FFF2-40B4-BE49-F238E27FC236}">
                <a16:creationId xmlns:a16="http://schemas.microsoft.com/office/drawing/2014/main" id="{84A71056-A95A-C9A0-2C86-1B1373E904B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4625009" y="1125240"/>
            <a:ext cx="7291140" cy="5413672"/>
          </a:xfrm>
          <a:prstGeom prst="rect">
            <a:avLst/>
          </a:prstGeom>
          <a:noFill/>
        </p:spPr>
      </p:pic>
    </p:spTree>
    <p:extLst>
      <p:ext uri="{BB962C8B-B14F-4D97-AF65-F5344CB8AC3E}">
        <p14:creationId xmlns:p14="http://schemas.microsoft.com/office/powerpoint/2010/main" val="2371293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9055465-EA9F-436E-A0C3-64912E06BF2C}"/>
              </a:ext>
            </a:extLst>
          </p:cNvPr>
          <p:cNvSpPr>
            <a:spLocks noGrp="1"/>
          </p:cNvSpPr>
          <p:nvPr>
            <p:ph type="title"/>
          </p:nvPr>
        </p:nvSpPr>
        <p:spPr>
          <a:xfrm>
            <a:off x="758599" y="3751366"/>
            <a:ext cx="4227469" cy="2520038"/>
          </a:xfrm>
        </p:spPr>
        <p:txBody>
          <a:bodyPr vert="horz" lIns="91440" tIns="45720" rIns="91440" bIns="45720" rtlCol="0" anchor="t">
            <a:normAutofit fontScale="90000"/>
          </a:bodyPr>
          <a:lstStyle/>
          <a:p>
            <a:pPr marL="285750" indent="-285750">
              <a:buFont typeface="Arial" panose="020B0604020202020204" pitchFamily="34" charset="0"/>
              <a:buChar char="•"/>
            </a:pPr>
            <a:r>
              <a:rPr lang="en-US" sz="1600" kern="1200" dirty="0">
                <a:solidFill>
                  <a:schemeClr val="tx1"/>
                </a:solidFill>
                <a:latin typeface="+mj-lt"/>
                <a:ea typeface="+mj-ea"/>
                <a:cs typeface="+mj-cs"/>
              </a:rPr>
              <a:t>A selection criteria matrix was then used to </a:t>
            </a:r>
            <a:br>
              <a:rPr lang="en-US" sz="1600" kern="1200" dirty="0">
                <a:solidFill>
                  <a:schemeClr val="tx1"/>
                </a:solidFill>
                <a:latin typeface="+mj-lt"/>
                <a:ea typeface="+mj-ea"/>
                <a:cs typeface="+mj-cs"/>
              </a:rPr>
            </a:br>
            <a:r>
              <a:rPr lang="en-US" sz="1600" kern="1200" dirty="0">
                <a:solidFill>
                  <a:schemeClr val="tx1"/>
                </a:solidFill>
                <a:latin typeface="+mj-lt"/>
                <a:ea typeface="+mj-ea"/>
                <a:cs typeface="+mj-cs"/>
              </a:rPr>
              <a:t>calculate which project was most feasible. With each issue being score out of 10. With 1 being the worst, 10 bei</a:t>
            </a:r>
            <a:r>
              <a:rPr lang="en-US" sz="1600" dirty="0">
                <a:solidFill>
                  <a:schemeClr val="tx1"/>
                </a:solidFill>
                <a:ea typeface="+mj-ea"/>
                <a:cs typeface="+mj-cs"/>
              </a:rPr>
              <a:t>ng the best.</a:t>
            </a:r>
            <a:r>
              <a:rPr lang="en-US" sz="1600" kern="1200" dirty="0">
                <a:solidFill>
                  <a:schemeClr val="tx1"/>
                </a:solidFill>
                <a:latin typeface="+mj-lt"/>
                <a:ea typeface="+mj-ea"/>
                <a:cs typeface="+mj-cs"/>
              </a:rPr>
              <a:t> </a:t>
            </a:r>
            <a:br>
              <a:rPr lang="en-US" sz="1600" kern="1200" dirty="0">
                <a:solidFill>
                  <a:schemeClr val="tx1"/>
                </a:solidFill>
                <a:latin typeface="+mj-lt"/>
                <a:ea typeface="+mj-ea"/>
                <a:cs typeface="+mj-cs"/>
              </a:rPr>
            </a:br>
            <a:br>
              <a:rPr lang="en-US" sz="1600" kern="1200" dirty="0">
                <a:solidFill>
                  <a:schemeClr val="tx1"/>
                </a:solidFill>
                <a:latin typeface="+mj-lt"/>
                <a:ea typeface="+mj-ea"/>
                <a:cs typeface="+mj-cs"/>
              </a:rPr>
            </a:br>
            <a:r>
              <a:rPr lang="en-US" sz="1600" kern="1200" dirty="0">
                <a:solidFill>
                  <a:schemeClr val="tx1"/>
                </a:solidFill>
                <a:latin typeface="+mj-lt"/>
                <a:ea typeface="+mj-ea"/>
                <a:cs typeface="+mj-cs"/>
              </a:rPr>
              <a:t>The RAG ( red, amber and green) System was used in order to </a:t>
            </a:r>
            <a:r>
              <a:rPr lang="en-US" sz="1600" dirty="0">
                <a:solidFill>
                  <a:schemeClr val="tx1"/>
                </a:solidFill>
                <a:ea typeface="+mj-ea"/>
                <a:cs typeface="+mj-cs"/>
              </a:rPr>
              <a:t>visually identify what was best and what was the least feasible. </a:t>
            </a:r>
            <a:br>
              <a:rPr lang="en-US" sz="1600" dirty="0">
                <a:solidFill>
                  <a:schemeClr val="tx1"/>
                </a:solidFill>
                <a:ea typeface="+mj-ea"/>
                <a:cs typeface="+mj-cs"/>
              </a:rPr>
            </a:br>
            <a:br>
              <a:rPr lang="en-US" sz="1600" dirty="0">
                <a:solidFill>
                  <a:schemeClr val="tx1"/>
                </a:solidFill>
                <a:ea typeface="+mj-ea"/>
                <a:cs typeface="+mj-cs"/>
              </a:rPr>
            </a:br>
            <a:r>
              <a:rPr lang="en-US" sz="1600" dirty="0">
                <a:solidFill>
                  <a:schemeClr val="tx1"/>
                </a:solidFill>
                <a:ea typeface="+mj-ea"/>
                <a:cs typeface="+mj-cs"/>
              </a:rPr>
              <a:t>Using the RAG system and the highest number shown, Problem 1 ( Coke plough maintenance platform was the most feasible.</a:t>
            </a:r>
            <a:br>
              <a:rPr lang="en-US" sz="1600" dirty="0">
                <a:solidFill>
                  <a:schemeClr val="tx1"/>
                </a:solidFill>
                <a:ea typeface="+mj-ea"/>
                <a:cs typeface="+mj-cs"/>
              </a:rPr>
            </a:br>
            <a:br>
              <a:rPr lang="en-US" sz="1600" dirty="0">
                <a:solidFill>
                  <a:schemeClr val="tx1"/>
                </a:solidFill>
                <a:ea typeface="+mj-ea"/>
                <a:cs typeface="+mj-cs"/>
              </a:rPr>
            </a:br>
            <a:br>
              <a:rPr lang="en-US" sz="1600" dirty="0">
                <a:solidFill>
                  <a:schemeClr val="tx1"/>
                </a:solidFill>
                <a:ea typeface="+mj-ea"/>
                <a:cs typeface="+mj-cs"/>
              </a:rPr>
            </a:br>
            <a:br>
              <a:rPr lang="en-US" sz="1600" kern="1200" dirty="0">
                <a:solidFill>
                  <a:schemeClr val="tx1"/>
                </a:solidFill>
                <a:latin typeface="+mj-lt"/>
                <a:ea typeface="+mj-ea"/>
                <a:cs typeface="+mj-cs"/>
              </a:rPr>
            </a:br>
            <a:br>
              <a:rPr lang="en-US" sz="1600" kern="1200" dirty="0">
                <a:solidFill>
                  <a:schemeClr val="tx1"/>
                </a:solidFill>
                <a:latin typeface="+mj-lt"/>
                <a:ea typeface="+mj-ea"/>
                <a:cs typeface="+mj-cs"/>
              </a:rPr>
            </a:br>
            <a:br>
              <a:rPr lang="en-US" sz="1600" kern="1200" dirty="0">
                <a:solidFill>
                  <a:schemeClr val="tx1"/>
                </a:solidFill>
                <a:latin typeface="+mj-lt"/>
                <a:ea typeface="+mj-ea"/>
                <a:cs typeface="+mj-cs"/>
              </a:rPr>
            </a:br>
            <a:endParaRPr lang="en-US" sz="1600"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F036C466-D181-2622-68A3-A0AC0DD4BFCE}"/>
              </a:ext>
            </a:extLst>
          </p:cNvPr>
          <p:cNvPicPr>
            <a:picLocks noChangeAspect="1"/>
          </p:cNvPicPr>
          <p:nvPr/>
        </p:nvPicPr>
        <p:blipFill>
          <a:blip r:embed="rId2"/>
          <a:stretch>
            <a:fillRect/>
          </a:stretch>
        </p:blipFill>
        <p:spPr>
          <a:xfrm>
            <a:off x="818984" y="1563756"/>
            <a:ext cx="10698327" cy="2219901"/>
          </a:xfrm>
          <a:prstGeom prst="rect">
            <a:avLst/>
          </a:prstGeom>
        </p:spPr>
      </p:pic>
      <p:sp>
        <p:nvSpPr>
          <p:cNvPr id="9" name="Text Placeholder 8">
            <a:extLst>
              <a:ext uri="{FF2B5EF4-FFF2-40B4-BE49-F238E27FC236}">
                <a16:creationId xmlns:a16="http://schemas.microsoft.com/office/drawing/2014/main" id="{BB74BB8A-7BAA-4A6E-9CC4-CB382C68DEEC}"/>
              </a:ext>
            </a:extLst>
          </p:cNvPr>
          <p:cNvSpPr>
            <a:spLocks noGrp="1"/>
          </p:cNvSpPr>
          <p:nvPr>
            <p:ph type="body" sz="quarter" idx="13"/>
          </p:nvPr>
        </p:nvSpPr>
        <p:spPr>
          <a:xfrm>
            <a:off x="1310520" y="247807"/>
            <a:ext cx="4582280" cy="869514"/>
          </a:xfrm>
        </p:spPr>
        <p:txBody>
          <a:bodyPr vert="horz" lIns="91440" tIns="45720" rIns="91440" bIns="45720" rtlCol="0" anchor="t">
            <a:noAutofit/>
          </a:bodyPr>
          <a:lstStyle/>
          <a:p>
            <a:r>
              <a:rPr lang="en-US" sz="3200" dirty="0">
                <a:solidFill>
                  <a:schemeClr val="tx1"/>
                </a:solidFill>
              </a:rPr>
              <a:t>Selection Criteria Matrix</a:t>
            </a:r>
          </a:p>
        </p:txBody>
      </p:sp>
      <p:sp>
        <p:nvSpPr>
          <p:cNvPr id="16" name="Rectangle 15">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BEF6324-B3F9-7FD8-7FB1-4E1222CA57AA}"/>
              </a:ext>
            </a:extLst>
          </p:cNvPr>
          <p:cNvPicPr>
            <a:picLocks noChangeAspect="1"/>
          </p:cNvPicPr>
          <p:nvPr/>
        </p:nvPicPr>
        <p:blipFill>
          <a:blip r:embed="rId3"/>
          <a:stretch>
            <a:fillRect/>
          </a:stretch>
        </p:blipFill>
        <p:spPr>
          <a:xfrm>
            <a:off x="8614214" y="326634"/>
            <a:ext cx="2267266" cy="1581371"/>
          </a:xfrm>
          <a:prstGeom prst="rect">
            <a:avLst/>
          </a:prstGeom>
        </p:spPr>
      </p:pic>
    </p:spTree>
    <p:extLst>
      <p:ext uri="{BB962C8B-B14F-4D97-AF65-F5344CB8AC3E}">
        <p14:creationId xmlns:p14="http://schemas.microsoft.com/office/powerpoint/2010/main" val="1912012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6A00A47-78D1-D456-F992-5B50C808F993}"/>
              </a:ext>
            </a:extLst>
          </p:cNvPr>
          <p:cNvSpPr txBox="1"/>
          <p:nvPr/>
        </p:nvSpPr>
        <p:spPr>
          <a:xfrm>
            <a:off x="838199" y="291090"/>
            <a:ext cx="10515599" cy="93268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dirty="0">
                <a:solidFill>
                  <a:schemeClr val="tx1"/>
                </a:solidFill>
                <a:latin typeface="+mj-lt"/>
                <a:ea typeface="+mj-ea"/>
                <a:cs typeface="+mj-cs"/>
              </a:rPr>
              <a:t>Chosen idea going forward</a:t>
            </a:r>
          </a:p>
        </p:txBody>
      </p:sp>
      <p:pic>
        <p:nvPicPr>
          <p:cNvPr id="6" name="Content Placeholder 5">
            <a:extLst>
              <a:ext uri="{FF2B5EF4-FFF2-40B4-BE49-F238E27FC236}">
                <a16:creationId xmlns:a16="http://schemas.microsoft.com/office/drawing/2014/main" id="{D8A7FA57-A43E-B523-0CE7-DDF06170C438}"/>
              </a:ext>
            </a:extLst>
          </p:cNvPr>
          <p:cNvPicPr>
            <a:picLocks noGrp="1" noChangeAspect="1"/>
          </p:cNvPicPr>
          <p:nvPr>
            <p:ph sz="quarter" idx="11"/>
          </p:nvPr>
        </p:nvPicPr>
        <p:blipFill>
          <a:blip r:embed="rId2"/>
          <a:stretch>
            <a:fillRect/>
          </a:stretch>
        </p:blipFill>
        <p:spPr>
          <a:xfrm>
            <a:off x="1321003" y="1863801"/>
            <a:ext cx="9549993" cy="4440746"/>
          </a:xfrm>
          <a:prstGeom prst="rect">
            <a:avLst/>
          </a:prstGeom>
        </p:spPr>
      </p:pic>
      <p:sp>
        <p:nvSpPr>
          <p:cNvPr id="8" name="Date Placeholder 7">
            <a:extLst>
              <a:ext uri="{FF2B5EF4-FFF2-40B4-BE49-F238E27FC236}">
                <a16:creationId xmlns:a16="http://schemas.microsoft.com/office/drawing/2014/main" id="{E9F303BF-0A3C-497A-B99B-BEA514C0269A}"/>
              </a:ext>
            </a:extLst>
          </p:cNvPr>
          <p:cNvSpPr>
            <a:spLocks noGrp="1"/>
          </p:cNvSpPr>
          <p:nvPr>
            <p:ph type="dt" sz="half" idx="2"/>
          </p:nvPr>
        </p:nvSpPr>
        <p:spPr>
          <a:xfrm>
            <a:off x="838200" y="6356350"/>
            <a:ext cx="2743200" cy="365125"/>
          </a:xfrm>
        </p:spPr>
        <p:txBody>
          <a:bodyPr vert="horz" lIns="91440" tIns="45720" rIns="91440" bIns="45720" rtlCol="0" anchor="ctr">
            <a:normAutofit/>
          </a:bodyPr>
          <a:lstStyle/>
          <a:p>
            <a:pPr>
              <a:spcAft>
                <a:spcPts val="600"/>
              </a:spcAft>
            </a:pPr>
            <a:fld id="{BEE4C197-EFE5-4623-8631-61DB25EC0F85}" type="datetime1">
              <a:rPr lang="en-US" sz="1200" smtClean="0"/>
              <a:pPr>
                <a:spcAft>
                  <a:spcPts val="600"/>
                </a:spcAft>
              </a:pPr>
              <a:t>6/6/2022</a:t>
            </a:fld>
            <a:endParaRPr lang="en-US" sz="1200"/>
          </a:p>
        </p:txBody>
      </p:sp>
      <p:sp>
        <p:nvSpPr>
          <p:cNvPr id="9" name="Slide Number Placeholder 8">
            <a:extLst>
              <a:ext uri="{FF2B5EF4-FFF2-40B4-BE49-F238E27FC236}">
                <a16:creationId xmlns:a16="http://schemas.microsoft.com/office/drawing/2014/main" id="{9057E93D-BB39-4013-A843-780147924DB7}"/>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z="1200" smtClean="0">
                <a:latin typeface="+mn-lt"/>
                <a:cs typeface="+mn-cs"/>
              </a:rPr>
              <a:pPr>
                <a:spcAft>
                  <a:spcPts val="600"/>
                </a:spcAft>
              </a:pPr>
              <a:t>7</a:t>
            </a:fld>
            <a:endParaRPr lang="en-US" sz="1200">
              <a:latin typeface="+mn-lt"/>
              <a:cs typeface="+mn-cs"/>
            </a:endParaRPr>
          </a:p>
        </p:txBody>
      </p:sp>
    </p:spTree>
    <p:extLst>
      <p:ext uri="{BB962C8B-B14F-4D97-AF65-F5344CB8AC3E}">
        <p14:creationId xmlns:p14="http://schemas.microsoft.com/office/powerpoint/2010/main" val="1527386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674237" y="914400"/>
            <a:ext cx="3657600" cy="2887579"/>
          </a:xfrm>
        </p:spPr>
        <p:txBody>
          <a:bodyPr vert="horz" lIns="91440" tIns="45720" rIns="91440" bIns="45720" rtlCol="0" anchor="b">
            <a:normAutofit/>
          </a:bodyPr>
          <a:lstStyle/>
          <a:p>
            <a:r>
              <a:rPr lang="en-US" kern="1200">
                <a:solidFill>
                  <a:srgbClr val="FFFFFF"/>
                </a:solidFill>
                <a:latin typeface="+mj-lt"/>
                <a:ea typeface="+mj-ea"/>
                <a:cs typeface="+mj-cs"/>
              </a:rPr>
              <a:t>Selection Criteria Matric of Possible Solutions.</a:t>
            </a:r>
          </a:p>
        </p:txBody>
      </p:sp>
      <p:cxnSp>
        <p:nvCxnSpPr>
          <p:cNvPr id="32" name="Straight Connector 2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14" name="Date Placeholder 13">
            <a:extLst>
              <a:ext uri="{FF2B5EF4-FFF2-40B4-BE49-F238E27FC236}">
                <a16:creationId xmlns:a16="http://schemas.microsoft.com/office/drawing/2014/main" id="{EF6002B2-219C-4BAA-A95C-36538E39AEAC}"/>
              </a:ext>
            </a:extLst>
          </p:cNvPr>
          <p:cNvSpPr>
            <a:spLocks noGrp="1"/>
          </p:cNvSpPr>
          <p:nvPr>
            <p:ph type="dt" sz="half" idx="2"/>
          </p:nvPr>
        </p:nvSpPr>
        <p:spPr>
          <a:xfrm>
            <a:off x="674237" y="5789576"/>
            <a:ext cx="3657600" cy="333510"/>
          </a:xfrm>
        </p:spPr>
        <p:txBody>
          <a:bodyPr vert="horz" lIns="91440" tIns="45720" rIns="91440" bIns="45720" rtlCol="0" anchor="ctr">
            <a:normAutofit/>
          </a:bodyPr>
          <a:lstStyle/>
          <a:p>
            <a:pPr algn="ctr">
              <a:lnSpc>
                <a:spcPct val="90000"/>
              </a:lnSpc>
              <a:spcAft>
                <a:spcPts val="600"/>
              </a:spcAft>
            </a:pPr>
            <a:fld id="{27AB0102-8ACA-4214-A839-9665520705F6}" type="datetime1">
              <a:rPr lang="en-US" sz="1600">
                <a:solidFill>
                  <a:srgbClr val="FFFFFF"/>
                </a:solidFill>
              </a:rPr>
              <a:pPr algn="ctr">
                <a:lnSpc>
                  <a:spcPct val="90000"/>
                </a:lnSpc>
                <a:spcAft>
                  <a:spcPts val="600"/>
                </a:spcAft>
              </a:pPr>
              <a:t>6/6/2022</a:t>
            </a:fld>
            <a:endParaRPr lang="en-US" sz="1600">
              <a:solidFill>
                <a:srgbClr val="FFFFFF"/>
              </a:solidFill>
            </a:endParaRPr>
          </a:p>
        </p:txBody>
      </p:sp>
      <p:pic>
        <p:nvPicPr>
          <p:cNvPr id="7" name="Content Placeholder 6">
            <a:extLst>
              <a:ext uri="{FF2B5EF4-FFF2-40B4-BE49-F238E27FC236}">
                <a16:creationId xmlns:a16="http://schemas.microsoft.com/office/drawing/2014/main" id="{FB5BAB40-7AA4-EC8F-E723-A982BA1EBA62}"/>
              </a:ext>
            </a:extLst>
          </p:cNvPr>
          <p:cNvPicPr>
            <a:picLocks noGrp="1" noChangeAspect="1"/>
          </p:cNvPicPr>
          <p:nvPr>
            <p:ph sz="quarter" idx="11"/>
          </p:nvPr>
        </p:nvPicPr>
        <p:blipFill>
          <a:blip r:embed="rId2"/>
          <a:stretch>
            <a:fillRect/>
          </a:stretch>
        </p:blipFill>
        <p:spPr>
          <a:xfrm>
            <a:off x="5153822" y="590371"/>
            <a:ext cx="6553545" cy="5685199"/>
          </a:xfrm>
          <a:prstGeom prst="rect">
            <a:avLst/>
          </a:prstGeom>
        </p:spPr>
      </p:pic>
      <p:sp>
        <p:nvSpPr>
          <p:cNvPr id="15" name="Slide Number Placeholder 14">
            <a:extLst>
              <a:ext uri="{FF2B5EF4-FFF2-40B4-BE49-F238E27FC236}">
                <a16:creationId xmlns:a16="http://schemas.microsoft.com/office/drawing/2014/main" id="{5515DA6F-E486-4C5A-B98C-B1ACDA64D455}"/>
              </a:ext>
            </a:extLst>
          </p:cNvPr>
          <p:cNvSpPr>
            <a:spLocks noGrp="1"/>
          </p:cNvSpPr>
          <p:nvPr>
            <p:ph type="sldNum" sz="quarter" idx="4"/>
          </p:nvPr>
        </p:nvSpPr>
        <p:spPr>
          <a:xfrm>
            <a:off x="9991022" y="6356350"/>
            <a:ext cx="1362777" cy="365125"/>
          </a:xfrm>
        </p:spPr>
        <p:txBody>
          <a:bodyPr vert="horz" lIns="91440" tIns="45720" rIns="91440" bIns="45720" rtlCol="0" anchor="ctr">
            <a:normAutofit/>
          </a:bodyPr>
          <a:lstStyle/>
          <a:p>
            <a:pPr>
              <a:spcAft>
                <a:spcPts val="600"/>
              </a:spcAft>
            </a:pPr>
            <a:fld id="{294A09A9-5501-47C1-A89A-A340965A2BE2}" type="slidenum">
              <a:rPr lang="en-US" sz="1200">
                <a:solidFill>
                  <a:srgbClr val="595959"/>
                </a:solidFill>
                <a:latin typeface="+mn-lt"/>
                <a:cs typeface="+mn-cs"/>
              </a:rPr>
              <a:pPr>
                <a:spcAft>
                  <a:spcPts val="600"/>
                </a:spcAft>
              </a:pPr>
              <a:t>8</a:t>
            </a:fld>
            <a:endParaRPr lang="en-US" sz="1200">
              <a:solidFill>
                <a:srgbClr val="595959"/>
              </a:solidFill>
              <a:latin typeface="+mn-lt"/>
              <a:cs typeface="+mn-cs"/>
            </a:endParaRPr>
          </a:p>
        </p:txBody>
      </p:sp>
    </p:spTree>
    <p:extLst>
      <p:ext uri="{BB962C8B-B14F-4D97-AF65-F5344CB8AC3E}">
        <p14:creationId xmlns:p14="http://schemas.microsoft.com/office/powerpoint/2010/main" val="4212917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ate Placeholder 14">
            <a:extLst>
              <a:ext uri="{FF2B5EF4-FFF2-40B4-BE49-F238E27FC236}">
                <a16:creationId xmlns:a16="http://schemas.microsoft.com/office/drawing/2014/main" id="{740F1142-57E3-40C3-9A2A-3B1C8975905A}"/>
              </a:ext>
            </a:extLst>
          </p:cNvPr>
          <p:cNvSpPr>
            <a:spLocks noGrp="1"/>
          </p:cNvSpPr>
          <p:nvPr>
            <p:ph type="dt" sz="half" idx="2"/>
          </p:nvPr>
        </p:nvSpPr>
        <p:spPr/>
        <p:txBody>
          <a:bodyPr/>
          <a:lstStyle/>
          <a:p>
            <a:fld id="{B93BF043-A0E2-48C9-80FB-0A3EF98DDCEF}" type="datetime1">
              <a:rPr lang="en-US" smtClean="0"/>
              <a:pPr/>
              <a:t>6/3/2022</a:t>
            </a:fld>
            <a:endParaRPr lang="en-US" dirty="0"/>
          </a:p>
        </p:txBody>
      </p:sp>
      <p:sp>
        <p:nvSpPr>
          <p:cNvPr id="16" name="Slide Number Placeholder 15">
            <a:extLst>
              <a:ext uri="{FF2B5EF4-FFF2-40B4-BE49-F238E27FC236}">
                <a16:creationId xmlns:a16="http://schemas.microsoft.com/office/drawing/2014/main" id="{ED61D9CF-8ACA-4237-8E03-D79B6B89F0F2}"/>
              </a:ext>
            </a:extLst>
          </p:cNvPr>
          <p:cNvSpPr>
            <a:spLocks noGrp="1"/>
          </p:cNvSpPr>
          <p:nvPr>
            <p:ph type="sldNum" sz="quarter" idx="4"/>
          </p:nvPr>
        </p:nvSpPr>
        <p:spPr/>
        <p:txBody>
          <a:bodyPr/>
          <a:lstStyle/>
          <a:p>
            <a:fld id="{294A09A9-5501-47C1-A89A-A340965A2BE2}" type="slidenum">
              <a:rPr lang="en-US" smtClean="0"/>
              <a:pPr/>
              <a:t>9</a:t>
            </a:fld>
            <a:endParaRPr lang="en-US" dirty="0"/>
          </a:p>
        </p:txBody>
      </p:sp>
      <p:sp>
        <p:nvSpPr>
          <p:cNvPr id="28" name="Title 27">
            <a:extLst>
              <a:ext uri="{FF2B5EF4-FFF2-40B4-BE49-F238E27FC236}">
                <a16:creationId xmlns:a16="http://schemas.microsoft.com/office/drawing/2014/main" id="{BF59AC89-2307-4F1C-962F-D954A6C80A28}"/>
              </a:ext>
            </a:extLst>
          </p:cNvPr>
          <p:cNvSpPr>
            <a:spLocks noGrp="1"/>
          </p:cNvSpPr>
          <p:nvPr>
            <p:ph type="title"/>
          </p:nvPr>
        </p:nvSpPr>
        <p:spPr>
          <a:xfrm>
            <a:off x="1291683" y="-52028"/>
            <a:ext cx="5297883" cy="2237467"/>
          </a:xfrm>
        </p:spPr>
        <p:txBody>
          <a:bodyPr>
            <a:normAutofit/>
          </a:bodyPr>
          <a:lstStyle/>
          <a:p>
            <a:r>
              <a:rPr lang="en-US" sz="4400" dirty="0">
                <a:solidFill>
                  <a:schemeClr val="accent2">
                    <a:lumMod val="50000"/>
                  </a:schemeClr>
                </a:solidFill>
              </a:rPr>
              <a:t>Feasibility</a:t>
            </a:r>
          </a:p>
        </p:txBody>
      </p:sp>
      <p:sp>
        <p:nvSpPr>
          <p:cNvPr id="24" name="TextBox 23">
            <a:extLst>
              <a:ext uri="{FF2B5EF4-FFF2-40B4-BE49-F238E27FC236}">
                <a16:creationId xmlns:a16="http://schemas.microsoft.com/office/drawing/2014/main" id="{9D25A50B-BB2E-4F06-82AE-76A92D7CC3B8}"/>
              </a:ext>
            </a:extLst>
          </p:cNvPr>
          <p:cNvSpPr txBox="1"/>
          <p:nvPr/>
        </p:nvSpPr>
        <p:spPr>
          <a:xfrm>
            <a:off x="6096000" y="4076935"/>
            <a:ext cx="5149850" cy="505459"/>
          </a:xfrm>
          <a:prstGeom prst="rect">
            <a:avLst/>
          </a:prstGeom>
        </p:spPr>
        <p:txBody>
          <a:bodyPr vert="horz" lIns="91440" tIns="45720" rIns="91440" bIns="45720" rtlCol="0" anchor="t">
            <a:normAutofit fontScale="97500"/>
          </a:bodyPr>
          <a:lstStyle>
            <a:lvl1pPr lvl="0">
              <a:lnSpc>
                <a:spcPct val="150000"/>
              </a:lnSpc>
              <a:spcBef>
                <a:spcPts val="0"/>
              </a:spcBef>
              <a:buNone/>
              <a:defRPr lang="en-US" sz="2000">
                <a:solidFill>
                  <a:schemeClr val="accent2">
                    <a:lumMod val="50000"/>
                  </a:schemeClr>
                </a:solidFill>
              </a:defRPr>
            </a:lvl1pPr>
          </a:lstStyle>
          <a:p>
            <a:pPr algn="r"/>
            <a:endParaRPr lang="en-US" dirty="0"/>
          </a:p>
        </p:txBody>
      </p:sp>
      <p:pic>
        <p:nvPicPr>
          <p:cNvPr id="5" name="Picture 4">
            <a:extLst>
              <a:ext uri="{FF2B5EF4-FFF2-40B4-BE49-F238E27FC236}">
                <a16:creationId xmlns:a16="http://schemas.microsoft.com/office/drawing/2014/main" id="{A04F1EE9-283B-053F-3E98-73E3D0AF8200}"/>
              </a:ext>
            </a:extLst>
          </p:cNvPr>
          <p:cNvPicPr>
            <a:picLocks noChangeAspect="1"/>
          </p:cNvPicPr>
          <p:nvPr/>
        </p:nvPicPr>
        <p:blipFill>
          <a:blip r:embed="rId2"/>
          <a:stretch>
            <a:fillRect/>
          </a:stretch>
        </p:blipFill>
        <p:spPr>
          <a:xfrm>
            <a:off x="1291683" y="3250046"/>
            <a:ext cx="7628151" cy="822644"/>
          </a:xfrm>
          <a:prstGeom prst="rect">
            <a:avLst/>
          </a:prstGeom>
        </p:spPr>
      </p:pic>
      <p:sp>
        <p:nvSpPr>
          <p:cNvPr id="9" name="TextBox 8">
            <a:extLst>
              <a:ext uri="{FF2B5EF4-FFF2-40B4-BE49-F238E27FC236}">
                <a16:creationId xmlns:a16="http://schemas.microsoft.com/office/drawing/2014/main" id="{F42F2F7F-DCD9-634C-7D09-84731F9103BC}"/>
              </a:ext>
            </a:extLst>
          </p:cNvPr>
          <p:cNvSpPr txBox="1"/>
          <p:nvPr/>
        </p:nvSpPr>
        <p:spPr>
          <a:xfrm>
            <a:off x="1056228" y="1104488"/>
            <a:ext cx="6042991" cy="2308324"/>
          </a:xfrm>
          <a:prstGeom prst="rect">
            <a:avLst/>
          </a:prstGeom>
          <a:noFill/>
        </p:spPr>
        <p:txBody>
          <a:bodyPr wrap="square" rtlCol="0">
            <a:spAutoFit/>
          </a:bodyPr>
          <a:lstStyle/>
          <a:p>
            <a:pPr marL="285750" indent="-285750">
              <a:buFont typeface="Arial" panose="020B0604020202020204" pitchFamily="34" charset="0"/>
              <a:buChar char="•"/>
            </a:pPr>
            <a:r>
              <a:rPr lang="en-GB" dirty="0"/>
              <a:t>The overall cost of scaffolding being erected/dismantled every 6 weeks over a 52 week period is £21,666. This cost does not include any of the extra break downs that occur within the 6 week period.</a:t>
            </a:r>
          </a:p>
          <a:p>
            <a:pPr marL="285750" indent="-285750">
              <a:buFont typeface="Arial" panose="020B0604020202020204" pitchFamily="34" charset="0"/>
              <a:buChar char="•"/>
            </a:pPr>
            <a:r>
              <a:rPr lang="en-GB" dirty="0"/>
              <a:t>Scaffolding that is erected on a call in scenario is £2,544 each time, there are predicted ten break downs throughout a 52 week period, raising the overall cost to £46,666.</a:t>
            </a:r>
          </a:p>
          <a:p>
            <a:endParaRPr lang="en-GB" dirty="0"/>
          </a:p>
        </p:txBody>
      </p:sp>
      <p:sp>
        <p:nvSpPr>
          <p:cNvPr id="10" name="TextBox 9">
            <a:extLst>
              <a:ext uri="{FF2B5EF4-FFF2-40B4-BE49-F238E27FC236}">
                <a16:creationId xmlns:a16="http://schemas.microsoft.com/office/drawing/2014/main" id="{7F219E50-0235-210E-1E3C-0D769928DC31}"/>
              </a:ext>
            </a:extLst>
          </p:cNvPr>
          <p:cNvSpPr txBox="1"/>
          <p:nvPr/>
        </p:nvSpPr>
        <p:spPr>
          <a:xfrm>
            <a:off x="1056228" y="4243946"/>
            <a:ext cx="6804404" cy="2031325"/>
          </a:xfrm>
          <a:prstGeom prst="rect">
            <a:avLst/>
          </a:prstGeom>
          <a:noFill/>
        </p:spPr>
        <p:txBody>
          <a:bodyPr wrap="square" rtlCol="0">
            <a:spAutoFit/>
          </a:bodyPr>
          <a:lstStyle/>
          <a:p>
            <a:pPr marL="285750" indent="-285750">
              <a:buFont typeface="Arial" panose="020B0604020202020204" pitchFamily="34" charset="0"/>
              <a:buChar char="•"/>
            </a:pPr>
            <a:r>
              <a:rPr lang="en-GB" dirty="0"/>
              <a:t>When ever the scaffolding is installed the conveyor belt which the coke plough feeds must be isolated, resulting in a loss of supply of coke. </a:t>
            </a:r>
          </a:p>
          <a:p>
            <a:pPr marL="285750" indent="-285750">
              <a:buFont typeface="Arial" panose="020B0604020202020204" pitchFamily="34" charset="0"/>
              <a:buChar char="•"/>
            </a:pPr>
            <a:r>
              <a:rPr lang="en-GB" dirty="0"/>
              <a:t>Worst case scenario this can cause the bunker levels to drop, resulting in the Blast Furnaces coming off wind. This is estimated to cost up to £40,000 an hour which makes it essential for coke to be constantly supplied to the bunkers without any delays occurring. </a:t>
            </a:r>
          </a:p>
        </p:txBody>
      </p:sp>
    </p:spTree>
    <p:extLst>
      <p:ext uri="{BB962C8B-B14F-4D97-AF65-F5344CB8AC3E}">
        <p14:creationId xmlns:p14="http://schemas.microsoft.com/office/powerpoint/2010/main" val="3483999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Title 26">
            <a:extLst>
              <a:ext uri="{FF2B5EF4-FFF2-40B4-BE49-F238E27FC236}">
                <a16:creationId xmlns:a16="http://schemas.microsoft.com/office/drawing/2014/main" id="{6FAE6E08-DC06-9F3B-B956-C860D29DBF95}"/>
              </a:ext>
            </a:extLst>
          </p:cNvPr>
          <p:cNvSpPr>
            <a:spLocks noGrp="1"/>
          </p:cNvSpPr>
          <p:nvPr>
            <p:ph type="title" idx="4294967295"/>
          </p:nvPr>
        </p:nvSpPr>
        <p:spPr>
          <a:xfrm>
            <a:off x="630936" y="457200"/>
            <a:ext cx="4343400" cy="1929384"/>
          </a:xfrm>
        </p:spPr>
        <p:txBody>
          <a:bodyPr vert="horz" lIns="91440" tIns="45720" rIns="91440" bIns="45720" rtlCol="0" anchor="ctr">
            <a:normAutofit/>
          </a:bodyPr>
          <a:lstStyle/>
          <a:p>
            <a:r>
              <a:rPr lang="en-US" sz="4800" dirty="0"/>
              <a:t>Research</a:t>
            </a:r>
          </a:p>
        </p:txBody>
      </p:sp>
      <p:sp>
        <p:nvSpPr>
          <p:cNvPr id="46"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3472746F-D10E-53E5-6CB1-DADE15403817}"/>
              </a:ext>
            </a:extLst>
          </p:cNvPr>
          <p:cNvSpPr txBox="1"/>
          <p:nvPr/>
        </p:nvSpPr>
        <p:spPr>
          <a:xfrm>
            <a:off x="5541263" y="457200"/>
            <a:ext cx="6007608" cy="1929384"/>
          </a:xfrm>
          <a:prstGeom prst="rect">
            <a:avLst/>
          </a:prstGeom>
        </p:spPr>
        <p:txBody>
          <a:bodyPr vert="horz" lIns="91440" tIns="45720" rIns="91440" bIns="45720" rtlCol="0" anchor="ctr">
            <a:normAutofit fontScale="92500"/>
          </a:bodyPr>
          <a:lstStyle/>
          <a:p>
            <a:pPr marL="285750" indent="-228600">
              <a:lnSpc>
                <a:spcPct val="90000"/>
              </a:lnSpc>
              <a:spcAft>
                <a:spcPts val="600"/>
              </a:spcAft>
              <a:buFont typeface="Arial" panose="020B0604020202020204" pitchFamily="34" charset="0"/>
              <a:buChar char="•"/>
            </a:pPr>
            <a:r>
              <a:rPr lang="en-US" sz="1200" dirty="0"/>
              <a:t>By using SAP costings of materials and manning hours can be calculated.</a:t>
            </a:r>
          </a:p>
          <a:p>
            <a:pPr marL="285750" indent="-228600">
              <a:lnSpc>
                <a:spcPct val="90000"/>
              </a:lnSpc>
              <a:spcAft>
                <a:spcPts val="600"/>
              </a:spcAft>
              <a:buFont typeface="Arial" panose="020B0604020202020204" pitchFamily="34" charset="0"/>
              <a:buChar char="•"/>
            </a:pPr>
            <a:r>
              <a:rPr lang="en-US" sz="1200" dirty="0"/>
              <a:t>From using the figures on SAP for the maintenance platform, the platform is projected to cost </a:t>
            </a:r>
            <a:r>
              <a:rPr lang="en-US" sz="1200" dirty="0">
                <a:effectLst/>
              </a:rPr>
              <a:t>£14,391.</a:t>
            </a:r>
          </a:p>
          <a:p>
            <a:pPr indent="-228600">
              <a:lnSpc>
                <a:spcPct val="90000"/>
              </a:lnSpc>
              <a:spcAft>
                <a:spcPts val="600"/>
              </a:spcAft>
              <a:buFont typeface="Arial" panose="020B0604020202020204" pitchFamily="34" charset="0"/>
              <a:buChar char="•"/>
            </a:pPr>
            <a:endParaRPr lang="en-US" sz="1200" dirty="0">
              <a:effectLst/>
            </a:endParaRPr>
          </a:p>
          <a:p>
            <a:pPr marL="285750" indent="-228600">
              <a:lnSpc>
                <a:spcPct val="90000"/>
              </a:lnSpc>
              <a:spcAft>
                <a:spcPts val="600"/>
              </a:spcAft>
              <a:buFont typeface="Arial" panose="020B0604020202020204" pitchFamily="34" charset="0"/>
              <a:buChar char="•"/>
            </a:pPr>
            <a:r>
              <a:rPr lang="en-US" sz="1200" dirty="0"/>
              <a:t>T</a:t>
            </a:r>
            <a:r>
              <a:rPr lang="en-US" sz="1200" dirty="0">
                <a:effectLst/>
              </a:rPr>
              <a:t>his is a third of the yearly cost of £45,496 that is spent on scaffolding to access the coke ploughs.  </a:t>
            </a:r>
          </a:p>
          <a:p>
            <a:pPr marL="285750" indent="-228600">
              <a:lnSpc>
                <a:spcPct val="90000"/>
              </a:lnSpc>
              <a:spcAft>
                <a:spcPts val="600"/>
              </a:spcAft>
              <a:buFont typeface="Arial" panose="020B0604020202020204" pitchFamily="34" charset="0"/>
              <a:buChar char="•"/>
            </a:pPr>
            <a:endParaRPr lang="en-US" sz="1200" dirty="0"/>
          </a:p>
          <a:p>
            <a:pPr marL="285750" indent="-228600">
              <a:lnSpc>
                <a:spcPct val="90000"/>
              </a:lnSpc>
              <a:spcAft>
                <a:spcPts val="600"/>
              </a:spcAft>
              <a:buFont typeface="Arial" panose="020B0604020202020204" pitchFamily="34" charset="0"/>
              <a:buChar char="•"/>
            </a:pPr>
            <a:r>
              <a:rPr lang="en-US" sz="1200" dirty="0">
                <a:effectLst/>
              </a:rPr>
              <a:t>This makes the project highly feasible and would result in an overall saving of £31,105 PA, as there are another 3 coke ploughs that are used there is a potential saving of £124,420 if these platforms were fitted to the other 3 coke ploughs.  </a:t>
            </a:r>
          </a:p>
          <a:p>
            <a:pPr marL="285750" indent="-228600">
              <a:lnSpc>
                <a:spcPct val="90000"/>
              </a:lnSpc>
              <a:spcAft>
                <a:spcPts val="600"/>
              </a:spcAft>
              <a:buFont typeface="Arial" panose="020B0604020202020204" pitchFamily="34" charset="0"/>
              <a:buChar char="•"/>
            </a:pPr>
            <a:endParaRPr lang="en-US" sz="1000" dirty="0"/>
          </a:p>
        </p:txBody>
      </p:sp>
      <p:pic>
        <p:nvPicPr>
          <p:cNvPr id="38" name="Picture 37">
            <a:extLst>
              <a:ext uri="{FF2B5EF4-FFF2-40B4-BE49-F238E27FC236}">
                <a16:creationId xmlns:a16="http://schemas.microsoft.com/office/drawing/2014/main" id="{D9F5BDD7-689D-AF6C-FC36-6A362F3956A1}"/>
              </a:ext>
            </a:extLst>
          </p:cNvPr>
          <p:cNvPicPr>
            <a:picLocks noChangeAspect="1"/>
          </p:cNvPicPr>
          <p:nvPr/>
        </p:nvPicPr>
        <p:blipFill>
          <a:blip r:embed="rId2"/>
          <a:stretch>
            <a:fillRect/>
          </a:stretch>
        </p:blipFill>
        <p:spPr>
          <a:xfrm>
            <a:off x="469392" y="2531999"/>
            <a:ext cx="4405911" cy="3678936"/>
          </a:xfrm>
          <a:prstGeom prst="rect">
            <a:avLst/>
          </a:prstGeom>
        </p:spPr>
      </p:pic>
      <p:pic>
        <p:nvPicPr>
          <p:cNvPr id="35" name="Picture 34">
            <a:extLst>
              <a:ext uri="{FF2B5EF4-FFF2-40B4-BE49-F238E27FC236}">
                <a16:creationId xmlns:a16="http://schemas.microsoft.com/office/drawing/2014/main" id="{5781D615-C19B-FE69-B9CE-D44858D870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6563" y="2883810"/>
            <a:ext cx="6644333" cy="3189279"/>
          </a:xfrm>
          <a:prstGeom prst="rect">
            <a:avLst/>
          </a:prstGeom>
        </p:spPr>
      </p:pic>
      <p:sp>
        <p:nvSpPr>
          <p:cNvPr id="36" name="Date Placeholder 35">
            <a:extLst>
              <a:ext uri="{FF2B5EF4-FFF2-40B4-BE49-F238E27FC236}">
                <a16:creationId xmlns:a16="http://schemas.microsoft.com/office/drawing/2014/main" id="{F6CE792E-745D-4408-9AB1-740D556972A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E65208FE-0220-403B-8209-06D9990EA4C9}" type="datetime1">
              <a:rPr lang="en-US" smtClean="0"/>
              <a:pPr>
                <a:spcAft>
                  <a:spcPts val="600"/>
                </a:spcAft>
              </a:pPr>
              <a:t>6/3/2022</a:t>
            </a:fld>
            <a:endParaRPr lang="en-US"/>
          </a:p>
        </p:txBody>
      </p:sp>
      <p:sp>
        <p:nvSpPr>
          <p:cNvPr id="37" name="Slide Number Placeholder 36">
            <a:extLst>
              <a:ext uri="{FF2B5EF4-FFF2-40B4-BE49-F238E27FC236}">
                <a16:creationId xmlns:a16="http://schemas.microsoft.com/office/drawing/2014/main" id="{BF214639-68C6-49E7-90D4-F4DAFEFBFE0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pPr>
                <a:spcAft>
                  <a:spcPts val="600"/>
                </a:spcAft>
              </a:pPr>
              <a:t>10</a:t>
            </a:fld>
            <a:endParaRPr lang="en-US"/>
          </a:p>
        </p:txBody>
      </p:sp>
    </p:spTree>
    <p:extLst>
      <p:ext uri="{BB962C8B-B14F-4D97-AF65-F5344CB8AC3E}">
        <p14:creationId xmlns:p14="http://schemas.microsoft.com/office/powerpoint/2010/main" val="4083546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5">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4C1777-B62D-468E-BE34-64A07CED098F}"/>
              </a:ext>
            </a:extLst>
          </p:cNvPr>
          <p:cNvSpPr>
            <a:spLocks noGrp="1"/>
          </p:cNvSpPr>
          <p:nvPr>
            <p:ph type="title"/>
          </p:nvPr>
        </p:nvSpPr>
        <p:spPr>
          <a:xfrm>
            <a:off x="630936" y="502920"/>
            <a:ext cx="3419856" cy="1463040"/>
          </a:xfrm>
        </p:spPr>
        <p:txBody>
          <a:bodyPr vert="horz" lIns="91440" tIns="45720" rIns="91440" bIns="45720" rtlCol="0" anchor="ctr">
            <a:normAutofit/>
          </a:bodyPr>
          <a:lstStyle/>
          <a:p>
            <a:r>
              <a:rPr lang="en-US" sz="4800" kern="1200">
                <a:solidFill>
                  <a:schemeClr val="tx1"/>
                </a:solidFill>
                <a:latin typeface="+mj-lt"/>
                <a:ea typeface="+mj-ea"/>
                <a:cs typeface="+mj-cs"/>
              </a:rPr>
              <a:t>Timescale </a:t>
            </a:r>
          </a:p>
        </p:txBody>
      </p:sp>
      <p:sp>
        <p:nvSpPr>
          <p:cNvPr id="5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DACDF09-14B7-D45D-BEC3-099C89232811}"/>
              </a:ext>
            </a:extLst>
          </p:cNvPr>
          <p:cNvSpPr txBox="1"/>
          <p:nvPr/>
        </p:nvSpPr>
        <p:spPr>
          <a:xfrm>
            <a:off x="4654295" y="502920"/>
            <a:ext cx="6894576" cy="146304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dirty="0"/>
              <a:t>A Gantt chart was used in order to achieve key milestones.</a:t>
            </a:r>
          </a:p>
          <a:p>
            <a:pPr marL="285750" indent="-228600">
              <a:lnSpc>
                <a:spcPct val="90000"/>
              </a:lnSpc>
              <a:spcAft>
                <a:spcPts val="600"/>
              </a:spcAft>
              <a:buFont typeface="Arial" panose="020B0604020202020204" pitchFamily="34" charset="0"/>
              <a:buChar char="•"/>
            </a:pPr>
            <a:r>
              <a:rPr lang="en-US" sz="1700" dirty="0"/>
              <a:t>Gantt chart are used to keep track of the progress.</a:t>
            </a:r>
          </a:p>
          <a:p>
            <a:pPr marL="285750" indent="-228600">
              <a:lnSpc>
                <a:spcPct val="90000"/>
              </a:lnSpc>
              <a:spcAft>
                <a:spcPts val="600"/>
              </a:spcAft>
              <a:buFont typeface="Arial" panose="020B0604020202020204" pitchFamily="34" charset="0"/>
              <a:buChar char="•"/>
            </a:pPr>
            <a:r>
              <a:rPr lang="en-US" sz="1700" dirty="0"/>
              <a:t>The chart is also a form of visual management to all employees involved in the project to visually see the progress of it. Also, whether they are ahead or behind targets set. </a:t>
            </a:r>
          </a:p>
        </p:txBody>
      </p:sp>
      <p:pic>
        <p:nvPicPr>
          <p:cNvPr id="7" name="Picture 6">
            <a:extLst>
              <a:ext uri="{FF2B5EF4-FFF2-40B4-BE49-F238E27FC236}">
                <a16:creationId xmlns:a16="http://schemas.microsoft.com/office/drawing/2014/main" id="{20F8C5E2-D20D-D06C-094F-DF23BE7F5B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2202" y="2290936"/>
            <a:ext cx="7435403" cy="3959352"/>
          </a:xfrm>
          <a:prstGeom prst="rect">
            <a:avLst/>
          </a:prstGeom>
        </p:spPr>
      </p:pic>
    </p:spTree>
    <p:extLst>
      <p:ext uri="{BB962C8B-B14F-4D97-AF65-F5344CB8AC3E}">
        <p14:creationId xmlns:p14="http://schemas.microsoft.com/office/powerpoint/2010/main" val="675137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8" name="Rectangle 146">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A786324-9B68-471B-94DC-5265E1B59906}"/>
              </a:ext>
            </a:extLst>
          </p:cNvPr>
          <p:cNvSpPr txBox="1"/>
          <p:nvPr/>
        </p:nvSpPr>
        <p:spPr>
          <a:xfrm>
            <a:off x="838200" y="1844675"/>
            <a:ext cx="10512425" cy="2201863"/>
          </a:xfrm>
          <a:prstGeom prst="rect">
            <a:avLst/>
          </a:prstGeom>
          <a:noFill/>
        </p:spPr>
        <p:txBody>
          <a:bodyPr wrap="square" rtlCol="0" anchor="t">
            <a:normAutofit/>
          </a:bodyPr>
          <a:lstStyle/>
          <a:p>
            <a:pPr>
              <a:lnSpc>
                <a:spcPct val="90000"/>
              </a:lnSpc>
              <a:spcAft>
                <a:spcPts val="600"/>
              </a:spcAft>
            </a:pPr>
            <a:r>
              <a:rPr lang="en-GB" b="1" u="sng"/>
              <a:t>Product </a:t>
            </a:r>
          </a:p>
          <a:p>
            <a:pPr>
              <a:lnSpc>
                <a:spcPct val="90000"/>
              </a:lnSpc>
              <a:spcAft>
                <a:spcPts val="600"/>
              </a:spcAft>
            </a:pPr>
            <a:endParaRPr lang="en-GB" b="1" u="sng"/>
          </a:p>
          <a:p>
            <a:pPr marL="285750" indent="-285750">
              <a:lnSpc>
                <a:spcPct val="90000"/>
              </a:lnSpc>
              <a:spcAft>
                <a:spcPts val="600"/>
              </a:spcAft>
              <a:buFont typeface="Arial" panose="020B0604020202020204" pitchFamily="34" charset="0"/>
              <a:buChar char="•"/>
            </a:pPr>
            <a:r>
              <a:rPr lang="en-GB" b="1" u="sng"/>
              <a:t>Once installed the product would not cause any downtime to production.</a:t>
            </a:r>
          </a:p>
          <a:p>
            <a:pPr marL="285750" indent="-285750">
              <a:lnSpc>
                <a:spcPct val="90000"/>
              </a:lnSpc>
              <a:spcAft>
                <a:spcPts val="600"/>
              </a:spcAft>
              <a:buFont typeface="Arial" panose="020B0604020202020204" pitchFamily="34" charset="0"/>
              <a:buChar char="•"/>
            </a:pPr>
            <a:r>
              <a:rPr lang="en-GB" b="1" u="sng"/>
              <a:t>Following the Gantt Chart has allowed me to stick to timesscales.</a:t>
            </a:r>
          </a:p>
          <a:p>
            <a:pPr marL="285750" indent="-285750">
              <a:lnSpc>
                <a:spcPct val="90000"/>
              </a:lnSpc>
              <a:spcAft>
                <a:spcPts val="600"/>
              </a:spcAft>
              <a:buFont typeface="Arial" panose="020B0604020202020204" pitchFamily="34" charset="0"/>
              <a:buChar char="•"/>
            </a:pPr>
            <a:r>
              <a:rPr lang="en-GB" b="1" u="sng"/>
              <a:t>The project savings outweigh the cost of manufacture.</a:t>
            </a:r>
          </a:p>
          <a:p>
            <a:pPr marL="285750" indent="-285750">
              <a:lnSpc>
                <a:spcPct val="90000"/>
              </a:lnSpc>
              <a:spcAft>
                <a:spcPts val="600"/>
              </a:spcAft>
              <a:buFont typeface="Arial" panose="020B0604020202020204" pitchFamily="34" charset="0"/>
              <a:buChar char="•"/>
            </a:pPr>
            <a:r>
              <a:rPr lang="en-GB" b="1" u="sng"/>
              <a:t>The safety aspect when carrying out maintenance will improve due to no interactiob with the conveyor</a:t>
            </a:r>
          </a:p>
          <a:p>
            <a:pPr marL="285750" indent="-285750">
              <a:lnSpc>
                <a:spcPct val="90000"/>
              </a:lnSpc>
              <a:spcAft>
                <a:spcPts val="600"/>
              </a:spcAft>
              <a:buFont typeface="Arial" panose="020B0604020202020204" pitchFamily="34" charset="0"/>
              <a:buChar char="•"/>
            </a:pPr>
            <a:endParaRPr lang="en-GB" b="1" u="sng"/>
          </a:p>
        </p:txBody>
      </p:sp>
      <p:sp>
        <p:nvSpPr>
          <p:cNvPr id="4" name="TextBox 3">
            <a:extLst>
              <a:ext uri="{FF2B5EF4-FFF2-40B4-BE49-F238E27FC236}">
                <a16:creationId xmlns:a16="http://schemas.microsoft.com/office/drawing/2014/main" id="{86D9B7AE-95A7-2A8A-4E93-0A4C350F75C1}"/>
              </a:ext>
            </a:extLst>
          </p:cNvPr>
          <p:cNvSpPr txBox="1"/>
          <p:nvPr/>
        </p:nvSpPr>
        <p:spPr>
          <a:xfrm>
            <a:off x="838200" y="4100513"/>
            <a:ext cx="10512425" cy="2193925"/>
          </a:xfrm>
          <a:prstGeom prst="rect">
            <a:avLst/>
          </a:prstGeom>
          <a:noFill/>
        </p:spPr>
        <p:txBody>
          <a:bodyPr wrap="square" rtlCol="0" anchor="t">
            <a:normAutofit/>
          </a:bodyPr>
          <a:lstStyle/>
          <a:p>
            <a:pPr>
              <a:lnSpc>
                <a:spcPct val="90000"/>
              </a:lnSpc>
              <a:spcAft>
                <a:spcPts val="600"/>
              </a:spcAft>
            </a:pPr>
            <a:r>
              <a:rPr lang="en-GB" sz="1500" b="1" u="sng" dirty="0"/>
              <a:t>Project.</a:t>
            </a:r>
          </a:p>
          <a:p>
            <a:pPr>
              <a:lnSpc>
                <a:spcPct val="90000"/>
              </a:lnSpc>
              <a:spcAft>
                <a:spcPts val="600"/>
              </a:spcAft>
            </a:pPr>
            <a:endParaRPr lang="en-GB" sz="1500" b="1" u="sng" dirty="0"/>
          </a:p>
          <a:p>
            <a:pPr marL="285750" indent="-285750">
              <a:lnSpc>
                <a:spcPct val="90000"/>
              </a:lnSpc>
              <a:spcAft>
                <a:spcPts val="600"/>
              </a:spcAft>
              <a:buFont typeface="Arial" panose="020B0604020202020204" pitchFamily="34" charset="0"/>
              <a:buChar char="•"/>
            </a:pPr>
            <a:r>
              <a:rPr lang="en-GB" sz="1500" b="1" u="sng" dirty="0"/>
              <a:t>Changes had to be made to the Gantt chart, Timescales would not always follow and go to plan.</a:t>
            </a:r>
          </a:p>
          <a:p>
            <a:pPr marL="285750" indent="-285750">
              <a:lnSpc>
                <a:spcPct val="90000"/>
              </a:lnSpc>
              <a:spcAft>
                <a:spcPts val="600"/>
              </a:spcAft>
              <a:buFont typeface="Arial" panose="020B0604020202020204" pitchFamily="34" charset="0"/>
              <a:buChar char="•"/>
            </a:pPr>
            <a:endParaRPr lang="en-GB" sz="1500" b="1" u="sng" dirty="0"/>
          </a:p>
          <a:p>
            <a:pPr marL="285750" indent="-285750">
              <a:lnSpc>
                <a:spcPct val="90000"/>
              </a:lnSpc>
              <a:spcAft>
                <a:spcPts val="600"/>
              </a:spcAft>
              <a:buFont typeface="Arial" panose="020B0604020202020204" pitchFamily="34" charset="0"/>
              <a:buChar char="•"/>
            </a:pPr>
            <a:r>
              <a:rPr lang="en-GB" sz="1500" b="1" u="sng" dirty="0"/>
              <a:t>Improvements could be made by visual aids such as video assembly drawings.</a:t>
            </a:r>
          </a:p>
          <a:p>
            <a:pPr marL="285750" indent="-285750">
              <a:lnSpc>
                <a:spcPct val="90000"/>
              </a:lnSpc>
              <a:spcAft>
                <a:spcPts val="600"/>
              </a:spcAft>
              <a:buFont typeface="Arial" panose="020B0604020202020204" pitchFamily="34" charset="0"/>
              <a:buChar char="•"/>
            </a:pPr>
            <a:r>
              <a:rPr lang="en-GB" sz="1500" b="1" u="sng" dirty="0"/>
              <a:t>If proven successful the project could be implemented to the other three coke ploughs increasing the potential savings.</a:t>
            </a:r>
          </a:p>
        </p:txBody>
      </p:sp>
      <p:sp>
        <p:nvSpPr>
          <p:cNvPr id="141" name="Date Placeholder 140">
            <a:extLst>
              <a:ext uri="{FF2B5EF4-FFF2-40B4-BE49-F238E27FC236}">
                <a16:creationId xmlns:a16="http://schemas.microsoft.com/office/drawing/2014/main" id="{3E96791E-3AF0-4956-AFA7-A8A89E8EB15E}"/>
              </a:ext>
            </a:extLst>
          </p:cNvPr>
          <p:cNvSpPr>
            <a:spLocks noGrp="1"/>
          </p:cNvSpPr>
          <p:nvPr>
            <p:ph type="dt" sz="half" idx="2"/>
          </p:nvPr>
        </p:nvSpPr>
        <p:spPr>
          <a:xfrm>
            <a:off x="838200" y="6356350"/>
            <a:ext cx="2743200" cy="365125"/>
          </a:xfrm>
        </p:spPr>
        <p:txBody>
          <a:bodyPr vert="horz" lIns="91440" tIns="45720" rIns="91440" bIns="45720" rtlCol="0" anchor="ctr">
            <a:normAutofit/>
          </a:bodyPr>
          <a:lstStyle/>
          <a:p>
            <a:pPr>
              <a:spcAft>
                <a:spcPts val="600"/>
              </a:spcAft>
            </a:pPr>
            <a:fld id="{4871AD0A-72DC-49A1-AA89-5509B2193035}" type="datetime1">
              <a:rPr lang="en-US" sz="1200" smtClean="0"/>
              <a:pPr>
                <a:spcAft>
                  <a:spcPts val="600"/>
                </a:spcAft>
              </a:pPr>
              <a:t>6/6/2022</a:t>
            </a:fld>
            <a:endParaRPr lang="en-US" sz="1200"/>
          </a:p>
        </p:txBody>
      </p:sp>
      <p:sp>
        <p:nvSpPr>
          <p:cNvPr id="142" name="Slide Number Placeholder 141">
            <a:extLst>
              <a:ext uri="{FF2B5EF4-FFF2-40B4-BE49-F238E27FC236}">
                <a16:creationId xmlns:a16="http://schemas.microsoft.com/office/drawing/2014/main" id="{9FD033B5-99FB-4B26-BF74-3DA89EEE7C67}"/>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z="1200" smtClean="0">
                <a:latin typeface="+mn-lt"/>
                <a:cs typeface="+mn-cs"/>
              </a:rPr>
              <a:pPr>
                <a:spcAft>
                  <a:spcPts val="600"/>
                </a:spcAft>
              </a:pPr>
              <a:t>12</a:t>
            </a:fld>
            <a:endParaRPr lang="en-US" sz="1200">
              <a:latin typeface="+mn-lt"/>
              <a:cs typeface="+mn-cs"/>
            </a:endParaRPr>
          </a:p>
        </p:txBody>
      </p:sp>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l"/>
            <a:r>
              <a:rPr lang="en-US" sz="5200" kern="1200" dirty="0">
                <a:solidFill>
                  <a:schemeClr val="tx1"/>
                </a:solidFill>
                <a:latin typeface="+mj-lt"/>
                <a:ea typeface="+mj-ea"/>
                <a:cs typeface="+mj-cs"/>
              </a:rPr>
              <a:t>Evaluation</a:t>
            </a:r>
          </a:p>
        </p:txBody>
      </p:sp>
    </p:spTree>
    <p:extLst>
      <p:ext uri="{BB962C8B-B14F-4D97-AF65-F5344CB8AC3E}">
        <p14:creationId xmlns:p14="http://schemas.microsoft.com/office/powerpoint/2010/main" val="700209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E19BF1C0-EE32-4EEE-9539-CE8473AA2F38}"/>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kern="1200">
                <a:solidFill>
                  <a:srgbClr val="FFFFFF"/>
                </a:solidFill>
                <a:latin typeface="+mj-lt"/>
                <a:ea typeface="+mj-ea"/>
                <a:cs typeface="+mj-cs"/>
              </a:rPr>
              <a:t>Analysis/ Reflection</a:t>
            </a:r>
          </a:p>
        </p:txBody>
      </p:sp>
      <p:sp>
        <p:nvSpPr>
          <p:cNvPr id="40" name="Arc 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34BD264-B274-4D4C-8E2B-C6F7606B254F}"/>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pPr marL="0"/>
            <a:r>
              <a:rPr lang="en-US" sz="1800" b="1" u="sng" dirty="0"/>
              <a:t>What went well? </a:t>
            </a:r>
          </a:p>
          <a:p>
            <a:r>
              <a:rPr lang="en-US" sz="1800" dirty="0"/>
              <a:t>Project was carried out on time and to the budget set at the beginning of the project.</a:t>
            </a:r>
          </a:p>
          <a:p>
            <a:r>
              <a:rPr lang="en-US" sz="1800" dirty="0"/>
              <a:t>I have now project managed my first project.</a:t>
            </a:r>
          </a:p>
          <a:p>
            <a:r>
              <a:rPr lang="en-US" sz="1800" dirty="0"/>
              <a:t>Process of maintenance to the coke ploughs has now improved resulting in a saving to the department.</a:t>
            </a:r>
          </a:p>
          <a:p>
            <a:r>
              <a:rPr lang="en-US" sz="1800" dirty="0"/>
              <a:t>Personally learnt how to lead a time of employees in various trades to meet targets and key milestones by using the Gantt Chart.</a:t>
            </a:r>
          </a:p>
          <a:p>
            <a:pPr marL="0"/>
            <a:r>
              <a:rPr lang="en-US" sz="1800" b="1" u="sng" dirty="0"/>
              <a:t>What did not go well?</a:t>
            </a:r>
          </a:p>
          <a:p>
            <a:r>
              <a:rPr lang="en-US" sz="1800" dirty="0"/>
              <a:t>Due to Covid 19 occurring during the project, numerous employees were isolating, resulting in employees taking on more work than expected.</a:t>
            </a:r>
          </a:p>
          <a:p>
            <a:r>
              <a:rPr lang="en-US" sz="1800" dirty="0"/>
              <a:t>Critical path was not defined when carrying out Gantt Chart, resulting in time being wasted by not meaning the critical path.</a:t>
            </a:r>
          </a:p>
          <a:p>
            <a:r>
              <a:rPr lang="en-US" sz="1800" dirty="0"/>
              <a:t>Communication was not fed to all employees involved, both verbally and visually. Gantt chart was not made public to all employees resulting in some of them not knowing if we were working to schedule or not. </a:t>
            </a:r>
          </a:p>
        </p:txBody>
      </p:sp>
      <p:sp>
        <p:nvSpPr>
          <p:cNvPr id="30" name="Date Placeholder 29">
            <a:extLst>
              <a:ext uri="{FF2B5EF4-FFF2-40B4-BE49-F238E27FC236}">
                <a16:creationId xmlns:a16="http://schemas.microsoft.com/office/drawing/2014/main" id="{5C3C5043-9E0B-4C7C-B3D8-6124850B4088}"/>
              </a:ext>
            </a:extLst>
          </p:cNvPr>
          <p:cNvSpPr>
            <a:spLocks noGrp="1"/>
          </p:cNvSpPr>
          <p:nvPr>
            <p:ph type="dt" sz="half" idx="2"/>
          </p:nvPr>
        </p:nvSpPr>
        <p:spPr>
          <a:xfrm>
            <a:off x="838200" y="6356350"/>
            <a:ext cx="1639957" cy="365125"/>
          </a:xfrm>
        </p:spPr>
        <p:txBody>
          <a:bodyPr vert="horz" lIns="91440" tIns="45720" rIns="91440" bIns="45720" rtlCol="0" anchor="ctr">
            <a:normAutofit/>
          </a:bodyPr>
          <a:lstStyle/>
          <a:p>
            <a:pPr>
              <a:spcAft>
                <a:spcPts val="600"/>
              </a:spcAft>
            </a:pPr>
            <a:fld id="{F5615077-39AD-4FB2-A061-5884E8516F91}" type="datetime1">
              <a:rPr lang="en-US" sz="1200">
                <a:solidFill>
                  <a:srgbClr val="FFFFFF"/>
                </a:solidFill>
              </a:rPr>
              <a:pPr>
                <a:spcAft>
                  <a:spcPts val="600"/>
                </a:spcAft>
              </a:pPr>
              <a:t>6/6/2022</a:t>
            </a:fld>
            <a:endParaRPr lang="en-US" sz="1200">
              <a:solidFill>
                <a:srgbClr val="FFFFFF"/>
              </a:solidFill>
            </a:endParaRPr>
          </a:p>
        </p:txBody>
      </p:sp>
      <p:sp>
        <p:nvSpPr>
          <p:cNvPr id="31" name="Slide Number Placeholder 30">
            <a:extLst>
              <a:ext uri="{FF2B5EF4-FFF2-40B4-BE49-F238E27FC236}">
                <a16:creationId xmlns:a16="http://schemas.microsoft.com/office/drawing/2014/main" id="{AD175D2A-0058-45E0-AAF6-7260876F007C}"/>
              </a:ext>
            </a:extLst>
          </p:cNvPr>
          <p:cNvSpPr>
            <a:spLocks noGrp="1"/>
          </p:cNvSpPr>
          <p:nvPr>
            <p:ph type="sldNum" sz="quarter" idx="4"/>
          </p:nvPr>
        </p:nvSpPr>
        <p:spPr>
          <a:xfrm>
            <a:off x="9541564" y="6356350"/>
            <a:ext cx="1812235" cy="365125"/>
          </a:xfrm>
        </p:spPr>
        <p:txBody>
          <a:bodyPr vert="horz" lIns="91440" tIns="45720" rIns="91440" bIns="45720" rtlCol="0" anchor="ctr">
            <a:normAutofit/>
          </a:bodyPr>
          <a:lstStyle/>
          <a:p>
            <a:pPr>
              <a:spcAft>
                <a:spcPts val="600"/>
              </a:spcAft>
            </a:pPr>
            <a:fld id="{294A09A9-5501-47C1-A89A-A340965A2BE2}" type="slidenum">
              <a:rPr lang="en-US" sz="1200" smtClean="0">
                <a:latin typeface="+mn-lt"/>
                <a:cs typeface="+mn-cs"/>
              </a:rPr>
              <a:pPr>
                <a:spcAft>
                  <a:spcPts val="600"/>
                </a:spcAft>
              </a:pPr>
              <a:t>13</a:t>
            </a:fld>
            <a:endParaRPr lang="en-US" sz="1200">
              <a:latin typeface="+mn-lt"/>
              <a:cs typeface="+mn-cs"/>
            </a:endParaRPr>
          </a:p>
        </p:txBody>
      </p:sp>
    </p:spTree>
    <p:extLst>
      <p:ext uri="{BB962C8B-B14F-4D97-AF65-F5344CB8AC3E}">
        <p14:creationId xmlns:p14="http://schemas.microsoft.com/office/powerpoint/2010/main" val="2563119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A10211-FBDE-44DA-8AD6-29E596B2975F}">
  <ds:schemaRefs>
    <ds:schemaRef ds:uri="http://schemas.microsoft.com/sharepoint/v3/contenttype/forms"/>
  </ds:schemaRefs>
</ds:datastoreItem>
</file>

<file path=customXml/itemProps2.xml><?xml version="1.0" encoding="utf-8"?>
<ds:datastoreItem xmlns:ds="http://schemas.openxmlformats.org/officeDocument/2006/customXml" ds:itemID="{D0976319-4513-485C-AD3A-E56C39927A38}">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6A1B7BBB-8F46-4BA8-85EC-2ECC1D2E32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TM03090430[[fn=Banded]]</Template>
  <TotalTime>4805</TotalTime>
  <Words>1015</Words>
  <Application>Microsoft Office PowerPoint</Application>
  <PresentationFormat>Widescreen</PresentationFormat>
  <Paragraphs>90</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Biome Light</vt:lpstr>
      <vt:lpstr>Calibri</vt:lpstr>
      <vt:lpstr>Calibri Light</vt:lpstr>
      <vt:lpstr>Office Theme</vt:lpstr>
      <vt:lpstr>Reflective Group Project</vt:lpstr>
      <vt:lpstr>Introduction</vt:lpstr>
      <vt:lpstr>Carbon Department </vt:lpstr>
      <vt:lpstr>Project Background</vt:lpstr>
      <vt:lpstr>Brain Storming</vt:lpstr>
      <vt:lpstr>A selection criteria matrix was then used to  calculate which project was most feasible. With each issue being score out of 10. With 1 being the worst, 10 being the best.   The RAG ( red, amber and green) System was used in order to visually identify what was best and what was the least feasible.   Using the RAG system and the highest number shown, Problem 1 ( Coke plough maintenance platform was the most feasible.      </vt:lpstr>
      <vt:lpstr>PowerPoint Presentation</vt:lpstr>
      <vt:lpstr>Selection Criteria Matric of Possible Solutions.</vt:lpstr>
      <vt:lpstr>Feasibility</vt:lpstr>
      <vt:lpstr>Research</vt:lpstr>
      <vt:lpstr>Timescale </vt:lpstr>
      <vt:lpstr>Evaluation</vt:lpstr>
      <vt:lpstr>Analysis/ 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Group Project</dc:title>
  <dc:creator>Elliot Jenkins (2029907)</dc:creator>
  <cp:lastModifiedBy>Elliot Jenkins (2029907)</cp:lastModifiedBy>
  <cp:revision>1</cp:revision>
  <dcterms:created xsi:type="dcterms:W3CDTF">2022-06-03T14:28:21Z</dcterms:created>
  <dcterms:modified xsi:type="dcterms:W3CDTF">2022-06-06T22:33:51Z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