
<file path=[Content_Types].xml><?xml version="1.0" encoding="utf-8"?>
<Types xmlns="http://schemas.openxmlformats.org/package/2006/content-types">
  <Default ContentType="application/xml" Extension="xml"/>
  <Default ContentType="application/vnd.openxmlformats-officedocument.obfuscatedFont" Extension="odttf"/>
  <Default ContentType="application/vnd.openxmlformats-package.relationships+xml" Extension="rels"/>
  <Override ContentType="application/vnd.openxmlformats-officedocument.presentationml.notesSlide+xml" PartName="/ppt/notesSlides/notesSlide37.xml"/>
  <Override ContentType="application/vnd.openxmlformats-officedocument.presentationml.notesSlide+xml" PartName="/ppt/notesSlides/notesSlide29.xml"/>
  <Override ContentType="application/vnd.openxmlformats-officedocument.presentationml.notesSlide+xml" PartName="/ppt/notesSlides/notesSlide32.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28.xml"/>
  <Override ContentType="application/vnd.openxmlformats-officedocument.presentationml.notesSlide+xml" PartName="/ppt/notesSlides/notesSlide33.xml"/>
  <Override ContentType="application/vnd.openxmlformats-officedocument.presentationml.notesSlide+xml" PartName="/ppt/notesSlides/notesSlide15.xml"/>
  <Override ContentType="application/vnd.openxmlformats-officedocument.presentationml.notesSlide+xml" PartName="/ppt/notesSlides/notesSlide11.xml"/>
  <Override ContentType="application/vnd.openxmlformats-officedocument.presentationml.notesSlide+xml" PartName="/ppt/notesSlides/notesSlide24.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34.xml"/>
  <Override ContentType="application/vnd.openxmlformats-officedocument.presentationml.notesSlide+xml" PartName="/ppt/notesSlides/notesSlide38.xml"/>
  <Override ContentType="application/vnd.openxmlformats-officedocument.presentationml.notesSlide+xml" PartName="/ppt/notesSlides/notesSlide4.xml"/>
  <Override ContentType="application/vnd.openxmlformats-officedocument.presentationml.notesSlide+xml" PartName="/ppt/notesSlides/notesSlide25.xml"/>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0.xml"/>
  <Override ContentType="application/vnd.openxmlformats-officedocument.presentationml.notesSlide+xml" PartName="/ppt/notesSlides/notesSlide22.xml"/>
  <Override ContentType="application/vnd.openxmlformats-officedocument.presentationml.notesSlide+xml" PartName="/ppt/notesSlides/notesSlide7.xml"/>
  <Override ContentType="application/vnd.openxmlformats-officedocument.presentationml.notesSlide+xml" PartName="/ppt/notesSlides/notesSlide26.xml"/>
  <Override ContentType="application/vnd.openxmlformats-officedocument.presentationml.notesSlide+xml" PartName="/ppt/notesSlides/notesSlide35.xml"/>
  <Override ContentType="application/vnd.openxmlformats-officedocument.presentationml.notesSlide+xml" PartName="/ppt/notesSlides/notesSlide5.xml"/>
  <Override ContentType="application/vnd.openxmlformats-officedocument.presentationml.notesSlide+xml" PartName="/ppt/notesSlides/notesSlide39.xml"/>
  <Override ContentType="application/vnd.openxmlformats-officedocument.presentationml.notesSlide+xml" PartName="/ppt/notesSlides/notesSlide31.xml"/>
  <Override ContentType="application/vnd.openxmlformats-officedocument.presentationml.notesSlide+xml" PartName="/ppt/notesSlides/notesSlide36.xml"/>
  <Override ContentType="application/vnd.openxmlformats-officedocument.presentationml.notesSlide+xml" PartName="/ppt/notesSlides/notesSlide19.xml"/>
  <Override ContentType="application/vnd.openxmlformats-officedocument.presentationml.notesSlide+xml" PartName="/ppt/notesSlides/notesSlide27.xml"/>
  <Override ContentType="application/vnd.openxmlformats-officedocument.presentationml.notesSlide+xml" PartName="/ppt/notesSlides/notesSlide14.xml"/>
  <Override ContentType="application/vnd.openxmlformats-officedocument.presentationml.notesSlide+xml" PartName="/ppt/notesSlides/notesSlide23.xml"/>
  <Override ContentType="application/vnd.openxmlformats-officedocument.presentationml.notesSlide+xml" PartName="/ppt/notesSlides/notesSlide2.xml"/>
  <Override ContentType="application/vnd.openxmlformats-officedocument.presentationml.notesSlide+xml" PartName="/ppt/notesSlides/notesSlide10.xml"/>
  <Override ContentType="application/vnd.openxmlformats-officedocument.presentationml.tableStyles+xml" PartName="/ppt/tableStyles.xml"/>
  <Override ContentType="application/vnd.openxmlformats-officedocument.presentationml.slideLayout+xml" PartName="/ppt/slideLayouts/slideLayout1.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30.xml"/>
  <Override ContentType="application/vnd.openxmlformats-officedocument.presentationml.slide+xml" PartName="/ppt/slides/slide22.xml"/>
  <Override ContentType="application/vnd.openxmlformats-officedocument.presentationml.slide+xml" PartName="/ppt/slides/slide35.xml"/>
  <Override ContentType="application/vnd.openxmlformats-officedocument.presentationml.slide+xml" PartName="/ppt/slides/slide26.xml"/>
  <Override ContentType="application/vnd.openxmlformats-officedocument.presentationml.slide+xml" PartName="/ppt/slides/slide19.xml"/>
  <Override ContentType="application/vnd.openxmlformats-officedocument.presentationml.slide+xml" PartName="/ppt/slides/slide3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5.xml"/>
  <Override ContentType="application/vnd.openxmlformats-officedocument.presentationml.slide+xml" PartName="/ppt/slides/slide34.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33.xml"/>
  <Override ContentType="application/vnd.openxmlformats-officedocument.presentationml.slide+xml" PartName="/ppt/slides/slide38.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29.xml"/>
  <Override ContentType="application/vnd.openxmlformats-officedocument.presentationml.slide+xml" PartName="/ppt/slides/slide24.xml"/>
  <Override ContentType="application/vnd.openxmlformats-officedocument.presentationml.slide+xml" PartName="/ppt/slides/slide11.xml"/>
  <Override ContentType="application/vnd.openxmlformats-officedocument.presentationml.slide+xml" PartName="/ppt/slides/slide32.xml"/>
  <Override ContentType="application/vnd.openxmlformats-officedocument.presentationml.slide+xml" PartName="/ppt/slides/slide37.xml"/>
  <Override ContentType="application/vnd.openxmlformats-officedocument.presentationml.slide+xml" PartName="/ppt/slides/slide1.xml"/>
  <Override ContentType="application/vnd.openxmlformats-officedocument.presentationml.slide+xml" PartName="/ppt/slides/slide28.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36.xml"/>
  <Override ContentType="application/vnd.openxmlformats-officedocument.presentationml.slide+xml" PartName="/ppt/slides/slide31.xml"/>
  <Override ContentType="application/vnd.openxmlformats-officedocument.presentationml.slide+xml" PartName="/ppt/slides/slide23.xml"/>
  <Override ContentType="application/vnd.openxmlformats-officedocument.presentationml.slide+xml" PartName="/ppt/slides/slide27.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strictFirstAndLastChars="0" saveSubsetFonts="1">
  <p:sldMasterIdLst>
    <p:sldMasterId id="2147483648" r:id="rId4"/>
  </p:sldMasterIdLst>
  <p:notesMasterIdLst>
    <p:notesMasterId r:id="rId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 id="276" r:id="rId26"/>
    <p:sldId id="277" r:id="rId27"/>
    <p:sldId id="278" r:id="rId28"/>
    <p:sldId id="279" r:id="rId29"/>
    <p:sldId id="280" r:id="rId30"/>
    <p:sldId id="281" r:id="rId31"/>
    <p:sldId id="282" r:id="rId32"/>
    <p:sldId id="283" r:id="rId33"/>
    <p:sldId id="284" r:id="rId34"/>
    <p:sldId id="285" r:id="rId35"/>
    <p:sldId id="286" r:id="rId36"/>
    <p:sldId id="287" r:id="rId37"/>
    <p:sldId id="288" r:id="rId38"/>
    <p:sldId id="289" r:id="rId39"/>
    <p:sldId id="290" r:id="rId40"/>
    <p:sldId id="291" r:id="rId41"/>
    <p:sldId id="292" r:id="rId42"/>
    <p:sldId id="293" r:id="rId43"/>
    <p:sldId id="294" r:id="rId44"/>
  </p:sldIdLst>
  <p:sldSz cy="5143500" cx="9144000"/>
  <p:notesSz cx="5143500" cy="9144000"/>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GoogleSlidesCustomDataVersion2">
      <go:slidesCustomData xmlns:go="http://customooxmlschemas.google.com/" r:id="rId45" roundtripDataSignature="AMtx7mgXrdpin8UJ08E9oYaaQn7N3IGeO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tableStyles.xml><?xml version="1.0" encoding="utf-8"?>
<a:tblStyleLst xmlns:a="http://schemas.openxmlformats.org/drawingml/2006/main" xmlns:r="http://schemas.openxmlformats.org/officeDocument/2006/relationships" def="{12A8D517-E74D-42F0-B8E6-B86F565F1C70}">
  <a:tblStyle styleId="{12A8D517-E74D-42F0-B8E6-B86F565F1C70}" styleName="Table_0">
    <a:wholeTbl>
      <a:tcTxStyle>
        <a:font>
          <a:latin typeface="Arial"/>
          <a:ea typeface="Arial"/>
          <a:cs typeface="Arial"/>
        </a:font>
        <a:srgbClr val="000000"/>
      </a:tcTxStyle>
    </a:wholeTbl>
    <a:band1H>
      <a:tcTxStyle/>
    </a:band1H>
    <a:band2H>
      <a:tcTxStyle/>
    </a:band2H>
    <a:band1V>
      <a:tcTxStyle/>
    </a:band1V>
    <a:band2V>
      <a:tcTxStyle/>
    </a:band2V>
    <a:lastCol>
      <a:tcTxStyle/>
    </a:lastCol>
    <a:firstCol>
      <a:tcTxStyle/>
    </a:firstCol>
    <a:lastRow>
      <a:tcTxStyle/>
    </a:lastRow>
    <a:seCell>
      <a:tcTxStyle/>
    </a:seCell>
    <a:swCell>
      <a:tcTxStyle/>
    </a:swCell>
    <a:firstRow>
      <a:tcTxStyle/>
    </a:firstRow>
    <a:neCell>
      <a:tcTxStyle/>
    </a:neCell>
    <a:nwCell>
      <a:tcTxStyle/>
    </a:nwCell>
  </a:tblStyle>
</a:tblStyleLst>
</file>

<file path=ppt/_rels/presentation.xml.rels><?xml version="1.0" encoding="UTF-8" standalone="yes"?><Relationships xmlns="http://schemas.openxmlformats.org/package/2006/relationships"><Relationship Id="rId40" Type="http://schemas.openxmlformats.org/officeDocument/2006/relationships/slide" Target="slides/slide35.xml"/><Relationship Id="rId20" Type="http://schemas.openxmlformats.org/officeDocument/2006/relationships/slide" Target="slides/slide15.xml"/><Relationship Id="rId42" Type="http://schemas.openxmlformats.org/officeDocument/2006/relationships/slide" Target="slides/slide37.xml"/><Relationship Id="rId41" Type="http://schemas.openxmlformats.org/officeDocument/2006/relationships/slide" Target="slides/slide36.xml"/><Relationship Id="rId22" Type="http://schemas.openxmlformats.org/officeDocument/2006/relationships/slide" Target="slides/slide17.xml"/><Relationship Id="rId44" Type="http://schemas.openxmlformats.org/officeDocument/2006/relationships/slide" Target="slides/slide39.xml"/><Relationship Id="rId21" Type="http://schemas.openxmlformats.org/officeDocument/2006/relationships/slide" Target="slides/slide16.xml"/><Relationship Id="rId43" Type="http://schemas.openxmlformats.org/officeDocument/2006/relationships/slide" Target="slides/slide38.xml"/><Relationship Id="rId24" Type="http://schemas.openxmlformats.org/officeDocument/2006/relationships/slide" Target="slides/slide19.xml"/><Relationship Id="rId23" Type="http://schemas.openxmlformats.org/officeDocument/2006/relationships/slide" Target="slides/slide18.xml"/><Relationship Id="rId45" Type="http://customschemas.google.com/relationships/presentationmetadata" Target="metadata"/><Relationship Id="rId1" Type="http://schemas.openxmlformats.org/officeDocument/2006/relationships/theme" Target="theme/theme1.xml"/><Relationship Id="rId2" Type="http://schemas.openxmlformats.org/officeDocument/2006/relationships/presProps" Target="presProps.xml"/><Relationship Id="rId3"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4.xml"/><Relationship Id="rId26" Type="http://schemas.openxmlformats.org/officeDocument/2006/relationships/slide" Target="slides/slide21.xml"/><Relationship Id="rId25" Type="http://schemas.openxmlformats.org/officeDocument/2006/relationships/slide" Target="slides/slide20.xml"/><Relationship Id="rId28" Type="http://schemas.openxmlformats.org/officeDocument/2006/relationships/slide" Target="slides/slide23.xml"/><Relationship Id="rId27" Type="http://schemas.openxmlformats.org/officeDocument/2006/relationships/slide" Target="slides/slide22.xml"/><Relationship Id="rId5" Type="http://schemas.openxmlformats.org/officeDocument/2006/relationships/notesMaster" Target="notesMasters/notesMaster1.xml"/><Relationship Id="rId6" Type="http://schemas.openxmlformats.org/officeDocument/2006/relationships/slide" Target="slides/slide1.xml"/><Relationship Id="rId29" Type="http://schemas.openxmlformats.org/officeDocument/2006/relationships/slide" Target="slides/slide24.xml"/><Relationship Id="rId7" Type="http://schemas.openxmlformats.org/officeDocument/2006/relationships/slide" Target="slides/slide2.xml"/><Relationship Id="rId8" Type="http://schemas.openxmlformats.org/officeDocument/2006/relationships/slide" Target="slides/slide3.xml"/><Relationship Id="rId31" Type="http://schemas.openxmlformats.org/officeDocument/2006/relationships/slide" Target="slides/slide26.xml"/><Relationship Id="rId30" Type="http://schemas.openxmlformats.org/officeDocument/2006/relationships/slide" Target="slides/slide25.xml"/><Relationship Id="rId11" Type="http://schemas.openxmlformats.org/officeDocument/2006/relationships/slide" Target="slides/slide6.xml"/><Relationship Id="rId33" Type="http://schemas.openxmlformats.org/officeDocument/2006/relationships/slide" Target="slides/slide28.xml"/><Relationship Id="rId10" Type="http://schemas.openxmlformats.org/officeDocument/2006/relationships/slide" Target="slides/slide5.xml"/><Relationship Id="rId32" Type="http://schemas.openxmlformats.org/officeDocument/2006/relationships/slide" Target="slides/slide27.xml"/><Relationship Id="rId13" Type="http://schemas.openxmlformats.org/officeDocument/2006/relationships/slide" Target="slides/slide8.xml"/><Relationship Id="rId35" Type="http://schemas.openxmlformats.org/officeDocument/2006/relationships/slide" Target="slides/slide30.xml"/><Relationship Id="rId12" Type="http://schemas.openxmlformats.org/officeDocument/2006/relationships/slide" Target="slides/slide7.xml"/><Relationship Id="rId34" Type="http://schemas.openxmlformats.org/officeDocument/2006/relationships/slide" Target="slides/slide29.xml"/><Relationship Id="rId15" Type="http://schemas.openxmlformats.org/officeDocument/2006/relationships/slide" Target="slides/slide10.xml"/><Relationship Id="rId37" Type="http://schemas.openxmlformats.org/officeDocument/2006/relationships/slide" Target="slides/slide32.xml"/><Relationship Id="rId14" Type="http://schemas.openxmlformats.org/officeDocument/2006/relationships/slide" Target="slides/slide9.xml"/><Relationship Id="rId36" Type="http://schemas.openxmlformats.org/officeDocument/2006/relationships/slide" Target="slides/slide31.xml"/><Relationship Id="rId17" Type="http://schemas.openxmlformats.org/officeDocument/2006/relationships/slide" Target="slides/slide12.xml"/><Relationship Id="rId39" Type="http://schemas.openxmlformats.org/officeDocument/2006/relationships/slide" Target="slides/slide34.xml"/><Relationship Id="rId16" Type="http://schemas.openxmlformats.org/officeDocument/2006/relationships/slide" Target="slides/slide11.xml"/><Relationship Id="rId38" Type="http://schemas.openxmlformats.org/officeDocument/2006/relationships/slide" Target="slides/slide33.xml"/><Relationship Id="rId19" Type="http://schemas.openxmlformats.org/officeDocument/2006/relationships/slide" Target="slides/slide14.xml"/><Relationship Id="rId18"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txBox="1"/>
          <p:nvPr>
            <p:ph idx="2" type="hdr"/>
          </p:nvPr>
        </p:nvSpPr>
        <p:spPr>
          <a:xfrm>
            <a:off x="0" y="0"/>
            <a:ext cx="2971800" cy="458788"/>
          </a:xfrm>
          <a:prstGeom prst="rect">
            <a:avLst/>
          </a:prstGeom>
          <a:noFill/>
          <a:ln>
            <a:noFill/>
          </a:ln>
        </p:spPr>
        <p:txBody>
          <a:bodyPr anchorCtr="0" anchor="t"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4" name="Google Shape;4;n"/>
          <p:cNvSpPr txBox="1"/>
          <p:nvPr>
            <p:ph idx="10" type="dt"/>
          </p:nvPr>
        </p:nvSpPr>
        <p:spPr>
          <a:xfrm>
            <a:off x="3884613" y="0"/>
            <a:ext cx="2971800" cy="458788"/>
          </a:xfrm>
          <a:prstGeom prst="rect">
            <a:avLst/>
          </a:prstGeom>
          <a:noFill/>
          <a:ln>
            <a:noFill/>
          </a:ln>
        </p:spPr>
        <p:txBody>
          <a:bodyPr anchorCtr="0" anchor="t" bIns="45700" lIns="91425" spcFirstLastPara="1" rIns="91425" wrap="square" tIns="45700">
            <a:noAutofit/>
          </a:bodyPr>
          <a:lstStyle>
            <a:lvl1pPr lvl="0" marR="0" rtl="0" algn="r">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5" name="Google Shape;5;n"/>
          <p:cNvSpPr/>
          <p:nvPr>
            <p:ph idx="3"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6" name="Google Shape;6;n"/>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lvl1pPr indent="-228600" lvl="0" marL="457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indent="-228600" lvl="1" marL="914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2pPr>
            <a:lvl3pPr indent="-228600" lvl="2" marL="1371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3pPr>
            <a:lvl4pPr indent="-228600" lvl="3" marL="1828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4pPr>
            <a:lvl5pPr indent="-228600" lvl="4" marL="22860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5pPr>
            <a:lvl6pPr indent="-228600" lvl="5" marL="27432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6pPr>
            <a:lvl7pPr indent="-228600" lvl="6" marL="32004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7pPr>
            <a:lvl8pPr indent="-228600" lvl="7" marL="36576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8pPr>
            <a:lvl9pPr indent="-228600" lvl="8" marL="411480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9pPr>
          </a:lstStyle>
          <a:p/>
        </p:txBody>
      </p:sp>
      <p:sp>
        <p:nvSpPr>
          <p:cNvPr id="7" name="Google Shape;7;n"/>
          <p:cNvSpPr txBox="1"/>
          <p:nvPr>
            <p:ph idx="11" type="ftr"/>
          </p:nvPr>
        </p:nvSpPr>
        <p:spPr>
          <a:xfrm>
            <a:off x="0" y="8685213"/>
            <a:ext cx="2971800" cy="458787"/>
          </a:xfrm>
          <a:prstGeom prst="rect">
            <a:avLst/>
          </a:prstGeom>
          <a:noFill/>
          <a:ln>
            <a:noFill/>
          </a:ln>
        </p:spPr>
        <p:txBody>
          <a:bodyPr anchorCtr="0" anchor="b" bIns="45700" lIns="91425" spcFirstLastPara="1" rIns="91425" wrap="square" tIns="45700">
            <a:noAutofit/>
          </a:bodyPr>
          <a:lstStyle>
            <a:lvl1pPr lvl="0" marR="0" rtl="0" algn="l">
              <a:spcBef>
                <a:spcPts val="0"/>
              </a:spcBef>
              <a:spcAft>
                <a:spcPts val="0"/>
              </a:spcAft>
              <a:buSzPts val="1400"/>
              <a:buNone/>
              <a:defRPr b="0" i="0" sz="1200" u="none" cap="none" strike="noStrike">
                <a:solidFill>
                  <a:schemeClr val="dk1"/>
                </a:solidFill>
                <a:latin typeface="Calibri"/>
                <a:ea typeface="Calibri"/>
                <a:cs typeface="Calibri"/>
                <a:sym typeface="Calibri"/>
              </a:defRPr>
            </a:lvl1pPr>
            <a:lvl2pPr lvl="1"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2pPr>
            <a:lvl3pPr lvl="2"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3pPr>
            <a:lvl4pPr lvl="3"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4pPr>
            <a:lvl5pPr lvl="4"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5pPr>
            <a:lvl6pPr lvl="5"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6pPr>
            <a:lvl7pPr lvl="6"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7pPr>
            <a:lvl8pPr lvl="7"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8pPr>
            <a:lvl9pPr lvl="8" marR="0" rtl="0" algn="l">
              <a:spcBef>
                <a:spcPts val="0"/>
              </a:spcBef>
              <a:spcAft>
                <a:spcPts val="0"/>
              </a:spcAft>
              <a:buSzPts val="1400"/>
              <a:buNone/>
              <a:defRPr b="0" i="0" sz="1800" u="none" cap="none" strike="noStrike">
                <a:solidFill>
                  <a:schemeClr val="dk1"/>
                </a:solidFill>
                <a:latin typeface="Calibri"/>
                <a:ea typeface="Calibri"/>
                <a:cs typeface="Calibri"/>
                <a:sym typeface="Calibri"/>
              </a:defRPr>
            </a:lvl9pPr>
          </a:lstStyle>
          <a:p/>
        </p:txBody>
      </p:sp>
      <p:sp>
        <p:nvSpPr>
          <p:cNvPr id="8" name="Google Shape;8;n"/>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marR="0" rtl="0" algn="r">
              <a:spcBef>
                <a:spcPts val="0"/>
              </a:spcBef>
              <a:spcAft>
                <a:spcPts val="0"/>
              </a:spcAft>
              <a:buNone/>
            </a:pPr>
            <a:fld id="{00000000-1234-1234-1234-123412341234}" type="slidenum">
              <a:rPr b="0" i="0" lang="en-US" sz="1200" u="none" cap="none" strike="noStrike">
                <a:solidFill>
                  <a:schemeClr val="dk1"/>
                </a:solidFill>
                <a:latin typeface="Calibri"/>
                <a:ea typeface="Calibri"/>
                <a:cs typeface="Calibri"/>
                <a:sym typeface="Calibri"/>
              </a:rPr>
              <a:t>‹#›</a:t>
            </a:fld>
            <a:endParaRPr b="0" i="0" sz="1200" u="none" cap="none" strike="noStrike">
              <a:solidFill>
                <a:schemeClr val="dk1"/>
              </a:solidFill>
              <a:latin typeface="Calibri"/>
              <a:ea typeface="Calibri"/>
              <a:cs typeface="Calibri"/>
              <a:sym typeface="Calibri"/>
            </a:endParaRPr>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 name="Shape 11"/>
        <p:cNvGrpSpPr/>
        <p:nvPr/>
      </p:nvGrpSpPr>
      <p:grpSpPr>
        <a:xfrm>
          <a:off x="0" y="0"/>
          <a:ext cx="0" cy="0"/>
          <a:chOff x="0" y="0"/>
          <a:chExt cx="0" cy="0"/>
        </a:xfrm>
      </p:grpSpPr>
      <p:sp>
        <p:nvSpPr>
          <p:cNvPr id="12" name="Google Shape;12;p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 name="Google Shape;13;p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 name="Google Shape;14;p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 name="Shape 20"/>
        <p:cNvGrpSpPr/>
        <p:nvPr/>
      </p:nvGrpSpPr>
      <p:grpSpPr>
        <a:xfrm>
          <a:off x="0" y="0"/>
          <a:ext cx="0" cy="0"/>
          <a:chOff x="0" y="0"/>
          <a:chExt cx="0" cy="0"/>
        </a:xfrm>
      </p:grpSpPr>
      <p:sp>
        <p:nvSpPr>
          <p:cNvPr id="21" name="Google Shape;21;p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 name="Google Shape;22;p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 name="Google Shape;23;p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 name="Shape 28"/>
        <p:cNvGrpSpPr/>
        <p:nvPr/>
      </p:nvGrpSpPr>
      <p:grpSpPr>
        <a:xfrm>
          <a:off x="0" y="0"/>
          <a:ext cx="0" cy="0"/>
          <a:chOff x="0" y="0"/>
          <a:chExt cx="0" cy="0"/>
        </a:xfrm>
      </p:grpSpPr>
      <p:sp>
        <p:nvSpPr>
          <p:cNvPr id="29" name="Google Shape;29;p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0" name="Google Shape;30;p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 name="Google Shape;31;p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8" name="Shape 38"/>
        <p:cNvGrpSpPr/>
        <p:nvPr/>
      </p:nvGrpSpPr>
      <p:grpSpPr>
        <a:xfrm>
          <a:off x="0" y="0"/>
          <a:ext cx="0" cy="0"/>
          <a:chOff x="0" y="0"/>
          <a:chExt cx="0" cy="0"/>
        </a:xfrm>
      </p:grpSpPr>
      <p:sp>
        <p:nvSpPr>
          <p:cNvPr id="39" name="Google Shape;39;p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0" name="Google Shape;40;p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1" name="Google Shape;41;p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46" name="Shape 46"/>
        <p:cNvGrpSpPr/>
        <p:nvPr/>
      </p:nvGrpSpPr>
      <p:grpSpPr>
        <a:xfrm>
          <a:off x="0" y="0"/>
          <a:ext cx="0" cy="0"/>
          <a:chOff x="0" y="0"/>
          <a:chExt cx="0" cy="0"/>
        </a:xfrm>
      </p:grpSpPr>
      <p:sp>
        <p:nvSpPr>
          <p:cNvPr id="47" name="Google Shape;47;p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48" name="Google Shape;48;p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49" name="Google Shape;49;p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57" name="Shape 57"/>
        <p:cNvGrpSpPr/>
        <p:nvPr/>
      </p:nvGrpSpPr>
      <p:grpSpPr>
        <a:xfrm>
          <a:off x="0" y="0"/>
          <a:ext cx="0" cy="0"/>
          <a:chOff x="0" y="0"/>
          <a:chExt cx="0" cy="0"/>
        </a:xfrm>
      </p:grpSpPr>
      <p:sp>
        <p:nvSpPr>
          <p:cNvPr id="58" name="Google Shape;58;p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59" name="Google Shape;59;p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60" name="Google Shape;60;p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68" name="Shape 68"/>
        <p:cNvGrpSpPr/>
        <p:nvPr/>
      </p:nvGrpSpPr>
      <p:grpSpPr>
        <a:xfrm>
          <a:off x="0" y="0"/>
          <a:ext cx="0" cy="0"/>
          <a:chOff x="0" y="0"/>
          <a:chExt cx="0" cy="0"/>
        </a:xfrm>
      </p:grpSpPr>
      <p:sp>
        <p:nvSpPr>
          <p:cNvPr id="69" name="Google Shape;69;p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0" name="Google Shape;70;p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1" name="Google Shape;71;p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76" name="Shape 76"/>
        <p:cNvGrpSpPr/>
        <p:nvPr/>
      </p:nvGrpSpPr>
      <p:grpSpPr>
        <a:xfrm>
          <a:off x="0" y="0"/>
          <a:ext cx="0" cy="0"/>
          <a:chOff x="0" y="0"/>
          <a:chExt cx="0" cy="0"/>
        </a:xfrm>
      </p:grpSpPr>
      <p:sp>
        <p:nvSpPr>
          <p:cNvPr id="77" name="Google Shape;77;p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78" name="Google Shape;78;p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79" name="Google Shape;79;p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86" name="Shape 86"/>
        <p:cNvGrpSpPr/>
        <p:nvPr/>
      </p:nvGrpSpPr>
      <p:grpSpPr>
        <a:xfrm>
          <a:off x="0" y="0"/>
          <a:ext cx="0" cy="0"/>
          <a:chOff x="0" y="0"/>
          <a:chExt cx="0" cy="0"/>
        </a:xfrm>
      </p:grpSpPr>
      <p:sp>
        <p:nvSpPr>
          <p:cNvPr id="87" name="Google Shape;87;p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88" name="Google Shape;88;p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89" name="Google Shape;89;p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97" name="Shape 97"/>
        <p:cNvGrpSpPr/>
        <p:nvPr/>
      </p:nvGrpSpPr>
      <p:grpSpPr>
        <a:xfrm>
          <a:off x="0" y="0"/>
          <a:ext cx="0" cy="0"/>
          <a:chOff x="0" y="0"/>
          <a:chExt cx="0" cy="0"/>
        </a:xfrm>
      </p:grpSpPr>
      <p:sp>
        <p:nvSpPr>
          <p:cNvPr id="98" name="Google Shape;98;p1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99" name="Google Shape;99;p1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00" name="Google Shape;100;p1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07" name="Shape 107"/>
        <p:cNvGrpSpPr/>
        <p:nvPr/>
      </p:nvGrpSpPr>
      <p:grpSpPr>
        <a:xfrm>
          <a:off x="0" y="0"/>
          <a:ext cx="0" cy="0"/>
          <a:chOff x="0" y="0"/>
          <a:chExt cx="0" cy="0"/>
        </a:xfrm>
      </p:grpSpPr>
      <p:sp>
        <p:nvSpPr>
          <p:cNvPr id="108" name="Google Shape;108;p1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09" name="Google Shape;109;p1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0" name="Google Shape;110;p1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5" name="Shape 115"/>
        <p:cNvGrpSpPr/>
        <p:nvPr/>
      </p:nvGrpSpPr>
      <p:grpSpPr>
        <a:xfrm>
          <a:off x="0" y="0"/>
          <a:ext cx="0" cy="0"/>
          <a:chOff x="0" y="0"/>
          <a:chExt cx="0" cy="0"/>
        </a:xfrm>
      </p:grpSpPr>
      <p:sp>
        <p:nvSpPr>
          <p:cNvPr id="116" name="Google Shape;116;p1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17" name="Google Shape;117;p1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18" name="Google Shape;118;p1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4" name="Shape 124"/>
        <p:cNvGrpSpPr/>
        <p:nvPr/>
      </p:nvGrpSpPr>
      <p:grpSpPr>
        <a:xfrm>
          <a:off x="0" y="0"/>
          <a:ext cx="0" cy="0"/>
          <a:chOff x="0" y="0"/>
          <a:chExt cx="0" cy="0"/>
        </a:xfrm>
      </p:grpSpPr>
      <p:sp>
        <p:nvSpPr>
          <p:cNvPr id="125" name="Google Shape;125;p1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26" name="Google Shape;126;p1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27" name="Google Shape;127;p1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3" name="Shape 133"/>
        <p:cNvGrpSpPr/>
        <p:nvPr/>
      </p:nvGrpSpPr>
      <p:grpSpPr>
        <a:xfrm>
          <a:off x="0" y="0"/>
          <a:ext cx="0" cy="0"/>
          <a:chOff x="0" y="0"/>
          <a:chExt cx="0" cy="0"/>
        </a:xfrm>
      </p:grpSpPr>
      <p:sp>
        <p:nvSpPr>
          <p:cNvPr id="134" name="Google Shape;134;p1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35" name="Google Shape;135;p1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36" name="Google Shape;136;p1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p1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46" name="Google Shape;146;p1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47" name="Google Shape;147;p1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4" name="Shape 154"/>
        <p:cNvGrpSpPr/>
        <p:nvPr/>
      </p:nvGrpSpPr>
      <p:grpSpPr>
        <a:xfrm>
          <a:off x="0" y="0"/>
          <a:ext cx="0" cy="0"/>
          <a:chOff x="0" y="0"/>
          <a:chExt cx="0" cy="0"/>
        </a:xfrm>
      </p:grpSpPr>
      <p:sp>
        <p:nvSpPr>
          <p:cNvPr id="155" name="Google Shape;155;p1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56" name="Google Shape;156;p1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57" name="Google Shape;157;p1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2" name="Shape 162"/>
        <p:cNvGrpSpPr/>
        <p:nvPr/>
      </p:nvGrpSpPr>
      <p:grpSpPr>
        <a:xfrm>
          <a:off x="0" y="0"/>
          <a:ext cx="0" cy="0"/>
          <a:chOff x="0" y="0"/>
          <a:chExt cx="0" cy="0"/>
        </a:xfrm>
      </p:grpSpPr>
      <p:sp>
        <p:nvSpPr>
          <p:cNvPr id="163" name="Google Shape;163;p1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64" name="Google Shape;164;p1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65" name="Google Shape;165;p1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1" name="Shape 171"/>
        <p:cNvGrpSpPr/>
        <p:nvPr/>
      </p:nvGrpSpPr>
      <p:grpSpPr>
        <a:xfrm>
          <a:off x="0" y="0"/>
          <a:ext cx="0" cy="0"/>
          <a:chOff x="0" y="0"/>
          <a:chExt cx="0" cy="0"/>
        </a:xfrm>
      </p:grpSpPr>
      <p:sp>
        <p:nvSpPr>
          <p:cNvPr id="172" name="Google Shape;172;p1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73" name="Google Shape;173;p1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74" name="Google Shape;174;p1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0" name="Shape 180"/>
        <p:cNvGrpSpPr/>
        <p:nvPr/>
      </p:nvGrpSpPr>
      <p:grpSpPr>
        <a:xfrm>
          <a:off x="0" y="0"/>
          <a:ext cx="0" cy="0"/>
          <a:chOff x="0" y="0"/>
          <a:chExt cx="0" cy="0"/>
        </a:xfrm>
      </p:grpSpPr>
      <p:sp>
        <p:nvSpPr>
          <p:cNvPr id="181" name="Google Shape;181;p1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82" name="Google Shape;182;p1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83" name="Google Shape;183;p1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1" name="Shape 191"/>
        <p:cNvGrpSpPr/>
        <p:nvPr/>
      </p:nvGrpSpPr>
      <p:grpSpPr>
        <a:xfrm>
          <a:off x="0" y="0"/>
          <a:ext cx="0" cy="0"/>
          <a:chOff x="0" y="0"/>
          <a:chExt cx="0" cy="0"/>
        </a:xfrm>
      </p:grpSpPr>
      <p:sp>
        <p:nvSpPr>
          <p:cNvPr id="192" name="Google Shape;192;p2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193" name="Google Shape;193;p2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194" name="Google Shape;194;p2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9" name="Shape 199"/>
        <p:cNvGrpSpPr/>
        <p:nvPr/>
      </p:nvGrpSpPr>
      <p:grpSpPr>
        <a:xfrm>
          <a:off x="0" y="0"/>
          <a:ext cx="0" cy="0"/>
          <a:chOff x="0" y="0"/>
          <a:chExt cx="0" cy="0"/>
        </a:xfrm>
      </p:grpSpPr>
      <p:sp>
        <p:nvSpPr>
          <p:cNvPr id="200" name="Google Shape;200;p2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1" name="Google Shape;201;p2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02" name="Google Shape;202;p2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7" name="Shape 207"/>
        <p:cNvGrpSpPr/>
        <p:nvPr/>
      </p:nvGrpSpPr>
      <p:grpSpPr>
        <a:xfrm>
          <a:off x="0" y="0"/>
          <a:ext cx="0" cy="0"/>
          <a:chOff x="0" y="0"/>
          <a:chExt cx="0" cy="0"/>
        </a:xfrm>
      </p:grpSpPr>
      <p:sp>
        <p:nvSpPr>
          <p:cNvPr id="208" name="Google Shape;208;p2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09" name="Google Shape;209;p2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0" name="Google Shape;210;p2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6" name="Shape 216"/>
        <p:cNvGrpSpPr/>
        <p:nvPr/>
      </p:nvGrpSpPr>
      <p:grpSpPr>
        <a:xfrm>
          <a:off x="0" y="0"/>
          <a:ext cx="0" cy="0"/>
          <a:chOff x="0" y="0"/>
          <a:chExt cx="0" cy="0"/>
        </a:xfrm>
      </p:grpSpPr>
      <p:sp>
        <p:nvSpPr>
          <p:cNvPr id="217" name="Google Shape;217;g3d4f89fe161_0_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p:spPr>
      </p:sp>
      <p:sp>
        <p:nvSpPr>
          <p:cNvPr id="218" name="Google Shape;218;g3d4f89fe161_0_0:notes"/>
          <p:cNvSpPr txBox="1"/>
          <p:nvPr>
            <p:ph idx="1" type="body"/>
          </p:nvPr>
        </p:nvSpPr>
        <p:spPr>
          <a:xfrm>
            <a:off x="685800" y="4400550"/>
            <a:ext cx="5486400" cy="3600600"/>
          </a:xfrm>
          <a:prstGeom prst="rect">
            <a:avLst/>
          </a:prstGeom>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19" name="Google Shape;219;g3d4f89fe161_0_0:notes"/>
          <p:cNvSpPr txBox="1"/>
          <p:nvPr>
            <p:ph idx="12" type="sldNum"/>
          </p:nvPr>
        </p:nvSpPr>
        <p:spPr>
          <a:xfrm>
            <a:off x="3884613" y="8685213"/>
            <a:ext cx="2971800" cy="458700"/>
          </a:xfrm>
          <a:prstGeom prst="rect">
            <a:avLst/>
          </a:prstGeom>
        </p:spPr>
        <p:txBody>
          <a:bodyPr anchorCtr="0" anchor="b" bIns="45700" lIns="91425" spcFirstLastPara="1" rIns="91425" wrap="square" tIns="45700">
            <a:noAutofit/>
          </a:bodyPr>
          <a:lstStyle/>
          <a:p>
            <a:pPr indent="0" lvl="0" marL="0" rtl="0" algn="r">
              <a:spcBef>
                <a:spcPts val="0"/>
              </a:spcBef>
              <a:spcAft>
                <a:spcPts val="0"/>
              </a:spcAft>
              <a:buClr>
                <a:srgbClr val="000000"/>
              </a:buClr>
              <a:buFont typeface="Arial"/>
              <a:buNone/>
            </a:pPr>
            <a:fld id="{00000000-1234-1234-1234-123412341234}" type="slidenum">
              <a:rPr lang="en-US"/>
              <a:t>‹#›</a:t>
            </a:fld>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1" name="Shape 221"/>
        <p:cNvGrpSpPr/>
        <p:nvPr/>
      </p:nvGrpSpPr>
      <p:grpSpPr>
        <a:xfrm>
          <a:off x="0" y="0"/>
          <a:ext cx="0" cy="0"/>
          <a:chOff x="0" y="0"/>
          <a:chExt cx="0" cy="0"/>
        </a:xfrm>
      </p:grpSpPr>
      <p:sp>
        <p:nvSpPr>
          <p:cNvPr id="222" name="Google Shape;222;p2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23" name="Google Shape;223;p2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24" name="Google Shape;224;p2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0" name="Shape 230"/>
        <p:cNvGrpSpPr/>
        <p:nvPr/>
      </p:nvGrpSpPr>
      <p:grpSpPr>
        <a:xfrm>
          <a:off x="0" y="0"/>
          <a:ext cx="0" cy="0"/>
          <a:chOff x="0" y="0"/>
          <a:chExt cx="0" cy="0"/>
        </a:xfrm>
      </p:grpSpPr>
      <p:sp>
        <p:nvSpPr>
          <p:cNvPr id="231" name="Google Shape;231;p2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32" name="Google Shape;232;p2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33" name="Google Shape;233;p2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1" name="Shape 241"/>
        <p:cNvGrpSpPr/>
        <p:nvPr/>
      </p:nvGrpSpPr>
      <p:grpSpPr>
        <a:xfrm>
          <a:off x="0" y="0"/>
          <a:ext cx="0" cy="0"/>
          <a:chOff x="0" y="0"/>
          <a:chExt cx="0" cy="0"/>
        </a:xfrm>
      </p:grpSpPr>
      <p:sp>
        <p:nvSpPr>
          <p:cNvPr id="242" name="Google Shape;242;p2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43" name="Google Shape;243;p2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44" name="Google Shape;244;p2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0" name="Shape 250"/>
        <p:cNvGrpSpPr/>
        <p:nvPr/>
      </p:nvGrpSpPr>
      <p:grpSpPr>
        <a:xfrm>
          <a:off x="0" y="0"/>
          <a:ext cx="0" cy="0"/>
          <a:chOff x="0" y="0"/>
          <a:chExt cx="0" cy="0"/>
        </a:xfrm>
      </p:grpSpPr>
      <p:sp>
        <p:nvSpPr>
          <p:cNvPr id="251" name="Google Shape;251;p2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52" name="Google Shape;252;p2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53" name="Google Shape;253;p2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60" name="Shape 260"/>
        <p:cNvGrpSpPr/>
        <p:nvPr/>
      </p:nvGrpSpPr>
      <p:grpSpPr>
        <a:xfrm>
          <a:off x="0" y="0"/>
          <a:ext cx="0" cy="0"/>
          <a:chOff x="0" y="0"/>
          <a:chExt cx="0" cy="0"/>
        </a:xfrm>
      </p:grpSpPr>
      <p:sp>
        <p:nvSpPr>
          <p:cNvPr id="261" name="Google Shape;261;p2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62" name="Google Shape;262;p2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63" name="Google Shape;263;p2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0" name="Shape 270"/>
        <p:cNvGrpSpPr/>
        <p:nvPr/>
      </p:nvGrpSpPr>
      <p:grpSpPr>
        <a:xfrm>
          <a:off x="0" y="0"/>
          <a:ext cx="0" cy="0"/>
          <a:chOff x="0" y="0"/>
          <a:chExt cx="0" cy="0"/>
        </a:xfrm>
      </p:grpSpPr>
      <p:sp>
        <p:nvSpPr>
          <p:cNvPr id="271" name="Google Shape;271;p2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72" name="Google Shape;272;p2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73" name="Google Shape;273;p2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79" name="Shape 279"/>
        <p:cNvGrpSpPr/>
        <p:nvPr/>
      </p:nvGrpSpPr>
      <p:grpSpPr>
        <a:xfrm>
          <a:off x="0" y="0"/>
          <a:ext cx="0" cy="0"/>
          <a:chOff x="0" y="0"/>
          <a:chExt cx="0" cy="0"/>
        </a:xfrm>
      </p:grpSpPr>
      <p:sp>
        <p:nvSpPr>
          <p:cNvPr id="280" name="Google Shape;280;p29: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81" name="Google Shape;281;p29: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82" name="Google Shape;282;p29: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88" name="Shape 288"/>
        <p:cNvGrpSpPr/>
        <p:nvPr/>
      </p:nvGrpSpPr>
      <p:grpSpPr>
        <a:xfrm>
          <a:off x="0" y="0"/>
          <a:ext cx="0" cy="0"/>
          <a:chOff x="0" y="0"/>
          <a:chExt cx="0" cy="0"/>
        </a:xfrm>
      </p:grpSpPr>
      <p:sp>
        <p:nvSpPr>
          <p:cNvPr id="289" name="Google Shape;289;p30: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0" name="Google Shape;290;p30: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291" name="Google Shape;291;p30: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97" name="Shape 297"/>
        <p:cNvGrpSpPr/>
        <p:nvPr/>
      </p:nvGrpSpPr>
      <p:grpSpPr>
        <a:xfrm>
          <a:off x="0" y="0"/>
          <a:ext cx="0" cy="0"/>
          <a:chOff x="0" y="0"/>
          <a:chExt cx="0" cy="0"/>
        </a:xfrm>
      </p:grpSpPr>
      <p:sp>
        <p:nvSpPr>
          <p:cNvPr id="298" name="Google Shape;298;p31: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299" name="Google Shape;299;p31: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00" name="Google Shape;300;p31: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08" name="Shape 308"/>
        <p:cNvGrpSpPr/>
        <p:nvPr/>
      </p:nvGrpSpPr>
      <p:grpSpPr>
        <a:xfrm>
          <a:off x="0" y="0"/>
          <a:ext cx="0" cy="0"/>
          <a:chOff x="0" y="0"/>
          <a:chExt cx="0" cy="0"/>
        </a:xfrm>
      </p:grpSpPr>
      <p:sp>
        <p:nvSpPr>
          <p:cNvPr id="309" name="Google Shape;309;p32: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10" name="Google Shape;310;p32: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11" name="Google Shape;311;p32: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18" name="Shape 318"/>
        <p:cNvGrpSpPr/>
        <p:nvPr/>
      </p:nvGrpSpPr>
      <p:grpSpPr>
        <a:xfrm>
          <a:off x="0" y="0"/>
          <a:ext cx="0" cy="0"/>
          <a:chOff x="0" y="0"/>
          <a:chExt cx="0" cy="0"/>
        </a:xfrm>
      </p:grpSpPr>
      <p:sp>
        <p:nvSpPr>
          <p:cNvPr id="319" name="Google Shape;319;p33: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0" name="Google Shape;320;p33: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21" name="Google Shape;321;p33: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26" name="Shape 326"/>
        <p:cNvGrpSpPr/>
        <p:nvPr/>
      </p:nvGrpSpPr>
      <p:grpSpPr>
        <a:xfrm>
          <a:off x="0" y="0"/>
          <a:ext cx="0" cy="0"/>
          <a:chOff x="0" y="0"/>
          <a:chExt cx="0" cy="0"/>
        </a:xfrm>
      </p:grpSpPr>
      <p:sp>
        <p:nvSpPr>
          <p:cNvPr id="327" name="Google Shape;327;p34: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28" name="Google Shape;328;p34: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29" name="Google Shape;329;p34: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34" name="Shape 334"/>
        <p:cNvGrpSpPr/>
        <p:nvPr/>
      </p:nvGrpSpPr>
      <p:grpSpPr>
        <a:xfrm>
          <a:off x="0" y="0"/>
          <a:ext cx="0" cy="0"/>
          <a:chOff x="0" y="0"/>
          <a:chExt cx="0" cy="0"/>
        </a:xfrm>
      </p:grpSpPr>
      <p:sp>
        <p:nvSpPr>
          <p:cNvPr id="335" name="Google Shape;335;p35: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36" name="Google Shape;336;p35: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37" name="Google Shape;337;p35: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44" name="Shape 344"/>
        <p:cNvGrpSpPr/>
        <p:nvPr/>
      </p:nvGrpSpPr>
      <p:grpSpPr>
        <a:xfrm>
          <a:off x="0" y="0"/>
          <a:ext cx="0" cy="0"/>
          <a:chOff x="0" y="0"/>
          <a:chExt cx="0" cy="0"/>
        </a:xfrm>
      </p:grpSpPr>
      <p:sp>
        <p:nvSpPr>
          <p:cNvPr id="345" name="Google Shape;345;p36: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46" name="Google Shape;346;p36: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47" name="Google Shape;347;p36: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55" name="Shape 355"/>
        <p:cNvGrpSpPr/>
        <p:nvPr/>
      </p:nvGrpSpPr>
      <p:grpSpPr>
        <a:xfrm>
          <a:off x="0" y="0"/>
          <a:ext cx="0" cy="0"/>
          <a:chOff x="0" y="0"/>
          <a:chExt cx="0" cy="0"/>
        </a:xfrm>
      </p:grpSpPr>
      <p:sp>
        <p:nvSpPr>
          <p:cNvPr id="356" name="Google Shape;356;p37: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57" name="Google Shape;357;p37: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58" name="Google Shape;358;p37: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notesSlides/notesSlide3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364" name="Shape 364"/>
        <p:cNvGrpSpPr/>
        <p:nvPr/>
      </p:nvGrpSpPr>
      <p:grpSpPr>
        <a:xfrm>
          <a:off x="0" y="0"/>
          <a:ext cx="0" cy="0"/>
          <a:chOff x="0" y="0"/>
          <a:chExt cx="0" cy="0"/>
        </a:xfrm>
      </p:grpSpPr>
      <p:sp>
        <p:nvSpPr>
          <p:cNvPr id="365" name="Google Shape;365;p38:notes"/>
          <p:cNvSpPr/>
          <p:nvPr>
            <p:ph idx="2" type="sldImg"/>
          </p:nvPr>
        </p:nvSpPr>
        <p:spPr>
          <a:xfrm>
            <a:off x="685800" y="1143000"/>
            <a:ext cx="5486400" cy="3086100"/>
          </a:xfrm>
          <a:custGeom>
            <a:rect b="b" l="l" r="r" t="t"/>
            <a:pathLst>
              <a:path extrusionOk="0" h="120000" w="120000">
                <a:moveTo>
                  <a:pt x="0" y="0"/>
                </a:moveTo>
                <a:lnTo>
                  <a:pt x="120000" y="0"/>
                </a:lnTo>
                <a:lnTo>
                  <a:pt x="120000" y="120000"/>
                </a:lnTo>
                <a:lnTo>
                  <a:pt x="0" y="120000"/>
                </a:lnTo>
                <a:close/>
              </a:path>
            </a:pathLst>
          </a:custGeom>
          <a:noFill/>
          <a:ln cap="flat" cmpd="sng" w="12700">
            <a:solidFill>
              <a:srgbClr val="000000"/>
            </a:solidFill>
            <a:prstDash val="solid"/>
            <a:round/>
            <a:headEnd len="sm" w="sm" type="none"/>
            <a:tailEnd len="sm" w="sm" type="none"/>
          </a:ln>
        </p:spPr>
      </p:sp>
      <p:sp>
        <p:nvSpPr>
          <p:cNvPr id="366" name="Google Shape;366;p38:notes"/>
          <p:cNvSpPr txBox="1"/>
          <p:nvPr>
            <p:ph idx="1" type="body"/>
          </p:nvPr>
        </p:nvSpPr>
        <p:spPr>
          <a:xfrm>
            <a:off x="685800" y="4400550"/>
            <a:ext cx="5486400" cy="3600450"/>
          </a:xfrm>
          <a:prstGeom prst="rect">
            <a:avLst/>
          </a:prstGeom>
          <a:noFill/>
          <a:ln>
            <a:noFill/>
          </a:ln>
        </p:spPr>
        <p:txBody>
          <a:bodyPr anchorCtr="0" anchor="t" bIns="45700" lIns="91425" spcFirstLastPara="1" rIns="91425" wrap="square" tIns="45700">
            <a:noAutofit/>
          </a:bodyPr>
          <a:lstStyle/>
          <a:p>
            <a:pPr indent="0" lvl="0" marL="0" rtl="0" algn="l">
              <a:spcBef>
                <a:spcPts val="0"/>
              </a:spcBef>
              <a:spcAft>
                <a:spcPts val="0"/>
              </a:spcAft>
              <a:buNone/>
            </a:pPr>
            <a:r>
              <a:t/>
            </a:r>
            <a:endParaRPr/>
          </a:p>
        </p:txBody>
      </p:sp>
      <p:sp>
        <p:nvSpPr>
          <p:cNvPr id="367" name="Google Shape;367;p38:notes"/>
          <p:cNvSpPr txBox="1"/>
          <p:nvPr>
            <p:ph idx="12" type="sldNum"/>
          </p:nvPr>
        </p:nvSpPr>
        <p:spPr>
          <a:xfrm>
            <a:off x="3884613" y="8685213"/>
            <a:ext cx="2971800" cy="458787"/>
          </a:xfrm>
          <a:prstGeom prst="rect">
            <a:avLst/>
          </a:prstGeom>
          <a:noFill/>
          <a:ln>
            <a:noFill/>
          </a:ln>
        </p:spPr>
        <p:txBody>
          <a:bodyPr anchorCtr="0" anchor="b" bIns="45700" lIns="91425" spcFirstLastPara="1" rIns="91425" wrap="square" tIns="45700">
            <a:noAutofit/>
          </a:bodyPr>
          <a:lstStyle/>
          <a:p>
            <a:pPr indent="0" lvl="0" marL="0" rtl="0" algn="r">
              <a:spcBef>
                <a:spcPts val="0"/>
              </a:spcBef>
              <a:spcAft>
                <a:spcPts val="0"/>
              </a:spcAft>
              <a:buNone/>
            </a:pPr>
            <a:fld id="{00000000-1234-1234-1234-123412341234}" type="slidenum">
              <a:rPr lang="en-US"/>
              <a:t>‹#›</a:t>
            </a:fld>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DEFAULT">
  <p:cSld name="DEFAULT">
    <p:bg>
      <p:bgPr>
        <a:solidFill>
          <a:schemeClr val="lt1"/>
        </a:solidFill>
      </p:bgPr>
    </p:bg>
    <p:spTree>
      <p:nvGrpSpPr>
        <p:cNvPr id="10" name="Shape 10"/>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9" name="Shape 9"/>
        <p:cNvGrpSpPr/>
        <p:nvPr/>
      </p:nvGrpSpPr>
      <p:grpSpPr>
        <a:xfrm>
          <a:off x="0" y="0"/>
          <a:ext cx="0" cy="0"/>
          <a:chOff x="0" y="0"/>
          <a:chExt cx="0" cy="0"/>
        </a:xfrm>
      </p:grpSpPr>
    </p:spTree>
  </p:cSld>
  <p:clrMap accent1="accent1" accent2="accent2" accent3="accent3" accent4="accent4" accent5="accent5" accent6="accent6" bg1="lt1" bg2="dk2" tx1="dk1" tx2="lt2" folHlink="folHlink" hlink="hlink"/>
  <p:sldLayoutIdLst>
    <p:sldLayoutId id="2147483649" r:id="rId1"/>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3.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5.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6.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9.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6.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7.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8.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39.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C2D4E"/>
        </a:solidFill>
      </p:bgPr>
    </p:bg>
    <p:spTree>
      <p:nvGrpSpPr>
        <p:cNvPr id="15" name="Shape 15"/>
        <p:cNvGrpSpPr/>
        <p:nvPr/>
      </p:nvGrpSpPr>
      <p:grpSpPr>
        <a:xfrm>
          <a:off x="0" y="0"/>
          <a:ext cx="0" cy="0"/>
          <a:chOff x="0" y="0"/>
          <a:chExt cx="0" cy="0"/>
        </a:xfrm>
      </p:grpSpPr>
      <p:sp>
        <p:nvSpPr>
          <p:cNvPr id="16" name="Google Shape;16;p1"/>
          <p:cNvSpPr/>
          <p:nvPr/>
        </p:nvSpPr>
        <p:spPr>
          <a:xfrm>
            <a:off x="0" y="0"/>
            <a:ext cx="201168" cy="514350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 name="Google Shape;17;p1"/>
          <p:cNvSpPr/>
          <p:nvPr/>
        </p:nvSpPr>
        <p:spPr>
          <a:xfrm>
            <a:off x="457200" y="822960"/>
            <a:ext cx="8321040" cy="2194560"/>
          </a:xfrm>
          <a:prstGeom prst="rect">
            <a:avLst/>
          </a:prstGeom>
          <a:noFill/>
          <a:ln>
            <a:noFill/>
          </a:ln>
        </p:spPr>
        <p:txBody>
          <a:bodyPr anchorCtr="0" anchor="ctr" bIns="0" lIns="0" spcFirstLastPara="1" rIns="0" wrap="square" tIns="76200">
            <a:noAutofit/>
          </a:bodyPr>
          <a:lstStyle/>
          <a:p>
            <a:pPr indent="0" lvl="0" marL="0" marR="0" rtl="0" algn="l">
              <a:spcBef>
                <a:spcPts val="0"/>
              </a:spcBef>
              <a:spcAft>
                <a:spcPts val="0"/>
              </a:spcAft>
              <a:buClr>
                <a:srgbClr val="FFFFFF"/>
              </a:buClr>
              <a:buSzPts val="3600"/>
              <a:buFont typeface="Cambria"/>
              <a:buNone/>
            </a:pPr>
            <a:r>
              <a:rPr b="1" i="0" lang="en-US" sz="3600" u="none" cap="none" strike="noStrike">
                <a:solidFill>
                  <a:srgbClr val="FFFFFF"/>
                </a:solidFill>
                <a:latin typeface="Cambria"/>
                <a:ea typeface="Cambria"/>
                <a:cs typeface="Cambria"/>
                <a:sym typeface="Cambria"/>
              </a:rPr>
              <a:t>Research Philosophy</a:t>
            </a:r>
            <a:endParaRPr b="0" i="0" sz="36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FFFFFF"/>
              </a:buClr>
              <a:buSzPts val="3600"/>
              <a:buFont typeface="Cambria"/>
              <a:buNone/>
            </a:pPr>
            <a:r>
              <a:rPr b="1" i="0" lang="en-US" sz="3600" u="none" cap="none" strike="noStrike">
                <a:solidFill>
                  <a:srgbClr val="FFFFFF"/>
                </a:solidFill>
                <a:latin typeface="Cambria"/>
                <a:ea typeface="Cambria"/>
                <a:cs typeface="Cambria"/>
                <a:sym typeface="Cambria"/>
              </a:rPr>
              <a:t>Making Sense of the Foundations</a:t>
            </a:r>
            <a:endParaRPr b="0" i="0" sz="3600" u="none" cap="none" strike="noStrike">
              <a:solidFill>
                <a:schemeClr val="dk1"/>
              </a:solidFill>
              <a:latin typeface="Calibri"/>
              <a:ea typeface="Calibri"/>
              <a:cs typeface="Calibri"/>
              <a:sym typeface="Calibri"/>
            </a:endParaRPr>
          </a:p>
        </p:txBody>
      </p:sp>
      <p:sp>
        <p:nvSpPr>
          <p:cNvPr id="18" name="Google Shape;18;p1"/>
          <p:cNvSpPr/>
          <p:nvPr/>
        </p:nvSpPr>
        <p:spPr>
          <a:xfrm>
            <a:off x="457200" y="3154680"/>
            <a:ext cx="8046720" cy="777240"/>
          </a:xfrm>
          <a:prstGeom prst="rect">
            <a:avLst/>
          </a:prstGeom>
          <a:noFill/>
          <a:ln>
            <a:noFill/>
          </a:ln>
        </p:spPr>
        <p:txBody>
          <a:bodyPr anchorCtr="0" anchor="ctr" bIns="0" lIns="0" spcFirstLastPara="1" rIns="0" wrap="square" tIns="76200">
            <a:noAutofit/>
          </a:bodyPr>
          <a:lstStyle/>
          <a:p>
            <a:pPr indent="0" lvl="0" marL="0" marR="0" rtl="0" algn="l">
              <a:spcBef>
                <a:spcPts val="0"/>
              </a:spcBef>
              <a:spcAft>
                <a:spcPts val="0"/>
              </a:spcAft>
              <a:buClr>
                <a:srgbClr val="BF9B30"/>
              </a:buClr>
              <a:buSzPts val="1900"/>
              <a:buFont typeface="Calibri"/>
              <a:buNone/>
            </a:pPr>
            <a:r>
              <a:rPr b="0" i="0" lang="en-US" sz="1900" u="none" cap="none" strike="noStrike">
                <a:solidFill>
                  <a:srgbClr val="BF9B30"/>
                </a:solidFill>
                <a:latin typeface="Calibri"/>
                <a:ea typeface="Calibri"/>
                <a:cs typeface="Calibri"/>
                <a:sym typeface="Calibri"/>
              </a:rPr>
              <a:t>A guided introduction for new doctoral researchers</a:t>
            </a:r>
            <a:endParaRPr b="0" i="0" sz="19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BF9B30"/>
              </a:buClr>
              <a:buSzPts val="1900"/>
              <a:buFont typeface="Calibri"/>
              <a:buNone/>
            </a:pPr>
            <a:r>
              <a:rPr b="0" i="0" lang="en-US" sz="1900" u="none" cap="none" strike="noStrike">
                <a:solidFill>
                  <a:srgbClr val="BF9B30"/>
                </a:solidFill>
                <a:latin typeface="Calibri"/>
                <a:ea typeface="Calibri"/>
                <a:cs typeface="Calibri"/>
                <a:sym typeface="Calibri"/>
              </a:rPr>
              <a:t>LCDB7007  |  Dr Caroline Jawad  |  UWTSD</a:t>
            </a:r>
            <a:endParaRPr b="0" i="0" sz="1900" u="none" cap="none" strike="noStrike">
              <a:solidFill>
                <a:schemeClr val="dk1"/>
              </a:solidFill>
              <a:latin typeface="Calibri"/>
              <a:ea typeface="Calibri"/>
              <a:cs typeface="Calibri"/>
              <a:sym typeface="Calibri"/>
            </a:endParaRPr>
          </a:p>
        </p:txBody>
      </p:sp>
      <p:sp>
        <p:nvSpPr>
          <p:cNvPr id="19" name="Google Shape;19;p1"/>
          <p:cNvSpPr/>
          <p:nvPr/>
        </p:nvSpPr>
        <p:spPr>
          <a:xfrm>
            <a:off x="457200" y="4773168"/>
            <a:ext cx="8321040" cy="256032"/>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8899AA"/>
              </a:buClr>
              <a:buSzPts val="1000"/>
              <a:buFont typeface="Calibri"/>
              <a:buNone/>
            </a:pPr>
            <a:r>
              <a:rPr b="0" i="1" lang="en-US" sz="1000" u="none" cap="none" strike="noStrike">
                <a:solidFill>
                  <a:srgbClr val="8899AA"/>
                </a:solidFill>
                <a:latin typeface="Calibri"/>
                <a:ea typeface="Calibri"/>
                <a:cs typeface="Calibri"/>
                <a:sym typeface="Calibri"/>
              </a:rPr>
              <a:t>Dr Caroline Jawad  |  LCDB7007  |  UWTSD</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24" name="Shape 24"/>
        <p:cNvGrpSpPr/>
        <p:nvPr/>
      </p:nvGrpSpPr>
      <p:grpSpPr>
        <a:xfrm>
          <a:off x="0" y="0"/>
          <a:ext cx="0" cy="0"/>
          <a:chOff x="0" y="0"/>
          <a:chExt cx="0" cy="0"/>
        </a:xfrm>
      </p:grpSpPr>
      <p:sp>
        <p:nvSpPr>
          <p:cNvPr id="25" name="Google Shape;25;p2"/>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 name="Google Shape;26;p2"/>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What We Will Cover Today</a:t>
            </a:r>
            <a:endParaRPr b="0" i="0" sz="2400" u="none" cap="none" strike="noStrike">
              <a:solidFill>
                <a:schemeClr val="dk1"/>
              </a:solidFill>
              <a:latin typeface="Calibri"/>
              <a:ea typeface="Calibri"/>
              <a:cs typeface="Calibri"/>
              <a:sym typeface="Calibri"/>
            </a:endParaRPr>
          </a:p>
        </p:txBody>
      </p:sp>
      <p:graphicFrame>
        <p:nvGraphicFramePr>
          <p:cNvPr id="27" name="Google Shape;27;p2"/>
          <p:cNvGraphicFramePr/>
          <p:nvPr/>
        </p:nvGraphicFramePr>
        <p:xfrm>
          <a:off x="365760" y="914400"/>
          <a:ext cx="3000000" cy="3000000"/>
        </p:xfrm>
        <a:graphic>
          <a:graphicData uri="http://schemas.openxmlformats.org/drawingml/2006/table">
            <a:tbl>
              <a:tblPr>
                <a:noFill/>
                <a:tableStyleId>{12A8D517-E74D-42F0-B8E6-B86F565F1C70}</a:tableStyleId>
              </a:tblPr>
              <a:tblGrid>
                <a:gridCol w="548650"/>
                <a:gridCol w="6675125"/>
                <a:gridCol w="1188725"/>
              </a:tblGrid>
              <a:tr h="177800">
                <a:tc>
                  <a:txBody>
                    <a:bodyPr/>
                    <a:lstStyle/>
                    <a:p>
                      <a:pPr indent="0" lvl="0" marL="0" marR="0" rtl="0" algn="ctr">
                        <a:spcBef>
                          <a:spcPts val="0"/>
                        </a:spcBef>
                        <a:spcAft>
                          <a:spcPts val="0"/>
                        </a:spcAft>
                        <a:buClr>
                          <a:srgbClr val="FFFFFF"/>
                        </a:buClr>
                        <a:buSzPts val="1400"/>
                        <a:buFont typeface="Cambria"/>
                        <a:buNone/>
                      </a:pPr>
                      <a:r>
                        <a:rPr b="1" lang="en-US" sz="1400" u="none" cap="none" strike="noStrike">
                          <a:solidFill>
                            <a:srgbClr val="FFFFFF"/>
                          </a:solidFill>
                          <a:latin typeface="Cambria"/>
                          <a:ea typeface="Cambria"/>
                          <a:cs typeface="Cambria"/>
                          <a:sym typeface="Cambria"/>
                        </a:rPr>
                        <a:t>Session</a:t>
                      </a:r>
                      <a:endParaRPr sz="1400" u="none" cap="none" strike="noStrike">
                        <a:latin typeface="Cambria"/>
                        <a:ea typeface="Cambria"/>
                        <a:cs typeface="Cambria"/>
                        <a:sym typeface="Cambria"/>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c>
                  <a:txBody>
                    <a:bodyPr/>
                    <a:lstStyle/>
                    <a:p>
                      <a:pPr indent="0" lvl="0" marL="0" marR="0" rtl="0" algn="l">
                        <a:spcBef>
                          <a:spcPts val="0"/>
                        </a:spcBef>
                        <a:spcAft>
                          <a:spcPts val="0"/>
                        </a:spcAft>
                        <a:buClr>
                          <a:srgbClr val="FFFFFF"/>
                        </a:buClr>
                        <a:buSzPts val="1400"/>
                        <a:buFont typeface="Cambria"/>
                        <a:buNone/>
                      </a:pPr>
                      <a:r>
                        <a:rPr b="1" lang="en-US" sz="1400" u="none" cap="none" strike="noStrike">
                          <a:solidFill>
                            <a:srgbClr val="FFFFFF"/>
                          </a:solidFill>
                          <a:latin typeface="Cambria"/>
                          <a:ea typeface="Cambria"/>
                          <a:cs typeface="Cambria"/>
                          <a:sym typeface="Cambria"/>
                        </a:rPr>
                        <a:t>Topic</a:t>
                      </a:r>
                      <a:endParaRPr sz="1400" u="none" cap="none" strike="noStrike">
                        <a:latin typeface="Cambria"/>
                        <a:ea typeface="Cambria"/>
                        <a:cs typeface="Cambria"/>
                        <a:sym typeface="Cambria"/>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c>
                  <a:txBody>
                    <a:bodyPr/>
                    <a:lstStyle/>
                    <a:p>
                      <a:pPr indent="0" lvl="0" marL="0" marR="0" rtl="0" algn="ctr">
                        <a:spcBef>
                          <a:spcPts val="0"/>
                        </a:spcBef>
                        <a:spcAft>
                          <a:spcPts val="0"/>
                        </a:spcAft>
                        <a:buClr>
                          <a:srgbClr val="FFFFFF"/>
                        </a:buClr>
                        <a:buSzPts val="1400"/>
                        <a:buFont typeface="Cambria"/>
                        <a:buNone/>
                      </a:pPr>
                      <a:r>
                        <a:rPr b="1" lang="en-US" sz="1400" u="none" cap="none" strike="noStrike">
                          <a:solidFill>
                            <a:srgbClr val="FFFFFF"/>
                          </a:solidFill>
                          <a:latin typeface="Cambria"/>
                          <a:ea typeface="Cambria"/>
                          <a:cs typeface="Cambria"/>
                          <a:sym typeface="Cambria"/>
                        </a:rPr>
                        <a:t>Time</a:t>
                      </a:r>
                      <a:endParaRPr sz="1400" u="none" cap="none" strike="noStrike">
                        <a:latin typeface="Cambria"/>
                        <a:ea typeface="Cambria"/>
                        <a:cs typeface="Cambria"/>
                        <a:sym typeface="Cambria"/>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r>
              <a:tr h="190500">
                <a:tc>
                  <a:txBody>
                    <a:bodyPr/>
                    <a:lstStyle/>
                    <a:p>
                      <a:pPr indent="0" lvl="0" marL="0" marR="0" rtl="0" algn="ctr">
                        <a:spcBef>
                          <a:spcPts val="0"/>
                        </a:spcBef>
                        <a:spcAft>
                          <a:spcPts val="0"/>
                        </a:spcAft>
                        <a:buClr>
                          <a:srgbClr val="FFFFFF"/>
                        </a:buClr>
                        <a:buSzPts val="1400"/>
                        <a:buFont typeface="Calibri"/>
                        <a:buNone/>
                      </a:pPr>
                      <a:r>
                        <a:rPr b="1" lang="en-US" sz="1400" u="none" cap="none" strike="noStrike">
                          <a:solidFill>
                            <a:srgbClr val="FFFFFF"/>
                          </a:solidFill>
                          <a:latin typeface="Calibri"/>
                          <a:ea typeface="Calibri"/>
                          <a:cs typeface="Calibri"/>
                          <a:sym typeface="Calibri"/>
                        </a:rPr>
                        <a:t>1</a:t>
                      </a:r>
                      <a:endParaRPr sz="14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4E7A"/>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Why bother? Research without philosophy — and what goes wrong</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tcPr>
                </a:tc>
                <a:tc>
                  <a:txBody>
                    <a:bodyPr/>
                    <a:lstStyle/>
                    <a:p>
                      <a:pPr indent="0" lvl="0" marL="0" marR="0" rtl="0" algn="ctr">
                        <a:spcBef>
                          <a:spcPts val="0"/>
                        </a:spcBef>
                        <a:spcAft>
                          <a:spcPts val="0"/>
                        </a:spcAft>
                        <a:buClr>
                          <a:srgbClr val="1C2D4E"/>
                        </a:buClr>
                        <a:buSzPts val="1400"/>
                        <a:buFont typeface="Calibri"/>
                        <a:buNone/>
                      </a:pPr>
                      <a:r>
                        <a:rPr lang="en-US" sz="1400" u="none" cap="none" strike="noStrike">
                          <a:solidFill>
                            <a:srgbClr val="1C2D4E"/>
                          </a:solidFill>
                          <a:latin typeface="Calibri"/>
                          <a:ea typeface="Calibri"/>
                          <a:cs typeface="Calibri"/>
                          <a:sym typeface="Calibri"/>
                        </a:rPr>
                        <a:t>50 min</a:t>
                      </a:r>
                      <a:endParaRPr sz="14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tcPr>
                </a:tc>
              </a:tr>
              <a:tr h="190500">
                <a:tc>
                  <a:txBody>
                    <a:bodyPr/>
                    <a:lstStyle/>
                    <a:p>
                      <a:pPr indent="0" lvl="0" marL="0" marR="0" rtl="0" algn="ctr">
                        <a:spcBef>
                          <a:spcPts val="0"/>
                        </a:spcBef>
                        <a:spcAft>
                          <a:spcPts val="0"/>
                        </a:spcAft>
                        <a:buClr>
                          <a:srgbClr val="FFFFFF"/>
                        </a:buClr>
                        <a:buSzPts val="1400"/>
                        <a:buFont typeface="Calibri"/>
                        <a:buNone/>
                      </a:pPr>
                      <a:r>
                        <a:rPr b="1" lang="en-US" sz="1400" u="none" cap="none" strike="noStrike">
                          <a:solidFill>
                            <a:srgbClr val="FFFFFF"/>
                          </a:solidFill>
                          <a:latin typeface="Calibri"/>
                          <a:ea typeface="Calibri"/>
                          <a:cs typeface="Calibri"/>
                          <a:sym typeface="Calibri"/>
                        </a:rPr>
                        <a:t>2</a:t>
                      </a:r>
                      <a:endParaRPr sz="14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B6B5A"/>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What is a paradigm? Seven ways of seeing the same problem</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tcPr>
                </a:tc>
                <a:tc>
                  <a:txBody>
                    <a:bodyPr/>
                    <a:lstStyle/>
                    <a:p>
                      <a:pPr indent="0" lvl="0" marL="0" marR="0" rtl="0" algn="ctr">
                        <a:spcBef>
                          <a:spcPts val="0"/>
                        </a:spcBef>
                        <a:spcAft>
                          <a:spcPts val="0"/>
                        </a:spcAft>
                        <a:buClr>
                          <a:srgbClr val="1C2D4E"/>
                        </a:buClr>
                        <a:buSzPts val="1400"/>
                        <a:buFont typeface="Calibri"/>
                        <a:buNone/>
                      </a:pPr>
                      <a:r>
                        <a:rPr lang="en-US" sz="1400" u="none" cap="none" strike="noStrike">
                          <a:solidFill>
                            <a:srgbClr val="1C2D4E"/>
                          </a:solidFill>
                          <a:latin typeface="Calibri"/>
                          <a:ea typeface="Calibri"/>
                          <a:cs typeface="Calibri"/>
                          <a:sym typeface="Calibri"/>
                        </a:rPr>
                        <a:t>50 min</a:t>
                      </a:r>
                      <a:endParaRPr sz="14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tcPr>
                </a:tc>
              </a:tr>
              <a:tr h="190500">
                <a:tc>
                  <a:txBody>
                    <a:bodyPr/>
                    <a:lstStyle/>
                    <a:p>
                      <a:pPr indent="0" lvl="0" marL="0" marR="0" rtl="0" algn="ctr">
                        <a:spcBef>
                          <a:spcPts val="0"/>
                        </a:spcBef>
                        <a:spcAft>
                          <a:spcPts val="0"/>
                        </a:spcAft>
                        <a:buClr>
                          <a:srgbClr val="FFFFFF"/>
                        </a:buClr>
                        <a:buSzPts val="1400"/>
                        <a:buFont typeface="Calibri"/>
                        <a:buNone/>
                      </a:pPr>
                      <a:r>
                        <a:rPr b="1" lang="en-US" sz="1400" u="none" cap="none" strike="noStrike">
                          <a:solidFill>
                            <a:srgbClr val="FFFFFF"/>
                          </a:solidFill>
                          <a:latin typeface="Calibri"/>
                          <a:ea typeface="Calibri"/>
                          <a:cs typeface="Calibri"/>
                          <a:sym typeface="Calibri"/>
                        </a:rPr>
                        <a:t>3</a:t>
                      </a:r>
                      <a:endParaRPr sz="14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5C3C8F"/>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Ontology — the spectrum from one reality to many</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tcPr>
                </a:tc>
                <a:tc>
                  <a:txBody>
                    <a:bodyPr/>
                    <a:lstStyle/>
                    <a:p>
                      <a:pPr indent="0" lvl="0" marL="0" marR="0" rtl="0" algn="ctr">
                        <a:spcBef>
                          <a:spcPts val="0"/>
                        </a:spcBef>
                        <a:spcAft>
                          <a:spcPts val="0"/>
                        </a:spcAft>
                        <a:buClr>
                          <a:srgbClr val="1C2D4E"/>
                        </a:buClr>
                        <a:buSzPts val="1400"/>
                        <a:buFont typeface="Calibri"/>
                        <a:buNone/>
                      </a:pPr>
                      <a:r>
                        <a:rPr lang="en-US" sz="1400" u="none" cap="none" strike="noStrike">
                          <a:solidFill>
                            <a:srgbClr val="1C2D4E"/>
                          </a:solidFill>
                          <a:latin typeface="Calibri"/>
                          <a:ea typeface="Calibri"/>
                          <a:cs typeface="Calibri"/>
                          <a:sym typeface="Calibri"/>
                        </a:rPr>
                        <a:t>45 min</a:t>
                      </a:r>
                      <a:endParaRPr sz="14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tcPr>
                </a:tc>
              </a:tr>
              <a:tr h="190500">
                <a:tc>
                  <a:txBody>
                    <a:bodyPr/>
                    <a:lstStyle/>
                    <a:p>
                      <a:pPr indent="0" lvl="0" marL="0" marR="0" rtl="0" algn="ctr">
                        <a:spcBef>
                          <a:spcPts val="0"/>
                        </a:spcBef>
                        <a:spcAft>
                          <a:spcPts val="0"/>
                        </a:spcAft>
                        <a:buClr>
                          <a:srgbClr val="FFFFFF"/>
                        </a:buClr>
                        <a:buSzPts val="1400"/>
                        <a:buFont typeface="Calibri"/>
                        <a:buNone/>
                      </a:pPr>
                      <a:r>
                        <a:rPr b="1" lang="en-US" sz="1400" u="none" cap="none" strike="noStrike">
                          <a:solidFill>
                            <a:srgbClr val="FFFFFF"/>
                          </a:solidFill>
                          <a:latin typeface="Calibri"/>
                          <a:ea typeface="Calibri"/>
                          <a:cs typeface="Calibri"/>
                          <a:sym typeface="Calibri"/>
                        </a:rPr>
                        <a:t>4</a:t>
                      </a:r>
                      <a:endParaRPr sz="14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7A4020"/>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Epistemology — who can know, and how?</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tcPr>
                </a:tc>
                <a:tc>
                  <a:txBody>
                    <a:bodyPr/>
                    <a:lstStyle/>
                    <a:p>
                      <a:pPr indent="0" lvl="0" marL="0" marR="0" rtl="0" algn="ctr">
                        <a:spcBef>
                          <a:spcPts val="0"/>
                        </a:spcBef>
                        <a:spcAft>
                          <a:spcPts val="0"/>
                        </a:spcAft>
                        <a:buClr>
                          <a:srgbClr val="1C2D4E"/>
                        </a:buClr>
                        <a:buSzPts val="1400"/>
                        <a:buFont typeface="Calibri"/>
                        <a:buNone/>
                      </a:pPr>
                      <a:r>
                        <a:rPr lang="en-US" sz="1400" u="none" cap="none" strike="noStrike">
                          <a:solidFill>
                            <a:srgbClr val="1C2D4E"/>
                          </a:solidFill>
                          <a:latin typeface="Calibri"/>
                          <a:ea typeface="Calibri"/>
                          <a:cs typeface="Calibri"/>
                          <a:sym typeface="Calibri"/>
                        </a:rPr>
                        <a:t>45 min</a:t>
                      </a:r>
                      <a:endParaRPr sz="14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tcPr>
                </a:tc>
              </a:tr>
              <a:tr h="190500">
                <a:tc>
                  <a:txBody>
                    <a:bodyPr/>
                    <a:lstStyle/>
                    <a:p>
                      <a:pPr indent="0" lvl="0" marL="0" marR="0" rtl="0" algn="ctr">
                        <a:spcBef>
                          <a:spcPts val="0"/>
                        </a:spcBef>
                        <a:spcAft>
                          <a:spcPts val="0"/>
                        </a:spcAft>
                        <a:buClr>
                          <a:srgbClr val="FFFFFF"/>
                        </a:buClr>
                        <a:buSzPts val="1400"/>
                        <a:buFont typeface="Calibri"/>
                        <a:buNone/>
                      </a:pPr>
                      <a:r>
                        <a:rPr b="1" lang="en-US" sz="1400" u="none" cap="none" strike="noStrike">
                          <a:solidFill>
                            <a:srgbClr val="FFFFFF"/>
                          </a:solidFill>
                          <a:latin typeface="Calibri"/>
                          <a:ea typeface="Calibri"/>
                          <a:cs typeface="Calibri"/>
                          <a:sym typeface="Calibri"/>
                        </a:rPr>
                        <a:t>5</a:t>
                      </a:r>
                      <a:endParaRPr sz="14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5C3C8F"/>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Interpretivism in depth — what does it mean in practice?</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tcPr>
                </a:tc>
                <a:tc>
                  <a:txBody>
                    <a:bodyPr/>
                    <a:lstStyle/>
                    <a:p>
                      <a:pPr indent="0" lvl="0" marL="0" marR="0" rtl="0" algn="ctr">
                        <a:spcBef>
                          <a:spcPts val="0"/>
                        </a:spcBef>
                        <a:spcAft>
                          <a:spcPts val="0"/>
                        </a:spcAft>
                        <a:buClr>
                          <a:srgbClr val="1C2D4E"/>
                        </a:buClr>
                        <a:buSzPts val="1400"/>
                        <a:buFont typeface="Calibri"/>
                        <a:buNone/>
                      </a:pPr>
                      <a:r>
                        <a:rPr lang="en-US" sz="1400" u="none" cap="none" strike="noStrike">
                          <a:solidFill>
                            <a:srgbClr val="1C2D4E"/>
                          </a:solidFill>
                          <a:latin typeface="Calibri"/>
                          <a:ea typeface="Calibri"/>
                          <a:cs typeface="Calibri"/>
                          <a:sym typeface="Calibri"/>
                        </a:rPr>
                        <a:t>30 min</a:t>
                      </a:r>
                      <a:endParaRPr sz="14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tcPr>
                </a:tc>
              </a:tr>
              <a:tr h="190500">
                <a:tc>
                  <a:txBody>
                    <a:bodyPr/>
                    <a:lstStyle/>
                    <a:p>
                      <a:pPr indent="0" lvl="0" marL="0" marR="0" rtl="0" algn="ctr">
                        <a:spcBef>
                          <a:spcPts val="0"/>
                        </a:spcBef>
                        <a:spcAft>
                          <a:spcPts val="0"/>
                        </a:spcAft>
                        <a:buClr>
                          <a:srgbClr val="FFFFFF"/>
                        </a:buClr>
                        <a:buSzPts val="1400"/>
                        <a:buFont typeface="Calibri"/>
                        <a:buNone/>
                      </a:pPr>
                      <a:r>
                        <a:rPr b="1" lang="en-US" sz="1400" u="none" cap="none" strike="noStrike">
                          <a:solidFill>
                            <a:srgbClr val="FFFFFF"/>
                          </a:solidFill>
                          <a:latin typeface="Calibri"/>
                          <a:ea typeface="Calibri"/>
                          <a:cs typeface="Calibri"/>
                          <a:sym typeface="Calibri"/>
                        </a:rPr>
                        <a:t>6</a:t>
                      </a:r>
                      <a:endParaRPr sz="14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4E7A"/>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Axiology, methodology, and putting it all together</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tcPr>
                </a:tc>
                <a:tc>
                  <a:txBody>
                    <a:bodyPr/>
                    <a:lstStyle/>
                    <a:p>
                      <a:pPr indent="0" lvl="0" marL="0" marR="0" rtl="0" algn="ctr">
                        <a:spcBef>
                          <a:spcPts val="0"/>
                        </a:spcBef>
                        <a:spcAft>
                          <a:spcPts val="0"/>
                        </a:spcAft>
                        <a:buClr>
                          <a:srgbClr val="1C2D4E"/>
                        </a:buClr>
                        <a:buSzPts val="1400"/>
                        <a:buFont typeface="Calibri"/>
                        <a:buNone/>
                      </a:pPr>
                      <a:r>
                        <a:rPr lang="en-US" sz="1400" u="none" cap="none" strike="noStrike">
                          <a:solidFill>
                            <a:srgbClr val="1C2D4E"/>
                          </a:solidFill>
                          <a:latin typeface="Calibri"/>
                          <a:ea typeface="Calibri"/>
                          <a:cs typeface="Calibri"/>
                          <a:sym typeface="Calibri"/>
                        </a:rPr>
                        <a:t>50 min</a:t>
                      </a:r>
                      <a:endParaRPr sz="14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tcPr>
                </a:tc>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E4057"/>
        </a:solidFill>
      </p:bgPr>
    </p:bg>
    <p:spTree>
      <p:nvGrpSpPr>
        <p:cNvPr id="32" name="Shape 32"/>
        <p:cNvGrpSpPr/>
        <p:nvPr/>
      </p:nvGrpSpPr>
      <p:grpSpPr>
        <a:xfrm>
          <a:off x="0" y="0"/>
          <a:ext cx="0" cy="0"/>
          <a:chOff x="0" y="0"/>
          <a:chExt cx="0" cy="0"/>
        </a:xfrm>
      </p:grpSpPr>
      <p:sp>
        <p:nvSpPr>
          <p:cNvPr id="33" name="Google Shape;33;p3"/>
          <p:cNvSpPr/>
          <p:nvPr/>
        </p:nvSpPr>
        <p:spPr>
          <a:xfrm>
            <a:off x="0" y="0"/>
            <a:ext cx="9144000" cy="9144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 name="Google Shape;34;p3"/>
          <p:cNvSpPr/>
          <p:nvPr/>
        </p:nvSpPr>
        <p:spPr>
          <a:xfrm>
            <a:off x="0" y="5052060"/>
            <a:ext cx="9144000" cy="9144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 name="Google Shape;35;p3"/>
          <p:cNvSpPr/>
          <p:nvPr/>
        </p:nvSpPr>
        <p:spPr>
          <a:xfrm>
            <a:off x="502920" y="475488"/>
            <a:ext cx="822960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BF9B30"/>
              </a:buClr>
              <a:buSzPts val="1600"/>
              <a:buFont typeface="Calibri"/>
              <a:buNone/>
            </a:pPr>
            <a:r>
              <a:rPr b="1" i="0" lang="en-US" sz="1600" u="none" cap="none" strike="noStrike">
                <a:solidFill>
                  <a:srgbClr val="BF9B30"/>
                </a:solidFill>
                <a:latin typeface="Calibri"/>
                <a:ea typeface="Calibri"/>
                <a:cs typeface="Calibri"/>
                <a:sym typeface="Calibri"/>
              </a:rPr>
              <a:t>Session 1</a:t>
            </a:r>
            <a:endParaRPr b="0" i="0" sz="1600" u="none" cap="none" strike="noStrike">
              <a:solidFill>
                <a:schemeClr val="dk1"/>
              </a:solidFill>
              <a:latin typeface="Calibri"/>
              <a:ea typeface="Calibri"/>
              <a:cs typeface="Calibri"/>
              <a:sym typeface="Calibri"/>
            </a:endParaRPr>
          </a:p>
        </p:txBody>
      </p:sp>
      <p:sp>
        <p:nvSpPr>
          <p:cNvPr id="36" name="Google Shape;36;p3"/>
          <p:cNvSpPr/>
          <p:nvPr/>
        </p:nvSpPr>
        <p:spPr>
          <a:xfrm>
            <a:off x="502920" y="960120"/>
            <a:ext cx="8046720" cy="2743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3400"/>
              <a:buFont typeface="Cambria"/>
              <a:buNone/>
            </a:pPr>
            <a:r>
              <a:rPr b="1" i="0" lang="en-US" sz="3400" u="none" cap="none" strike="noStrike">
                <a:solidFill>
                  <a:srgbClr val="FFFFFF"/>
                </a:solidFill>
                <a:latin typeface="Cambria"/>
                <a:ea typeface="Cambria"/>
                <a:cs typeface="Cambria"/>
                <a:sym typeface="Cambria"/>
              </a:rPr>
              <a:t>Why Bother?</a:t>
            </a:r>
            <a:endParaRPr b="0" i="0" sz="34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FFFFFF"/>
              </a:buClr>
              <a:buSzPts val="3400"/>
              <a:buFont typeface="Cambria"/>
              <a:buNone/>
            </a:pPr>
            <a:r>
              <a:rPr b="1" i="0" lang="en-US" sz="3400" u="none" cap="none" strike="noStrike">
                <a:solidFill>
                  <a:srgbClr val="FFFFFF"/>
                </a:solidFill>
                <a:latin typeface="Cambria"/>
                <a:ea typeface="Cambria"/>
                <a:cs typeface="Cambria"/>
                <a:sym typeface="Cambria"/>
              </a:rPr>
              <a:t>Research Without Philosophy — and What Goes Wrong</a:t>
            </a:r>
            <a:endParaRPr b="0" i="0" sz="3400" u="none" cap="none" strike="noStrike">
              <a:solidFill>
                <a:schemeClr val="dk1"/>
              </a:solidFill>
              <a:latin typeface="Calibri"/>
              <a:ea typeface="Calibri"/>
              <a:cs typeface="Calibri"/>
              <a:sym typeface="Calibri"/>
            </a:endParaRPr>
          </a:p>
        </p:txBody>
      </p:sp>
      <p:sp>
        <p:nvSpPr>
          <p:cNvPr id="37" name="Google Shape;37;p3"/>
          <p:cNvSpPr/>
          <p:nvPr/>
        </p:nvSpPr>
        <p:spPr>
          <a:xfrm>
            <a:off x="502920" y="4023360"/>
            <a:ext cx="457200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BF9B30"/>
              </a:buClr>
              <a:buSzPts val="1600"/>
              <a:buFont typeface="Calibri"/>
              <a:buNone/>
            </a:pPr>
            <a:r>
              <a:rPr b="0" i="0" lang="en-US" sz="1600" u="none" cap="none" strike="noStrike">
                <a:solidFill>
                  <a:srgbClr val="BF9B30"/>
                </a:solidFill>
                <a:latin typeface="Calibri"/>
                <a:ea typeface="Calibri"/>
                <a:cs typeface="Calibri"/>
                <a:sym typeface="Calibri"/>
              </a:rPr>
              <a:t>⏱  50 minutes</a:t>
            </a:r>
            <a:endParaRPr b="0" i="0" sz="1600" u="none" cap="none" strike="noStrike">
              <a:solidFill>
                <a:schemeClr val="dk1"/>
              </a:solidFill>
              <a:latin typeface="Calibri"/>
              <a:ea typeface="Calibri"/>
              <a:cs typeface="Calibri"/>
              <a:sym typeface="Calibri"/>
            </a:endParaRPr>
          </a:p>
        </p:txBody>
      </p:sp>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42" name="Shape 42"/>
        <p:cNvGrpSpPr/>
        <p:nvPr/>
      </p:nvGrpSpPr>
      <p:grpSpPr>
        <a:xfrm>
          <a:off x="0" y="0"/>
          <a:ext cx="0" cy="0"/>
          <a:chOff x="0" y="0"/>
          <a:chExt cx="0" cy="0"/>
        </a:xfrm>
      </p:grpSpPr>
      <p:sp>
        <p:nvSpPr>
          <p:cNvPr id="43" name="Google Shape;43;p4"/>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44" name="Google Shape;44;p4"/>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The Question Your Examiner Will Always Ask</a:t>
            </a:r>
            <a:endParaRPr b="0" i="0" sz="2400" u="none" cap="none" strike="noStrike">
              <a:solidFill>
                <a:schemeClr val="dk1"/>
              </a:solidFill>
              <a:latin typeface="Calibri"/>
              <a:ea typeface="Calibri"/>
              <a:cs typeface="Calibri"/>
              <a:sym typeface="Calibri"/>
            </a:endParaRPr>
          </a:p>
        </p:txBody>
      </p:sp>
      <p:sp>
        <p:nvSpPr>
          <p:cNvPr id="45" name="Google Shape;45;p4"/>
          <p:cNvSpPr/>
          <p:nvPr/>
        </p:nvSpPr>
        <p:spPr>
          <a:xfrm>
            <a:off x="365760" y="914400"/>
            <a:ext cx="8412480" cy="3840480"/>
          </a:xfrm>
          <a:prstGeom prst="rect">
            <a:avLst/>
          </a:prstGeom>
          <a:noFill/>
          <a:ln>
            <a:noFill/>
          </a:ln>
        </p:spPr>
        <p:txBody>
          <a:bodyPr anchorCtr="0" anchor="t" bIns="50800" lIns="50800" spcFirstLastPara="1" rIns="50800" wrap="square" tIns="50800">
            <a:noAutofit/>
          </a:bodyPr>
          <a:lstStyle/>
          <a:p>
            <a:pPr indent="-342900" lvl="0" marL="342900" marR="0" rtl="0" algn="l">
              <a:spcBef>
                <a:spcPts val="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The central question in any viva is not 'what did you do?' — it is 'why did you design your research this way?'</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To answer it, you need to know your starting position on your research topic — not just the methods you chose.</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'Why interviews?' — 'Because my study is qualitative' is not enough. You need to explain what you believe about the nature of the topic: is there one answer to find, or many different ones depending on who you ask?</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'Why a survey?' — 'Because I needed lots of data' is not enough. You need to explain what you believe a survey score actually tells you — what it captures, and what it does not.</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Research philosophy is the framework that lets you answer the WHY. Without it, you can do the research — but you cannot fully defend it at doctoral level.</a:t>
            </a:r>
            <a:endParaRPr b="0" i="0" sz="1900" u="none" cap="none" strike="noStrike">
              <a:solidFill>
                <a:schemeClr val="dk1"/>
              </a:solidFill>
              <a:latin typeface="Calibri"/>
              <a:ea typeface="Calibri"/>
              <a:cs typeface="Calibri"/>
              <a:sym typeface="Calibri"/>
            </a:endParaRPr>
          </a:p>
        </p:txBody>
      </p:sp>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C2D4E"/>
        </a:solidFill>
      </p:bgPr>
    </p:bg>
    <p:spTree>
      <p:nvGrpSpPr>
        <p:cNvPr id="50" name="Shape 50"/>
        <p:cNvGrpSpPr/>
        <p:nvPr/>
      </p:nvGrpSpPr>
      <p:grpSpPr>
        <a:xfrm>
          <a:off x="0" y="0"/>
          <a:ext cx="0" cy="0"/>
          <a:chOff x="0" y="0"/>
          <a:chExt cx="0" cy="0"/>
        </a:xfrm>
      </p:grpSpPr>
      <p:sp>
        <p:nvSpPr>
          <p:cNvPr id="51" name="Google Shape;51;p5"/>
          <p:cNvSpPr/>
          <p:nvPr/>
        </p:nvSpPr>
        <p:spPr>
          <a:xfrm>
            <a:off x="0" y="0"/>
            <a:ext cx="201168" cy="514350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52" name="Google Shape;52;p5"/>
          <p:cNvSpPr/>
          <p:nvPr/>
        </p:nvSpPr>
        <p:spPr>
          <a:xfrm>
            <a:off x="411480" y="164592"/>
            <a:ext cx="8321040" cy="384048"/>
          </a:xfrm>
          <a:prstGeom prst="rect">
            <a:avLst/>
          </a:prstGeom>
          <a:noFill/>
          <a:ln>
            <a:noFill/>
          </a:ln>
        </p:spPr>
        <p:txBody>
          <a:bodyPr anchorCtr="0" anchor="ctr" bIns="0" lIns="0" spcFirstLastPara="1" rIns="0" wrap="square" tIns="76200">
            <a:noAutofit/>
          </a:bodyPr>
          <a:lstStyle/>
          <a:p>
            <a:pPr indent="0" lvl="0" marL="0" marR="0" rtl="0" algn="l">
              <a:spcBef>
                <a:spcPts val="0"/>
              </a:spcBef>
              <a:spcAft>
                <a:spcPts val="0"/>
              </a:spcAft>
              <a:buClr>
                <a:srgbClr val="BF9B30"/>
              </a:buClr>
              <a:buSzPts val="1900"/>
              <a:buFont typeface="Calibri"/>
              <a:buNone/>
            </a:pPr>
            <a:r>
              <a:rPr b="1" i="0" lang="en-US" sz="1900" u="none" cap="none" strike="noStrike">
                <a:solidFill>
                  <a:srgbClr val="BF9B30"/>
                </a:solidFill>
                <a:latin typeface="Calibri"/>
                <a:ea typeface="Calibri"/>
                <a:cs typeface="Calibri"/>
                <a:sym typeface="Calibri"/>
              </a:rPr>
              <a:t>A Simple Way to Understand What a Paradigm Is</a:t>
            </a:r>
            <a:endParaRPr b="0" i="0" sz="1900" u="none" cap="none" strike="noStrike">
              <a:solidFill>
                <a:schemeClr val="dk1"/>
              </a:solidFill>
              <a:latin typeface="Calibri"/>
              <a:ea typeface="Calibri"/>
              <a:cs typeface="Calibri"/>
              <a:sym typeface="Calibri"/>
            </a:endParaRPr>
          </a:p>
        </p:txBody>
      </p:sp>
      <p:sp>
        <p:nvSpPr>
          <p:cNvPr id="53" name="Google Shape;53;p5"/>
          <p:cNvSpPr/>
          <p:nvPr/>
        </p:nvSpPr>
        <p:spPr>
          <a:xfrm>
            <a:off x="411480" y="594360"/>
            <a:ext cx="8321040" cy="329184"/>
          </a:xfrm>
          <a:prstGeom prst="rect">
            <a:avLst/>
          </a:prstGeom>
          <a:noFill/>
          <a:ln>
            <a:noFill/>
          </a:ln>
        </p:spPr>
        <p:txBody>
          <a:bodyPr anchorCtr="0" anchor="ctr" bIns="0" lIns="0" spcFirstLastPara="1" rIns="0" wrap="square" tIns="76200">
            <a:noAutofit/>
          </a:bodyPr>
          <a:lstStyle/>
          <a:p>
            <a:pPr indent="0" lvl="0" marL="0" marR="0" rtl="0" algn="l">
              <a:spcBef>
                <a:spcPts val="0"/>
              </a:spcBef>
              <a:spcAft>
                <a:spcPts val="0"/>
              </a:spcAft>
              <a:buClr>
                <a:srgbClr val="FFFFFF"/>
              </a:buClr>
              <a:buSzPts val="2000"/>
              <a:buFont typeface="Cambria"/>
              <a:buNone/>
            </a:pPr>
            <a:r>
              <a:rPr b="0" i="1" lang="en-US" sz="2000" u="none" cap="none" strike="noStrike">
                <a:solidFill>
                  <a:srgbClr val="FFFFFF"/>
                </a:solidFill>
                <a:latin typeface="Cambria"/>
                <a:ea typeface="Cambria"/>
                <a:cs typeface="Cambria"/>
                <a:sym typeface="Cambria"/>
              </a:rPr>
              <a:t>Two people need to get from Cardiff Central Station to Cardiff Bay.</a:t>
            </a:r>
            <a:endParaRPr b="0" i="0" sz="2000" u="none" cap="none" strike="noStrike">
              <a:solidFill>
                <a:schemeClr val="dk1"/>
              </a:solidFill>
              <a:latin typeface="Calibri"/>
              <a:ea typeface="Calibri"/>
              <a:cs typeface="Calibri"/>
              <a:sym typeface="Calibri"/>
            </a:endParaRPr>
          </a:p>
        </p:txBody>
      </p:sp>
      <p:graphicFrame>
        <p:nvGraphicFramePr>
          <p:cNvPr id="54" name="Google Shape;54;p5"/>
          <p:cNvGraphicFramePr/>
          <p:nvPr/>
        </p:nvGraphicFramePr>
        <p:xfrm>
          <a:off x="274320" y="969264"/>
          <a:ext cx="3000000" cy="3000000"/>
        </p:xfrm>
        <a:graphic>
          <a:graphicData uri="http://schemas.openxmlformats.org/drawingml/2006/table">
            <a:tbl>
              <a:tblPr>
                <a:noFill/>
                <a:tableStyleId>{12A8D517-E74D-42F0-B8E6-B86F565F1C70}</a:tableStyleId>
              </a:tblPr>
              <a:tblGrid>
                <a:gridCol w="4297675"/>
                <a:gridCol w="4297675"/>
              </a:tblGrid>
              <a:tr h="1079000">
                <a:tc>
                  <a:txBody>
                    <a:bodyPr/>
                    <a:lstStyle/>
                    <a:p>
                      <a:pPr indent="0" lvl="0" marL="0" marR="0" rtl="0" algn="ctr">
                        <a:spcBef>
                          <a:spcPts val="0"/>
                        </a:spcBef>
                        <a:spcAft>
                          <a:spcPts val="0"/>
                        </a:spcAft>
                        <a:buClr>
                          <a:srgbClr val="FFFFFF"/>
                        </a:buClr>
                        <a:buSzPts val="1500"/>
                        <a:buFont typeface="Cambria"/>
                        <a:buNone/>
                      </a:pPr>
                      <a:r>
                        <a:rPr b="1" lang="en-US" sz="1500" u="none" cap="none" strike="noStrike">
                          <a:solidFill>
                            <a:srgbClr val="FFFFFF"/>
                          </a:solidFill>
                          <a:latin typeface="Cambria"/>
                          <a:ea typeface="Cambria"/>
                          <a:cs typeface="Cambria"/>
                          <a:sym typeface="Cambria"/>
                        </a:rPr>
                        <a:t>Person A uses a bus route map</a:t>
                      </a:r>
                      <a:endParaRPr sz="1500" u="none" cap="none" strike="noStrike">
                        <a:latin typeface="Cambria"/>
                        <a:ea typeface="Cambria"/>
                        <a:cs typeface="Cambria"/>
                        <a:sym typeface="Cambria"/>
                      </a:endParaRPr>
                    </a:p>
                  </a:txBody>
                  <a:tcPr marT="45725" marB="45725" marR="91450" marL="91450" anchor="ctr">
                    <a:lnL cap="flat" cmpd="sng" w="12700">
                      <a:solidFill>
                        <a:srgbClr val="445566"/>
                      </a:solidFill>
                      <a:prstDash val="solid"/>
                      <a:round/>
                      <a:headEnd len="sm" w="sm" type="none"/>
                      <a:tailEnd len="sm" w="sm" type="none"/>
                    </a:lnL>
                    <a:lnR cap="flat" cmpd="sng" w="12700">
                      <a:solidFill>
                        <a:srgbClr val="445566"/>
                      </a:solidFill>
                      <a:prstDash val="solid"/>
                      <a:round/>
                      <a:headEnd len="sm" w="sm" type="none"/>
                      <a:tailEnd len="sm" w="sm" type="none"/>
                    </a:lnR>
                    <a:lnT cap="flat" cmpd="sng" w="12700">
                      <a:solidFill>
                        <a:srgbClr val="445566"/>
                      </a:solidFill>
                      <a:prstDash val="solid"/>
                      <a:round/>
                      <a:headEnd len="sm" w="sm" type="none"/>
                      <a:tailEnd len="sm" w="sm" type="none"/>
                    </a:lnT>
                    <a:lnB cap="flat" cmpd="sng" w="12700">
                      <a:solidFill>
                        <a:srgbClr val="445566"/>
                      </a:solidFill>
                      <a:prstDash val="solid"/>
                      <a:round/>
                      <a:headEnd len="sm" w="sm" type="none"/>
                      <a:tailEnd len="sm" w="sm" type="none"/>
                    </a:lnB>
                    <a:solidFill>
                      <a:srgbClr val="1C4E7A"/>
                    </a:solidFill>
                  </a:tcPr>
                </a:tc>
                <a:tc>
                  <a:txBody>
                    <a:bodyPr/>
                    <a:lstStyle/>
                    <a:p>
                      <a:pPr indent="0" lvl="0" marL="0" marR="0" rtl="0" algn="ctr">
                        <a:spcBef>
                          <a:spcPts val="0"/>
                        </a:spcBef>
                        <a:spcAft>
                          <a:spcPts val="0"/>
                        </a:spcAft>
                        <a:buClr>
                          <a:srgbClr val="FFFFFF"/>
                        </a:buClr>
                        <a:buSzPts val="1500"/>
                        <a:buFont typeface="Cambria"/>
                        <a:buNone/>
                      </a:pPr>
                      <a:r>
                        <a:rPr b="1" lang="en-US" sz="1500" u="none" cap="none" strike="noStrike">
                          <a:solidFill>
                            <a:srgbClr val="FFFFFF"/>
                          </a:solidFill>
                          <a:latin typeface="Cambria"/>
                          <a:ea typeface="Cambria"/>
                          <a:cs typeface="Cambria"/>
                          <a:sym typeface="Cambria"/>
                        </a:rPr>
                        <a:t>Person B uses a walking map</a:t>
                      </a:r>
                      <a:endParaRPr sz="1500" u="none" cap="none" strike="noStrike">
                        <a:latin typeface="Cambria"/>
                        <a:ea typeface="Cambria"/>
                        <a:cs typeface="Cambria"/>
                        <a:sym typeface="Cambria"/>
                      </a:endParaRPr>
                    </a:p>
                  </a:txBody>
                  <a:tcPr marT="45725" marB="45725" marR="91450" marL="91450" anchor="ctr">
                    <a:lnL cap="flat" cmpd="sng" w="12700">
                      <a:solidFill>
                        <a:srgbClr val="445566"/>
                      </a:solidFill>
                      <a:prstDash val="solid"/>
                      <a:round/>
                      <a:headEnd len="sm" w="sm" type="none"/>
                      <a:tailEnd len="sm" w="sm" type="none"/>
                    </a:lnL>
                    <a:lnR cap="flat" cmpd="sng" w="12700">
                      <a:solidFill>
                        <a:srgbClr val="445566"/>
                      </a:solidFill>
                      <a:prstDash val="solid"/>
                      <a:round/>
                      <a:headEnd len="sm" w="sm" type="none"/>
                      <a:tailEnd len="sm" w="sm" type="none"/>
                    </a:lnR>
                    <a:lnT cap="flat" cmpd="sng" w="12700">
                      <a:solidFill>
                        <a:srgbClr val="445566"/>
                      </a:solidFill>
                      <a:prstDash val="solid"/>
                      <a:round/>
                      <a:headEnd len="sm" w="sm" type="none"/>
                      <a:tailEnd len="sm" w="sm" type="none"/>
                    </a:lnT>
                    <a:lnB cap="flat" cmpd="sng" w="12700">
                      <a:solidFill>
                        <a:srgbClr val="445566"/>
                      </a:solidFill>
                      <a:prstDash val="solid"/>
                      <a:round/>
                      <a:headEnd len="sm" w="sm" type="none"/>
                      <a:tailEnd len="sm" w="sm" type="none"/>
                    </a:lnB>
                    <a:solidFill>
                      <a:srgbClr val="5C3C8F"/>
                    </a:solidFill>
                  </a:tcPr>
                </a:tc>
              </a:tr>
              <a:tr h="1079000">
                <a:tc>
                  <a:txBody>
                    <a:bodyPr/>
                    <a:lstStyle/>
                    <a:p>
                      <a:pPr indent="0" lvl="0" marL="0" marR="0" rtl="0" algn="l">
                        <a:spcBef>
                          <a:spcPts val="0"/>
                        </a:spcBef>
                        <a:spcAft>
                          <a:spcPts val="0"/>
                        </a:spcAft>
                        <a:buClr>
                          <a:srgbClr val="FFFFFF"/>
                        </a:buClr>
                        <a:buSzPts val="1400"/>
                        <a:buFont typeface="Calibri"/>
                        <a:buNone/>
                      </a:pPr>
                      <a:r>
                        <a:rPr lang="en-US" sz="1400" u="none" cap="none" strike="noStrike">
                          <a:solidFill>
                            <a:srgbClr val="FFFFFF"/>
                          </a:solidFill>
                          <a:latin typeface="Calibri"/>
                          <a:ea typeface="Calibri"/>
                          <a:cs typeface="Calibri"/>
                          <a:sym typeface="Calibri"/>
                        </a:rPr>
                        <a:t>Takes the bus. Arrives in 12 minutes. Reports three stops and an exact journey time.</a:t>
                      </a:r>
                      <a:endParaRPr sz="1400" u="none" cap="none" strike="noStrike">
                        <a:latin typeface="Calibri"/>
                        <a:ea typeface="Calibri"/>
                        <a:cs typeface="Calibri"/>
                        <a:sym typeface="Calibri"/>
                      </a:endParaRPr>
                    </a:p>
                  </a:txBody>
                  <a:tcPr marT="45725" marB="45725" marR="91450" marL="91450">
                    <a:lnL cap="flat" cmpd="sng" w="12700">
                      <a:solidFill>
                        <a:srgbClr val="445566"/>
                      </a:solidFill>
                      <a:prstDash val="solid"/>
                      <a:round/>
                      <a:headEnd len="sm" w="sm" type="none"/>
                      <a:tailEnd len="sm" w="sm" type="none"/>
                    </a:lnL>
                    <a:lnR cap="flat" cmpd="sng" w="12700">
                      <a:solidFill>
                        <a:srgbClr val="445566"/>
                      </a:solidFill>
                      <a:prstDash val="solid"/>
                      <a:round/>
                      <a:headEnd len="sm" w="sm" type="none"/>
                      <a:tailEnd len="sm" w="sm" type="none"/>
                    </a:lnR>
                    <a:lnT cap="flat" cmpd="sng" w="12700">
                      <a:solidFill>
                        <a:srgbClr val="445566"/>
                      </a:solidFill>
                      <a:prstDash val="solid"/>
                      <a:round/>
                      <a:headEnd len="sm" w="sm" type="none"/>
                      <a:tailEnd len="sm" w="sm" type="none"/>
                    </a:lnT>
                    <a:lnB cap="flat" cmpd="sng" w="12700">
                      <a:solidFill>
                        <a:srgbClr val="445566"/>
                      </a:solidFill>
                      <a:prstDash val="solid"/>
                      <a:round/>
                      <a:headEnd len="sm" w="sm" type="none"/>
                      <a:tailEnd len="sm" w="sm" type="none"/>
                    </a:lnB>
                    <a:solidFill>
                      <a:srgbClr val="162840"/>
                    </a:solidFill>
                  </a:tcPr>
                </a:tc>
                <a:tc>
                  <a:txBody>
                    <a:bodyPr/>
                    <a:lstStyle/>
                    <a:p>
                      <a:pPr indent="0" lvl="0" marL="0" marR="0" rtl="0" algn="l">
                        <a:spcBef>
                          <a:spcPts val="0"/>
                        </a:spcBef>
                        <a:spcAft>
                          <a:spcPts val="0"/>
                        </a:spcAft>
                        <a:buClr>
                          <a:srgbClr val="FFFFFF"/>
                        </a:buClr>
                        <a:buSzPts val="1400"/>
                        <a:buFont typeface="Calibri"/>
                        <a:buNone/>
                      </a:pPr>
                      <a:r>
                        <a:rPr lang="en-US" sz="1400" u="none" cap="none" strike="noStrike">
                          <a:solidFill>
                            <a:srgbClr val="FFFFFF"/>
                          </a:solidFill>
                          <a:latin typeface="Calibri"/>
                          <a:ea typeface="Calibri"/>
                          <a:cs typeface="Calibri"/>
                          <a:sym typeface="Calibri"/>
                        </a:rPr>
                        <a:t>Walks the waterfront. Notices dock buildings, stops to talk to a local. Arrives in 35 minutes with a very different account.</a:t>
                      </a:r>
                      <a:endParaRPr sz="1400" u="none" cap="none" strike="noStrike">
                        <a:latin typeface="Calibri"/>
                        <a:ea typeface="Calibri"/>
                        <a:cs typeface="Calibri"/>
                        <a:sym typeface="Calibri"/>
                      </a:endParaRPr>
                    </a:p>
                  </a:txBody>
                  <a:tcPr marT="45725" marB="45725" marR="91450" marL="91450">
                    <a:lnL cap="flat" cmpd="sng" w="12700">
                      <a:solidFill>
                        <a:srgbClr val="445566"/>
                      </a:solidFill>
                      <a:prstDash val="solid"/>
                      <a:round/>
                      <a:headEnd len="sm" w="sm" type="none"/>
                      <a:tailEnd len="sm" w="sm" type="none"/>
                    </a:lnL>
                    <a:lnR cap="flat" cmpd="sng" w="12700">
                      <a:solidFill>
                        <a:srgbClr val="445566"/>
                      </a:solidFill>
                      <a:prstDash val="solid"/>
                      <a:round/>
                      <a:headEnd len="sm" w="sm" type="none"/>
                      <a:tailEnd len="sm" w="sm" type="none"/>
                    </a:lnR>
                    <a:lnT cap="flat" cmpd="sng" w="12700">
                      <a:solidFill>
                        <a:srgbClr val="445566"/>
                      </a:solidFill>
                      <a:prstDash val="solid"/>
                      <a:round/>
                      <a:headEnd len="sm" w="sm" type="none"/>
                      <a:tailEnd len="sm" w="sm" type="none"/>
                    </a:lnT>
                    <a:lnB cap="flat" cmpd="sng" w="12700">
                      <a:solidFill>
                        <a:srgbClr val="445566"/>
                      </a:solidFill>
                      <a:prstDash val="solid"/>
                      <a:round/>
                      <a:headEnd len="sm" w="sm" type="none"/>
                      <a:tailEnd len="sm" w="sm" type="none"/>
                    </a:lnB>
                    <a:solidFill>
                      <a:srgbClr val="2E1E4A"/>
                    </a:solidFill>
                  </a:tcPr>
                </a:tc>
              </a:tr>
              <a:tr h="1079000">
                <a:tc>
                  <a:txBody>
                    <a:bodyPr/>
                    <a:lstStyle/>
                    <a:p>
                      <a:pPr indent="0" lvl="0" marL="0" marR="0" rtl="0" algn="l">
                        <a:spcBef>
                          <a:spcPts val="0"/>
                        </a:spcBef>
                        <a:spcAft>
                          <a:spcPts val="0"/>
                        </a:spcAft>
                        <a:buClr>
                          <a:srgbClr val="C8D8E8"/>
                        </a:buClr>
                        <a:buSzPts val="1300"/>
                        <a:buFont typeface="Calibri"/>
                        <a:buNone/>
                      </a:pPr>
                      <a:r>
                        <a:rPr lang="en-US" sz="1300" u="none" cap="none" strike="noStrike">
                          <a:solidFill>
                            <a:srgbClr val="C8D8E8"/>
                          </a:solidFill>
                          <a:latin typeface="Calibri"/>
                          <a:ea typeface="Calibri"/>
                          <a:cs typeface="Calibri"/>
                          <a:sym typeface="Calibri"/>
                        </a:rPr>
                        <a:t>The bus map treats the city as timed connections. Cannot show dock buildings — they are not on this map. Not wrong. Different purpose.</a:t>
                      </a:r>
                      <a:endParaRPr sz="1300" u="none" cap="none" strike="noStrike">
                        <a:latin typeface="Calibri"/>
                        <a:ea typeface="Calibri"/>
                        <a:cs typeface="Calibri"/>
                        <a:sym typeface="Calibri"/>
                      </a:endParaRPr>
                    </a:p>
                  </a:txBody>
                  <a:tcPr marT="45725" marB="45725" marR="91450" marL="91450">
                    <a:lnL cap="flat" cmpd="sng" w="12700">
                      <a:solidFill>
                        <a:srgbClr val="445566"/>
                      </a:solidFill>
                      <a:prstDash val="solid"/>
                      <a:round/>
                      <a:headEnd len="sm" w="sm" type="none"/>
                      <a:tailEnd len="sm" w="sm" type="none"/>
                    </a:lnL>
                    <a:lnR cap="flat" cmpd="sng" w="12700">
                      <a:solidFill>
                        <a:srgbClr val="445566"/>
                      </a:solidFill>
                      <a:prstDash val="solid"/>
                      <a:round/>
                      <a:headEnd len="sm" w="sm" type="none"/>
                      <a:tailEnd len="sm" w="sm" type="none"/>
                    </a:lnR>
                    <a:lnT cap="flat" cmpd="sng" w="12700">
                      <a:solidFill>
                        <a:srgbClr val="445566"/>
                      </a:solidFill>
                      <a:prstDash val="solid"/>
                      <a:round/>
                      <a:headEnd len="sm" w="sm" type="none"/>
                      <a:tailEnd len="sm" w="sm" type="none"/>
                    </a:lnT>
                    <a:lnB cap="flat" cmpd="sng" w="12700">
                      <a:solidFill>
                        <a:srgbClr val="445566"/>
                      </a:solidFill>
                      <a:prstDash val="solid"/>
                      <a:round/>
                      <a:headEnd len="sm" w="sm" type="none"/>
                      <a:tailEnd len="sm" w="sm" type="none"/>
                    </a:lnB>
                    <a:solidFill>
                      <a:srgbClr val="162840"/>
                    </a:solidFill>
                  </a:tcPr>
                </a:tc>
                <a:tc>
                  <a:txBody>
                    <a:bodyPr/>
                    <a:lstStyle/>
                    <a:p>
                      <a:pPr indent="0" lvl="0" marL="0" marR="0" rtl="0" algn="l">
                        <a:spcBef>
                          <a:spcPts val="0"/>
                        </a:spcBef>
                        <a:spcAft>
                          <a:spcPts val="0"/>
                        </a:spcAft>
                        <a:buClr>
                          <a:srgbClr val="C8D8E8"/>
                        </a:buClr>
                        <a:buSzPts val="1300"/>
                        <a:buFont typeface="Calibri"/>
                        <a:buNone/>
                      </a:pPr>
                      <a:r>
                        <a:rPr lang="en-US" sz="1300" u="none" cap="none" strike="noStrike">
                          <a:solidFill>
                            <a:srgbClr val="C8D8E8"/>
                          </a:solidFill>
                          <a:latin typeface="Calibri"/>
                          <a:ea typeface="Calibri"/>
                          <a:cs typeface="Calibri"/>
                          <a:sym typeface="Calibri"/>
                        </a:rPr>
                        <a:t>The walking map treats the city as a physical landscape. Cannot show bus times — not what it is for. Not wrong either. Different purpose.</a:t>
                      </a:r>
                      <a:endParaRPr sz="1300" u="none" cap="none" strike="noStrike">
                        <a:latin typeface="Calibri"/>
                        <a:ea typeface="Calibri"/>
                        <a:cs typeface="Calibri"/>
                        <a:sym typeface="Calibri"/>
                      </a:endParaRPr>
                    </a:p>
                  </a:txBody>
                  <a:tcPr marT="45725" marB="45725" marR="91450" marL="91450">
                    <a:lnL cap="flat" cmpd="sng" w="12700">
                      <a:solidFill>
                        <a:srgbClr val="445566"/>
                      </a:solidFill>
                      <a:prstDash val="solid"/>
                      <a:round/>
                      <a:headEnd len="sm" w="sm" type="none"/>
                      <a:tailEnd len="sm" w="sm" type="none"/>
                    </a:lnL>
                    <a:lnR cap="flat" cmpd="sng" w="12700">
                      <a:solidFill>
                        <a:srgbClr val="445566"/>
                      </a:solidFill>
                      <a:prstDash val="solid"/>
                      <a:round/>
                      <a:headEnd len="sm" w="sm" type="none"/>
                      <a:tailEnd len="sm" w="sm" type="none"/>
                    </a:lnR>
                    <a:lnT cap="flat" cmpd="sng" w="12700">
                      <a:solidFill>
                        <a:srgbClr val="445566"/>
                      </a:solidFill>
                      <a:prstDash val="solid"/>
                      <a:round/>
                      <a:headEnd len="sm" w="sm" type="none"/>
                      <a:tailEnd len="sm" w="sm" type="none"/>
                    </a:lnT>
                    <a:lnB cap="flat" cmpd="sng" w="12700">
                      <a:solidFill>
                        <a:srgbClr val="445566"/>
                      </a:solidFill>
                      <a:prstDash val="solid"/>
                      <a:round/>
                      <a:headEnd len="sm" w="sm" type="none"/>
                      <a:tailEnd len="sm" w="sm" type="none"/>
                    </a:lnB>
                    <a:solidFill>
                      <a:srgbClr val="2E1E4A"/>
                    </a:solidFill>
                  </a:tcPr>
                </a:tc>
              </a:tr>
            </a:tbl>
          </a:graphicData>
        </a:graphic>
      </p:graphicFrame>
      <p:sp>
        <p:nvSpPr>
          <p:cNvPr id="55" name="Google Shape;55;p5"/>
          <p:cNvSpPr/>
          <p:nvPr/>
        </p:nvSpPr>
        <p:spPr>
          <a:xfrm>
            <a:off x="274320" y="4242816"/>
            <a:ext cx="8595360" cy="329184"/>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BF9B30"/>
              </a:buClr>
              <a:buSzPts val="1600"/>
              <a:buFont typeface="Cambria"/>
              <a:buNone/>
            </a:pPr>
            <a:r>
              <a:rPr b="1" i="0" lang="en-US" sz="1600" u="none" cap="none" strike="noStrike">
                <a:solidFill>
                  <a:srgbClr val="BF9B30"/>
                </a:solidFill>
                <a:latin typeface="Cambria"/>
                <a:ea typeface="Cambria"/>
                <a:cs typeface="Cambria"/>
                <a:sym typeface="Cambria"/>
              </a:rPr>
              <a:t>Same destination. Completely different journeys — because they chose different maps.</a:t>
            </a:r>
            <a:endParaRPr b="0" i="0" sz="1600" u="none" cap="none" strike="noStrike">
              <a:solidFill>
                <a:schemeClr val="dk1"/>
              </a:solidFill>
              <a:latin typeface="Calibri"/>
              <a:ea typeface="Calibri"/>
              <a:cs typeface="Calibri"/>
              <a:sym typeface="Calibri"/>
            </a:endParaRPr>
          </a:p>
        </p:txBody>
      </p:sp>
      <p:sp>
        <p:nvSpPr>
          <p:cNvPr id="56" name="Google Shape;56;p5"/>
          <p:cNvSpPr/>
          <p:nvPr/>
        </p:nvSpPr>
        <p:spPr>
          <a:xfrm>
            <a:off x="274320" y="4626864"/>
            <a:ext cx="8595360" cy="402336"/>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A8C0D0"/>
              </a:buClr>
              <a:buSzPts val="1450"/>
              <a:buFont typeface="Calibri"/>
              <a:buNone/>
            </a:pPr>
            <a:r>
              <a:rPr b="0" i="0" lang="en-US" sz="1450" u="none" cap="none" strike="noStrike">
                <a:solidFill>
                  <a:srgbClr val="A8C0D0"/>
                </a:solidFill>
                <a:latin typeface="Calibri"/>
                <a:ea typeface="Calibri"/>
                <a:cs typeface="Calibri"/>
                <a:sym typeface="Calibri"/>
              </a:rPr>
              <a:t>Your research paradigm is the map you pick before you start. It decides what counts as the terrain, what counts as progress, and what you will and will not see.</a:t>
            </a:r>
            <a:endParaRPr b="0" i="0" sz="1450" u="none" cap="none" strike="noStrike">
              <a:solidFill>
                <a:schemeClr val="dk1"/>
              </a:solidFill>
              <a:latin typeface="Calibri"/>
              <a:ea typeface="Calibri"/>
              <a:cs typeface="Calibri"/>
              <a:sym typeface="Calibri"/>
            </a:endParaRPr>
          </a:p>
        </p:txBody>
      </p:sp>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C2D4E"/>
        </a:solidFill>
      </p:bgPr>
    </p:bg>
    <p:spTree>
      <p:nvGrpSpPr>
        <p:cNvPr id="61" name="Shape 61"/>
        <p:cNvGrpSpPr/>
        <p:nvPr/>
      </p:nvGrpSpPr>
      <p:grpSpPr>
        <a:xfrm>
          <a:off x="0" y="0"/>
          <a:ext cx="0" cy="0"/>
          <a:chOff x="0" y="0"/>
          <a:chExt cx="0" cy="0"/>
        </a:xfrm>
      </p:grpSpPr>
      <p:sp>
        <p:nvSpPr>
          <p:cNvPr id="62" name="Google Shape;62;p6"/>
          <p:cNvSpPr/>
          <p:nvPr/>
        </p:nvSpPr>
        <p:spPr>
          <a:xfrm>
            <a:off x="0" y="0"/>
            <a:ext cx="201168" cy="514350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63" name="Google Shape;63;p6"/>
          <p:cNvSpPr/>
          <p:nvPr/>
        </p:nvSpPr>
        <p:spPr>
          <a:xfrm>
            <a:off x="411480" y="182880"/>
            <a:ext cx="8321040" cy="384048"/>
          </a:xfrm>
          <a:prstGeom prst="rect">
            <a:avLst/>
          </a:prstGeom>
          <a:noFill/>
          <a:ln>
            <a:noFill/>
          </a:ln>
        </p:spPr>
        <p:txBody>
          <a:bodyPr anchorCtr="0" anchor="ctr" bIns="0" lIns="0" spcFirstLastPara="1" rIns="0" wrap="square" tIns="76200">
            <a:noAutofit/>
          </a:bodyPr>
          <a:lstStyle/>
          <a:p>
            <a:pPr indent="0" lvl="0" marL="0" marR="0" rtl="0" algn="l">
              <a:spcBef>
                <a:spcPts val="0"/>
              </a:spcBef>
              <a:spcAft>
                <a:spcPts val="0"/>
              </a:spcAft>
              <a:buClr>
                <a:srgbClr val="BF9B30"/>
              </a:buClr>
              <a:buSzPts val="1800"/>
              <a:buFont typeface="Calibri"/>
              <a:buNone/>
            </a:pPr>
            <a:r>
              <a:rPr b="1" i="0" lang="en-US" sz="1800" u="none" cap="none" strike="noStrike">
                <a:solidFill>
                  <a:srgbClr val="BF9B30"/>
                </a:solidFill>
                <a:latin typeface="Calibri"/>
                <a:ea typeface="Calibri"/>
                <a:cs typeface="Calibri"/>
                <a:sym typeface="Calibri"/>
              </a:rPr>
              <a:t>Start Here</a:t>
            </a:r>
            <a:endParaRPr b="0" i="0" sz="1800" u="none" cap="none" strike="noStrike">
              <a:solidFill>
                <a:schemeClr val="dk1"/>
              </a:solidFill>
              <a:latin typeface="Calibri"/>
              <a:ea typeface="Calibri"/>
              <a:cs typeface="Calibri"/>
              <a:sym typeface="Calibri"/>
            </a:endParaRPr>
          </a:p>
        </p:txBody>
      </p:sp>
      <p:sp>
        <p:nvSpPr>
          <p:cNvPr id="64" name="Google Shape;64;p6"/>
          <p:cNvSpPr/>
          <p:nvPr/>
        </p:nvSpPr>
        <p:spPr>
          <a:xfrm>
            <a:off x="411480" y="621792"/>
            <a:ext cx="8321040" cy="457200"/>
          </a:xfrm>
          <a:prstGeom prst="rect">
            <a:avLst/>
          </a:prstGeom>
          <a:noFill/>
          <a:ln>
            <a:noFill/>
          </a:ln>
        </p:spPr>
        <p:txBody>
          <a:bodyPr anchorCtr="0" anchor="ctr" bIns="0" lIns="0" spcFirstLastPara="1" rIns="0" wrap="square" tIns="76200">
            <a:noAutofit/>
          </a:bodyPr>
          <a:lstStyle/>
          <a:p>
            <a:pPr indent="0" lvl="0" marL="0" marR="0" rtl="0" algn="l">
              <a:spcBef>
                <a:spcPts val="0"/>
              </a:spcBef>
              <a:spcAft>
                <a:spcPts val="0"/>
              </a:spcAft>
              <a:buClr>
                <a:srgbClr val="FFFFFF"/>
              </a:buClr>
              <a:buSzPts val="2100"/>
              <a:buFont typeface="Cambria"/>
              <a:buNone/>
            </a:pPr>
            <a:r>
              <a:rPr b="0" i="1" lang="en-US" sz="2100" u="none" cap="none" strike="noStrike">
                <a:solidFill>
                  <a:srgbClr val="FFFFFF"/>
                </a:solidFill>
                <a:latin typeface="Cambria"/>
                <a:ea typeface="Cambria"/>
                <a:cs typeface="Cambria"/>
                <a:sym typeface="Cambria"/>
              </a:rPr>
              <a:t>Two researchers read the same report on staff turnover in Gareth's factory.</a:t>
            </a:r>
            <a:endParaRPr b="0" i="0" sz="2100" u="none" cap="none" strike="noStrike">
              <a:solidFill>
                <a:schemeClr val="dk1"/>
              </a:solidFill>
              <a:latin typeface="Calibri"/>
              <a:ea typeface="Calibri"/>
              <a:cs typeface="Calibri"/>
              <a:sym typeface="Calibri"/>
            </a:endParaRPr>
          </a:p>
        </p:txBody>
      </p:sp>
      <p:graphicFrame>
        <p:nvGraphicFramePr>
          <p:cNvPr id="65" name="Google Shape;65;p6"/>
          <p:cNvGraphicFramePr/>
          <p:nvPr/>
        </p:nvGraphicFramePr>
        <p:xfrm>
          <a:off x="274320" y="1170432"/>
          <a:ext cx="3000000" cy="3000000"/>
        </p:xfrm>
        <a:graphic>
          <a:graphicData uri="http://schemas.openxmlformats.org/drawingml/2006/table">
            <a:tbl>
              <a:tblPr>
                <a:noFill/>
                <a:tableStyleId>{12A8D517-E74D-42F0-B8E6-B86F565F1C70}</a:tableStyleId>
              </a:tblPr>
              <a:tblGrid>
                <a:gridCol w="4297675"/>
                <a:gridCol w="4297675"/>
              </a:tblGrid>
              <a:tr h="1371600">
                <a:tc>
                  <a:txBody>
                    <a:bodyPr/>
                    <a:lstStyle/>
                    <a:p>
                      <a:pPr indent="0" lvl="0" marL="0" marR="0" rtl="0" algn="l">
                        <a:spcBef>
                          <a:spcPts val="0"/>
                        </a:spcBef>
                        <a:spcAft>
                          <a:spcPts val="0"/>
                        </a:spcAft>
                        <a:buClr>
                          <a:srgbClr val="FFFFFF"/>
                        </a:buClr>
                        <a:buSzPts val="1600"/>
                        <a:buFont typeface="Cambria"/>
                        <a:buNone/>
                      </a:pPr>
                      <a:r>
                        <a:rPr b="1" lang="en-US" sz="1600" u="none" cap="none" strike="noStrike">
                          <a:solidFill>
                            <a:srgbClr val="FFFFFF"/>
                          </a:solidFill>
                          <a:latin typeface="Cambria"/>
                          <a:ea typeface="Cambria"/>
                          <a:cs typeface="Cambria"/>
                          <a:sym typeface="Cambria"/>
                        </a:rPr>
                        <a:t>Researcher A reads it and thinks:</a:t>
                      </a:r>
                      <a:endParaRPr sz="1600" u="none" cap="none" strike="noStrike">
                        <a:latin typeface="Cambria"/>
                        <a:ea typeface="Cambria"/>
                        <a:cs typeface="Cambria"/>
                        <a:sym typeface="Cambria"/>
                      </a:endParaRPr>
                    </a:p>
                  </a:txBody>
                  <a:tcPr marT="45725" marB="45725" marR="91450" marL="91450">
                    <a:lnL cap="flat" cmpd="sng" w="12700">
                      <a:solidFill>
                        <a:srgbClr val="445566"/>
                      </a:solidFill>
                      <a:prstDash val="solid"/>
                      <a:round/>
                      <a:headEnd len="sm" w="sm" type="none"/>
                      <a:tailEnd len="sm" w="sm" type="none"/>
                    </a:lnL>
                    <a:lnR cap="flat" cmpd="sng" w="12700">
                      <a:solidFill>
                        <a:srgbClr val="445566"/>
                      </a:solidFill>
                      <a:prstDash val="solid"/>
                      <a:round/>
                      <a:headEnd len="sm" w="sm" type="none"/>
                      <a:tailEnd len="sm" w="sm" type="none"/>
                    </a:lnR>
                    <a:lnT cap="flat" cmpd="sng" w="12700">
                      <a:solidFill>
                        <a:srgbClr val="445566"/>
                      </a:solidFill>
                      <a:prstDash val="solid"/>
                      <a:round/>
                      <a:headEnd len="sm" w="sm" type="none"/>
                      <a:tailEnd len="sm" w="sm" type="none"/>
                    </a:lnT>
                    <a:lnB cap="flat" cmpd="sng" w="12700">
                      <a:solidFill>
                        <a:srgbClr val="445566"/>
                      </a:solidFill>
                      <a:prstDash val="solid"/>
                      <a:round/>
                      <a:headEnd len="sm" w="sm" type="none"/>
                      <a:tailEnd len="sm" w="sm" type="none"/>
                    </a:lnB>
                    <a:solidFill>
                      <a:srgbClr val="1C4E7A"/>
                    </a:solidFill>
                  </a:tcPr>
                </a:tc>
                <a:tc>
                  <a:txBody>
                    <a:bodyPr/>
                    <a:lstStyle/>
                    <a:p>
                      <a:pPr indent="0" lvl="0" marL="0" marR="0" rtl="0" algn="l">
                        <a:spcBef>
                          <a:spcPts val="0"/>
                        </a:spcBef>
                        <a:spcAft>
                          <a:spcPts val="0"/>
                        </a:spcAft>
                        <a:buClr>
                          <a:srgbClr val="FFFFFF"/>
                        </a:buClr>
                        <a:buSzPts val="1600"/>
                        <a:buFont typeface="Cambria"/>
                        <a:buNone/>
                      </a:pPr>
                      <a:r>
                        <a:rPr b="1" lang="en-US" sz="1600" u="none" cap="none" strike="noStrike">
                          <a:solidFill>
                            <a:srgbClr val="FFFFFF"/>
                          </a:solidFill>
                          <a:latin typeface="Cambria"/>
                          <a:ea typeface="Cambria"/>
                          <a:cs typeface="Cambria"/>
                          <a:sym typeface="Cambria"/>
                        </a:rPr>
                        <a:t>Researcher C reads the same report and thinks:</a:t>
                      </a:r>
                      <a:endParaRPr sz="1600" u="none" cap="none" strike="noStrike">
                        <a:latin typeface="Cambria"/>
                        <a:ea typeface="Cambria"/>
                        <a:cs typeface="Cambria"/>
                        <a:sym typeface="Cambria"/>
                      </a:endParaRPr>
                    </a:p>
                  </a:txBody>
                  <a:tcPr marT="45725" marB="45725" marR="91450" marL="91450">
                    <a:lnL cap="flat" cmpd="sng" w="12700">
                      <a:solidFill>
                        <a:srgbClr val="445566"/>
                      </a:solidFill>
                      <a:prstDash val="solid"/>
                      <a:round/>
                      <a:headEnd len="sm" w="sm" type="none"/>
                      <a:tailEnd len="sm" w="sm" type="none"/>
                    </a:lnL>
                    <a:lnR cap="flat" cmpd="sng" w="12700">
                      <a:solidFill>
                        <a:srgbClr val="445566"/>
                      </a:solidFill>
                      <a:prstDash val="solid"/>
                      <a:round/>
                      <a:headEnd len="sm" w="sm" type="none"/>
                      <a:tailEnd len="sm" w="sm" type="none"/>
                    </a:lnR>
                    <a:lnT cap="flat" cmpd="sng" w="12700">
                      <a:solidFill>
                        <a:srgbClr val="445566"/>
                      </a:solidFill>
                      <a:prstDash val="solid"/>
                      <a:round/>
                      <a:headEnd len="sm" w="sm" type="none"/>
                      <a:tailEnd len="sm" w="sm" type="none"/>
                    </a:lnT>
                    <a:lnB cap="flat" cmpd="sng" w="12700">
                      <a:solidFill>
                        <a:srgbClr val="445566"/>
                      </a:solidFill>
                      <a:prstDash val="solid"/>
                      <a:round/>
                      <a:headEnd len="sm" w="sm" type="none"/>
                      <a:tailEnd len="sm" w="sm" type="none"/>
                    </a:lnB>
                    <a:solidFill>
                      <a:srgbClr val="5C3C8F"/>
                    </a:solidFill>
                  </a:tcPr>
                </a:tc>
              </a:tr>
              <a:tr h="1371600">
                <a:tc>
                  <a:txBody>
                    <a:bodyPr/>
                    <a:lstStyle/>
                    <a:p>
                      <a:pPr indent="0" lvl="0" marL="0" marR="0" rtl="0" algn="l">
                        <a:spcBef>
                          <a:spcPts val="0"/>
                        </a:spcBef>
                        <a:spcAft>
                          <a:spcPts val="0"/>
                        </a:spcAft>
                        <a:buClr>
                          <a:srgbClr val="FFFFFF"/>
                        </a:buClr>
                        <a:buSzPts val="1800"/>
                        <a:buFont typeface="Calibri"/>
                        <a:buNone/>
                      </a:pPr>
                      <a:r>
                        <a:rPr lang="en-US" sz="1800" u="none" cap="none" strike="noStrike">
                          <a:solidFill>
                            <a:srgbClr val="FFFFFF"/>
                          </a:solidFill>
                          <a:latin typeface="Calibri"/>
                          <a:ea typeface="Calibri"/>
                          <a:cs typeface="Calibri"/>
                          <a:sym typeface="Calibri"/>
                        </a:rPr>
                        <a:t>The numbers are clear. 31% have left. I need to find out what is driving that — pay, management scores, commute time. The answer is in the data. I will measure everything.</a:t>
                      </a:r>
                      <a:endParaRPr sz="1800" u="none" cap="none" strike="noStrike">
                        <a:latin typeface="Calibri"/>
                        <a:ea typeface="Calibri"/>
                        <a:cs typeface="Calibri"/>
                        <a:sym typeface="Calibri"/>
                      </a:endParaRPr>
                    </a:p>
                  </a:txBody>
                  <a:tcPr marT="45725" marB="45725" marR="91450" marL="91450">
                    <a:lnL cap="flat" cmpd="sng" w="12700">
                      <a:solidFill>
                        <a:srgbClr val="445566"/>
                      </a:solidFill>
                      <a:prstDash val="solid"/>
                      <a:round/>
                      <a:headEnd len="sm" w="sm" type="none"/>
                      <a:tailEnd len="sm" w="sm" type="none"/>
                    </a:lnL>
                    <a:lnR cap="flat" cmpd="sng" w="12700">
                      <a:solidFill>
                        <a:srgbClr val="445566"/>
                      </a:solidFill>
                      <a:prstDash val="solid"/>
                      <a:round/>
                      <a:headEnd len="sm" w="sm" type="none"/>
                      <a:tailEnd len="sm" w="sm" type="none"/>
                    </a:lnR>
                    <a:lnT cap="flat" cmpd="sng" w="12700">
                      <a:solidFill>
                        <a:srgbClr val="445566"/>
                      </a:solidFill>
                      <a:prstDash val="solid"/>
                      <a:round/>
                      <a:headEnd len="sm" w="sm" type="none"/>
                      <a:tailEnd len="sm" w="sm" type="none"/>
                    </a:lnT>
                    <a:lnB cap="flat" cmpd="sng" w="12700">
                      <a:solidFill>
                        <a:srgbClr val="445566"/>
                      </a:solidFill>
                      <a:prstDash val="solid"/>
                      <a:round/>
                      <a:headEnd len="sm" w="sm" type="none"/>
                      <a:tailEnd len="sm" w="sm" type="none"/>
                    </a:lnB>
                    <a:solidFill>
                      <a:srgbClr val="162840"/>
                    </a:solidFill>
                  </a:tcPr>
                </a:tc>
                <a:tc>
                  <a:txBody>
                    <a:bodyPr/>
                    <a:lstStyle/>
                    <a:p>
                      <a:pPr indent="0" lvl="0" marL="0" marR="0" rtl="0" algn="l">
                        <a:spcBef>
                          <a:spcPts val="0"/>
                        </a:spcBef>
                        <a:spcAft>
                          <a:spcPts val="0"/>
                        </a:spcAft>
                        <a:buClr>
                          <a:srgbClr val="FFFFFF"/>
                        </a:buClr>
                        <a:buSzPts val="1800"/>
                        <a:buFont typeface="Calibri"/>
                        <a:buNone/>
                      </a:pPr>
                      <a:r>
                        <a:rPr lang="en-US" sz="1800" u="none" cap="none" strike="noStrike">
                          <a:solidFill>
                            <a:srgbClr val="FFFFFF"/>
                          </a:solidFill>
                          <a:latin typeface="Calibri"/>
                          <a:ea typeface="Calibri"/>
                          <a:cs typeface="Calibri"/>
                          <a:sym typeface="Calibri"/>
                        </a:rPr>
                        <a:t>These numbers tell me nothing. 31% of people left — but WHY? Each person will have a completely different story. The answer is not in the numbers. I need to talk to people.</a:t>
                      </a:r>
                      <a:endParaRPr sz="1800" u="none" cap="none" strike="noStrike">
                        <a:latin typeface="Calibri"/>
                        <a:ea typeface="Calibri"/>
                        <a:cs typeface="Calibri"/>
                        <a:sym typeface="Calibri"/>
                      </a:endParaRPr>
                    </a:p>
                  </a:txBody>
                  <a:tcPr marT="45725" marB="45725" marR="91450" marL="91450">
                    <a:lnL cap="flat" cmpd="sng" w="12700">
                      <a:solidFill>
                        <a:srgbClr val="445566"/>
                      </a:solidFill>
                      <a:prstDash val="solid"/>
                      <a:round/>
                      <a:headEnd len="sm" w="sm" type="none"/>
                      <a:tailEnd len="sm" w="sm" type="none"/>
                    </a:lnL>
                    <a:lnR cap="flat" cmpd="sng" w="12700">
                      <a:solidFill>
                        <a:srgbClr val="445566"/>
                      </a:solidFill>
                      <a:prstDash val="solid"/>
                      <a:round/>
                      <a:headEnd len="sm" w="sm" type="none"/>
                      <a:tailEnd len="sm" w="sm" type="none"/>
                    </a:lnR>
                    <a:lnT cap="flat" cmpd="sng" w="12700">
                      <a:solidFill>
                        <a:srgbClr val="445566"/>
                      </a:solidFill>
                      <a:prstDash val="solid"/>
                      <a:round/>
                      <a:headEnd len="sm" w="sm" type="none"/>
                      <a:tailEnd len="sm" w="sm" type="none"/>
                    </a:lnT>
                    <a:lnB cap="flat" cmpd="sng" w="12700">
                      <a:solidFill>
                        <a:srgbClr val="445566"/>
                      </a:solidFill>
                      <a:prstDash val="solid"/>
                      <a:round/>
                      <a:headEnd len="sm" w="sm" type="none"/>
                      <a:tailEnd len="sm" w="sm" type="none"/>
                    </a:lnB>
                    <a:solidFill>
                      <a:srgbClr val="2E1E4A"/>
                    </a:solidFill>
                  </a:tcPr>
                </a:tc>
              </a:tr>
            </a:tbl>
          </a:graphicData>
        </a:graphic>
      </p:graphicFrame>
      <p:sp>
        <p:nvSpPr>
          <p:cNvPr id="66" name="Google Shape;66;p6"/>
          <p:cNvSpPr/>
          <p:nvPr/>
        </p:nvSpPr>
        <p:spPr>
          <a:xfrm>
            <a:off x="274320" y="4251960"/>
            <a:ext cx="8595360" cy="347472"/>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BF9B30"/>
              </a:buClr>
              <a:buSzPts val="1800"/>
              <a:buFont typeface="Cambria"/>
              <a:buNone/>
            </a:pPr>
            <a:r>
              <a:rPr b="1" i="0" lang="en-US" sz="1800" u="none" cap="none" strike="noStrike">
                <a:solidFill>
                  <a:srgbClr val="BF9B30"/>
                </a:solidFill>
                <a:latin typeface="Cambria"/>
                <a:ea typeface="Cambria"/>
                <a:cs typeface="Cambria"/>
                <a:sym typeface="Cambria"/>
              </a:rPr>
              <a:t>Same report. Same facts. Two completely different research approaches.</a:t>
            </a:r>
            <a:endParaRPr b="0" i="0" sz="1800" u="none" cap="none" strike="noStrike">
              <a:solidFill>
                <a:schemeClr val="dk1"/>
              </a:solidFill>
              <a:latin typeface="Calibri"/>
              <a:ea typeface="Calibri"/>
              <a:cs typeface="Calibri"/>
              <a:sym typeface="Calibri"/>
            </a:endParaRPr>
          </a:p>
        </p:txBody>
      </p:sp>
      <p:sp>
        <p:nvSpPr>
          <p:cNvPr id="67" name="Google Shape;67;p6"/>
          <p:cNvSpPr/>
          <p:nvPr/>
        </p:nvSpPr>
        <p:spPr>
          <a:xfrm>
            <a:off x="274320" y="4617720"/>
            <a:ext cx="8595360" cy="438912"/>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FFFFFF"/>
              </a:buClr>
              <a:buSzPts val="1500"/>
              <a:buFont typeface="Calibri"/>
              <a:buNone/>
            </a:pPr>
            <a:r>
              <a:rPr b="0" i="0" lang="en-US" sz="1500" u="none" cap="none" strike="noStrike">
                <a:solidFill>
                  <a:srgbClr val="FFFFFF"/>
                </a:solidFill>
                <a:latin typeface="Calibri"/>
                <a:ea typeface="Calibri"/>
                <a:cs typeface="Calibri"/>
                <a:sym typeface="Calibri"/>
              </a:rPr>
              <a:t>That difference is not about skill. It is about each researcher's starting position on the nature of the problem. Made conscious and consistent, that starting position is their research philosophy.</a:t>
            </a:r>
            <a:endParaRPr b="0" i="0" sz="1500" u="none" cap="none" strike="noStrike">
              <a:solidFill>
                <a:schemeClr val="dk1"/>
              </a:solidFill>
              <a:latin typeface="Calibri"/>
              <a:ea typeface="Calibri"/>
              <a:cs typeface="Calibri"/>
              <a:sym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72" name="Shape 72"/>
        <p:cNvGrpSpPr/>
        <p:nvPr/>
      </p:nvGrpSpPr>
      <p:grpSpPr>
        <a:xfrm>
          <a:off x="0" y="0"/>
          <a:ext cx="0" cy="0"/>
          <a:chOff x="0" y="0"/>
          <a:chExt cx="0" cy="0"/>
        </a:xfrm>
      </p:grpSpPr>
      <p:sp>
        <p:nvSpPr>
          <p:cNvPr id="73" name="Google Shape;73;p7"/>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74" name="Google Shape;74;p7"/>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Why Research Philosophy Matters for YOUR Thesis</a:t>
            </a:r>
            <a:endParaRPr b="0" i="0" sz="2400" u="none" cap="none" strike="noStrike">
              <a:solidFill>
                <a:schemeClr val="dk1"/>
              </a:solidFill>
              <a:latin typeface="Calibri"/>
              <a:ea typeface="Calibri"/>
              <a:cs typeface="Calibri"/>
              <a:sym typeface="Calibri"/>
            </a:endParaRPr>
          </a:p>
        </p:txBody>
      </p:sp>
      <p:sp>
        <p:nvSpPr>
          <p:cNvPr id="75" name="Google Shape;75;p7"/>
          <p:cNvSpPr/>
          <p:nvPr/>
        </p:nvSpPr>
        <p:spPr>
          <a:xfrm>
            <a:off x="365760" y="914400"/>
            <a:ext cx="8412480" cy="3840480"/>
          </a:xfrm>
          <a:prstGeom prst="rect">
            <a:avLst/>
          </a:prstGeom>
          <a:noFill/>
          <a:ln>
            <a:noFill/>
          </a:ln>
        </p:spPr>
        <p:txBody>
          <a:bodyPr anchorCtr="0" anchor="t" bIns="50800" lIns="50800" spcFirstLastPara="1" rIns="50800" wrap="square" tIns="50800">
            <a:noAutofit/>
          </a:bodyPr>
          <a:lstStyle/>
          <a:p>
            <a:pPr indent="-342900" lvl="0" marL="342900" marR="0" rtl="0" algn="l">
              <a:spcBef>
                <a:spcPts val="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Whoever you are — practitioner, academic, or professional — you come to your research with a starting point: answers you have already given to questions about your topic, even without knowing it. Research philosophy is how you find out what those answers are and make them consistent.</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You made choices before you started. You chose a topic, thought about how to study it, had a sense of what counts as a good answer. Those choices reflect a position you have already taken. Research philosophy helps you name and justify it.</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Your examiner will ask: not just 'what did you do?' but 'why this approach rather than another?' You need to trace that answer back to your starting position on the topic.</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Researcher A and Researcher C both study Gareth's factory. Both produce valid work. Their studies look nothing alike — different starting positions on what the problem is.</a:t>
            </a:r>
            <a:endParaRPr b="0" i="0" sz="1900" u="none" cap="none" strike="noStrike">
              <a:solidFill>
                <a:schemeClr val="dk1"/>
              </a:solidFill>
              <a:latin typeface="Calibri"/>
              <a:ea typeface="Calibri"/>
              <a:cs typeface="Calibri"/>
              <a:sym typeface="Calibri"/>
            </a:endParaRPr>
          </a:p>
        </p:txBody>
      </p:sp>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80" name="Shape 80"/>
        <p:cNvGrpSpPr/>
        <p:nvPr/>
      </p:nvGrpSpPr>
      <p:grpSpPr>
        <a:xfrm>
          <a:off x="0" y="0"/>
          <a:ext cx="0" cy="0"/>
          <a:chOff x="0" y="0"/>
          <a:chExt cx="0" cy="0"/>
        </a:xfrm>
      </p:grpSpPr>
      <p:sp>
        <p:nvSpPr>
          <p:cNvPr id="81" name="Google Shape;81;p8"/>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82" name="Google Shape;82;p8"/>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Our Running Case Study — Meet the Problem</a:t>
            </a:r>
            <a:endParaRPr b="0" i="0" sz="2400" u="none" cap="none" strike="noStrike">
              <a:solidFill>
                <a:schemeClr val="dk1"/>
              </a:solidFill>
              <a:latin typeface="Calibri"/>
              <a:ea typeface="Calibri"/>
              <a:cs typeface="Calibri"/>
              <a:sym typeface="Calibri"/>
            </a:endParaRPr>
          </a:p>
        </p:txBody>
      </p:sp>
      <p:sp>
        <p:nvSpPr>
          <p:cNvPr id="83" name="Google Shape;83;p8"/>
          <p:cNvSpPr/>
          <p:nvPr/>
        </p:nvSpPr>
        <p:spPr>
          <a:xfrm>
            <a:off x="365760" y="914400"/>
            <a:ext cx="8412480" cy="1005840"/>
          </a:xfrm>
          <a:prstGeom prst="rect">
            <a:avLst/>
          </a:prstGeom>
          <a:noFill/>
          <a:ln>
            <a:noFill/>
          </a:ln>
        </p:spPr>
        <p:txBody>
          <a:bodyPr anchorCtr="0" anchor="ctr" bIns="50800" lIns="50800" spcFirstLastPara="1" rIns="50800" wrap="square" tIns="50800">
            <a:noAutofit/>
          </a:bodyPr>
          <a:lstStyle/>
          <a:p>
            <a:pPr indent="0" lvl="0" marL="0" marR="0" rtl="0" algn="l">
              <a:spcBef>
                <a:spcPts val="0"/>
              </a:spcBef>
              <a:spcAft>
                <a:spcPts val="0"/>
              </a:spcAft>
              <a:buClr>
                <a:srgbClr val="1C2D4E"/>
              </a:buClr>
              <a:buSzPts val="1700"/>
              <a:buFont typeface="Calibri"/>
              <a:buNone/>
            </a:pPr>
            <a:r>
              <a:rPr b="0" i="0" lang="en-US" sz="1700" u="none" cap="none" strike="noStrike">
                <a:solidFill>
                  <a:srgbClr val="1C2D4E"/>
                </a:solidFill>
                <a:latin typeface="Calibri"/>
                <a:ea typeface="Calibri"/>
                <a:cs typeface="Calibri"/>
                <a:sym typeface="Calibri"/>
              </a:rPr>
              <a:t>A manufacturing SME in South Wales has 31% annual staff turnover.</a:t>
            </a:r>
            <a:endParaRPr b="0" i="0" sz="17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1C2D4E"/>
              </a:buClr>
              <a:buSzPts val="1700"/>
              <a:buFont typeface="Calibri"/>
              <a:buNone/>
            </a:pPr>
            <a:r>
              <a:rPr b="0" i="0" lang="en-US" sz="1700" u="none" cap="none" strike="noStrike">
                <a:solidFill>
                  <a:srgbClr val="1C2D4E"/>
                </a:solidFill>
                <a:latin typeface="Calibri"/>
                <a:ea typeface="Calibri"/>
                <a:cs typeface="Calibri"/>
                <a:sym typeface="Calibri"/>
              </a:rPr>
              <a:t>The owner, Gareth, asks: 'I need to understand why people are leaving and what I can do about it.'</a:t>
            </a:r>
            <a:endParaRPr b="0" i="0" sz="17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1C2D4E"/>
              </a:buClr>
              <a:buSzPts val="1700"/>
              <a:buFont typeface="Calibri"/>
              <a:buNone/>
            </a:pPr>
            <a:r>
              <a:rPr b="0" i="0" lang="en-US" sz="1700" u="none" cap="none" strike="noStrike">
                <a:solidFill>
                  <a:srgbClr val="1C2D4E"/>
                </a:solidFill>
                <a:latin typeface="Calibri"/>
                <a:ea typeface="Calibri"/>
                <a:cs typeface="Calibri"/>
                <a:sym typeface="Calibri"/>
              </a:rPr>
              <a:t>This case runs through every session — the same situation, seen through different maps.</a:t>
            </a:r>
            <a:endParaRPr b="0" i="0" sz="1700" u="none" cap="none" strike="noStrike">
              <a:solidFill>
                <a:schemeClr val="dk1"/>
              </a:solidFill>
              <a:latin typeface="Calibri"/>
              <a:ea typeface="Calibri"/>
              <a:cs typeface="Calibri"/>
              <a:sym typeface="Calibri"/>
            </a:endParaRPr>
          </a:p>
        </p:txBody>
      </p:sp>
      <p:graphicFrame>
        <p:nvGraphicFramePr>
          <p:cNvPr id="84" name="Google Shape;84;p8"/>
          <p:cNvGraphicFramePr/>
          <p:nvPr/>
        </p:nvGraphicFramePr>
        <p:xfrm>
          <a:off x="274320" y="2121408"/>
          <a:ext cx="3000000" cy="3000000"/>
        </p:xfrm>
        <a:graphic>
          <a:graphicData uri="http://schemas.openxmlformats.org/drawingml/2006/table">
            <a:tbl>
              <a:tblPr>
                <a:noFill/>
                <a:tableStyleId>{12A8D517-E74D-42F0-B8E6-B86F565F1C70}</a:tableStyleId>
              </a:tblPr>
              <a:tblGrid>
                <a:gridCol w="2862075"/>
                <a:gridCol w="2862075"/>
                <a:gridCol w="2871225"/>
              </a:tblGrid>
              <a:tr h="1097275">
                <a:tc>
                  <a:txBody>
                    <a:bodyPr/>
                    <a:lstStyle/>
                    <a:p>
                      <a:pPr indent="0" lvl="0" marL="0" marR="0" rtl="0" algn="l">
                        <a:spcBef>
                          <a:spcPts val="0"/>
                        </a:spcBef>
                        <a:spcAft>
                          <a:spcPts val="0"/>
                        </a:spcAft>
                        <a:buClr>
                          <a:srgbClr val="FFFFFF"/>
                        </a:buClr>
                        <a:buSzPts val="1500"/>
                        <a:buFont typeface="Cambria"/>
                        <a:buNone/>
                      </a:pPr>
                      <a:r>
                        <a:rPr b="1" lang="en-US" sz="1500" u="none" cap="none" strike="noStrike">
                          <a:solidFill>
                            <a:srgbClr val="FFFFFF"/>
                          </a:solidFill>
                          <a:latin typeface="Cambria"/>
                          <a:ea typeface="Cambria"/>
                          <a:cs typeface="Cambria"/>
                          <a:sym typeface="Cambria"/>
                        </a:rPr>
                        <a:t>Researcher A thinks:</a:t>
                      </a:r>
                      <a:endParaRPr sz="1500" u="none" cap="none" strike="noStrike">
                        <a:latin typeface="Cambria"/>
                        <a:ea typeface="Cambria"/>
                        <a:cs typeface="Cambria"/>
                        <a:sym typeface="Cambria"/>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4E7A"/>
                    </a:solidFill>
                  </a:tcPr>
                </a:tc>
                <a:tc>
                  <a:txBody>
                    <a:bodyPr/>
                    <a:lstStyle/>
                    <a:p>
                      <a:pPr indent="0" lvl="0" marL="0" marR="0" rtl="0" algn="l">
                        <a:spcBef>
                          <a:spcPts val="0"/>
                        </a:spcBef>
                        <a:spcAft>
                          <a:spcPts val="0"/>
                        </a:spcAft>
                        <a:buClr>
                          <a:srgbClr val="FFFFFF"/>
                        </a:buClr>
                        <a:buSzPts val="1500"/>
                        <a:buFont typeface="Cambria"/>
                        <a:buNone/>
                      </a:pPr>
                      <a:r>
                        <a:rPr b="1" lang="en-US" sz="1500" u="none" cap="none" strike="noStrike">
                          <a:solidFill>
                            <a:srgbClr val="FFFFFF"/>
                          </a:solidFill>
                          <a:latin typeface="Cambria"/>
                          <a:ea typeface="Cambria"/>
                          <a:cs typeface="Cambria"/>
                          <a:sym typeface="Cambria"/>
                        </a:rPr>
                        <a:t>Researcher C thinks:</a:t>
                      </a:r>
                      <a:endParaRPr sz="1500" u="none" cap="none" strike="noStrike">
                        <a:latin typeface="Cambria"/>
                        <a:ea typeface="Cambria"/>
                        <a:cs typeface="Cambria"/>
                        <a:sym typeface="Cambria"/>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5C3C8F"/>
                    </a:solidFill>
                  </a:tcPr>
                </a:tc>
                <a:tc>
                  <a:txBody>
                    <a:bodyPr/>
                    <a:lstStyle/>
                    <a:p>
                      <a:pPr indent="0" lvl="0" marL="0" marR="0" rtl="0" algn="l">
                        <a:spcBef>
                          <a:spcPts val="0"/>
                        </a:spcBef>
                        <a:spcAft>
                          <a:spcPts val="0"/>
                        </a:spcAft>
                        <a:buClr>
                          <a:srgbClr val="FFFFFF"/>
                        </a:buClr>
                        <a:buSzPts val="1500"/>
                        <a:buFont typeface="Cambria"/>
                        <a:buNone/>
                      </a:pPr>
                      <a:r>
                        <a:rPr b="1" lang="en-US" sz="1500" u="none" cap="none" strike="noStrike">
                          <a:solidFill>
                            <a:srgbClr val="FFFFFF"/>
                          </a:solidFill>
                          <a:latin typeface="Cambria"/>
                          <a:ea typeface="Cambria"/>
                          <a:cs typeface="Cambria"/>
                          <a:sym typeface="Cambria"/>
                        </a:rPr>
                        <a:t>Researcher G thinks:</a:t>
                      </a:r>
                      <a:endParaRPr sz="1500" u="none" cap="none" strike="noStrike">
                        <a:latin typeface="Cambria"/>
                        <a:ea typeface="Cambria"/>
                        <a:cs typeface="Cambria"/>
                        <a:sym typeface="Cambria"/>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4A5C1C"/>
                    </a:solidFill>
                  </a:tcPr>
                </a:tc>
              </a:tr>
              <a:tr h="1097275">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'31% is the fact. I need data to find the cause. Measure everything — pay, commute, management scores — and run a regression.'</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'31% tells me nothing. Talk to the people who left. Each person has a different story and they are all true.'</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0ECF8"/>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'Try both — survey first, then interviews to explain the patterns. Pilot a solution and measure the outcome.'</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EF4E8"/>
                    </a:solidFill>
                  </a:tcPr>
                </a:tc>
              </a:tr>
            </a:tbl>
          </a:graphicData>
        </a:graphic>
      </p:graphicFrame>
      <p:sp>
        <p:nvSpPr>
          <p:cNvPr id="85" name="Google Shape;85;p8"/>
          <p:cNvSpPr/>
          <p:nvPr/>
        </p:nvSpPr>
        <p:spPr>
          <a:xfrm>
            <a:off x="274320" y="4553712"/>
            <a:ext cx="8595360" cy="256032"/>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1C2D4E"/>
              </a:buClr>
              <a:buSzPts val="1400"/>
              <a:buFont typeface="Cambria"/>
              <a:buNone/>
            </a:pPr>
            <a:r>
              <a:rPr b="1" i="0" lang="en-US" sz="1400" u="none" cap="none" strike="noStrike">
                <a:solidFill>
                  <a:srgbClr val="1C2D4E"/>
                </a:solidFill>
                <a:latin typeface="Cambria"/>
                <a:ea typeface="Cambria"/>
                <a:cs typeface="Cambria"/>
                <a:sym typeface="Cambria"/>
              </a:rPr>
              <a:t>All three are valid. All three are different. The difference is their research philosophy.</a:t>
            </a:r>
            <a:endParaRPr b="0" i="0" sz="1400" u="none" cap="none" strike="noStrike">
              <a:solidFill>
                <a:schemeClr val="dk1"/>
              </a:solidFill>
              <a:latin typeface="Calibri"/>
              <a:ea typeface="Calibri"/>
              <a:cs typeface="Calibri"/>
              <a:sym typeface="Calibri"/>
            </a:endParaRPr>
          </a:p>
        </p:txBody>
      </p:sp>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EF9EE"/>
        </a:solidFill>
      </p:bgPr>
    </p:bg>
    <p:spTree>
      <p:nvGrpSpPr>
        <p:cNvPr id="90" name="Shape 90"/>
        <p:cNvGrpSpPr/>
        <p:nvPr/>
      </p:nvGrpSpPr>
      <p:grpSpPr>
        <a:xfrm>
          <a:off x="0" y="0"/>
          <a:ext cx="0" cy="0"/>
          <a:chOff x="0" y="0"/>
          <a:chExt cx="0" cy="0"/>
        </a:xfrm>
      </p:grpSpPr>
      <p:sp>
        <p:nvSpPr>
          <p:cNvPr id="91" name="Google Shape;91;p9"/>
          <p:cNvSpPr/>
          <p:nvPr/>
        </p:nvSpPr>
        <p:spPr>
          <a:xfrm>
            <a:off x="0" y="0"/>
            <a:ext cx="9144000" cy="91440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2" name="Google Shape;92;p9"/>
          <p:cNvSpPr/>
          <p:nvPr/>
        </p:nvSpPr>
        <p:spPr>
          <a:xfrm>
            <a:off x="365760" y="36576"/>
            <a:ext cx="457200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C2D4E"/>
              </a:buClr>
              <a:buSzPts val="1600"/>
              <a:buFont typeface="Calibri"/>
              <a:buNone/>
            </a:pPr>
            <a:r>
              <a:rPr b="1" i="0" lang="en-US" sz="1600" u="none" cap="none" strike="noStrike">
                <a:solidFill>
                  <a:srgbClr val="1C2D4E"/>
                </a:solidFill>
                <a:latin typeface="Calibri"/>
                <a:ea typeface="Calibri"/>
                <a:cs typeface="Calibri"/>
                <a:sym typeface="Calibri"/>
              </a:rPr>
              <a:t>Activity 1</a:t>
            </a:r>
            <a:endParaRPr b="0" i="0" sz="1600" u="none" cap="none" strike="noStrike">
              <a:solidFill>
                <a:schemeClr val="dk1"/>
              </a:solidFill>
              <a:latin typeface="Calibri"/>
              <a:ea typeface="Calibri"/>
              <a:cs typeface="Calibri"/>
              <a:sym typeface="Calibri"/>
            </a:endParaRPr>
          </a:p>
        </p:txBody>
      </p:sp>
      <p:sp>
        <p:nvSpPr>
          <p:cNvPr id="93" name="Google Shape;93;p9"/>
          <p:cNvSpPr/>
          <p:nvPr/>
        </p:nvSpPr>
        <p:spPr>
          <a:xfrm>
            <a:off x="365760" y="420624"/>
            <a:ext cx="713232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C2D4E"/>
              </a:buClr>
              <a:buSzPts val="2200"/>
              <a:buFont typeface="Cambria"/>
              <a:buNone/>
            </a:pPr>
            <a:r>
              <a:rPr b="1" i="0" lang="en-US" sz="2200" u="none" cap="none" strike="noStrike">
                <a:solidFill>
                  <a:srgbClr val="1C2D4E"/>
                </a:solidFill>
                <a:latin typeface="Cambria"/>
                <a:ea typeface="Cambria"/>
                <a:cs typeface="Cambria"/>
                <a:sym typeface="Cambria"/>
              </a:rPr>
              <a:t>Your Research Problem and Your First Instinct</a:t>
            </a:r>
            <a:endParaRPr b="0" i="0" sz="2200" u="none" cap="none" strike="noStrike">
              <a:solidFill>
                <a:schemeClr val="dk1"/>
              </a:solidFill>
              <a:latin typeface="Calibri"/>
              <a:ea typeface="Calibri"/>
              <a:cs typeface="Calibri"/>
              <a:sym typeface="Calibri"/>
            </a:endParaRPr>
          </a:p>
        </p:txBody>
      </p:sp>
      <p:sp>
        <p:nvSpPr>
          <p:cNvPr id="94" name="Google Shape;94;p9"/>
          <p:cNvSpPr/>
          <p:nvPr/>
        </p:nvSpPr>
        <p:spPr>
          <a:xfrm>
            <a:off x="7132320" y="54864"/>
            <a:ext cx="1737360" cy="347472"/>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1C2D4E"/>
              </a:buClr>
              <a:buSzPts val="1400"/>
              <a:buFont typeface="Calibri"/>
              <a:buNone/>
            </a:pPr>
            <a:r>
              <a:rPr b="1" i="0" lang="en-US" sz="1400" u="none" cap="none" strike="noStrike">
                <a:solidFill>
                  <a:srgbClr val="1C2D4E"/>
                </a:solidFill>
                <a:latin typeface="Calibri"/>
                <a:ea typeface="Calibri"/>
                <a:cs typeface="Calibri"/>
                <a:sym typeface="Calibri"/>
              </a:rPr>
              <a:t>⏱  10 minutes</a:t>
            </a:r>
            <a:endParaRPr b="0" i="0" sz="1400" u="none" cap="none" strike="noStrike">
              <a:solidFill>
                <a:schemeClr val="dk1"/>
              </a:solidFill>
              <a:latin typeface="Calibri"/>
              <a:ea typeface="Calibri"/>
              <a:cs typeface="Calibri"/>
              <a:sym typeface="Calibri"/>
            </a:endParaRPr>
          </a:p>
        </p:txBody>
      </p:sp>
      <p:sp>
        <p:nvSpPr>
          <p:cNvPr id="95" name="Google Shape;95;p9"/>
          <p:cNvSpPr/>
          <p:nvPr/>
        </p:nvSpPr>
        <p:spPr>
          <a:xfrm>
            <a:off x="274320" y="1005840"/>
            <a:ext cx="8595360" cy="3840480"/>
          </a:xfrm>
          <a:prstGeom prst="rect">
            <a:avLst/>
          </a:prstGeom>
          <a:solidFill>
            <a:srgbClr val="FFFFFF"/>
          </a:solidFill>
          <a:ln cap="flat" cmpd="sng" w="12700">
            <a:solidFill>
              <a:srgbClr val="C8A02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96" name="Google Shape;96;p9"/>
          <p:cNvSpPr/>
          <p:nvPr/>
        </p:nvSpPr>
        <p:spPr>
          <a:xfrm>
            <a:off x="457200" y="1078992"/>
            <a:ext cx="8229600" cy="3703320"/>
          </a:xfrm>
          <a:prstGeom prst="rect">
            <a:avLst/>
          </a:prstGeom>
          <a:noFill/>
          <a:ln>
            <a:noFill/>
          </a:ln>
        </p:spPr>
        <p:txBody>
          <a:bodyPr anchorCtr="0" anchor="t" bIns="63500" lIns="63500" spcFirstLastPara="1" rIns="63500" wrap="square" tIns="63500">
            <a:noAutofit/>
          </a:bodyPr>
          <a:lstStyle/>
          <a:p>
            <a:pPr indent="0" lvl="0" marL="0" marR="0" rtl="0" algn="l">
              <a:spcBef>
                <a:spcPts val="0"/>
              </a:spcBef>
              <a:spcAft>
                <a:spcPts val="0"/>
              </a:spcAft>
              <a:buClr>
                <a:srgbClr val="1C2D4E"/>
              </a:buClr>
              <a:buSzPts val="1800"/>
              <a:buFont typeface="Calibri"/>
              <a:buNone/>
            </a:pPr>
            <a:r>
              <a:rPr b="1" i="0" lang="en-US" sz="1800" u="none" cap="none" strike="noStrike">
                <a:solidFill>
                  <a:srgbClr val="1C2D4E"/>
                </a:solidFill>
                <a:latin typeface="Calibri"/>
                <a:ea typeface="Calibri"/>
                <a:cs typeface="Calibri"/>
                <a:sym typeface="Calibri"/>
              </a:rPr>
              <a:t>📝  Individually (5 minutes), then share with a partner (5 minutes):</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Think about your own DBA research topic.</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Which of the three researchers (A, C, or G) feels most like your instinct — and why?</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Is there something your instinctive approach might miss?</a:t>
            </a:r>
            <a:endParaRPr b="0" i="0" sz="180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1C2D4E"/>
              </a:buClr>
              <a:buSzPts val="1800"/>
              <a:buFont typeface="Calibri"/>
              <a:buNone/>
            </a:pPr>
            <a:r>
              <a:rPr b="1" i="0" lang="en-US" sz="1800" u="none" cap="none" strike="noStrike">
                <a:solidFill>
                  <a:srgbClr val="1C2D4E"/>
                </a:solidFill>
                <a:latin typeface="Calibri"/>
                <a:ea typeface="Calibri"/>
                <a:cs typeface="Calibri"/>
                <a:sym typeface="Calibri"/>
              </a:rPr>
              <a:t>💬  There are no right answers. Your instinct is data about your own philosophical position.</a:t>
            </a:r>
            <a:endParaRPr b="0" i="0" sz="1800" u="none" cap="none" strike="noStrike">
              <a:solidFill>
                <a:schemeClr val="dk1"/>
              </a:solidFill>
              <a:latin typeface="Calibri"/>
              <a:ea typeface="Calibri"/>
              <a:cs typeface="Calibri"/>
              <a:sym typeface="Calibri"/>
            </a:endParaRPr>
          </a:p>
        </p:txBody>
      </p:sp>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E4057"/>
        </a:solidFill>
      </p:bgPr>
    </p:bg>
    <p:spTree>
      <p:nvGrpSpPr>
        <p:cNvPr id="101" name="Shape 101"/>
        <p:cNvGrpSpPr/>
        <p:nvPr/>
      </p:nvGrpSpPr>
      <p:grpSpPr>
        <a:xfrm>
          <a:off x="0" y="0"/>
          <a:ext cx="0" cy="0"/>
          <a:chOff x="0" y="0"/>
          <a:chExt cx="0" cy="0"/>
        </a:xfrm>
      </p:grpSpPr>
      <p:sp>
        <p:nvSpPr>
          <p:cNvPr id="102" name="Google Shape;102;p10"/>
          <p:cNvSpPr/>
          <p:nvPr/>
        </p:nvSpPr>
        <p:spPr>
          <a:xfrm>
            <a:off x="0" y="0"/>
            <a:ext cx="9144000" cy="9144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3" name="Google Shape;103;p10"/>
          <p:cNvSpPr/>
          <p:nvPr/>
        </p:nvSpPr>
        <p:spPr>
          <a:xfrm>
            <a:off x="0" y="5052060"/>
            <a:ext cx="9144000" cy="9144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04" name="Google Shape;104;p10"/>
          <p:cNvSpPr/>
          <p:nvPr/>
        </p:nvSpPr>
        <p:spPr>
          <a:xfrm>
            <a:off x="502920" y="475488"/>
            <a:ext cx="822960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BF9B30"/>
              </a:buClr>
              <a:buSzPts val="1600"/>
              <a:buFont typeface="Calibri"/>
              <a:buNone/>
            </a:pPr>
            <a:r>
              <a:rPr b="1" i="0" lang="en-US" sz="1600" u="none" cap="none" strike="noStrike">
                <a:solidFill>
                  <a:srgbClr val="BF9B30"/>
                </a:solidFill>
                <a:latin typeface="Calibri"/>
                <a:ea typeface="Calibri"/>
                <a:cs typeface="Calibri"/>
                <a:sym typeface="Calibri"/>
              </a:rPr>
              <a:t>Session 2</a:t>
            </a:r>
            <a:endParaRPr b="0" i="0" sz="1600" u="none" cap="none" strike="noStrike">
              <a:solidFill>
                <a:schemeClr val="dk1"/>
              </a:solidFill>
              <a:latin typeface="Calibri"/>
              <a:ea typeface="Calibri"/>
              <a:cs typeface="Calibri"/>
              <a:sym typeface="Calibri"/>
            </a:endParaRPr>
          </a:p>
        </p:txBody>
      </p:sp>
      <p:sp>
        <p:nvSpPr>
          <p:cNvPr id="105" name="Google Shape;105;p10"/>
          <p:cNvSpPr/>
          <p:nvPr/>
        </p:nvSpPr>
        <p:spPr>
          <a:xfrm>
            <a:off x="502920" y="960120"/>
            <a:ext cx="8046720" cy="2743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3400"/>
              <a:buFont typeface="Cambria"/>
              <a:buNone/>
            </a:pPr>
            <a:r>
              <a:rPr b="1" i="0" lang="en-US" sz="3400" u="none" cap="none" strike="noStrike">
                <a:solidFill>
                  <a:srgbClr val="FFFFFF"/>
                </a:solidFill>
                <a:latin typeface="Cambria"/>
                <a:ea typeface="Cambria"/>
                <a:cs typeface="Cambria"/>
                <a:sym typeface="Cambria"/>
              </a:rPr>
              <a:t>What is a Paradigm?</a:t>
            </a:r>
            <a:endParaRPr b="0" i="0" sz="34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FFFFFF"/>
              </a:buClr>
              <a:buSzPts val="3400"/>
              <a:buFont typeface="Cambria"/>
              <a:buNone/>
            </a:pPr>
            <a:r>
              <a:rPr b="1" i="0" lang="en-US" sz="3400" u="none" cap="none" strike="noStrike">
                <a:solidFill>
                  <a:srgbClr val="FFFFFF"/>
                </a:solidFill>
                <a:latin typeface="Cambria"/>
                <a:ea typeface="Cambria"/>
                <a:cs typeface="Cambria"/>
                <a:sym typeface="Cambria"/>
              </a:rPr>
              <a:t>Seven Ways of Seeing the Same Problem</a:t>
            </a:r>
            <a:endParaRPr b="0" i="0" sz="3400" u="none" cap="none" strike="noStrike">
              <a:solidFill>
                <a:schemeClr val="dk1"/>
              </a:solidFill>
              <a:latin typeface="Calibri"/>
              <a:ea typeface="Calibri"/>
              <a:cs typeface="Calibri"/>
              <a:sym typeface="Calibri"/>
            </a:endParaRPr>
          </a:p>
        </p:txBody>
      </p:sp>
      <p:sp>
        <p:nvSpPr>
          <p:cNvPr id="106" name="Google Shape;106;p10"/>
          <p:cNvSpPr/>
          <p:nvPr/>
        </p:nvSpPr>
        <p:spPr>
          <a:xfrm>
            <a:off x="502920" y="4023360"/>
            <a:ext cx="457200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BF9B30"/>
              </a:buClr>
              <a:buSzPts val="1600"/>
              <a:buFont typeface="Calibri"/>
              <a:buNone/>
            </a:pPr>
            <a:r>
              <a:rPr b="0" i="0" lang="en-US" sz="1600" u="none" cap="none" strike="noStrike">
                <a:solidFill>
                  <a:srgbClr val="BF9B30"/>
                </a:solidFill>
                <a:latin typeface="Calibri"/>
                <a:ea typeface="Calibri"/>
                <a:cs typeface="Calibri"/>
                <a:sym typeface="Calibri"/>
              </a:rPr>
              <a:t>⏱  50 minutes</a:t>
            </a:r>
            <a:endParaRPr b="0" i="0" sz="1600" u="none" cap="none" strike="noStrike">
              <a:solidFill>
                <a:schemeClr val="dk1"/>
              </a:solidFill>
              <a:latin typeface="Calibri"/>
              <a:ea typeface="Calibri"/>
              <a:cs typeface="Calibri"/>
              <a:sym typeface="Calibri"/>
            </a:endParaRPr>
          </a:p>
        </p:txBody>
      </p:sp>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111" name="Shape 111"/>
        <p:cNvGrpSpPr/>
        <p:nvPr/>
      </p:nvGrpSpPr>
      <p:grpSpPr>
        <a:xfrm>
          <a:off x="0" y="0"/>
          <a:ext cx="0" cy="0"/>
          <a:chOff x="0" y="0"/>
          <a:chExt cx="0" cy="0"/>
        </a:xfrm>
      </p:grpSpPr>
      <p:sp>
        <p:nvSpPr>
          <p:cNvPr id="112" name="Google Shape;112;p11"/>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13" name="Google Shape;113;p11"/>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So — What is a Paradigm? Four Questions, Grounded in the Same Factory</a:t>
            </a:r>
            <a:endParaRPr b="0" i="0" sz="2400" u="none" cap="none" strike="noStrike">
              <a:solidFill>
                <a:schemeClr val="dk1"/>
              </a:solidFill>
              <a:latin typeface="Calibri"/>
              <a:ea typeface="Calibri"/>
              <a:cs typeface="Calibri"/>
              <a:sym typeface="Calibri"/>
            </a:endParaRPr>
          </a:p>
        </p:txBody>
      </p:sp>
      <p:sp>
        <p:nvSpPr>
          <p:cNvPr id="114" name="Google Shape;114;p11"/>
          <p:cNvSpPr/>
          <p:nvPr/>
        </p:nvSpPr>
        <p:spPr>
          <a:xfrm>
            <a:off x="365760" y="914400"/>
            <a:ext cx="8412480" cy="3840480"/>
          </a:xfrm>
          <a:prstGeom prst="rect">
            <a:avLst/>
          </a:prstGeom>
          <a:noFill/>
          <a:ln>
            <a:noFill/>
          </a:ln>
        </p:spPr>
        <p:txBody>
          <a:bodyPr anchorCtr="0" anchor="t" bIns="50800" lIns="50800" spcFirstLastPara="1" rIns="50800" wrap="square" tIns="50800">
            <a:noAutofit/>
          </a:bodyPr>
          <a:lstStyle/>
          <a:p>
            <a:pPr indent="-342900" lvl="0" marL="342900" marR="0" rtl="0" algn="l">
              <a:spcBef>
                <a:spcPts val="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A paradigm is your starting position on four questions about your research topic. Before you collect a single piece of data, you have already answered them — consciously or not.</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ONTOLOGY: Does the turnover problem exist as a fact — like a number? Or does it only exist as experiences, different for every person who left? Numbers exist. Feelings exist. Both are real. Which kind of real matters for your study?</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EPISTEMOLOGY: How can you find out what is causing the turnover? By measuring things that can be counted — pay, scores, distances? Or by listening to what people say about their experience? Both produce knowledge — but different kinds.</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AXIOLOGY: Can you study Gareth's factory without any prior views? If you have worked in manufacturing, you bring views. If you believe strongly in workers' rights, that shapes what you notice. What do you do with those views?</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METHODOLOGY: Which research design follows from your three answers above? Survey all 200 staff? Interview 20 leavers? Both? The design follows from the questions — not the other way round.</a:t>
            </a:r>
            <a:endParaRPr b="0" i="0" sz="1900" u="none" cap="none" strike="noStrike">
              <a:solidFill>
                <a:schemeClr val="dk1"/>
              </a:solidFill>
              <a:latin typeface="Calibri"/>
              <a:ea typeface="Calibri"/>
              <a:cs typeface="Calibri"/>
              <a:sym typeface="Calibri"/>
            </a:endParaRPr>
          </a:p>
        </p:txBody>
      </p:sp>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119" name="Shape 119"/>
        <p:cNvGrpSpPr/>
        <p:nvPr/>
      </p:nvGrpSpPr>
      <p:grpSpPr>
        <a:xfrm>
          <a:off x="0" y="0"/>
          <a:ext cx="0" cy="0"/>
          <a:chOff x="0" y="0"/>
          <a:chExt cx="0" cy="0"/>
        </a:xfrm>
      </p:grpSpPr>
      <p:sp>
        <p:nvSpPr>
          <p:cNvPr id="120" name="Google Shape;120;p12"/>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21" name="Google Shape;121;p12"/>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Seven Paradigms — Seven Ways of Answering Those Four Questions</a:t>
            </a:r>
            <a:endParaRPr b="0" i="0" sz="2400" u="none" cap="none" strike="noStrike">
              <a:solidFill>
                <a:schemeClr val="dk1"/>
              </a:solidFill>
              <a:latin typeface="Calibri"/>
              <a:ea typeface="Calibri"/>
              <a:cs typeface="Calibri"/>
              <a:sym typeface="Calibri"/>
            </a:endParaRPr>
          </a:p>
        </p:txBody>
      </p:sp>
      <p:graphicFrame>
        <p:nvGraphicFramePr>
          <p:cNvPr id="122" name="Google Shape;122;p12"/>
          <p:cNvGraphicFramePr/>
          <p:nvPr/>
        </p:nvGraphicFramePr>
        <p:xfrm>
          <a:off x="274320" y="914400"/>
          <a:ext cx="3000000" cy="3000000"/>
        </p:xfrm>
        <a:graphic>
          <a:graphicData uri="http://schemas.openxmlformats.org/drawingml/2006/table">
            <a:tbl>
              <a:tblPr>
                <a:noFill/>
                <a:tableStyleId>{12A8D517-E74D-42F0-B8E6-B86F565F1C70}</a:tableStyleId>
              </a:tblPr>
              <a:tblGrid>
                <a:gridCol w="2286000"/>
                <a:gridCol w="6309350"/>
              </a:tblGrid>
              <a:tr h="190500">
                <a:tc>
                  <a:txBody>
                    <a:bodyPr/>
                    <a:lstStyle/>
                    <a:p>
                      <a:pPr indent="0" lvl="0" marL="0" marR="0" rtl="0" algn="ctr">
                        <a:spcBef>
                          <a:spcPts val="0"/>
                        </a:spcBef>
                        <a:spcAft>
                          <a:spcPts val="0"/>
                        </a:spcAft>
                        <a:buClr>
                          <a:srgbClr val="FFFFFF"/>
                        </a:buClr>
                        <a:buSzPts val="1500"/>
                        <a:buFont typeface="Cambria"/>
                        <a:buNone/>
                      </a:pPr>
                      <a:r>
                        <a:rPr b="1" lang="en-US" sz="1500" u="none" cap="none" strike="noStrike">
                          <a:solidFill>
                            <a:srgbClr val="FFFFFF"/>
                          </a:solidFill>
                          <a:latin typeface="Cambria"/>
                          <a:ea typeface="Cambria"/>
                          <a:cs typeface="Cambria"/>
                          <a:sym typeface="Cambria"/>
                        </a:rPr>
                        <a:t>Alien</a:t>
                      </a:r>
                      <a:endParaRPr sz="1500" u="none" cap="none" strike="noStrike">
                        <a:latin typeface="Cambria"/>
                        <a:ea typeface="Cambria"/>
                        <a:cs typeface="Cambria"/>
                        <a:sym typeface="Cambria"/>
                      </a:endParaRPr>
                    </a:p>
                  </a:txBody>
                  <a:tcPr marT="45725" marB="45725" marR="91450" marL="9145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c>
                  <a:txBody>
                    <a:bodyPr/>
                    <a:lstStyle/>
                    <a:p>
                      <a:pPr indent="0" lvl="0" marL="0" marR="0" rtl="0" algn="ctr">
                        <a:spcBef>
                          <a:spcPts val="0"/>
                        </a:spcBef>
                        <a:spcAft>
                          <a:spcPts val="0"/>
                        </a:spcAft>
                        <a:buClr>
                          <a:srgbClr val="FFFFFF"/>
                        </a:buClr>
                        <a:buSzPts val="1500"/>
                        <a:buFont typeface="Cambria"/>
                        <a:buNone/>
                      </a:pPr>
                      <a:r>
                        <a:rPr b="1" lang="en-US" sz="1500" u="none" cap="none" strike="noStrike">
                          <a:solidFill>
                            <a:srgbClr val="FFFFFF"/>
                          </a:solidFill>
                          <a:latin typeface="Cambria"/>
                          <a:ea typeface="Cambria"/>
                          <a:cs typeface="Cambria"/>
                          <a:sym typeface="Cambria"/>
                        </a:rPr>
                        <a:t>Who they are and what they do</a:t>
                      </a:r>
                      <a:endParaRPr sz="1500" u="none" cap="none" strike="noStrike">
                        <a:latin typeface="Cambria"/>
                        <a:ea typeface="Cambria"/>
                        <a:cs typeface="Cambria"/>
                        <a:sym typeface="Cambria"/>
                      </a:endParaRPr>
                    </a:p>
                  </a:txBody>
                  <a:tcPr marT="45725" marB="45725" marR="91450" marL="9145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A — POSITIVISM</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Arrives with clipboards. Surveys thousands. Counts and measures everything. Starts from the position that there is one objective reality waiting to be discovered.</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B — POST-POSITIVISM</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Also measures — but admits no single measure is perfect. Combines data sources. More humble about certainty.</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C — INTERPRETIVISM</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Parks the spaceship. Sits in the staff canteen. Asks: 'What does work mean to YOU?' Starts from the position that different people live in genuinely different realities.</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D — CONSTRUCTIVISM</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Shadows one person over months. Watches how they personally build their own understanding of what 'good management' means.</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E — SOCIAL CONSTRUCTIONISM</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Watches the TEAM. How do groups together decide what counts as 'toxic culture' or 'strong leadership'? Fascinated by shared language.</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F — CRITICAL THEORY</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Notices who is missing from the room. Asks: whose voices are excluded? Who designed these systems — and who suffers? Research must change things.</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G — PRAGMATISM</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Tries what works. Keeps what helps. Focused on real-world improvement — not philosophical purity.</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bl>
          </a:graphicData>
        </a:graphic>
      </p:graphicFrame>
      <p:sp>
        <p:nvSpPr>
          <p:cNvPr id="123" name="Google Shape;123;p12"/>
          <p:cNvSpPr/>
          <p:nvPr/>
        </p:nvSpPr>
        <p:spPr>
          <a:xfrm>
            <a:off x="365760" y="4773168"/>
            <a:ext cx="841248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5A6880"/>
              </a:buClr>
              <a:buSzPts val="1000"/>
              <a:buFont typeface="Calibri"/>
              <a:buNone/>
            </a:pPr>
            <a:r>
              <a:rPr b="0" i="1" lang="en-US" sz="1000" u="none" cap="none" strike="noStrike">
                <a:solidFill>
                  <a:srgbClr val="5A6880"/>
                </a:solidFill>
                <a:latin typeface="Calibri"/>
                <a:ea typeface="Calibri"/>
                <a:cs typeface="Calibri"/>
                <a:sym typeface="Calibri"/>
              </a:rPr>
              <a:t>No paradigm is right or wrong. Your paradigm is your starting map — choose it consciously and use it consistently.</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128" name="Shape 128"/>
        <p:cNvGrpSpPr/>
        <p:nvPr/>
      </p:nvGrpSpPr>
      <p:grpSpPr>
        <a:xfrm>
          <a:off x="0" y="0"/>
          <a:ext cx="0" cy="0"/>
          <a:chOff x="0" y="0"/>
          <a:chExt cx="0" cy="0"/>
        </a:xfrm>
      </p:grpSpPr>
      <p:sp>
        <p:nvSpPr>
          <p:cNvPr id="129" name="Google Shape;129;p13"/>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0" name="Google Shape;130;p13"/>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Two Paradigms Students Often Confuse — D and E</a:t>
            </a:r>
            <a:endParaRPr b="0" i="0" sz="2400" u="none" cap="none" strike="noStrike">
              <a:solidFill>
                <a:schemeClr val="dk1"/>
              </a:solidFill>
              <a:latin typeface="Calibri"/>
              <a:ea typeface="Calibri"/>
              <a:cs typeface="Calibri"/>
              <a:sym typeface="Calibri"/>
            </a:endParaRPr>
          </a:p>
        </p:txBody>
      </p:sp>
      <p:graphicFrame>
        <p:nvGraphicFramePr>
          <p:cNvPr id="131" name="Google Shape;131;p13"/>
          <p:cNvGraphicFramePr/>
          <p:nvPr/>
        </p:nvGraphicFramePr>
        <p:xfrm>
          <a:off x="274320" y="914400"/>
          <a:ext cx="3000000" cy="3000000"/>
        </p:xfrm>
        <a:graphic>
          <a:graphicData uri="http://schemas.openxmlformats.org/drawingml/2006/table">
            <a:tbl>
              <a:tblPr>
                <a:noFill/>
                <a:tableStyleId>{12A8D517-E74D-42F0-B8E6-B86F565F1C70}</a:tableStyleId>
              </a:tblPr>
              <a:tblGrid>
                <a:gridCol w="4297675"/>
                <a:gridCol w="4297675"/>
              </a:tblGrid>
              <a:tr h="190500">
                <a:tc>
                  <a:txBody>
                    <a:bodyPr/>
                    <a:lstStyle/>
                    <a:p>
                      <a:pPr indent="0" lvl="0" marL="0" marR="0" rtl="0" algn="ctr">
                        <a:spcBef>
                          <a:spcPts val="0"/>
                        </a:spcBef>
                        <a:spcAft>
                          <a:spcPts val="0"/>
                        </a:spcAft>
                        <a:buClr>
                          <a:srgbClr val="FFFFFF"/>
                        </a:buClr>
                        <a:buSzPts val="1500"/>
                        <a:buFont typeface="Cambria"/>
                        <a:buNone/>
                      </a:pPr>
                      <a:r>
                        <a:rPr b="1" lang="en-US" sz="1500" u="none" cap="none" strike="noStrike">
                          <a:solidFill>
                            <a:srgbClr val="FFFFFF"/>
                          </a:solidFill>
                          <a:latin typeface="Cambria"/>
                          <a:ea typeface="Cambria"/>
                          <a:cs typeface="Cambria"/>
                          <a:sym typeface="Cambria"/>
                        </a:rPr>
                        <a:t>Constructivism (Alien D) — The Individual</a:t>
                      </a:r>
                      <a:endParaRPr sz="1500" u="none" cap="none" strike="noStrike">
                        <a:latin typeface="Cambria"/>
                        <a:ea typeface="Cambria"/>
                        <a:cs typeface="Cambria"/>
                        <a:sym typeface="Cambria"/>
                      </a:endParaRPr>
                    </a:p>
                  </a:txBody>
                  <a:tcPr marT="45725" marB="45725" marR="91450" marL="9145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c>
                  <a:txBody>
                    <a:bodyPr/>
                    <a:lstStyle/>
                    <a:p>
                      <a:pPr indent="0" lvl="0" marL="0" marR="0" rtl="0" algn="ctr">
                        <a:spcBef>
                          <a:spcPts val="0"/>
                        </a:spcBef>
                        <a:spcAft>
                          <a:spcPts val="0"/>
                        </a:spcAft>
                        <a:buClr>
                          <a:srgbClr val="FFFFFF"/>
                        </a:buClr>
                        <a:buSzPts val="1500"/>
                        <a:buFont typeface="Cambria"/>
                        <a:buNone/>
                      </a:pPr>
                      <a:r>
                        <a:rPr b="1" lang="en-US" sz="1500" u="none" cap="none" strike="noStrike">
                          <a:solidFill>
                            <a:srgbClr val="FFFFFF"/>
                          </a:solidFill>
                          <a:latin typeface="Cambria"/>
                          <a:ea typeface="Cambria"/>
                          <a:cs typeface="Cambria"/>
                          <a:sym typeface="Cambria"/>
                        </a:rPr>
                        <a:t>Social Constructionism (Alien E) — The Group</a:t>
                      </a:r>
                      <a:endParaRPr sz="1500" u="none" cap="none" strike="noStrike">
                        <a:latin typeface="Cambria"/>
                        <a:ea typeface="Cambria"/>
                        <a:cs typeface="Cambria"/>
                        <a:sym typeface="Cambria"/>
                      </a:endParaRPr>
                    </a:p>
                  </a:txBody>
                  <a:tcPr marT="45725" marB="45725" marR="91450" marL="9145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Asks: how does THIS PERSON build their own understanding?</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Asks: how does THIS GROUP create shared meanings together?</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Unit of analysis: the individual human being.</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Unit of analysis: the social group and its shared language.</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Example: shadow one leaver for six months. How did they personally construct the idea of 'a bad manager'?</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Example: focus groups with three teams. How does each team's shared language define 'toxic management'?</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Key thinker: Berger &amp; Luckmann (1966).</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Key thinker: Berger &amp; Luckmann (1966); Gergen (1999).</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The test: is my unit of analysis ONE PERSON over time?</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The test: is my unit of analysis a COMMUNITY and its shared language?</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bl>
          </a:graphicData>
        </a:graphic>
      </p:graphicFrame>
      <p:sp>
        <p:nvSpPr>
          <p:cNvPr id="132" name="Google Shape;132;p13"/>
          <p:cNvSpPr/>
          <p:nvPr/>
        </p:nvSpPr>
        <p:spPr>
          <a:xfrm>
            <a:off x="365760" y="4773168"/>
            <a:ext cx="841248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5A6880"/>
              </a:buClr>
              <a:buSzPts val="1000"/>
              <a:buFont typeface="Calibri"/>
              <a:buNone/>
            </a:pPr>
            <a:r>
              <a:rPr b="0" i="1" lang="en-US" sz="1000" u="none" cap="none" strike="noStrike">
                <a:solidFill>
                  <a:srgbClr val="5A6880"/>
                </a:solidFill>
                <a:latin typeface="Calibri"/>
                <a:ea typeface="Calibri"/>
                <a:cs typeface="Calibri"/>
                <a:sym typeface="Calibri"/>
              </a:rPr>
              <a:t>Berger, P. &amp; Luckmann, T. (1966) The Social Construction of Reality. Doubleday. | Crotty, M. (1998) The Foundations of Social Research, pp. 42-58. Sage.</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EF9EE"/>
        </a:solidFill>
      </p:bgPr>
    </p:bg>
    <p:spTree>
      <p:nvGrpSpPr>
        <p:cNvPr id="137" name="Shape 137"/>
        <p:cNvGrpSpPr/>
        <p:nvPr/>
      </p:nvGrpSpPr>
      <p:grpSpPr>
        <a:xfrm>
          <a:off x="0" y="0"/>
          <a:ext cx="0" cy="0"/>
          <a:chOff x="0" y="0"/>
          <a:chExt cx="0" cy="0"/>
        </a:xfrm>
      </p:grpSpPr>
      <p:sp>
        <p:nvSpPr>
          <p:cNvPr id="138" name="Google Shape;138;p14"/>
          <p:cNvSpPr/>
          <p:nvPr/>
        </p:nvSpPr>
        <p:spPr>
          <a:xfrm>
            <a:off x="0" y="0"/>
            <a:ext cx="9144000" cy="91440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39" name="Google Shape;139;p14"/>
          <p:cNvSpPr/>
          <p:nvPr/>
        </p:nvSpPr>
        <p:spPr>
          <a:xfrm>
            <a:off x="365760" y="36576"/>
            <a:ext cx="457200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C2D4E"/>
              </a:buClr>
              <a:buSzPts val="1600"/>
              <a:buFont typeface="Calibri"/>
              <a:buNone/>
            </a:pPr>
            <a:r>
              <a:rPr b="1" i="0" lang="en-US" sz="1600" u="none" cap="none" strike="noStrike">
                <a:solidFill>
                  <a:srgbClr val="1C2D4E"/>
                </a:solidFill>
                <a:latin typeface="Calibri"/>
                <a:ea typeface="Calibri"/>
                <a:cs typeface="Calibri"/>
                <a:sym typeface="Calibri"/>
              </a:rPr>
              <a:t>Activity 2</a:t>
            </a:r>
            <a:endParaRPr b="0" i="0" sz="1600" u="none" cap="none" strike="noStrike">
              <a:solidFill>
                <a:schemeClr val="dk1"/>
              </a:solidFill>
              <a:latin typeface="Calibri"/>
              <a:ea typeface="Calibri"/>
              <a:cs typeface="Calibri"/>
              <a:sym typeface="Calibri"/>
            </a:endParaRPr>
          </a:p>
        </p:txBody>
      </p:sp>
      <p:sp>
        <p:nvSpPr>
          <p:cNvPr id="140" name="Google Shape;140;p14"/>
          <p:cNvSpPr/>
          <p:nvPr/>
        </p:nvSpPr>
        <p:spPr>
          <a:xfrm>
            <a:off x="365760" y="420624"/>
            <a:ext cx="713232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C2D4E"/>
              </a:buClr>
              <a:buSzPts val="2200"/>
              <a:buFont typeface="Cambria"/>
              <a:buNone/>
            </a:pPr>
            <a:r>
              <a:rPr b="1" i="0" lang="en-US" sz="2200" u="none" cap="none" strike="noStrike">
                <a:solidFill>
                  <a:srgbClr val="1C2D4E"/>
                </a:solidFill>
                <a:latin typeface="Cambria"/>
                <a:ea typeface="Cambria"/>
                <a:cs typeface="Cambria"/>
                <a:sym typeface="Cambria"/>
              </a:rPr>
              <a:t>Which Lens Are You Wearing?</a:t>
            </a:r>
            <a:endParaRPr b="0" i="0" sz="2200" u="none" cap="none" strike="noStrike">
              <a:solidFill>
                <a:schemeClr val="dk1"/>
              </a:solidFill>
              <a:latin typeface="Calibri"/>
              <a:ea typeface="Calibri"/>
              <a:cs typeface="Calibri"/>
              <a:sym typeface="Calibri"/>
            </a:endParaRPr>
          </a:p>
        </p:txBody>
      </p:sp>
      <p:sp>
        <p:nvSpPr>
          <p:cNvPr id="141" name="Google Shape;141;p14"/>
          <p:cNvSpPr/>
          <p:nvPr/>
        </p:nvSpPr>
        <p:spPr>
          <a:xfrm>
            <a:off x="7132320" y="54864"/>
            <a:ext cx="1737360" cy="347472"/>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1C2D4E"/>
              </a:buClr>
              <a:buSzPts val="1400"/>
              <a:buFont typeface="Calibri"/>
              <a:buNone/>
            </a:pPr>
            <a:r>
              <a:rPr b="1" i="0" lang="en-US" sz="1400" u="none" cap="none" strike="noStrike">
                <a:solidFill>
                  <a:srgbClr val="1C2D4E"/>
                </a:solidFill>
                <a:latin typeface="Calibri"/>
                <a:ea typeface="Calibri"/>
                <a:cs typeface="Calibri"/>
                <a:sym typeface="Calibri"/>
              </a:rPr>
              <a:t>⏱  10 minutes</a:t>
            </a:r>
            <a:endParaRPr b="0" i="0" sz="1400" u="none" cap="none" strike="noStrike">
              <a:solidFill>
                <a:schemeClr val="dk1"/>
              </a:solidFill>
              <a:latin typeface="Calibri"/>
              <a:ea typeface="Calibri"/>
              <a:cs typeface="Calibri"/>
              <a:sym typeface="Calibri"/>
            </a:endParaRPr>
          </a:p>
        </p:txBody>
      </p:sp>
      <p:sp>
        <p:nvSpPr>
          <p:cNvPr id="142" name="Google Shape;142;p14"/>
          <p:cNvSpPr/>
          <p:nvPr/>
        </p:nvSpPr>
        <p:spPr>
          <a:xfrm>
            <a:off x="274320" y="1005840"/>
            <a:ext cx="8595360" cy="3840480"/>
          </a:xfrm>
          <a:prstGeom prst="rect">
            <a:avLst/>
          </a:prstGeom>
          <a:solidFill>
            <a:srgbClr val="FFFFFF"/>
          </a:solidFill>
          <a:ln cap="flat" cmpd="sng" w="12700">
            <a:solidFill>
              <a:srgbClr val="C8A02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43" name="Google Shape;143;p14"/>
          <p:cNvSpPr/>
          <p:nvPr/>
        </p:nvSpPr>
        <p:spPr>
          <a:xfrm>
            <a:off x="457200" y="1078992"/>
            <a:ext cx="8229600" cy="3703320"/>
          </a:xfrm>
          <a:prstGeom prst="rect">
            <a:avLst/>
          </a:prstGeom>
          <a:noFill/>
          <a:ln>
            <a:noFill/>
          </a:ln>
        </p:spPr>
        <p:txBody>
          <a:bodyPr anchorCtr="0" anchor="t" bIns="63500" lIns="63500" spcFirstLastPara="1" rIns="63500" wrap="square" tIns="63500">
            <a:noAutofit/>
          </a:bodyPr>
          <a:lstStyle/>
          <a:p>
            <a:pPr indent="0" lvl="0" marL="0" marR="0" rtl="0" algn="l">
              <a:spcBef>
                <a:spcPts val="0"/>
              </a:spcBef>
              <a:spcAft>
                <a:spcPts val="0"/>
              </a:spcAft>
              <a:buClr>
                <a:srgbClr val="1C2D4E"/>
              </a:buClr>
              <a:buSzPts val="1800"/>
              <a:buFont typeface="Calibri"/>
              <a:buNone/>
            </a:pPr>
            <a:r>
              <a:rPr b="1" i="0" lang="en-US" sz="1800" u="none" cap="none" strike="noStrike">
                <a:solidFill>
                  <a:srgbClr val="1C2D4E"/>
                </a:solidFill>
                <a:latin typeface="Calibri"/>
                <a:ea typeface="Calibri"/>
                <a:cs typeface="Calibri"/>
                <a:sym typeface="Calibri"/>
              </a:rPr>
              <a:t>📝  Individually (5 minutes), then discuss with a partner (5 minutes):</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For YOUR research topic: which lens (A–G) feels most natural — and why?</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Which lens feels most foreign — and why?</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If you used the foreign lens, what might you discover that your natural lens would miss?</a:t>
            </a:r>
            <a:endParaRPr b="0" i="0" sz="180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1C2D4E"/>
              </a:buClr>
              <a:buSzPts val="1800"/>
              <a:buFont typeface="Calibri"/>
              <a:buNone/>
            </a:pPr>
            <a:r>
              <a:rPr b="1" i="0" lang="en-US" sz="1800" u="none" cap="none" strike="noStrike">
                <a:solidFill>
                  <a:srgbClr val="1C2D4E"/>
                </a:solidFill>
                <a:latin typeface="Calibri"/>
                <a:ea typeface="Calibri"/>
                <a:cs typeface="Calibri"/>
                <a:sym typeface="Calibri"/>
              </a:rPr>
              <a:t>💬  The alien you find most foreign is often the one whose assumptions you most need to examine.</a:t>
            </a:r>
            <a:endParaRPr b="0" i="0" sz="1800" u="none" cap="none" strike="noStrike">
              <a:solidFill>
                <a:schemeClr val="dk1"/>
              </a:solidFill>
              <a:latin typeface="Calibri"/>
              <a:ea typeface="Calibri"/>
              <a:cs typeface="Calibri"/>
              <a:sym typeface="Calibri"/>
            </a:endParaRPr>
          </a:p>
        </p:txBody>
      </p:sp>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E4057"/>
        </a:solidFill>
      </p:bgPr>
    </p:bg>
    <p:spTree>
      <p:nvGrpSpPr>
        <p:cNvPr id="148" name="Shape 148"/>
        <p:cNvGrpSpPr/>
        <p:nvPr/>
      </p:nvGrpSpPr>
      <p:grpSpPr>
        <a:xfrm>
          <a:off x="0" y="0"/>
          <a:ext cx="0" cy="0"/>
          <a:chOff x="0" y="0"/>
          <a:chExt cx="0" cy="0"/>
        </a:xfrm>
      </p:grpSpPr>
      <p:sp>
        <p:nvSpPr>
          <p:cNvPr id="149" name="Google Shape;149;p15"/>
          <p:cNvSpPr/>
          <p:nvPr/>
        </p:nvSpPr>
        <p:spPr>
          <a:xfrm>
            <a:off x="0" y="0"/>
            <a:ext cx="9144000" cy="9144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0" name="Google Shape;150;p15"/>
          <p:cNvSpPr/>
          <p:nvPr/>
        </p:nvSpPr>
        <p:spPr>
          <a:xfrm>
            <a:off x="0" y="5052060"/>
            <a:ext cx="9144000" cy="9144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51" name="Google Shape;151;p15"/>
          <p:cNvSpPr/>
          <p:nvPr/>
        </p:nvSpPr>
        <p:spPr>
          <a:xfrm>
            <a:off x="502920" y="475488"/>
            <a:ext cx="822960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BF9B30"/>
              </a:buClr>
              <a:buSzPts val="1600"/>
              <a:buFont typeface="Calibri"/>
              <a:buNone/>
            </a:pPr>
            <a:r>
              <a:rPr b="1" i="0" lang="en-US" sz="1600" u="none" cap="none" strike="noStrike">
                <a:solidFill>
                  <a:srgbClr val="BF9B30"/>
                </a:solidFill>
                <a:latin typeface="Calibri"/>
                <a:ea typeface="Calibri"/>
                <a:cs typeface="Calibri"/>
                <a:sym typeface="Calibri"/>
              </a:rPr>
              <a:t>Session 3</a:t>
            </a:r>
            <a:endParaRPr b="0" i="0" sz="1600" u="none" cap="none" strike="noStrike">
              <a:solidFill>
                <a:schemeClr val="dk1"/>
              </a:solidFill>
              <a:latin typeface="Calibri"/>
              <a:ea typeface="Calibri"/>
              <a:cs typeface="Calibri"/>
              <a:sym typeface="Calibri"/>
            </a:endParaRPr>
          </a:p>
        </p:txBody>
      </p:sp>
      <p:sp>
        <p:nvSpPr>
          <p:cNvPr id="152" name="Google Shape;152;p15"/>
          <p:cNvSpPr/>
          <p:nvPr/>
        </p:nvSpPr>
        <p:spPr>
          <a:xfrm>
            <a:off x="502920" y="960120"/>
            <a:ext cx="8046720" cy="2743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3400"/>
              <a:buFont typeface="Cambria"/>
              <a:buNone/>
            </a:pPr>
            <a:r>
              <a:rPr b="1" i="0" lang="en-US" sz="3400" u="none" cap="none" strike="noStrike">
                <a:solidFill>
                  <a:srgbClr val="FFFFFF"/>
                </a:solidFill>
                <a:latin typeface="Cambria"/>
                <a:ea typeface="Cambria"/>
                <a:cs typeface="Cambria"/>
                <a:sym typeface="Cambria"/>
              </a:rPr>
              <a:t>Ontology</a:t>
            </a:r>
            <a:endParaRPr b="0" i="0" sz="34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FFFFFF"/>
              </a:buClr>
              <a:buSzPts val="3400"/>
              <a:buFont typeface="Cambria"/>
              <a:buNone/>
            </a:pPr>
            <a:r>
              <a:rPr b="1" i="0" lang="en-US" sz="3400" u="none" cap="none" strike="noStrike">
                <a:solidFill>
                  <a:srgbClr val="FFFFFF"/>
                </a:solidFill>
                <a:latin typeface="Cambria"/>
                <a:ea typeface="Cambria"/>
                <a:cs typeface="Cambria"/>
                <a:sym typeface="Cambria"/>
              </a:rPr>
              <a:t>The Spectrum from One Reality to Many</a:t>
            </a:r>
            <a:endParaRPr b="0" i="0" sz="3400" u="none" cap="none" strike="noStrike">
              <a:solidFill>
                <a:schemeClr val="dk1"/>
              </a:solidFill>
              <a:latin typeface="Calibri"/>
              <a:ea typeface="Calibri"/>
              <a:cs typeface="Calibri"/>
              <a:sym typeface="Calibri"/>
            </a:endParaRPr>
          </a:p>
        </p:txBody>
      </p:sp>
      <p:sp>
        <p:nvSpPr>
          <p:cNvPr id="153" name="Google Shape;153;p15"/>
          <p:cNvSpPr/>
          <p:nvPr/>
        </p:nvSpPr>
        <p:spPr>
          <a:xfrm>
            <a:off x="502920" y="4023360"/>
            <a:ext cx="457200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BF9B30"/>
              </a:buClr>
              <a:buSzPts val="1600"/>
              <a:buFont typeface="Calibri"/>
              <a:buNone/>
            </a:pPr>
            <a:r>
              <a:rPr b="0" i="0" lang="en-US" sz="1600" u="none" cap="none" strike="noStrike">
                <a:solidFill>
                  <a:srgbClr val="BF9B30"/>
                </a:solidFill>
                <a:latin typeface="Calibri"/>
                <a:ea typeface="Calibri"/>
                <a:cs typeface="Calibri"/>
                <a:sym typeface="Calibri"/>
              </a:rPr>
              <a:t>⏱  45 minutes</a:t>
            </a:r>
            <a:endParaRPr b="0" i="0" sz="1600" u="none" cap="none" strike="noStrike">
              <a:solidFill>
                <a:schemeClr val="dk1"/>
              </a:solidFill>
              <a:latin typeface="Calibri"/>
              <a:ea typeface="Calibri"/>
              <a:cs typeface="Calibri"/>
              <a:sym typeface="Calibri"/>
            </a:endParaRPr>
          </a:p>
        </p:txBody>
      </p:sp>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158" name="Shape 158"/>
        <p:cNvGrpSpPr/>
        <p:nvPr/>
      </p:nvGrpSpPr>
      <p:grpSpPr>
        <a:xfrm>
          <a:off x="0" y="0"/>
          <a:ext cx="0" cy="0"/>
          <a:chOff x="0" y="0"/>
          <a:chExt cx="0" cy="0"/>
        </a:xfrm>
      </p:grpSpPr>
      <p:sp>
        <p:nvSpPr>
          <p:cNvPr id="159" name="Google Shape;159;p16"/>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0" name="Google Shape;160;p16"/>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Ontology — Start Here, Not With the Definition</a:t>
            </a:r>
            <a:endParaRPr b="0" i="0" sz="2400" u="none" cap="none" strike="noStrike">
              <a:solidFill>
                <a:schemeClr val="dk1"/>
              </a:solidFill>
              <a:latin typeface="Calibri"/>
              <a:ea typeface="Calibri"/>
              <a:cs typeface="Calibri"/>
              <a:sym typeface="Calibri"/>
            </a:endParaRPr>
          </a:p>
        </p:txBody>
      </p:sp>
      <p:sp>
        <p:nvSpPr>
          <p:cNvPr id="161" name="Google Shape;161;p16"/>
          <p:cNvSpPr/>
          <p:nvPr/>
        </p:nvSpPr>
        <p:spPr>
          <a:xfrm>
            <a:off x="365760" y="914400"/>
            <a:ext cx="8412480" cy="3840480"/>
          </a:xfrm>
          <a:prstGeom prst="rect">
            <a:avLst/>
          </a:prstGeom>
          <a:noFill/>
          <a:ln>
            <a:noFill/>
          </a:ln>
        </p:spPr>
        <p:txBody>
          <a:bodyPr anchorCtr="0" anchor="t" bIns="50800" lIns="50800" spcFirstLastPara="1" rIns="50800" wrap="square" tIns="50800">
            <a:noAutofit/>
          </a:bodyPr>
          <a:lstStyle/>
          <a:p>
            <a:pPr indent="-342900" lvl="0" marL="342900" marR="0" rtl="0" algn="l">
              <a:spcBef>
                <a:spcPts val="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Two managers in the same company are asked: 'Is the culture here good or toxic?' One says good. One says toxic. Who is right?</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Alien A says: One of them is wrong. Culture is a real, measurable thing. We need data — surveys, grievance records, turnover rates. The truth is discoverable.</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Alien C says: Both are right. Culture is not a single thing — it is experienced differently by different people. Both accounts are real. There is no single truth to find.</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Alien B says: Both are partly right. There is a real culture — but it is complex and we can only know it imperfectly. We need multiple data sources to get close.</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This is ontology. It is simply: what is your starting position on the nature of the thing you are studying? You already have an answer. Research philosophy gives you a name for it and a way to defend it.</a:t>
            </a:r>
            <a:endParaRPr b="0" i="0" sz="1900" u="none" cap="none" strike="noStrike">
              <a:solidFill>
                <a:schemeClr val="dk1"/>
              </a:solidFill>
              <a:latin typeface="Calibri"/>
              <a:ea typeface="Calibri"/>
              <a:cs typeface="Calibri"/>
              <a:sym typeface="Calibri"/>
            </a:endParaRPr>
          </a:p>
        </p:txBody>
      </p:sp>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166" name="Shape 166"/>
        <p:cNvGrpSpPr/>
        <p:nvPr/>
      </p:nvGrpSpPr>
      <p:grpSpPr>
        <a:xfrm>
          <a:off x="0" y="0"/>
          <a:ext cx="0" cy="0"/>
          <a:chOff x="0" y="0"/>
          <a:chExt cx="0" cy="0"/>
        </a:xfrm>
      </p:grpSpPr>
      <p:sp>
        <p:nvSpPr>
          <p:cNvPr id="167" name="Google Shape;167;p17"/>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68" name="Google Shape;168;p17"/>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The Ontological Spectrum — From One Fixed Reality to Many Different Ones</a:t>
            </a:r>
            <a:endParaRPr b="0" i="0" sz="2400" u="none" cap="none" strike="noStrike">
              <a:solidFill>
                <a:schemeClr val="dk1"/>
              </a:solidFill>
              <a:latin typeface="Calibri"/>
              <a:ea typeface="Calibri"/>
              <a:cs typeface="Calibri"/>
              <a:sym typeface="Calibri"/>
            </a:endParaRPr>
          </a:p>
        </p:txBody>
      </p:sp>
      <p:graphicFrame>
        <p:nvGraphicFramePr>
          <p:cNvPr id="169" name="Google Shape;169;p17"/>
          <p:cNvGraphicFramePr/>
          <p:nvPr/>
        </p:nvGraphicFramePr>
        <p:xfrm>
          <a:off x="274320" y="914400"/>
          <a:ext cx="3000000" cy="3000000"/>
        </p:xfrm>
        <a:graphic>
          <a:graphicData uri="http://schemas.openxmlformats.org/drawingml/2006/table">
            <a:tbl>
              <a:tblPr>
                <a:noFill/>
                <a:tableStyleId>{12A8D517-E74D-42F0-B8E6-B86F565F1C70}</a:tableStyleId>
              </a:tblPr>
              <a:tblGrid>
                <a:gridCol w="2148850"/>
                <a:gridCol w="2148850"/>
                <a:gridCol w="2148850"/>
                <a:gridCol w="2148850"/>
              </a:tblGrid>
              <a:tr h="190500">
                <a:tc>
                  <a:txBody>
                    <a:bodyPr/>
                    <a:lstStyle/>
                    <a:p>
                      <a:pPr indent="0" lvl="0" marL="0" marR="0" rtl="0" algn="ctr">
                        <a:spcBef>
                          <a:spcPts val="0"/>
                        </a:spcBef>
                        <a:spcAft>
                          <a:spcPts val="0"/>
                        </a:spcAft>
                        <a:buClr>
                          <a:srgbClr val="FFFFFF"/>
                        </a:buClr>
                        <a:buSzPts val="1500"/>
                        <a:buFont typeface="Cambria"/>
                        <a:buNone/>
                      </a:pPr>
                      <a:r>
                        <a:rPr b="1" lang="en-US" sz="1500" u="none" cap="none" strike="noStrike">
                          <a:solidFill>
                            <a:srgbClr val="FFFFFF"/>
                          </a:solidFill>
                          <a:latin typeface="Cambria"/>
                          <a:ea typeface="Cambria"/>
                          <a:cs typeface="Cambria"/>
                          <a:sym typeface="Cambria"/>
                        </a:rPr>
                        <a:t>Alien A — Full Realism</a:t>
                      </a:r>
                      <a:endParaRPr sz="1500" u="none" cap="none" strike="noStrike">
                        <a:latin typeface="Cambria"/>
                        <a:ea typeface="Cambria"/>
                        <a:cs typeface="Cambria"/>
                        <a:sym typeface="Cambria"/>
                      </a:endParaRPr>
                    </a:p>
                  </a:txBody>
                  <a:tcPr marT="45725" marB="45725" marR="91450" marL="9145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c>
                  <a:txBody>
                    <a:bodyPr/>
                    <a:lstStyle/>
                    <a:p>
                      <a:pPr indent="0" lvl="0" marL="0" marR="0" rtl="0" algn="ctr">
                        <a:spcBef>
                          <a:spcPts val="0"/>
                        </a:spcBef>
                        <a:spcAft>
                          <a:spcPts val="0"/>
                        </a:spcAft>
                        <a:buClr>
                          <a:srgbClr val="FFFFFF"/>
                        </a:buClr>
                        <a:buSzPts val="1500"/>
                        <a:buFont typeface="Cambria"/>
                        <a:buNone/>
                      </a:pPr>
                      <a:r>
                        <a:rPr b="1" lang="en-US" sz="1500" u="none" cap="none" strike="noStrike">
                          <a:solidFill>
                            <a:srgbClr val="FFFFFF"/>
                          </a:solidFill>
                          <a:latin typeface="Cambria"/>
                          <a:ea typeface="Cambria"/>
                          <a:cs typeface="Cambria"/>
                          <a:sym typeface="Cambria"/>
                        </a:rPr>
                        <a:t>Alien B — Critical Realism</a:t>
                      </a:r>
                      <a:endParaRPr sz="1500" u="none" cap="none" strike="noStrike">
                        <a:latin typeface="Cambria"/>
                        <a:ea typeface="Cambria"/>
                        <a:cs typeface="Cambria"/>
                        <a:sym typeface="Cambria"/>
                      </a:endParaRPr>
                    </a:p>
                  </a:txBody>
                  <a:tcPr marT="45725" marB="45725" marR="91450" marL="9145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c>
                  <a:txBody>
                    <a:bodyPr/>
                    <a:lstStyle/>
                    <a:p>
                      <a:pPr indent="0" lvl="0" marL="0" marR="0" rtl="0" algn="ctr">
                        <a:spcBef>
                          <a:spcPts val="0"/>
                        </a:spcBef>
                        <a:spcAft>
                          <a:spcPts val="0"/>
                        </a:spcAft>
                        <a:buClr>
                          <a:srgbClr val="FFFFFF"/>
                        </a:buClr>
                        <a:buSzPts val="1500"/>
                        <a:buFont typeface="Cambria"/>
                        <a:buNone/>
                      </a:pPr>
                      <a:r>
                        <a:rPr b="1" lang="en-US" sz="1500" u="none" cap="none" strike="noStrike">
                          <a:solidFill>
                            <a:srgbClr val="FFFFFF"/>
                          </a:solidFill>
                          <a:latin typeface="Cambria"/>
                          <a:ea typeface="Cambria"/>
                          <a:cs typeface="Cambria"/>
                          <a:sym typeface="Cambria"/>
                        </a:rPr>
                        <a:t>Alien D — Personal Construct</a:t>
                      </a:r>
                      <a:endParaRPr sz="1500" u="none" cap="none" strike="noStrike">
                        <a:latin typeface="Cambria"/>
                        <a:ea typeface="Cambria"/>
                        <a:cs typeface="Cambria"/>
                        <a:sym typeface="Cambria"/>
                      </a:endParaRPr>
                    </a:p>
                  </a:txBody>
                  <a:tcPr marT="45725" marB="45725" marR="91450" marL="9145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c>
                  <a:txBody>
                    <a:bodyPr/>
                    <a:lstStyle/>
                    <a:p>
                      <a:pPr indent="0" lvl="0" marL="0" marR="0" rtl="0" algn="ctr">
                        <a:spcBef>
                          <a:spcPts val="0"/>
                        </a:spcBef>
                        <a:spcAft>
                          <a:spcPts val="0"/>
                        </a:spcAft>
                        <a:buClr>
                          <a:srgbClr val="FFFFFF"/>
                        </a:buClr>
                        <a:buSzPts val="1500"/>
                        <a:buFont typeface="Cambria"/>
                        <a:buNone/>
                      </a:pPr>
                      <a:r>
                        <a:rPr b="1" lang="en-US" sz="1500" u="none" cap="none" strike="noStrike">
                          <a:solidFill>
                            <a:srgbClr val="FFFFFF"/>
                          </a:solidFill>
                          <a:latin typeface="Cambria"/>
                          <a:ea typeface="Cambria"/>
                          <a:cs typeface="Cambria"/>
                          <a:sym typeface="Cambria"/>
                        </a:rPr>
                        <a:t>Alien C/E — Full Relativism</a:t>
                      </a:r>
                      <a:endParaRPr sz="1500" u="none" cap="none" strike="noStrike">
                        <a:latin typeface="Cambria"/>
                        <a:ea typeface="Cambria"/>
                        <a:cs typeface="Cambria"/>
                        <a:sym typeface="Cambria"/>
                      </a:endParaRPr>
                    </a:p>
                  </a:txBody>
                  <a:tcPr marT="45725" marB="45725" marR="91450" marL="9145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31% is a fact. Pay rates, commute distances, management scores — all real and measurable.</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31% is real. But causes are hidden mechanisms — power, job design — that cannot be directly observed.</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Each person builds their own experience. Leaver A and Leaver B left the same factory but inhabited different realities.</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Multiple realities exist. What 'poor management' means is different for every person and every team.</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bl>
          </a:graphicData>
        </a:graphic>
      </p:graphicFrame>
      <p:sp>
        <p:nvSpPr>
          <p:cNvPr id="170" name="Google Shape;170;p17"/>
          <p:cNvSpPr/>
          <p:nvPr/>
        </p:nvSpPr>
        <p:spPr>
          <a:xfrm>
            <a:off x="365760" y="4773168"/>
            <a:ext cx="841248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5A6880"/>
              </a:buClr>
              <a:buSzPts val="1000"/>
              <a:buFont typeface="Calibri"/>
              <a:buNone/>
            </a:pPr>
            <a:r>
              <a:rPr b="0" i="1" lang="en-US" sz="1000" u="none" cap="none" strike="noStrike">
                <a:solidFill>
                  <a:srgbClr val="5A6880"/>
                </a:solidFill>
                <a:latin typeface="Calibri"/>
                <a:ea typeface="Calibri"/>
                <a:cs typeface="Calibri"/>
                <a:sym typeface="Calibri"/>
              </a:rPr>
              <a:t>Alien G (Pragmatism) sits OUTSIDE this spectrum — it does not take a position on what reality is. It asks: what is useful to study?  |  Bhaskar (1975) | Berger &amp; Luckmann (1966)</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175" name="Shape 175"/>
        <p:cNvGrpSpPr/>
        <p:nvPr/>
      </p:nvGrpSpPr>
      <p:grpSpPr>
        <a:xfrm>
          <a:off x="0" y="0"/>
          <a:ext cx="0" cy="0"/>
          <a:chOff x="0" y="0"/>
          <a:chExt cx="0" cy="0"/>
        </a:xfrm>
      </p:grpSpPr>
      <p:sp>
        <p:nvSpPr>
          <p:cNvPr id="176" name="Google Shape;176;p18"/>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77" name="Google Shape;177;p18"/>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SME Turnover Case — The Ontological Question</a:t>
            </a:r>
            <a:endParaRPr b="0" i="0" sz="2400" u="none" cap="none" strike="noStrike">
              <a:solidFill>
                <a:schemeClr val="dk1"/>
              </a:solidFill>
              <a:latin typeface="Calibri"/>
              <a:ea typeface="Calibri"/>
              <a:cs typeface="Calibri"/>
              <a:sym typeface="Calibri"/>
            </a:endParaRPr>
          </a:p>
        </p:txBody>
      </p:sp>
      <p:graphicFrame>
        <p:nvGraphicFramePr>
          <p:cNvPr id="178" name="Google Shape;178;p18"/>
          <p:cNvGraphicFramePr/>
          <p:nvPr/>
        </p:nvGraphicFramePr>
        <p:xfrm>
          <a:off x="274320" y="914400"/>
          <a:ext cx="3000000" cy="3000000"/>
        </p:xfrm>
        <a:graphic>
          <a:graphicData uri="http://schemas.openxmlformats.org/drawingml/2006/table">
            <a:tbl>
              <a:tblPr>
                <a:noFill/>
                <a:tableStyleId>{12A8D517-E74D-42F0-B8E6-B86F565F1C70}</a:tableStyleId>
              </a:tblPr>
              <a:tblGrid>
                <a:gridCol w="4297675"/>
                <a:gridCol w="4297675"/>
              </a:tblGrid>
              <a:tr h="190500">
                <a:tc>
                  <a:txBody>
                    <a:bodyPr/>
                    <a:lstStyle/>
                    <a:p>
                      <a:pPr indent="0" lvl="0" marL="0" marR="0" rtl="0" algn="ctr">
                        <a:spcBef>
                          <a:spcPts val="0"/>
                        </a:spcBef>
                        <a:spcAft>
                          <a:spcPts val="0"/>
                        </a:spcAft>
                        <a:buClr>
                          <a:srgbClr val="FFFFFF"/>
                        </a:buClr>
                        <a:buSzPts val="1500"/>
                        <a:buFont typeface="Cambria"/>
                        <a:buNone/>
                      </a:pPr>
                      <a:r>
                        <a:rPr b="1" lang="en-US" sz="1500" u="none" cap="none" strike="noStrike">
                          <a:solidFill>
                            <a:srgbClr val="FFFFFF"/>
                          </a:solidFill>
                          <a:latin typeface="Cambria"/>
                          <a:ea typeface="Cambria"/>
                          <a:cs typeface="Cambria"/>
                          <a:sym typeface="Cambria"/>
                        </a:rPr>
                        <a:t>Realist View (Alien A/B): 'The turnover problem exists as a fact'</a:t>
                      </a:r>
                      <a:endParaRPr sz="1500" u="none" cap="none" strike="noStrike">
                        <a:latin typeface="Cambria"/>
                        <a:ea typeface="Cambria"/>
                        <a:cs typeface="Cambria"/>
                        <a:sym typeface="Cambria"/>
                      </a:endParaRPr>
                    </a:p>
                  </a:txBody>
                  <a:tcPr marT="45725" marB="45725" marR="91450" marL="9145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c>
                  <a:txBody>
                    <a:bodyPr/>
                    <a:lstStyle/>
                    <a:p>
                      <a:pPr indent="0" lvl="0" marL="0" marR="0" rtl="0" algn="ctr">
                        <a:spcBef>
                          <a:spcPts val="0"/>
                        </a:spcBef>
                        <a:spcAft>
                          <a:spcPts val="0"/>
                        </a:spcAft>
                        <a:buClr>
                          <a:srgbClr val="FFFFFF"/>
                        </a:buClr>
                        <a:buSzPts val="1500"/>
                        <a:buFont typeface="Cambria"/>
                        <a:buNone/>
                      </a:pPr>
                      <a:r>
                        <a:rPr b="1" lang="en-US" sz="1500" u="none" cap="none" strike="noStrike">
                          <a:solidFill>
                            <a:srgbClr val="FFFFFF"/>
                          </a:solidFill>
                          <a:latin typeface="Cambria"/>
                          <a:ea typeface="Cambria"/>
                          <a:cs typeface="Cambria"/>
                          <a:sym typeface="Cambria"/>
                        </a:rPr>
                        <a:t>Constructivist View (Alien C/D/E): 'Each leaver has their own reality'</a:t>
                      </a:r>
                      <a:endParaRPr sz="1500" u="none" cap="none" strike="noStrike">
                        <a:latin typeface="Cambria"/>
                        <a:ea typeface="Cambria"/>
                        <a:cs typeface="Cambria"/>
                        <a:sym typeface="Cambria"/>
                      </a:endParaRPr>
                    </a:p>
                  </a:txBody>
                  <a:tcPr marT="45725" marB="45725" marR="91450" marL="9145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31% turnover is a real fact — it exists whether or not anyone studies it.</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The 31% rate is a counting exercise — it tells us nothing about why.</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Pay levels, commute distances, and management scores are all objectively measurable.</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One leaver experienced the manager as 'controlling'. Another experienced the same manager as 'structured'. Both are real.</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A regression analysis of exit data will reveal the pattern.</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You need to listen to people's own stories — not impose categories on them.</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Limitation: two people both scoring '5 — poor management' may mean entirely different things.</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Limitation: findings are rich but specific — do they tell us anything beyond this firm?</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bl>
          </a:graphicData>
        </a:graphic>
      </p:graphicFrame>
      <p:sp>
        <p:nvSpPr>
          <p:cNvPr id="179" name="Google Shape;179;p18"/>
          <p:cNvSpPr/>
          <p:nvPr/>
        </p:nvSpPr>
        <p:spPr>
          <a:xfrm>
            <a:off x="365760" y="4773168"/>
            <a:ext cx="841248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5A6880"/>
              </a:buClr>
              <a:buSzPts val="1000"/>
              <a:buFont typeface="Calibri"/>
              <a:buNone/>
            </a:pPr>
            <a:r>
              <a:rPr b="0" i="1" lang="en-US" sz="1000" u="none" cap="none" strike="noStrike">
                <a:solidFill>
                  <a:srgbClr val="5A6880"/>
                </a:solidFill>
                <a:latin typeface="Calibri"/>
                <a:ea typeface="Calibri"/>
                <a:cs typeface="Calibri"/>
                <a:sym typeface="Calibri"/>
              </a:rPr>
              <a:t>These are not competing wrong answers — they are answering different questions. One asks 'how much?' The other asks 'what does it mean?' A DBA often needs both.  |  Bhaskar (1975) | Lincoln &amp; Guba (1985)</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EF9EE"/>
        </a:solidFill>
      </p:bgPr>
    </p:bg>
    <p:spTree>
      <p:nvGrpSpPr>
        <p:cNvPr id="184" name="Shape 184"/>
        <p:cNvGrpSpPr/>
        <p:nvPr/>
      </p:nvGrpSpPr>
      <p:grpSpPr>
        <a:xfrm>
          <a:off x="0" y="0"/>
          <a:ext cx="0" cy="0"/>
          <a:chOff x="0" y="0"/>
          <a:chExt cx="0" cy="0"/>
        </a:xfrm>
      </p:grpSpPr>
      <p:sp>
        <p:nvSpPr>
          <p:cNvPr id="185" name="Google Shape;185;p19"/>
          <p:cNvSpPr/>
          <p:nvPr/>
        </p:nvSpPr>
        <p:spPr>
          <a:xfrm>
            <a:off x="0" y="0"/>
            <a:ext cx="9144000" cy="91440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86" name="Google Shape;186;p19"/>
          <p:cNvSpPr/>
          <p:nvPr/>
        </p:nvSpPr>
        <p:spPr>
          <a:xfrm>
            <a:off x="365760" y="36576"/>
            <a:ext cx="457200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C2D4E"/>
              </a:buClr>
              <a:buSzPts val="1600"/>
              <a:buFont typeface="Calibri"/>
              <a:buNone/>
            </a:pPr>
            <a:r>
              <a:rPr b="1" i="0" lang="en-US" sz="1600" u="none" cap="none" strike="noStrike">
                <a:solidFill>
                  <a:srgbClr val="1C2D4E"/>
                </a:solidFill>
                <a:latin typeface="Calibri"/>
                <a:ea typeface="Calibri"/>
                <a:cs typeface="Calibri"/>
                <a:sym typeface="Calibri"/>
              </a:rPr>
              <a:t>Activity 3</a:t>
            </a:r>
            <a:endParaRPr b="0" i="0" sz="1600" u="none" cap="none" strike="noStrike">
              <a:solidFill>
                <a:schemeClr val="dk1"/>
              </a:solidFill>
              <a:latin typeface="Calibri"/>
              <a:ea typeface="Calibri"/>
              <a:cs typeface="Calibri"/>
              <a:sym typeface="Calibri"/>
            </a:endParaRPr>
          </a:p>
        </p:txBody>
      </p:sp>
      <p:sp>
        <p:nvSpPr>
          <p:cNvPr id="187" name="Google Shape;187;p19"/>
          <p:cNvSpPr/>
          <p:nvPr/>
        </p:nvSpPr>
        <p:spPr>
          <a:xfrm>
            <a:off x="365760" y="420624"/>
            <a:ext cx="713232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C2D4E"/>
              </a:buClr>
              <a:buSzPts val="2200"/>
              <a:buFont typeface="Cambria"/>
              <a:buNone/>
            </a:pPr>
            <a:r>
              <a:rPr b="1" i="0" lang="en-US" sz="2200" u="none" cap="none" strike="noStrike">
                <a:solidFill>
                  <a:srgbClr val="1C2D4E"/>
                </a:solidFill>
                <a:latin typeface="Cambria"/>
                <a:ea typeface="Cambria"/>
                <a:cs typeface="Cambria"/>
                <a:sym typeface="Cambria"/>
              </a:rPr>
              <a:t>What Questions Can You Ask About Your Topic?</a:t>
            </a:r>
            <a:endParaRPr b="0" i="0" sz="2200" u="none" cap="none" strike="noStrike">
              <a:solidFill>
                <a:schemeClr val="dk1"/>
              </a:solidFill>
              <a:latin typeface="Calibri"/>
              <a:ea typeface="Calibri"/>
              <a:cs typeface="Calibri"/>
              <a:sym typeface="Calibri"/>
            </a:endParaRPr>
          </a:p>
        </p:txBody>
      </p:sp>
      <p:sp>
        <p:nvSpPr>
          <p:cNvPr id="188" name="Google Shape;188;p19"/>
          <p:cNvSpPr/>
          <p:nvPr/>
        </p:nvSpPr>
        <p:spPr>
          <a:xfrm>
            <a:off x="7132320" y="54864"/>
            <a:ext cx="1737360" cy="347472"/>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1C2D4E"/>
              </a:buClr>
              <a:buSzPts val="1400"/>
              <a:buFont typeface="Calibri"/>
              <a:buNone/>
            </a:pPr>
            <a:r>
              <a:rPr b="1" i="0" lang="en-US" sz="1400" u="none" cap="none" strike="noStrike">
                <a:solidFill>
                  <a:srgbClr val="1C2D4E"/>
                </a:solidFill>
                <a:latin typeface="Calibri"/>
                <a:ea typeface="Calibri"/>
                <a:cs typeface="Calibri"/>
                <a:sym typeface="Calibri"/>
              </a:rPr>
              <a:t>⏱  20 minutes</a:t>
            </a:r>
            <a:endParaRPr b="0" i="0" sz="1400" u="none" cap="none" strike="noStrike">
              <a:solidFill>
                <a:schemeClr val="dk1"/>
              </a:solidFill>
              <a:latin typeface="Calibri"/>
              <a:ea typeface="Calibri"/>
              <a:cs typeface="Calibri"/>
              <a:sym typeface="Calibri"/>
            </a:endParaRPr>
          </a:p>
        </p:txBody>
      </p:sp>
      <p:sp>
        <p:nvSpPr>
          <p:cNvPr id="189" name="Google Shape;189;p19"/>
          <p:cNvSpPr/>
          <p:nvPr/>
        </p:nvSpPr>
        <p:spPr>
          <a:xfrm>
            <a:off x="274320" y="1005840"/>
            <a:ext cx="8595360" cy="3840480"/>
          </a:xfrm>
          <a:prstGeom prst="rect">
            <a:avLst/>
          </a:prstGeom>
          <a:solidFill>
            <a:srgbClr val="FFFFFF"/>
          </a:solidFill>
          <a:ln cap="flat" cmpd="sng" w="12700">
            <a:solidFill>
              <a:srgbClr val="C8A02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0" name="Google Shape;190;p19"/>
          <p:cNvSpPr/>
          <p:nvPr/>
        </p:nvSpPr>
        <p:spPr>
          <a:xfrm>
            <a:off x="457200" y="1078992"/>
            <a:ext cx="8229600" cy="3703320"/>
          </a:xfrm>
          <a:prstGeom prst="rect">
            <a:avLst/>
          </a:prstGeom>
          <a:noFill/>
          <a:ln>
            <a:noFill/>
          </a:ln>
        </p:spPr>
        <p:txBody>
          <a:bodyPr anchorCtr="0" anchor="t" bIns="63500" lIns="63500" spcFirstLastPara="1" rIns="63500" wrap="square" tIns="63500">
            <a:noAutofit/>
          </a:bodyPr>
          <a:lstStyle/>
          <a:p>
            <a:pPr indent="0" lvl="0" marL="0" marR="0" rtl="0" algn="l">
              <a:spcBef>
                <a:spcPts val="0"/>
              </a:spcBef>
              <a:spcAft>
                <a:spcPts val="0"/>
              </a:spcAft>
              <a:buClr>
                <a:srgbClr val="1C2D4E"/>
              </a:buClr>
              <a:buSzPts val="1800"/>
              <a:buFont typeface="Calibri"/>
              <a:buNone/>
            </a:pPr>
            <a:r>
              <a:rPr b="1" i="0" lang="en-US" sz="1800" u="none" cap="none" strike="noStrike">
                <a:solidFill>
                  <a:srgbClr val="1C2D4E"/>
                </a:solidFill>
                <a:latin typeface="Calibri"/>
                <a:ea typeface="Calibri"/>
                <a:cs typeface="Calibri"/>
                <a:sym typeface="Calibri"/>
              </a:rPr>
              <a:t>📝  Individually (5 minutes), then groups of 3 (8 minutes), report back (7 minutes):</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For your research topic, write down:</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  Question 1: One question you could answer with numbers or measurable data.</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  Question 2: One question you could only answer by talking to people.</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Are these the same question, or different questions? Do you need to answer BOTH?</a:t>
            </a:r>
            <a:endParaRPr b="0" i="0" sz="180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1C2D4E"/>
              </a:buClr>
              <a:buSzPts val="1800"/>
              <a:buFont typeface="Calibri"/>
              <a:buNone/>
            </a:pPr>
            <a:r>
              <a:rPr b="1" i="0" lang="en-US" sz="1800" u="none" cap="none" strike="noStrike">
                <a:solidFill>
                  <a:srgbClr val="1C2D4E"/>
                </a:solidFill>
                <a:latin typeface="Calibri"/>
                <a:ea typeface="Calibri"/>
                <a:cs typeface="Calibri"/>
                <a:sym typeface="Calibri"/>
              </a:rPr>
              <a:t>👉  A questionnaire can be used to study managers' experiences too — if your question is about frequency or patterns. The method follows from the question, which follows from your starting position on what is real in your topic.</a:t>
            </a:r>
            <a:endParaRPr b="0" i="0" sz="180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1C2D4E"/>
              </a:buClr>
              <a:buSzPts val="1800"/>
              <a:buFont typeface="Calibri"/>
              <a:buNone/>
            </a:pPr>
            <a:r>
              <a:rPr b="1" i="0" lang="en-US" sz="1800" u="none" cap="none" strike="noStrike">
                <a:solidFill>
                  <a:srgbClr val="1C2D4E"/>
                </a:solidFill>
                <a:latin typeface="Calibri"/>
                <a:ea typeface="Calibri"/>
                <a:cs typeface="Calibri"/>
                <a:sym typeface="Calibri"/>
              </a:rPr>
              <a:t>💬  Report back: share both questions and tell the group which type of reality each one is exploring.</a:t>
            </a:r>
            <a:endParaRPr b="0" i="0" sz="1800" u="none" cap="none" strike="noStrike">
              <a:solidFill>
                <a:schemeClr val="dk1"/>
              </a:solidFill>
              <a:latin typeface="Calibri"/>
              <a:ea typeface="Calibri"/>
              <a:cs typeface="Calibri"/>
              <a:sym typeface="Calibri"/>
            </a:endParaRPr>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E4057"/>
        </a:solidFill>
      </p:bgPr>
    </p:bg>
    <p:spTree>
      <p:nvGrpSpPr>
        <p:cNvPr id="195" name="Shape 195"/>
        <p:cNvGrpSpPr/>
        <p:nvPr/>
      </p:nvGrpSpPr>
      <p:grpSpPr>
        <a:xfrm>
          <a:off x="0" y="0"/>
          <a:ext cx="0" cy="0"/>
          <a:chOff x="0" y="0"/>
          <a:chExt cx="0" cy="0"/>
        </a:xfrm>
      </p:grpSpPr>
      <p:sp>
        <p:nvSpPr>
          <p:cNvPr id="196" name="Google Shape;196;p20"/>
          <p:cNvSpPr/>
          <p:nvPr/>
        </p:nvSpPr>
        <p:spPr>
          <a:xfrm>
            <a:off x="0" y="0"/>
            <a:ext cx="9144000" cy="9144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7" name="Google Shape;197;p20"/>
          <p:cNvSpPr/>
          <p:nvPr/>
        </p:nvSpPr>
        <p:spPr>
          <a:xfrm>
            <a:off x="0" y="5052060"/>
            <a:ext cx="9144000" cy="9144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198" name="Google Shape;198;p20"/>
          <p:cNvSpPr/>
          <p:nvPr/>
        </p:nvSpPr>
        <p:spPr>
          <a:xfrm>
            <a:off x="502920" y="960120"/>
            <a:ext cx="8046720" cy="2743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3400"/>
              <a:buFont typeface="Cambria"/>
              <a:buNone/>
            </a:pPr>
            <a:r>
              <a:rPr b="1" i="0" lang="en-US" sz="3400" u="none" cap="none" strike="noStrike">
                <a:solidFill>
                  <a:srgbClr val="FFFFFF"/>
                </a:solidFill>
                <a:latin typeface="Cambria"/>
                <a:ea typeface="Cambria"/>
                <a:cs typeface="Cambria"/>
                <a:sym typeface="Cambria"/>
              </a:rPr>
              <a:t>Epistemology</a:t>
            </a:r>
            <a:endParaRPr b="0" i="0" sz="34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FFFFFF"/>
              </a:buClr>
              <a:buSzPts val="3400"/>
              <a:buFont typeface="Cambria"/>
              <a:buNone/>
            </a:pPr>
            <a:r>
              <a:rPr b="1" i="0" lang="en-US" sz="3400" u="none" cap="none" strike="noStrike">
                <a:solidFill>
                  <a:srgbClr val="FFFFFF"/>
                </a:solidFill>
                <a:latin typeface="Cambria"/>
                <a:ea typeface="Cambria"/>
                <a:cs typeface="Cambria"/>
                <a:sym typeface="Cambria"/>
              </a:rPr>
              <a:t>Who Can Know and How?</a:t>
            </a:r>
            <a:endParaRPr b="0" i="0" sz="3400" u="none" cap="none" strike="noStrike">
              <a:solidFill>
                <a:schemeClr val="dk1"/>
              </a:solidFill>
              <a:latin typeface="Calibri"/>
              <a:ea typeface="Calibri"/>
              <a:cs typeface="Calibri"/>
              <a:sym typeface="Calibri"/>
            </a:endParaRPr>
          </a:p>
        </p:txBody>
      </p:sp>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203" name="Shape 203"/>
        <p:cNvGrpSpPr/>
        <p:nvPr/>
      </p:nvGrpSpPr>
      <p:grpSpPr>
        <a:xfrm>
          <a:off x="0" y="0"/>
          <a:ext cx="0" cy="0"/>
          <a:chOff x="0" y="0"/>
          <a:chExt cx="0" cy="0"/>
        </a:xfrm>
      </p:grpSpPr>
      <p:sp>
        <p:nvSpPr>
          <p:cNvPr id="204" name="Google Shape;204;p21"/>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05" name="Google Shape;205;p21"/>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Priya Shah Has Worked in NHS Management for 20 Years. Can She Do This Research Well?</a:t>
            </a:r>
            <a:endParaRPr b="0" i="0" sz="2400" u="none" cap="none" strike="noStrike">
              <a:solidFill>
                <a:schemeClr val="dk1"/>
              </a:solidFill>
              <a:latin typeface="Calibri"/>
              <a:ea typeface="Calibri"/>
              <a:cs typeface="Calibri"/>
              <a:sym typeface="Calibri"/>
            </a:endParaRPr>
          </a:p>
        </p:txBody>
      </p:sp>
      <p:sp>
        <p:nvSpPr>
          <p:cNvPr id="206" name="Google Shape;206;p21"/>
          <p:cNvSpPr/>
          <p:nvPr/>
        </p:nvSpPr>
        <p:spPr>
          <a:xfrm>
            <a:off x="74000" y="914400"/>
            <a:ext cx="8917800" cy="4142700"/>
          </a:xfrm>
          <a:prstGeom prst="rect">
            <a:avLst/>
          </a:prstGeom>
          <a:noFill/>
          <a:ln>
            <a:noFill/>
          </a:ln>
        </p:spPr>
        <p:txBody>
          <a:bodyPr anchorCtr="0" anchor="t" bIns="50800" lIns="50800" spcFirstLastPara="1" rIns="50800" wrap="square" tIns="50800">
            <a:noAutofit/>
          </a:bodyPr>
          <a:lstStyle/>
          <a:p>
            <a:pPr indent="-342900" lvl="0" marL="342900" marR="0" rtl="0" algn="l">
              <a:spcBef>
                <a:spcPts val="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She is now studying NHS leadership practices for her DBA. She has views. She knows the people she would interview. She has hypotheses.</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Alien A says Yes, using these tools: she designs a questionnaire with neutral, balanced wording. She uses bracketing: writing down her prior views BEFORE data collection and setting them aside. A second researcher codes a sample of responses to check consistency.</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Alien C says Yes, using these tools: she keeps a reflexivity journal throughout — noting her reactions, surprises, and interpretations every day. She shares emerging themes with participants (member checking). She declares her 20 years as context in the methodology chapter —not as a flaw, but as the lens that shaped her questions.</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Alien G says Yes: she uses insider knowledge to design better questions, brings in an external reviewer, and treats her own views as hypotheses to be tested.</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This is epistemology in practice.</a:t>
            </a:r>
            <a:endParaRPr b="0" i="0" sz="1900" u="none" cap="none" strike="noStrike">
              <a:solidFill>
                <a:schemeClr val="dk1"/>
              </a:solidFill>
              <a:latin typeface="Calibri"/>
              <a:ea typeface="Calibri"/>
              <a:cs typeface="Calibri"/>
              <a:sym typeface="Calibri"/>
            </a:endParaRPr>
          </a:p>
        </p:txBody>
      </p:sp>
    </p:spTree>
  </p:cSld>
  <p:clrMapOvr>
    <a:masterClrMapping/>
  </p:clrMapOvr>
</p:sld>
</file>

<file path=ppt/slides/slide2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211" name="Shape 211"/>
        <p:cNvGrpSpPr/>
        <p:nvPr/>
      </p:nvGrpSpPr>
      <p:grpSpPr>
        <a:xfrm>
          <a:off x="0" y="0"/>
          <a:ext cx="0" cy="0"/>
          <a:chOff x="0" y="0"/>
          <a:chExt cx="0" cy="0"/>
        </a:xfrm>
      </p:grpSpPr>
      <p:sp>
        <p:nvSpPr>
          <p:cNvPr id="212" name="Google Shape;212;p22"/>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13" name="Google Shape;213;p22"/>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The Epistemological Spectrum — From 'I Discover Facts' to 'We Create Knowledge Together'</a:t>
            </a:r>
            <a:endParaRPr b="0" i="0" sz="2400" u="none" cap="none" strike="noStrike">
              <a:solidFill>
                <a:schemeClr val="dk1"/>
              </a:solidFill>
              <a:latin typeface="Calibri"/>
              <a:ea typeface="Calibri"/>
              <a:cs typeface="Calibri"/>
              <a:sym typeface="Calibri"/>
            </a:endParaRPr>
          </a:p>
        </p:txBody>
      </p:sp>
      <p:graphicFrame>
        <p:nvGraphicFramePr>
          <p:cNvPr id="214" name="Google Shape;214;p22"/>
          <p:cNvGraphicFramePr/>
          <p:nvPr/>
        </p:nvGraphicFramePr>
        <p:xfrm>
          <a:off x="274320" y="914400"/>
          <a:ext cx="3000000" cy="3000000"/>
        </p:xfrm>
        <a:graphic>
          <a:graphicData uri="http://schemas.openxmlformats.org/drawingml/2006/table">
            <a:tbl>
              <a:tblPr>
                <a:noFill/>
                <a:tableStyleId>{12A8D517-E74D-42F0-B8E6-B86F565F1C70}</a:tableStyleId>
              </a:tblPr>
              <a:tblGrid>
                <a:gridCol w="2286000"/>
                <a:gridCol w="6309350"/>
              </a:tblGrid>
              <a:tr h="190500">
                <a:tc>
                  <a:txBody>
                    <a:bodyPr/>
                    <a:lstStyle/>
                    <a:p>
                      <a:pPr indent="0" lvl="0" marL="0" marR="0" rtl="0" algn="ctr">
                        <a:spcBef>
                          <a:spcPts val="0"/>
                        </a:spcBef>
                        <a:spcAft>
                          <a:spcPts val="0"/>
                        </a:spcAft>
                        <a:buClr>
                          <a:srgbClr val="FFFFFF"/>
                        </a:buClr>
                        <a:buSzPts val="1500"/>
                        <a:buFont typeface="Cambria"/>
                        <a:buNone/>
                      </a:pPr>
                      <a:r>
                        <a:rPr b="1" lang="en-US" sz="1500" u="none" cap="none" strike="noStrike">
                          <a:solidFill>
                            <a:srgbClr val="FFFFFF"/>
                          </a:solidFill>
                          <a:latin typeface="Cambria"/>
                          <a:ea typeface="Cambria"/>
                          <a:cs typeface="Cambria"/>
                          <a:sym typeface="Cambria"/>
                        </a:rPr>
                        <a:t>Alien</a:t>
                      </a:r>
                      <a:endParaRPr sz="1500" u="none" cap="none" strike="noStrike">
                        <a:latin typeface="Cambria"/>
                        <a:ea typeface="Cambria"/>
                        <a:cs typeface="Cambria"/>
                        <a:sym typeface="Cambria"/>
                      </a:endParaRPr>
                    </a:p>
                  </a:txBody>
                  <a:tcPr marT="45725" marB="45725" marR="91450" marL="9145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c>
                  <a:txBody>
                    <a:bodyPr/>
                    <a:lstStyle/>
                    <a:p>
                      <a:pPr indent="0" lvl="0" marL="0" marR="0" rtl="0" algn="ctr">
                        <a:spcBef>
                          <a:spcPts val="0"/>
                        </a:spcBef>
                        <a:spcAft>
                          <a:spcPts val="0"/>
                        </a:spcAft>
                        <a:buClr>
                          <a:srgbClr val="FFFFFF"/>
                        </a:buClr>
                        <a:buSzPts val="1500"/>
                        <a:buFont typeface="Cambria"/>
                        <a:buNone/>
                      </a:pPr>
                      <a:r>
                        <a:rPr b="1" lang="en-US" sz="1500" u="none" cap="none" strike="noStrike">
                          <a:solidFill>
                            <a:srgbClr val="FFFFFF"/>
                          </a:solidFill>
                          <a:latin typeface="Cambria"/>
                          <a:ea typeface="Cambria"/>
                          <a:cs typeface="Cambria"/>
                          <a:sym typeface="Cambria"/>
                        </a:rPr>
                        <a:t>How they know things</a:t>
                      </a:r>
                      <a:endParaRPr sz="1500" u="none" cap="none" strike="noStrike">
                        <a:latin typeface="Cambria"/>
                        <a:ea typeface="Cambria"/>
                        <a:cs typeface="Cambria"/>
                        <a:sym typeface="Cambria"/>
                      </a:endParaRPr>
                    </a:p>
                  </a:txBody>
                  <a:tcPr marT="45725" marB="45725" marR="91450" marL="9145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A — Positivism</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Through objective measurement. Researcher stays detached. Data speaks for itself. Knowledge is discovered, not created.</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B — Post-positivism</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Through triangulation. Researcher manages their influence. Knowledge is fallible — always revisable with new evidence.</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C — Interpretivism</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Through deep listening. Knowledge is built together between researcher and participant. The relationship IS the research.</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D — Constructivism</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By following one person's meaning-making journey. Knowledge emerges from how someone personally constructs their experience.</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E — Social Constructionism</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By studying how groups construct shared meanings. Knowledge lives in collective conversation — not in individuals.</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F — Critical Theory</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By exposing hidden power structures. Knowledge is never neutral — it always serves someone's interests.</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G — Pragmatism</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By testing what works. Knowledge is judged by practical usefulness — not how well it matches a theory.</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bl>
          </a:graphicData>
        </a:graphic>
      </p:graphicFrame>
      <p:sp>
        <p:nvSpPr>
          <p:cNvPr id="215" name="Google Shape;215;p22"/>
          <p:cNvSpPr/>
          <p:nvPr/>
        </p:nvSpPr>
        <p:spPr>
          <a:xfrm>
            <a:off x="365760" y="4773168"/>
            <a:ext cx="841248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5A6880"/>
              </a:buClr>
              <a:buSzPts val="1000"/>
              <a:buFont typeface="Calibri"/>
              <a:buNone/>
            </a:pPr>
            <a:r>
              <a:rPr b="0" i="1" lang="en-US" sz="1000" u="none" cap="none" strike="noStrike">
                <a:solidFill>
                  <a:srgbClr val="5A6880"/>
                </a:solidFill>
                <a:latin typeface="Calibri"/>
                <a:ea typeface="Calibri"/>
                <a:cs typeface="Calibri"/>
                <a:sym typeface="Calibri"/>
              </a:rPr>
              <a:t>Guba &amp; Lincoln (1994) | Durkheim (1895) | Weber (1904) | Lincoln &amp; Guba (1985) | Crotty (1998)</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2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0" name="Shape 220"/>
        <p:cNvGrpSpPr/>
        <p:nvPr/>
      </p:nvGrpSpPr>
      <p:grpSpPr>
        <a:xfrm>
          <a:off x="0" y="0"/>
          <a:ext cx="0" cy="0"/>
          <a:chOff x="0" y="0"/>
          <a:chExt cx="0" cy="0"/>
        </a:xfrm>
      </p:grpSpPr>
    </p:spTree>
  </p:cSld>
  <p:clrMapOvr>
    <a:masterClrMapping/>
  </p:clrMapOvr>
</p:sld>
</file>

<file path=ppt/slides/slide2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225" name="Shape 225"/>
        <p:cNvGrpSpPr/>
        <p:nvPr/>
      </p:nvGrpSpPr>
      <p:grpSpPr>
        <a:xfrm>
          <a:off x="0" y="0"/>
          <a:ext cx="0" cy="0"/>
          <a:chOff x="0" y="0"/>
          <a:chExt cx="0" cy="0"/>
        </a:xfrm>
      </p:grpSpPr>
      <p:sp>
        <p:nvSpPr>
          <p:cNvPr id="226" name="Google Shape;226;p23"/>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27" name="Google Shape;227;p23"/>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The Insider Researcher — Not a Problem, an Asset</a:t>
            </a:r>
            <a:endParaRPr b="0" i="0" sz="2400" u="none" cap="none" strike="noStrike">
              <a:solidFill>
                <a:schemeClr val="dk1"/>
              </a:solidFill>
              <a:latin typeface="Calibri"/>
              <a:ea typeface="Calibri"/>
              <a:cs typeface="Calibri"/>
              <a:sym typeface="Calibri"/>
            </a:endParaRPr>
          </a:p>
        </p:txBody>
      </p:sp>
      <p:sp>
        <p:nvSpPr>
          <p:cNvPr id="228" name="Google Shape;228;p23"/>
          <p:cNvSpPr/>
          <p:nvPr/>
        </p:nvSpPr>
        <p:spPr>
          <a:xfrm>
            <a:off x="365760" y="914400"/>
            <a:ext cx="8412480" cy="3566160"/>
          </a:xfrm>
          <a:prstGeom prst="rect">
            <a:avLst/>
          </a:prstGeom>
          <a:noFill/>
          <a:ln>
            <a:noFill/>
          </a:ln>
        </p:spPr>
        <p:txBody>
          <a:bodyPr anchorCtr="0" anchor="t" bIns="50800" lIns="50800" spcFirstLastPara="1" rIns="50800" wrap="square" tIns="50800">
            <a:noAutofit/>
          </a:bodyPr>
          <a:lstStyle/>
          <a:p>
            <a:pPr indent="-342900" lvl="0" marL="342900" marR="0" rtl="0" algn="l">
              <a:spcBef>
                <a:spcPts val="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Most DBA researchers study their own organisation, sector, or profession. The doctoral standard is not objectivity — it is transparency.</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What you DECLARE in your methodology chapter: your professional background; your relationship to the participants or organisation; any prior views you held before data collection; the specific strategies you used to manage these (reflexivity journal, member checking, peer debriefing).</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What this is NOT: it is not an apology — your insider knowledge is an asset. It is not a confession of bias — declaring it IS the rigour. It is not a reason to switch paradigm — manage it within your chosen approach.</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Lincoln and Guba (1985) argue that the researcher is the primary instrument of inquiry in naturalistic research — not a contamination to be eliminated.</a:t>
            </a:r>
            <a:endParaRPr b="0" i="0" sz="1900" u="none" cap="none" strike="noStrike">
              <a:solidFill>
                <a:schemeClr val="dk1"/>
              </a:solidFill>
              <a:latin typeface="Calibri"/>
              <a:ea typeface="Calibri"/>
              <a:cs typeface="Calibri"/>
              <a:sym typeface="Calibri"/>
            </a:endParaRPr>
          </a:p>
        </p:txBody>
      </p:sp>
      <p:sp>
        <p:nvSpPr>
          <p:cNvPr id="229" name="Google Shape;229;p23"/>
          <p:cNvSpPr/>
          <p:nvPr/>
        </p:nvSpPr>
        <p:spPr>
          <a:xfrm>
            <a:off x="365760" y="4773168"/>
            <a:ext cx="841248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5A6880"/>
              </a:buClr>
              <a:buSzPts val="1000"/>
              <a:buFont typeface="Calibri"/>
              <a:buNone/>
            </a:pPr>
            <a:r>
              <a:rPr b="0" i="1" lang="en-US" sz="1000" u="none" cap="none" strike="noStrike">
                <a:solidFill>
                  <a:srgbClr val="5A6880"/>
                </a:solidFill>
                <a:latin typeface="Calibri"/>
                <a:ea typeface="Calibri"/>
                <a:cs typeface="Calibri"/>
                <a:sym typeface="Calibri"/>
              </a:rPr>
              <a:t>Lincoln &amp; Guba (1985) Naturalistic Inquiry, Ch. 8. Sage. | Mezirow, J. (1991) Transformative Dimensions of Adult Learning. Jossey-Bass.</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2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EF9EE"/>
        </a:solidFill>
      </p:bgPr>
    </p:bg>
    <p:spTree>
      <p:nvGrpSpPr>
        <p:cNvPr id="234" name="Shape 234"/>
        <p:cNvGrpSpPr/>
        <p:nvPr/>
      </p:nvGrpSpPr>
      <p:grpSpPr>
        <a:xfrm>
          <a:off x="0" y="0"/>
          <a:ext cx="0" cy="0"/>
          <a:chOff x="0" y="0"/>
          <a:chExt cx="0" cy="0"/>
        </a:xfrm>
      </p:grpSpPr>
      <p:sp>
        <p:nvSpPr>
          <p:cNvPr id="235" name="Google Shape;235;p24"/>
          <p:cNvSpPr/>
          <p:nvPr/>
        </p:nvSpPr>
        <p:spPr>
          <a:xfrm>
            <a:off x="0" y="0"/>
            <a:ext cx="9144000" cy="91440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36" name="Google Shape;236;p24"/>
          <p:cNvSpPr/>
          <p:nvPr/>
        </p:nvSpPr>
        <p:spPr>
          <a:xfrm>
            <a:off x="365760" y="36576"/>
            <a:ext cx="457200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C2D4E"/>
              </a:buClr>
              <a:buSzPts val="1600"/>
              <a:buFont typeface="Calibri"/>
              <a:buNone/>
            </a:pPr>
            <a:r>
              <a:rPr b="1" i="0" lang="en-US" sz="1600" u="none" cap="none" strike="noStrike">
                <a:solidFill>
                  <a:srgbClr val="1C2D4E"/>
                </a:solidFill>
                <a:latin typeface="Calibri"/>
                <a:ea typeface="Calibri"/>
                <a:cs typeface="Calibri"/>
                <a:sym typeface="Calibri"/>
              </a:rPr>
              <a:t>Activity 4</a:t>
            </a:r>
            <a:endParaRPr b="0" i="0" sz="1600" u="none" cap="none" strike="noStrike">
              <a:solidFill>
                <a:schemeClr val="dk1"/>
              </a:solidFill>
              <a:latin typeface="Calibri"/>
              <a:ea typeface="Calibri"/>
              <a:cs typeface="Calibri"/>
              <a:sym typeface="Calibri"/>
            </a:endParaRPr>
          </a:p>
        </p:txBody>
      </p:sp>
      <p:sp>
        <p:nvSpPr>
          <p:cNvPr id="237" name="Google Shape;237;p24"/>
          <p:cNvSpPr/>
          <p:nvPr/>
        </p:nvSpPr>
        <p:spPr>
          <a:xfrm>
            <a:off x="365760" y="420624"/>
            <a:ext cx="713232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C2D4E"/>
              </a:buClr>
              <a:buSzPts val="2200"/>
              <a:buFont typeface="Cambria"/>
              <a:buNone/>
            </a:pPr>
            <a:r>
              <a:rPr b="1" i="0" lang="en-US" sz="2200" u="none" cap="none" strike="noStrike">
                <a:solidFill>
                  <a:srgbClr val="1C2D4E"/>
                </a:solidFill>
                <a:latin typeface="Cambria"/>
                <a:ea typeface="Cambria"/>
                <a:cs typeface="Cambria"/>
                <a:sym typeface="Cambria"/>
              </a:rPr>
              <a:t>What Kind of Knowledge Will Your Research Produce?</a:t>
            </a:r>
            <a:endParaRPr b="0" i="0" sz="2200" u="none" cap="none" strike="noStrike">
              <a:solidFill>
                <a:schemeClr val="dk1"/>
              </a:solidFill>
              <a:latin typeface="Calibri"/>
              <a:ea typeface="Calibri"/>
              <a:cs typeface="Calibri"/>
              <a:sym typeface="Calibri"/>
            </a:endParaRPr>
          </a:p>
        </p:txBody>
      </p:sp>
      <p:sp>
        <p:nvSpPr>
          <p:cNvPr id="238" name="Google Shape;238;p24"/>
          <p:cNvSpPr/>
          <p:nvPr/>
        </p:nvSpPr>
        <p:spPr>
          <a:xfrm>
            <a:off x="7132320" y="54864"/>
            <a:ext cx="1737360" cy="347472"/>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1C2D4E"/>
              </a:buClr>
              <a:buSzPts val="1400"/>
              <a:buFont typeface="Calibri"/>
              <a:buNone/>
            </a:pPr>
            <a:r>
              <a:rPr b="1" i="0" lang="en-US" sz="1400" u="none" cap="none" strike="noStrike">
                <a:solidFill>
                  <a:srgbClr val="1C2D4E"/>
                </a:solidFill>
                <a:latin typeface="Calibri"/>
                <a:ea typeface="Calibri"/>
                <a:cs typeface="Calibri"/>
                <a:sym typeface="Calibri"/>
              </a:rPr>
              <a:t>⏱  10 minutes</a:t>
            </a:r>
            <a:endParaRPr b="0" i="0" sz="1400" u="none" cap="none" strike="noStrike">
              <a:solidFill>
                <a:schemeClr val="dk1"/>
              </a:solidFill>
              <a:latin typeface="Calibri"/>
              <a:ea typeface="Calibri"/>
              <a:cs typeface="Calibri"/>
              <a:sym typeface="Calibri"/>
            </a:endParaRPr>
          </a:p>
        </p:txBody>
      </p:sp>
      <p:sp>
        <p:nvSpPr>
          <p:cNvPr id="239" name="Google Shape;239;p24"/>
          <p:cNvSpPr/>
          <p:nvPr/>
        </p:nvSpPr>
        <p:spPr>
          <a:xfrm>
            <a:off x="274320" y="1005840"/>
            <a:ext cx="8595360" cy="3840480"/>
          </a:xfrm>
          <a:prstGeom prst="rect">
            <a:avLst/>
          </a:prstGeom>
          <a:solidFill>
            <a:srgbClr val="FFFFFF"/>
          </a:solidFill>
          <a:ln cap="flat" cmpd="sng" w="12700">
            <a:solidFill>
              <a:srgbClr val="C8A02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0" name="Google Shape;240;p24"/>
          <p:cNvSpPr/>
          <p:nvPr/>
        </p:nvSpPr>
        <p:spPr>
          <a:xfrm>
            <a:off x="457200" y="1078992"/>
            <a:ext cx="8229600" cy="3703320"/>
          </a:xfrm>
          <a:prstGeom prst="rect">
            <a:avLst/>
          </a:prstGeom>
          <a:noFill/>
          <a:ln>
            <a:noFill/>
          </a:ln>
        </p:spPr>
        <p:txBody>
          <a:bodyPr anchorCtr="0" anchor="t" bIns="63500" lIns="63500" spcFirstLastPara="1" rIns="63500" wrap="square" tIns="63500">
            <a:noAutofit/>
          </a:bodyPr>
          <a:lstStyle/>
          <a:p>
            <a:pPr indent="0" lvl="0" marL="0" marR="0" rtl="0" algn="l">
              <a:spcBef>
                <a:spcPts val="0"/>
              </a:spcBef>
              <a:spcAft>
                <a:spcPts val="0"/>
              </a:spcAft>
              <a:buClr>
                <a:srgbClr val="1C2D4E"/>
              </a:buClr>
              <a:buSzPts val="1800"/>
              <a:buFont typeface="Calibri"/>
              <a:buNone/>
            </a:pPr>
            <a:r>
              <a:rPr b="1" i="0" lang="en-US" sz="1800" u="none" cap="none" strike="noStrike">
                <a:solidFill>
                  <a:srgbClr val="1C2D4E"/>
                </a:solidFill>
                <a:latin typeface="Calibri"/>
                <a:ea typeface="Calibri"/>
                <a:cs typeface="Calibri"/>
                <a:sym typeface="Calibri"/>
              </a:rPr>
              <a:t>📝  Individually (5 minutes), then pair discussion (5 minutes):</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Write down one finding you hope your thesis will produce.</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  (a) Is this finding a discoverable fact, a constructed interpretation — or both?</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  (b) Can you be the person who produces this knowledge, given your background?</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  (c) How will you write it up? 'The data shows...' or 'Our conversations revealed...' — which fits your epistemology?</a:t>
            </a:r>
            <a:endParaRPr b="0" i="0" sz="180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1C2D4E"/>
              </a:buClr>
              <a:buSzPts val="1800"/>
              <a:buFont typeface="Calibri"/>
              <a:buNone/>
            </a:pPr>
            <a:r>
              <a:rPr b="1" i="0" lang="en-US" sz="1800" u="none" cap="none" strike="noStrike">
                <a:solidFill>
                  <a:srgbClr val="1C2D4E"/>
                </a:solidFill>
                <a:latin typeface="Calibri"/>
                <a:ea typeface="Calibri"/>
                <a:cs typeface="Calibri"/>
                <a:sym typeface="Calibri"/>
              </a:rPr>
              <a:t>💬  Partner task: ask 'How do you know that?' — your partner must answer in two sentences.</a:t>
            </a:r>
            <a:endParaRPr b="0" i="0" sz="1800" u="none" cap="none" strike="noStrike">
              <a:solidFill>
                <a:schemeClr val="dk1"/>
              </a:solidFill>
              <a:latin typeface="Calibri"/>
              <a:ea typeface="Calibri"/>
              <a:cs typeface="Calibri"/>
              <a:sym typeface="Calibri"/>
            </a:endParaRPr>
          </a:p>
        </p:txBody>
      </p:sp>
    </p:spTree>
  </p:cSld>
  <p:clrMapOvr>
    <a:masterClrMapping/>
  </p:clrMapOvr>
</p:sld>
</file>

<file path=ppt/slides/slide2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245" name="Shape 245"/>
        <p:cNvGrpSpPr/>
        <p:nvPr/>
      </p:nvGrpSpPr>
      <p:grpSpPr>
        <a:xfrm>
          <a:off x="0" y="0"/>
          <a:ext cx="0" cy="0"/>
          <a:chOff x="0" y="0"/>
          <a:chExt cx="0" cy="0"/>
        </a:xfrm>
      </p:grpSpPr>
      <p:sp>
        <p:nvSpPr>
          <p:cNvPr id="246" name="Google Shape;246;p25"/>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47" name="Google Shape;247;p25"/>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The Research Question Is Where Philosophy Begins</a:t>
            </a:r>
            <a:endParaRPr b="0" i="0" sz="2400" u="none" cap="none" strike="noStrike">
              <a:solidFill>
                <a:schemeClr val="dk1"/>
              </a:solidFill>
              <a:latin typeface="Calibri"/>
              <a:ea typeface="Calibri"/>
              <a:cs typeface="Calibri"/>
              <a:sym typeface="Calibri"/>
            </a:endParaRPr>
          </a:p>
        </p:txBody>
      </p:sp>
      <p:sp>
        <p:nvSpPr>
          <p:cNvPr id="248" name="Google Shape;248;p25"/>
          <p:cNvSpPr/>
          <p:nvPr/>
        </p:nvSpPr>
        <p:spPr>
          <a:xfrm>
            <a:off x="365760" y="914400"/>
            <a:ext cx="8412480" cy="3566160"/>
          </a:xfrm>
          <a:prstGeom prst="rect">
            <a:avLst/>
          </a:prstGeom>
          <a:noFill/>
          <a:ln>
            <a:noFill/>
          </a:ln>
        </p:spPr>
        <p:txBody>
          <a:bodyPr anchorCtr="0" anchor="t" bIns="50800" lIns="50800" spcFirstLastPara="1" rIns="50800" wrap="square" tIns="50800">
            <a:noAutofit/>
          </a:bodyPr>
          <a:lstStyle/>
          <a:p>
            <a:pPr indent="-342900" lvl="0" marL="342900" marR="0" rtl="0" algn="l">
              <a:spcBef>
                <a:spcPts val="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Before you choose quants or qual, you have already made a philosophical choice — in the way you write your research question. The wording of the question encodes your starting position on the nature of the topic.</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Ask: 'How often do managers use transformational leadership styles?' — you have already assumed that leadership style is a measurable behaviour that can be counted. That is a realist, objectivist position.</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Ask: 'What does strong leadership mean to the people being led in this organisation?' — you have already assumed that 'strong leadership' has no single definition, that it is constructed differently by different followers. That is a relativist, interpretivist position.</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Writing two questions — one about frequency, one about meaning — means you have decided that BOTH matter. That is a pragmatist or post-positivist position.</a:t>
            </a:r>
            <a:endParaRPr b="0" i="0" sz="1900" u="none" cap="none" strike="noStrike">
              <a:solidFill>
                <a:schemeClr val="dk1"/>
              </a:solidFill>
              <a:latin typeface="Calibri"/>
              <a:ea typeface="Calibri"/>
              <a:cs typeface="Calibri"/>
              <a:sym typeface="Calibri"/>
            </a:endParaRPr>
          </a:p>
        </p:txBody>
      </p:sp>
      <p:sp>
        <p:nvSpPr>
          <p:cNvPr id="249" name="Google Shape;249;p25"/>
          <p:cNvSpPr/>
          <p:nvPr/>
        </p:nvSpPr>
        <p:spPr>
          <a:xfrm>
            <a:off x="365760" y="4773168"/>
            <a:ext cx="841248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5A6880"/>
              </a:buClr>
              <a:buSzPts val="1000"/>
              <a:buFont typeface="Calibri"/>
              <a:buNone/>
            </a:pPr>
            <a:r>
              <a:rPr b="0" i="1" lang="en-US" sz="1000" u="none" cap="none" strike="noStrike">
                <a:solidFill>
                  <a:srgbClr val="5A6880"/>
                </a:solidFill>
                <a:latin typeface="Calibri"/>
                <a:ea typeface="Calibri"/>
                <a:cs typeface="Calibri"/>
                <a:sym typeface="Calibri"/>
              </a:rPr>
              <a:t>Guba &amp; Lincoln (1994) | Crotty, M. (1998) The Foundations of Social Research, pp. 2-7. Sage.</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2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254" name="Shape 254"/>
        <p:cNvGrpSpPr/>
        <p:nvPr/>
      </p:nvGrpSpPr>
      <p:grpSpPr>
        <a:xfrm>
          <a:off x="0" y="0"/>
          <a:ext cx="0" cy="0"/>
          <a:chOff x="0" y="0"/>
          <a:chExt cx="0" cy="0"/>
        </a:xfrm>
      </p:grpSpPr>
      <p:sp>
        <p:nvSpPr>
          <p:cNvPr id="255" name="Google Shape;255;p26"/>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56" name="Google Shape;256;p26"/>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Quants or Qual? That Is the Wrong Question — Leadership Example</a:t>
            </a:r>
            <a:endParaRPr b="0" i="0" sz="2400" u="none" cap="none" strike="noStrike">
              <a:solidFill>
                <a:schemeClr val="dk1"/>
              </a:solidFill>
              <a:latin typeface="Calibri"/>
              <a:ea typeface="Calibri"/>
              <a:cs typeface="Calibri"/>
              <a:sym typeface="Calibri"/>
            </a:endParaRPr>
          </a:p>
        </p:txBody>
      </p:sp>
      <p:sp>
        <p:nvSpPr>
          <p:cNvPr id="257" name="Google Shape;257;p26"/>
          <p:cNvSpPr/>
          <p:nvPr/>
        </p:nvSpPr>
        <p:spPr>
          <a:xfrm>
            <a:off x="365760" y="868680"/>
            <a:ext cx="8412480" cy="347472"/>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C2D4E"/>
              </a:buClr>
              <a:buSzPts val="1400"/>
              <a:buFont typeface="Calibri"/>
              <a:buNone/>
            </a:pPr>
            <a:r>
              <a:rPr b="0" i="1" lang="en-US" sz="1400" u="none" cap="none" strike="noStrike">
                <a:solidFill>
                  <a:srgbClr val="1C2D4E"/>
                </a:solidFill>
                <a:latin typeface="Calibri"/>
                <a:ea typeface="Calibri"/>
                <a:cs typeface="Calibri"/>
                <a:sym typeface="Calibri"/>
              </a:rPr>
              <a:t>Some researchers genuinely hold both positions simultaneously — leadership has a measurable dimension AND a constructed meaning dimension. That is legitimate, and it leads naturally to mixed methods. The key is to be explicit about it rather than using mixed methods as a default.</a:t>
            </a:r>
            <a:endParaRPr b="0" i="0" sz="1400" u="none" cap="none" strike="noStrike">
              <a:solidFill>
                <a:schemeClr val="dk1"/>
              </a:solidFill>
              <a:latin typeface="Calibri"/>
              <a:ea typeface="Calibri"/>
              <a:cs typeface="Calibri"/>
              <a:sym typeface="Calibri"/>
            </a:endParaRPr>
          </a:p>
        </p:txBody>
      </p:sp>
      <p:graphicFrame>
        <p:nvGraphicFramePr>
          <p:cNvPr id="258" name="Google Shape;258;p26"/>
          <p:cNvGraphicFramePr/>
          <p:nvPr/>
        </p:nvGraphicFramePr>
        <p:xfrm>
          <a:off x="274320" y="1261872"/>
          <a:ext cx="3000000" cy="3000000"/>
        </p:xfrm>
        <a:graphic>
          <a:graphicData uri="http://schemas.openxmlformats.org/drawingml/2006/table">
            <a:tbl>
              <a:tblPr>
                <a:noFill/>
                <a:tableStyleId>{12A8D517-E74D-42F0-B8E6-B86F565F1C70}</a:tableStyleId>
              </a:tblPr>
              <a:tblGrid>
                <a:gridCol w="2468875"/>
                <a:gridCol w="2834650"/>
                <a:gridCol w="1645925"/>
                <a:gridCol w="1645925"/>
              </a:tblGrid>
              <a:tr h="658375">
                <a:tc>
                  <a:txBody>
                    <a:bodyPr/>
                    <a:lstStyle/>
                    <a:p>
                      <a:pPr indent="0" lvl="0" marL="0" marR="0" rtl="0" algn="ctr">
                        <a:spcBef>
                          <a:spcPts val="0"/>
                        </a:spcBef>
                        <a:spcAft>
                          <a:spcPts val="0"/>
                        </a:spcAft>
                        <a:buClr>
                          <a:srgbClr val="FFFFFF"/>
                        </a:buClr>
                        <a:buSzPts val="1300"/>
                        <a:buFont typeface="Cambria"/>
                        <a:buNone/>
                      </a:pPr>
                      <a:r>
                        <a:rPr b="1" lang="en-US" sz="1300" u="none" cap="none" strike="noStrike">
                          <a:solidFill>
                            <a:srgbClr val="FFFFFF"/>
                          </a:solidFill>
                          <a:latin typeface="Cambria"/>
                          <a:ea typeface="Cambria"/>
                          <a:cs typeface="Cambria"/>
                          <a:sym typeface="Cambria"/>
                        </a:rPr>
                        <a:t>Your starting position on leadership</a:t>
                      </a:r>
                      <a:endParaRPr sz="1300" u="none" cap="none" strike="noStrike">
                        <a:latin typeface="Cambria"/>
                        <a:ea typeface="Cambria"/>
                        <a:cs typeface="Cambria"/>
                        <a:sym typeface="Cambria"/>
                      </a:endParaRPr>
                    </a:p>
                  </a:txBody>
                  <a:tcPr marT="38100" marB="38100" marR="38100" marL="3810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c>
                  <a:txBody>
                    <a:bodyPr/>
                    <a:lstStyle/>
                    <a:p>
                      <a:pPr indent="0" lvl="0" marL="0" marR="0" rtl="0" algn="ctr">
                        <a:spcBef>
                          <a:spcPts val="0"/>
                        </a:spcBef>
                        <a:spcAft>
                          <a:spcPts val="0"/>
                        </a:spcAft>
                        <a:buClr>
                          <a:srgbClr val="FFFFFF"/>
                        </a:buClr>
                        <a:buSzPts val="1300"/>
                        <a:buFont typeface="Cambria"/>
                        <a:buNone/>
                      </a:pPr>
                      <a:r>
                        <a:rPr b="1" lang="en-US" sz="1300" u="none" cap="none" strike="noStrike">
                          <a:solidFill>
                            <a:srgbClr val="FFFFFF"/>
                          </a:solidFill>
                          <a:latin typeface="Cambria"/>
                          <a:ea typeface="Cambria"/>
                          <a:cs typeface="Cambria"/>
                          <a:sym typeface="Cambria"/>
                        </a:rPr>
                        <a:t>How your QUESTION reflects that starting position</a:t>
                      </a:r>
                      <a:endParaRPr sz="1300" u="none" cap="none" strike="noStrike">
                        <a:latin typeface="Cambria"/>
                        <a:ea typeface="Cambria"/>
                        <a:cs typeface="Cambria"/>
                        <a:sym typeface="Cambria"/>
                      </a:endParaRPr>
                    </a:p>
                  </a:txBody>
                  <a:tcPr marT="38100" marB="38100" marR="38100" marL="3810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c>
                  <a:txBody>
                    <a:bodyPr/>
                    <a:lstStyle/>
                    <a:p>
                      <a:pPr indent="0" lvl="0" marL="0" marR="0" rtl="0" algn="ctr">
                        <a:spcBef>
                          <a:spcPts val="0"/>
                        </a:spcBef>
                        <a:spcAft>
                          <a:spcPts val="0"/>
                        </a:spcAft>
                        <a:buClr>
                          <a:srgbClr val="FFFFFF"/>
                        </a:buClr>
                        <a:buSzPts val="1300"/>
                        <a:buFont typeface="Cambria"/>
                        <a:buNone/>
                      </a:pPr>
                      <a:r>
                        <a:rPr b="1" lang="en-US" sz="1300" u="none" cap="none" strike="noStrike">
                          <a:solidFill>
                            <a:srgbClr val="FFFFFF"/>
                          </a:solidFill>
                          <a:latin typeface="Cambria"/>
                          <a:ea typeface="Cambria"/>
                          <a:cs typeface="Cambria"/>
                          <a:sym typeface="Cambria"/>
                        </a:rPr>
                        <a:t>Which METHOD follows</a:t>
                      </a:r>
                      <a:endParaRPr sz="1300" u="none" cap="none" strike="noStrike">
                        <a:latin typeface="Cambria"/>
                        <a:ea typeface="Cambria"/>
                        <a:cs typeface="Cambria"/>
                        <a:sym typeface="Cambria"/>
                      </a:endParaRPr>
                    </a:p>
                  </a:txBody>
                  <a:tcPr marT="38100" marB="38100" marR="38100" marL="3810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c>
                  <a:txBody>
                    <a:bodyPr/>
                    <a:lstStyle/>
                    <a:p>
                      <a:pPr indent="0" lvl="0" marL="0" marR="0" rtl="0" algn="ctr">
                        <a:spcBef>
                          <a:spcPts val="0"/>
                        </a:spcBef>
                        <a:spcAft>
                          <a:spcPts val="0"/>
                        </a:spcAft>
                        <a:buClr>
                          <a:srgbClr val="FFFFFF"/>
                        </a:buClr>
                        <a:buSzPts val="1300"/>
                        <a:buFont typeface="Cambria"/>
                        <a:buNone/>
                      </a:pPr>
                      <a:r>
                        <a:rPr b="1" lang="en-US" sz="1300" u="none" cap="none" strike="noStrike">
                          <a:solidFill>
                            <a:srgbClr val="FFFFFF"/>
                          </a:solidFill>
                          <a:latin typeface="Cambria"/>
                          <a:ea typeface="Cambria"/>
                          <a:cs typeface="Cambria"/>
                          <a:sym typeface="Cambria"/>
                        </a:rPr>
                        <a:t>Paradigm</a:t>
                      </a:r>
                      <a:endParaRPr sz="1300" u="none" cap="none" strike="noStrike">
                        <a:latin typeface="Cambria"/>
                        <a:ea typeface="Cambria"/>
                        <a:cs typeface="Cambria"/>
                        <a:sym typeface="Cambria"/>
                      </a:endParaRPr>
                    </a:p>
                  </a:txBody>
                  <a:tcPr marT="38100" marB="38100" marR="38100" marL="3810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r>
              <a:tr h="658375">
                <a:tc>
                  <a:txBody>
                    <a:bodyPr/>
                    <a:lstStyle/>
                    <a:p>
                      <a:pPr indent="0" lvl="0" marL="0" marR="0" rtl="0" algn="l">
                        <a:spcBef>
                          <a:spcPts val="0"/>
                        </a:spcBef>
                        <a:spcAft>
                          <a:spcPts val="0"/>
                        </a:spcAft>
                        <a:buClr>
                          <a:srgbClr val="1C2D4E"/>
                        </a:buClr>
                        <a:buSzPts val="1200"/>
                        <a:buFont typeface="Calibri"/>
                        <a:buNone/>
                      </a:pPr>
                      <a:r>
                        <a:rPr lang="en-US" sz="1200" u="none" cap="none" strike="noStrike">
                          <a:solidFill>
                            <a:srgbClr val="1C2D4E"/>
                          </a:solidFill>
                          <a:latin typeface="Calibri"/>
                          <a:ea typeface="Calibri"/>
                          <a:cs typeface="Calibri"/>
                          <a:sym typeface="Calibri"/>
                        </a:rPr>
                        <a:t>Leadership style is a real, measurable behaviour — it can be rated and compared across organisations.</a:t>
                      </a:r>
                      <a:endParaRPr sz="1200" u="none" cap="none" strike="noStrike">
                        <a:latin typeface="Calibri"/>
                        <a:ea typeface="Calibri"/>
                        <a:cs typeface="Calibri"/>
                        <a:sym typeface="Calibri"/>
                      </a:endParaRPr>
                    </a:p>
                  </a:txBody>
                  <a:tcPr marT="38100" marB="38100" marR="38100" marL="3810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4E7A"/>
                        </a:buClr>
                        <a:buSzPts val="1200"/>
                        <a:buFont typeface="Calibri"/>
                        <a:buNone/>
                      </a:pPr>
                      <a:r>
                        <a:rPr i="1" lang="en-US" sz="1200" u="none" cap="none" strike="noStrike">
                          <a:solidFill>
                            <a:srgbClr val="1C4E7A"/>
                          </a:solidFill>
                          <a:latin typeface="Calibri"/>
                          <a:ea typeface="Calibri"/>
                          <a:cs typeface="Calibri"/>
                          <a:sym typeface="Calibri"/>
                        </a:rPr>
                        <a:t>'How often do managers in this firm use transformational vs transactional styles?'</a:t>
                      </a:r>
                      <a:endParaRPr sz="1200" u="none" cap="none" strike="noStrike">
                        <a:latin typeface="Calibri"/>
                        <a:ea typeface="Calibri"/>
                        <a:cs typeface="Calibri"/>
                        <a:sym typeface="Calibri"/>
                      </a:endParaRPr>
                    </a:p>
                  </a:txBody>
                  <a:tcPr marT="38100" marB="38100" marR="38100" marL="3810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ctr">
                        <a:spcBef>
                          <a:spcPts val="0"/>
                        </a:spcBef>
                        <a:spcAft>
                          <a:spcPts val="0"/>
                        </a:spcAft>
                        <a:buClr>
                          <a:srgbClr val="1C4E7A"/>
                        </a:buClr>
                        <a:buSzPts val="1200"/>
                        <a:buFont typeface="Calibri"/>
                        <a:buNone/>
                      </a:pPr>
                      <a:r>
                        <a:rPr b="1" lang="en-US" sz="1200" u="none" cap="none" strike="noStrike">
                          <a:solidFill>
                            <a:srgbClr val="1C4E7A"/>
                          </a:solidFill>
                          <a:latin typeface="Calibri"/>
                          <a:ea typeface="Calibri"/>
                          <a:cs typeface="Calibri"/>
                          <a:sym typeface="Calibri"/>
                        </a:rPr>
                        <a:t>Questionnaire (quants)</a:t>
                      </a:r>
                      <a:endParaRPr sz="1200" u="none" cap="none" strike="noStrike">
                        <a:latin typeface="Calibri"/>
                        <a:ea typeface="Calibri"/>
                        <a:cs typeface="Calibri"/>
                        <a:sym typeface="Calibri"/>
                      </a:endParaRPr>
                    </a:p>
                  </a:txBody>
                  <a:tcPr marT="38100" marB="38100" marR="38100" marL="3810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ctr">
                        <a:spcBef>
                          <a:spcPts val="0"/>
                        </a:spcBef>
                        <a:spcAft>
                          <a:spcPts val="0"/>
                        </a:spcAft>
                        <a:buClr>
                          <a:srgbClr val="1C4E7A"/>
                        </a:buClr>
                        <a:buSzPts val="1200"/>
                        <a:buFont typeface="Calibri"/>
                        <a:buNone/>
                      </a:pPr>
                      <a:r>
                        <a:rPr b="1" lang="en-US" sz="1200" u="none" cap="none" strike="noStrike">
                          <a:solidFill>
                            <a:srgbClr val="1C4E7A"/>
                          </a:solidFill>
                          <a:latin typeface="Calibri"/>
                          <a:ea typeface="Calibri"/>
                          <a:cs typeface="Calibri"/>
                          <a:sym typeface="Calibri"/>
                        </a:rPr>
                        <a:t>Alien A or B</a:t>
                      </a:r>
                      <a:endParaRPr sz="1200" u="none" cap="none" strike="noStrike">
                        <a:latin typeface="Calibri"/>
                        <a:ea typeface="Calibri"/>
                        <a:cs typeface="Calibri"/>
                        <a:sym typeface="Calibri"/>
                      </a:endParaRPr>
                    </a:p>
                  </a:txBody>
                  <a:tcPr marT="38100" marB="38100" marR="38100" marL="3810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r>
              <a:tr h="658375">
                <a:tc>
                  <a:txBody>
                    <a:bodyPr/>
                    <a:lstStyle/>
                    <a:p>
                      <a:pPr indent="0" lvl="0" marL="0" marR="0" rtl="0" algn="l">
                        <a:spcBef>
                          <a:spcPts val="0"/>
                        </a:spcBef>
                        <a:spcAft>
                          <a:spcPts val="0"/>
                        </a:spcAft>
                        <a:buClr>
                          <a:srgbClr val="1C2D4E"/>
                        </a:buClr>
                        <a:buSzPts val="1200"/>
                        <a:buFont typeface="Calibri"/>
                        <a:buNone/>
                      </a:pPr>
                      <a:r>
                        <a:rPr lang="en-US" sz="1200" u="none" cap="none" strike="noStrike">
                          <a:solidFill>
                            <a:srgbClr val="1C2D4E"/>
                          </a:solidFill>
                          <a:latin typeface="Calibri"/>
                          <a:ea typeface="Calibri"/>
                          <a:cs typeface="Calibri"/>
                          <a:sym typeface="Calibri"/>
                        </a:rPr>
                        <a:t>'Strong leadership' has no single definition — it is experienced differently by every follower, in every context.</a:t>
                      </a:r>
                      <a:endParaRPr sz="1200" u="none" cap="none" strike="noStrike">
                        <a:latin typeface="Calibri"/>
                        <a:ea typeface="Calibri"/>
                        <a:cs typeface="Calibri"/>
                        <a:sym typeface="Calibri"/>
                      </a:endParaRPr>
                    </a:p>
                  </a:txBody>
                  <a:tcPr marT="38100" marB="38100" marR="38100" marL="3810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0ECF8"/>
                    </a:solidFill>
                  </a:tcPr>
                </a:tc>
                <a:tc>
                  <a:txBody>
                    <a:bodyPr/>
                    <a:lstStyle/>
                    <a:p>
                      <a:pPr indent="0" lvl="0" marL="0" marR="0" rtl="0" algn="l">
                        <a:spcBef>
                          <a:spcPts val="0"/>
                        </a:spcBef>
                        <a:spcAft>
                          <a:spcPts val="0"/>
                        </a:spcAft>
                        <a:buClr>
                          <a:srgbClr val="5C3C8F"/>
                        </a:buClr>
                        <a:buSzPts val="1200"/>
                        <a:buFont typeface="Calibri"/>
                        <a:buNone/>
                      </a:pPr>
                      <a:r>
                        <a:rPr i="1" lang="en-US" sz="1200" u="none" cap="none" strike="noStrike">
                          <a:solidFill>
                            <a:srgbClr val="5C3C8F"/>
                          </a:solidFill>
                          <a:latin typeface="Calibri"/>
                          <a:ea typeface="Calibri"/>
                          <a:cs typeface="Calibri"/>
                          <a:sym typeface="Calibri"/>
                        </a:rPr>
                        <a:t>'What does strong leadership mean to the people being led in this organisation?'</a:t>
                      </a:r>
                      <a:endParaRPr sz="1200" u="none" cap="none" strike="noStrike">
                        <a:latin typeface="Calibri"/>
                        <a:ea typeface="Calibri"/>
                        <a:cs typeface="Calibri"/>
                        <a:sym typeface="Calibri"/>
                      </a:endParaRPr>
                    </a:p>
                  </a:txBody>
                  <a:tcPr marT="38100" marB="38100" marR="38100" marL="3810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0ECF8"/>
                    </a:solidFill>
                  </a:tcPr>
                </a:tc>
                <a:tc>
                  <a:txBody>
                    <a:bodyPr/>
                    <a:lstStyle/>
                    <a:p>
                      <a:pPr indent="0" lvl="0" marL="0" marR="0" rtl="0" algn="ctr">
                        <a:spcBef>
                          <a:spcPts val="0"/>
                        </a:spcBef>
                        <a:spcAft>
                          <a:spcPts val="0"/>
                        </a:spcAft>
                        <a:buClr>
                          <a:srgbClr val="5C3C8F"/>
                        </a:buClr>
                        <a:buSzPts val="1200"/>
                        <a:buFont typeface="Calibri"/>
                        <a:buNone/>
                      </a:pPr>
                      <a:r>
                        <a:rPr b="1" lang="en-US" sz="1200" u="none" cap="none" strike="noStrike">
                          <a:solidFill>
                            <a:srgbClr val="5C3C8F"/>
                          </a:solidFill>
                          <a:latin typeface="Calibri"/>
                          <a:ea typeface="Calibri"/>
                          <a:cs typeface="Calibri"/>
                          <a:sym typeface="Calibri"/>
                        </a:rPr>
                        <a:t>Interviews (qual)</a:t>
                      </a:r>
                      <a:endParaRPr sz="1200" u="none" cap="none" strike="noStrike">
                        <a:latin typeface="Calibri"/>
                        <a:ea typeface="Calibri"/>
                        <a:cs typeface="Calibri"/>
                        <a:sym typeface="Calibri"/>
                      </a:endParaRPr>
                    </a:p>
                  </a:txBody>
                  <a:tcPr marT="38100" marB="38100" marR="38100" marL="3810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0ECF8"/>
                    </a:solidFill>
                  </a:tcPr>
                </a:tc>
                <a:tc>
                  <a:txBody>
                    <a:bodyPr/>
                    <a:lstStyle/>
                    <a:p>
                      <a:pPr indent="0" lvl="0" marL="0" marR="0" rtl="0" algn="ctr">
                        <a:spcBef>
                          <a:spcPts val="0"/>
                        </a:spcBef>
                        <a:spcAft>
                          <a:spcPts val="0"/>
                        </a:spcAft>
                        <a:buClr>
                          <a:srgbClr val="5C3C8F"/>
                        </a:buClr>
                        <a:buSzPts val="1200"/>
                        <a:buFont typeface="Calibri"/>
                        <a:buNone/>
                      </a:pPr>
                      <a:r>
                        <a:rPr b="1" lang="en-US" sz="1200" u="none" cap="none" strike="noStrike">
                          <a:solidFill>
                            <a:srgbClr val="5C3C8F"/>
                          </a:solidFill>
                          <a:latin typeface="Calibri"/>
                          <a:ea typeface="Calibri"/>
                          <a:cs typeface="Calibri"/>
                          <a:sym typeface="Calibri"/>
                        </a:rPr>
                        <a:t>Alien C or D</a:t>
                      </a:r>
                      <a:endParaRPr sz="1200" u="none" cap="none" strike="noStrike">
                        <a:latin typeface="Calibri"/>
                        <a:ea typeface="Calibri"/>
                        <a:cs typeface="Calibri"/>
                        <a:sym typeface="Calibri"/>
                      </a:endParaRPr>
                    </a:p>
                  </a:txBody>
                  <a:tcPr marT="38100" marB="38100" marR="38100" marL="3810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0ECF8"/>
                    </a:solidFill>
                  </a:tcPr>
                </a:tc>
              </a:tr>
              <a:tr h="658375">
                <a:tc>
                  <a:txBody>
                    <a:bodyPr/>
                    <a:lstStyle/>
                    <a:p>
                      <a:pPr indent="0" lvl="0" marL="0" marR="0" rtl="0" algn="l">
                        <a:spcBef>
                          <a:spcPts val="0"/>
                        </a:spcBef>
                        <a:spcAft>
                          <a:spcPts val="0"/>
                        </a:spcAft>
                        <a:buClr>
                          <a:srgbClr val="1C2D4E"/>
                        </a:buClr>
                        <a:buSzPts val="1200"/>
                        <a:buFont typeface="Calibri"/>
                        <a:buNone/>
                      </a:pPr>
                      <a:r>
                        <a:rPr lang="en-US" sz="1200" u="none" cap="none" strike="noStrike">
                          <a:solidFill>
                            <a:srgbClr val="1C2D4E"/>
                          </a:solidFill>
                          <a:latin typeface="Calibri"/>
                          <a:ea typeface="Calibri"/>
                          <a:cs typeface="Calibri"/>
                          <a:sym typeface="Calibri"/>
                        </a:rPr>
                        <a:t>BOTH are true: there is a measurable pattern AND a constructed meaning — and you need to understand both to explain what is happening.</a:t>
                      </a:r>
                      <a:endParaRPr sz="1200" u="none" cap="none" strike="noStrike">
                        <a:latin typeface="Calibri"/>
                        <a:ea typeface="Calibri"/>
                        <a:cs typeface="Calibri"/>
                        <a:sym typeface="Calibri"/>
                      </a:endParaRPr>
                    </a:p>
                  </a:txBody>
                  <a:tcPr marT="38100" marB="38100" marR="38100" marL="3810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EF4E8"/>
                    </a:solidFill>
                  </a:tcPr>
                </a:tc>
                <a:tc>
                  <a:txBody>
                    <a:bodyPr/>
                    <a:lstStyle/>
                    <a:p>
                      <a:pPr indent="0" lvl="0" marL="0" marR="0" rtl="0" algn="l">
                        <a:spcBef>
                          <a:spcPts val="0"/>
                        </a:spcBef>
                        <a:spcAft>
                          <a:spcPts val="0"/>
                        </a:spcAft>
                        <a:buClr>
                          <a:srgbClr val="4A5C1C"/>
                        </a:buClr>
                        <a:buSzPts val="1200"/>
                        <a:buFont typeface="Calibri"/>
                        <a:buNone/>
                      </a:pPr>
                      <a:r>
                        <a:rPr i="1" lang="en-US" sz="1200" u="none" cap="none" strike="noStrike">
                          <a:solidFill>
                            <a:srgbClr val="4A5C1C"/>
                          </a:solidFill>
                          <a:latin typeface="Calibri"/>
                          <a:ea typeface="Calibri"/>
                          <a:cs typeface="Calibri"/>
                          <a:sym typeface="Calibri"/>
                        </a:rPr>
                        <a:t>TWO questions: one about frequency, one about meaning — each written to reflect its own philosophical position.</a:t>
                      </a:r>
                      <a:endParaRPr sz="1200" u="none" cap="none" strike="noStrike">
                        <a:latin typeface="Calibri"/>
                        <a:ea typeface="Calibri"/>
                        <a:cs typeface="Calibri"/>
                        <a:sym typeface="Calibri"/>
                      </a:endParaRPr>
                    </a:p>
                  </a:txBody>
                  <a:tcPr marT="38100" marB="38100" marR="38100" marL="3810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EF4E8"/>
                    </a:solidFill>
                  </a:tcPr>
                </a:tc>
                <a:tc>
                  <a:txBody>
                    <a:bodyPr/>
                    <a:lstStyle/>
                    <a:p>
                      <a:pPr indent="0" lvl="0" marL="0" marR="0" rtl="0" algn="ctr">
                        <a:spcBef>
                          <a:spcPts val="0"/>
                        </a:spcBef>
                        <a:spcAft>
                          <a:spcPts val="0"/>
                        </a:spcAft>
                        <a:buClr>
                          <a:srgbClr val="4A5C1C"/>
                        </a:buClr>
                        <a:buSzPts val="1200"/>
                        <a:buFont typeface="Calibri"/>
                        <a:buNone/>
                      </a:pPr>
                      <a:r>
                        <a:rPr b="1" lang="en-US" sz="1200" u="none" cap="none" strike="noStrike">
                          <a:solidFill>
                            <a:srgbClr val="4A5C1C"/>
                          </a:solidFill>
                          <a:latin typeface="Calibri"/>
                          <a:ea typeface="Calibri"/>
                          <a:cs typeface="Calibri"/>
                          <a:sym typeface="Calibri"/>
                        </a:rPr>
                        <a:t>Mixed methods</a:t>
                      </a:r>
                      <a:endParaRPr sz="1200" u="none" cap="none" strike="noStrike">
                        <a:latin typeface="Calibri"/>
                        <a:ea typeface="Calibri"/>
                        <a:cs typeface="Calibri"/>
                        <a:sym typeface="Calibri"/>
                      </a:endParaRPr>
                    </a:p>
                  </a:txBody>
                  <a:tcPr marT="38100" marB="38100" marR="38100" marL="3810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EF4E8"/>
                    </a:solidFill>
                  </a:tcPr>
                </a:tc>
                <a:tc>
                  <a:txBody>
                    <a:bodyPr/>
                    <a:lstStyle/>
                    <a:p>
                      <a:pPr indent="0" lvl="0" marL="0" marR="0" rtl="0" algn="ctr">
                        <a:spcBef>
                          <a:spcPts val="0"/>
                        </a:spcBef>
                        <a:spcAft>
                          <a:spcPts val="0"/>
                        </a:spcAft>
                        <a:buClr>
                          <a:srgbClr val="4A5C1C"/>
                        </a:buClr>
                        <a:buSzPts val="1200"/>
                        <a:buFont typeface="Calibri"/>
                        <a:buNone/>
                      </a:pPr>
                      <a:r>
                        <a:rPr b="1" lang="en-US" sz="1200" u="none" cap="none" strike="noStrike">
                          <a:solidFill>
                            <a:srgbClr val="4A5C1C"/>
                          </a:solidFill>
                          <a:latin typeface="Calibri"/>
                          <a:ea typeface="Calibri"/>
                          <a:cs typeface="Calibri"/>
                          <a:sym typeface="Calibri"/>
                        </a:rPr>
                        <a:t>Alien B or G</a:t>
                      </a:r>
                      <a:endParaRPr sz="1200" u="none" cap="none" strike="noStrike">
                        <a:latin typeface="Calibri"/>
                        <a:ea typeface="Calibri"/>
                        <a:cs typeface="Calibri"/>
                        <a:sym typeface="Calibri"/>
                      </a:endParaRPr>
                    </a:p>
                  </a:txBody>
                  <a:tcPr marT="38100" marB="38100" marR="38100" marL="3810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EF4E8"/>
                    </a:solidFill>
                  </a:tcPr>
                </a:tc>
              </a:tr>
            </a:tbl>
          </a:graphicData>
        </a:graphic>
      </p:graphicFrame>
      <p:sp>
        <p:nvSpPr>
          <p:cNvPr id="259" name="Google Shape;259;p26"/>
          <p:cNvSpPr/>
          <p:nvPr/>
        </p:nvSpPr>
        <p:spPr>
          <a:xfrm>
            <a:off x="274320" y="4773168"/>
            <a:ext cx="8595360" cy="27432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1C2D4E"/>
              </a:buClr>
              <a:buSzPts val="1250"/>
              <a:buFont typeface="Cambria"/>
              <a:buNone/>
            </a:pPr>
            <a:r>
              <a:rPr b="1" i="0" lang="en-US" sz="1250" u="none" cap="none" strike="noStrike">
                <a:solidFill>
                  <a:srgbClr val="1C2D4E"/>
                </a:solidFill>
                <a:latin typeface="Cambria"/>
                <a:ea typeface="Cambria"/>
                <a:cs typeface="Cambria"/>
                <a:sym typeface="Cambria"/>
              </a:rPr>
              <a:t>Choosing mixed methods because your topic genuinely has both dimensions is not a compromise — it is philosophically honest. The error is choosing mixed methods to avoid making a philosophical commitment.</a:t>
            </a:r>
            <a:endParaRPr b="0" i="0" sz="1250" u="none" cap="none" strike="noStrike">
              <a:solidFill>
                <a:schemeClr val="dk1"/>
              </a:solidFill>
              <a:latin typeface="Calibri"/>
              <a:ea typeface="Calibri"/>
              <a:cs typeface="Calibri"/>
              <a:sym typeface="Calibri"/>
            </a:endParaRPr>
          </a:p>
        </p:txBody>
      </p:sp>
    </p:spTree>
  </p:cSld>
  <p:clrMapOvr>
    <a:masterClrMapping/>
  </p:clrMapOvr>
</p:sld>
</file>

<file path=ppt/slides/slide2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E4057"/>
        </a:solidFill>
      </p:bgPr>
    </p:bg>
    <p:spTree>
      <p:nvGrpSpPr>
        <p:cNvPr id="264" name="Shape 264"/>
        <p:cNvGrpSpPr/>
        <p:nvPr/>
      </p:nvGrpSpPr>
      <p:grpSpPr>
        <a:xfrm>
          <a:off x="0" y="0"/>
          <a:ext cx="0" cy="0"/>
          <a:chOff x="0" y="0"/>
          <a:chExt cx="0" cy="0"/>
        </a:xfrm>
      </p:grpSpPr>
      <p:sp>
        <p:nvSpPr>
          <p:cNvPr id="265" name="Google Shape;265;p27"/>
          <p:cNvSpPr/>
          <p:nvPr/>
        </p:nvSpPr>
        <p:spPr>
          <a:xfrm>
            <a:off x="0" y="0"/>
            <a:ext cx="9144000" cy="9144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6" name="Google Shape;266;p27"/>
          <p:cNvSpPr/>
          <p:nvPr/>
        </p:nvSpPr>
        <p:spPr>
          <a:xfrm>
            <a:off x="0" y="5052060"/>
            <a:ext cx="9144000" cy="9144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67" name="Google Shape;267;p27"/>
          <p:cNvSpPr/>
          <p:nvPr/>
        </p:nvSpPr>
        <p:spPr>
          <a:xfrm>
            <a:off x="502920" y="475488"/>
            <a:ext cx="822960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BF9B30"/>
              </a:buClr>
              <a:buSzPts val="1600"/>
              <a:buFont typeface="Calibri"/>
              <a:buNone/>
            </a:pPr>
            <a:r>
              <a:rPr b="1" i="0" lang="en-US" sz="1600" u="none" cap="none" strike="noStrike">
                <a:solidFill>
                  <a:srgbClr val="BF9B30"/>
                </a:solidFill>
                <a:latin typeface="Calibri"/>
                <a:ea typeface="Calibri"/>
                <a:cs typeface="Calibri"/>
                <a:sym typeface="Calibri"/>
              </a:rPr>
              <a:t>Session 5</a:t>
            </a:r>
            <a:endParaRPr b="0" i="0" sz="1600" u="none" cap="none" strike="noStrike">
              <a:solidFill>
                <a:schemeClr val="dk1"/>
              </a:solidFill>
              <a:latin typeface="Calibri"/>
              <a:ea typeface="Calibri"/>
              <a:cs typeface="Calibri"/>
              <a:sym typeface="Calibri"/>
            </a:endParaRPr>
          </a:p>
        </p:txBody>
      </p:sp>
      <p:sp>
        <p:nvSpPr>
          <p:cNvPr id="268" name="Google Shape;268;p27"/>
          <p:cNvSpPr/>
          <p:nvPr/>
        </p:nvSpPr>
        <p:spPr>
          <a:xfrm>
            <a:off x="502920" y="960120"/>
            <a:ext cx="8046720" cy="2743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3400"/>
              <a:buFont typeface="Cambria"/>
              <a:buNone/>
            </a:pPr>
            <a:r>
              <a:rPr b="1" i="0" lang="en-US" sz="3400" u="none" cap="none" strike="noStrike">
                <a:solidFill>
                  <a:srgbClr val="FFFFFF"/>
                </a:solidFill>
                <a:latin typeface="Cambria"/>
                <a:ea typeface="Cambria"/>
                <a:cs typeface="Cambria"/>
                <a:sym typeface="Cambria"/>
              </a:rPr>
              <a:t>Interpretivism in Depth</a:t>
            </a:r>
            <a:endParaRPr b="0" i="0" sz="34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FFFFFF"/>
              </a:buClr>
              <a:buSzPts val="3400"/>
              <a:buFont typeface="Cambria"/>
              <a:buNone/>
            </a:pPr>
            <a:r>
              <a:rPr b="1" i="0" lang="en-US" sz="3400" u="none" cap="none" strike="noStrike">
                <a:solidFill>
                  <a:srgbClr val="FFFFFF"/>
                </a:solidFill>
                <a:latin typeface="Cambria"/>
                <a:ea typeface="Cambria"/>
                <a:cs typeface="Cambria"/>
                <a:sym typeface="Cambria"/>
              </a:rPr>
              <a:t>What Does It Mean in Practice?</a:t>
            </a:r>
            <a:endParaRPr b="0" i="0" sz="3400" u="none" cap="none" strike="noStrike">
              <a:solidFill>
                <a:schemeClr val="dk1"/>
              </a:solidFill>
              <a:latin typeface="Calibri"/>
              <a:ea typeface="Calibri"/>
              <a:cs typeface="Calibri"/>
              <a:sym typeface="Calibri"/>
            </a:endParaRPr>
          </a:p>
        </p:txBody>
      </p:sp>
      <p:sp>
        <p:nvSpPr>
          <p:cNvPr id="269" name="Google Shape;269;p27"/>
          <p:cNvSpPr/>
          <p:nvPr/>
        </p:nvSpPr>
        <p:spPr>
          <a:xfrm>
            <a:off x="502920" y="4023360"/>
            <a:ext cx="457200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BF9B30"/>
              </a:buClr>
              <a:buSzPts val="1600"/>
              <a:buFont typeface="Calibri"/>
              <a:buNone/>
            </a:pPr>
            <a:r>
              <a:rPr b="0" i="0" lang="en-US" sz="1600" u="none" cap="none" strike="noStrike">
                <a:solidFill>
                  <a:srgbClr val="BF9B30"/>
                </a:solidFill>
                <a:latin typeface="Calibri"/>
                <a:ea typeface="Calibri"/>
                <a:cs typeface="Calibri"/>
                <a:sym typeface="Calibri"/>
              </a:rPr>
              <a:t>⏱  30 minutes</a:t>
            </a:r>
            <a:endParaRPr b="0" i="0" sz="1600" u="none" cap="none" strike="noStrike">
              <a:solidFill>
                <a:schemeClr val="dk1"/>
              </a:solidFill>
              <a:latin typeface="Calibri"/>
              <a:ea typeface="Calibri"/>
              <a:cs typeface="Calibri"/>
              <a:sym typeface="Calibri"/>
            </a:endParaRPr>
          </a:p>
        </p:txBody>
      </p:sp>
    </p:spTree>
  </p:cSld>
  <p:clrMapOvr>
    <a:masterClrMapping/>
  </p:clrMapOvr>
</p:sld>
</file>

<file path=ppt/slides/slide2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274" name="Shape 274"/>
        <p:cNvGrpSpPr/>
        <p:nvPr/>
      </p:nvGrpSpPr>
      <p:grpSpPr>
        <a:xfrm>
          <a:off x="0" y="0"/>
          <a:ext cx="0" cy="0"/>
          <a:chOff x="0" y="0"/>
          <a:chExt cx="0" cy="0"/>
        </a:xfrm>
      </p:grpSpPr>
      <p:sp>
        <p:nvSpPr>
          <p:cNvPr id="275" name="Google Shape;275;p28"/>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76" name="Google Shape;276;p28"/>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What Interpretivism Actually Means — Four Philosophical Commitments</a:t>
            </a:r>
            <a:endParaRPr b="0" i="0" sz="2400" u="none" cap="none" strike="noStrike">
              <a:solidFill>
                <a:schemeClr val="dk1"/>
              </a:solidFill>
              <a:latin typeface="Calibri"/>
              <a:ea typeface="Calibri"/>
              <a:cs typeface="Calibri"/>
              <a:sym typeface="Calibri"/>
            </a:endParaRPr>
          </a:p>
        </p:txBody>
      </p:sp>
      <p:sp>
        <p:nvSpPr>
          <p:cNvPr id="277" name="Google Shape;277;p28"/>
          <p:cNvSpPr/>
          <p:nvPr/>
        </p:nvSpPr>
        <p:spPr>
          <a:xfrm>
            <a:off x="365760" y="914400"/>
            <a:ext cx="8412480" cy="3566160"/>
          </a:xfrm>
          <a:prstGeom prst="rect">
            <a:avLst/>
          </a:prstGeom>
          <a:noFill/>
          <a:ln>
            <a:noFill/>
          </a:ln>
        </p:spPr>
        <p:txBody>
          <a:bodyPr anchorCtr="0" anchor="t" bIns="50800" lIns="50800" spcFirstLastPara="1" rIns="50800" wrap="square" tIns="50800">
            <a:noAutofit/>
          </a:bodyPr>
          <a:lstStyle/>
          <a:p>
            <a:pPr indent="-342900" lvl="0" marL="342900" marR="0" rtl="0" algn="l">
              <a:spcBef>
                <a:spcPts val="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ONTOLOGICAL: social reality is not fixed — it is constructed through the meanings people make of experience. Two employees in the same organisation do not inhabit the same reality.</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EPISTEMOLOGICAL: knowledge is co-created between researcher and participant. What emerges from an interview is not a discovered fact — it is built through the conversation itself.</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AXIOLOGICAL: your values, background, and position shape what you notice. This is not a bias to eliminate — it is a condition to declare and manage through reflexivity.</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METHODOLOGICAL: your design must follow meaning wherever it leads. You listen, probe, adapt, and interpret — not code responses to predetermined categories.</a:t>
            </a:r>
            <a:endParaRPr b="0" i="0" sz="1900" u="none" cap="none" strike="noStrike">
              <a:solidFill>
                <a:schemeClr val="dk1"/>
              </a:solidFill>
              <a:latin typeface="Calibri"/>
              <a:ea typeface="Calibri"/>
              <a:cs typeface="Calibri"/>
              <a:sym typeface="Calibri"/>
            </a:endParaRPr>
          </a:p>
        </p:txBody>
      </p:sp>
      <p:sp>
        <p:nvSpPr>
          <p:cNvPr id="278" name="Google Shape;278;p28"/>
          <p:cNvSpPr/>
          <p:nvPr/>
        </p:nvSpPr>
        <p:spPr>
          <a:xfrm>
            <a:off x="365760" y="4773168"/>
            <a:ext cx="841248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5A6880"/>
              </a:buClr>
              <a:buSzPts val="1000"/>
              <a:buFont typeface="Calibri"/>
              <a:buNone/>
            </a:pPr>
            <a:r>
              <a:rPr b="0" i="1" lang="en-US" sz="1000" u="none" cap="none" strike="noStrike">
                <a:solidFill>
                  <a:srgbClr val="5A6880"/>
                </a:solidFill>
                <a:latin typeface="Calibri"/>
                <a:ea typeface="Calibri"/>
                <a:cs typeface="Calibri"/>
                <a:sym typeface="Calibri"/>
              </a:rPr>
              <a:t>Guba &amp; Lincoln (1994) Competing Paradigms. In Denzin &amp; Lincoln (eds). | Weber (1904/1949) The Methodology of the Social Sciences. Free Press.</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3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283" name="Shape 283"/>
        <p:cNvGrpSpPr/>
        <p:nvPr/>
      </p:nvGrpSpPr>
      <p:grpSpPr>
        <a:xfrm>
          <a:off x="0" y="0"/>
          <a:ext cx="0" cy="0"/>
          <a:chOff x="0" y="0"/>
          <a:chExt cx="0" cy="0"/>
        </a:xfrm>
      </p:grpSpPr>
      <p:sp>
        <p:nvSpPr>
          <p:cNvPr id="284" name="Google Shape;284;p29"/>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85" name="Google Shape;285;p29"/>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Interpretivism in Practice — What an Interpretivist Study Looks Like</a:t>
            </a:r>
            <a:endParaRPr b="0" i="0" sz="2400" u="none" cap="none" strike="noStrike">
              <a:solidFill>
                <a:schemeClr val="dk1"/>
              </a:solidFill>
              <a:latin typeface="Calibri"/>
              <a:ea typeface="Calibri"/>
              <a:cs typeface="Calibri"/>
              <a:sym typeface="Calibri"/>
            </a:endParaRPr>
          </a:p>
        </p:txBody>
      </p:sp>
      <p:graphicFrame>
        <p:nvGraphicFramePr>
          <p:cNvPr id="286" name="Google Shape;286;p29"/>
          <p:cNvGraphicFramePr/>
          <p:nvPr/>
        </p:nvGraphicFramePr>
        <p:xfrm>
          <a:off x="274320" y="914400"/>
          <a:ext cx="3000000" cy="3000000"/>
        </p:xfrm>
        <a:graphic>
          <a:graphicData uri="http://schemas.openxmlformats.org/drawingml/2006/table">
            <a:tbl>
              <a:tblPr>
                <a:noFill/>
                <a:tableStyleId>{12A8D517-E74D-42F0-B8E6-B86F565F1C70}</a:tableStyleId>
              </a:tblPr>
              <a:tblGrid>
                <a:gridCol w="2286000"/>
                <a:gridCol w="6309350"/>
              </a:tblGrid>
              <a:tr h="190500">
                <a:tc>
                  <a:txBody>
                    <a:bodyPr/>
                    <a:lstStyle/>
                    <a:p>
                      <a:pPr indent="0" lvl="0" marL="0" marR="0" rtl="0" algn="ctr">
                        <a:spcBef>
                          <a:spcPts val="0"/>
                        </a:spcBef>
                        <a:spcAft>
                          <a:spcPts val="0"/>
                        </a:spcAft>
                        <a:buClr>
                          <a:srgbClr val="FFFFFF"/>
                        </a:buClr>
                        <a:buSzPts val="1500"/>
                        <a:buFont typeface="Cambria"/>
                        <a:buNone/>
                      </a:pPr>
                      <a:r>
                        <a:rPr b="1" lang="en-US" sz="1500" u="none" cap="none" strike="noStrike">
                          <a:solidFill>
                            <a:srgbClr val="FFFFFF"/>
                          </a:solidFill>
                          <a:latin typeface="Cambria"/>
                          <a:ea typeface="Cambria"/>
                          <a:cs typeface="Cambria"/>
                          <a:sym typeface="Cambria"/>
                        </a:rPr>
                        <a:t>Design decision</a:t>
                      </a:r>
                      <a:endParaRPr sz="1500" u="none" cap="none" strike="noStrike">
                        <a:latin typeface="Cambria"/>
                        <a:ea typeface="Cambria"/>
                        <a:cs typeface="Cambria"/>
                        <a:sym typeface="Cambria"/>
                      </a:endParaRPr>
                    </a:p>
                  </a:txBody>
                  <a:tcPr marT="45725" marB="45725" marR="91450" marL="9145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c>
                  <a:txBody>
                    <a:bodyPr/>
                    <a:lstStyle/>
                    <a:p>
                      <a:pPr indent="0" lvl="0" marL="0" marR="0" rtl="0" algn="ctr">
                        <a:spcBef>
                          <a:spcPts val="0"/>
                        </a:spcBef>
                        <a:spcAft>
                          <a:spcPts val="0"/>
                        </a:spcAft>
                        <a:buClr>
                          <a:srgbClr val="FFFFFF"/>
                        </a:buClr>
                        <a:buSzPts val="1500"/>
                        <a:buFont typeface="Cambria"/>
                        <a:buNone/>
                      </a:pPr>
                      <a:r>
                        <a:rPr b="1" lang="en-US" sz="1500" u="none" cap="none" strike="noStrike">
                          <a:solidFill>
                            <a:srgbClr val="FFFFFF"/>
                          </a:solidFill>
                          <a:latin typeface="Cambria"/>
                          <a:ea typeface="Cambria"/>
                          <a:cs typeface="Cambria"/>
                          <a:sym typeface="Cambria"/>
                        </a:rPr>
                        <a:t>What an interpretivist researcher does — and why</a:t>
                      </a:r>
                      <a:endParaRPr sz="1500" u="none" cap="none" strike="noStrike">
                        <a:latin typeface="Cambria"/>
                        <a:ea typeface="Cambria"/>
                        <a:cs typeface="Cambria"/>
                        <a:sym typeface="Cambria"/>
                      </a:endParaRPr>
                    </a:p>
                  </a:txBody>
                  <a:tcPr marT="45725" marB="45725" marR="91450" marL="91450" anchor="ctr">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Sample size</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Small and purposive — 10 to 30 participants selected because they can illuminate the phenomenon, not represent a population. Saturation, not statistical power.</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Data collection</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Semi-structured or unstructured interviews, observation, documents. Questions are guides — the researcher follows what participants say matters to THEM.</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Role of researcher</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Visible and reflexive — the researcher acknowledges their position, keeps a reflexivity journal, and includes a positioning statement in the methodology chapter.</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Analysis</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Thematic, narrative, or discourse analysis. The researcher reads, re-reads, codes, and interprets — looking for patterns of meaning, not frequencies.</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r h="190500">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Writing up</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500"/>
                        <a:buFont typeface="Calibri"/>
                        <a:buNone/>
                      </a:pPr>
                      <a:r>
                        <a:rPr lang="en-US" sz="1500" u="none" cap="none" strike="noStrike">
                          <a:solidFill>
                            <a:srgbClr val="1C2D4E"/>
                          </a:solidFill>
                          <a:latin typeface="Calibri"/>
                          <a:ea typeface="Calibri"/>
                          <a:cs typeface="Calibri"/>
                          <a:sym typeface="Calibri"/>
                        </a:rPr>
                        <a:t>'In our conversations, it emerged that...' — not 'the data shows'. The researcher is present in the text. Participants may be quoted at length.</a:t>
                      </a:r>
                      <a:endParaRPr sz="15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8F8F8"/>
                    </a:solidFill>
                  </a:tcPr>
                </a:tc>
              </a:tr>
            </a:tbl>
          </a:graphicData>
        </a:graphic>
      </p:graphicFrame>
      <p:sp>
        <p:nvSpPr>
          <p:cNvPr id="287" name="Google Shape;287;p29"/>
          <p:cNvSpPr/>
          <p:nvPr/>
        </p:nvSpPr>
        <p:spPr>
          <a:xfrm>
            <a:off x="365760" y="4773168"/>
            <a:ext cx="841248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5A6880"/>
              </a:buClr>
              <a:buSzPts val="1000"/>
              <a:buFont typeface="Calibri"/>
              <a:buNone/>
            </a:pPr>
            <a:r>
              <a:rPr b="0" i="1" lang="en-US" sz="1000" u="none" cap="none" strike="noStrike">
                <a:solidFill>
                  <a:srgbClr val="5A6880"/>
                </a:solidFill>
                <a:latin typeface="Calibri"/>
                <a:ea typeface="Calibri"/>
                <a:cs typeface="Calibri"/>
                <a:sym typeface="Calibri"/>
              </a:rPr>
              <a:t>Rigour: not validity/reliability — but credibility (member checking), transferability (thick description), dependability (audit trail), confirmability (reflexivity).  Lincoln &amp; Guba (1985) | Braun &amp; Clarke (2006).</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3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292" name="Shape 292"/>
        <p:cNvGrpSpPr/>
        <p:nvPr/>
      </p:nvGrpSpPr>
      <p:grpSpPr>
        <a:xfrm>
          <a:off x="0" y="0"/>
          <a:ext cx="0" cy="0"/>
          <a:chOff x="0" y="0"/>
          <a:chExt cx="0" cy="0"/>
        </a:xfrm>
      </p:grpSpPr>
      <p:sp>
        <p:nvSpPr>
          <p:cNvPr id="293" name="Google Shape;293;p30"/>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294" name="Google Shape;294;p30"/>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Interpretivism — What It Is NOT</a:t>
            </a:r>
            <a:endParaRPr b="0" i="0" sz="2400" u="none" cap="none" strike="noStrike">
              <a:solidFill>
                <a:schemeClr val="dk1"/>
              </a:solidFill>
              <a:latin typeface="Calibri"/>
              <a:ea typeface="Calibri"/>
              <a:cs typeface="Calibri"/>
              <a:sym typeface="Calibri"/>
            </a:endParaRPr>
          </a:p>
        </p:txBody>
      </p:sp>
      <p:sp>
        <p:nvSpPr>
          <p:cNvPr id="295" name="Google Shape;295;p30"/>
          <p:cNvSpPr/>
          <p:nvPr/>
        </p:nvSpPr>
        <p:spPr>
          <a:xfrm>
            <a:off x="365760" y="914400"/>
            <a:ext cx="8412480" cy="3566160"/>
          </a:xfrm>
          <a:prstGeom prst="rect">
            <a:avLst/>
          </a:prstGeom>
          <a:noFill/>
          <a:ln>
            <a:noFill/>
          </a:ln>
        </p:spPr>
        <p:txBody>
          <a:bodyPr anchorCtr="0" anchor="t" bIns="50800" lIns="50800" spcFirstLastPara="1" rIns="50800" wrap="square" tIns="50800">
            <a:noAutofit/>
          </a:bodyPr>
          <a:lstStyle/>
          <a:p>
            <a:pPr indent="-342900" lvl="0" marL="342900" marR="0" rtl="0" algn="l">
              <a:spcBef>
                <a:spcPts val="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NOT just 'doing interviews'. You can conduct interviews within a positivist framework — using structured questions, coding to predetermined categories, treating responses as objective data. The paradigm determines HOW you use the method.</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NOT 'anything goes'. Interpretivism has its own rigour — trustworthiness rather than validity. Member checking, reflexivity, thick description, and audit trails are all requirements, not optional extras.</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NOT the absence of structure. An interpretivist study has a clear design rationale, purposive sampling strategy, ethical framework, and systematic analysis process. It is flexible — not chaotic.</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NOT only suitable for 'soft' topics. Interpretivism can be applied to strategy, finance, governance, operations — wherever the meaning people make of their situation matters for understanding outcomes.</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NOT incompatible with numbers. An interpretivist researcher can note frequencies ('seven out of ten participants mentioned autonomy') — the difference is that these numbers support interpretation, they do not replace it.</a:t>
            </a:r>
            <a:endParaRPr b="0" i="0" sz="1900" u="none" cap="none" strike="noStrike">
              <a:solidFill>
                <a:schemeClr val="dk1"/>
              </a:solidFill>
              <a:latin typeface="Calibri"/>
              <a:ea typeface="Calibri"/>
              <a:cs typeface="Calibri"/>
              <a:sym typeface="Calibri"/>
            </a:endParaRPr>
          </a:p>
        </p:txBody>
      </p:sp>
      <p:sp>
        <p:nvSpPr>
          <p:cNvPr id="296" name="Google Shape;296;p30"/>
          <p:cNvSpPr/>
          <p:nvPr/>
        </p:nvSpPr>
        <p:spPr>
          <a:xfrm>
            <a:off x="365760" y="4773168"/>
            <a:ext cx="8412480" cy="27432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5A6880"/>
              </a:buClr>
              <a:buSzPts val="1000"/>
              <a:buFont typeface="Calibri"/>
              <a:buNone/>
            </a:pPr>
            <a:r>
              <a:rPr b="0" i="1" lang="en-US" sz="1000" u="none" cap="none" strike="noStrike">
                <a:solidFill>
                  <a:srgbClr val="5A6880"/>
                </a:solidFill>
                <a:latin typeface="Calibri"/>
                <a:ea typeface="Calibri"/>
                <a:cs typeface="Calibri"/>
                <a:sym typeface="Calibri"/>
              </a:rPr>
              <a:t>Crotty, M. (1998) The Foundations of Social Research, pp. 66-76. Sage. | Lincoln &amp; Guba (1985) Naturalistic Inquiry. Sage.</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3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EF9EE"/>
        </a:solidFill>
      </p:bgPr>
    </p:bg>
    <p:spTree>
      <p:nvGrpSpPr>
        <p:cNvPr id="301" name="Shape 301"/>
        <p:cNvGrpSpPr/>
        <p:nvPr/>
      </p:nvGrpSpPr>
      <p:grpSpPr>
        <a:xfrm>
          <a:off x="0" y="0"/>
          <a:ext cx="0" cy="0"/>
          <a:chOff x="0" y="0"/>
          <a:chExt cx="0" cy="0"/>
        </a:xfrm>
      </p:grpSpPr>
      <p:sp>
        <p:nvSpPr>
          <p:cNvPr id="302" name="Google Shape;302;p31"/>
          <p:cNvSpPr/>
          <p:nvPr/>
        </p:nvSpPr>
        <p:spPr>
          <a:xfrm>
            <a:off x="0" y="0"/>
            <a:ext cx="9144000" cy="91440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3" name="Google Shape;303;p31"/>
          <p:cNvSpPr/>
          <p:nvPr/>
        </p:nvSpPr>
        <p:spPr>
          <a:xfrm>
            <a:off x="365760" y="36576"/>
            <a:ext cx="457200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C2D4E"/>
              </a:buClr>
              <a:buSzPts val="1600"/>
              <a:buFont typeface="Calibri"/>
              <a:buNone/>
            </a:pPr>
            <a:r>
              <a:rPr b="1" i="0" lang="en-US" sz="1600" u="none" cap="none" strike="noStrike">
                <a:solidFill>
                  <a:srgbClr val="1C2D4E"/>
                </a:solidFill>
                <a:latin typeface="Calibri"/>
                <a:ea typeface="Calibri"/>
                <a:cs typeface="Calibri"/>
                <a:sym typeface="Calibri"/>
              </a:rPr>
              <a:t>Activity 5</a:t>
            </a:r>
            <a:endParaRPr b="0" i="0" sz="1600" u="none" cap="none" strike="noStrike">
              <a:solidFill>
                <a:schemeClr val="dk1"/>
              </a:solidFill>
              <a:latin typeface="Calibri"/>
              <a:ea typeface="Calibri"/>
              <a:cs typeface="Calibri"/>
              <a:sym typeface="Calibri"/>
            </a:endParaRPr>
          </a:p>
        </p:txBody>
      </p:sp>
      <p:sp>
        <p:nvSpPr>
          <p:cNvPr id="304" name="Google Shape;304;p31"/>
          <p:cNvSpPr/>
          <p:nvPr/>
        </p:nvSpPr>
        <p:spPr>
          <a:xfrm>
            <a:off x="365760" y="420624"/>
            <a:ext cx="713232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C2D4E"/>
              </a:buClr>
              <a:buSzPts val="2200"/>
              <a:buFont typeface="Cambria"/>
              <a:buNone/>
            </a:pPr>
            <a:r>
              <a:rPr b="1" i="0" lang="en-US" sz="2200" u="none" cap="none" strike="noStrike">
                <a:solidFill>
                  <a:srgbClr val="1C2D4E"/>
                </a:solidFill>
                <a:latin typeface="Cambria"/>
                <a:ea typeface="Cambria"/>
                <a:cs typeface="Cambria"/>
                <a:sym typeface="Cambria"/>
              </a:rPr>
              <a:t>Is Your Study Interpretivist? A Checklist</a:t>
            </a:r>
            <a:endParaRPr b="0" i="0" sz="2200" u="none" cap="none" strike="noStrike">
              <a:solidFill>
                <a:schemeClr val="dk1"/>
              </a:solidFill>
              <a:latin typeface="Calibri"/>
              <a:ea typeface="Calibri"/>
              <a:cs typeface="Calibri"/>
              <a:sym typeface="Calibri"/>
            </a:endParaRPr>
          </a:p>
        </p:txBody>
      </p:sp>
      <p:sp>
        <p:nvSpPr>
          <p:cNvPr id="305" name="Google Shape;305;p31"/>
          <p:cNvSpPr/>
          <p:nvPr/>
        </p:nvSpPr>
        <p:spPr>
          <a:xfrm>
            <a:off x="7132320" y="54864"/>
            <a:ext cx="1737360" cy="347472"/>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1C2D4E"/>
              </a:buClr>
              <a:buSzPts val="1400"/>
              <a:buFont typeface="Calibri"/>
              <a:buNone/>
            </a:pPr>
            <a:r>
              <a:rPr b="1" i="0" lang="en-US" sz="1400" u="none" cap="none" strike="noStrike">
                <a:solidFill>
                  <a:srgbClr val="1C2D4E"/>
                </a:solidFill>
                <a:latin typeface="Calibri"/>
                <a:ea typeface="Calibri"/>
                <a:cs typeface="Calibri"/>
                <a:sym typeface="Calibri"/>
              </a:rPr>
              <a:t>⏱  10 minutes</a:t>
            </a:r>
            <a:endParaRPr b="0" i="0" sz="1400" u="none" cap="none" strike="noStrike">
              <a:solidFill>
                <a:schemeClr val="dk1"/>
              </a:solidFill>
              <a:latin typeface="Calibri"/>
              <a:ea typeface="Calibri"/>
              <a:cs typeface="Calibri"/>
              <a:sym typeface="Calibri"/>
            </a:endParaRPr>
          </a:p>
        </p:txBody>
      </p:sp>
      <p:sp>
        <p:nvSpPr>
          <p:cNvPr id="306" name="Google Shape;306;p31"/>
          <p:cNvSpPr/>
          <p:nvPr/>
        </p:nvSpPr>
        <p:spPr>
          <a:xfrm>
            <a:off x="274320" y="1005840"/>
            <a:ext cx="8595360" cy="3840480"/>
          </a:xfrm>
          <a:prstGeom prst="rect">
            <a:avLst/>
          </a:prstGeom>
          <a:solidFill>
            <a:srgbClr val="FFFFFF"/>
          </a:solidFill>
          <a:ln cap="flat" cmpd="sng" w="12700">
            <a:solidFill>
              <a:srgbClr val="C8A02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07" name="Google Shape;307;p31"/>
          <p:cNvSpPr/>
          <p:nvPr/>
        </p:nvSpPr>
        <p:spPr>
          <a:xfrm>
            <a:off x="457200" y="1078992"/>
            <a:ext cx="8229600" cy="3703320"/>
          </a:xfrm>
          <a:prstGeom prst="rect">
            <a:avLst/>
          </a:prstGeom>
          <a:noFill/>
          <a:ln>
            <a:noFill/>
          </a:ln>
        </p:spPr>
        <p:txBody>
          <a:bodyPr anchorCtr="0" anchor="t" bIns="63500" lIns="63500" spcFirstLastPara="1" rIns="63500" wrap="square" tIns="63500">
            <a:noAutofit/>
          </a:bodyPr>
          <a:lstStyle/>
          <a:p>
            <a:pPr indent="0" lvl="0" marL="0" marR="0" rtl="0" algn="l">
              <a:spcBef>
                <a:spcPts val="0"/>
              </a:spcBef>
              <a:spcAft>
                <a:spcPts val="0"/>
              </a:spcAft>
              <a:buClr>
                <a:srgbClr val="1C2D4E"/>
              </a:buClr>
              <a:buSzPts val="1800"/>
              <a:buFont typeface="Calibri"/>
              <a:buNone/>
            </a:pPr>
            <a:r>
              <a:rPr b="1" i="0" lang="en-US" sz="1800" u="none" cap="none" strike="noStrike">
                <a:solidFill>
                  <a:srgbClr val="1C2D4E"/>
                </a:solidFill>
                <a:latin typeface="Calibri"/>
                <a:ea typeface="Calibri"/>
                <a:cs typeface="Calibri"/>
                <a:sym typeface="Calibri"/>
              </a:rPr>
              <a:t>📝  Work through these questions for YOUR research (5 minutes), then discuss with a partner (5 minutes):</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  1. In your study, do different people experience the phenomenon differently from each other — and that those differences matter?</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  2. Will the knowledge emerge through your conversations with participants — not be discovered independently of them?</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  3. Are you prepared to declare your own position and manage it reflexively throughout the study?</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  4. Will your analysis involve interpreting meaning — not just counting responses?</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If yes to all four: you are likely working within an interpretivist paradigm.</a:t>
            </a:r>
            <a:endParaRPr b="0" i="0" sz="180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1C2D4E"/>
              </a:buClr>
              <a:buSzPts val="1800"/>
              <a:buFont typeface="Calibri"/>
              <a:buNone/>
            </a:pPr>
            <a:r>
              <a:rPr b="1" i="0" lang="en-US" sz="1800" u="none" cap="none" strike="noStrike">
                <a:solidFill>
                  <a:srgbClr val="1C2D4E"/>
                </a:solidFill>
                <a:latin typeface="Calibri"/>
                <a:ea typeface="Calibri"/>
                <a:cs typeface="Calibri"/>
                <a:sym typeface="Calibri"/>
              </a:rPr>
              <a:t>💬  If you answered 'no' to any: which paradigm might be a better fit — and why?</a:t>
            </a:r>
            <a:endParaRPr b="0" i="0" sz="1800" u="none" cap="none" strike="noStrike">
              <a:solidFill>
                <a:schemeClr val="dk1"/>
              </a:solidFill>
              <a:latin typeface="Calibri"/>
              <a:ea typeface="Calibri"/>
              <a:cs typeface="Calibri"/>
              <a:sym typeface="Calibri"/>
            </a:endParaRPr>
          </a:p>
        </p:txBody>
      </p:sp>
    </p:spTree>
  </p:cSld>
  <p:clrMapOvr>
    <a:masterClrMapping/>
  </p:clrMapOvr>
</p:sld>
</file>

<file path=ppt/slides/slide3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2E4057"/>
        </a:solidFill>
      </p:bgPr>
    </p:bg>
    <p:spTree>
      <p:nvGrpSpPr>
        <p:cNvPr id="312" name="Shape 312"/>
        <p:cNvGrpSpPr/>
        <p:nvPr/>
      </p:nvGrpSpPr>
      <p:grpSpPr>
        <a:xfrm>
          <a:off x="0" y="0"/>
          <a:ext cx="0" cy="0"/>
          <a:chOff x="0" y="0"/>
          <a:chExt cx="0" cy="0"/>
        </a:xfrm>
      </p:grpSpPr>
      <p:sp>
        <p:nvSpPr>
          <p:cNvPr id="313" name="Google Shape;313;p32"/>
          <p:cNvSpPr/>
          <p:nvPr/>
        </p:nvSpPr>
        <p:spPr>
          <a:xfrm>
            <a:off x="0" y="0"/>
            <a:ext cx="9144000" cy="9144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4" name="Google Shape;314;p32"/>
          <p:cNvSpPr/>
          <p:nvPr/>
        </p:nvSpPr>
        <p:spPr>
          <a:xfrm>
            <a:off x="0" y="5052060"/>
            <a:ext cx="9144000" cy="9144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15" name="Google Shape;315;p32"/>
          <p:cNvSpPr/>
          <p:nvPr/>
        </p:nvSpPr>
        <p:spPr>
          <a:xfrm>
            <a:off x="502920" y="475488"/>
            <a:ext cx="822960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BF9B30"/>
              </a:buClr>
              <a:buSzPts val="1600"/>
              <a:buFont typeface="Calibri"/>
              <a:buNone/>
            </a:pPr>
            <a:r>
              <a:rPr b="1" i="0" lang="en-US" sz="1600" u="none" cap="none" strike="noStrike">
                <a:solidFill>
                  <a:srgbClr val="BF9B30"/>
                </a:solidFill>
                <a:latin typeface="Calibri"/>
                <a:ea typeface="Calibri"/>
                <a:cs typeface="Calibri"/>
                <a:sym typeface="Calibri"/>
              </a:rPr>
              <a:t>Session 6</a:t>
            </a:r>
            <a:endParaRPr b="0" i="0" sz="1600" u="none" cap="none" strike="noStrike">
              <a:solidFill>
                <a:schemeClr val="dk1"/>
              </a:solidFill>
              <a:latin typeface="Calibri"/>
              <a:ea typeface="Calibri"/>
              <a:cs typeface="Calibri"/>
              <a:sym typeface="Calibri"/>
            </a:endParaRPr>
          </a:p>
        </p:txBody>
      </p:sp>
      <p:sp>
        <p:nvSpPr>
          <p:cNvPr id="316" name="Google Shape;316;p32"/>
          <p:cNvSpPr/>
          <p:nvPr/>
        </p:nvSpPr>
        <p:spPr>
          <a:xfrm>
            <a:off x="502920" y="960120"/>
            <a:ext cx="8046720" cy="2743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FFFFFF"/>
              </a:buClr>
              <a:buSzPts val="3400"/>
              <a:buFont typeface="Cambria"/>
              <a:buNone/>
            </a:pPr>
            <a:r>
              <a:rPr b="1" i="0" lang="en-US" sz="3400" u="none" cap="none" strike="noStrike">
                <a:solidFill>
                  <a:srgbClr val="FFFFFF"/>
                </a:solidFill>
                <a:latin typeface="Cambria"/>
                <a:ea typeface="Cambria"/>
                <a:cs typeface="Cambria"/>
                <a:sym typeface="Cambria"/>
              </a:rPr>
              <a:t>Axiology, Methodology,</a:t>
            </a:r>
            <a:endParaRPr b="0" i="0" sz="3400" u="none" cap="none" strike="noStrike">
              <a:solidFill>
                <a:schemeClr val="dk1"/>
              </a:solidFill>
              <a:latin typeface="Calibri"/>
              <a:ea typeface="Calibri"/>
              <a:cs typeface="Calibri"/>
              <a:sym typeface="Calibri"/>
            </a:endParaRPr>
          </a:p>
          <a:p>
            <a:pPr indent="0" lvl="0" marL="0" marR="0" rtl="0" algn="l">
              <a:spcBef>
                <a:spcPts val="0"/>
              </a:spcBef>
              <a:spcAft>
                <a:spcPts val="0"/>
              </a:spcAft>
              <a:buClr>
                <a:srgbClr val="FFFFFF"/>
              </a:buClr>
              <a:buSzPts val="3400"/>
              <a:buFont typeface="Cambria"/>
              <a:buNone/>
            </a:pPr>
            <a:r>
              <a:rPr b="1" i="0" lang="en-US" sz="3400" u="none" cap="none" strike="noStrike">
                <a:solidFill>
                  <a:srgbClr val="FFFFFF"/>
                </a:solidFill>
                <a:latin typeface="Cambria"/>
                <a:ea typeface="Cambria"/>
                <a:cs typeface="Cambria"/>
                <a:sym typeface="Cambria"/>
              </a:rPr>
              <a:t>and Putting It All Together</a:t>
            </a:r>
            <a:endParaRPr b="0" i="0" sz="3400" u="none" cap="none" strike="noStrike">
              <a:solidFill>
                <a:schemeClr val="dk1"/>
              </a:solidFill>
              <a:latin typeface="Calibri"/>
              <a:ea typeface="Calibri"/>
              <a:cs typeface="Calibri"/>
              <a:sym typeface="Calibri"/>
            </a:endParaRPr>
          </a:p>
        </p:txBody>
      </p:sp>
      <p:sp>
        <p:nvSpPr>
          <p:cNvPr id="317" name="Google Shape;317;p32"/>
          <p:cNvSpPr/>
          <p:nvPr/>
        </p:nvSpPr>
        <p:spPr>
          <a:xfrm>
            <a:off x="502920" y="4023360"/>
            <a:ext cx="4572000" cy="41148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BF9B30"/>
              </a:buClr>
              <a:buSzPts val="1600"/>
              <a:buFont typeface="Calibri"/>
              <a:buNone/>
            </a:pPr>
            <a:r>
              <a:rPr b="0" i="0" lang="en-US" sz="1600" u="none" cap="none" strike="noStrike">
                <a:solidFill>
                  <a:srgbClr val="BF9B30"/>
                </a:solidFill>
                <a:latin typeface="Calibri"/>
                <a:ea typeface="Calibri"/>
                <a:cs typeface="Calibri"/>
                <a:sym typeface="Calibri"/>
              </a:rPr>
              <a:t>⏱  50 minutes</a:t>
            </a:r>
            <a:endParaRPr b="0" i="0" sz="1600" u="none" cap="none" strike="noStrike">
              <a:solidFill>
                <a:schemeClr val="dk1"/>
              </a:solidFill>
              <a:latin typeface="Calibri"/>
              <a:ea typeface="Calibri"/>
              <a:cs typeface="Calibri"/>
              <a:sym typeface="Calibri"/>
            </a:endParaRPr>
          </a:p>
        </p:txBody>
      </p:sp>
    </p:spTree>
  </p:cSld>
  <p:clrMapOvr>
    <a:masterClrMapping/>
  </p:clrMapOvr>
</p:sld>
</file>

<file path=ppt/slides/slide3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322" name="Shape 322"/>
        <p:cNvGrpSpPr/>
        <p:nvPr/>
      </p:nvGrpSpPr>
      <p:grpSpPr>
        <a:xfrm>
          <a:off x="0" y="0"/>
          <a:ext cx="0" cy="0"/>
          <a:chOff x="0" y="0"/>
          <a:chExt cx="0" cy="0"/>
        </a:xfrm>
      </p:grpSpPr>
      <p:sp>
        <p:nvSpPr>
          <p:cNvPr id="323" name="Google Shape;323;p33"/>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24" name="Google Shape;324;p33"/>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What Does 'Value-Free' Actually Mean? The Case of Priya</a:t>
            </a:r>
            <a:endParaRPr b="0" i="0" sz="2400" u="none" cap="none" strike="noStrike">
              <a:solidFill>
                <a:schemeClr val="dk1"/>
              </a:solidFill>
              <a:latin typeface="Calibri"/>
              <a:ea typeface="Calibri"/>
              <a:cs typeface="Calibri"/>
              <a:sym typeface="Calibri"/>
            </a:endParaRPr>
          </a:p>
        </p:txBody>
      </p:sp>
      <p:sp>
        <p:nvSpPr>
          <p:cNvPr id="325" name="Google Shape;325;p33"/>
          <p:cNvSpPr/>
          <p:nvPr/>
        </p:nvSpPr>
        <p:spPr>
          <a:xfrm>
            <a:off x="365760" y="914400"/>
            <a:ext cx="8412480" cy="3840480"/>
          </a:xfrm>
          <a:prstGeom prst="rect">
            <a:avLst/>
          </a:prstGeom>
          <a:noFill/>
          <a:ln>
            <a:noFill/>
          </a:ln>
        </p:spPr>
        <p:txBody>
          <a:bodyPr anchorCtr="0" anchor="t" bIns="50800" lIns="50800" spcFirstLastPara="1" rIns="50800" wrap="square" tIns="50800">
            <a:noAutofit/>
          </a:bodyPr>
          <a:lstStyle/>
          <a:p>
            <a:pPr indent="-342900" lvl="0" marL="342900" marR="0" rtl="0" algn="l">
              <a:spcBef>
                <a:spcPts val="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Priya has worked in HR for 12 years. She cares deeply about fair treatment. She is now researching staff turnover in a firm where she suspects management is the problem. Can she be value-free?</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Alien A says — Yes, and she must be: she uses neutral question wording, bracketing (writing down prior views before data collection), independent coding, and a second researcher check. Her values are controlled through method.</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Alien B says — Mostly, with care: she declares her interest and uses triangulation to check interpretations. Full objectivity is impossible — she manages the gap rigorously.</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Alien C says — No, and that is fine: 12 years of experience means she can hear things others cannot. She keeps a reflexivity journal. She uses her values as a lens — not a flaw.</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Alien F says — No, and it is the point: her commitment to fairness IS the purpose.</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Alien F says — No, and it is the point: her commitment to fairness IS the purpose. None of the four positions is wrong — each is consistent with its paradigm (Weber, 1904).</a:t>
            </a:r>
            <a:endParaRPr b="0" i="0" sz="1900" u="none" cap="none" strike="noStrike">
              <a:solidFill>
                <a:schemeClr val="dk1"/>
              </a:solidFill>
              <a:latin typeface="Calibri"/>
              <a:ea typeface="Calibri"/>
              <a:cs typeface="Calibri"/>
              <a:sym typeface="Calibri"/>
            </a:endParaRPr>
          </a:p>
        </p:txBody>
      </p:sp>
    </p:spTree>
  </p:cSld>
  <p:clrMapOvr>
    <a:masterClrMapping/>
  </p:clrMapOvr>
</p:sld>
</file>

<file path=ppt/slides/slide3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330" name="Shape 330"/>
        <p:cNvGrpSpPr/>
        <p:nvPr/>
      </p:nvGrpSpPr>
      <p:grpSpPr>
        <a:xfrm>
          <a:off x="0" y="0"/>
          <a:ext cx="0" cy="0"/>
          <a:chOff x="0" y="0"/>
          <a:chExt cx="0" cy="0"/>
        </a:xfrm>
      </p:grpSpPr>
      <p:sp>
        <p:nvSpPr>
          <p:cNvPr id="331" name="Google Shape;331;p34"/>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32" name="Google Shape;332;p34"/>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Methodology vs Methods — The Most Confused Distinction in Research</a:t>
            </a:r>
            <a:endParaRPr b="0" i="0" sz="2400" u="none" cap="none" strike="noStrike">
              <a:solidFill>
                <a:schemeClr val="dk1"/>
              </a:solidFill>
              <a:latin typeface="Calibri"/>
              <a:ea typeface="Calibri"/>
              <a:cs typeface="Calibri"/>
              <a:sym typeface="Calibri"/>
            </a:endParaRPr>
          </a:p>
        </p:txBody>
      </p:sp>
      <p:sp>
        <p:nvSpPr>
          <p:cNvPr id="333" name="Google Shape;333;p34"/>
          <p:cNvSpPr/>
          <p:nvPr/>
        </p:nvSpPr>
        <p:spPr>
          <a:xfrm>
            <a:off x="365760" y="914400"/>
            <a:ext cx="8412480" cy="3840480"/>
          </a:xfrm>
          <a:prstGeom prst="rect">
            <a:avLst/>
          </a:prstGeom>
          <a:noFill/>
          <a:ln>
            <a:noFill/>
          </a:ln>
        </p:spPr>
        <p:txBody>
          <a:bodyPr anchorCtr="0" anchor="t" bIns="50800" lIns="50800" spcFirstLastPara="1" rIns="50800" wrap="square" tIns="50800">
            <a:noAutofit/>
          </a:bodyPr>
          <a:lstStyle/>
          <a:p>
            <a:pPr indent="-342900" lvl="0" marL="342900" marR="0" rtl="0" algn="l">
              <a:spcBef>
                <a:spcPts val="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Think of cooking. Your methodology is your culinary philosophy — 'I believe food should be as simple as possible, using local ingredients.' Your methods are the specific techniques — 'I will roast, not boil.' The techniques follow from the philosophy. Not the other way round.</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METHODOLOGY is the logic behind your research design — WHY you are doing it this way. Examples: qualitative case study (meaning is constructed, context matters); mixed methods (you need both objective patterns AND constructed meanings); action research (research should change things, not just describe them).</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METHODS are the specific tools — WHAT you are doing. Examples: semi-structured interviews; online survey; thematic analysis; regression analysis; ethnographic observation.</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Paradigm → Methodology → Methods. That is the correct order. Choosing a method first, then working backwards to justify it, is the most common error in doctoral research (Crotty, 1998).</a:t>
            </a:r>
            <a:endParaRPr b="0" i="0" sz="1900" u="none" cap="none" strike="noStrike">
              <a:solidFill>
                <a:schemeClr val="dk1"/>
              </a:solidFill>
              <a:latin typeface="Calibri"/>
              <a:ea typeface="Calibri"/>
              <a:cs typeface="Calibri"/>
              <a:sym typeface="Calibri"/>
            </a:endParaRPr>
          </a:p>
        </p:txBody>
      </p:sp>
    </p:spTree>
  </p:cSld>
  <p:clrMapOvr>
    <a:masterClrMapping/>
  </p:clrMapOvr>
</p:sld>
</file>

<file path=ppt/slides/slide3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338" name="Shape 338"/>
        <p:cNvGrpSpPr/>
        <p:nvPr/>
      </p:nvGrpSpPr>
      <p:grpSpPr>
        <a:xfrm>
          <a:off x="0" y="0"/>
          <a:ext cx="0" cy="0"/>
          <a:chOff x="0" y="0"/>
          <a:chExt cx="0" cy="0"/>
        </a:xfrm>
      </p:grpSpPr>
      <p:sp>
        <p:nvSpPr>
          <p:cNvPr id="339" name="Google Shape;339;p35"/>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40" name="Google Shape;340;p35"/>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The Alignment Chain — How It All Connects</a:t>
            </a:r>
            <a:endParaRPr b="0" i="0" sz="2400" u="none" cap="none" strike="noStrike">
              <a:solidFill>
                <a:schemeClr val="dk1"/>
              </a:solidFill>
              <a:latin typeface="Calibri"/>
              <a:ea typeface="Calibri"/>
              <a:cs typeface="Calibri"/>
              <a:sym typeface="Calibri"/>
            </a:endParaRPr>
          </a:p>
        </p:txBody>
      </p:sp>
      <p:sp>
        <p:nvSpPr>
          <p:cNvPr id="341" name="Google Shape;341;p35"/>
          <p:cNvSpPr/>
          <p:nvPr/>
        </p:nvSpPr>
        <p:spPr>
          <a:xfrm>
            <a:off x="365760" y="914400"/>
            <a:ext cx="8412480" cy="475488"/>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C2D4E"/>
              </a:buClr>
              <a:buSzPts val="1700"/>
              <a:buFont typeface="Calibri"/>
              <a:buNone/>
            </a:pPr>
            <a:r>
              <a:rPr b="0" i="1" lang="en-US" sz="1700" u="none" cap="none" strike="noStrike">
                <a:solidFill>
                  <a:srgbClr val="1C2D4E"/>
                </a:solidFill>
                <a:latin typeface="Calibri"/>
                <a:ea typeface="Calibri"/>
                <a:cs typeface="Calibri"/>
                <a:sym typeface="Calibri"/>
              </a:rPr>
              <a:t>Every doctoral thesis needs a coherent chain from world view to data collection. Your examiner traces this chain in your viva. If any link is broken — if your methodology does not follow from your ontology — they will find it.</a:t>
            </a:r>
            <a:endParaRPr b="0" i="0" sz="1700" u="none" cap="none" strike="noStrike">
              <a:solidFill>
                <a:schemeClr val="dk1"/>
              </a:solidFill>
              <a:latin typeface="Calibri"/>
              <a:ea typeface="Calibri"/>
              <a:cs typeface="Calibri"/>
              <a:sym typeface="Calibri"/>
            </a:endParaRPr>
          </a:p>
        </p:txBody>
      </p:sp>
      <p:graphicFrame>
        <p:nvGraphicFramePr>
          <p:cNvPr id="342" name="Google Shape;342;p35"/>
          <p:cNvGraphicFramePr/>
          <p:nvPr/>
        </p:nvGraphicFramePr>
        <p:xfrm>
          <a:off x="274320" y="1463040"/>
          <a:ext cx="3000000" cy="3000000"/>
        </p:xfrm>
        <a:graphic>
          <a:graphicData uri="http://schemas.openxmlformats.org/drawingml/2006/table">
            <a:tbl>
              <a:tblPr>
                <a:noFill/>
                <a:tableStyleId>{12A8D517-E74D-42F0-B8E6-B86F565F1C70}</a:tableStyleId>
              </a:tblPr>
              <a:tblGrid>
                <a:gridCol w="1280150"/>
                <a:gridCol w="3200400"/>
                <a:gridCol w="4114800"/>
              </a:tblGrid>
              <a:tr h="457200">
                <a:tc>
                  <a:txBody>
                    <a:bodyPr/>
                    <a:lstStyle/>
                    <a:p>
                      <a:pPr indent="0" lvl="0" marL="0" marR="0" rtl="0" algn="ctr">
                        <a:spcBef>
                          <a:spcPts val="0"/>
                        </a:spcBef>
                        <a:spcAft>
                          <a:spcPts val="0"/>
                        </a:spcAft>
                        <a:buClr>
                          <a:srgbClr val="FFFFFF"/>
                        </a:buClr>
                        <a:buSzPts val="1400"/>
                        <a:buFont typeface="Cambria"/>
                        <a:buNone/>
                      </a:pPr>
                      <a:r>
                        <a:rPr b="1" lang="en-US" sz="1400" u="none" cap="none" strike="noStrike">
                          <a:solidFill>
                            <a:srgbClr val="FFFFFF"/>
                          </a:solidFill>
                          <a:latin typeface="Cambria"/>
                          <a:ea typeface="Cambria"/>
                          <a:cs typeface="Cambria"/>
                          <a:sym typeface="Cambria"/>
                        </a:rPr>
                        <a:t>Step</a:t>
                      </a:r>
                      <a:endParaRPr sz="1400" u="none" cap="none" strike="noStrike">
                        <a:latin typeface="Cambria"/>
                        <a:ea typeface="Cambria"/>
                        <a:cs typeface="Cambria"/>
                        <a:sym typeface="Cambria"/>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c>
                  <a:txBody>
                    <a:bodyPr/>
                    <a:lstStyle/>
                    <a:p>
                      <a:pPr indent="0" lvl="0" marL="0" marR="0" rtl="0" algn="l">
                        <a:spcBef>
                          <a:spcPts val="0"/>
                        </a:spcBef>
                        <a:spcAft>
                          <a:spcPts val="0"/>
                        </a:spcAft>
                        <a:buClr>
                          <a:srgbClr val="FFFFFF"/>
                        </a:buClr>
                        <a:buSzPts val="1400"/>
                        <a:buFont typeface="Cambria"/>
                        <a:buNone/>
                      </a:pPr>
                      <a:r>
                        <a:rPr b="1" lang="en-US" sz="1400" u="none" cap="none" strike="noStrike">
                          <a:solidFill>
                            <a:srgbClr val="FFFFFF"/>
                          </a:solidFill>
                          <a:latin typeface="Cambria"/>
                          <a:ea typeface="Cambria"/>
                          <a:cs typeface="Cambria"/>
                          <a:sym typeface="Cambria"/>
                        </a:rPr>
                        <a:t>Question to answer</a:t>
                      </a:r>
                      <a:endParaRPr sz="1400" u="none" cap="none" strike="noStrike">
                        <a:latin typeface="Cambria"/>
                        <a:ea typeface="Cambria"/>
                        <a:cs typeface="Cambria"/>
                        <a:sym typeface="Cambria"/>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c>
                  <a:txBody>
                    <a:bodyPr/>
                    <a:lstStyle/>
                    <a:p>
                      <a:pPr indent="0" lvl="0" marL="0" marR="0" rtl="0" algn="l">
                        <a:spcBef>
                          <a:spcPts val="0"/>
                        </a:spcBef>
                        <a:spcAft>
                          <a:spcPts val="0"/>
                        </a:spcAft>
                        <a:buClr>
                          <a:srgbClr val="FFFFFF"/>
                        </a:buClr>
                        <a:buSzPts val="1400"/>
                        <a:buFont typeface="Cambria"/>
                        <a:buNone/>
                      </a:pPr>
                      <a:r>
                        <a:rPr b="1" lang="en-US" sz="1400" u="none" cap="none" strike="noStrike">
                          <a:solidFill>
                            <a:srgbClr val="FFFFFF"/>
                          </a:solidFill>
                          <a:latin typeface="Cambria"/>
                          <a:ea typeface="Cambria"/>
                          <a:cs typeface="Cambria"/>
                          <a:sym typeface="Cambria"/>
                        </a:rPr>
                        <a:t>Example (Post-positivist researcher on SME turnover)</a:t>
                      </a:r>
                      <a:endParaRPr sz="1400" u="none" cap="none" strike="noStrike">
                        <a:latin typeface="Cambria"/>
                        <a:ea typeface="Cambria"/>
                        <a:cs typeface="Cambria"/>
                        <a:sym typeface="Cambria"/>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C2D4E"/>
                    </a:solidFill>
                  </a:tcPr>
                </a:tc>
              </a:tr>
              <a:tr h="457200">
                <a:tc>
                  <a:txBody>
                    <a:bodyPr/>
                    <a:lstStyle/>
                    <a:p>
                      <a:pPr indent="0" lvl="0" marL="0" marR="0" rtl="0" algn="ctr">
                        <a:spcBef>
                          <a:spcPts val="0"/>
                        </a:spcBef>
                        <a:spcAft>
                          <a:spcPts val="0"/>
                        </a:spcAft>
                        <a:buClr>
                          <a:srgbClr val="FFFFFF"/>
                        </a:buClr>
                        <a:buSzPts val="1300"/>
                        <a:buFont typeface="Calibri"/>
                        <a:buNone/>
                      </a:pPr>
                      <a:r>
                        <a:rPr b="1" lang="en-US" sz="1300" u="none" cap="none" strike="noStrike">
                          <a:solidFill>
                            <a:srgbClr val="FFFFFF"/>
                          </a:solidFill>
                          <a:latin typeface="Calibri"/>
                          <a:ea typeface="Calibri"/>
                          <a:cs typeface="Calibri"/>
                          <a:sym typeface="Calibri"/>
                        </a:rPr>
                        <a:t>Paradigm</a:t>
                      </a:r>
                      <a:endParaRPr sz="13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B6B5A"/>
                    </a:solidFill>
                  </a:tcPr>
                </a:tc>
                <a:tc>
                  <a:txBody>
                    <a:bodyPr/>
                    <a:lstStyle/>
                    <a:p>
                      <a:pPr indent="0" lvl="0" marL="0" marR="0" rtl="0" algn="l">
                        <a:spcBef>
                          <a:spcPts val="0"/>
                        </a:spcBef>
                        <a:spcAft>
                          <a:spcPts val="0"/>
                        </a:spcAft>
                        <a:buClr>
                          <a:srgbClr val="1C2D4E"/>
                        </a:buClr>
                        <a:buSzPts val="1300"/>
                        <a:buFont typeface="Calibri"/>
                        <a:buNone/>
                      </a:pPr>
                      <a:r>
                        <a:rPr lang="en-US" sz="1300" u="none" cap="none" strike="noStrike">
                          <a:solidFill>
                            <a:srgbClr val="1C2D4E"/>
                          </a:solidFill>
                          <a:latin typeface="Calibri"/>
                          <a:ea typeface="Calibri"/>
                          <a:cs typeface="Calibri"/>
                          <a:sym typeface="Calibri"/>
                        </a:rPr>
                        <a:t>Which of the 7 am I?</a:t>
                      </a:r>
                      <a:endParaRPr sz="13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300"/>
                        <a:buFont typeface="Calibri"/>
                        <a:buNone/>
                      </a:pPr>
                      <a:r>
                        <a:rPr lang="en-US" sz="1300" u="none" cap="none" strike="noStrike">
                          <a:solidFill>
                            <a:srgbClr val="1C2D4E"/>
                          </a:solidFill>
                          <a:latin typeface="Calibri"/>
                          <a:ea typeface="Calibri"/>
                          <a:cs typeface="Calibri"/>
                          <a:sym typeface="Calibri"/>
                        </a:rPr>
                        <a:t>Post-positivism (Alien B)</a:t>
                      </a:r>
                      <a:endParaRPr sz="13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r>
              <a:tr h="457200">
                <a:tc>
                  <a:txBody>
                    <a:bodyPr/>
                    <a:lstStyle/>
                    <a:p>
                      <a:pPr indent="0" lvl="0" marL="0" marR="0" rtl="0" algn="ctr">
                        <a:spcBef>
                          <a:spcPts val="0"/>
                        </a:spcBef>
                        <a:spcAft>
                          <a:spcPts val="0"/>
                        </a:spcAft>
                        <a:buClr>
                          <a:srgbClr val="FFFFFF"/>
                        </a:buClr>
                        <a:buSzPts val="1300"/>
                        <a:buFont typeface="Calibri"/>
                        <a:buNone/>
                      </a:pPr>
                      <a:r>
                        <a:rPr b="1" lang="en-US" sz="1300" u="none" cap="none" strike="noStrike">
                          <a:solidFill>
                            <a:srgbClr val="FFFFFF"/>
                          </a:solidFill>
                          <a:latin typeface="Calibri"/>
                          <a:ea typeface="Calibri"/>
                          <a:cs typeface="Calibri"/>
                          <a:sym typeface="Calibri"/>
                        </a:rPr>
                        <a:t>Ontology</a:t>
                      </a:r>
                      <a:endParaRPr sz="13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B6B5A"/>
                    </a:solidFill>
                  </a:tcPr>
                </a:tc>
                <a:tc>
                  <a:txBody>
                    <a:bodyPr/>
                    <a:lstStyle/>
                    <a:p>
                      <a:pPr indent="0" lvl="0" marL="0" marR="0" rtl="0" algn="l">
                        <a:spcBef>
                          <a:spcPts val="0"/>
                        </a:spcBef>
                        <a:spcAft>
                          <a:spcPts val="0"/>
                        </a:spcAft>
                        <a:buClr>
                          <a:srgbClr val="1C2D4E"/>
                        </a:buClr>
                        <a:buSzPts val="1300"/>
                        <a:buFont typeface="Calibri"/>
                        <a:buNone/>
                      </a:pPr>
                      <a:r>
                        <a:rPr lang="en-US" sz="1300" u="none" cap="none" strike="noStrike">
                          <a:solidFill>
                            <a:srgbClr val="1C2D4E"/>
                          </a:solidFill>
                          <a:latin typeface="Calibri"/>
                          <a:ea typeface="Calibri"/>
                          <a:cs typeface="Calibri"/>
                          <a:sym typeface="Calibri"/>
                        </a:rPr>
                        <a:t>What is my starting position on what is real here?</a:t>
                      </a:r>
                      <a:endParaRPr sz="13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5F5F0"/>
                    </a:solidFill>
                  </a:tcPr>
                </a:tc>
                <a:tc>
                  <a:txBody>
                    <a:bodyPr/>
                    <a:lstStyle/>
                    <a:p>
                      <a:pPr indent="0" lvl="0" marL="0" marR="0" rtl="0" algn="l">
                        <a:spcBef>
                          <a:spcPts val="0"/>
                        </a:spcBef>
                        <a:spcAft>
                          <a:spcPts val="0"/>
                        </a:spcAft>
                        <a:buClr>
                          <a:srgbClr val="1C2D4E"/>
                        </a:buClr>
                        <a:buSzPts val="1300"/>
                        <a:buFont typeface="Calibri"/>
                        <a:buNone/>
                      </a:pPr>
                      <a:r>
                        <a:rPr lang="en-US" sz="1300" u="none" cap="none" strike="noStrike">
                          <a:solidFill>
                            <a:srgbClr val="1C2D4E"/>
                          </a:solidFill>
                          <a:latin typeface="Calibri"/>
                          <a:ea typeface="Calibri"/>
                          <a:cs typeface="Calibri"/>
                          <a:sym typeface="Calibri"/>
                        </a:rPr>
                        <a:t>Reality exists — turnover has real causes — but we can only know it imperfectly.</a:t>
                      </a:r>
                      <a:endParaRPr sz="13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5F5F0"/>
                    </a:solidFill>
                  </a:tcPr>
                </a:tc>
              </a:tr>
              <a:tr h="457200">
                <a:tc>
                  <a:txBody>
                    <a:bodyPr/>
                    <a:lstStyle/>
                    <a:p>
                      <a:pPr indent="0" lvl="0" marL="0" marR="0" rtl="0" algn="ctr">
                        <a:spcBef>
                          <a:spcPts val="0"/>
                        </a:spcBef>
                        <a:spcAft>
                          <a:spcPts val="0"/>
                        </a:spcAft>
                        <a:buClr>
                          <a:srgbClr val="FFFFFF"/>
                        </a:buClr>
                        <a:buSzPts val="1300"/>
                        <a:buFont typeface="Calibri"/>
                        <a:buNone/>
                      </a:pPr>
                      <a:r>
                        <a:rPr b="1" lang="en-US" sz="1300" u="none" cap="none" strike="noStrike">
                          <a:solidFill>
                            <a:srgbClr val="FFFFFF"/>
                          </a:solidFill>
                          <a:latin typeface="Calibri"/>
                          <a:ea typeface="Calibri"/>
                          <a:cs typeface="Calibri"/>
                          <a:sym typeface="Calibri"/>
                        </a:rPr>
                        <a:t>Epistemology</a:t>
                      </a:r>
                      <a:endParaRPr sz="13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B6B5A"/>
                    </a:solidFill>
                  </a:tcPr>
                </a:tc>
                <a:tc>
                  <a:txBody>
                    <a:bodyPr/>
                    <a:lstStyle/>
                    <a:p>
                      <a:pPr indent="0" lvl="0" marL="0" marR="0" rtl="0" algn="l">
                        <a:spcBef>
                          <a:spcPts val="0"/>
                        </a:spcBef>
                        <a:spcAft>
                          <a:spcPts val="0"/>
                        </a:spcAft>
                        <a:buClr>
                          <a:srgbClr val="1C2D4E"/>
                        </a:buClr>
                        <a:buSzPts val="1300"/>
                        <a:buFont typeface="Calibri"/>
                        <a:buNone/>
                      </a:pPr>
                      <a:r>
                        <a:rPr lang="en-US" sz="1300" u="none" cap="none" strike="noStrike">
                          <a:solidFill>
                            <a:srgbClr val="1C2D4E"/>
                          </a:solidFill>
                          <a:latin typeface="Calibri"/>
                          <a:ea typeface="Calibri"/>
                          <a:cs typeface="Calibri"/>
                          <a:sym typeface="Calibri"/>
                        </a:rPr>
                        <a:t>What kind of knowledge can I produce?</a:t>
                      </a:r>
                      <a:endParaRPr sz="13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300"/>
                        <a:buFont typeface="Calibri"/>
                        <a:buNone/>
                      </a:pPr>
                      <a:r>
                        <a:rPr lang="en-US" sz="1300" u="none" cap="none" strike="noStrike">
                          <a:solidFill>
                            <a:srgbClr val="1C2D4E"/>
                          </a:solidFill>
                          <a:latin typeface="Calibri"/>
                          <a:ea typeface="Calibri"/>
                          <a:cs typeface="Calibri"/>
                          <a:sym typeface="Calibri"/>
                        </a:rPr>
                        <a:t>Triangulate — combine survey, interviews, HR records. Manage my bias explicitly.</a:t>
                      </a:r>
                      <a:endParaRPr sz="13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r>
              <a:tr h="457200">
                <a:tc>
                  <a:txBody>
                    <a:bodyPr/>
                    <a:lstStyle/>
                    <a:p>
                      <a:pPr indent="0" lvl="0" marL="0" marR="0" rtl="0" algn="ctr">
                        <a:spcBef>
                          <a:spcPts val="0"/>
                        </a:spcBef>
                        <a:spcAft>
                          <a:spcPts val="0"/>
                        </a:spcAft>
                        <a:buClr>
                          <a:srgbClr val="FFFFFF"/>
                        </a:buClr>
                        <a:buSzPts val="1300"/>
                        <a:buFont typeface="Calibri"/>
                        <a:buNone/>
                      </a:pPr>
                      <a:r>
                        <a:rPr b="1" lang="en-US" sz="1300" u="none" cap="none" strike="noStrike">
                          <a:solidFill>
                            <a:srgbClr val="FFFFFF"/>
                          </a:solidFill>
                          <a:latin typeface="Calibri"/>
                          <a:ea typeface="Calibri"/>
                          <a:cs typeface="Calibri"/>
                          <a:sym typeface="Calibri"/>
                        </a:rPr>
                        <a:t>Axiology</a:t>
                      </a:r>
                      <a:endParaRPr sz="13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B6B5A"/>
                    </a:solidFill>
                  </a:tcPr>
                </a:tc>
                <a:tc>
                  <a:txBody>
                    <a:bodyPr/>
                    <a:lstStyle/>
                    <a:p>
                      <a:pPr indent="0" lvl="0" marL="0" marR="0" rtl="0" algn="l">
                        <a:spcBef>
                          <a:spcPts val="0"/>
                        </a:spcBef>
                        <a:spcAft>
                          <a:spcPts val="0"/>
                        </a:spcAft>
                        <a:buClr>
                          <a:srgbClr val="1C2D4E"/>
                        </a:buClr>
                        <a:buSzPts val="1300"/>
                        <a:buFont typeface="Calibri"/>
                        <a:buNone/>
                      </a:pPr>
                      <a:r>
                        <a:rPr lang="en-US" sz="1300" u="none" cap="none" strike="noStrike">
                          <a:solidFill>
                            <a:srgbClr val="1C2D4E"/>
                          </a:solidFill>
                          <a:latin typeface="Calibri"/>
                          <a:ea typeface="Calibri"/>
                          <a:cs typeface="Calibri"/>
                          <a:sym typeface="Calibri"/>
                        </a:rPr>
                        <a:t>What are my values and how will I manage them?</a:t>
                      </a:r>
                      <a:endParaRPr sz="13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5F5F0"/>
                    </a:solidFill>
                  </a:tcPr>
                </a:tc>
                <a:tc>
                  <a:txBody>
                    <a:bodyPr/>
                    <a:lstStyle/>
                    <a:p>
                      <a:pPr indent="0" lvl="0" marL="0" marR="0" rtl="0" algn="l">
                        <a:spcBef>
                          <a:spcPts val="0"/>
                        </a:spcBef>
                        <a:spcAft>
                          <a:spcPts val="0"/>
                        </a:spcAft>
                        <a:buClr>
                          <a:srgbClr val="1C2D4E"/>
                        </a:buClr>
                        <a:buSzPts val="1300"/>
                        <a:buFont typeface="Calibri"/>
                        <a:buNone/>
                      </a:pPr>
                      <a:r>
                        <a:rPr lang="en-US" sz="1300" u="none" cap="none" strike="noStrike">
                          <a:solidFill>
                            <a:srgbClr val="1C2D4E"/>
                          </a:solidFill>
                          <a:latin typeface="Calibri"/>
                          <a:ea typeface="Calibri"/>
                          <a:cs typeface="Calibri"/>
                          <a:sym typeface="Calibri"/>
                        </a:rPr>
                        <a:t>Value-aware. I declare my professional interest and use triangulation to check interpretations.</a:t>
                      </a:r>
                      <a:endParaRPr sz="13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5F5F0"/>
                    </a:solidFill>
                  </a:tcPr>
                </a:tc>
              </a:tr>
              <a:tr h="457200">
                <a:tc>
                  <a:txBody>
                    <a:bodyPr/>
                    <a:lstStyle/>
                    <a:p>
                      <a:pPr indent="0" lvl="0" marL="0" marR="0" rtl="0" algn="ctr">
                        <a:spcBef>
                          <a:spcPts val="0"/>
                        </a:spcBef>
                        <a:spcAft>
                          <a:spcPts val="0"/>
                        </a:spcAft>
                        <a:buClr>
                          <a:srgbClr val="FFFFFF"/>
                        </a:buClr>
                        <a:buSzPts val="1300"/>
                        <a:buFont typeface="Calibri"/>
                        <a:buNone/>
                      </a:pPr>
                      <a:r>
                        <a:rPr b="1" lang="en-US" sz="1300" u="none" cap="none" strike="noStrike">
                          <a:solidFill>
                            <a:srgbClr val="FFFFFF"/>
                          </a:solidFill>
                          <a:latin typeface="Calibri"/>
                          <a:ea typeface="Calibri"/>
                          <a:cs typeface="Calibri"/>
                          <a:sym typeface="Calibri"/>
                        </a:rPr>
                        <a:t>Methodology</a:t>
                      </a:r>
                      <a:endParaRPr sz="13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B6B5A"/>
                    </a:solidFill>
                  </a:tcPr>
                </a:tc>
                <a:tc>
                  <a:txBody>
                    <a:bodyPr/>
                    <a:lstStyle/>
                    <a:p>
                      <a:pPr indent="0" lvl="0" marL="0" marR="0" rtl="0" algn="l">
                        <a:spcBef>
                          <a:spcPts val="0"/>
                        </a:spcBef>
                        <a:spcAft>
                          <a:spcPts val="0"/>
                        </a:spcAft>
                        <a:buClr>
                          <a:srgbClr val="1C2D4E"/>
                        </a:buClr>
                        <a:buSzPts val="1300"/>
                        <a:buFont typeface="Calibri"/>
                        <a:buNone/>
                      </a:pPr>
                      <a:r>
                        <a:rPr lang="en-US" sz="1300" u="none" cap="none" strike="noStrike">
                          <a:solidFill>
                            <a:srgbClr val="1C2D4E"/>
                          </a:solidFill>
                          <a:latin typeface="Calibri"/>
                          <a:ea typeface="Calibri"/>
                          <a:cs typeface="Calibri"/>
                          <a:sym typeface="Calibri"/>
                        </a:rPr>
                        <a:t>Which strategy follows from the above?</a:t>
                      </a:r>
                      <a:endParaRPr sz="13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c>
                  <a:txBody>
                    <a:bodyPr/>
                    <a:lstStyle/>
                    <a:p>
                      <a:pPr indent="0" lvl="0" marL="0" marR="0" rtl="0" algn="l">
                        <a:spcBef>
                          <a:spcPts val="0"/>
                        </a:spcBef>
                        <a:spcAft>
                          <a:spcPts val="0"/>
                        </a:spcAft>
                        <a:buClr>
                          <a:srgbClr val="1C2D4E"/>
                        </a:buClr>
                        <a:buSzPts val="1300"/>
                        <a:buFont typeface="Calibri"/>
                        <a:buNone/>
                      </a:pPr>
                      <a:r>
                        <a:rPr lang="en-US" sz="1300" u="none" cap="none" strike="noStrike">
                          <a:solidFill>
                            <a:srgbClr val="1C2D4E"/>
                          </a:solidFill>
                          <a:latin typeface="Calibri"/>
                          <a:ea typeface="Calibri"/>
                          <a:cs typeface="Calibri"/>
                          <a:sym typeface="Calibri"/>
                        </a:rPr>
                        <a:t>Mixed methods — quantitative survey to establish scale, qualitative interviews to explain patterns.</a:t>
                      </a:r>
                      <a:endParaRPr sz="13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E8F0F7"/>
                    </a:solidFill>
                  </a:tcPr>
                </a:tc>
              </a:tr>
              <a:tr h="457200">
                <a:tc>
                  <a:txBody>
                    <a:bodyPr/>
                    <a:lstStyle/>
                    <a:p>
                      <a:pPr indent="0" lvl="0" marL="0" marR="0" rtl="0" algn="ctr">
                        <a:spcBef>
                          <a:spcPts val="0"/>
                        </a:spcBef>
                        <a:spcAft>
                          <a:spcPts val="0"/>
                        </a:spcAft>
                        <a:buClr>
                          <a:srgbClr val="FFFFFF"/>
                        </a:buClr>
                        <a:buSzPts val="1300"/>
                        <a:buFont typeface="Calibri"/>
                        <a:buNone/>
                      </a:pPr>
                      <a:r>
                        <a:rPr b="1" lang="en-US" sz="1300" u="none" cap="none" strike="noStrike">
                          <a:solidFill>
                            <a:srgbClr val="FFFFFF"/>
                          </a:solidFill>
                          <a:latin typeface="Calibri"/>
                          <a:ea typeface="Calibri"/>
                          <a:cs typeface="Calibri"/>
                          <a:sym typeface="Calibri"/>
                        </a:rPr>
                        <a:t>Methods</a:t>
                      </a:r>
                      <a:endParaRPr sz="13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1B6B5A"/>
                    </a:solidFill>
                  </a:tcPr>
                </a:tc>
                <a:tc>
                  <a:txBody>
                    <a:bodyPr/>
                    <a:lstStyle/>
                    <a:p>
                      <a:pPr indent="0" lvl="0" marL="0" marR="0" rtl="0" algn="l">
                        <a:spcBef>
                          <a:spcPts val="0"/>
                        </a:spcBef>
                        <a:spcAft>
                          <a:spcPts val="0"/>
                        </a:spcAft>
                        <a:buClr>
                          <a:srgbClr val="1C2D4E"/>
                        </a:buClr>
                        <a:buSzPts val="1300"/>
                        <a:buFont typeface="Calibri"/>
                        <a:buNone/>
                      </a:pPr>
                      <a:r>
                        <a:rPr lang="en-US" sz="1300" u="none" cap="none" strike="noStrike">
                          <a:solidFill>
                            <a:srgbClr val="1C2D4E"/>
                          </a:solidFill>
                          <a:latin typeface="Calibri"/>
                          <a:ea typeface="Calibri"/>
                          <a:cs typeface="Calibri"/>
                          <a:sym typeface="Calibri"/>
                        </a:rPr>
                        <a:t>Which specific tools are consistent with this?</a:t>
                      </a:r>
                      <a:endParaRPr sz="13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5F5F0"/>
                    </a:solidFill>
                  </a:tcPr>
                </a:tc>
                <a:tc>
                  <a:txBody>
                    <a:bodyPr/>
                    <a:lstStyle/>
                    <a:p>
                      <a:pPr indent="0" lvl="0" marL="0" marR="0" rtl="0" algn="l">
                        <a:spcBef>
                          <a:spcPts val="0"/>
                        </a:spcBef>
                        <a:spcAft>
                          <a:spcPts val="0"/>
                        </a:spcAft>
                        <a:buClr>
                          <a:srgbClr val="1C2D4E"/>
                        </a:buClr>
                        <a:buSzPts val="1300"/>
                        <a:buFont typeface="Calibri"/>
                        <a:buNone/>
                      </a:pPr>
                      <a:r>
                        <a:rPr lang="en-US" sz="1300" u="none" cap="none" strike="noStrike">
                          <a:solidFill>
                            <a:srgbClr val="1C2D4E"/>
                          </a:solidFill>
                          <a:latin typeface="Calibri"/>
                          <a:ea typeface="Calibri"/>
                          <a:cs typeface="Calibri"/>
                          <a:sym typeface="Calibri"/>
                        </a:rPr>
                        <a:t>Exit survey (all leavers, 12 months) + 15 semi-structured interviews + thematic analysis.</a:t>
                      </a:r>
                      <a:endParaRPr sz="1300" u="none" cap="none" strike="noStrike">
                        <a:latin typeface="Calibri"/>
                        <a:ea typeface="Calibri"/>
                        <a:cs typeface="Calibri"/>
                        <a:sym typeface="Calibri"/>
                      </a:endParaRPr>
                    </a:p>
                  </a:txBody>
                  <a:tcPr marT="45725" marB="45725" marR="91450" marL="91450">
                    <a:lnL cap="flat" cmpd="sng" w="12700">
                      <a:solidFill>
                        <a:srgbClr val="C8D0D8"/>
                      </a:solidFill>
                      <a:prstDash val="solid"/>
                      <a:round/>
                      <a:headEnd len="sm" w="sm" type="none"/>
                      <a:tailEnd len="sm" w="sm" type="none"/>
                    </a:lnL>
                    <a:lnR cap="flat" cmpd="sng" w="12700">
                      <a:solidFill>
                        <a:srgbClr val="C8D0D8"/>
                      </a:solidFill>
                      <a:prstDash val="solid"/>
                      <a:round/>
                      <a:headEnd len="sm" w="sm" type="none"/>
                      <a:tailEnd len="sm" w="sm" type="none"/>
                    </a:lnR>
                    <a:lnT cap="flat" cmpd="sng" w="12700">
                      <a:solidFill>
                        <a:srgbClr val="C8D0D8"/>
                      </a:solidFill>
                      <a:prstDash val="solid"/>
                      <a:round/>
                      <a:headEnd len="sm" w="sm" type="none"/>
                      <a:tailEnd len="sm" w="sm" type="none"/>
                    </a:lnT>
                    <a:lnB cap="flat" cmpd="sng" w="12700">
                      <a:solidFill>
                        <a:srgbClr val="C8D0D8"/>
                      </a:solidFill>
                      <a:prstDash val="solid"/>
                      <a:round/>
                      <a:headEnd len="sm" w="sm" type="none"/>
                      <a:tailEnd len="sm" w="sm" type="none"/>
                    </a:lnB>
                    <a:solidFill>
                      <a:srgbClr val="F5F5F0"/>
                    </a:solidFill>
                  </a:tcPr>
                </a:tc>
              </a:tr>
            </a:tbl>
          </a:graphicData>
        </a:graphic>
      </p:graphicFrame>
      <p:sp>
        <p:nvSpPr>
          <p:cNvPr id="343" name="Google Shape;343;p35"/>
          <p:cNvSpPr/>
          <p:nvPr/>
        </p:nvSpPr>
        <p:spPr>
          <a:xfrm>
            <a:off x="274320" y="4773168"/>
            <a:ext cx="8595360" cy="274320"/>
          </a:xfrm>
          <a:prstGeom prst="rect">
            <a:avLst/>
          </a:prstGeom>
          <a:noFill/>
          <a:ln>
            <a:noFill/>
          </a:ln>
        </p:spPr>
        <p:txBody>
          <a:bodyPr anchorCtr="0" anchor="ctr" bIns="0" lIns="0" spcFirstLastPara="1" rIns="0" wrap="square" tIns="0">
            <a:noAutofit/>
          </a:bodyPr>
          <a:lstStyle/>
          <a:p>
            <a:pPr indent="0" lvl="0" marL="0" marR="0" rtl="0" algn="ctr">
              <a:spcBef>
                <a:spcPts val="0"/>
              </a:spcBef>
              <a:spcAft>
                <a:spcPts val="0"/>
              </a:spcAft>
              <a:buClr>
                <a:srgbClr val="8B1A1A"/>
              </a:buClr>
              <a:buSzPts val="1300"/>
              <a:buFont typeface="Cambria"/>
              <a:buNone/>
            </a:pPr>
            <a:r>
              <a:rPr b="1" i="0" lang="en-US" sz="1300" u="none" cap="none" strike="noStrike">
                <a:solidFill>
                  <a:srgbClr val="8B1A1A"/>
                </a:solidFill>
                <a:latin typeface="Cambria"/>
                <a:ea typeface="Cambria"/>
                <a:cs typeface="Cambria"/>
                <a:sym typeface="Cambria"/>
              </a:rPr>
              <a:t>If any link is broken — if your methodology does not follow from your ontology — an examiner will find it.</a:t>
            </a:r>
            <a:endParaRPr b="0" i="0" sz="1300" u="none" cap="none" strike="noStrike">
              <a:solidFill>
                <a:schemeClr val="dk1"/>
              </a:solidFill>
              <a:latin typeface="Calibri"/>
              <a:ea typeface="Calibri"/>
              <a:cs typeface="Calibri"/>
              <a:sym typeface="Calibri"/>
            </a:endParaRPr>
          </a:p>
        </p:txBody>
      </p:sp>
    </p:spTree>
  </p:cSld>
  <p:clrMapOvr>
    <a:masterClrMapping/>
  </p:clrMapOvr>
</p:sld>
</file>

<file path=ppt/slides/slide3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EF9EE"/>
        </a:solidFill>
      </p:bgPr>
    </p:bg>
    <p:spTree>
      <p:nvGrpSpPr>
        <p:cNvPr id="348" name="Shape 348"/>
        <p:cNvGrpSpPr/>
        <p:nvPr/>
      </p:nvGrpSpPr>
      <p:grpSpPr>
        <a:xfrm>
          <a:off x="0" y="0"/>
          <a:ext cx="0" cy="0"/>
          <a:chOff x="0" y="0"/>
          <a:chExt cx="0" cy="0"/>
        </a:xfrm>
      </p:grpSpPr>
      <p:sp>
        <p:nvSpPr>
          <p:cNvPr id="349" name="Google Shape;349;p36"/>
          <p:cNvSpPr/>
          <p:nvPr/>
        </p:nvSpPr>
        <p:spPr>
          <a:xfrm>
            <a:off x="0" y="0"/>
            <a:ext cx="9144000" cy="91440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0" name="Google Shape;350;p36"/>
          <p:cNvSpPr/>
          <p:nvPr/>
        </p:nvSpPr>
        <p:spPr>
          <a:xfrm>
            <a:off x="365760" y="36576"/>
            <a:ext cx="4572000" cy="36576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C2D4E"/>
              </a:buClr>
              <a:buSzPts val="1600"/>
              <a:buFont typeface="Calibri"/>
              <a:buNone/>
            </a:pPr>
            <a:r>
              <a:rPr b="1" i="0" lang="en-US" sz="1600" u="none" cap="none" strike="noStrike">
                <a:solidFill>
                  <a:srgbClr val="1C2D4E"/>
                </a:solidFill>
                <a:latin typeface="Calibri"/>
                <a:ea typeface="Calibri"/>
                <a:cs typeface="Calibri"/>
                <a:sym typeface="Calibri"/>
              </a:rPr>
              <a:t>Activity 6</a:t>
            </a:r>
            <a:endParaRPr b="0" i="0" sz="1600" u="none" cap="none" strike="noStrike">
              <a:solidFill>
                <a:schemeClr val="dk1"/>
              </a:solidFill>
              <a:latin typeface="Calibri"/>
              <a:ea typeface="Calibri"/>
              <a:cs typeface="Calibri"/>
              <a:sym typeface="Calibri"/>
            </a:endParaRPr>
          </a:p>
        </p:txBody>
      </p:sp>
      <p:sp>
        <p:nvSpPr>
          <p:cNvPr id="351" name="Google Shape;351;p36"/>
          <p:cNvSpPr/>
          <p:nvPr/>
        </p:nvSpPr>
        <p:spPr>
          <a:xfrm>
            <a:off x="365760" y="420624"/>
            <a:ext cx="7132320" cy="457200"/>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1C2D4E"/>
              </a:buClr>
              <a:buSzPts val="2200"/>
              <a:buFont typeface="Cambria"/>
              <a:buNone/>
            </a:pPr>
            <a:r>
              <a:rPr b="1" i="0" lang="en-US" sz="2200" u="none" cap="none" strike="noStrike">
                <a:solidFill>
                  <a:srgbClr val="1C2D4E"/>
                </a:solidFill>
                <a:latin typeface="Cambria"/>
                <a:ea typeface="Cambria"/>
                <a:cs typeface="Cambria"/>
                <a:sym typeface="Cambria"/>
              </a:rPr>
              <a:t>Build Your Alignment Chain</a:t>
            </a:r>
            <a:endParaRPr b="0" i="0" sz="2200" u="none" cap="none" strike="noStrike">
              <a:solidFill>
                <a:schemeClr val="dk1"/>
              </a:solidFill>
              <a:latin typeface="Calibri"/>
              <a:ea typeface="Calibri"/>
              <a:cs typeface="Calibri"/>
              <a:sym typeface="Calibri"/>
            </a:endParaRPr>
          </a:p>
        </p:txBody>
      </p:sp>
      <p:sp>
        <p:nvSpPr>
          <p:cNvPr id="352" name="Google Shape;352;p36"/>
          <p:cNvSpPr/>
          <p:nvPr/>
        </p:nvSpPr>
        <p:spPr>
          <a:xfrm>
            <a:off x="7132320" y="54864"/>
            <a:ext cx="1737360" cy="347472"/>
          </a:xfrm>
          <a:prstGeom prst="rect">
            <a:avLst/>
          </a:prstGeom>
          <a:noFill/>
          <a:ln>
            <a:noFill/>
          </a:ln>
        </p:spPr>
        <p:txBody>
          <a:bodyPr anchorCtr="0" anchor="ctr" bIns="0" lIns="0" spcFirstLastPara="1" rIns="0" wrap="square" tIns="0">
            <a:noAutofit/>
          </a:bodyPr>
          <a:lstStyle/>
          <a:p>
            <a:pPr indent="0" lvl="0" marL="0" marR="0" rtl="0" algn="r">
              <a:spcBef>
                <a:spcPts val="0"/>
              </a:spcBef>
              <a:spcAft>
                <a:spcPts val="0"/>
              </a:spcAft>
              <a:buClr>
                <a:srgbClr val="1C2D4E"/>
              </a:buClr>
              <a:buSzPts val="1400"/>
              <a:buFont typeface="Calibri"/>
              <a:buNone/>
            </a:pPr>
            <a:r>
              <a:rPr b="1" i="0" lang="en-US" sz="1400" u="none" cap="none" strike="noStrike">
                <a:solidFill>
                  <a:srgbClr val="1C2D4E"/>
                </a:solidFill>
                <a:latin typeface="Calibri"/>
                <a:ea typeface="Calibri"/>
                <a:cs typeface="Calibri"/>
                <a:sym typeface="Calibri"/>
              </a:rPr>
              <a:t>⏱  15 minutes</a:t>
            </a:r>
            <a:endParaRPr b="0" i="0" sz="1400" u="none" cap="none" strike="noStrike">
              <a:solidFill>
                <a:schemeClr val="dk1"/>
              </a:solidFill>
              <a:latin typeface="Calibri"/>
              <a:ea typeface="Calibri"/>
              <a:cs typeface="Calibri"/>
              <a:sym typeface="Calibri"/>
            </a:endParaRPr>
          </a:p>
        </p:txBody>
      </p:sp>
      <p:sp>
        <p:nvSpPr>
          <p:cNvPr id="353" name="Google Shape;353;p36"/>
          <p:cNvSpPr/>
          <p:nvPr/>
        </p:nvSpPr>
        <p:spPr>
          <a:xfrm>
            <a:off x="274320" y="1005840"/>
            <a:ext cx="8595360" cy="3840480"/>
          </a:xfrm>
          <a:prstGeom prst="rect">
            <a:avLst/>
          </a:prstGeom>
          <a:solidFill>
            <a:srgbClr val="FFFFFF"/>
          </a:solidFill>
          <a:ln cap="flat" cmpd="sng" w="12700">
            <a:solidFill>
              <a:srgbClr val="C8A028"/>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54" name="Google Shape;354;p36"/>
          <p:cNvSpPr/>
          <p:nvPr/>
        </p:nvSpPr>
        <p:spPr>
          <a:xfrm>
            <a:off x="457200" y="1078992"/>
            <a:ext cx="8229600" cy="3703320"/>
          </a:xfrm>
          <a:prstGeom prst="rect">
            <a:avLst/>
          </a:prstGeom>
          <a:noFill/>
          <a:ln>
            <a:noFill/>
          </a:ln>
        </p:spPr>
        <p:txBody>
          <a:bodyPr anchorCtr="0" anchor="t" bIns="63500" lIns="63500" spcFirstLastPara="1" rIns="63500" wrap="square" tIns="63500">
            <a:noAutofit/>
          </a:bodyPr>
          <a:lstStyle/>
          <a:p>
            <a:pPr indent="0" lvl="0" marL="0" marR="0" rtl="0" algn="l">
              <a:spcBef>
                <a:spcPts val="0"/>
              </a:spcBef>
              <a:spcAft>
                <a:spcPts val="0"/>
              </a:spcAft>
              <a:buClr>
                <a:srgbClr val="1C2D4E"/>
              </a:buClr>
              <a:buSzPts val="1800"/>
              <a:buFont typeface="Calibri"/>
              <a:buNone/>
            </a:pPr>
            <a:r>
              <a:rPr b="1" i="0" lang="en-US" sz="1800" u="none" cap="none" strike="noStrike">
                <a:solidFill>
                  <a:srgbClr val="1C2D4E"/>
                </a:solidFill>
                <a:latin typeface="Calibri"/>
                <a:ea typeface="Calibri"/>
                <a:cs typeface="Calibri"/>
                <a:sym typeface="Calibri"/>
              </a:rPr>
              <a:t>📝  Individually (10 minutes), then peer review with a partner (5 minutes):</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Complete the chain for YOUR research. Name which paradigm (A–G) each row draws on.</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  My paradigm (A–G): ___________</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  My ontology: _________________________________________________________</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  My epistemology: _____________________________________________________</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  My axiology — and what goes in my methodology chapter: ________________</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  My methodology — and why it follows from the above: __________________</a:t>
            </a:r>
            <a:endParaRPr b="0" i="0" sz="1800" u="none" cap="none" strike="noStrike">
              <a:solidFill>
                <a:schemeClr val="dk1"/>
              </a:solidFill>
              <a:latin typeface="Calibri"/>
              <a:ea typeface="Calibri"/>
              <a:cs typeface="Calibri"/>
              <a:sym typeface="Calibri"/>
            </a:endParaRPr>
          </a:p>
          <a:p>
            <a:pPr indent="-342900" lvl="0" marL="342900" marR="0" rtl="0" algn="l">
              <a:spcBef>
                <a:spcPts val="500"/>
              </a:spcBef>
              <a:spcAft>
                <a:spcPts val="0"/>
              </a:spcAft>
              <a:buClr>
                <a:srgbClr val="1C2D4E"/>
              </a:buClr>
              <a:buSzPts val="1800"/>
              <a:buFont typeface="Calibri"/>
              <a:buChar char="•"/>
            </a:pPr>
            <a:r>
              <a:rPr b="0" i="0" lang="en-US" sz="1800" u="none" cap="none" strike="noStrike">
                <a:solidFill>
                  <a:srgbClr val="1C2D4E"/>
                </a:solidFill>
                <a:latin typeface="Calibri"/>
                <a:ea typeface="Calibri"/>
                <a:cs typeface="Calibri"/>
                <a:sym typeface="Calibri"/>
              </a:rPr>
              <a:t>  My methods — and why they are consistent: ____________________________</a:t>
            </a:r>
            <a:endParaRPr b="0" i="0" sz="1800" u="none" cap="none" strike="noStrike">
              <a:solidFill>
                <a:schemeClr val="dk1"/>
              </a:solidFill>
              <a:latin typeface="Calibri"/>
              <a:ea typeface="Calibri"/>
              <a:cs typeface="Calibri"/>
              <a:sym typeface="Calibri"/>
            </a:endParaRPr>
          </a:p>
          <a:p>
            <a:pPr indent="0" lvl="0" marL="0" marR="0" rtl="0" algn="l">
              <a:spcBef>
                <a:spcPts val="500"/>
              </a:spcBef>
              <a:spcAft>
                <a:spcPts val="0"/>
              </a:spcAft>
              <a:buClr>
                <a:srgbClr val="1C2D4E"/>
              </a:buClr>
              <a:buSzPts val="1800"/>
              <a:buFont typeface="Calibri"/>
              <a:buNone/>
            </a:pPr>
            <a:r>
              <a:rPr b="1" i="0" lang="en-US" sz="1800" u="none" cap="none" strike="noStrike">
                <a:solidFill>
                  <a:srgbClr val="1C2D4E"/>
                </a:solidFill>
                <a:latin typeface="Calibri"/>
                <a:ea typeface="Calibri"/>
                <a:cs typeface="Calibri"/>
                <a:sym typeface="Calibri"/>
              </a:rPr>
              <a:t>💬  Partner task: 'If I were your viva examiner, I would ask...' — find the weakest link in their chain.</a:t>
            </a:r>
            <a:endParaRPr b="0" i="0" sz="1800" u="none" cap="none" strike="noStrike">
              <a:solidFill>
                <a:schemeClr val="dk1"/>
              </a:solidFill>
              <a:latin typeface="Calibri"/>
              <a:ea typeface="Calibri"/>
              <a:cs typeface="Calibri"/>
              <a:sym typeface="Calibri"/>
            </a:endParaRPr>
          </a:p>
        </p:txBody>
      </p:sp>
    </p:spTree>
  </p:cSld>
  <p:clrMapOvr>
    <a:masterClrMapping/>
  </p:clrMapOvr>
</p:sld>
</file>

<file path=ppt/slides/slide3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1C2D4E"/>
        </a:solidFill>
      </p:bgPr>
    </p:bg>
    <p:spTree>
      <p:nvGrpSpPr>
        <p:cNvPr id="359" name="Shape 359"/>
        <p:cNvGrpSpPr/>
        <p:nvPr/>
      </p:nvGrpSpPr>
      <p:grpSpPr>
        <a:xfrm>
          <a:off x="0" y="0"/>
          <a:ext cx="0" cy="0"/>
          <a:chOff x="0" y="0"/>
          <a:chExt cx="0" cy="0"/>
        </a:xfrm>
      </p:grpSpPr>
      <p:sp>
        <p:nvSpPr>
          <p:cNvPr id="360" name="Google Shape;360;p37"/>
          <p:cNvSpPr/>
          <p:nvPr/>
        </p:nvSpPr>
        <p:spPr>
          <a:xfrm>
            <a:off x="0" y="0"/>
            <a:ext cx="201168" cy="5143500"/>
          </a:xfrm>
          <a:prstGeom prst="rect">
            <a:avLst/>
          </a:prstGeom>
          <a:solidFill>
            <a:srgbClr val="BF9B30"/>
          </a:solidFill>
          <a:ln cap="flat" cmpd="sng" w="12700">
            <a:solidFill>
              <a:srgbClr val="BF9B30"/>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61" name="Google Shape;361;p37"/>
          <p:cNvSpPr/>
          <p:nvPr/>
        </p:nvSpPr>
        <p:spPr>
          <a:xfrm>
            <a:off x="411480" y="274320"/>
            <a:ext cx="8321040" cy="566928"/>
          </a:xfrm>
          <a:prstGeom prst="rect">
            <a:avLst/>
          </a:prstGeom>
          <a:noFill/>
          <a:ln>
            <a:noFill/>
          </a:ln>
        </p:spPr>
        <p:txBody>
          <a:bodyPr anchorCtr="0" anchor="ctr" bIns="0" lIns="0" spcFirstLastPara="1" rIns="0" wrap="square" tIns="76200">
            <a:noAutofit/>
          </a:bodyPr>
          <a:lstStyle/>
          <a:p>
            <a:pPr indent="0" lvl="0" marL="0" marR="0" rtl="0" algn="l">
              <a:spcBef>
                <a:spcPts val="0"/>
              </a:spcBef>
              <a:spcAft>
                <a:spcPts val="0"/>
              </a:spcAft>
              <a:buClr>
                <a:srgbClr val="BF9B30"/>
              </a:buClr>
              <a:buSzPts val="2600"/>
              <a:buFont typeface="Cambria"/>
              <a:buNone/>
            </a:pPr>
            <a:r>
              <a:rPr b="1" i="0" lang="en-US" sz="2600" u="none" cap="none" strike="noStrike">
                <a:solidFill>
                  <a:srgbClr val="BF9B30"/>
                </a:solidFill>
                <a:latin typeface="Cambria"/>
                <a:ea typeface="Cambria"/>
                <a:cs typeface="Cambria"/>
                <a:sym typeface="Cambria"/>
              </a:rPr>
              <a:t>Key Takeaways</a:t>
            </a:r>
            <a:endParaRPr b="0" i="0" sz="2600" u="none" cap="none" strike="noStrike">
              <a:solidFill>
                <a:schemeClr val="dk1"/>
              </a:solidFill>
              <a:latin typeface="Calibri"/>
              <a:ea typeface="Calibri"/>
              <a:cs typeface="Calibri"/>
              <a:sym typeface="Calibri"/>
            </a:endParaRPr>
          </a:p>
        </p:txBody>
      </p:sp>
      <p:sp>
        <p:nvSpPr>
          <p:cNvPr id="362" name="Google Shape;362;p37"/>
          <p:cNvSpPr/>
          <p:nvPr/>
        </p:nvSpPr>
        <p:spPr>
          <a:xfrm>
            <a:off x="411480" y="914400"/>
            <a:ext cx="8321040" cy="3611880"/>
          </a:xfrm>
          <a:prstGeom prst="rect">
            <a:avLst/>
          </a:prstGeom>
          <a:noFill/>
          <a:ln>
            <a:noFill/>
          </a:ln>
        </p:spPr>
        <p:txBody>
          <a:bodyPr anchorCtr="0" anchor="t" bIns="50800" lIns="50800" spcFirstLastPara="1" rIns="50800" wrap="square" tIns="50800">
            <a:noAutofit/>
          </a:bodyPr>
          <a:lstStyle/>
          <a:p>
            <a:pPr indent="-342900" lvl="0" marL="342900" marR="0" rtl="0" algn="l">
              <a:spcBef>
                <a:spcPts val="0"/>
              </a:spcBef>
              <a:spcAft>
                <a:spcPts val="0"/>
              </a:spcAft>
              <a:buClr>
                <a:srgbClr val="FFFFFF"/>
              </a:buClr>
              <a:buSzPts val="1700"/>
              <a:buFont typeface="Calibri"/>
              <a:buChar char="•"/>
            </a:pPr>
            <a:r>
              <a:rPr b="0" i="0" lang="en-US" sz="1700" u="none" cap="none" strike="noStrike">
                <a:solidFill>
                  <a:srgbClr val="FFFFFF"/>
                </a:solidFill>
                <a:latin typeface="Calibri"/>
                <a:ea typeface="Calibri"/>
                <a:cs typeface="Calibri"/>
                <a:sym typeface="Calibri"/>
              </a:rPr>
              <a:t>Research philosophy is not abstract decoration — it is the framework that lets you answer the WHY in your viva.</a:t>
            </a:r>
            <a:endParaRPr b="0" i="0" sz="1700" u="none" cap="none" strike="noStrike">
              <a:solidFill>
                <a:schemeClr val="dk1"/>
              </a:solidFill>
              <a:latin typeface="Calibri"/>
              <a:ea typeface="Calibri"/>
              <a:cs typeface="Calibri"/>
              <a:sym typeface="Calibri"/>
            </a:endParaRPr>
          </a:p>
          <a:p>
            <a:pPr indent="-342900" lvl="0" marL="342900" marR="0" rtl="0" algn="l">
              <a:spcBef>
                <a:spcPts val="900"/>
              </a:spcBef>
              <a:spcAft>
                <a:spcPts val="0"/>
              </a:spcAft>
              <a:buClr>
                <a:srgbClr val="FFFFFF"/>
              </a:buClr>
              <a:buSzPts val="1700"/>
              <a:buFont typeface="Calibri"/>
              <a:buChar char="•"/>
            </a:pPr>
            <a:r>
              <a:rPr b="0" i="0" lang="en-US" sz="1700" u="none" cap="none" strike="noStrike">
                <a:solidFill>
                  <a:srgbClr val="FFFFFF"/>
                </a:solidFill>
                <a:latin typeface="Calibri"/>
                <a:ea typeface="Calibri"/>
                <a:cs typeface="Calibri"/>
                <a:sym typeface="Calibri"/>
              </a:rPr>
              <a:t>A paradigm is your starting position on four questions — made consistent across ontology, epistemology, axiology, and methodology.</a:t>
            </a:r>
            <a:endParaRPr b="0" i="0" sz="1700" u="none" cap="none" strike="noStrike">
              <a:solidFill>
                <a:schemeClr val="dk1"/>
              </a:solidFill>
              <a:latin typeface="Calibri"/>
              <a:ea typeface="Calibri"/>
              <a:cs typeface="Calibri"/>
              <a:sym typeface="Calibri"/>
            </a:endParaRPr>
          </a:p>
          <a:p>
            <a:pPr indent="-342900" lvl="0" marL="342900" marR="0" rtl="0" algn="l">
              <a:spcBef>
                <a:spcPts val="900"/>
              </a:spcBef>
              <a:spcAft>
                <a:spcPts val="0"/>
              </a:spcAft>
              <a:buClr>
                <a:srgbClr val="FFFFFF"/>
              </a:buClr>
              <a:buSzPts val="1700"/>
              <a:buFont typeface="Calibri"/>
              <a:buChar char="•"/>
            </a:pPr>
            <a:r>
              <a:rPr b="0" i="0" lang="en-US" sz="1700" u="none" cap="none" strike="noStrike">
                <a:solidFill>
                  <a:srgbClr val="FFFFFF"/>
                </a:solidFill>
                <a:latin typeface="Calibri"/>
                <a:ea typeface="Calibri"/>
                <a:cs typeface="Calibri"/>
                <a:sym typeface="Calibri"/>
              </a:rPr>
              <a:t>Quants vs qual is the wrong question. Your starting position on the nature of your topic determines the method — not the other way round.</a:t>
            </a:r>
            <a:endParaRPr b="0" i="0" sz="1700" u="none" cap="none" strike="noStrike">
              <a:solidFill>
                <a:schemeClr val="dk1"/>
              </a:solidFill>
              <a:latin typeface="Calibri"/>
              <a:ea typeface="Calibri"/>
              <a:cs typeface="Calibri"/>
              <a:sym typeface="Calibri"/>
            </a:endParaRPr>
          </a:p>
          <a:p>
            <a:pPr indent="-342900" lvl="0" marL="342900" marR="0" rtl="0" algn="l">
              <a:spcBef>
                <a:spcPts val="900"/>
              </a:spcBef>
              <a:spcAft>
                <a:spcPts val="0"/>
              </a:spcAft>
              <a:buClr>
                <a:srgbClr val="FFFFFF"/>
              </a:buClr>
              <a:buSzPts val="1700"/>
              <a:buFont typeface="Calibri"/>
              <a:buChar char="•"/>
            </a:pPr>
            <a:r>
              <a:rPr b="0" i="0" lang="en-US" sz="1700" u="none" cap="none" strike="noStrike">
                <a:solidFill>
                  <a:srgbClr val="FFFFFF"/>
                </a:solidFill>
                <a:latin typeface="Calibri"/>
                <a:ea typeface="Calibri"/>
                <a:cs typeface="Calibri"/>
                <a:sym typeface="Calibri"/>
              </a:rPr>
              <a:t>The ontological spectrum runs from full realism to full relativism. Most DBA research draws on more than one position. Alien G (Pragmatism) sits outside this axis.</a:t>
            </a:r>
            <a:endParaRPr b="0" i="0" sz="1700" u="none" cap="none" strike="noStrike">
              <a:solidFill>
                <a:schemeClr val="dk1"/>
              </a:solidFill>
              <a:latin typeface="Calibri"/>
              <a:ea typeface="Calibri"/>
              <a:cs typeface="Calibri"/>
              <a:sym typeface="Calibri"/>
            </a:endParaRPr>
          </a:p>
          <a:p>
            <a:pPr indent="-342900" lvl="0" marL="342900" marR="0" rtl="0" algn="l">
              <a:spcBef>
                <a:spcPts val="900"/>
              </a:spcBef>
              <a:spcAft>
                <a:spcPts val="0"/>
              </a:spcAft>
              <a:buClr>
                <a:srgbClr val="FFFFFF"/>
              </a:buClr>
              <a:buSzPts val="1700"/>
              <a:buFont typeface="Calibri"/>
              <a:buChar char="•"/>
            </a:pPr>
            <a:r>
              <a:rPr b="0" i="0" lang="en-US" sz="1700" u="none" cap="none" strike="noStrike">
                <a:solidFill>
                  <a:srgbClr val="FFFFFF"/>
                </a:solidFill>
                <a:latin typeface="Calibri"/>
                <a:ea typeface="Calibri"/>
                <a:cs typeface="Calibri"/>
                <a:sym typeface="Calibri"/>
              </a:rPr>
              <a:t>Interpretivism is not just doing interviews — it is a set of philosophical commitments about reality, knowledge, values, and how you write up your findings.</a:t>
            </a:r>
            <a:endParaRPr b="0" i="0" sz="1700" u="none" cap="none" strike="noStrike">
              <a:solidFill>
                <a:schemeClr val="dk1"/>
              </a:solidFill>
              <a:latin typeface="Calibri"/>
              <a:ea typeface="Calibri"/>
              <a:cs typeface="Calibri"/>
              <a:sym typeface="Calibri"/>
            </a:endParaRPr>
          </a:p>
          <a:p>
            <a:pPr indent="-342900" lvl="0" marL="342900" marR="0" rtl="0" algn="l">
              <a:spcBef>
                <a:spcPts val="900"/>
              </a:spcBef>
              <a:spcAft>
                <a:spcPts val="0"/>
              </a:spcAft>
              <a:buClr>
                <a:srgbClr val="FFFFFF"/>
              </a:buClr>
              <a:buSzPts val="1700"/>
              <a:buFont typeface="Calibri"/>
              <a:buChar char="•"/>
            </a:pPr>
            <a:r>
              <a:rPr b="0" i="0" lang="en-US" sz="1700" u="none" cap="none" strike="noStrike">
                <a:solidFill>
                  <a:srgbClr val="FFFFFF"/>
                </a:solidFill>
                <a:latin typeface="Calibri"/>
                <a:ea typeface="Calibri"/>
                <a:cs typeface="Calibri"/>
                <a:sym typeface="Calibri"/>
              </a:rPr>
              <a:t>The alignment chain from paradigm to methods must be coherent and defensible. Practise stating it aloud — your viva examiner will ask.</a:t>
            </a:r>
            <a:endParaRPr b="0" i="0" sz="1700" u="none" cap="none" strike="noStrike">
              <a:solidFill>
                <a:schemeClr val="dk1"/>
              </a:solidFill>
              <a:latin typeface="Calibri"/>
              <a:ea typeface="Calibri"/>
              <a:cs typeface="Calibri"/>
              <a:sym typeface="Calibri"/>
            </a:endParaRPr>
          </a:p>
        </p:txBody>
      </p:sp>
      <p:sp>
        <p:nvSpPr>
          <p:cNvPr id="363" name="Google Shape;363;p37"/>
          <p:cNvSpPr/>
          <p:nvPr/>
        </p:nvSpPr>
        <p:spPr>
          <a:xfrm>
            <a:off x="411480" y="4773168"/>
            <a:ext cx="8321040" cy="256032"/>
          </a:xfrm>
          <a:prstGeom prst="rect">
            <a:avLst/>
          </a:prstGeom>
          <a:noFill/>
          <a:ln>
            <a:noFill/>
          </a:ln>
        </p:spPr>
        <p:txBody>
          <a:bodyPr anchorCtr="0" anchor="ctr" bIns="0" lIns="0" spcFirstLastPara="1" rIns="0" wrap="square" tIns="0">
            <a:noAutofit/>
          </a:bodyPr>
          <a:lstStyle/>
          <a:p>
            <a:pPr indent="0" lvl="0" marL="0" marR="0" rtl="0" algn="l">
              <a:spcBef>
                <a:spcPts val="0"/>
              </a:spcBef>
              <a:spcAft>
                <a:spcPts val="0"/>
              </a:spcAft>
              <a:buClr>
                <a:srgbClr val="8899AA"/>
              </a:buClr>
              <a:buSzPts val="1000"/>
              <a:buFont typeface="Calibri"/>
              <a:buNone/>
            </a:pPr>
            <a:r>
              <a:rPr b="0" i="1" lang="en-US" sz="1000" u="none" cap="none" strike="noStrike">
                <a:solidFill>
                  <a:srgbClr val="8899AA"/>
                </a:solidFill>
                <a:latin typeface="Calibri"/>
                <a:ea typeface="Calibri"/>
                <a:cs typeface="Calibri"/>
                <a:sym typeface="Calibri"/>
              </a:rPr>
              <a:t>Lincoln &amp; Guba (1985) | Guba &amp; Lincoln (1994) | Crotty (1998) | Bhaskar (1975) | Burrell &amp; Morgan (1979) | Kuhn (1962)</a:t>
            </a:r>
            <a:endParaRPr b="0" i="0" sz="1000" u="none" cap="none" strike="noStrike">
              <a:solidFill>
                <a:schemeClr val="dk1"/>
              </a:solidFill>
              <a:latin typeface="Calibri"/>
              <a:ea typeface="Calibri"/>
              <a:cs typeface="Calibri"/>
              <a:sym typeface="Calibri"/>
            </a:endParaRPr>
          </a:p>
        </p:txBody>
      </p:sp>
    </p:spTree>
  </p:cSld>
  <p:clrMapOvr>
    <a:masterClrMapping/>
  </p:clrMapOvr>
</p:sld>
</file>

<file path=ppt/slides/slide3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rgbClr val="F5F4F0"/>
        </a:solidFill>
      </p:bgPr>
    </p:bg>
    <p:spTree>
      <p:nvGrpSpPr>
        <p:cNvPr id="368" name="Shape 368"/>
        <p:cNvGrpSpPr/>
        <p:nvPr/>
      </p:nvGrpSpPr>
      <p:grpSpPr>
        <a:xfrm>
          <a:off x="0" y="0"/>
          <a:ext cx="0" cy="0"/>
          <a:chOff x="0" y="0"/>
          <a:chExt cx="0" cy="0"/>
        </a:xfrm>
      </p:grpSpPr>
      <p:sp>
        <p:nvSpPr>
          <p:cNvPr id="369" name="Google Shape;369;p38"/>
          <p:cNvSpPr/>
          <p:nvPr/>
        </p:nvSpPr>
        <p:spPr>
          <a:xfrm>
            <a:off x="0" y="0"/>
            <a:ext cx="9144000" cy="749808"/>
          </a:xfrm>
          <a:prstGeom prst="rect">
            <a:avLst/>
          </a:prstGeom>
          <a:solidFill>
            <a:srgbClr val="1C2D4E"/>
          </a:solidFill>
          <a:ln cap="flat" cmpd="sng" w="12700">
            <a:solidFill>
              <a:srgbClr val="1C2D4E"/>
            </a:solidFill>
            <a:prstDash val="solid"/>
            <a:round/>
            <a:headEnd len="sm" w="sm" type="none"/>
            <a:tailEnd len="sm" w="sm" type="none"/>
          </a:ln>
        </p:spPr>
        <p:txBody>
          <a:bodyPr anchorCtr="0" anchor="ctr" bIns="91425" lIns="91425" spcFirstLastPara="1" rIns="91425" wrap="square" tIns="91425">
            <a:noAutofit/>
          </a:bodyPr>
          <a:lstStyle/>
          <a:p>
            <a:pPr indent="0" lvl="0" marL="0" rtl="0" algn="l">
              <a:spcBef>
                <a:spcPts val="0"/>
              </a:spcBef>
              <a:spcAft>
                <a:spcPts val="0"/>
              </a:spcAft>
              <a:buNone/>
            </a:pPr>
            <a:r>
              <a:t/>
            </a:r>
            <a:endParaRPr/>
          </a:p>
        </p:txBody>
      </p:sp>
      <p:sp>
        <p:nvSpPr>
          <p:cNvPr id="370" name="Google Shape;370;p38"/>
          <p:cNvSpPr/>
          <p:nvPr/>
        </p:nvSpPr>
        <p:spPr>
          <a:xfrm>
            <a:off x="365760" y="0"/>
            <a:ext cx="8412480" cy="749808"/>
          </a:xfrm>
          <a:prstGeom prst="rect">
            <a:avLst/>
          </a:prstGeom>
          <a:noFill/>
          <a:ln>
            <a:noFill/>
          </a:ln>
        </p:spPr>
        <p:txBody>
          <a:bodyPr anchorCtr="0" anchor="ctr" bIns="0" lIns="0" spcFirstLastPara="1" rIns="0" wrap="square" tIns="50800">
            <a:noAutofit/>
          </a:bodyPr>
          <a:lstStyle/>
          <a:p>
            <a:pPr indent="0" lvl="0" marL="0" marR="0" rtl="0" algn="l">
              <a:spcBef>
                <a:spcPts val="0"/>
              </a:spcBef>
              <a:spcAft>
                <a:spcPts val="0"/>
              </a:spcAft>
              <a:buClr>
                <a:srgbClr val="FFFFFF"/>
              </a:buClr>
              <a:buSzPts val="2400"/>
              <a:buFont typeface="Cambria"/>
              <a:buNone/>
            </a:pPr>
            <a:r>
              <a:rPr b="1" i="0" lang="en-US" sz="2400" u="none" cap="none" strike="noStrike">
                <a:solidFill>
                  <a:srgbClr val="FFFFFF"/>
                </a:solidFill>
                <a:latin typeface="Cambria"/>
                <a:ea typeface="Cambria"/>
                <a:cs typeface="Cambria"/>
                <a:sym typeface="Cambria"/>
              </a:rPr>
              <a:t>Core Seminal References</a:t>
            </a:r>
            <a:endParaRPr b="0" i="0" sz="2400" u="none" cap="none" strike="noStrike">
              <a:solidFill>
                <a:schemeClr val="dk1"/>
              </a:solidFill>
              <a:latin typeface="Calibri"/>
              <a:ea typeface="Calibri"/>
              <a:cs typeface="Calibri"/>
              <a:sym typeface="Calibri"/>
            </a:endParaRPr>
          </a:p>
        </p:txBody>
      </p:sp>
      <p:sp>
        <p:nvSpPr>
          <p:cNvPr id="371" name="Google Shape;371;p38"/>
          <p:cNvSpPr/>
          <p:nvPr/>
        </p:nvSpPr>
        <p:spPr>
          <a:xfrm>
            <a:off x="365760" y="914400"/>
            <a:ext cx="8412480" cy="3840480"/>
          </a:xfrm>
          <a:prstGeom prst="rect">
            <a:avLst/>
          </a:prstGeom>
          <a:noFill/>
          <a:ln>
            <a:noFill/>
          </a:ln>
        </p:spPr>
        <p:txBody>
          <a:bodyPr anchorCtr="0" anchor="t" bIns="50800" lIns="50800" spcFirstLastPara="1" rIns="50800" wrap="square" tIns="50800">
            <a:noAutofit/>
          </a:bodyPr>
          <a:lstStyle/>
          <a:p>
            <a:pPr indent="-342900" lvl="0" marL="342900" marR="0" rtl="0" algn="l">
              <a:spcBef>
                <a:spcPts val="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Berger, P.L. &amp; Luckmann, T. (1966) The Social Construction of Reality. Doubleday.</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Bhaskar, R. (1975) A Realist Theory of Science. Leeds Books.</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Braun, V. &amp; Clarke, V. (2006) Using Thematic Analysis in Psychology. Qualitative Research in Psychology, 3(2).</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Burrell, G. &amp; Morgan, G. (1979) Sociological Paradigms and Organisational Analysis. Heinemann.</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Crotty, M. (1998) The Foundations of Social Research. Sage.</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Denzin, N.K. &amp; Lincoln, Y.S. (eds) (2011) The SAGE Handbook of Qualitative Research, 4th ed. Sage.</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Guba, E.G. (ed.) (1990) The Paradigm Dialog. Sage.</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Guba, E.G. &amp; Lincoln, Y.S. (1994) Competing Paradigms. In Denzin &amp; Lincoln (eds). Sage.</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Kuhn, T.S. (1962) The Structure of Scientific Revolutions. University of Chicago Press.</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Lincoln, Y.S. &amp; Guba, E.G. (1985) Naturalistic Inquiry. Sage.</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Lincoln, Y.S., Lynham, S.A. &amp; Guba, E.G. (2011) Paradigmatic Controversies. In Denzin &amp; Lincoln (eds). Sage.</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Mezirow, J. (1991) Transformative Dimensions of Adult Learning. Jossey-Bass.</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Morgan, G. (1980) Paradigms, Metaphors and Puzzle Solving. Administrative Science Quarterly, 25(4).</a:t>
            </a:r>
            <a:endParaRPr b="0" i="0" sz="1900" u="none" cap="none" strike="noStrike">
              <a:solidFill>
                <a:schemeClr val="dk1"/>
              </a:solidFill>
              <a:latin typeface="Calibri"/>
              <a:ea typeface="Calibri"/>
              <a:cs typeface="Calibri"/>
              <a:sym typeface="Calibri"/>
            </a:endParaRPr>
          </a:p>
          <a:p>
            <a:pPr indent="-342900" lvl="0" marL="342900" marR="0" rtl="0" algn="l">
              <a:spcBef>
                <a:spcPts val="800"/>
              </a:spcBef>
              <a:spcAft>
                <a:spcPts val="0"/>
              </a:spcAft>
              <a:buClr>
                <a:srgbClr val="1C2D4E"/>
              </a:buClr>
              <a:buSzPts val="1900"/>
              <a:buFont typeface="Calibri"/>
              <a:buChar char="•"/>
            </a:pPr>
            <a:r>
              <a:rPr b="0" i="0" lang="en-US" sz="1900" u="none" cap="none" strike="noStrike">
                <a:solidFill>
                  <a:srgbClr val="1C2D4E"/>
                </a:solidFill>
                <a:latin typeface="Calibri"/>
                <a:ea typeface="Calibri"/>
                <a:cs typeface="Calibri"/>
                <a:sym typeface="Calibri"/>
              </a:rPr>
              <a:t>Weber, M. (1904/1949) The Methodology of the Social Sciences. Free Press.</a:t>
            </a:r>
            <a:endParaRPr b="0" i="0" sz="1900" u="none" cap="none" strike="noStrike">
              <a:solidFill>
                <a:schemeClr val="dk1"/>
              </a:solidFill>
              <a:latin typeface="Calibri"/>
              <a:ea typeface="Calibri"/>
              <a:cs typeface="Calibri"/>
              <a:sym typeface="Calibri"/>
            </a:endParaRPr>
          </a:p>
        </p:txBody>
      </p:sp>
    </p:spTree>
  </p:cSld>
  <p:clrMapOvr>
    <a:masterClrMapping/>
  </p:clrMapOvr>
</p:sld>
</file>

<file path=ppt/theme/theme1.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2026-04-07T08:57:10Z</dcterms:created>
  <dc:creator>Dr Caroline Jawad</dc:creator>
</cp:coreProperties>
</file>