
<file path=[Content_Types].xml><?xml version="1.0" encoding="utf-8"?>
<Types xmlns="http://schemas.openxmlformats.org/package/2006/content-types">
  <Default Extension="jpeg" ContentType="image/jpeg"/>
  <Default Extension="JPG" ContentType="image/.jpg"/>
  <Default Extension="png" ContentType="image/png"/>
  <Default Extension="mp3" ContentType="audio/mp3"/>
  <Default Extension="rels" ContentType="application/vnd.openxmlformats-package.relationships+xml"/>
  <Default Extension="xml" ContentType="application/xml"/>
  <Default Extension="dat" ContentType="text/plain"/>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Relationships xmlns="http://schemas.openxmlformats.org/package/2006/relationships"><Relationship Type="http://schemas.openxmlformats.org/officeDocument/2006/relationships/officeDocument" Target="ppt/presentation.xml" Id="rId1" /><Relationship Type="http://schemas.openxmlformats.org/package/2006/relationships/metadata/thumbnail" Target="docProps/thumbnail.jpeg" Id="rId4" /><Relationship Type="http://schemas.openxmlformats.org/package/2006/relationships/metadata/core-properties" Target="docProps/core.xml" Id="rId3" /><Relationship Type="http://schemas.openxmlformats.org/officeDocument/2006/relationships/extended-properties" Target="docProps/app.xml" Id="rId2" /><Relationship Type="http://schemas.openxmlformats.org/officeDocument/2006/relationships/custom-properties" Target="docProps/custom.xml" Id="rId5" /><Relationship Type="http://schemas.microsoft.com/office/2006/relationships/txt" Target="/udata/data.dat" Id="R66899cf9914a4b0d"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827" r:id="rId3"/>
    <p:sldId id="826" r:id="rId5"/>
    <p:sldId id="782" r:id="rId6"/>
    <p:sldId id="784" r:id="rId7"/>
    <p:sldId id="819" r:id="rId8"/>
    <p:sldId id="821" r:id="rId9"/>
    <p:sldId id="811" r:id="rId10"/>
    <p:sldId id="805" r:id="rId11"/>
    <p:sldId id="871" r:id="rId12"/>
    <p:sldId id="813" r:id="rId13"/>
    <p:sldId id="814" r:id="rId14"/>
    <p:sldId id="869" r:id="rId15"/>
    <p:sldId id="820" r:id="rId16"/>
  </p:sldIdLst>
  <p:sldSz cx="9144000" cy="5143500" type="screen16x9"/>
  <p:notesSz cx="6858000" cy="9144000"/>
  <p:custDataLst>
    <p:tags r:id="rId21"/>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52" userDrawn="1">
          <p15:clr>
            <a:srgbClr val="A4A3A4"/>
          </p15:clr>
        </p15:guide>
        <p15:guide id="2" pos="285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novo" initials="L" lastIdx="4"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B2B2B2"/>
    <a:srgbClr val="0070BA"/>
    <a:srgbClr val="F6F6F6"/>
    <a:srgbClr val="596C73"/>
    <a:srgbClr val="DDDDDD"/>
    <a:srgbClr val="F2F0F0"/>
    <a:srgbClr val="F8F8F8"/>
    <a:srgbClr val="979797"/>
    <a:srgbClr val="8E8E8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14" autoAdjust="0"/>
    <p:restoredTop sz="91579" autoAdjust="0"/>
  </p:normalViewPr>
  <p:slideViewPr>
    <p:cSldViewPr showGuides="1">
      <p:cViewPr>
        <p:scale>
          <a:sx n="100" d="100"/>
          <a:sy n="100" d="100"/>
        </p:scale>
        <p:origin x="987" y="291"/>
      </p:cViewPr>
      <p:guideLst>
        <p:guide orient="horz" pos="1652"/>
        <p:guide pos="2850"/>
      </p:guideLst>
    </p:cSldViewPr>
  </p:slideViewPr>
  <p:notesTextViewPr>
    <p:cViewPr>
      <p:scale>
        <a:sx n="25" d="100"/>
        <a:sy n="25"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ags" Target="tags/tag48.xml"/><Relationship Id="rId20" Type="http://schemas.openxmlformats.org/officeDocument/2006/relationships/commentAuthors" Target="commentAuthors.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D96D07-341D-4D88-BBFE-B431BFA04196}"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B2A0F9D-3357-4A94-85C8-3B842B870DC6}"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AB2A0F9D-3357-4A94-85C8-3B842B870DC6}" type="slidenum">
              <a:rPr lang="zh-CN" altLang="en-US" smtClean="0">
                <a:solidFill>
                  <a:prstClr val="black"/>
                </a:solidFill>
              </a:rPr>
            </a:fld>
            <a:endParaRPr lang="zh-CN" altLang="en-US">
              <a:solidFill>
                <a:prstClr val="black"/>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22313" y="3305176"/>
            <a:ext cx="7772400" cy="1021556"/>
          </a:xfrm>
          <a:prstGeom prst="rect">
            <a:avLst/>
          </a:prstGeom>
        </p:spPr>
        <p:txBody>
          <a:bodyPr anchor="t"/>
          <a:lstStyle>
            <a:lvl1pPr algn="l">
              <a:defRPr sz="4000" b="1" cap="all"/>
            </a:lvl1pPr>
          </a:lstStyle>
          <a:p>
            <a:r>
              <a:rPr lang="zh-CN" altLang="en-US"/>
              <a:t>单击此处编辑母版标题样式</a:t>
            </a:r>
            <a:endParaRPr lang="zh-CN" altLang="en-US"/>
          </a:p>
        </p:txBody>
      </p:sp>
      <p:sp>
        <p:nvSpPr>
          <p:cNvPr id="3" name="文本占位符 2"/>
          <p:cNvSpPr>
            <a:spLocks noGrp="1"/>
          </p:cNvSpPr>
          <p:nvPr>
            <p:ph type="body" idx="1"/>
          </p:nvPr>
        </p:nvSpPr>
        <p:spPr>
          <a:xfrm>
            <a:off x="722313" y="2180035"/>
            <a:ext cx="7772400" cy="1125140"/>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5" name="页脚占位符 4"/>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8"/>
            <a:ext cx="8229600" cy="857250"/>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457200" y="900113"/>
            <a:ext cx="4038600" cy="2545556"/>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4648200" y="900113"/>
            <a:ext cx="4038600" cy="2545556"/>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6" name="页脚占位符 5"/>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8"/>
            <a:ext cx="8229600" cy="857250"/>
          </a:xfrm>
          <a:prstGeom prst="rect">
            <a:avLst/>
          </a:prstGeom>
        </p:spPr>
        <p:txBody>
          <a:bodyPr/>
          <a:lstStyle>
            <a:lvl1pP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457200" y="1151335"/>
            <a:ext cx="4040188" cy="47982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457200" y="1631156"/>
            <a:ext cx="4040188" cy="2963466"/>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4645026" y="1151335"/>
            <a:ext cx="4041775" cy="47982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4645026" y="1631156"/>
            <a:ext cx="4041775" cy="2963466"/>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8" name="页脚占位符 7"/>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9" name="灯片编号占位符 8"/>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8"/>
            <a:ext cx="8229600" cy="857250"/>
          </a:xfrm>
          <a:prstGeom prst="rect">
            <a:avLst/>
          </a:prstGeom>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4" name="页脚占位符 3"/>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5" name="灯片编号占位符 4"/>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3" name="页脚占位符 2"/>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4" name="灯片编号占位符 3"/>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1" y="204787"/>
            <a:ext cx="3008313" cy="871538"/>
          </a:xfrm>
          <a:prstGeom prst="rect">
            <a:avLst/>
          </a:prstGeom>
        </p:spPr>
        <p:txBody>
          <a:bodyPr anchor="b"/>
          <a:lstStyle>
            <a:lvl1pPr algn="l">
              <a:defRPr sz="2000" b="1"/>
            </a:lvl1pPr>
          </a:lstStyle>
          <a:p>
            <a:r>
              <a:rPr lang="zh-CN" altLang="en-US"/>
              <a:t>单击此处编辑母版标题样式</a:t>
            </a:r>
            <a:endParaRPr lang="zh-CN" altLang="en-US"/>
          </a:p>
        </p:txBody>
      </p:sp>
      <p:sp>
        <p:nvSpPr>
          <p:cNvPr id="3" name="内容占位符 2"/>
          <p:cNvSpPr>
            <a:spLocks noGrp="1"/>
          </p:cNvSpPr>
          <p:nvPr>
            <p:ph idx="1"/>
          </p:nvPr>
        </p:nvSpPr>
        <p:spPr>
          <a:xfrm>
            <a:off x="3575050" y="204788"/>
            <a:ext cx="5111750" cy="438983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457201" y="1076326"/>
            <a:ext cx="3008313" cy="3518297"/>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6" name="页脚占位符 5"/>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792288" y="3600450"/>
            <a:ext cx="5486400" cy="425054"/>
          </a:xfrm>
          <a:prstGeom prst="rect">
            <a:avLst/>
          </a:prstGeom>
        </p:spPr>
        <p:txBody>
          <a:bodyPr anchor="b"/>
          <a:lstStyle>
            <a:lvl1pPr algn="l">
              <a:defRPr sz="2000" b="1"/>
            </a:lvl1pPr>
          </a:lstStyle>
          <a:p>
            <a:r>
              <a:rPr lang="zh-CN" altLang="en-US"/>
              <a:t>单击此处编辑母版标题样式</a:t>
            </a:r>
            <a:endParaRPr lang="zh-CN" altLang="en-US"/>
          </a:p>
        </p:txBody>
      </p:sp>
      <p:sp>
        <p:nvSpPr>
          <p:cNvPr id="3" name="图片占位符 2"/>
          <p:cNvSpPr>
            <a:spLocks noGrp="1"/>
          </p:cNvSpPr>
          <p:nvPr>
            <p:ph type="pic" idx="1"/>
          </p:nvPr>
        </p:nvSpPr>
        <p:spPr>
          <a:xfrm>
            <a:off x="1792288" y="459581"/>
            <a:ext cx="5486400" cy="30861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4025503"/>
            <a:ext cx="5486400" cy="603647"/>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6" name="页脚占位符 5"/>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8"/>
            <a:ext cx="8229600" cy="857250"/>
          </a:xfrm>
          <a:prstGeom prst="rect">
            <a:avLst/>
          </a:prstGeom>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457200" y="1200151"/>
            <a:ext cx="8229600" cy="3394472"/>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5" name="页脚占位符 4"/>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154781"/>
            <a:ext cx="2057400" cy="3290888"/>
          </a:xfrm>
          <a:prstGeom prst="rect">
            <a:avLst/>
          </a:prstGeo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457200" y="154781"/>
            <a:ext cx="6019800" cy="3290888"/>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457200" y="4767263"/>
            <a:ext cx="2133600" cy="273844"/>
          </a:xfrm>
          <a:prstGeom prst="rect">
            <a:avLst/>
          </a:prstGeom>
        </p:spPr>
        <p:txBody>
          <a:bodyPr/>
          <a:lstStyle/>
          <a:p>
            <a:fld id="{B44CCEC7-3A54-47D1-BB25-17A0FDA63797}" type="datetimeFigureOut">
              <a:rPr lang="zh-CN" altLang="en-US" smtClean="0"/>
            </a:fld>
            <a:endParaRPr lang="zh-CN" altLang="en-US"/>
          </a:p>
        </p:txBody>
      </p:sp>
      <p:sp>
        <p:nvSpPr>
          <p:cNvPr id="5" name="页脚占位符 4"/>
          <p:cNvSpPr>
            <a:spLocks noGrp="1"/>
          </p:cNvSpPr>
          <p:nvPr>
            <p:ph type="ftr" sz="quarter" idx="11"/>
          </p:nvPr>
        </p:nvSpPr>
        <p:spPr>
          <a:xfrm>
            <a:off x="3124200" y="4767263"/>
            <a:ext cx="2895600" cy="273844"/>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6553200" y="4767263"/>
            <a:ext cx="2133600" cy="273844"/>
          </a:xfrm>
          <a:prstGeom prst="rect">
            <a:avLst/>
          </a:prstGeom>
        </p:spPr>
        <p:txBody>
          <a:bodyPr/>
          <a:lstStyle/>
          <a:p>
            <a:fld id="{65495661-81B6-46E9-A91E-889569155CC2}"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2F0F0">
            <a:alpha val="90000"/>
          </a:srgbClr>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image" Target="../media/image2.png"/><Relationship Id="rId3" Type="http://schemas.microsoft.com/office/2007/relationships/media" Target="../media/media1.mp3"/><Relationship Id="rId2" Type="http://schemas.openxmlformats.org/officeDocument/2006/relationships/audio" Target="../media/media1.mp3"/><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9" Type="http://schemas.openxmlformats.org/officeDocument/2006/relationships/tags" Target="../tags/tag9.xml"/><Relationship Id="rId8" Type="http://schemas.openxmlformats.org/officeDocument/2006/relationships/tags" Target="../tags/tag8.xml"/><Relationship Id="rId7" Type="http://schemas.openxmlformats.org/officeDocument/2006/relationships/tags" Target="../tags/tag7.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 Id="rId3" Type="http://schemas.openxmlformats.org/officeDocument/2006/relationships/tags" Target="../tags/tag3.xml"/><Relationship Id="rId2" Type="http://schemas.openxmlformats.org/officeDocument/2006/relationships/tags" Target="../tags/tag2.xml"/><Relationship Id="rId17" Type="http://schemas.openxmlformats.org/officeDocument/2006/relationships/notesSlide" Target="../notesSlides/notesSlide2.xml"/><Relationship Id="rId16" Type="http://schemas.openxmlformats.org/officeDocument/2006/relationships/slideLayout" Target="../slideLayouts/slideLayout1.xml"/><Relationship Id="rId15" Type="http://schemas.openxmlformats.org/officeDocument/2006/relationships/image" Target="../media/image3.jpeg"/><Relationship Id="rId14" Type="http://schemas.openxmlformats.org/officeDocument/2006/relationships/tags" Target="../tags/tag14.xml"/><Relationship Id="rId13" Type="http://schemas.openxmlformats.org/officeDocument/2006/relationships/tags" Target="../tags/tag13.xml"/><Relationship Id="rId12" Type="http://schemas.openxmlformats.org/officeDocument/2006/relationships/tags" Target="../tags/tag12.xml"/><Relationship Id="rId11" Type="http://schemas.openxmlformats.org/officeDocument/2006/relationships/tags" Target="../tags/tag11.xml"/><Relationship Id="rId10" Type="http://schemas.openxmlformats.org/officeDocument/2006/relationships/tags" Target="../tags/tag10.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8" Type="http://schemas.openxmlformats.org/officeDocument/2006/relationships/notesSlide" Target="../notesSlides/notesSlide3.xml"/><Relationship Id="rId7"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jpeg"/><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 Target="slid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slide" Target="slide1.xml"/></Relationships>
</file>

<file path=ppt/slides/_rels/slide6.xml.rels><?xml version="1.0" encoding="UTF-8" standalone="yes"?>
<Relationships xmlns="http://schemas.openxmlformats.org/package/2006/relationships"><Relationship Id="rId9" Type="http://schemas.openxmlformats.org/officeDocument/2006/relationships/tags" Target="../tags/tag22.xml"/><Relationship Id="rId8" Type="http://schemas.openxmlformats.org/officeDocument/2006/relationships/tags" Target="../tags/tag21.xml"/><Relationship Id="rId7" Type="http://schemas.openxmlformats.org/officeDocument/2006/relationships/tags" Target="../tags/tag20.xml"/><Relationship Id="rId6" Type="http://schemas.openxmlformats.org/officeDocument/2006/relationships/tags" Target="../tags/tag19.xml"/><Relationship Id="rId5" Type="http://schemas.openxmlformats.org/officeDocument/2006/relationships/tags" Target="../tags/tag18.xml"/><Relationship Id="rId4" Type="http://schemas.openxmlformats.org/officeDocument/2006/relationships/tags" Target="../tags/tag17.xml"/><Relationship Id="rId3" Type="http://schemas.openxmlformats.org/officeDocument/2006/relationships/tags" Target="../tags/tag16.xml"/><Relationship Id="rId2" Type="http://schemas.openxmlformats.org/officeDocument/2006/relationships/tags" Target="../tags/tag15.xml"/><Relationship Id="rId11" Type="http://schemas.openxmlformats.org/officeDocument/2006/relationships/notesSlide" Target="../notesSlides/notesSlide6.xml"/><Relationship Id="rId10" Type="http://schemas.openxmlformats.org/officeDocument/2006/relationships/slideLayout" Target="../slideLayouts/slideLayout1.xml"/><Relationship Id="rId1" Type="http://schemas.openxmlformats.org/officeDocument/2006/relationships/slide" Target="slide1.xml"/></Relationships>
</file>

<file path=ppt/slides/_rels/slide7.xml.rels><?xml version="1.0" encoding="UTF-8" standalone="yes"?>
<Relationships xmlns="http://schemas.openxmlformats.org/package/2006/relationships"><Relationship Id="rId9" Type="http://schemas.openxmlformats.org/officeDocument/2006/relationships/tags" Target="../tags/tag30.xml"/><Relationship Id="rId8" Type="http://schemas.openxmlformats.org/officeDocument/2006/relationships/tags" Target="../tags/tag29.xml"/><Relationship Id="rId7" Type="http://schemas.openxmlformats.org/officeDocument/2006/relationships/tags" Target="../tags/tag28.xml"/><Relationship Id="rId6" Type="http://schemas.openxmlformats.org/officeDocument/2006/relationships/tags" Target="../tags/tag27.xml"/><Relationship Id="rId5" Type="http://schemas.openxmlformats.org/officeDocument/2006/relationships/tags" Target="../tags/tag26.xml"/><Relationship Id="rId4" Type="http://schemas.openxmlformats.org/officeDocument/2006/relationships/tags" Target="../tags/tag25.xml"/><Relationship Id="rId3" Type="http://schemas.openxmlformats.org/officeDocument/2006/relationships/tags" Target="../tags/tag24.xml"/><Relationship Id="rId2" Type="http://schemas.openxmlformats.org/officeDocument/2006/relationships/tags" Target="../tags/tag23.xml"/><Relationship Id="rId14" Type="http://schemas.openxmlformats.org/officeDocument/2006/relationships/notesSlide" Target="../notesSlides/notesSlide7.xml"/><Relationship Id="rId13" Type="http://schemas.openxmlformats.org/officeDocument/2006/relationships/slideLayout" Target="../slideLayouts/slideLayout1.xml"/><Relationship Id="rId12" Type="http://schemas.openxmlformats.org/officeDocument/2006/relationships/tags" Target="../tags/tag33.xml"/><Relationship Id="rId11" Type="http://schemas.openxmlformats.org/officeDocument/2006/relationships/tags" Target="../tags/tag32.xml"/><Relationship Id="rId10" Type="http://schemas.openxmlformats.org/officeDocument/2006/relationships/tags" Target="../tags/tag31.xml"/><Relationship Id="rId1" Type="http://schemas.openxmlformats.org/officeDocument/2006/relationships/slide" Target="slide1.xml"/></Relationships>
</file>

<file path=ppt/slides/_rels/slide8.xml.rels><?xml version="1.0" encoding="UTF-8" standalone="yes"?>
<Relationships xmlns="http://schemas.openxmlformats.org/package/2006/relationships"><Relationship Id="rId4" Type="http://schemas.openxmlformats.org/officeDocument/2006/relationships/notesSlide" Target="../notesSlides/notesSlide8.xml"/><Relationship Id="rId3" Type="http://schemas.openxmlformats.org/officeDocument/2006/relationships/slideLayout" Target="../slideLayouts/slideLayout1.xml"/><Relationship Id="rId2" Type="http://schemas.openxmlformats.org/officeDocument/2006/relationships/tags" Target="../tags/tag34.xml"/><Relationship Id="rId1" Type="http://schemas.openxmlformats.org/officeDocument/2006/relationships/slide" Target="slide8.xml"/></Relationships>
</file>

<file path=ppt/slides/_rels/slide9.xml.rels><?xml version="1.0" encoding="UTF-8" standalone="yes"?>
<Relationships xmlns="http://schemas.openxmlformats.org/package/2006/relationships"><Relationship Id="rId9" Type="http://schemas.openxmlformats.org/officeDocument/2006/relationships/image" Target="../media/image9.png"/><Relationship Id="rId8" Type="http://schemas.openxmlformats.org/officeDocument/2006/relationships/tags" Target="../tags/tag42.xml"/><Relationship Id="rId7" Type="http://schemas.openxmlformats.org/officeDocument/2006/relationships/tags" Target="../tags/tag41.xml"/><Relationship Id="rId6" Type="http://schemas.openxmlformats.org/officeDocument/2006/relationships/tags" Target="../tags/tag40.xml"/><Relationship Id="rId5" Type="http://schemas.openxmlformats.org/officeDocument/2006/relationships/tags" Target="../tags/tag39.xml"/><Relationship Id="rId4" Type="http://schemas.openxmlformats.org/officeDocument/2006/relationships/tags" Target="../tags/tag38.xml"/><Relationship Id="rId3" Type="http://schemas.openxmlformats.org/officeDocument/2006/relationships/tags" Target="../tags/tag37.xml"/><Relationship Id="rId2" Type="http://schemas.openxmlformats.org/officeDocument/2006/relationships/tags" Target="../tags/tag36.xml"/><Relationship Id="rId16" Type="http://schemas.openxmlformats.org/officeDocument/2006/relationships/slideLayout" Target="../slideLayouts/slideLayout3.xml"/><Relationship Id="rId15" Type="http://schemas.openxmlformats.org/officeDocument/2006/relationships/image" Target="../media/image11.png"/><Relationship Id="rId14" Type="http://schemas.openxmlformats.org/officeDocument/2006/relationships/tags" Target="../tags/tag46.xml"/><Relationship Id="rId13" Type="http://schemas.openxmlformats.org/officeDocument/2006/relationships/tags" Target="../tags/tag45.xml"/><Relationship Id="rId12" Type="http://schemas.openxmlformats.org/officeDocument/2006/relationships/tags" Target="../tags/tag44.xml"/><Relationship Id="rId11" Type="http://schemas.openxmlformats.org/officeDocument/2006/relationships/image" Target="../media/image10.png"/><Relationship Id="rId10" Type="http://schemas.openxmlformats.org/officeDocument/2006/relationships/tags" Target="../tags/tag43.xml"/><Relationship Id="rId1" Type="http://schemas.openxmlformats.org/officeDocument/2006/relationships/tags" Target="../tags/tag35.xml"/></Relationships>
</file>

<file path=ppt/slides/_rels/slide10.xml.rels><?xml version="1.0" encoding="UTF-8" standalone="yes"?>
<Relationships xmlns="http://schemas.openxmlformats.org/package/2006/relationships"><Relationship Id="rId4" Type="http://schemas.openxmlformats.org/officeDocument/2006/relationships/notesSlide" Target="../notesSlides/notesSlide9.xml"/><Relationship Id="rId3" Type="http://schemas.openxmlformats.org/officeDocument/2006/relationships/slideLayout" Target="../slideLayouts/slideLayout1.xml"/><Relationship Id="rId2" Type="http://schemas.openxmlformats.org/officeDocument/2006/relationships/tags" Target="../tags/tag47.xml"/><Relationship Id="rId1"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1" cstate="print">
            <a:lum/>
          </a:blip>
          <a:srcRect/>
          <a:stretch>
            <a:fillRect/>
          </a:stretch>
        </a:blipFill>
        <a:effectLst/>
      </p:bgPr>
    </p:bg>
    <p:spTree>
      <p:nvGrpSpPr>
        <p:cNvPr id="1" name=""/>
        <p:cNvGrpSpPr/>
        <p:nvPr/>
      </p:nvGrpSpPr>
      <p:grpSpPr>
        <a:xfrm>
          <a:off x="0" y="0"/>
          <a:ext cx="0" cy="0"/>
          <a:chOff x="0" y="0"/>
          <a:chExt cx="0" cy="0"/>
        </a:xfrm>
      </p:grpSpPr>
      <p:pic>
        <p:nvPicPr>
          <p:cNvPr id="7" name="纯音乐 - Bgmsg 中心商务区 Cbd Town.mp3">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cstate="print"/>
          <a:stretch>
            <a:fillRect/>
          </a:stretch>
        </p:blipFill>
        <p:spPr>
          <a:xfrm>
            <a:off x="-972616" y="51470"/>
            <a:ext cx="609600" cy="609600"/>
          </a:xfrm>
          <a:prstGeom prst="rect">
            <a:avLst/>
          </a:prstGeom>
        </p:spPr>
      </p:pic>
      <p:sp>
        <p:nvSpPr>
          <p:cNvPr id="17" name="矩形 16"/>
          <p:cNvSpPr/>
          <p:nvPr/>
        </p:nvSpPr>
        <p:spPr>
          <a:xfrm>
            <a:off x="4140154" y="1995815"/>
            <a:ext cx="4149090" cy="706755"/>
          </a:xfrm>
          <a:prstGeom prst="rect">
            <a:avLst/>
          </a:prstGeom>
        </p:spPr>
        <p:txBody>
          <a:bodyPr wrap="none">
            <a:spAutoFit/>
          </a:bodyPr>
          <a:lstStyle/>
          <a:p>
            <a:pPr algn="l"/>
            <a:r>
              <a:rPr lang="en-US" altLang="zh-CN" sz="2000" b="1" spc="75" dirty="0">
                <a:solidFill>
                  <a:schemeClr val="tx2"/>
                </a:solidFill>
                <a:latin typeface="微软雅黑" panose="020B0503020204020204" pitchFamily="34" charset="-122"/>
                <a:ea typeface="微软雅黑" panose="020B0503020204020204" pitchFamily="34" charset="-122"/>
                <a:sym typeface="+mn-ea"/>
              </a:rPr>
              <a:t>--</a:t>
            </a:r>
            <a:r>
              <a:rPr lang="zh-CN" altLang="en-US" sz="2000" b="1" spc="75" dirty="0">
                <a:solidFill>
                  <a:schemeClr val="tx2"/>
                </a:solidFill>
                <a:latin typeface="微软雅黑" panose="020B0503020204020204" pitchFamily="34" charset="-122"/>
                <a:ea typeface="微软雅黑" panose="020B0503020204020204" pitchFamily="34" charset="-122"/>
                <a:sym typeface="+mn-ea"/>
              </a:rPr>
              <a:t>The Change of MAC Group </a:t>
            </a:r>
            <a:endParaRPr lang="zh-CN" altLang="en-US" sz="2000" b="1" spc="75" dirty="0">
              <a:solidFill>
                <a:schemeClr val="tx2"/>
              </a:solidFill>
              <a:latin typeface="微软雅黑" panose="020B0503020204020204" pitchFamily="34" charset="-122"/>
              <a:ea typeface="微软雅黑" panose="020B0503020204020204" pitchFamily="34" charset="-122"/>
            </a:endParaRPr>
          </a:p>
          <a:p>
            <a:endParaRPr lang="zh-CN" altLang="en-US" sz="2000" b="1" spc="75" dirty="0">
              <a:solidFill>
                <a:schemeClr val="tx2"/>
              </a:solidFill>
              <a:latin typeface="微软雅黑" panose="020B0503020204020204" pitchFamily="34" charset="-122"/>
              <a:ea typeface="微软雅黑" panose="020B0503020204020204" pitchFamily="34" charset="-122"/>
            </a:endParaRPr>
          </a:p>
        </p:txBody>
      </p:sp>
      <p:sp>
        <p:nvSpPr>
          <p:cNvPr id="18" name="矩形 17"/>
          <p:cNvSpPr/>
          <p:nvPr/>
        </p:nvSpPr>
        <p:spPr>
          <a:xfrm>
            <a:off x="6948104" y="2859817"/>
            <a:ext cx="1534795" cy="553085"/>
          </a:xfrm>
          <a:prstGeom prst="rect">
            <a:avLst/>
          </a:prstGeom>
        </p:spPr>
        <p:txBody>
          <a:bodyPr wrap="none">
            <a:spAutoFit/>
          </a:bodyPr>
          <a:lstStyle/>
          <a:p>
            <a:pPr algn="l"/>
            <a:r>
              <a:rPr lang="en-US" sz="1000" b="1" spc="75" dirty="0">
                <a:solidFill>
                  <a:schemeClr val="tx2"/>
                </a:solidFill>
                <a:latin typeface="微软雅黑" panose="020B0503020204020204" pitchFamily="34" charset="-122"/>
                <a:ea typeface="微软雅黑" panose="020B0503020204020204" pitchFamily="34" charset="-122"/>
              </a:rPr>
              <a:t>ID:2217955</a:t>
            </a:r>
            <a:endParaRPr lang="en-US" sz="1000" b="1" spc="75" dirty="0">
              <a:solidFill>
                <a:schemeClr val="tx2"/>
              </a:solidFill>
              <a:latin typeface="微软雅黑" panose="020B0503020204020204" pitchFamily="34" charset="-122"/>
              <a:ea typeface="微软雅黑" panose="020B0503020204020204" pitchFamily="34" charset="-122"/>
            </a:endParaRPr>
          </a:p>
          <a:p>
            <a:pPr algn="l"/>
            <a:endParaRPr lang="en-US" sz="1000" b="1" spc="75" dirty="0">
              <a:solidFill>
                <a:schemeClr val="tx2"/>
              </a:solidFill>
              <a:latin typeface="微软雅黑" panose="020B0503020204020204" pitchFamily="34" charset="-122"/>
              <a:ea typeface="微软雅黑" panose="020B0503020204020204" pitchFamily="34" charset="-122"/>
            </a:endParaRPr>
          </a:p>
          <a:p>
            <a:pPr algn="l"/>
            <a:r>
              <a:rPr lang="en-US" sz="1000" b="1" spc="75" dirty="0">
                <a:solidFill>
                  <a:schemeClr val="tx2"/>
                </a:solidFill>
                <a:latin typeface="微软雅黑" panose="020B0503020204020204" pitchFamily="34" charset="-122"/>
                <a:ea typeface="微软雅黑" panose="020B0503020204020204" pitchFamily="34" charset="-122"/>
              </a:rPr>
              <a:t>Name:HENG YANG</a:t>
            </a:r>
            <a:endParaRPr lang="en-US" sz="1000" b="1" spc="75" dirty="0">
              <a:solidFill>
                <a:schemeClr val="tx2"/>
              </a:solidFill>
              <a:latin typeface="微软雅黑" panose="020B0503020204020204" pitchFamily="34" charset="-122"/>
              <a:ea typeface="微软雅黑" panose="020B0503020204020204" pitchFamily="34" charset="-122"/>
            </a:endParaRPr>
          </a:p>
        </p:txBody>
      </p:sp>
      <p:grpSp>
        <p:nvGrpSpPr>
          <p:cNvPr id="24" name="组合 23"/>
          <p:cNvGrpSpPr/>
          <p:nvPr/>
        </p:nvGrpSpPr>
        <p:grpSpPr>
          <a:xfrm>
            <a:off x="5868040" y="3513972"/>
            <a:ext cx="2919930" cy="120263"/>
            <a:chOff x="4355976" y="2316997"/>
            <a:chExt cx="2919930" cy="120263"/>
          </a:xfrm>
        </p:grpSpPr>
        <p:cxnSp>
          <p:nvCxnSpPr>
            <p:cNvPr id="20" name="直接连接符 19"/>
            <p:cNvCxnSpPr/>
            <p:nvPr/>
          </p:nvCxnSpPr>
          <p:spPr>
            <a:xfrm>
              <a:off x="4355976" y="2383248"/>
              <a:ext cx="2808312"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1" name="椭圆 20"/>
            <p:cNvSpPr/>
            <p:nvPr/>
          </p:nvSpPr>
          <p:spPr>
            <a:xfrm>
              <a:off x="7155643" y="2316997"/>
              <a:ext cx="120263" cy="12026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3" name="组合 22"/>
          <p:cNvGrpSpPr/>
          <p:nvPr/>
        </p:nvGrpSpPr>
        <p:grpSpPr>
          <a:xfrm>
            <a:off x="1835666" y="1252270"/>
            <a:ext cx="7056385" cy="483696"/>
            <a:chOff x="4106044" y="1252270"/>
            <a:chExt cx="7056385" cy="483696"/>
          </a:xfrm>
        </p:grpSpPr>
        <p:sp>
          <p:nvSpPr>
            <p:cNvPr id="2" name="矩形 1"/>
            <p:cNvSpPr/>
            <p:nvPr/>
          </p:nvSpPr>
          <p:spPr>
            <a:xfrm>
              <a:off x="4898789" y="1275591"/>
              <a:ext cx="6263640" cy="460375"/>
            </a:xfrm>
            <a:prstGeom prst="rect">
              <a:avLst/>
            </a:prstGeom>
          </p:spPr>
          <p:txBody>
            <a:bodyPr wrap="none">
              <a:spAutoFit/>
            </a:bodyPr>
            <a:lstStyle/>
            <a:p>
              <a:pPr algn="l"/>
              <a:r>
                <a:rPr lang="en-US" altLang="zh-CN" sz="2400" spc="75" dirty="0">
                  <a:solidFill>
                    <a:schemeClr val="tx2"/>
                  </a:solidFill>
                  <a:latin typeface="Impact" panose="020B0806030902050204" pitchFamily="34" charset="0"/>
                  <a:ea typeface="微软雅黑" panose="020B0503020204020204" pitchFamily="34" charset="-122"/>
                </a:rPr>
                <a:t>        </a:t>
              </a:r>
              <a:r>
                <a:rPr lang="zh-CN" altLang="en-US" sz="2400" b="1" spc="75" dirty="0">
                  <a:solidFill>
                    <a:schemeClr val="tx2"/>
                  </a:solidFill>
                  <a:latin typeface="微软雅黑" panose="020B0503020204020204" pitchFamily="34" charset="-122"/>
                  <a:ea typeface="微软雅黑" panose="020B0503020204020204" pitchFamily="34" charset="-122"/>
                  <a:sym typeface="+mn-ea"/>
                </a:rPr>
                <a:t>Organizational</a:t>
              </a:r>
              <a:r>
                <a:rPr lang="en-US" altLang="zh-CN" sz="2400" b="1" spc="75" dirty="0">
                  <a:solidFill>
                    <a:schemeClr val="tx2"/>
                  </a:solidFill>
                  <a:latin typeface="微软雅黑" panose="020B0503020204020204" pitchFamily="34" charset="-122"/>
                  <a:ea typeface="微软雅黑" panose="020B0503020204020204" pitchFamily="34" charset="-122"/>
                  <a:sym typeface="+mn-ea"/>
                </a:rPr>
                <a:t> </a:t>
              </a:r>
              <a:r>
                <a:rPr lang="zh-CN" altLang="en-US" sz="2400" b="1" spc="75" dirty="0">
                  <a:solidFill>
                    <a:schemeClr val="tx2"/>
                  </a:solidFill>
                  <a:latin typeface="微软雅黑" panose="020B0503020204020204" pitchFamily="34" charset="-122"/>
                  <a:ea typeface="微软雅黑" panose="020B0503020204020204" pitchFamily="34" charset="-122"/>
                  <a:sym typeface="+mn-ea"/>
                </a:rPr>
                <a:t>Change Case Study</a:t>
              </a:r>
              <a:endParaRPr lang="zh-CN" altLang="en-US" sz="2400" b="1" spc="75" dirty="0">
                <a:solidFill>
                  <a:schemeClr val="tx2"/>
                </a:solidFill>
                <a:latin typeface="微软雅黑" panose="020B0503020204020204" pitchFamily="34" charset="-122"/>
                <a:ea typeface="微软雅黑" panose="020B0503020204020204" pitchFamily="34" charset="-122"/>
                <a:sym typeface="+mn-ea"/>
              </a:endParaRPr>
            </a:p>
          </p:txBody>
        </p:sp>
        <p:sp>
          <p:nvSpPr>
            <p:cNvPr id="22" name="矩形 21"/>
            <p:cNvSpPr/>
            <p:nvPr/>
          </p:nvSpPr>
          <p:spPr>
            <a:xfrm>
              <a:off x="4106044" y="1252270"/>
              <a:ext cx="1432540" cy="460375"/>
            </a:xfrm>
            <a:prstGeom prst="rect">
              <a:avLst/>
            </a:prstGeom>
          </p:spPr>
          <p:txBody>
            <a:bodyPr wrap="square">
              <a:spAutoFit/>
            </a:bodyPr>
            <a:lstStyle/>
            <a:p>
              <a:r>
                <a:rPr lang="en-US" altLang="zh-CN" sz="2400" spc="75" dirty="0">
                  <a:solidFill>
                    <a:schemeClr val="tx2"/>
                  </a:solidFill>
                  <a:latin typeface="Impact" panose="020B0806030902050204" pitchFamily="34" charset="0"/>
                  <a:ea typeface="微软雅黑" panose="020B0503020204020204" pitchFamily="34" charset="-122"/>
                </a:rPr>
                <a:t>  </a:t>
              </a:r>
              <a:endParaRPr lang="en-US" altLang="zh-CN" sz="2400" b="1" spc="75" dirty="0">
                <a:solidFill>
                  <a:schemeClr val="tx2"/>
                </a:solidFill>
                <a:latin typeface="Impact" panose="020B0806030902050204" pitchFamily="34" charset="0"/>
                <a:ea typeface="微软雅黑" panose="020B0503020204020204" pitchFamily="34" charset="-122"/>
              </a:endParaRPr>
            </a:p>
          </p:txBody>
        </p:sp>
      </p:grpSp>
    </p:spTree>
  </p:cSld>
  <p:clrMapOvr>
    <a:masterClrMapping/>
  </p:clrMapOvr>
  <mc:AlternateContent xmlns:mc="http://schemas.openxmlformats.org/markup-compatibility/2006">
    <mc:Choice xmlns:p14="http://schemas.microsoft.com/office/powerpoint/2010/main" Requires="p14">
      <p:transition p14:dur="300" advClick="0" advTm="7000">
        <p:fade/>
      </p:transition>
    </mc:Choice>
    <mc:Fallback>
      <p:transition advClick="0" advTm="7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7"/>
                                        </p:tgtEl>
                                      </p:cBhvr>
                                    </p:cmd>
                                  </p:childTnLst>
                                </p:cTn>
                              </p:par>
                            </p:childTnLst>
                          </p:cTn>
                        </p:par>
                        <p:par>
                          <p:cTn id="7" fill="hold">
                            <p:stCondLst>
                              <p:cond delay="0"/>
                            </p:stCondLst>
                            <p:childTnLst>
                              <p:par>
                                <p:cTn id="8" presetID="2" presetClass="entr" presetSubtype="2" fill="hold" nodeType="afterEffect">
                                  <p:stCondLst>
                                    <p:cond delay="0"/>
                                  </p:stCondLst>
                                  <p:childTnLst>
                                    <p:set>
                                      <p:cBhvr>
                                        <p:cTn id="9" dur="1" fill="hold">
                                          <p:stCondLst>
                                            <p:cond delay="0"/>
                                          </p:stCondLst>
                                        </p:cTn>
                                        <p:tgtEl>
                                          <p:spTgt spid="23"/>
                                        </p:tgtEl>
                                        <p:attrNameLst>
                                          <p:attrName>style.visibility</p:attrName>
                                        </p:attrNameLst>
                                      </p:cBhvr>
                                      <p:to>
                                        <p:strVal val="visible"/>
                                      </p:to>
                                    </p:set>
                                    <p:anim calcmode="lin" valueType="num">
                                      <p:cBhvr additive="base">
                                        <p:cTn id="10" dur="500" fill="hold"/>
                                        <p:tgtEl>
                                          <p:spTgt spid="23"/>
                                        </p:tgtEl>
                                        <p:attrNameLst>
                                          <p:attrName>ppt_x</p:attrName>
                                        </p:attrNameLst>
                                      </p:cBhvr>
                                      <p:tavLst>
                                        <p:tav tm="0">
                                          <p:val>
                                            <p:strVal val="1+#ppt_w/2"/>
                                          </p:val>
                                        </p:tav>
                                        <p:tav tm="100000">
                                          <p:val>
                                            <p:strVal val="#ppt_x"/>
                                          </p:val>
                                        </p:tav>
                                      </p:tavLst>
                                    </p:anim>
                                    <p:anim calcmode="lin" valueType="num">
                                      <p:cBhvr additive="base">
                                        <p:cTn id="11" dur="500" fill="hold"/>
                                        <p:tgtEl>
                                          <p:spTgt spid="23"/>
                                        </p:tgtEl>
                                        <p:attrNameLst>
                                          <p:attrName>ppt_y</p:attrName>
                                        </p:attrNameLst>
                                      </p:cBhvr>
                                      <p:tavLst>
                                        <p:tav tm="0">
                                          <p:val>
                                            <p:strVal val="#ppt_y"/>
                                          </p:val>
                                        </p:tav>
                                        <p:tav tm="100000">
                                          <p:val>
                                            <p:strVal val="#ppt_y"/>
                                          </p:val>
                                        </p:tav>
                                      </p:tavLst>
                                    </p:anim>
                                  </p:childTnLst>
                                </p:cTn>
                              </p:par>
                            </p:childTnLst>
                          </p:cTn>
                        </p:par>
                        <p:par>
                          <p:cTn id="12" fill="hold">
                            <p:stCondLst>
                              <p:cond delay="500"/>
                            </p:stCondLst>
                            <p:childTnLst>
                              <p:par>
                                <p:cTn id="13" presetID="41" presetClass="entr" presetSubtype="0" fill="hold" grpId="0" nodeType="afterEffect">
                                  <p:stCondLst>
                                    <p:cond delay="0"/>
                                  </p:stCondLst>
                                  <p:iterate type="lt">
                                    <p:tmPct val="10000"/>
                                  </p:iterate>
                                  <p:childTnLst>
                                    <p:set>
                                      <p:cBhvr>
                                        <p:cTn id="14" dur="1" fill="hold">
                                          <p:stCondLst>
                                            <p:cond delay="0"/>
                                          </p:stCondLst>
                                        </p:cTn>
                                        <p:tgtEl>
                                          <p:spTgt spid="17"/>
                                        </p:tgtEl>
                                        <p:attrNameLst>
                                          <p:attrName>style.visibility</p:attrName>
                                        </p:attrNameLst>
                                      </p:cBhvr>
                                      <p:to>
                                        <p:strVal val="visible"/>
                                      </p:to>
                                    </p:set>
                                    <p:anim calcmode="lin" valueType="num">
                                      <p:cBhvr>
                                        <p:cTn id="15" dur="500" fill="hold"/>
                                        <p:tgtEl>
                                          <p:spTgt spid="17"/>
                                        </p:tgtEl>
                                        <p:attrNameLst>
                                          <p:attrName>ppt_x</p:attrName>
                                        </p:attrNameLst>
                                      </p:cBhvr>
                                      <p:tavLst>
                                        <p:tav tm="0">
                                          <p:val>
                                            <p:strVal val="#ppt_x"/>
                                          </p:val>
                                        </p:tav>
                                        <p:tav tm="50000">
                                          <p:val>
                                            <p:strVal val="#ppt_x+.1"/>
                                          </p:val>
                                        </p:tav>
                                        <p:tav tm="100000">
                                          <p:val>
                                            <p:strVal val="#ppt_x"/>
                                          </p:val>
                                        </p:tav>
                                      </p:tavLst>
                                    </p:anim>
                                    <p:anim calcmode="lin" valueType="num">
                                      <p:cBhvr>
                                        <p:cTn id="16" dur="500" fill="hold"/>
                                        <p:tgtEl>
                                          <p:spTgt spid="17"/>
                                        </p:tgtEl>
                                        <p:attrNameLst>
                                          <p:attrName>ppt_y</p:attrName>
                                        </p:attrNameLst>
                                      </p:cBhvr>
                                      <p:tavLst>
                                        <p:tav tm="0">
                                          <p:val>
                                            <p:strVal val="#ppt_y"/>
                                          </p:val>
                                        </p:tav>
                                        <p:tav tm="100000">
                                          <p:val>
                                            <p:strVal val="#ppt_y"/>
                                          </p:val>
                                        </p:tav>
                                      </p:tavLst>
                                    </p:anim>
                                    <p:anim calcmode="lin" valueType="num">
                                      <p:cBhvr>
                                        <p:cTn id="17" dur="500" fill="hold"/>
                                        <p:tgtEl>
                                          <p:spTgt spid="17"/>
                                        </p:tgtEl>
                                        <p:attrNameLst>
                                          <p:attrName>ppt_h</p:attrName>
                                        </p:attrNameLst>
                                      </p:cBhvr>
                                      <p:tavLst>
                                        <p:tav tm="0">
                                          <p:val>
                                            <p:strVal val="#ppt_h/10"/>
                                          </p:val>
                                        </p:tav>
                                        <p:tav tm="50000">
                                          <p:val>
                                            <p:strVal val="#ppt_h+.01"/>
                                          </p:val>
                                        </p:tav>
                                        <p:tav tm="100000">
                                          <p:val>
                                            <p:strVal val="#ppt_h"/>
                                          </p:val>
                                        </p:tav>
                                      </p:tavLst>
                                    </p:anim>
                                    <p:anim calcmode="lin" valueType="num">
                                      <p:cBhvr>
                                        <p:cTn id="18" dur="500" fill="hold"/>
                                        <p:tgtEl>
                                          <p:spTgt spid="17"/>
                                        </p:tgtEl>
                                        <p:attrNameLst>
                                          <p:attrName>ppt_w</p:attrName>
                                        </p:attrNameLst>
                                      </p:cBhvr>
                                      <p:tavLst>
                                        <p:tav tm="0">
                                          <p:val>
                                            <p:strVal val="#ppt_w/10"/>
                                          </p:val>
                                        </p:tav>
                                        <p:tav tm="50000">
                                          <p:val>
                                            <p:strVal val="#ppt_w+.01"/>
                                          </p:val>
                                        </p:tav>
                                        <p:tav tm="100000">
                                          <p:val>
                                            <p:strVal val="#ppt_w"/>
                                          </p:val>
                                        </p:tav>
                                      </p:tavLst>
                                    </p:anim>
                                    <p:animEffect transition="in" filter="fade">
                                      <p:cBhvr>
                                        <p:cTn id="19" dur="500" tmFilter="0,0; .5, 1; 1, 1"/>
                                        <p:tgtEl>
                                          <p:spTgt spid="17"/>
                                        </p:tgtEl>
                                      </p:cBhvr>
                                    </p:animEffect>
                                  </p:childTnLst>
                                </p:cTn>
                              </p:par>
                            </p:childTnLst>
                          </p:cTn>
                        </p:par>
                        <p:par>
                          <p:cTn id="20" fill="hold">
                            <p:stCondLst>
                              <p:cond delay="2250"/>
                            </p:stCondLst>
                            <p:childTnLst>
                              <p:par>
                                <p:cTn id="21" presetID="22" presetClass="entr" presetSubtype="8" fill="hold" nodeType="afterEffect">
                                  <p:stCondLst>
                                    <p:cond delay="0"/>
                                  </p:stCondLst>
                                  <p:childTnLst>
                                    <p:set>
                                      <p:cBhvr>
                                        <p:cTn id="22" dur="1" fill="hold">
                                          <p:stCondLst>
                                            <p:cond delay="0"/>
                                          </p:stCondLst>
                                        </p:cTn>
                                        <p:tgtEl>
                                          <p:spTgt spid="24"/>
                                        </p:tgtEl>
                                        <p:attrNameLst>
                                          <p:attrName>style.visibility</p:attrName>
                                        </p:attrNameLst>
                                      </p:cBhvr>
                                      <p:to>
                                        <p:strVal val="visible"/>
                                      </p:to>
                                    </p:set>
                                    <p:animEffect transition="in" filter="wipe(left)">
                                      <p:cBhvr>
                                        <p:cTn id="23" dur="500"/>
                                        <p:tgtEl>
                                          <p:spTgt spid="24"/>
                                        </p:tgtEl>
                                      </p:cBhvr>
                                    </p:animEffect>
                                  </p:childTnLst>
                                </p:cTn>
                              </p:par>
                            </p:childTnLst>
                          </p:cTn>
                        </p:par>
                        <p:par>
                          <p:cTn id="24" fill="hold">
                            <p:stCondLst>
                              <p:cond delay="2750"/>
                            </p:stCondLst>
                            <p:childTnLst>
                              <p:par>
                                <p:cTn id="25" presetID="22" presetClass="entr" presetSubtype="8" fill="hold" grpId="0"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wipe(left)">
                                      <p:cBhvr>
                                        <p:cTn id="2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numSld="500">
                <p:cTn id="28" fill="hold" display="0">
                  <p:stCondLst>
                    <p:cond delay="indefinite"/>
                  </p:stCondLst>
                  <p:endCondLst>
                    <p:cond evt="onStopAudio" delay="0">
                      <p:tgtEl>
                        <p:sldTgt/>
                      </p:tgtEl>
                    </p:cond>
                  </p:endCondLst>
                </p:cTn>
                <p:tgtEl>
                  <p:spTgt spid="7"/>
                </p:tgtEl>
              </p:cMediaNode>
            </p:audio>
          </p:childTnLst>
        </p:cTn>
      </p:par>
    </p:tnLst>
    <p:bldLst>
      <p:bldP spid="17" grpId="0"/>
      <p:bldP spid="1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矩形 4"/>
          <p:cNvSpPr>
            <a:spLocks noChangeArrowheads="1"/>
          </p:cNvSpPr>
          <p:nvPr/>
        </p:nvSpPr>
        <p:spPr bwMode="auto">
          <a:xfrm>
            <a:off x="359569" y="360760"/>
            <a:ext cx="2030730" cy="1221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lgn="l">
              <a:spcBef>
                <a:spcPts val="1970"/>
              </a:spcBef>
              <a:spcAft>
                <a:spcPts val="845"/>
              </a:spcAft>
            </a:pPr>
            <a:r>
              <a:rPr lang="en-US" altLang="zh-CN" sz="2500" dirty="0">
                <a:solidFill>
                  <a:schemeClr val="tx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cs typeface="宋体" panose="02010600030101010101" pitchFamily="2" charset="-122"/>
                <a:sym typeface="+mn-ea"/>
              </a:rPr>
              <a:t>CATALOGUE</a:t>
            </a:r>
            <a:endParaRPr lang="zh-CN" altLang="en-US" sz="2500" dirty="0">
              <a:solidFill>
                <a:schemeClr val="accent2"/>
              </a:solidFill>
              <a:latin typeface="微软雅黑" panose="020B0503020204020204" pitchFamily="34" charset="-122"/>
              <a:ea typeface="微软雅黑" panose="020B0503020204020204" pitchFamily="34" charset="-122"/>
              <a:cs typeface="宋体" panose="02010600030101010101" pitchFamily="2" charset="-122"/>
            </a:endParaRPr>
          </a:p>
          <a:p>
            <a:pPr>
              <a:spcBef>
                <a:spcPts val="1970"/>
              </a:spcBef>
              <a:spcAft>
                <a:spcPts val="845"/>
              </a:spcAft>
            </a:pPr>
            <a:endParaRPr lang="zh-CN" altLang="en-US" sz="2500" b="1" dirty="0">
              <a:solidFill>
                <a:schemeClr val="accent1"/>
              </a:solidFill>
              <a:latin typeface="微软雅黑" panose="020B0503020204020204" pitchFamily="34" charset="-122"/>
              <a:ea typeface="微软雅黑" panose="020B0503020204020204" pitchFamily="34" charset="-122"/>
              <a:sym typeface="宋体" panose="02010600030101010101" pitchFamily="2" charset="-122"/>
            </a:endParaRPr>
          </a:p>
        </p:txBody>
      </p:sp>
      <p:grpSp>
        <p:nvGrpSpPr>
          <p:cNvPr id="39" name="组合 38"/>
          <p:cNvGrpSpPr/>
          <p:nvPr/>
        </p:nvGrpSpPr>
        <p:grpSpPr>
          <a:xfrm>
            <a:off x="827124" y="1045101"/>
            <a:ext cx="3604499" cy="460385"/>
            <a:chOff x="683568" y="1297806"/>
            <a:chExt cx="3604499" cy="460385"/>
          </a:xfrm>
        </p:grpSpPr>
        <p:grpSp>
          <p:nvGrpSpPr>
            <p:cNvPr id="40" name="组合 11"/>
            <p:cNvGrpSpPr/>
            <p:nvPr/>
          </p:nvGrpSpPr>
          <p:grpSpPr bwMode="auto">
            <a:xfrm>
              <a:off x="683568" y="1297806"/>
              <a:ext cx="2274380" cy="460385"/>
              <a:chOff x="0" y="0"/>
              <a:chExt cx="3032260" cy="614199"/>
            </a:xfrm>
          </p:grpSpPr>
          <p:sp>
            <p:nvSpPr>
              <p:cNvPr id="42" name="矩形 12"/>
              <p:cNvSpPr>
                <a:spLocks noChangeArrowheads="1"/>
              </p:cNvSpPr>
              <p:nvPr/>
            </p:nvSpPr>
            <p:spPr bwMode="auto">
              <a:xfrm>
                <a:off x="0" y="0"/>
                <a:ext cx="432000" cy="432048"/>
              </a:xfrm>
              <a:prstGeom prst="rect">
                <a:avLst/>
              </a:prstGeom>
              <a:solidFill>
                <a:schemeClr val="bg1"/>
              </a:solidFill>
              <a:ln>
                <a:noFill/>
              </a:ln>
              <a:extLst>
                <a:ext uri="{91240B29-F687-4F45-9708-019B960494DF}">
                  <a14:hiddenLine xmlns:a14="http://schemas.microsoft.com/office/drawing/2010/main" w="12700">
                    <a:solidFill>
                      <a:srgbClr val="42719B"/>
                    </a:solidFill>
                    <a:bevel/>
                  </a14:hiddenLine>
                </a:ext>
              </a:extLst>
            </p:spPr>
            <p:txBody>
              <a:bodyPr anchor="ctr"/>
              <a:lstStyle/>
              <a:p>
                <a:pPr algn="ctr"/>
                <a:r>
                  <a:rPr 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rPr>
                  <a:t>1</a:t>
                </a:r>
                <a:endParaRPr lang="zh-CN" alt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43" name="矩形 6"/>
              <p:cNvSpPr>
                <a:spLocks noChangeArrowheads="1"/>
              </p:cNvSpPr>
              <p:nvPr/>
            </p:nvSpPr>
            <p:spPr bwMode="auto">
              <a:xfrm>
                <a:off x="486541" y="13"/>
                <a:ext cx="2545719" cy="6141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lgn="ctr">
                  <a:defRPr/>
                </a:pPr>
                <a:r>
                  <a:rPr lang="en-US" sz="1200" b="1">
                    <a:sym typeface="+mn-ea"/>
                  </a:rPr>
                  <a:t>Definition and Introduction</a:t>
                </a:r>
                <a:endParaRPr lang="en-US" sz="1200" b="1">
                  <a:solidFill>
                    <a:schemeClr val="tx1"/>
                  </a:solidFill>
                  <a:latin typeface="+mn-lt"/>
                  <a:ea typeface="+mn-ea"/>
                  <a:cs typeface="+mn-cs"/>
                </a:endParaRPr>
              </a:p>
              <a:p>
                <a:pPr algn="ctr">
                  <a:defRPr/>
                </a:pPr>
                <a:endParaRPr lang="zh-CN" altLang="en-US" sz="1200" dirty="0">
                  <a:solidFill>
                    <a:schemeClr val="accent1"/>
                  </a:solidFill>
                  <a:latin typeface="微软雅黑" panose="020B0503020204020204" pitchFamily="34" charset="-122"/>
                  <a:ea typeface="微软雅黑" panose="020B0503020204020204" pitchFamily="34" charset="-122"/>
                </a:endParaRPr>
              </a:p>
            </p:txBody>
          </p:sp>
        </p:grpSp>
        <p:sp>
          <p:nvSpPr>
            <p:cNvPr id="41" name="直接连接符 10"/>
            <p:cNvSpPr>
              <a:spLocks noChangeShapeType="1"/>
            </p:cNvSpPr>
            <p:nvPr/>
          </p:nvSpPr>
          <p:spPr bwMode="auto">
            <a:xfrm>
              <a:off x="1169820" y="1672313"/>
              <a:ext cx="3118247" cy="0"/>
            </a:xfrm>
            <a:prstGeom prst="line">
              <a:avLst/>
            </a:prstGeom>
            <a:noFill/>
            <a:ln w="6350" cap="flat" cmpd="sng">
              <a:solidFill>
                <a:srgbClr val="BFBFBF"/>
              </a:solidFill>
              <a:bevel/>
            </a:ln>
            <a:extLst>
              <a:ext uri="{909E8E84-426E-40DD-AFC4-6F175D3DCCD1}">
                <a14:hiddenFill xmlns:a14="http://schemas.microsoft.com/office/drawing/2010/main">
                  <a:noFill/>
                </a14:hiddenFill>
              </a:ext>
            </a:extLst>
          </p:spPr>
          <p:txBody>
            <a:bodyPr/>
            <a:lstStyle/>
            <a:p>
              <a:endParaRPr lang="zh-CN" altLang="en-US"/>
            </a:p>
          </p:txBody>
        </p:sp>
      </p:grpSp>
      <p:grpSp>
        <p:nvGrpSpPr>
          <p:cNvPr id="45" name="组合 11"/>
          <p:cNvGrpSpPr/>
          <p:nvPr/>
        </p:nvGrpSpPr>
        <p:grpSpPr bwMode="auto">
          <a:xfrm rot="0">
            <a:off x="815975" y="1498600"/>
            <a:ext cx="2151174" cy="323850"/>
            <a:chOff x="0" y="0"/>
            <a:chExt cx="2868021" cy="432048"/>
          </a:xfrm>
        </p:grpSpPr>
        <p:sp>
          <p:nvSpPr>
            <p:cNvPr id="47" name="矩形 12"/>
            <p:cNvSpPr>
              <a:spLocks noChangeArrowheads="1"/>
            </p:cNvSpPr>
            <p:nvPr/>
          </p:nvSpPr>
          <p:spPr bwMode="auto">
            <a:xfrm>
              <a:off x="0" y="0"/>
              <a:ext cx="432000" cy="432048"/>
            </a:xfrm>
            <a:prstGeom prst="rect">
              <a:avLst/>
            </a:prstGeom>
            <a:solidFill>
              <a:schemeClr val="tx1"/>
            </a:solidFill>
            <a:ln>
              <a:noFill/>
            </a:ln>
            <a:extLst>
              <a:ext uri="{91240B29-F687-4F45-9708-019B960494DF}">
                <a14:hiddenLine xmlns:a14="http://schemas.microsoft.com/office/drawing/2010/main" w="12700">
                  <a:solidFill>
                    <a:srgbClr val="42719B"/>
                  </a:solidFill>
                  <a:bevel/>
                </a14:hiddenLine>
              </a:ext>
            </a:extLst>
          </p:spPr>
          <p:txBody>
            <a:bodyPr anchor="ctr"/>
            <a:lstStyle/>
            <a:p>
              <a:pPr algn="ctr"/>
              <a:r>
                <a:rPr 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rPr>
                <a:t>2</a:t>
              </a:r>
              <a:endParaRPr lang="zh-CN" alt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48" name="矩形 6"/>
            <p:cNvSpPr>
              <a:spLocks noChangeArrowheads="1"/>
            </p:cNvSpPr>
            <p:nvPr/>
          </p:nvSpPr>
          <p:spPr bwMode="auto">
            <a:xfrm>
              <a:off x="567797" y="5943"/>
              <a:ext cx="2300224" cy="367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lgn="l">
                <a:defRPr/>
              </a:pPr>
              <a:r>
                <a:rPr lang="en-US" altLang="en-GB" sz="1200" b="1">
                  <a:sym typeface="+mn-ea"/>
                </a:rPr>
                <a:t>Company and Its History</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grpSp>
      <p:grpSp>
        <p:nvGrpSpPr>
          <p:cNvPr id="50" name="组合 11"/>
          <p:cNvGrpSpPr/>
          <p:nvPr/>
        </p:nvGrpSpPr>
        <p:grpSpPr bwMode="auto">
          <a:xfrm rot="0">
            <a:off x="820420" y="1982470"/>
            <a:ext cx="2741088" cy="323850"/>
            <a:chOff x="0" y="0"/>
            <a:chExt cx="3654515" cy="432048"/>
          </a:xfrm>
        </p:grpSpPr>
        <p:sp>
          <p:nvSpPr>
            <p:cNvPr id="52" name="矩形 12"/>
            <p:cNvSpPr>
              <a:spLocks noChangeArrowheads="1"/>
            </p:cNvSpPr>
            <p:nvPr/>
          </p:nvSpPr>
          <p:spPr bwMode="auto">
            <a:xfrm>
              <a:off x="0" y="0"/>
              <a:ext cx="432000" cy="432048"/>
            </a:xfrm>
            <a:prstGeom prst="rect">
              <a:avLst/>
            </a:prstGeom>
            <a:solidFill>
              <a:schemeClr val="bg2"/>
            </a:solidFill>
            <a:ln>
              <a:noFill/>
            </a:ln>
            <a:extLst>
              <a:ext uri="{91240B29-F687-4F45-9708-019B960494DF}">
                <a14:hiddenLine xmlns:a14="http://schemas.microsoft.com/office/drawing/2010/main" w="12700">
                  <a:solidFill>
                    <a:srgbClr val="42719B"/>
                  </a:solidFill>
                  <a:bevel/>
                </a14:hiddenLine>
              </a:ext>
            </a:extLst>
          </p:spPr>
          <p:txBody>
            <a:bodyPr anchor="ctr"/>
            <a:lstStyle/>
            <a:p>
              <a:pPr algn="ctr"/>
              <a:r>
                <a:rPr lang="en-US" altLang="zh-CN"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rPr>
                <a:t>3</a:t>
              </a:r>
              <a:endParaRPr lang="zh-CN" alt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53" name="矩形 6"/>
            <p:cNvSpPr>
              <a:spLocks noChangeArrowheads="1"/>
            </p:cNvSpPr>
            <p:nvPr/>
          </p:nvSpPr>
          <p:spPr bwMode="auto">
            <a:xfrm>
              <a:off x="561870" y="25428"/>
              <a:ext cx="3092645" cy="367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lgn="ctr">
                <a:defRPr/>
              </a:pPr>
              <a:r>
                <a:rPr lang="en-US" altLang="zh-CN" sz="1200" b="1">
                  <a:cs typeface="+mn-lt"/>
                  <a:sym typeface="+mn-ea"/>
                </a:rPr>
                <a:t>Measures of change management</a:t>
              </a:r>
              <a:endParaRPr lang="en-US" altLang="zh-CN" sz="1200" b="1" dirty="0">
                <a:solidFill>
                  <a:schemeClr val="accent1"/>
                </a:solidFill>
                <a:latin typeface="微软雅黑" panose="020B0503020204020204" pitchFamily="34" charset="-122"/>
                <a:ea typeface="微软雅黑" panose="020B0503020204020204" pitchFamily="34" charset="-122"/>
                <a:cs typeface="+mn-lt"/>
                <a:sym typeface="+mn-ea"/>
              </a:endParaRPr>
            </a:p>
          </p:txBody>
        </p:sp>
      </p:grpSp>
      <p:grpSp>
        <p:nvGrpSpPr>
          <p:cNvPr id="55" name="组合 11"/>
          <p:cNvGrpSpPr/>
          <p:nvPr/>
        </p:nvGrpSpPr>
        <p:grpSpPr bwMode="auto">
          <a:xfrm rot="0">
            <a:off x="827405" y="2486660"/>
            <a:ext cx="2411523" cy="323850"/>
            <a:chOff x="0" y="0"/>
            <a:chExt cx="3215127" cy="432048"/>
          </a:xfrm>
        </p:grpSpPr>
        <p:sp>
          <p:nvSpPr>
            <p:cNvPr id="57" name="矩形 12"/>
            <p:cNvSpPr>
              <a:spLocks noChangeArrowheads="1"/>
            </p:cNvSpPr>
            <p:nvPr/>
          </p:nvSpPr>
          <p:spPr bwMode="auto">
            <a:xfrm>
              <a:off x="0" y="0"/>
              <a:ext cx="432000" cy="432048"/>
            </a:xfrm>
            <a:prstGeom prst="rect">
              <a:avLst/>
            </a:prstGeom>
            <a:solidFill>
              <a:schemeClr val="tx2"/>
            </a:solidFill>
            <a:ln>
              <a:noFill/>
            </a:ln>
            <a:extLst>
              <a:ext uri="{91240B29-F687-4F45-9708-019B960494DF}">
                <a14:hiddenLine xmlns:a14="http://schemas.microsoft.com/office/drawing/2010/main" w="12700">
                  <a:solidFill>
                    <a:srgbClr val="42719B"/>
                  </a:solidFill>
                  <a:bevel/>
                </a14:hiddenLine>
              </a:ext>
            </a:extLst>
          </p:spPr>
          <p:txBody>
            <a:bodyPr anchor="ctr"/>
            <a:lstStyle/>
            <a:p>
              <a:pPr algn="ctr"/>
              <a:r>
                <a:rPr lang="en-US" altLang="zh-CN"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rPr>
                <a:t>4</a:t>
              </a:r>
              <a:endParaRPr lang="zh-CN" alt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58" name="矩形 6"/>
            <p:cNvSpPr>
              <a:spLocks noChangeArrowheads="1"/>
            </p:cNvSpPr>
            <p:nvPr/>
          </p:nvSpPr>
          <p:spPr bwMode="auto">
            <a:xfrm>
              <a:off x="576262" y="17804"/>
              <a:ext cx="2638865" cy="367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lgn="ctr">
                <a:defRPr/>
              </a:pPr>
              <a:r>
                <a:rPr lang="en-US" sz="1200" b="1">
                  <a:cs typeface="+mn-lt"/>
                  <a:sym typeface="+mn-ea"/>
                </a:rPr>
                <a:t>Characteristics of the reform</a:t>
              </a:r>
              <a:endParaRPr lang="en-US" altLang="en-US" sz="1200" b="1" dirty="0">
                <a:solidFill>
                  <a:schemeClr val="accent1"/>
                </a:solidFill>
                <a:latin typeface="微软雅黑" panose="020B0503020204020204" pitchFamily="34" charset="-122"/>
                <a:ea typeface="微软雅黑" panose="020B0503020204020204" pitchFamily="34" charset="-122"/>
                <a:cs typeface="+mn-lt"/>
                <a:sym typeface="+mn-ea"/>
              </a:endParaRPr>
            </a:p>
          </p:txBody>
        </p:sp>
      </p:grpSp>
      <p:grpSp>
        <p:nvGrpSpPr>
          <p:cNvPr id="60" name="组合 11"/>
          <p:cNvGrpSpPr/>
          <p:nvPr/>
        </p:nvGrpSpPr>
        <p:grpSpPr bwMode="auto">
          <a:xfrm rot="0">
            <a:off x="820420" y="2947670"/>
            <a:ext cx="2847770" cy="323850"/>
            <a:chOff x="0" y="0"/>
            <a:chExt cx="3796746" cy="432048"/>
          </a:xfrm>
        </p:grpSpPr>
        <p:sp>
          <p:nvSpPr>
            <p:cNvPr id="62" name="矩形 12"/>
            <p:cNvSpPr>
              <a:spLocks noChangeArrowheads="1"/>
            </p:cNvSpPr>
            <p:nvPr/>
          </p:nvSpPr>
          <p:spPr bwMode="auto">
            <a:xfrm>
              <a:off x="0" y="0"/>
              <a:ext cx="432000" cy="432048"/>
            </a:xfrm>
            <a:prstGeom prst="rect">
              <a:avLst/>
            </a:prstGeom>
            <a:solidFill>
              <a:schemeClr val="bg1"/>
            </a:solidFill>
            <a:ln>
              <a:noFill/>
            </a:ln>
            <a:extLst>
              <a:ext uri="{91240B29-F687-4F45-9708-019B960494DF}">
                <a14:hiddenLine xmlns:a14="http://schemas.microsoft.com/office/drawing/2010/main" w="12700">
                  <a:solidFill>
                    <a:srgbClr val="42719B"/>
                  </a:solidFill>
                  <a:bevel/>
                </a14:hiddenLine>
              </a:ext>
            </a:extLst>
          </p:spPr>
          <p:txBody>
            <a:bodyPr anchor="ctr"/>
            <a:lstStyle/>
            <a:p>
              <a:pPr algn="ctr"/>
              <a:r>
                <a:rPr lang="en-US" altLang="zh-CN"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rPr>
                <a:t>5</a:t>
              </a:r>
              <a:endParaRPr lang="zh-CN" alt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63" name="矩形 6"/>
            <p:cNvSpPr>
              <a:spLocks noChangeArrowheads="1"/>
            </p:cNvSpPr>
            <p:nvPr/>
          </p:nvSpPr>
          <p:spPr bwMode="auto">
            <a:xfrm>
              <a:off x="585576" y="32206"/>
              <a:ext cx="3211170" cy="367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lgn="ctr">
                <a:defRPr/>
              </a:pPr>
              <a:r>
                <a:rPr lang="en-US" sz="1200" b="1">
                  <a:cs typeface="+mn-lt"/>
                  <a:sym typeface="+mn-ea"/>
                </a:rPr>
                <a:t>Resistance in the process of change</a:t>
              </a:r>
              <a:endParaRPr lang="en-US" sz="1200" b="1">
                <a:cs typeface="+mn-lt"/>
                <a:sym typeface="+mn-ea"/>
              </a:endParaRPr>
            </a:p>
          </p:txBody>
        </p:sp>
      </p:grpSp>
      <p:grpSp>
        <p:nvGrpSpPr>
          <p:cNvPr id="2" name="组合 11"/>
          <p:cNvGrpSpPr/>
          <p:nvPr/>
        </p:nvGrpSpPr>
        <p:grpSpPr bwMode="auto">
          <a:xfrm rot="0">
            <a:off x="815975" y="3378835"/>
            <a:ext cx="4406060" cy="323850"/>
            <a:chOff x="0" y="0"/>
            <a:chExt cx="5874313" cy="432048"/>
          </a:xfrm>
        </p:grpSpPr>
        <p:sp>
          <p:nvSpPr>
            <p:cNvPr id="3" name="矩形 12"/>
            <p:cNvSpPr>
              <a:spLocks noChangeArrowheads="1"/>
            </p:cNvSpPr>
            <p:nvPr>
              <p:custDataLst>
                <p:tags r:id="rId1"/>
              </p:custDataLst>
            </p:nvPr>
          </p:nvSpPr>
          <p:spPr bwMode="auto">
            <a:xfrm>
              <a:off x="0" y="0"/>
              <a:ext cx="432000" cy="432048"/>
            </a:xfrm>
            <a:prstGeom prst="rect">
              <a:avLst/>
            </a:prstGeom>
            <a:solidFill>
              <a:schemeClr val="tx1"/>
            </a:solidFill>
            <a:ln>
              <a:noFill/>
            </a:ln>
            <a:extLst>
              <a:ext uri="{91240B29-F687-4F45-9708-019B960494DF}">
                <a14:hiddenLine xmlns:a14="http://schemas.microsoft.com/office/drawing/2010/main" w="12700">
                  <a:solidFill>
                    <a:srgbClr val="42719B"/>
                  </a:solidFill>
                  <a:bevel/>
                </a14:hiddenLine>
              </a:ext>
            </a:extLst>
          </p:spPr>
          <p:txBody>
            <a:bodyPr anchor="ctr"/>
            <a:p>
              <a:pPr algn="ctr"/>
              <a:r>
                <a:rPr 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rPr>
                <a:t>6</a:t>
              </a:r>
              <a:endParaRPr lang="zh-CN" alt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4" name="矩形 6"/>
            <p:cNvSpPr>
              <a:spLocks noChangeArrowheads="1"/>
            </p:cNvSpPr>
            <p:nvPr>
              <p:custDataLst>
                <p:tags r:id="rId2"/>
              </p:custDataLst>
            </p:nvPr>
          </p:nvSpPr>
          <p:spPr bwMode="auto">
            <a:xfrm>
              <a:off x="590656" y="32205"/>
              <a:ext cx="5283657" cy="367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p>
              <a:pPr algn="ctr">
                <a:defRPr/>
              </a:pPr>
              <a:r>
                <a:rPr lang="en-US" sz="1200" b="1">
                  <a:cs typeface="+mn-lt"/>
                </a:rPr>
                <a:t>The d</a:t>
              </a:r>
              <a:r>
                <a:rPr lang="en-US" sz="1200" b="1">
                  <a:cs typeface="+mn-lt"/>
                  <a:sym typeface="+mn-ea"/>
                </a:rPr>
                <a:t>ecisive factors for the success of organizational change</a:t>
              </a:r>
              <a:endParaRPr lang="en-US" sz="1200" b="1">
                <a:cs typeface="+mn-lt"/>
              </a:endParaRPr>
            </a:p>
          </p:txBody>
        </p:sp>
      </p:grpSp>
      <p:grpSp>
        <p:nvGrpSpPr>
          <p:cNvPr id="8" name="组合 11"/>
          <p:cNvGrpSpPr/>
          <p:nvPr/>
        </p:nvGrpSpPr>
        <p:grpSpPr bwMode="auto">
          <a:xfrm rot="0">
            <a:off x="827405" y="3810635"/>
            <a:ext cx="1955595" cy="323850"/>
            <a:chOff x="0" y="0"/>
            <a:chExt cx="2607267" cy="432048"/>
          </a:xfrm>
        </p:grpSpPr>
        <p:sp>
          <p:nvSpPr>
            <p:cNvPr id="9" name="矩形 12"/>
            <p:cNvSpPr>
              <a:spLocks noChangeArrowheads="1"/>
            </p:cNvSpPr>
            <p:nvPr>
              <p:custDataLst>
                <p:tags r:id="rId3"/>
              </p:custDataLst>
            </p:nvPr>
          </p:nvSpPr>
          <p:spPr bwMode="auto">
            <a:xfrm>
              <a:off x="0" y="0"/>
              <a:ext cx="432000" cy="432048"/>
            </a:xfrm>
            <a:prstGeom prst="rect">
              <a:avLst/>
            </a:prstGeom>
            <a:solidFill>
              <a:schemeClr val="bg1"/>
            </a:solidFill>
            <a:ln>
              <a:noFill/>
            </a:ln>
            <a:extLst>
              <a:ext uri="{91240B29-F687-4F45-9708-019B960494DF}">
                <a14:hiddenLine xmlns:a14="http://schemas.microsoft.com/office/drawing/2010/main" w="12700">
                  <a:solidFill>
                    <a:srgbClr val="42719B"/>
                  </a:solidFill>
                  <a:bevel/>
                </a14:hiddenLine>
              </a:ext>
            </a:extLst>
          </p:spPr>
          <p:txBody>
            <a:bodyPr anchor="ctr"/>
            <a:p>
              <a:pPr algn="ctr"/>
              <a:r>
                <a:rPr lang="en-US" altLang="zh-CN"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rPr>
                <a:t>7</a:t>
              </a:r>
              <a:endParaRPr lang="zh-CN" alt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0" name="矩形 6"/>
            <p:cNvSpPr>
              <a:spLocks noChangeArrowheads="1"/>
            </p:cNvSpPr>
            <p:nvPr>
              <p:custDataLst>
                <p:tags r:id="rId4"/>
              </p:custDataLst>
            </p:nvPr>
          </p:nvSpPr>
          <p:spPr bwMode="auto">
            <a:xfrm>
              <a:off x="647378" y="31358"/>
              <a:ext cx="1959889" cy="367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p>
              <a:pPr algn="ctr">
                <a:defRPr/>
              </a:pPr>
              <a:r>
                <a:rPr lang="en-US" sz="1200" b="1">
                  <a:cs typeface="+mn-lt"/>
                  <a:sym typeface="+mn-ea"/>
                </a:rPr>
                <a:t>Result of the change</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grpSp>
      <p:grpSp>
        <p:nvGrpSpPr>
          <p:cNvPr id="15" name="组合 11"/>
          <p:cNvGrpSpPr/>
          <p:nvPr/>
        </p:nvGrpSpPr>
        <p:grpSpPr bwMode="auto">
          <a:xfrm rot="0">
            <a:off x="815975" y="4227830"/>
            <a:ext cx="1330120" cy="323850"/>
            <a:chOff x="0" y="0"/>
            <a:chExt cx="1773362" cy="432048"/>
          </a:xfrm>
        </p:grpSpPr>
        <p:sp>
          <p:nvSpPr>
            <p:cNvPr id="16" name="矩形 12"/>
            <p:cNvSpPr>
              <a:spLocks noChangeArrowheads="1"/>
            </p:cNvSpPr>
            <p:nvPr>
              <p:custDataLst>
                <p:tags r:id="rId5"/>
              </p:custDataLst>
            </p:nvPr>
          </p:nvSpPr>
          <p:spPr bwMode="auto">
            <a:xfrm>
              <a:off x="0" y="0"/>
              <a:ext cx="432000" cy="432048"/>
            </a:xfrm>
            <a:prstGeom prst="rect">
              <a:avLst/>
            </a:prstGeom>
            <a:solidFill>
              <a:schemeClr val="tx1"/>
            </a:solidFill>
            <a:ln>
              <a:noFill/>
            </a:ln>
            <a:extLst>
              <a:ext uri="{91240B29-F687-4F45-9708-019B960494DF}">
                <a14:hiddenLine xmlns:a14="http://schemas.microsoft.com/office/drawing/2010/main" w="12700">
                  <a:solidFill>
                    <a:srgbClr val="42719B"/>
                  </a:solidFill>
                  <a:bevel/>
                </a14:hiddenLine>
              </a:ext>
            </a:extLst>
          </p:spPr>
          <p:txBody>
            <a:bodyPr anchor="ctr"/>
            <a:p>
              <a:pPr algn="ctr"/>
              <a:r>
                <a:rPr 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rPr>
                <a:t>8</a:t>
              </a:r>
              <a:endParaRPr lang="zh-CN" altLang="en-US" dirty="0">
                <a:solidFill>
                  <a:schemeClr val="accent2"/>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7" name="矩形 6"/>
            <p:cNvSpPr>
              <a:spLocks noChangeArrowheads="1"/>
            </p:cNvSpPr>
            <p:nvPr>
              <p:custDataLst>
                <p:tags r:id="rId6"/>
              </p:custDataLst>
            </p:nvPr>
          </p:nvSpPr>
          <p:spPr bwMode="auto">
            <a:xfrm>
              <a:off x="687169" y="49996"/>
              <a:ext cx="1086193" cy="367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p>
              <a:pPr algn="ctr">
                <a:defRPr/>
              </a:pPr>
              <a:r>
                <a:rPr lang="en-US" altLang="zh-CN" sz="1200" b="1">
                  <a:sym typeface="+mn-ea"/>
                </a:rPr>
                <a:t>Reference</a:t>
              </a:r>
              <a:endParaRPr lang="en-US" altLang="zh-CN" sz="1200" b="1">
                <a:cs typeface="+mn-lt"/>
                <a:sym typeface="+mn-ea"/>
              </a:endParaRPr>
            </a:p>
          </p:txBody>
        </p:sp>
      </p:grpSp>
      <p:sp>
        <p:nvSpPr>
          <p:cNvPr id="21" name="直接连接符 10"/>
          <p:cNvSpPr>
            <a:spLocks noChangeShapeType="1"/>
          </p:cNvSpPr>
          <p:nvPr>
            <p:custDataLst>
              <p:tags r:id="rId7"/>
            </p:custDataLst>
          </p:nvPr>
        </p:nvSpPr>
        <p:spPr bwMode="auto">
          <a:xfrm>
            <a:off x="1331791" y="1851408"/>
            <a:ext cx="3118247" cy="0"/>
          </a:xfrm>
          <a:prstGeom prst="line">
            <a:avLst/>
          </a:prstGeom>
          <a:noFill/>
          <a:ln w="6350" cap="flat" cmpd="sng">
            <a:solidFill>
              <a:srgbClr val="BFBFBF"/>
            </a:solidFill>
            <a:bevel/>
          </a:ln>
          <a:extLst>
            <a:ext uri="{909E8E84-426E-40DD-AFC4-6F175D3DCCD1}">
              <a14:hiddenFill xmlns:a14="http://schemas.microsoft.com/office/drawing/2010/main">
                <a:noFill/>
              </a14:hiddenFill>
            </a:ext>
          </a:extLst>
        </p:spPr>
        <p:txBody>
          <a:bodyPr/>
          <a:p>
            <a:endParaRPr lang="zh-CN" altLang="en-US"/>
          </a:p>
        </p:txBody>
      </p:sp>
      <p:sp>
        <p:nvSpPr>
          <p:cNvPr id="22" name="直接连接符 10"/>
          <p:cNvSpPr>
            <a:spLocks noChangeShapeType="1"/>
          </p:cNvSpPr>
          <p:nvPr>
            <p:custDataLst>
              <p:tags r:id="rId8"/>
            </p:custDataLst>
          </p:nvPr>
        </p:nvSpPr>
        <p:spPr bwMode="auto">
          <a:xfrm>
            <a:off x="1260036" y="2355598"/>
            <a:ext cx="3118247" cy="0"/>
          </a:xfrm>
          <a:prstGeom prst="line">
            <a:avLst/>
          </a:prstGeom>
          <a:noFill/>
          <a:ln w="6350" cap="flat" cmpd="sng">
            <a:solidFill>
              <a:srgbClr val="BFBFBF"/>
            </a:solidFill>
            <a:bevel/>
          </a:ln>
          <a:extLst>
            <a:ext uri="{909E8E84-426E-40DD-AFC4-6F175D3DCCD1}">
              <a14:hiddenFill xmlns:a14="http://schemas.microsoft.com/office/drawing/2010/main">
                <a:noFill/>
              </a14:hiddenFill>
            </a:ext>
          </a:extLst>
        </p:spPr>
        <p:txBody>
          <a:bodyPr/>
          <a:lstStyle/>
          <a:p>
            <a:endParaRPr lang="zh-CN" altLang="en-US"/>
          </a:p>
        </p:txBody>
      </p:sp>
      <p:sp>
        <p:nvSpPr>
          <p:cNvPr id="23" name="直接连接符 10"/>
          <p:cNvSpPr>
            <a:spLocks noChangeShapeType="1"/>
          </p:cNvSpPr>
          <p:nvPr>
            <p:custDataLst>
              <p:tags r:id="rId9"/>
            </p:custDataLst>
          </p:nvPr>
        </p:nvSpPr>
        <p:spPr bwMode="auto">
          <a:xfrm>
            <a:off x="1331791" y="2859788"/>
            <a:ext cx="3118247" cy="0"/>
          </a:xfrm>
          <a:prstGeom prst="line">
            <a:avLst/>
          </a:prstGeom>
          <a:noFill/>
          <a:ln w="6350" cap="flat" cmpd="sng">
            <a:solidFill>
              <a:srgbClr val="BFBFBF"/>
            </a:solidFill>
            <a:bevel/>
          </a:ln>
          <a:extLst>
            <a:ext uri="{909E8E84-426E-40DD-AFC4-6F175D3DCCD1}">
              <a14:hiddenFill xmlns:a14="http://schemas.microsoft.com/office/drawing/2010/main">
                <a:noFill/>
              </a14:hiddenFill>
            </a:ext>
          </a:extLst>
        </p:spPr>
        <p:txBody>
          <a:bodyPr/>
          <a:p>
            <a:endParaRPr lang="zh-CN" altLang="en-US"/>
          </a:p>
        </p:txBody>
      </p:sp>
      <p:sp>
        <p:nvSpPr>
          <p:cNvPr id="24" name="直接连接符 10"/>
          <p:cNvSpPr>
            <a:spLocks noChangeShapeType="1"/>
          </p:cNvSpPr>
          <p:nvPr>
            <p:custDataLst>
              <p:tags r:id="rId10"/>
            </p:custDataLst>
          </p:nvPr>
        </p:nvSpPr>
        <p:spPr bwMode="auto">
          <a:xfrm>
            <a:off x="1313376" y="3325243"/>
            <a:ext cx="3118247" cy="0"/>
          </a:xfrm>
          <a:prstGeom prst="line">
            <a:avLst/>
          </a:prstGeom>
          <a:noFill/>
          <a:ln w="6350" cap="flat" cmpd="sng">
            <a:solidFill>
              <a:srgbClr val="BFBFBF"/>
            </a:solidFill>
            <a:bevel/>
          </a:ln>
          <a:extLst>
            <a:ext uri="{909E8E84-426E-40DD-AFC4-6F175D3DCCD1}">
              <a14:hiddenFill xmlns:a14="http://schemas.microsoft.com/office/drawing/2010/main">
                <a:noFill/>
              </a14:hiddenFill>
            </a:ext>
          </a:extLst>
        </p:spPr>
        <p:txBody>
          <a:bodyPr/>
          <a:p>
            <a:endParaRPr lang="zh-CN" altLang="en-US"/>
          </a:p>
        </p:txBody>
      </p:sp>
      <p:sp>
        <p:nvSpPr>
          <p:cNvPr id="25" name="直接连接符 10"/>
          <p:cNvSpPr>
            <a:spLocks noChangeShapeType="1"/>
          </p:cNvSpPr>
          <p:nvPr>
            <p:custDataLst>
              <p:tags r:id="rId11"/>
            </p:custDataLst>
          </p:nvPr>
        </p:nvSpPr>
        <p:spPr bwMode="auto">
          <a:xfrm>
            <a:off x="1260036" y="3692908"/>
            <a:ext cx="3118247" cy="0"/>
          </a:xfrm>
          <a:prstGeom prst="line">
            <a:avLst/>
          </a:prstGeom>
          <a:noFill/>
          <a:ln w="6350" cap="flat" cmpd="sng">
            <a:solidFill>
              <a:srgbClr val="BFBFBF"/>
            </a:solidFill>
            <a:bevel/>
          </a:ln>
          <a:extLst>
            <a:ext uri="{909E8E84-426E-40DD-AFC4-6F175D3DCCD1}">
              <a14:hiddenFill xmlns:a14="http://schemas.microsoft.com/office/drawing/2010/main">
                <a:noFill/>
              </a14:hiddenFill>
            </a:ext>
          </a:extLst>
        </p:spPr>
        <p:txBody>
          <a:bodyPr/>
          <a:p>
            <a:endParaRPr lang="zh-CN" altLang="en-US"/>
          </a:p>
        </p:txBody>
      </p:sp>
      <p:sp>
        <p:nvSpPr>
          <p:cNvPr id="26" name="直接连接符 10"/>
          <p:cNvSpPr>
            <a:spLocks noChangeShapeType="1"/>
          </p:cNvSpPr>
          <p:nvPr>
            <p:custDataLst>
              <p:tags r:id="rId12"/>
            </p:custDataLst>
          </p:nvPr>
        </p:nvSpPr>
        <p:spPr bwMode="auto">
          <a:xfrm>
            <a:off x="1331791" y="4137408"/>
            <a:ext cx="3118247" cy="0"/>
          </a:xfrm>
          <a:prstGeom prst="line">
            <a:avLst/>
          </a:prstGeom>
          <a:noFill/>
          <a:ln w="6350" cap="flat" cmpd="sng">
            <a:solidFill>
              <a:srgbClr val="BFBFBF"/>
            </a:solidFill>
            <a:bevel/>
          </a:ln>
          <a:extLst>
            <a:ext uri="{909E8E84-426E-40DD-AFC4-6F175D3DCCD1}">
              <a14:hiddenFill xmlns:a14="http://schemas.microsoft.com/office/drawing/2010/main">
                <a:noFill/>
              </a14:hiddenFill>
            </a:ext>
          </a:extLst>
        </p:spPr>
        <p:txBody>
          <a:bodyPr/>
          <a:p>
            <a:endParaRPr lang="zh-CN" altLang="en-US"/>
          </a:p>
        </p:txBody>
      </p:sp>
      <p:sp>
        <p:nvSpPr>
          <p:cNvPr id="27" name="直接连接符 10"/>
          <p:cNvSpPr>
            <a:spLocks noChangeShapeType="1"/>
          </p:cNvSpPr>
          <p:nvPr>
            <p:custDataLst>
              <p:tags r:id="rId13"/>
            </p:custDataLst>
          </p:nvPr>
        </p:nvSpPr>
        <p:spPr bwMode="auto">
          <a:xfrm>
            <a:off x="1331791" y="4526028"/>
            <a:ext cx="3118247" cy="0"/>
          </a:xfrm>
          <a:prstGeom prst="line">
            <a:avLst/>
          </a:prstGeom>
          <a:noFill/>
          <a:ln w="6350" cap="flat" cmpd="sng">
            <a:solidFill>
              <a:srgbClr val="BFBFBF"/>
            </a:solidFill>
            <a:bevel/>
          </a:ln>
          <a:extLst>
            <a:ext uri="{909E8E84-426E-40DD-AFC4-6F175D3DCCD1}">
              <a14:hiddenFill xmlns:a14="http://schemas.microsoft.com/office/drawing/2010/main">
                <a:noFill/>
              </a14:hiddenFill>
            </a:ext>
          </a:extLst>
        </p:spPr>
        <p:txBody>
          <a:bodyPr/>
          <a:p>
            <a:endParaRPr lang="zh-CN" altLang="en-US"/>
          </a:p>
        </p:txBody>
      </p:sp>
      <p:sp>
        <p:nvSpPr>
          <p:cNvPr id="59" name="Rectangle 2"/>
          <p:cNvSpPr>
            <a:spLocks noChangeArrowheads="1"/>
          </p:cNvSpPr>
          <p:nvPr>
            <p:custDataLst>
              <p:tags r:id="rId14"/>
            </p:custDataLst>
          </p:nvPr>
        </p:nvSpPr>
        <p:spPr bwMode="auto">
          <a:xfrm>
            <a:off x="4716145" y="1491378"/>
            <a:ext cx="3662363" cy="1750219"/>
          </a:xfrm>
          <a:prstGeom prst="rect">
            <a:avLst/>
          </a:prstGeom>
          <a:blipFill dpi="0" rotWithShape="1">
            <a:blip r:embed="rId15" cstate="print">
              <a:extLst>
                <a:ext uri="{28A0092B-C50C-407E-A947-70E740481C1C}">
                  <a14:useLocalDpi xmlns:a14="http://schemas.microsoft.com/office/drawing/2010/main" val="0"/>
                </a:ext>
              </a:extLst>
            </a:blip>
            <a:srcRect/>
            <a:stretch>
              <a:fillRect/>
            </a:stretch>
          </a:blipFill>
          <a:ln>
            <a:noFill/>
          </a:ln>
        </p:spPr>
        <p:txBody>
          <a:bodyPr anchor="ct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algn="ctr" eaLnBrk="1" hangingPunct="1">
              <a:lnSpc>
                <a:spcPct val="100000"/>
              </a:lnSpc>
              <a:spcBef>
                <a:spcPct val="0"/>
              </a:spcBef>
              <a:buFont typeface="Arial" panose="020B0604020202020204" pitchFamily="34" charset="0"/>
              <a:buNone/>
            </a:pPr>
            <a:endParaRPr lang="zh-CN" altLang="zh-CN" sz="1350">
              <a:solidFill>
                <a:schemeClr val="accent1"/>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500" fill="hold"/>
                                        <p:tgtEl>
                                          <p:spTgt spid="37"/>
                                        </p:tgtEl>
                                        <p:attrNameLst>
                                          <p:attrName>ppt_x</p:attrName>
                                        </p:attrNameLst>
                                      </p:cBhvr>
                                      <p:tavLst>
                                        <p:tav tm="0">
                                          <p:val>
                                            <p:strVal val="0-#ppt_w/2"/>
                                          </p:val>
                                        </p:tav>
                                        <p:tav tm="100000">
                                          <p:val>
                                            <p:strVal val="#ppt_x"/>
                                          </p:val>
                                        </p:tav>
                                      </p:tavLst>
                                    </p:anim>
                                    <p:anim calcmode="lin" valueType="num">
                                      <p:cBhvr additive="base">
                                        <p:cTn id="8" dur="500" fill="hold"/>
                                        <p:tgtEl>
                                          <p:spTgt spid="37"/>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nodeType="afterEffect">
                                  <p:stCondLst>
                                    <p:cond delay="0"/>
                                  </p:stCondLst>
                                  <p:childTnLst>
                                    <p:set>
                                      <p:cBhvr>
                                        <p:cTn id="11" dur="1" fill="hold">
                                          <p:stCondLst>
                                            <p:cond delay="0"/>
                                          </p:stCondLst>
                                        </p:cTn>
                                        <p:tgtEl>
                                          <p:spTgt spid="39"/>
                                        </p:tgtEl>
                                        <p:attrNameLst>
                                          <p:attrName>style.visibility</p:attrName>
                                        </p:attrNameLst>
                                      </p:cBhvr>
                                      <p:to>
                                        <p:strVal val="visible"/>
                                      </p:to>
                                    </p:set>
                                    <p:anim calcmode="lin" valueType="num">
                                      <p:cBhvr additive="base">
                                        <p:cTn id="12" dur="500" fill="hold"/>
                                        <p:tgtEl>
                                          <p:spTgt spid="39"/>
                                        </p:tgtEl>
                                        <p:attrNameLst>
                                          <p:attrName>ppt_x</p:attrName>
                                        </p:attrNameLst>
                                      </p:cBhvr>
                                      <p:tavLst>
                                        <p:tav tm="0">
                                          <p:val>
                                            <p:strVal val="0-#ppt_w/2"/>
                                          </p:val>
                                        </p:tav>
                                        <p:tav tm="100000">
                                          <p:val>
                                            <p:strVal val="#ppt_x"/>
                                          </p:val>
                                        </p:tav>
                                      </p:tavLst>
                                    </p:anim>
                                    <p:anim calcmode="lin" valueType="num">
                                      <p:cBhvr additive="base">
                                        <p:cTn id="13" dur="500" fill="hold"/>
                                        <p:tgtEl>
                                          <p:spTgt spid="39"/>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59"/>
                                        </p:tgtEl>
                                        <p:attrNameLst>
                                          <p:attrName>style.visibility</p:attrName>
                                        </p:attrNameLst>
                                      </p:cBhvr>
                                      <p:to>
                                        <p:strVal val="visible"/>
                                      </p:to>
                                    </p:set>
                                    <p:anim calcmode="lin" valueType="num">
                                      <p:cBhvr>
                                        <p:cTn id="17" dur="500" fill="hold"/>
                                        <p:tgtEl>
                                          <p:spTgt spid="59"/>
                                        </p:tgtEl>
                                        <p:attrNameLst>
                                          <p:attrName>ppt_x</p:attrName>
                                        </p:attrNameLst>
                                      </p:cBhvr>
                                      <p:tavLst>
                                        <p:tav tm="0">
                                          <p:val>
                                            <p:strVal val="0-#ppt_w/2"/>
                                          </p:val>
                                        </p:tav>
                                        <p:tav tm="100000">
                                          <p:val>
                                            <p:strVal val="#ppt_x"/>
                                          </p:val>
                                        </p:tav>
                                      </p:tavLst>
                                    </p:anim>
                                    <p:anim calcmode="lin" valueType="num">
                                      <p:cBhvr>
                                        <p:cTn id="18" dur="500" fill="hold"/>
                                        <p:tgtEl>
                                          <p:spTgt spid="5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59" grpId="0" bldLvl="0" animBg="1"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2771775" y="51435"/>
            <a:ext cx="3421380" cy="1245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sz="2500" b="1">
                <a:latin typeface="+mn-lt"/>
                <a:ea typeface="+mn-ea"/>
                <a:sym typeface="+mn-ea"/>
              </a:rPr>
              <a:t>Definition and Introduction</a:t>
            </a:r>
            <a:endParaRPr lang="en-US" sz="2500" b="1">
              <a:solidFill>
                <a:schemeClr val="tx1"/>
              </a:solidFill>
              <a:latin typeface="+mn-lt"/>
              <a:ea typeface="+mn-ea"/>
              <a:cs typeface="+mn-cs"/>
            </a:endParaRPr>
          </a:p>
          <a:p>
            <a:pPr algn="ctr"/>
            <a:endParaRPr lang="zh-CN" altLang="en-US" sz="2500" dirty="0">
              <a:solidFill>
                <a:schemeClr val="accent1"/>
              </a:solidFill>
              <a:latin typeface="微软雅黑" panose="020B0503020204020204" pitchFamily="34" charset="-122"/>
              <a:ea typeface="微软雅黑" panose="020B0503020204020204" pitchFamily="34" charset="-122"/>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88" name="Rectangle 11"/>
          <p:cNvSpPr>
            <a:spLocks noChangeArrowheads="1"/>
          </p:cNvSpPr>
          <p:nvPr/>
        </p:nvSpPr>
        <p:spPr bwMode="auto">
          <a:xfrm>
            <a:off x="251460" y="3003550"/>
            <a:ext cx="8752840" cy="1664970"/>
          </a:xfrm>
          <a:prstGeom prst="rect">
            <a:avLst/>
          </a:prstGeom>
          <a:solidFill>
            <a:schemeClr val="bg1"/>
          </a:solidFill>
          <a:ln>
            <a:noFill/>
          </a:ln>
        </p:spPr>
        <p:txBody>
          <a:bodyPr anchor="ct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algn="just"/>
            <a:r>
              <a:rPr sz="1400">
                <a:solidFill>
                  <a:schemeClr val="accent2"/>
                </a:solidFill>
                <a:latin typeface="+mj-lt"/>
                <a:cs typeface="+mj-lt"/>
                <a:sym typeface="+mn-ea"/>
              </a:rPr>
              <a:t>The process of enterprise reform is full of uncertainty, and if it is not done well, it will fail. Therefore, it is particularly important to do a good job in the planning of enterprise reform. The ultimate goal of enterprise reform is to realize the vision and strategy of the enterprise.</a:t>
            </a:r>
            <a:endParaRPr lang="zh-CN" altLang="en-US" sz="1400">
              <a:solidFill>
                <a:schemeClr val="accent2"/>
              </a:solidFill>
              <a:latin typeface="+mj-lt"/>
              <a:ea typeface="微软雅黑" panose="020B0503020204020204" pitchFamily="34" charset="-122"/>
              <a:cs typeface="+mj-lt"/>
            </a:endParaRPr>
          </a:p>
          <a:p>
            <a:pPr algn="just"/>
            <a:r>
              <a:rPr sz="1400">
                <a:solidFill>
                  <a:schemeClr val="accent2"/>
                </a:solidFill>
                <a:latin typeface="Calibri" panose="020F0502020204030204" pitchFamily="34" charset="0"/>
                <a:cs typeface="Calibri" panose="020F0502020204030204" pitchFamily="34" charset="0"/>
                <a:sym typeface="+mn-ea"/>
              </a:rPr>
              <a:t>The vision and strategy are long-term, and its expression is highly refined and summarized, lacking the operability of the implementation of the change. Therefore, according to the vision and strategy of the enterprise, it is necessary to formulate short-term, specific and operational reform goals and specific steps and contents to achieve this goal(</a:t>
            </a:r>
            <a:r>
              <a:rPr sz="1400">
                <a:solidFill>
                  <a:schemeClr val="accent2"/>
                </a:solidFill>
                <a:latin typeface="Calibri" panose="020F0502020204030204" pitchFamily="34" charset="0"/>
                <a:cs typeface="Calibri" panose="020F0502020204030204" pitchFamily="34" charset="0"/>
                <a:sym typeface="+mn-ea"/>
              </a:rPr>
              <a:t>Stupina,</a:t>
            </a:r>
            <a:r>
              <a:rPr lang="en-US" sz="1400">
                <a:solidFill>
                  <a:schemeClr val="accent2"/>
                </a:solidFill>
                <a:latin typeface="Calibri" panose="020F0502020204030204" pitchFamily="34" charset="0"/>
                <a:cs typeface="Calibri" panose="020F0502020204030204" pitchFamily="34" charset="0"/>
                <a:sym typeface="+mn-ea"/>
              </a:rPr>
              <a:t> </a:t>
            </a:r>
            <a:r>
              <a:rPr sz="1400">
                <a:solidFill>
                  <a:schemeClr val="accent2"/>
                </a:solidFill>
                <a:latin typeface="Calibri" panose="020F0502020204030204" pitchFamily="34" charset="0"/>
                <a:cs typeface="Calibri" panose="020F0502020204030204" pitchFamily="34" charset="0"/>
                <a:sym typeface="+mn-ea"/>
              </a:rPr>
              <a:t>2013)</a:t>
            </a:r>
            <a:r>
              <a:rPr sz="1400">
                <a:solidFill>
                  <a:schemeClr val="accent2"/>
                </a:solidFill>
                <a:latin typeface="Calibri" panose="020F0502020204030204" pitchFamily="34" charset="0"/>
                <a:cs typeface="Calibri" panose="020F0502020204030204" pitchFamily="34" charset="0"/>
                <a:sym typeface="+mn-ea"/>
              </a:rPr>
              <a:t>.</a:t>
            </a:r>
            <a:endParaRPr sz="1400">
              <a:solidFill>
                <a:schemeClr val="accent2"/>
              </a:solidFill>
              <a:latin typeface="Calibri" panose="020F0502020204030204" pitchFamily="34" charset="0"/>
              <a:cs typeface="Calibri" panose="020F0502020204030204" pitchFamily="34" charset="0"/>
              <a:sym typeface="+mn-ea"/>
              <a:hlinkClick r:id="rId1" action="ppaction://hlinksldjump"/>
            </a:endParaRPr>
          </a:p>
        </p:txBody>
      </p:sp>
      <p:grpSp>
        <p:nvGrpSpPr>
          <p:cNvPr id="89" name="组合 3"/>
          <p:cNvGrpSpPr/>
          <p:nvPr/>
        </p:nvGrpSpPr>
        <p:grpSpPr bwMode="auto">
          <a:xfrm>
            <a:off x="3245644" y="1322705"/>
            <a:ext cx="2652713" cy="1600200"/>
            <a:chOff x="0" y="0"/>
            <a:chExt cx="3536515" cy="2133600"/>
          </a:xfrm>
        </p:grpSpPr>
        <p:pic>
          <p:nvPicPr>
            <p:cNvPr id="90"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3536515"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 name="Rectangle 18"/>
            <p:cNvSpPr>
              <a:spLocks noChangeArrowheads="1"/>
            </p:cNvSpPr>
            <p:nvPr/>
          </p:nvSpPr>
          <p:spPr bwMode="auto">
            <a:xfrm>
              <a:off x="519687" y="255892"/>
              <a:ext cx="2450592" cy="1530000"/>
            </a:xfrm>
            <a:prstGeom prst="rect">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12700">
                  <a:solidFill>
                    <a:srgbClr val="42719B"/>
                  </a:solidFill>
                  <a:bevel/>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algn="ctr" eaLnBrk="1" hangingPunct="1">
                <a:lnSpc>
                  <a:spcPct val="100000"/>
                </a:lnSpc>
                <a:spcBef>
                  <a:spcPct val="0"/>
                </a:spcBef>
                <a:buFont typeface="Arial" panose="020B0604020202020204" pitchFamily="34" charset="0"/>
                <a:buNone/>
              </a:pPr>
              <a:endParaRPr lang="zh-CN" altLang="zh-CN" sz="2400">
                <a:solidFill>
                  <a:schemeClr val="accent1"/>
                </a:solidFill>
                <a:latin typeface="微软雅黑" panose="020B0503020204020204" pitchFamily="34" charset="-122"/>
                <a:ea typeface="微软雅黑" panose="020B0503020204020204" pitchFamily="34" charset="-122"/>
              </a:endParaRPr>
            </a:p>
          </p:txBody>
        </p:sp>
      </p:grpSp>
      <p:grpSp>
        <p:nvGrpSpPr>
          <p:cNvPr id="92" name="组合 2"/>
          <p:cNvGrpSpPr/>
          <p:nvPr/>
        </p:nvGrpSpPr>
        <p:grpSpPr bwMode="auto">
          <a:xfrm>
            <a:off x="654844" y="1322705"/>
            <a:ext cx="2652713" cy="1600200"/>
            <a:chOff x="0" y="0"/>
            <a:chExt cx="3536515" cy="2133600"/>
          </a:xfrm>
        </p:grpSpPr>
        <p:pic>
          <p:nvPicPr>
            <p:cNvPr id="9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3536515"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4" name="Rectangle 19"/>
            <p:cNvSpPr>
              <a:spLocks noChangeArrowheads="1"/>
            </p:cNvSpPr>
            <p:nvPr/>
          </p:nvSpPr>
          <p:spPr bwMode="auto">
            <a:xfrm>
              <a:off x="524581" y="255892"/>
              <a:ext cx="2450592" cy="1530000"/>
            </a:xfrm>
            <a:prstGeom prst="rect">
              <a:avLst/>
            </a:prstGeom>
            <a:blipFill dpi="0" rotWithShape="1">
              <a:blip r:embed="rId4"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12700">
                  <a:solidFill>
                    <a:srgbClr val="42719B"/>
                  </a:solidFill>
                  <a:bevel/>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algn="ctr" eaLnBrk="1" hangingPunct="1">
                <a:lnSpc>
                  <a:spcPct val="100000"/>
                </a:lnSpc>
                <a:spcBef>
                  <a:spcPct val="0"/>
                </a:spcBef>
                <a:buFont typeface="Arial" panose="020B0604020202020204" pitchFamily="34" charset="0"/>
                <a:buNone/>
              </a:pPr>
              <a:endParaRPr lang="zh-CN" altLang="zh-CN" sz="2400">
                <a:solidFill>
                  <a:schemeClr val="accent1"/>
                </a:solidFill>
                <a:latin typeface="微软雅黑" panose="020B0503020204020204" pitchFamily="34" charset="-122"/>
                <a:ea typeface="微软雅黑" panose="020B0503020204020204" pitchFamily="34" charset="-122"/>
              </a:endParaRPr>
            </a:p>
          </p:txBody>
        </p:sp>
      </p:grpSp>
      <p:grpSp>
        <p:nvGrpSpPr>
          <p:cNvPr id="95" name="组合 4"/>
          <p:cNvGrpSpPr/>
          <p:nvPr/>
        </p:nvGrpSpPr>
        <p:grpSpPr bwMode="auto">
          <a:xfrm>
            <a:off x="5836444" y="1322705"/>
            <a:ext cx="2651522" cy="1600200"/>
            <a:chOff x="0" y="0"/>
            <a:chExt cx="3536515" cy="2133600"/>
          </a:xfrm>
        </p:grpSpPr>
        <p:pic>
          <p:nvPicPr>
            <p:cNvPr id="96"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3536515"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 name="Rectangle 20"/>
            <p:cNvSpPr>
              <a:spLocks noChangeArrowheads="1"/>
            </p:cNvSpPr>
            <p:nvPr/>
          </p:nvSpPr>
          <p:spPr bwMode="auto">
            <a:xfrm>
              <a:off x="515715" y="255890"/>
              <a:ext cx="2450592" cy="1530000"/>
            </a:xfrm>
            <a:prstGeom prst="rect">
              <a:avLst/>
            </a:prstGeom>
            <a:blipFill dpi="0" rotWithShape="1">
              <a:blip r:embed="rId6" cstate="print">
                <a:extLst>
                  <a:ext uri="{28A0092B-C50C-407E-A947-70E740481C1C}">
                    <a14:useLocalDpi xmlns:a14="http://schemas.microsoft.com/office/drawing/2010/main" val="0"/>
                  </a:ext>
                </a:extLst>
              </a:blip>
              <a:srcRect/>
              <a:stretch>
                <a:fillRect/>
              </a:stretch>
            </a:blipFill>
            <a:ln>
              <a:noFill/>
            </a:ln>
            <a:extLst>
              <a:ext uri="{91240B29-F687-4F45-9708-019B960494DF}">
                <a14:hiddenLine xmlns:a14="http://schemas.microsoft.com/office/drawing/2010/main" w="12700">
                  <a:solidFill>
                    <a:srgbClr val="42719B"/>
                  </a:solidFill>
                  <a:bevel/>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algn="ctr" eaLnBrk="1" hangingPunct="1">
                <a:lnSpc>
                  <a:spcPct val="100000"/>
                </a:lnSpc>
                <a:spcBef>
                  <a:spcPct val="0"/>
                </a:spcBef>
                <a:buFont typeface="Arial" panose="020B0604020202020204" pitchFamily="34" charset="0"/>
                <a:buNone/>
              </a:pPr>
              <a:endParaRPr lang="zh-CN" altLang="zh-CN" sz="2400">
                <a:solidFill>
                  <a:schemeClr val="accent1"/>
                </a:solidFill>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88"/>
                                        </p:tgtEl>
                                        <p:attrNameLst>
                                          <p:attrName>style.visibility</p:attrName>
                                        </p:attrNameLst>
                                      </p:cBhvr>
                                      <p:to>
                                        <p:strVal val="visible"/>
                                      </p:to>
                                    </p:set>
                                    <p:animEffect>
                                      <p:cBhvr>
                                        <p:cTn id="7" dur="1000"/>
                                        <p:tgtEl>
                                          <p:spTgt spid="88"/>
                                        </p:tgtEl>
                                      </p:cBhvr>
                                    </p:animEffect>
                                  </p:childTnLst>
                                </p:cTn>
                              </p:par>
                            </p:childTnLst>
                          </p:cTn>
                        </p:par>
                        <p:par>
                          <p:cTn id="8" fill="hold">
                            <p:stCondLst>
                              <p:cond delay="1000"/>
                            </p:stCondLst>
                            <p:childTnLst>
                              <p:par>
                                <p:cTn id="9" presetID="12" presetClass="entr" presetSubtype="1" fill="hold" nodeType="afterEffect">
                                  <p:stCondLst>
                                    <p:cond delay="0"/>
                                  </p:stCondLst>
                                  <p:childTnLst>
                                    <p:set>
                                      <p:cBhvr>
                                        <p:cTn id="10" dur="1" fill="hold">
                                          <p:stCondLst>
                                            <p:cond delay="0"/>
                                          </p:stCondLst>
                                        </p:cTn>
                                        <p:tgtEl>
                                          <p:spTgt spid="89"/>
                                        </p:tgtEl>
                                        <p:attrNameLst>
                                          <p:attrName>style.visibility</p:attrName>
                                        </p:attrNameLst>
                                      </p:cBhvr>
                                      <p:to>
                                        <p:strVal val="visible"/>
                                      </p:to>
                                    </p:set>
                                    <p:anim calcmode="lin" valueType="num">
                                      <p:cBhvr>
                                        <p:cTn id="11" dur="500"/>
                                        <p:tgtEl>
                                          <p:spTgt spid="89"/>
                                        </p:tgtEl>
                                        <p:attrNameLst>
                                          <p:attrName>ppt_y</p:attrName>
                                        </p:attrNameLst>
                                      </p:cBhvr>
                                      <p:tavLst>
                                        <p:tav tm="0">
                                          <p:val>
                                            <p:strVal val="#ppt_y-#ppt_h*1.125000"/>
                                          </p:val>
                                        </p:tav>
                                        <p:tav tm="100000">
                                          <p:val>
                                            <p:strVal val="#ppt_y"/>
                                          </p:val>
                                        </p:tav>
                                      </p:tavLst>
                                    </p:anim>
                                    <p:animEffect>
                                      <p:cBhvr>
                                        <p:cTn id="12" dur="500"/>
                                        <p:tgtEl>
                                          <p:spTgt spid="89"/>
                                        </p:tgtEl>
                                      </p:cBhvr>
                                    </p:animEffect>
                                  </p:childTnLst>
                                </p:cTn>
                              </p:par>
                            </p:childTnLst>
                          </p:cTn>
                        </p:par>
                        <p:par>
                          <p:cTn id="13" fill="hold">
                            <p:stCondLst>
                              <p:cond delay="1500"/>
                            </p:stCondLst>
                            <p:childTnLst>
                              <p:par>
                                <p:cTn id="14" presetID="12" presetClass="entr" presetSubtype="2" fill="hold" nodeType="afterEffect">
                                  <p:stCondLst>
                                    <p:cond delay="0"/>
                                  </p:stCondLst>
                                  <p:childTnLst>
                                    <p:set>
                                      <p:cBhvr>
                                        <p:cTn id="15" dur="1" fill="hold">
                                          <p:stCondLst>
                                            <p:cond delay="0"/>
                                          </p:stCondLst>
                                        </p:cTn>
                                        <p:tgtEl>
                                          <p:spTgt spid="92"/>
                                        </p:tgtEl>
                                        <p:attrNameLst>
                                          <p:attrName>style.visibility</p:attrName>
                                        </p:attrNameLst>
                                      </p:cBhvr>
                                      <p:to>
                                        <p:strVal val="visible"/>
                                      </p:to>
                                    </p:set>
                                    <p:anim calcmode="lin" valueType="num">
                                      <p:cBhvr>
                                        <p:cTn id="16" dur="500"/>
                                        <p:tgtEl>
                                          <p:spTgt spid="92"/>
                                        </p:tgtEl>
                                        <p:attrNameLst>
                                          <p:attrName>ppt_x</p:attrName>
                                        </p:attrNameLst>
                                      </p:cBhvr>
                                      <p:tavLst>
                                        <p:tav tm="0">
                                          <p:val>
                                            <p:strVal val="#ppt_x+#ppt_w*1.125000"/>
                                          </p:val>
                                        </p:tav>
                                        <p:tav tm="100000">
                                          <p:val>
                                            <p:strVal val="#ppt_x"/>
                                          </p:val>
                                        </p:tav>
                                      </p:tavLst>
                                    </p:anim>
                                    <p:animEffect>
                                      <p:cBhvr>
                                        <p:cTn id="17" dur="500"/>
                                        <p:tgtEl>
                                          <p:spTgt spid="92"/>
                                        </p:tgtEl>
                                      </p:cBhvr>
                                    </p:animEffect>
                                  </p:childTnLst>
                                </p:cTn>
                              </p:par>
                              <p:par>
                                <p:cTn id="18" presetID="12" presetClass="entr" presetSubtype="8" fill="hold" nodeType="withEffect">
                                  <p:stCondLst>
                                    <p:cond delay="0"/>
                                  </p:stCondLst>
                                  <p:childTnLst>
                                    <p:set>
                                      <p:cBhvr>
                                        <p:cTn id="19" dur="1" fill="hold">
                                          <p:stCondLst>
                                            <p:cond delay="0"/>
                                          </p:stCondLst>
                                        </p:cTn>
                                        <p:tgtEl>
                                          <p:spTgt spid="95"/>
                                        </p:tgtEl>
                                        <p:attrNameLst>
                                          <p:attrName>style.visibility</p:attrName>
                                        </p:attrNameLst>
                                      </p:cBhvr>
                                      <p:to>
                                        <p:strVal val="visible"/>
                                      </p:to>
                                    </p:set>
                                    <p:anim calcmode="lin" valueType="num">
                                      <p:cBhvr>
                                        <p:cTn id="20" dur="500"/>
                                        <p:tgtEl>
                                          <p:spTgt spid="95"/>
                                        </p:tgtEl>
                                        <p:attrNameLst>
                                          <p:attrName>ppt_x</p:attrName>
                                        </p:attrNameLst>
                                      </p:cBhvr>
                                      <p:tavLst>
                                        <p:tav tm="0">
                                          <p:val>
                                            <p:strVal val="#ppt_x-#ppt_w*1.125000"/>
                                          </p:val>
                                        </p:tav>
                                        <p:tav tm="100000">
                                          <p:val>
                                            <p:strVal val="#ppt_x"/>
                                          </p:val>
                                        </p:tav>
                                      </p:tavLst>
                                    </p:anim>
                                    <p:animEffect>
                                      <p:cBhvr>
                                        <p:cTn id="21" dur="500"/>
                                        <p:tgtEl>
                                          <p:spTgt spid="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 grpId="0" bldLvl="0" animBg="1"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3260725" y="195580"/>
            <a:ext cx="2133600" cy="8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en-GB" sz="2500" b="1">
                <a:latin typeface="+mj-lt"/>
                <a:cs typeface="+mj-lt"/>
                <a:sym typeface="+mn-ea"/>
              </a:rPr>
              <a:t>Company and Its History</a:t>
            </a:r>
            <a:endParaRPr lang="zh-CN" altLang="en-US" sz="2500" dirty="0">
              <a:solidFill>
                <a:schemeClr val="accent1"/>
              </a:solidFill>
              <a:latin typeface="+mj-lt"/>
              <a:ea typeface="微软雅黑" panose="020B0503020204020204" pitchFamily="34" charset="-122"/>
              <a:cs typeface="+mj-lt"/>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150" name="Freeform 239"/>
          <p:cNvSpPr>
            <a:spLocks noEditPoints="1" noChangeArrowheads="1"/>
          </p:cNvSpPr>
          <p:nvPr/>
        </p:nvSpPr>
        <p:spPr bwMode="auto">
          <a:xfrm>
            <a:off x="1993155" y="2057400"/>
            <a:ext cx="1738313" cy="1738313"/>
          </a:xfrm>
          <a:custGeom>
            <a:avLst/>
            <a:gdLst>
              <a:gd name="T0" fmla="*/ 2147483646 w 2116"/>
              <a:gd name="T1" fmla="*/ 1262169863 h 2116"/>
              <a:gd name="T2" fmla="*/ 2147483646 w 2116"/>
              <a:gd name="T3" fmla="*/ 1059407178 h 2116"/>
              <a:gd name="T4" fmla="*/ 2147483646 w 2116"/>
              <a:gd name="T5" fmla="*/ 782257393 h 2116"/>
              <a:gd name="T6" fmla="*/ 2147483646 w 2116"/>
              <a:gd name="T7" fmla="*/ 683875654 h 2116"/>
              <a:gd name="T8" fmla="*/ 2147483646 w 2116"/>
              <a:gd name="T9" fmla="*/ 365933012 h 2116"/>
              <a:gd name="T10" fmla="*/ 1857261195 w 2116"/>
              <a:gd name="T11" fmla="*/ 385130037 h 2116"/>
              <a:gd name="T12" fmla="*/ 1756479555 w 2116"/>
              <a:gd name="T13" fmla="*/ 95982932 h 2116"/>
              <a:gd name="T14" fmla="*/ 1480530267 w 2116"/>
              <a:gd name="T15" fmla="*/ 229158320 h 2116"/>
              <a:gd name="T16" fmla="*/ 1262169863 w 2116"/>
              <a:gd name="T17" fmla="*/ 0 h 2116"/>
              <a:gd name="T18" fmla="*/ 1060606582 w 2116"/>
              <a:gd name="T19" fmla="*/ 229158320 h 2116"/>
              <a:gd name="T20" fmla="*/ 783456796 w 2116"/>
              <a:gd name="T21" fmla="*/ 93583030 h 2116"/>
              <a:gd name="T22" fmla="*/ 683875654 w 2116"/>
              <a:gd name="T23" fmla="*/ 385130037 h 2116"/>
              <a:gd name="T24" fmla="*/ 365933012 w 2116"/>
              <a:gd name="T25" fmla="*/ 376730928 h 2116"/>
              <a:gd name="T26" fmla="*/ 386329440 w 2116"/>
              <a:gd name="T27" fmla="*/ 681475752 h 2116"/>
              <a:gd name="T28" fmla="*/ 97182336 w 2116"/>
              <a:gd name="T29" fmla="*/ 782257393 h 2116"/>
              <a:gd name="T30" fmla="*/ 230357723 w 2116"/>
              <a:gd name="T31" fmla="*/ 1058206680 h 2116"/>
              <a:gd name="T32" fmla="*/ 0 w 2116"/>
              <a:gd name="T33" fmla="*/ 1276567084 h 2116"/>
              <a:gd name="T34" fmla="*/ 229158320 w 2116"/>
              <a:gd name="T35" fmla="*/ 1479329769 h 2116"/>
              <a:gd name="T36" fmla="*/ 93583030 w 2116"/>
              <a:gd name="T37" fmla="*/ 1755280151 h 2116"/>
              <a:gd name="T38" fmla="*/ 385130037 w 2116"/>
              <a:gd name="T39" fmla="*/ 1854861293 h 2116"/>
              <a:gd name="T40" fmla="*/ 376730928 w 2116"/>
              <a:gd name="T41" fmla="*/ 2147483646 h 2116"/>
              <a:gd name="T42" fmla="*/ 682675155 w 2116"/>
              <a:gd name="T43" fmla="*/ 2147483646 h 2116"/>
              <a:gd name="T44" fmla="*/ 783456796 w 2116"/>
              <a:gd name="T45" fmla="*/ 2147483646 h 2116"/>
              <a:gd name="T46" fmla="*/ 1058206680 w 2116"/>
              <a:gd name="T47" fmla="*/ 2147483646 h 2116"/>
              <a:gd name="T48" fmla="*/ 1276567084 w 2116"/>
              <a:gd name="T49" fmla="*/ 2147483646 h 2116"/>
              <a:gd name="T50" fmla="*/ 1479329769 w 2116"/>
              <a:gd name="T51" fmla="*/ 2147483646 h 2116"/>
              <a:gd name="T52" fmla="*/ 1756479555 w 2116"/>
              <a:gd name="T53" fmla="*/ 2147483646 h 2116"/>
              <a:gd name="T54" fmla="*/ 1854861293 w 2116"/>
              <a:gd name="T55" fmla="*/ 2147483646 h 2116"/>
              <a:gd name="T56" fmla="*/ 2147483646 w 2116"/>
              <a:gd name="T57" fmla="*/ 2147483646 h 2116"/>
              <a:gd name="T58" fmla="*/ 2147483646 w 2116"/>
              <a:gd name="T59" fmla="*/ 1856061792 h 2116"/>
              <a:gd name="T60" fmla="*/ 2147483646 w 2116"/>
              <a:gd name="T61" fmla="*/ 1755280151 h 2116"/>
              <a:gd name="T62" fmla="*/ 2147483646 w 2116"/>
              <a:gd name="T63" fmla="*/ 1480530267 h 2116"/>
              <a:gd name="T64" fmla="*/ 1629302279 w 2116"/>
              <a:gd name="T65" fmla="*/ 2002434997 h 2116"/>
              <a:gd name="T66" fmla="*/ 910634072 w 2116"/>
              <a:gd name="T67" fmla="*/ 536301950 h 2116"/>
              <a:gd name="T68" fmla="*/ 1629302279 w 2116"/>
              <a:gd name="T69" fmla="*/ 2002434997 h 211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116"/>
              <a:gd name="T106" fmla="*/ 0 h 2116"/>
              <a:gd name="T107" fmla="*/ 2116 w 2116"/>
              <a:gd name="T108" fmla="*/ 2116 h 211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116" h="2116">
                <a:moveTo>
                  <a:pt x="1941" y="1111"/>
                </a:moveTo>
                <a:cubicBezTo>
                  <a:pt x="2116" y="1052"/>
                  <a:pt x="2116" y="1052"/>
                  <a:pt x="2116" y="1052"/>
                </a:cubicBezTo>
                <a:cubicBezTo>
                  <a:pt x="2107" y="917"/>
                  <a:pt x="2107" y="917"/>
                  <a:pt x="2107" y="917"/>
                </a:cubicBezTo>
                <a:cubicBezTo>
                  <a:pt x="1925" y="883"/>
                  <a:pt x="1925" y="883"/>
                  <a:pt x="1925" y="883"/>
                </a:cubicBezTo>
                <a:cubicBezTo>
                  <a:pt x="1918" y="847"/>
                  <a:pt x="1908" y="810"/>
                  <a:pt x="1896" y="774"/>
                </a:cubicBezTo>
                <a:cubicBezTo>
                  <a:pt x="2038" y="652"/>
                  <a:pt x="2038" y="652"/>
                  <a:pt x="2038" y="652"/>
                </a:cubicBezTo>
                <a:cubicBezTo>
                  <a:pt x="1979" y="532"/>
                  <a:pt x="1979" y="532"/>
                  <a:pt x="1979" y="532"/>
                </a:cubicBezTo>
                <a:cubicBezTo>
                  <a:pt x="1795" y="570"/>
                  <a:pt x="1795" y="570"/>
                  <a:pt x="1795" y="570"/>
                </a:cubicBezTo>
                <a:cubicBezTo>
                  <a:pt x="1772" y="535"/>
                  <a:pt x="1747" y="502"/>
                  <a:pt x="1720" y="471"/>
                </a:cubicBezTo>
                <a:cubicBezTo>
                  <a:pt x="1802" y="305"/>
                  <a:pt x="1802" y="305"/>
                  <a:pt x="1802" y="305"/>
                </a:cubicBezTo>
                <a:cubicBezTo>
                  <a:pt x="1700" y="217"/>
                  <a:pt x="1700" y="217"/>
                  <a:pt x="1700" y="217"/>
                </a:cubicBezTo>
                <a:cubicBezTo>
                  <a:pt x="1548" y="321"/>
                  <a:pt x="1548" y="321"/>
                  <a:pt x="1548" y="321"/>
                </a:cubicBezTo>
                <a:cubicBezTo>
                  <a:pt x="1516" y="301"/>
                  <a:pt x="1483" y="282"/>
                  <a:pt x="1450" y="265"/>
                </a:cubicBezTo>
                <a:cubicBezTo>
                  <a:pt x="1464" y="80"/>
                  <a:pt x="1464" y="80"/>
                  <a:pt x="1464" y="80"/>
                </a:cubicBezTo>
                <a:cubicBezTo>
                  <a:pt x="1336" y="37"/>
                  <a:pt x="1336" y="37"/>
                  <a:pt x="1336" y="37"/>
                </a:cubicBezTo>
                <a:cubicBezTo>
                  <a:pt x="1234" y="191"/>
                  <a:pt x="1234" y="191"/>
                  <a:pt x="1234" y="191"/>
                </a:cubicBezTo>
                <a:cubicBezTo>
                  <a:pt x="1194" y="183"/>
                  <a:pt x="1152" y="178"/>
                  <a:pt x="1111" y="175"/>
                </a:cubicBezTo>
                <a:cubicBezTo>
                  <a:pt x="1052" y="0"/>
                  <a:pt x="1052" y="0"/>
                  <a:pt x="1052" y="0"/>
                </a:cubicBezTo>
                <a:cubicBezTo>
                  <a:pt x="918" y="9"/>
                  <a:pt x="918" y="9"/>
                  <a:pt x="918" y="9"/>
                </a:cubicBezTo>
                <a:cubicBezTo>
                  <a:pt x="884" y="191"/>
                  <a:pt x="884" y="191"/>
                  <a:pt x="884" y="191"/>
                </a:cubicBezTo>
                <a:cubicBezTo>
                  <a:pt x="847" y="198"/>
                  <a:pt x="810" y="208"/>
                  <a:pt x="774" y="220"/>
                </a:cubicBezTo>
                <a:cubicBezTo>
                  <a:pt x="653" y="78"/>
                  <a:pt x="653" y="78"/>
                  <a:pt x="653" y="78"/>
                </a:cubicBezTo>
                <a:cubicBezTo>
                  <a:pt x="532" y="137"/>
                  <a:pt x="532" y="137"/>
                  <a:pt x="532" y="137"/>
                </a:cubicBezTo>
                <a:cubicBezTo>
                  <a:pt x="570" y="321"/>
                  <a:pt x="570" y="321"/>
                  <a:pt x="570" y="321"/>
                </a:cubicBezTo>
                <a:cubicBezTo>
                  <a:pt x="535" y="344"/>
                  <a:pt x="502" y="369"/>
                  <a:pt x="471" y="396"/>
                </a:cubicBezTo>
                <a:cubicBezTo>
                  <a:pt x="305" y="314"/>
                  <a:pt x="305" y="314"/>
                  <a:pt x="305" y="314"/>
                </a:cubicBezTo>
                <a:cubicBezTo>
                  <a:pt x="217" y="416"/>
                  <a:pt x="217" y="416"/>
                  <a:pt x="217" y="416"/>
                </a:cubicBezTo>
                <a:cubicBezTo>
                  <a:pt x="322" y="568"/>
                  <a:pt x="322" y="568"/>
                  <a:pt x="322" y="568"/>
                </a:cubicBezTo>
                <a:cubicBezTo>
                  <a:pt x="301" y="600"/>
                  <a:pt x="282" y="633"/>
                  <a:pt x="265" y="666"/>
                </a:cubicBezTo>
                <a:cubicBezTo>
                  <a:pt x="81" y="652"/>
                  <a:pt x="81" y="652"/>
                  <a:pt x="81" y="652"/>
                </a:cubicBezTo>
                <a:cubicBezTo>
                  <a:pt x="37" y="780"/>
                  <a:pt x="37" y="780"/>
                  <a:pt x="37" y="780"/>
                </a:cubicBezTo>
                <a:cubicBezTo>
                  <a:pt x="192" y="882"/>
                  <a:pt x="192" y="882"/>
                  <a:pt x="192" y="882"/>
                </a:cubicBezTo>
                <a:cubicBezTo>
                  <a:pt x="183" y="923"/>
                  <a:pt x="178" y="964"/>
                  <a:pt x="175" y="1005"/>
                </a:cubicBezTo>
                <a:cubicBezTo>
                  <a:pt x="0" y="1064"/>
                  <a:pt x="0" y="1064"/>
                  <a:pt x="0" y="1064"/>
                </a:cubicBezTo>
                <a:cubicBezTo>
                  <a:pt x="9" y="1198"/>
                  <a:pt x="9" y="1198"/>
                  <a:pt x="9" y="1198"/>
                </a:cubicBezTo>
                <a:cubicBezTo>
                  <a:pt x="191" y="1233"/>
                  <a:pt x="191" y="1233"/>
                  <a:pt x="191" y="1233"/>
                </a:cubicBezTo>
                <a:cubicBezTo>
                  <a:pt x="199" y="1269"/>
                  <a:pt x="208" y="1306"/>
                  <a:pt x="221" y="1342"/>
                </a:cubicBezTo>
                <a:cubicBezTo>
                  <a:pt x="78" y="1463"/>
                  <a:pt x="78" y="1463"/>
                  <a:pt x="78" y="1463"/>
                </a:cubicBezTo>
                <a:cubicBezTo>
                  <a:pt x="138" y="1584"/>
                  <a:pt x="138" y="1584"/>
                  <a:pt x="138" y="1584"/>
                </a:cubicBezTo>
                <a:cubicBezTo>
                  <a:pt x="321" y="1546"/>
                  <a:pt x="321" y="1546"/>
                  <a:pt x="321" y="1546"/>
                </a:cubicBezTo>
                <a:cubicBezTo>
                  <a:pt x="344" y="1581"/>
                  <a:pt x="369" y="1614"/>
                  <a:pt x="397" y="1645"/>
                </a:cubicBezTo>
                <a:cubicBezTo>
                  <a:pt x="314" y="1811"/>
                  <a:pt x="314" y="1811"/>
                  <a:pt x="314" y="1811"/>
                </a:cubicBezTo>
                <a:cubicBezTo>
                  <a:pt x="416" y="1899"/>
                  <a:pt x="416" y="1899"/>
                  <a:pt x="416" y="1899"/>
                </a:cubicBezTo>
                <a:cubicBezTo>
                  <a:pt x="569" y="1794"/>
                  <a:pt x="569" y="1794"/>
                  <a:pt x="569" y="1794"/>
                </a:cubicBezTo>
                <a:cubicBezTo>
                  <a:pt x="600" y="1815"/>
                  <a:pt x="633" y="1834"/>
                  <a:pt x="667" y="1851"/>
                </a:cubicBezTo>
                <a:cubicBezTo>
                  <a:pt x="653" y="2035"/>
                  <a:pt x="653" y="2035"/>
                  <a:pt x="653" y="2035"/>
                </a:cubicBezTo>
                <a:cubicBezTo>
                  <a:pt x="780" y="2079"/>
                  <a:pt x="780" y="2079"/>
                  <a:pt x="780" y="2079"/>
                </a:cubicBezTo>
                <a:cubicBezTo>
                  <a:pt x="882" y="1925"/>
                  <a:pt x="882" y="1925"/>
                  <a:pt x="882" y="1925"/>
                </a:cubicBezTo>
                <a:cubicBezTo>
                  <a:pt x="923" y="1933"/>
                  <a:pt x="964" y="1938"/>
                  <a:pt x="1005" y="1941"/>
                </a:cubicBezTo>
                <a:cubicBezTo>
                  <a:pt x="1064" y="2116"/>
                  <a:pt x="1064" y="2116"/>
                  <a:pt x="1064" y="2116"/>
                </a:cubicBezTo>
                <a:cubicBezTo>
                  <a:pt x="1199" y="2107"/>
                  <a:pt x="1199" y="2107"/>
                  <a:pt x="1199" y="2107"/>
                </a:cubicBezTo>
                <a:cubicBezTo>
                  <a:pt x="1233" y="1925"/>
                  <a:pt x="1233" y="1925"/>
                  <a:pt x="1233" y="1925"/>
                </a:cubicBezTo>
                <a:cubicBezTo>
                  <a:pt x="1269" y="1918"/>
                  <a:pt x="1306" y="1908"/>
                  <a:pt x="1342" y="1896"/>
                </a:cubicBezTo>
                <a:cubicBezTo>
                  <a:pt x="1464" y="2038"/>
                  <a:pt x="1464" y="2038"/>
                  <a:pt x="1464" y="2038"/>
                </a:cubicBezTo>
                <a:cubicBezTo>
                  <a:pt x="1584" y="1979"/>
                  <a:pt x="1584" y="1979"/>
                  <a:pt x="1584" y="1979"/>
                </a:cubicBezTo>
                <a:cubicBezTo>
                  <a:pt x="1546" y="1795"/>
                  <a:pt x="1546" y="1795"/>
                  <a:pt x="1546" y="1795"/>
                </a:cubicBezTo>
                <a:cubicBezTo>
                  <a:pt x="1581" y="1772"/>
                  <a:pt x="1614" y="1747"/>
                  <a:pt x="1645" y="1719"/>
                </a:cubicBezTo>
                <a:cubicBezTo>
                  <a:pt x="1811" y="1802"/>
                  <a:pt x="1811" y="1802"/>
                  <a:pt x="1811" y="1802"/>
                </a:cubicBezTo>
                <a:cubicBezTo>
                  <a:pt x="1899" y="1700"/>
                  <a:pt x="1899" y="1700"/>
                  <a:pt x="1899" y="1700"/>
                </a:cubicBezTo>
                <a:cubicBezTo>
                  <a:pt x="1795" y="1547"/>
                  <a:pt x="1795" y="1547"/>
                  <a:pt x="1795" y="1547"/>
                </a:cubicBezTo>
                <a:cubicBezTo>
                  <a:pt x="1816" y="1516"/>
                  <a:pt x="1834" y="1483"/>
                  <a:pt x="1851" y="1450"/>
                </a:cubicBezTo>
                <a:cubicBezTo>
                  <a:pt x="2036" y="1463"/>
                  <a:pt x="2036" y="1463"/>
                  <a:pt x="2036" y="1463"/>
                </a:cubicBezTo>
                <a:cubicBezTo>
                  <a:pt x="2079" y="1336"/>
                  <a:pt x="2079" y="1336"/>
                  <a:pt x="2079" y="1336"/>
                </a:cubicBezTo>
                <a:cubicBezTo>
                  <a:pt x="1925" y="1234"/>
                  <a:pt x="1925" y="1234"/>
                  <a:pt x="1925" y="1234"/>
                </a:cubicBezTo>
                <a:cubicBezTo>
                  <a:pt x="1933" y="1193"/>
                  <a:pt x="1938" y="1152"/>
                  <a:pt x="1941" y="1111"/>
                </a:cubicBezTo>
                <a:close/>
                <a:moveTo>
                  <a:pt x="1358" y="1669"/>
                </a:moveTo>
                <a:cubicBezTo>
                  <a:pt x="1020" y="1834"/>
                  <a:pt x="613" y="1695"/>
                  <a:pt x="447" y="1357"/>
                </a:cubicBezTo>
                <a:cubicBezTo>
                  <a:pt x="282" y="1020"/>
                  <a:pt x="421" y="613"/>
                  <a:pt x="759" y="447"/>
                </a:cubicBezTo>
                <a:cubicBezTo>
                  <a:pt x="1096" y="282"/>
                  <a:pt x="1504" y="421"/>
                  <a:pt x="1669" y="759"/>
                </a:cubicBezTo>
                <a:cubicBezTo>
                  <a:pt x="1834" y="1096"/>
                  <a:pt x="1695" y="1503"/>
                  <a:pt x="1358" y="1669"/>
                </a:cubicBezTo>
                <a:close/>
              </a:path>
            </a:pathLst>
          </a:custGeom>
          <a:solidFill>
            <a:schemeClr val="bg2"/>
          </a:solidFill>
          <a:ln>
            <a:noFill/>
          </a:ln>
          <a:effectLst/>
        </p:spPr>
        <p:txBody>
          <a:bodyPr vert="horz" wrap="square" lIns="68580" tIns="34290" rIns="68580" bIns="3429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151" name="Freeform 240"/>
          <p:cNvSpPr>
            <a:spLocks noEditPoints="1" noChangeArrowheads="1"/>
          </p:cNvSpPr>
          <p:nvPr/>
        </p:nvSpPr>
        <p:spPr bwMode="auto">
          <a:xfrm>
            <a:off x="664418" y="1357312"/>
            <a:ext cx="1510903" cy="1510904"/>
          </a:xfrm>
          <a:custGeom>
            <a:avLst/>
            <a:gdLst>
              <a:gd name="T0" fmla="*/ 2147483646 w 1840"/>
              <a:gd name="T1" fmla="*/ 1155559799 h 1840"/>
              <a:gd name="T2" fmla="*/ 2017235029 w 1840"/>
              <a:gd name="T3" fmla="*/ 968560309 h 1840"/>
              <a:gd name="T4" fmla="*/ 2146895336 w 1840"/>
              <a:gd name="T5" fmla="*/ 736010363 h 1840"/>
              <a:gd name="T6" fmla="*/ 1891569068 w 1840"/>
              <a:gd name="T7" fmla="*/ 624529772 h 1840"/>
              <a:gd name="T8" fmla="*/ 1920338641 w 1840"/>
              <a:gd name="T9" fmla="*/ 360812515 h 1840"/>
              <a:gd name="T10" fmla="*/ 1653025871 w 1840"/>
              <a:gd name="T11" fmla="*/ 363210253 h 1840"/>
              <a:gd name="T12" fmla="*/ 1579903616 w 1840"/>
              <a:gd name="T13" fmla="*/ 107883984 h 1840"/>
              <a:gd name="T14" fmla="*/ 1322180704 w 1840"/>
              <a:gd name="T15" fmla="*/ 207376980 h 1840"/>
              <a:gd name="T16" fmla="*/ 1155559799 w 1840"/>
              <a:gd name="T17" fmla="*/ 0 h 1840"/>
              <a:gd name="T18" fmla="*/ 968560309 w 1840"/>
              <a:gd name="T19" fmla="*/ 190595002 h 1840"/>
              <a:gd name="T20" fmla="*/ 734811494 w 1840"/>
              <a:gd name="T21" fmla="*/ 58736921 h 1840"/>
              <a:gd name="T22" fmla="*/ 624529772 w 1840"/>
              <a:gd name="T23" fmla="*/ 314063190 h 1840"/>
              <a:gd name="T24" fmla="*/ 360812515 w 1840"/>
              <a:gd name="T25" fmla="*/ 286492485 h 1840"/>
              <a:gd name="T26" fmla="*/ 363210253 w 1840"/>
              <a:gd name="T27" fmla="*/ 552606386 h 1840"/>
              <a:gd name="T28" fmla="*/ 106685115 w 1840"/>
              <a:gd name="T29" fmla="*/ 625728641 h 1840"/>
              <a:gd name="T30" fmla="*/ 207376980 w 1840"/>
              <a:gd name="T31" fmla="*/ 883451553 h 1840"/>
              <a:gd name="T32" fmla="*/ 0 w 1840"/>
              <a:gd name="T33" fmla="*/ 1051271327 h 1840"/>
              <a:gd name="T34" fmla="*/ 190595002 w 1840"/>
              <a:gd name="T35" fmla="*/ 1237071948 h 1840"/>
              <a:gd name="T36" fmla="*/ 58736921 w 1840"/>
              <a:gd name="T37" fmla="*/ 1470820763 h 1840"/>
              <a:gd name="T38" fmla="*/ 314063190 w 1840"/>
              <a:gd name="T39" fmla="*/ 1582301354 h 1840"/>
              <a:gd name="T40" fmla="*/ 286492485 w 1840"/>
              <a:gd name="T41" fmla="*/ 1846018612 h 1840"/>
              <a:gd name="T42" fmla="*/ 552606386 w 1840"/>
              <a:gd name="T43" fmla="*/ 1843620874 h 1840"/>
              <a:gd name="T44" fmla="*/ 625728641 w 1840"/>
              <a:gd name="T45" fmla="*/ 2098947142 h 1840"/>
              <a:gd name="T46" fmla="*/ 883451553 w 1840"/>
              <a:gd name="T47" fmla="*/ 1999453052 h 1840"/>
              <a:gd name="T48" fmla="*/ 1050072458 w 1840"/>
              <a:gd name="T49" fmla="*/ 2147483646 h 1840"/>
              <a:gd name="T50" fmla="*/ 1237071948 w 1840"/>
              <a:gd name="T51" fmla="*/ 2017235029 h 1840"/>
              <a:gd name="T52" fmla="*/ 1470820763 w 1840"/>
              <a:gd name="T53" fmla="*/ 2146895336 h 1840"/>
              <a:gd name="T54" fmla="*/ 1581102485 w 1840"/>
              <a:gd name="T55" fmla="*/ 1892767937 h 1840"/>
              <a:gd name="T56" fmla="*/ 1846018612 w 1840"/>
              <a:gd name="T57" fmla="*/ 1920338641 h 1840"/>
              <a:gd name="T58" fmla="*/ 1843620874 w 1840"/>
              <a:gd name="T59" fmla="*/ 1654223646 h 1840"/>
              <a:gd name="T60" fmla="*/ 2098947142 w 1840"/>
              <a:gd name="T61" fmla="*/ 1579903616 h 1840"/>
              <a:gd name="T62" fmla="*/ 1999453052 w 1840"/>
              <a:gd name="T63" fmla="*/ 1323379573 h 1840"/>
              <a:gd name="T64" fmla="*/ 1295808869 w 1840"/>
              <a:gd name="T65" fmla="*/ 1786082822 h 1840"/>
              <a:gd name="T66" fmla="*/ 909823388 w 1840"/>
              <a:gd name="T67" fmla="*/ 420748305 h 1840"/>
              <a:gd name="T68" fmla="*/ 1295808869 w 1840"/>
              <a:gd name="T69" fmla="*/ 1786082822 h 184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840"/>
              <a:gd name="T106" fmla="*/ 0 h 1840"/>
              <a:gd name="T107" fmla="*/ 1840 w 1840"/>
              <a:gd name="T108" fmla="*/ 1840 h 184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840" h="1840">
                <a:moveTo>
                  <a:pt x="1827" y="1080"/>
                </a:moveTo>
                <a:cubicBezTo>
                  <a:pt x="1840" y="964"/>
                  <a:pt x="1840" y="964"/>
                  <a:pt x="1840" y="964"/>
                </a:cubicBezTo>
                <a:cubicBezTo>
                  <a:pt x="1690" y="906"/>
                  <a:pt x="1690" y="906"/>
                  <a:pt x="1690" y="906"/>
                </a:cubicBezTo>
                <a:cubicBezTo>
                  <a:pt x="1689" y="874"/>
                  <a:pt x="1687" y="841"/>
                  <a:pt x="1682" y="808"/>
                </a:cubicBezTo>
                <a:cubicBezTo>
                  <a:pt x="1823" y="726"/>
                  <a:pt x="1823" y="726"/>
                  <a:pt x="1823" y="726"/>
                </a:cubicBezTo>
                <a:cubicBezTo>
                  <a:pt x="1791" y="614"/>
                  <a:pt x="1791" y="614"/>
                  <a:pt x="1791" y="614"/>
                </a:cubicBezTo>
                <a:cubicBezTo>
                  <a:pt x="1628" y="618"/>
                  <a:pt x="1628" y="618"/>
                  <a:pt x="1628" y="618"/>
                </a:cubicBezTo>
                <a:cubicBezTo>
                  <a:pt x="1614" y="584"/>
                  <a:pt x="1597" y="552"/>
                  <a:pt x="1578" y="521"/>
                </a:cubicBezTo>
                <a:cubicBezTo>
                  <a:pt x="1675" y="392"/>
                  <a:pt x="1675" y="392"/>
                  <a:pt x="1675" y="392"/>
                </a:cubicBezTo>
                <a:cubicBezTo>
                  <a:pt x="1602" y="301"/>
                  <a:pt x="1602" y="301"/>
                  <a:pt x="1602" y="301"/>
                </a:cubicBezTo>
                <a:cubicBezTo>
                  <a:pt x="1455" y="366"/>
                  <a:pt x="1455" y="366"/>
                  <a:pt x="1455" y="366"/>
                </a:cubicBezTo>
                <a:cubicBezTo>
                  <a:pt x="1431" y="344"/>
                  <a:pt x="1406" y="322"/>
                  <a:pt x="1379" y="303"/>
                </a:cubicBezTo>
                <a:cubicBezTo>
                  <a:pt x="1420" y="147"/>
                  <a:pt x="1420" y="147"/>
                  <a:pt x="1420" y="147"/>
                </a:cubicBezTo>
                <a:cubicBezTo>
                  <a:pt x="1318" y="90"/>
                  <a:pt x="1318" y="90"/>
                  <a:pt x="1318" y="90"/>
                </a:cubicBezTo>
                <a:cubicBezTo>
                  <a:pt x="1206" y="206"/>
                  <a:pt x="1206" y="206"/>
                  <a:pt x="1206" y="206"/>
                </a:cubicBezTo>
                <a:cubicBezTo>
                  <a:pt x="1173" y="193"/>
                  <a:pt x="1139" y="181"/>
                  <a:pt x="1103" y="173"/>
                </a:cubicBezTo>
                <a:cubicBezTo>
                  <a:pt x="1080" y="13"/>
                  <a:pt x="1080" y="13"/>
                  <a:pt x="1080" y="13"/>
                </a:cubicBezTo>
                <a:cubicBezTo>
                  <a:pt x="964" y="0"/>
                  <a:pt x="964" y="0"/>
                  <a:pt x="964" y="0"/>
                </a:cubicBezTo>
                <a:cubicBezTo>
                  <a:pt x="906" y="151"/>
                  <a:pt x="906" y="151"/>
                  <a:pt x="906" y="151"/>
                </a:cubicBezTo>
                <a:cubicBezTo>
                  <a:pt x="874" y="151"/>
                  <a:pt x="841" y="154"/>
                  <a:pt x="808" y="159"/>
                </a:cubicBezTo>
                <a:cubicBezTo>
                  <a:pt x="726" y="17"/>
                  <a:pt x="726" y="17"/>
                  <a:pt x="726" y="17"/>
                </a:cubicBezTo>
                <a:cubicBezTo>
                  <a:pt x="613" y="49"/>
                  <a:pt x="613" y="49"/>
                  <a:pt x="613" y="49"/>
                </a:cubicBezTo>
                <a:cubicBezTo>
                  <a:pt x="617" y="213"/>
                  <a:pt x="617" y="213"/>
                  <a:pt x="617" y="213"/>
                </a:cubicBezTo>
                <a:cubicBezTo>
                  <a:pt x="584" y="227"/>
                  <a:pt x="552" y="244"/>
                  <a:pt x="521" y="262"/>
                </a:cubicBezTo>
                <a:cubicBezTo>
                  <a:pt x="392" y="166"/>
                  <a:pt x="392" y="166"/>
                  <a:pt x="392" y="166"/>
                </a:cubicBezTo>
                <a:cubicBezTo>
                  <a:pt x="301" y="239"/>
                  <a:pt x="301" y="239"/>
                  <a:pt x="301" y="239"/>
                </a:cubicBezTo>
                <a:cubicBezTo>
                  <a:pt x="366" y="386"/>
                  <a:pt x="366" y="386"/>
                  <a:pt x="366" y="386"/>
                </a:cubicBezTo>
                <a:cubicBezTo>
                  <a:pt x="343" y="410"/>
                  <a:pt x="322" y="435"/>
                  <a:pt x="303" y="461"/>
                </a:cubicBezTo>
                <a:cubicBezTo>
                  <a:pt x="147" y="420"/>
                  <a:pt x="147" y="420"/>
                  <a:pt x="147" y="420"/>
                </a:cubicBezTo>
                <a:cubicBezTo>
                  <a:pt x="89" y="522"/>
                  <a:pt x="89" y="522"/>
                  <a:pt x="89" y="522"/>
                </a:cubicBezTo>
                <a:cubicBezTo>
                  <a:pt x="206" y="634"/>
                  <a:pt x="206" y="634"/>
                  <a:pt x="206" y="634"/>
                </a:cubicBezTo>
                <a:cubicBezTo>
                  <a:pt x="192" y="668"/>
                  <a:pt x="181" y="702"/>
                  <a:pt x="173" y="737"/>
                </a:cubicBezTo>
                <a:cubicBezTo>
                  <a:pt x="13" y="760"/>
                  <a:pt x="13" y="760"/>
                  <a:pt x="13" y="760"/>
                </a:cubicBezTo>
                <a:cubicBezTo>
                  <a:pt x="0" y="877"/>
                  <a:pt x="0" y="877"/>
                  <a:pt x="0" y="877"/>
                </a:cubicBezTo>
                <a:cubicBezTo>
                  <a:pt x="151" y="934"/>
                  <a:pt x="151" y="934"/>
                  <a:pt x="151" y="934"/>
                </a:cubicBezTo>
                <a:cubicBezTo>
                  <a:pt x="151" y="967"/>
                  <a:pt x="154" y="1000"/>
                  <a:pt x="159" y="1032"/>
                </a:cubicBezTo>
                <a:cubicBezTo>
                  <a:pt x="17" y="1115"/>
                  <a:pt x="17" y="1115"/>
                  <a:pt x="17" y="1115"/>
                </a:cubicBezTo>
                <a:cubicBezTo>
                  <a:pt x="49" y="1227"/>
                  <a:pt x="49" y="1227"/>
                  <a:pt x="49" y="1227"/>
                </a:cubicBezTo>
                <a:cubicBezTo>
                  <a:pt x="212" y="1223"/>
                  <a:pt x="212" y="1223"/>
                  <a:pt x="212" y="1223"/>
                </a:cubicBezTo>
                <a:cubicBezTo>
                  <a:pt x="227" y="1257"/>
                  <a:pt x="243" y="1289"/>
                  <a:pt x="262" y="1320"/>
                </a:cubicBezTo>
                <a:cubicBezTo>
                  <a:pt x="166" y="1449"/>
                  <a:pt x="166" y="1449"/>
                  <a:pt x="166" y="1449"/>
                </a:cubicBezTo>
                <a:cubicBezTo>
                  <a:pt x="239" y="1540"/>
                  <a:pt x="239" y="1540"/>
                  <a:pt x="239" y="1540"/>
                </a:cubicBezTo>
                <a:cubicBezTo>
                  <a:pt x="386" y="1474"/>
                  <a:pt x="386" y="1474"/>
                  <a:pt x="386" y="1474"/>
                </a:cubicBezTo>
                <a:cubicBezTo>
                  <a:pt x="410" y="1497"/>
                  <a:pt x="435" y="1518"/>
                  <a:pt x="461" y="1538"/>
                </a:cubicBezTo>
                <a:cubicBezTo>
                  <a:pt x="420" y="1694"/>
                  <a:pt x="420" y="1694"/>
                  <a:pt x="420" y="1694"/>
                </a:cubicBezTo>
                <a:cubicBezTo>
                  <a:pt x="522" y="1751"/>
                  <a:pt x="522" y="1751"/>
                  <a:pt x="522" y="1751"/>
                </a:cubicBezTo>
                <a:cubicBezTo>
                  <a:pt x="634" y="1635"/>
                  <a:pt x="634" y="1635"/>
                  <a:pt x="634" y="1635"/>
                </a:cubicBezTo>
                <a:cubicBezTo>
                  <a:pt x="667" y="1648"/>
                  <a:pt x="702" y="1659"/>
                  <a:pt x="737" y="1668"/>
                </a:cubicBezTo>
                <a:cubicBezTo>
                  <a:pt x="760" y="1827"/>
                  <a:pt x="760" y="1827"/>
                  <a:pt x="760" y="1827"/>
                </a:cubicBezTo>
                <a:cubicBezTo>
                  <a:pt x="876" y="1840"/>
                  <a:pt x="876" y="1840"/>
                  <a:pt x="876" y="1840"/>
                </a:cubicBezTo>
                <a:cubicBezTo>
                  <a:pt x="934" y="1690"/>
                  <a:pt x="934" y="1690"/>
                  <a:pt x="934" y="1690"/>
                </a:cubicBezTo>
                <a:cubicBezTo>
                  <a:pt x="967" y="1689"/>
                  <a:pt x="1000" y="1687"/>
                  <a:pt x="1032" y="1682"/>
                </a:cubicBezTo>
                <a:cubicBezTo>
                  <a:pt x="1114" y="1823"/>
                  <a:pt x="1114" y="1823"/>
                  <a:pt x="1114" y="1823"/>
                </a:cubicBezTo>
                <a:cubicBezTo>
                  <a:pt x="1227" y="1791"/>
                  <a:pt x="1227" y="1791"/>
                  <a:pt x="1227" y="1791"/>
                </a:cubicBezTo>
                <a:cubicBezTo>
                  <a:pt x="1223" y="1628"/>
                  <a:pt x="1223" y="1628"/>
                  <a:pt x="1223" y="1628"/>
                </a:cubicBezTo>
                <a:cubicBezTo>
                  <a:pt x="1256" y="1614"/>
                  <a:pt x="1289" y="1597"/>
                  <a:pt x="1319" y="1579"/>
                </a:cubicBezTo>
                <a:cubicBezTo>
                  <a:pt x="1448" y="1675"/>
                  <a:pt x="1448" y="1675"/>
                  <a:pt x="1448" y="1675"/>
                </a:cubicBezTo>
                <a:cubicBezTo>
                  <a:pt x="1540" y="1602"/>
                  <a:pt x="1540" y="1602"/>
                  <a:pt x="1540" y="1602"/>
                </a:cubicBezTo>
                <a:cubicBezTo>
                  <a:pt x="1474" y="1455"/>
                  <a:pt x="1474" y="1455"/>
                  <a:pt x="1474" y="1455"/>
                </a:cubicBezTo>
                <a:cubicBezTo>
                  <a:pt x="1497" y="1431"/>
                  <a:pt x="1518" y="1406"/>
                  <a:pt x="1538" y="1380"/>
                </a:cubicBezTo>
                <a:cubicBezTo>
                  <a:pt x="1694" y="1420"/>
                  <a:pt x="1694" y="1420"/>
                  <a:pt x="1694" y="1420"/>
                </a:cubicBezTo>
                <a:cubicBezTo>
                  <a:pt x="1751" y="1318"/>
                  <a:pt x="1751" y="1318"/>
                  <a:pt x="1751" y="1318"/>
                </a:cubicBezTo>
                <a:cubicBezTo>
                  <a:pt x="1635" y="1207"/>
                  <a:pt x="1635" y="1207"/>
                  <a:pt x="1635" y="1207"/>
                </a:cubicBezTo>
                <a:cubicBezTo>
                  <a:pt x="1648" y="1173"/>
                  <a:pt x="1659" y="1139"/>
                  <a:pt x="1668" y="1104"/>
                </a:cubicBezTo>
                <a:lnTo>
                  <a:pt x="1827" y="1080"/>
                </a:lnTo>
                <a:close/>
                <a:moveTo>
                  <a:pt x="1081" y="1490"/>
                </a:moveTo>
                <a:cubicBezTo>
                  <a:pt x="766" y="1579"/>
                  <a:pt x="439" y="1396"/>
                  <a:pt x="350" y="1081"/>
                </a:cubicBezTo>
                <a:cubicBezTo>
                  <a:pt x="262" y="767"/>
                  <a:pt x="445" y="439"/>
                  <a:pt x="759" y="351"/>
                </a:cubicBezTo>
                <a:cubicBezTo>
                  <a:pt x="1074" y="262"/>
                  <a:pt x="1401" y="445"/>
                  <a:pt x="1490" y="760"/>
                </a:cubicBezTo>
                <a:cubicBezTo>
                  <a:pt x="1579" y="1074"/>
                  <a:pt x="1396" y="1401"/>
                  <a:pt x="1081" y="1490"/>
                </a:cubicBezTo>
                <a:close/>
              </a:path>
            </a:pathLst>
          </a:custGeom>
          <a:solidFill>
            <a:schemeClr val="tx2"/>
          </a:solidFill>
          <a:ln>
            <a:noFill/>
          </a:ln>
          <a:effectLst/>
        </p:spPr>
        <p:txBody>
          <a:bodyPr vert="horz" wrap="square" lIns="68580" tIns="34290" rIns="68580" bIns="3429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152" name="Freeform 241"/>
          <p:cNvSpPr>
            <a:spLocks noEditPoints="1" noChangeArrowheads="1"/>
          </p:cNvSpPr>
          <p:nvPr/>
        </p:nvSpPr>
        <p:spPr bwMode="auto">
          <a:xfrm>
            <a:off x="2137221" y="923925"/>
            <a:ext cx="1095375" cy="1096566"/>
          </a:xfrm>
          <a:custGeom>
            <a:avLst/>
            <a:gdLst>
              <a:gd name="T0" fmla="*/ 1597797940 w 1335"/>
              <a:gd name="T1" fmla="*/ 838420400 h 1335"/>
              <a:gd name="T2" fmla="*/ 1460159764 w 1335"/>
              <a:gd name="T3" fmla="*/ 702881009 h 1335"/>
              <a:gd name="T4" fmla="*/ 1555908393 w 1335"/>
              <a:gd name="T5" fmla="*/ 533758497 h 1335"/>
              <a:gd name="T6" fmla="*/ 1370396449 w 1335"/>
              <a:gd name="T7" fmla="*/ 453394036 h 1335"/>
              <a:gd name="T8" fmla="*/ 1390742800 w 1335"/>
              <a:gd name="T9" fmla="*/ 261481570 h 1335"/>
              <a:gd name="T10" fmla="*/ 1198048697 w 1335"/>
              <a:gd name="T11" fmla="*/ 262680811 h 1335"/>
              <a:gd name="T12" fmla="*/ 1144190708 w 1335"/>
              <a:gd name="T13" fmla="*/ 77964884 h 1335"/>
              <a:gd name="T14" fmla="*/ 958678764 w 1335"/>
              <a:gd name="T15" fmla="*/ 149932470 h 1335"/>
              <a:gd name="T16" fmla="*/ 836599562 w 1335"/>
              <a:gd name="T17" fmla="*/ 0 h 1335"/>
              <a:gd name="T18" fmla="*/ 701355074 w 1335"/>
              <a:gd name="T19" fmla="*/ 137937872 h 1335"/>
              <a:gd name="T20" fmla="*/ 532598949 w 1335"/>
              <a:gd name="T21" fmla="*/ 41981092 h 1335"/>
              <a:gd name="T22" fmla="*/ 452410388 w 1335"/>
              <a:gd name="T23" fmla="*/ 227896259 h 1335"/>
              <a:gd name="T24" fmla="*/ 260914222 w 1335"/>
              <a:gd name="T25" fmla="*/ 207505881 h 1335"/>
              <a:gd name="T26" fmla="*/ 263307911 w 1335"/>
              <a:gd name="T27" fmla="*/ 400618683 h 1335"/>
              <a:gd name="T28" fmla="*/ 77794873 w 1335"/>
              <a:gd name="T29" fmla="*/ 454594372 h 1335"/>
              <a:gd name="T30" fmla="*/ 149606618 w 1335"/>
              <a:gd name="T31" fmla="*/ 641708780 h 1335"/>
              <a:gd name="T32" fmla="*/ 0 w 1335"/>
              <a:gd name="T33" fmla="*/ 762853997 h 1335"/>
              <a:gd name="T34" fmla="*/ 137638176 w 1335"/>
              <a:gd name="T35" fmla="*/ 898393388 h 1335"/>
              <a:gd name="T36" fmla="*/ 41889547 w 1335"/>
              <a:gd name="T37" fmla="*/ 1067515899 h 1335"/>
              <a:gd name="T38" fmla="*/ 227401491 w 1335"/>
              <a:gd name="T39" fmla="*/ 1147880360 h 1335"/>
              <a:gd name="T40" fmla="*/ 207055140 w 1335"/>
              <a:gd name="T41" fmla="*/ 1339792827 h 1335"/>
              <a:gd name="T42" fmla="*/ 399749243 w 1335"/>
              <a:gd name="T43" fmla="*/ 1338593586 h 1335"/>
              <a:gd name="T44" fmla="*/ 453607232 w 1335"/>
              <a:gd name="T45" fmla="*/ 1523309513 h 1335"/>
              <a:gd name="T46" fmla="*/ 640316020 w 1335"/>
              <a:gd name="T47" fmla="*/ 1451341927 h 1335"/>
              <a:gd name="T48" fmla="*/ 761198378 w 1335"/>
              <a:gd name="T49" fmla="*/ 1601274397 h 1335"/>
              <a:gd name="T50" fmla="*/ 896442866 w 1335"/>
              <a:gd name="T51" fmla="*/ 1463336525 h 1335"/>
              <a:gd name="T52" fmla="*/ 1065198991 w 1335"/>
              <a:gd name="T53" fmla="*/ 1558094065 h 1335"/>
              <a:gd name="T54" fmla="*/ 1145387552 w 1335"/>
              <a:gd name="T55" fmla="*/ 1373378138 h 1335"/>
              <a:gd name="T56" fmla="*/ 1336883718 w 1335"/>
              <a:gd name="T57" fmla="*/ 1393768516 h 1335"/>
              <a:gd name="T58" fmla="*/ 1335686873 w 1335"/>
              <a:gd name="T59" fmla="*/ 1200655714 h 1335"/>
              <a:gd name="T60" fmla="*/ 1521199912 w 1335"/>
              <a:gd name="T61" fmla="*/ 1146680024 h 1335"/>
              <a:gd name="T62" fmla="*/ 1448191322 w 1335"/>
              <a:gd name="T63" fmla="*/ 960764857 h 1335"/>
              <a:gd name="T64" fmla="*/ 928757659 w 1335"/>
              <a:gd name="T65" fmla="*/ 1259429461 h 1335"/>
              <a:gd name="T66" fmla="*/ 670237125 w 1335"/>
              <a:gd name="T67" fmla="*/ 343044177 h 1335"/>
              <a:gd name="T68" fmla="*/ 928757659 w 1335"/>
              <a:gd name="T69" fmla="*/ 1259429461 h 133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335"/>
              <a:gd name="T106" fmla="*/ 0 h 1335"/>
              <a:gd name="T107" fmla="*/ 1335 w 1335"/>
              <a:gd name="T108" fmla="*/ 1335 h 133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335" h="1335">
                <a:moveTo>
                  <a:pt x="1326" y="784"/>
                </a:moveTo>
                <a:cubicBezTo>
                  <a:pt x="1335" y="699"/>
                  <a:pt x="1335" y="699"/>
                  <a:pt x="1335" y="699"/>
                </a:cubicBezTo>
                <a:cubicBezTo>
                  <a:pt x="1226" y="658"/>
                  <a:pt x="1226" y="658"/>
                  <a:pt x="1226" y="658"/>
                </a:cubicBezTo>
                <a:cubicBezTo>
                  <a:pt x="1226" y="634"/>
                  <a:pt x="1224" y="610"/>
                  <a:pt x="1220" y="586"/>
                </a:cubicBezTo>
                <a:cubicBezTo>
                  <a:pt x="1323" y="527"/>
                  <a:pt x="1323" y="527"/>
                  <a:pt x="1323" y="527"/>
                </a:cubicBezTo>
                <a:cubicBezTo>
                  <a:pt x="1300" y="445"/>
                  <a:pt x="1300" y="445"/>
                  <a:pt x="1300" y="445"/>
                </a:cubicBezTo>
                <a:cubicBezTo>
                  <a:pt x="1181" y="448"/>
                  <a:pt x="1181" y="448"/>
                  <a:pt x="1181" y="448"/>
                </a:cubicBezTo>
                <a:cubicBezTo>
                  <a:pt x="1171" y="424"/>
                  <a:pt x="1159" y="400"/>
                  <a:pt x="1145" y="378"/>
                </a:cubicBezTo>
                <a:cubicBezTo>
                  <a:pt x="1215" y="284"/>
                  <a:pt x="1215" y="284"/>
                  <a:pt x="1215" y="284"/>
                </a:cubicBezTo>
                <a:cubicBezTo>
                  <a:pt x="1162" y="218"/>
                  <a:pt x="1162" y="218"/>
                  <a:pt x="1162" y="218"/>
                </a:cubicBezTo>
                <a:cubicBezTo>
                  <a:pt x="1055" y="266"/>
                  <a:pt x="1055" y="266"/>
                  <a:pt x="1055" y="266"/>
                </a:cubicBezTo>
                <a:cubicBezTo>
                  <a:pt x="1038" y="249"/>
                  <a:pt x="1020" y="234"/>
                  <a:pt x="1001" y="219"/>
                </a:cubicBezTo>
                <a:cubicBezTo>
                  <a:pt x="1031" y="106"/>
                  <a:pt x="1031" y="106"/>
                  <a:pt x="1031" y="106"/>
                </a:cubicBezTo>
                <a:cubicBezTo>
                  <a:pt x="956" y="65"/>
                  <a:pt x="956" y="65"/>
                  <a:pt x="956" y="65"/>
                </a:cubicBezTo>
                <a:cubicBezTo>
                  <a:pt x="875" y="149"/>
                  <a:pt x="875" y="149"/>
                  <a:pt x="875" y="149"/>
                </a:cubicBezTo>
                <a:cubicBezTo>
                  <a:pt x="851" y="139"/>
                  <a:pt x="826" y="131"/>
                  <a:pt x="801" y="125"/>
                </a:cubicBezTo>
                <a:cubicBezTo>
                  <a:pt x="784" y="9"/>
                  <a:pt x="784" y="9"/>
                  <a:pt x="784" y="9"/>
                </a:cubicBezTo>
                <a:cubicBezTo>
                  <a:pt x="699" y="0"/>
                  <a:pt x="699" y="0"/>
                  <a:pt x="699" y="0"/>
                </a:cubicBezTo>
                <a:cubicBezTo>
                  <a:pt x="658" y="109"/>
                  <a:pt x="658" y="109"/>
                  <a:pt x="658" y="109"/>
                </a:cubicBezTo>
                <a:cubicBezTo>
                  <a:pt x="634" y="109"/>
                  <a:pt x="610" y="111"/>
                  <a:pt x="586" y="115"/>
                </a:cubicBezTo>
                <a:cubicBezTo>
                  <a:pt x="527" y="12"/>
                  <a:pt x="527" y="12"/>
                  <a:pt x="527" y="12"/>
                </a:cubicBezTo>
                <a:cubicBezTo>
                  <a:pt x="445" y="35"/>
                  <a:pt x="445" y="35"/>
                  <a:pt x="445" y="35"/>
                </a:cubicBezTo>
                <a:cubicBezTo>
                  <a:pt x="448" y="154"/>
                  <a:pt x="448" y="154"/>
                  <a:pt x="448" y="154"/>
                </a:cubicBezTo>
                <a:cubicBezTo>
                  <a:pt x="424" y="164"/>
                  <a:pt x="400" y="176"/>
                  <a:pt x="378" y="190"/>
                </a:cubicBezTo>
                <a:cubicBezTo>
                  <a:pt x="284" y="120"/>
                  <a:pt x="284" y="120"/>
                  <a:pt x="284" y="120"/>
                </a:cubicBezTo>
                <a:cubicBezTo>
                  <a:pt x="218" y="173"/>
                  <a:pt x="218" y="173"/>
                  <a:pt x="218" y="173"/>
                </a:cubicBezTo>
                <a:cubicBezTo>
                  <a:pt x="266" y="280"/>
                  <a:pt x="266" y="280"/>
                  <a:pt x="266" y="280"/>
                </a:cubicBezTo>
                <a:cubicBezTo>
                  <a:pt x="249" y="297"/>
                  <a:pt x="234" y="315"/>
                  <a:pt x="220" y="334"/>
                </a:cubicBezTo>
                <a:cubicBezTo>
                  <a:pt x="106" y="305"/>
                  <a:pt x="106" y="305"/>
                  <a:pt x="106" y="305"/>
                </a:cubicBezTo>
                <a:cubicBezTo>
                  <a:pt x="65" y="379"/>
                  <a:pt x="65" y="379"/>
                  <a:pt x="65" y="379"/>
                </a:cubicBezTo>
                <a:cubicBezTo>
                  <a:pt x="149" y="460"/>
                  <a:pt x="149" y="460"/>
                  <a:pt x="149" y="460"/>
                </a:cubicBezTo>
                <a:cubicBezTo>
                  <a:pt x="139" y="484"/>
                  <a:pt x="131" y="509"/>
                  <a:pt x="125" y="535"/>
                </a:cubicBezTo>
                <a:cubicBezTo>
                  <a:pt x="9" y="551"/>
                  <a:pt x="9" y="551"/>
                  <a:pt x="9" y="551"/>
                </a:cubicBezTo>
                <a:cubicBezTo>
                  <a:pt x="0" y="636"/>
                  <a:pt x="0" y="636"/>
                  <a:pt x="0" y="636"/>
                </a:cubicBezTo>
                <a:cubicBezTo>
                  <a:pt x="109" y="678"/>
                  <a:pt x="109" y="678"/>
                  <a:pt x="109" y="678"/>
                </a:cubicBezTo>
                <a:cubicBezTo>
                  <a:pt x="110" y="701"/>
                  <a:pt x="111" y="725"/>
                  <a:pt x="115" y="749"/>
                </a:cubicBezTo>
                <a:cubicBezTo>
                  <a:pt x="12" y="809"/>
                  <a:pt x="12" y="809"/>
                  <a:pt x="12" y="809"/>
                </a:cubicBezTo>
                <a:cubicBezTo>
                  <a:pt x="35" y="890"/>
                  <a:pt x="35" y="890"/>
                  <a:pt x="35" y="890"/>
                </a:cubicBezTo>
                <a:cubicBezTo>
                  <a:pt x="154" y="887"/>
                  <a:pt x="154" y="887"/>
                  <a:pt x="154" y="887"/>
                </a:cubicBezTo>
                <a:cubicBezTo>
                  <a:pt x="164" y="912"/>
                  <a:pt x="177" y="935"/>
                  <a:pt x="190" y="957"/>
                </a:cubicBezTo>
                <a:cubicBezTo>
                  <a:pt x="120" y="1051"/>
                  <a:pt x="120" y="1051"/>
                  <a:pt x="120" y="1051"/>
                </a:cubicBezTo>
                <a:cubicBezTo>
                  <a:pt x="173" y="1117"/>
                  <a:pt x="173" y="1117"/>
                  <a:pt x="173" y="1117"/>
                </a:cubicBezTo>
                <a:cubicBezTo>
                  <a:pt x="280" y="1070"/>
                  <a:pt x="280" y="1070"/>
                  <a:pt x="280" y="1070"/>
                </a:cubicBezTo>
                <a:cubicBezTo>
                  <a:pt x="297" y="1086"/>
                  <a:pt x="315" y="1102"/>
                  <a:pt x="334" y="1116"/>
                </a:cubicBezTo>
                <a:cubicBezTo>
                  <a:pt x="305" y="1229"/>
                  <a:pt x="305" y="1229"/>
                  <a:pt x="305" y="1229"/>
                </a:cubicBezTo>
                <a:cubicBezTo>
                  <a:pt x="379" y="1270"/>
                  <a:pt x="379" y="1270"/>
                  <a:pt x="379" y="1270"/>
                </a:cubicBezTo>
                <a:cubicBezTo>
                  <a:pt x="460" y="1186"/>
                  <a:pt x="460" y="1186"/>
                  <a:pt x="460" y="1186"/>
                </a:cubicBezTo>
                <a:cubicBezTo>
                  <a:pt x="484" y="1196"/>
                  <a:pt x="509" y="1204"/>
                  <a:pt x="535" y="1210"/>
                </a:cubicBezTo>
                <a:cubicBezTo>
                  <a:pt x="551" y="1326"/>
                  <a:pt x="551" y="1326"/>
                  <a:pt x="551" y="1326"/>
                </a:cubicBezTo>
                <a:cubicBezTo>
                  <a:pt x="636" y="1335"/>
                  <a:pt x="636" y="1335"/>
                  <a:pt x="636" y="1335"/>
                </a:cubicBezTo>
                <a:cubicBezTo>
                  <a:pt x="678" y="1226"/>
                  <a:pt x="678" y="1226"/>
                  <a:pt x="678" y="1226"/>
                </a:cubicBezTo>
                <a:cubicBezTo>
                  <a:pt x="701" y="1226"/>
                  <a:pt x="725" y="1224"/>
                  <a:pt x="749" y="1220"/>
                </a:cubicBezTo>
                <a:cubicBezTo>
                  <a:pt x="808" y="1323"/>
                  <a:pt x="808" y="1323"/>
                  <a:pt x="808" y="1323"/>
                </a:cubicBezTo>
                <a:cubicBezTo>
                  <a:pt x="890" y="1299"/>
                  <a:pt x="890" y="1299"/>
                  <a:pt x="890" y="1299"/>
                </a:cubicBezTo>
                <a:cubicBezTo>
                  <a:pt x="887" y="1181"/>
                  <a:pt x="887" y="1181"/>
                  <a:pt x="887" y="1181"/>
                </a:cubicBezTo>
                <a:cubicBezTo>
                  <a:pt x="912" y="1171"/>
                  <a:pt x="935" y="1159"/>
                  <a:pt x="957" y="1145"/>
                </a:cubicBezTo>
                <a:cubicBezTo>
                  <a:pt x="1051" y="1215"/>
                  <a:pt x="1051" y="1215"/>
                  <a:pt x="1051" y="1215"/>
                </a:cubicBezTo>
                <a:cubicBezTo>
                  <a:pt x="1117" y="1162"/>
                  <a:pt x="1117" y="1162"/>
                  <a:pt x="1117" y="1162"/>
                </a:cubicBezTo>
                <a:cubicBezTo>
                  <a:pt x="1070" y="1055"/>
                  <a:pt x="1070" y="1055"/>
                  <a:pt x="1070" y="1055"/>
                </a:cubicBezTo>
                <a:cubicBezTo>
                  <a:pt x="1086" y="1038"/>
                  <a:pt x="1102" y="1020"/>
                  <a:pt x="1116" y="1001"/>
                </a:cubicBezTo>
                <a:cubicBezTo>
                  <a:pt x="1229" y="1031"/>
                  <a:pt x="1229" y="1031"/>
                  <a:pt x="1229" y="1031"/>
                </a:cubicBezTo>
                <a:cubicBezTo>
                  <a:pt x="1271" y="956"/>
                  <a:pt x="1271" y="956"/>
                  <a:pt x="1271" y="956"/>
                </a:cubicBezTo>
                <a:cubicBezTo>
                  <a:pt x="1186" y="875"/>
                  <a:pt x="1186" y="875"/>
                  <a:pt x="1186" y="875"/>
                </a:cubicBezTo>
                <a:cubicBezTo>
                  <a:pt x="1196" y="851"/>
                  <a:pt x="1204" y="826"/>
                  <a:pt x="1210" y="801"/>
                </a:cubicBezTo>
                <a:lnTo>
                  <a:pt x="1326" y="784"/>
                </a:lnTo>
                <a:close/>
                <a:moveTo>
                  <a:pt x="776" y="1050"/>
                </a:moveTo>
                <a:cubicBezTo>
                  <a:pt x="565" y="1109"/>
                  <a:pt x="345" y="986"/>
                  <a:pt x="286" y="775"/>
                </a:cubicBezTo>
                <a:cubicBezTo>
                  <a:pt x="226" y="564"/>
                  <a:pt x="349" y="345"/>
                  <a:pt x="560" y="286"/>
                </a:cubicBezTo>
                <a:cubicBezTo>
                  <a:pt x="771" y="226"/>
                  <a:pt x="990" y="349"/>
                  <a:pt x="1050" y="560"/>
                </a:cubicBezTo>
                <a:cubicBezTo>
                  <a:pt x="1109" y="771"/>
                  <a:pt x="987" y="990"/>
                  <a:pt x="776" y="1050"/>
                </a:cubicBezTo>
                <a:close/>
              </a:path>
            </a:pathLst>
          </a:custGeom>
          <a:solidFill>
            <a:schemeClr val="bg1"/>
          </a:solidFill>
          <a:ln>
            <a:noFill/>
          </a:ln>
          <a:effectLst/>
        </p:spPr>
        <p:txBody>
          <a:bodyPr vert="horz" wrap="square" lIns="68580" tIns="34290" rIns="68580" bIns="34290" numCol="1" anchor="t" anchorCtr="0" compatLnSpc="1"/>
          <a:lstStyle/>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153" name="Freeform 242"/>
          <p:cNvSpPr>
            <a:spLocks noEditPoints="1" noChangeArrowheads="1"/>
          </p:cNvSpPr>
          <p:nvPr/>
        </p:nvSpPr>
        <p:spPr bwMode="auto">
          <a:xfrm>
            <a:off x="1752649" y="3614738"/>
            <a:ext cx="932259" cy="931069"/>
          </a:xfrm>
          <a:custGeom>
            <a:avLst/>
            <a:gdLst>
              <a:gd name="T0" fmla="*/ 1214977973 w 1135"/>
              <a:gd name="T1" fmla="*/ 651949556 h 1134"/>
              <a:gd name="T2" fmla="*/ 1361302936 w 1135"/>
              <a:gd name="T3" fmla="*/ 565661760 h 1134"/>
              <a:gd name="T4" fmla="*/ 1327719709 w 1135"/>
              <a:gd name="T5" fmla="*/ 439825711 h 1134"/>
              <a:gd name="T6" fmla="*/ 1157407352 w 1135"/>
              <a:gd name="T7" fmla="*/ 438628075 h 1134"/>
              <a:gd name="T8" fmla="*/ 1038668493 w 1135"/>
              <a:gd name="T9" fmla="*/ 284029063 h 1134"/>
              <a:gd name="T10" fmla="*/ 1080646159 w 1135"/>
              <a:gd name="T11" fmla="*/ 118644761 h 1134"/>
              <a:gd name="T12" fmla="*/ 969103628 w 1135"/>
              <a:gd name="T13" fmla="*/ 53929735 h 1134"/>
              <a:gd name="T14" fmla="*/ 846766058 w 1135"/>
              <a:gd name="T15" fmla="*/ 172574496 h 1134"/>
              <a:gd name="T16" fmla="*/ 652466308 w 1135"/>
              <a:gd name="T17" fmla="*/ 147407724 h 1134"/>
              <a:gd name="T18" fmla="*/ 566110376 w 1135"/>
              <a:gd name="T19" fmla="*/ 0 h 1134"/>
              <a:gd name="T20" fmla="*/ 440174095 w 1135"/>
              <a:gd name="T21" fmla="*/ 33555696 h 1134"/>
              <a:gd name="T22" fmla="*/ 437775684 w 1135"/>
              <a:gd name="T23" fmla="*/ 203733826 h 1134"/>
              <a:gd name="T24" fmla="*/ 284254394 w 1135"/>
              <a:gd name="T25" fmla="*/ 322379681 h 1134"/>
              <a:gd name="T26" fmla="*/ 118738858 w 1135"/>
              <a:gd name="T27" fmla="*/ 280433966 h 1134"/>
              <a:gd name="T28" fmla="*/ 53971910 w 1135"/>
              <a:gd name="T29" fmla="*/ 391888534 h 1134"/>
              <a:gd name="T30" fmla="*/ 172711863 w 1135"/>
              <a:gd name="T31" fmla="*/ 514129486 h 1134"/>
              <a:gd name="T32" fmla="*/ 147524169 w 1135"/>
              <a:gd name="T33" fmla="*/ 707076927 h 1134"/>
              <a:gd name="T34" fmla="*/ 0 w 1135"/>
              <a:gd name="T35" fmla="*/ 794563452 h 1134"/>
              <a:gd name="T36" fmla="*/ 33583227 w 1135"/>
              <a:gd name="T37" fmla="*/ 919200771 h 1134"/>
              <a:gd name="T38" fmla="*/ 205094790 w 1135"/>
              <a:gd name="T39" fmla="*/ 921597137 h 1134"/>
              <a:gd name="T40" fmla="*/ 322634442 w 1135"/>
              <a:gd name="T41" fmla="*/ 1076195055 h 1134"/>
              <a:gd name="T42" fmla="*/ 280656777 w 1135"/>
              <a:gd name="T43" fmla="*/ 1241579357 h 1134"/>
              <a:gd name="T44" fmla="*/ 393398513 w 1135"/>
              <a:gd name="T45" fmla="*/ 1306295477 h 1134"/>
              <a:gd name="T46" fmla="*/ 514536877 w 1135"/>
              <a:gd name="T47" fmla="*/ 1187649622 h 1134"/>
              <a:gd name="T48" fmla="*/ 708836628 w 1135"/>
              <a:gd name="T49" fmla="*/ 1212817488 h 1134"/>
              <a:gd name="T50" fmla="*/ 796391765 w 1135"/>
              <a:gd name="T51" fmla="*/ 1359026482 h 1134"/>
              <a:gd name="T52" fmla="*/ 921128841 w 1135"/>
              <a:gd name="T53" fmla="*/ 1325470786 h 1134"/>
              <a:gd name="T54" fmla="*/ 923527251 w 1135"/>
              <a:gd name="T55" fmla="*/ 1155292656 h 1134"/>
              <a:gd name="T56" fmla="*/ 1078247748 w 1135"/>
              <a:gd name="T57" fmla="*/ 1036646801 h 1134"/>
              <a:gd name="T58" fmla="*/ 1242564078 w 1135"/>
              <a:gd name="T59" fmla="*/ 1078592516 h 1134"/>
              <a:gd name="T60" fmla="*/ 1307331026 w 1135"/>
              <a:gd name="T61" fmla="*/ 967137948 h 1134"/>
              <a:gd name="T62" fmla="*/ 1189790278 w 1135"/>
              <a:gd name="T63" fmla="*/ 844896996 h 1134"/>
              <a:gd name="T64" fmla="*/ 1214977973 w 1135"/>
              <a:gd name="T65" fmla="*/ 651949556 h 1134"/>
              <a:gd name="T66" fmla="*/ 711236134 w 1135"/>
              <a:gd name="T67" fmla="*/ 1053425744 h 1134"/>
              <a:gd name="T68" fmla="*/ 307042582 w 1135"/>
              <a:gd name="T69" fmla="*/ 710673118 h 1134"/>
              <a:gd name="T70" fmla="*/ 651266007 w 1135"/>
              <a:gd name="T71" fmla="*/ 306799469 h 1134"/>
              <a:gd name="T72" fmla="*/ 1054260354 w 1135"/>
              <a:gd name="T73" fmla="*/ 649552095 h 1134"/>
              <a:gd name="T74" fmla="*/ 711236134 w 1135"/>
              <a:gd name="T75" fmla="*/ 1053425744 h 113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135"/>
              <a:gd name="T115" fmla="*/ 0 h 1134"/>
              <a:gd name="T116" fmla="*/ 1135 w 1135"/>
              <a:gd name="T117" fmla="*/ 1134 h 113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135" h="1134">
                <a:moveTo>
                  <a:pt x="1013" y="544"/>
                </a:moveTo>
                <a:cubicBezTo>
                  <a:pt x="1135" y="472"/>
                  <a:pt x="1135" y="472"/>
                  <a:pt x="1135" y="472"/>
                </a:cubicBezTo>
                <a:cubicBezTo>
                  <a:pt x="1107" y="367"/>
                  <a:pt x="1107" y="367"/>
                  <a:pt x="1107" y="367"/>
                </a:cubicBezTo>
                <a:cubicBezTo>
                  <a:pt x="965" y="366"/>
                  <a:pt x="965" y="366"/>
                  <a:pt x="965" y="366"/>
                </a:cubicBezTo>
                <a:cubicBezTo>
                  <a:pt x="940" y="317"/>
                  <a:pt x="906" y="273"/>
                  <a:pt x="866" y="237"/>
                </a:cubicBezTo>
                <a:cubicBezTo>
                  <a:pt x="901" y="99"/>
                  <a:pt x="901" y="99"/>
                  <a:pt x="901" y="99"/>
                </a:cubicBezTo>
                <a:cubicBezTo>
                  <a:pt x="808" y="45"/>
                  <a:pt x="808" y="45"/>
                  <a:pt x="808" y="45"/>
                </a:cubicBezTo>
                <a:cubicBezTo>
                  <a:pt x="706" y="144"/>
                  <a:pt x="706" y="144"/>
                  <a:pt x="706" y="144"/>
                </a:cubicBezTo>
                <a:cubicBezTo>
                  <a:pt x="655" y="127"/>
                  <a:pt x="601" y="120"/>
                  <a:pt x="544" y="123"/>
                </a:cubicBezTo>
                <a:cubicBezTo>
                  <a:pt x="472" y="0"/>
                  <a:pt x="472" y="0"/>
                  <a:pt x="472" y="0"/>
                </a:cubicBezTo>
                <a:cubicBezTo>
                  <a:pt x="367" y="28"/>
                  <a:pt x="367" y="28"/>
                  <a:pt x="367" y="28"/>
                </a:cubicBezTo>
                <a:cubicBezTo>
                  <a:pt x="365" y="170"/>
                  <a:pt x="365" y="170"/>
                  <a:pt x="365" y="170"/>
                </a:cubicBezTo>
                <a:cubicBezTo>
                  <a:pt x="317" y="195"/>
                  <a:pt x="273" y="229"/>
                  <a:pt x="237" y="269"/>
                </a:cubicBezTo>
                <a:cubicBezTo>
                  <a:pt x="99" y="234"/>
                  <a:pt x="99" y="234"/>
                  <a:pt x="99" y="234"/>
                </a:cubicBezTo>
                <a:cubicBezTo>
                  <a:pt x="45" y="327"/>
                  <a:pt x="45" y="327"/>
                  <a:pt x="45" y="327"/>
                </a:cubicBezTo>
                <a:cubicBezTo>
                  <a:pt x="144" y="429"/>
                  <a:pt x="144" y="429"/>
                  <a:pt x="144" y="429"/>
                </a:cubicBezTo>
                <a:cubicBezTo>
                  <a:pt x="128" y="480"/>
                  <a:pt x="120" y="534"/>
                  <a:pt x="123" y="590"/>
                </a:cubicBezTo>
                <a:cubicBezTo>
                  <a:pt x="0" y="663"/>
                  <a:pt x="0" y="663"/>
                  <a:pt x="0" y="663"/>
                </a:cubicBezTo>
                <a:cubicBezTo>
                  <a:pt x="28" y="767"/>
                  <a:pt x="28" y="767"/>
                  <a:pt x="28" y="767"/>
                </a:cubicBezTo>
                <a:cubicBezTo>
                  <a:pt x="171" y="769"/>
                  <a:pt x="171" y="769"/>
                  <a:pt x="171" y="769"/>
                </a:cubicBezTo>
                <a:cubicBezTo>
                  <a:pt x="195" y="818"/>
                  <a:pt x="229" y="862"/>
                  <a:pt x="269" y="898"/>
                </a:cubicBezTo>
                <a:cubicBezTo>
                  <a:pt x="234" y="1036"/>
                  <a:pt x="234" y="1036"/>
                  <a:pt x="234" y="1036"/>
                </a:cubicBezTo>
                <a:cubicBezTo>
                  <a:pt x="328" y="1090"/>
                  <a:pt x="328" y="1090"/>
                  <a:pt x="328" y="1090"/>
                </a:cubicBezTo>
                <a:cubicBezTo>
                  <a:pt x="429" y="991"/>
                  <a:pt x="429" y="991"/>
                  <a:pt x="429" y="991"/>
                </a:cubicBezTo>
                <a:cubicBezTo>
                  <a:pt x="480" y="1008"/>
                  <a:pt x="535" y="1015"/>
                  <a:pt x="591" y="1012"/>
                </a:cubicBezTo>
                <a:cubicBezTo>
                  <a:pt x="664" y="1134"/>
                  <a:pt x="664" y="1134"/>
                  <a:pt x="664" y="1134"/>
                </a:cubicBezTo>
                <a:cubicBezTo>
                  <a:pt x="768" y="1106"/>
                  <a:pt x="768" y="1106"/>
                  <a:pt x="768" y="1106"/>
                </a:cubicBezTo>
                <a:cubicBezTo>
                  <a:pt x="770" y="964"/>
                  <a:pt x="770" y="964"/>
                  <a:pt x="770" y="964"/>
                </a:cubicBezTo>
                <a:cubicBezTo>
                  <a:pt x="819" y="939"/>
                  <a:pt x="863" y="906"/>
                  <a:pt x="899" y="865"/>
                </a:cubicBezTo>
                <a:cubicBezTo>
                  <a:pt x="1036" y="900"/>
                  <a:pt x="1036" y="900"/>
                  <a:pt x="1036" y="900"/>
                </a:cubicBezTo>
                <a:cubicBezTo>
                  <a:pt x="1090" y="807"/>
                  <a:pt x="1090" y="807"/>
                  <a:pt x="1090" y="807"/>
                </a:cubicBezTo>
                <a:cubicBezTo>
                  <a:pt x="992" y="705"/>
                  <a:pt x="992" y="705"/>
                  <a:pt x="992" y="705"/>
                </a:cubicBezTo>
                <a:cubicBezTo>
                  <a:pt x="1008" y="654"/>
                  <a:pt x="1015" y="600"/>
                  <a:pt x="1013" y="544"/>
                </a:cubicBezTo>
                <a:close/>
                <a:moveTo>
                  <a:pt x="593" y="879"/>
                </a:moveTo>
                <a:cubicBezTo>
                  <a:pt x="421" y="893"/>
                  <a:pt x="270" y="764"/>
                  <a:pt x="256" y="593"/>
                </a:cubicBezTo>
                <a:cubicBezTo>
                  <a:pt x="243" y="421"/>
                  <a:pt x="371" y="270"/>
                  <a:pt x="543" y="256"/>
                </a:cubicBezTo>
                <a:cubicBezTo>
                  <a:pt x="714" y="242"/>
                  <a:pt x="865" y="370"/>
                  <a:pt x="879" y="542"/>
                </a:cubicBezTo>
                <a:cubicBezTo>
                  <a:pt x="893" y="714"/>
                  <a:pt x="765" y="865"/>
                  <a:pt x="593" y="879"/>
                </a:cubicBezTo>
                <a:close/>
              </a:path>
            </a:pathLst>
          </a:custGeom>
          <a:solidFill>
            <a:schemeClr val="tx1"/>
          </a:solidFill>
          <a:ln>
            <a:noFill/>
          </a:ln>
          <a:effectLst/>
        </p:spPr>
        <p:txBody>
          <a:bodyPr vert="horz" wrap="square" lIns="68580" tIns="34290" rIns="68580" bIns="34290" numCol="1" anchor="t" anchorCtr="0" compatLnSpc="1"/>
          <a:lstStyle/>
          <a:p>
            <a:endParaRPr lang="zh-CN" altLang="en-US">
              <a:solidFill>
                <a:schemeClr val="accent2"/>
              </a:solidFill>
              <a:latin typeface="微软雅黑" panose="020B0503020204020204" pitchFamily="34" charset="-122"/>
              <a:ea typeface="微软雅黑" panose="020B0503020204020204" pitchFamily="34" charset="-122"/>
            </a:endParaRPr>
          </a:p>
        </p:txBody>
      </p:sp>
      <p:grpSp>
        <p:nvGrpSpPr>
          <p:cNvPr id="154" name="组合 10"/>
          <p:cNvGrpSpPr/>
          <p:nvPr/>
        </p:nvGrpSpPr>
        <p:grpSpPr bwMode="auto">
          <a:xfrm>
            <a:off x="938262" y="3361135"/>
            <a:ext cx="960834" cy="1914525"/>
            <a:chOff x="0" y="0"/>
            <a:chExt cx="960900" cy="1913939"/>
          </a:xfrm>
        </p:grpSpPr>
        <p:sp>
          <p:nvSpPr>
            <p:cNvPr id="155" name="Freeform 254"/>
            <p:cNvSpPr>
              <a:spLocks noChangeArrowheads="1"/>
            </p:cNvSpPr>
            <p:nvPr/>
          </p:nvSpPr>
          <p:spPr bwMode="auto">
            <a:xfrm>
              <a:off x="99379" y="0"/>
              <a:ext cx="478886" cy="229617"/>
            </a:xfrm>
            <a:custGeom>
              <a:avLst/>
              <a:gdLst>
                <a:gd name="T0" fmla="*/ 340912396 w 651"/>
                <a:gd name="T1" fmla="*/ 146920401 h 313"/>
                <a:gd name="T2" fmla="*/ 318726219 w 651"/>
                <a:gd name="T3" fmla="*/ 146920401 h 313"/>
                <a:gd name="T4" fmla="*/ 164503594 w 651"/>
                <a:gd name="T5" fmla="*/ 0 h 313"/>
                <a:gd name="T6" fmla="*/ 10281704 w 651"/>
                <a:gd name="T7" fmla="*/ 145844209 h 313"/>
                <a:gd name="T8" fmla="*/ 0 w 651"/>
                <a:gd name="T9" fmla="*/ 157145326 h 313"/>
                <a:gd name="T10" fmla="*/ 11363796 w 651"/>
                <a:gd name="T11" fmla="*/ 168447178 h 313"/>
                <a:gd name="T12" fmla="*/ 340912396 w 651"/>
                <a:gd name="T13" fmla="*/ 168447178 h 313"/>
                <a:gd name="T14" fmla="*/ 352276192 w 651"/>
                <a:gd name="T15" fmla="*/ 157683789 h 313"/>
                <a:gd name="T16" fmla="*/ 340912396 w 651"/>
                <a:gd name="T17" fmla="*/ 146920401 h 3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51"/>
                <a:gd name="T28" fmla="*/ 0 h 313"/>
                <a:gd name="T29" fmla="*/ 651 w 651"/>
                <a:gd name="T30" fmla="*/ 313 h 3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51" h="313">
                  <a:moveTo>
                    <a:pt x="630" y="273"/>
                  </a:moveTo>
                  <a:cubicBezTo>
                    <a:pt x="589" y="273"/>
                    <a:pt x="589" y="273"/>
                    <a:pt x="589" y="273"/>
                  </a:cubicBezTo>
                  <a:cubicBezTo>
                    <a:pt x="578" y="113"/>
                    <a:pt x="454" y="0"/>
                    <a:pt x="304" y="0"/>
                  </a:cubicBezTo>
                  <a:cubicBezTo>
                    <a:pt x="153" y="0"/>
                    <a:pt x="30" y="116"/>
                    <a:pt x="19" y="271"/>
                  </a:cubicBezTo>
                  <a:cubicBezTo>
                    <a:pt x="9" y="272"/>
                    <a:pt x="0" y="281"/>
                    <a:pt x="0" y="292"/>
                  </a:cubicBezTo>
                  <a:cubicBezTo>
                    <a:pt x="0" y="303"/>
                    <a:pt x="10" y="313"/>
                    <a:pt x="21" y="313"/>
                  </a:cubicBezTo>
                  <a:cubicBezTo>
                    <a:pt x="630" y="313"/>
                    <a:pt x="630" y="313"/>
                    <a:pt x="630" y="313"/>
                  </a:cubicBezTo>
                  <a:cubicBezTo>
                    <a:pt x="642" y="313"/>
                    <a:pt x="651" y="304"/>
                    <a:pt x="651" y="293"/>
                  </a:cubicBezTo>
                  <a:cubicBezTo>
                    <a:pt x="651" y="282"/>
                    <a:pt x="642" y="273"/>
                    <a:pt x="630" y="273"/>
                  </a:cubicBezTo>
                  <a:close/>
                </a:path>
              </a:pathLst>
            </a:custGeom>
            <a:solidFill>
              <a:schemeClr val="bg1"/>
            </a:solidFill>
            <a:ln>
              <a:noFill/>
            </a:ln>
            <a:effectLst/>
          </p:spPr>
          <p:txBody>
            <a:bodyPr vert="horz" wrap="square" lIns="68580" tIns="34290" rIns="68580" bIns="34290" numCol="1" anchor="t" anchorCtr="0" compatLnSpc="1"/>
            <a:lstStyle/>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156" name="Freeform 255"/>
            <p:cNvSpPr>
              <a:spLocks noChangeArrowheads="1"/>
            </p:cNvSpPr>
            <p:nvPr/>
          </p:nvSpPr>
          <p:spPr bwMode="auto">
            <a:xfrm>
              <a:off x="0" y="71987"/>
              <a:ext cx="960900" cy="1841952"/>
            </a:xfrm>
            <a:custGeom>
              <a:avLst/>
              <a:gdLst>
                <a:gd name="T0" fmla="*/ 348206783 w 1488"/>
                <a:gd name="T1" fmla="*/ 298653736 h 2854"/>
                <a:gd name="T2" fmla="*/ 354878839 w 1488"/>
                <a:gd name="T3" fmla="*/ 294904647 h 2854"/>
                <a:gd name="T4" fmla="*/ 520850421 w 1488"/>
                <a:gd name="T5" fmla="*/ 28324368 h 2854"/>
                <a:gd name="T6" fmla="*/ 590908942 w 1488"/>
                <a:gd name="T7" fmla="*/ 14995064 h 2854"/>
                <a:gd name="T8" fmla="*/ 605087383 w 1488"/>
                <a:gd name="T9" fmla="*/ 82889776 h 2854"/>
                <a:gd name="T10" fmla="*/ 371142459 w 1488"/>
                <a:gd name="T11" fmla="*/ 447355541 h 2854"/>
                <a:gd name="T12" fmla="*/ 369891610 w 1488"/>
                <a:gd name="T13" fmla="*/ 451937832 h 2854"/>
                <a:gd name="T14" fmla="*/ 369891610 w 1488"/>
                <a:gd name="T15" fmla="*/ 766002910 h 2854"/>
                <a:gd name="T16" fmla="*/ 369891610 w 1488"/>
                <a:gd name="T17" fmla="*/ 793910355 h 2854"/>
                <a:gd name="T18" fmla="*/ 369891610 w 1488"/>
                <a:gd name="T19" fmla="*/ 1134217118 h 2854"/>
                <a:gd name="T20" fmla="*/ 313177200 w 1488"/>
                <a:gd name="T21" fmla="*/ 1188783171 h 2854"/>
                <a:gd name="T22" fmla="*/ 312343516 w 1488"/>
                <a:gd name="T23" fmla="*/ 1188783171 h 2854"/>
                <a:gd name="T24" fmla="*/ 256046270 w 1488"/>
                <a:gd name="T25" fmla="*/ 1134217118 h 2854"/>
                <a:gd name="T26" fmla="*/ 256046270 w 1488"/>
                <a:gd name="T27" fmla="*/ 801824811 h 2854"/>
                <a:gd name="T28" fmla="*/ 248123366 w 1488"/>
                <a:gd name="T29" fmla="*/ 793910355 h 2854"/>
                <a:gd name="T30" fmla="*/ 240199815 w 1488"/>
                <a:gd name="T31" fmla="*/ 793910355 h 2854"/>
                <a:gd name="T32" fmla="*/ 232276910 w 1488"/>
                <a:gd name="T33" fmla="*/ 801824811 h 2854"/>
                <a:gd name="T34" fmla="*/ 232276910 w 1488"/>
                <a:gd name="T35" fmla="*/ 1134217118 h 2854"/>
                <a:gd name="T36" fmla="*/ 175563146 w 1488"/>
                <a:gd name="T37" fmla="*/ 1188783171 h 2854"/>
                <a:gd name="T38" fmla="*/ 174728816 w 1488"/>
                <a:gd name="T39" fmla="*/ 1188783171 h 2854"/>
                <a:gd name="T40" fmla="*/ 118015052 w 1488"/>
                <a:gd name="T41" fmla="*/ 1134217118 h 2854"/>
                <a:gd name="T42" fmla="*/ 118015052 w 1488"/>
                <a:gd name="T43" fmla="*/ 793910355 h 2854"/>
                <a:gd name="T44" fmla="*/ 118015052 w 1488"/>
                <a:gd name="T45" fmla="*/ 766002910 h 2854"/>
                <a:gd name="T46" fmla="*/ 118015052 w 1488"/>
                <a:gd name="T47" fmla="*/ 459435364 h 2854"/>
                <a:gd name="T48" fmla="*/ 109674336 w 1488"/>
                <a:gd name="T49" fmla="*/ 451937832 h 2854"/>
                <a:gd name="T50" fmla="*/ 109674336 w 1488"/>
                <a:gd name="T51" fmla="*/ 451937832 h 2854"/>
                <a:gd name="T52" fmla="*/ 102585116 w 1488"/>
                <a:gd name="T53" fmla="*/ 459435364 h 2854"/>
                <a:gd name="T54" fmla="*/ 102585116 w 1488"/>
                <a:gd name="T55" fmla="*/ 713103262 h 2854"/>
                <a:gd name="T56" fmla="*/ 51292558 w 1488"/>
                <a:gd name="T57" fmla="*/ 762253822 h 2854"/>
                <a:gd name="T58" fmla="*/ 0 w 1488"/>
                <a:gd name="T59" fmla="*/ 713103262 h 2854"/>
                <a:gd name="T60" fmla="*/ 0 w 1488"/>
                <a:gd name="T61" fmla="*/ 487342808 h 2854"/>
                <a:gd name="T62" fmla="*/ 0 w 1488"/>
                <a:gd name="T63" fmla="*/ 426529350 h 2854"/>
                <a:gd name="T64" fmla="*/ 0 w 1488"/>
                <a:gd name="T65" fmla="*/ 306567546 h 2854"/>
                <a:gd name="T66" fmla="*/ 7923550 w 1488"/>
                <a:gd name="T67" fmla="*/ 298653736 h 2854"/>
                <a:gd name="T68" fmla="*/ 348206783 w 1488"/>
                <a:gd name="T69" fmla="*/ 298653736 h 285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88"/>
                <a:gd name="T106" fmla="*/ 0 h 2854"/>
                <a:gd name="T107" fmla="*/ 1488 w 1488"/>
                <a:gd name="T108" fmla="*/ 2854 h 285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88" h="2854">
                  <a:moveTo>
                    <a:pt x="835" y="717"/>
                  </a:moveTo>
                  <a:cubicBezTo>
                    <a:pt x="841" y="717"/>
                    <a:pt x="847" y="714"/>
                    <a:pt x="851" y="708"/>
                  </a:cubicBezTo>
                  <a:cubicBezTo>
                    <a:pt x="1249" y="68"/>
                    <a:pt x="1249" y="68"/>
                    <a:pt x="1249" y="68"/>
                  </a:cubicBezTo>
                  <a:cubicBezTo>
                    <a:pt x="1286" y="14"/>
                    <a:pt x="1361" y="0"/>
                    <a:pt x="1417" y="36"/>
                  </a:cubicBezTo>
                  <a:cubicBezTo>
                    <a:pt x="1473" y="72"/>
                    <a:pt x="1488" y="145"/>
                    <a:pt x="1451" y="199"/>
                  </a:cubicBezTo>
                  <a:cubicBezTo>
                    <a:pt x="890" y="1074"/>
                    <a:pt x="890" y="1074"/>
                    <a:pt x="890" y="1074"/>
                  </a:cubicBezTo>
                  <a:cubicBezTo>
                    <a:pt x="888" y="1077"/>
                    <a:pt x="887" y="1081"/>
                    <a:pt x="887" y="1085"/>
                  </a:cubicBezTo>
                  <a:cubicBezTo>
                    <a:pt x="887" y="1839"/>
                    <a:pt x="887" y="1839"/>
                    <a:pt x="887" y="1839"/>
                  </a:cubicBezTo>
                  <a:cubicBezTo>
                    <a:pt x="887" y="1906"/>
                    <a:pt x="887" y="1906"/>
                    <a:pt x="887" y="1906"/>
                  </a:cubicBezTo>
                  <a:cubicBezTo>
                    <a:pt x="887" y="2723"/>
                    <a:pt x="887" y="2723"/>
                    <a:pt x="887" y="2723"/>
                  </a:cubicBezTo>
                  <a:cubicBezTo>
                    <a:pt x="887" y="2795"/>
                    <a:pt x="826" y="2854"/>
                    <a:pt x="751" y="2854"/>
                  </a:cubicBezTo>
                  <a:cubicBezTo>
                    <a:pt x="749" y="2854"/>
                    <a:pt x="749" y="2854"/>
                    <a:pt x="749" y="2854"/>
                  </a:cubicBezTo>
                  <a:cubicBezTo>
                    <a:pt x="675" y="2854"/>
                    <a:pt x="614" y="2795"/>
                    <a:pt x="614" y="2723"/>
                  </a:cubicBezTo>
                  <a:cubicBezTo>
                    <a:pt x="614" y="1925"/>
                    <a:pt x="614" y="1925"/>
                    <a:pt x="614" y="1925"/>
                  </a:cubicBezTo>
                  <a:cubicBezTo>
                    <a:pt x="614" y="1914"/>
                    <a:pt x="605" y="1906"/>
                    <a:pt x="595" y="1906"/>
                  </a:cubicBezTo>
                  <a:cubicBezTo>
                    <a:pt x="576" y="1906"/>
                    <a:pt x="576" y="1906"/>
                    <a:pt x="576" y="1906"/>
                  </a:cubicBezTo>
                  <a:cubicBezTo>
                    <a:pt x="565" y="1906"/>
                    <a:pt x="557" y="1914"/>
                    <a:pt x="557" y="1925"/>
                  </a:cubicBezTo>
                  <a:cubicBezTo>
                    <a:pt x="557" y="2723"/>
                    <a:pt x="557" y="2723"/>
                    <a:pt x="557" y="2723"/>
                  </a:cubicBezTo>
                  <a:cubicBezTo>
                    <a:pt x="557" y="2795"/>
                    <a:pt x="495" y="2854"/>
                    <a:pt x="421" y="2854"/>
                  </a:cubicBezTo>
                  <a:cubicBezTo>
                    <a:pt x="419" y="2854"/>
                    <a:pt x="419" y="2854"/>
                    <a:pt x="419" y="2854"/>
                  </a:cubicBezTo>
                  <a:cubicBezTo>
                    <a:pt x="344" y="2854"/>
                    <a:pt x="283" y="2795"/>
                    <a:pt x="283" y="2723"/>
                  </a:cubicBezTo>
                  <a:cubicBezTo>
                    <a:pt x="283" y="1906"/>
                    <a:pt x="283" y="1906"/>
                    <a:pt x="283" y="1906"/>
                  </a:cubicBezTo>
                  <a:cubicBezTo>
                    <a:pt x="283" y="1839"/>
                    <a:pt x="283" y="1839"/>
                    <a:pt x="283" y="1839"/>
                  </a:cubicBezTo>
                  <a:cubicBezTo>
                    <a:pt x="283" y="1103"/>
                    <a:pt x="283" y="1103"/>
                    <a:pt x="283" y="1103"/>
                  </a:cubicBezTo>
                  <a:cubicBezTo>
                    <a:pt x="283" y="1092"/>
                    <a:pt x="274" y="1084"/>
                    <a:pt x="263" y="1085"/>
                  </a:cubicBezTo>
                  <a:cubicBezTo>
                    <a:pt x="263" y="1085"/>
                    <a:pt x="263" y="1085"/>
                    <a:pt x="263" y="1085"/>
                  </a:cubicBezTo>
                  <a:cubicBezTo>
                    <a:pt x="253" y="1086"/>
                    <a:pt x="246" y="1094"/>
                    <a:pt x="246" y="1103"/>
                  </a:cubicBezTo>
                  <a:cubicBezTo>
                    <a:pt x="246" y="1712"/>
                    <a:pt x="246" y="1712"/>
                    <a:pt x="246" y="1712"/>
                  </a:cubicBezTo>
                  <a:cubicBezTo>
                    <a:pt x="246" y="1778"/>
                    <a:pt x="190" y="1830"/>
                    <a:pt x="123" y="1830"/>
                  </a:cubicBezTo>
                  <a:cubicBezTo>
                    <a:pt x="56" y="1830"/>
                    <a:pt x="0" y="1778"/>
                    <a:pt x="0" y="1712"/>
                  </a:cubicBezTo>
                  <a:cubicBezTo>
                    <a:pt x="0" y="1170"/>
                    <a:pt x="0" y="1170"/>
                    <a:pt x="0" y="1170"/>
                  </a:cubicBezTo>
                  <a:cubicBezTo>
                    <a:pt x="0" y="1024"/>
                    <a:pt x="0" y="1024"/>
                    <a:pt x="0" y="1024"/>
                  </a:cubicBezTo>
                  <a:cubicBezTo>
                    <a:pt x="0" y="736"/>
                    <a:pt x="0" y="736"/>
                    <a:pt x="0" y="736"/>
                  </a:cubicBezTo>
                  <a:cubicBezTo>
                    <a:pt x="0" y="726"/>
                    <a:pt x="9" y="717"/>
                    <a:pt x="19" y="717"/>
                  </a:cubicBezTo>
                  <a:lnTo>
                    <a:pt x="835" y="717"/>
                  </a:lnTo>
                  <a:close/>
                </a:path>
              </a:pathLst>
            </a:custGeom>
            <a:solidFill>
              <a:schemeClr val="bg1"/>
            </a:solidFill>
            <a:ln>
              <a:noFill/>
            </a:ln>
            <a:effectLst/>
          </p:spPr>
          <p:txBody>
            <a:bodyPr vert="horz" wrap="square" lIns="68580" tIns="34290" rIns="68580" bIns="34290" numCol="1" anchor="t" anchorCtr="0" compatLnSpc="1"/>
            <a:lstStyle/>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157" name="Freeform 256"/>
            <p:cNvSpPr>
              <a:spLocks noChangeArrowheads="1"/>
            </p:cNvSpPr>
            <p:nvPr/>
          </p:nvSpPr>
          <p:spPr bwMode="auto">
            <a:xfrm>
              <a:off x="124449" y="273027"/>
              <a:ext cx="394073" cy="213068"/>
            </a:xfrm>
            <a:custGeom>
              <a:avLst/>
              <a:gdLst>
                <a:gd name="T0" fmla="*/ 542863 w 535"/>
                <a:gd name="T1" fmla="*/ 0 h 290"/>
                <a:gd name="T2" fmla="*/ 0 w 535"/>
                <a:gd name="T3" fmla="*/ 11875969 h 290"/>
                <a:gd name="T4" fmla="*/ 144862708 w 535"/>
                <a:gd name="T5" fmla="*/ 156544733 h 290"/>
                <a:gd name="T6" fmla="*/ 290268279 w 535"/>
                <a:gd name="T7" fmla="*/ 11875969 h 290"/>
                <a:gd name="T8" fmla="*/ 289725416 w 535"/>
                <a:gd name="T9" fmla="*/ 0 h 290"/>
                <a:gd name="T10" fmla="*/ 542863 w 535"/>
                <a:gd name="T11" fmla="*/ 0 h 290"/>
                <a:gd name="T12" fmla="*/ 0 60000 65536"/>
                <a:gd name="T13" fmla="*/ 0 60000 65536"/>
                <a:gd name="T14" fmla="*/ 0 60000 65536"/>
                <a:gd name="T15" fmla="*/ 0 60000 65536"/>
                <a:gd name="T16" fmla="*/ 0 60000 65536"/>
                <a:gd name="T17" fmla="*/ 0 60000 65536"/>
                <a:gd name="T18" fmla="*/ 0 w 535"/>
                <a:gd name="T19" fmla="*/ 0 h 290"/>
                <a:gd name="T20" fmla="*/ 535 w 535"/>
                <a:gd name="T21" fmla="*/ 290 h 290"/>
              </a:gdLst>
              <a:ahLst/>
              <a:cxnLst>
                <a:cxn ang="T12">
                  <a:pos x="T0" y="T1"/>
                </a:cxn>
                <a:cxn ang="T13">
                  <a:pos x="T2" y="T3"/>
                </a:cxn>
                <a:cxn ang="T14">
                  <a:pos x="T4" y="T5"/>
                </a:cxn>
                <a:cxn ang="T15">
                  <a:pos x="T6" y="T7"/>
                </a:cxn>
                <a:cxn ang="T16">
                  <a:pos x="T8" y="T9"/>
                </a:cxn>
                <a:cxn ang="T17">
                  <a:pos x="T10" y="T11"/>
                </a:cxn>
              </a:cxnLst>
              <a:rect l="T18" t="T19" r="T20" b="T21"/>
              <a:pathLst>
                <a:path w="535" h="290">
                  <a:moveTo>
                    <a:pt x="1" y="0"/>
                  </a:moveTo>
                  <a:cubicBezTo>
                    <a:pt x="0" y="7"/>
                    <a:pt x="0" y="15"/>
                    <a:pt x="0" y="22"/>
                  </a:cubicBezTo>
                  <a:cubicBezTo>
                    <a:pt x="0" y="170"/>
                    <a:pt x="120" y="290"/>
                    <a:pt x="267" y="290"/>
                  </a:cubicBezTo>
                  <a:cubicBezTo>
                    <a:pt x="415" y="290"/>
                    <a:pt x="535" y="170"/>
                    <a:pt x="535" y="22"/>
                  </a:cubicBezTo>
                  <a:cubicBezTo>
                    <a:pt x="535" y="15"/>
                    <a:pt x="534" y="7"/>
                    <a:pt x="534" y="0"/>
                  </a:cubicBezTo>
                  <a:lnTo>
                    <a:pt x="1" y="0"/>
                  </a:lnTo>
                  <a:close/>
                </a:path>
              </a:pathLst>
            </a:custGeom>
            <a:solidFill>
              <a:schemeClr val="bg1"/>
            </a:solidFill>
            <a:ln>
              <a:noFill/>
            </a:ln>
            <a:effectLst/>
          </p:spPr>
          <p:txBody>
            <a:bodyPr vert="horz" wrap="square" lIns="68580" tIns="34290" rIns="68580" bIns="34290" numCol="1" anchor="t" anchorCtr="0" compatLnSpc="1"/>
            <a:lstStyle/>
            <a:p>
              <a:endParaRPr lang="zh-CN" altLang="en-US">
                <a:solidFill>
                  <a:schemeClr val="accent2"/>
                </a:solidFill>
                <a:latin typeface="微软雅黑" panose="020B0503020204020204" pitchFamily="34" charset="-122"/>
                <a:ea typeface="微软雅黑" panose="020B0503020204020204" pitchFamily="34" charset="-122"/>
              </a:endParaRPr>
            </a:p>
          </p:txBody>
        </p:sp>
      </p:grpSp>
      <p:sp>
        <p:nvSpPr>
          <p:cNvPr id="163" name="矩形 19"/>
          <p:cNvSpPr>
            <a:spLocks noChangeArrowheads="1"/>
          </p:cNvSpPr>
          <p:nvPr/>
        </p:nvSpPr>
        <p:spPr bwMode="auto">
          <a:xfrm>
            <a:off x="4631690" y="1185545"/>
            <a:ext cx="3623945" cy="3482975"/>
          </a:xfrm>
          <a:prstGeom prst="rect">
            <a:avLst/>
          </a:prstGeom>
          <a:solidFill>
            <a:schemeClr val="tx1"/>
          </a:solidFill>
          <a:ln>
            <a:noFill/>
          </a:ln>
          <a:extLst>
            <a:ext uri="{91240B29-F687-4F45-9708-019B960494DF}">
              <a14:hiddenLine xmlns:a14="http://schemas.microsoft.com/office/drawing/2010/main" w="12700">
                <a:solidFill>
                  <a:srgbClr val="42719B"/>
                </a:solidFill>
                <a:bevel/>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方正兰亭黑_GBK" panose="02000000000000000000" pitchFamily="2" charset="-122"/>
                <a:ea typeface="方正兰亭黑_GBK" panose="02000000000000000000" pitchFamily="2" charset="-122"/>
                <a:sym typeface="Calibri" panose="020F0502020204030204" pitchFamily="34" charset="0"/>
              </a:defRPr>
            </a:lvl9pPr>
          </a:lstStyle>
          <a:p>
            <a:pPr algn="l" eaLnBrk="1" hangingPunct="1">
              <a:lnSpc>
                <a:spcPct val="100000"/>
              </a:lnSpc>
              <a:spcBef>
                <a:spcPct val="0"/>
              </a:spcBef>
              <a:buFont typeface="Arial" panose="020B0604020202020204" pitchFamily="34" charset="0"/>
              <a:buNone/>
            </a:pPr>
            <a:r>
              <a:rPr lang="en-US" altLang="zh-CN" sz="1200">
                <a:solidFill>
                  <a:schemeClr val="accent2"/>
                </a:solidFill>
                <a:latin typeface="+mj-lt"/>
                <a:cs typeface="+mj-lt"/>
                <a:sym typeface="+mn-ea"/>
              </a:rPr>
              <a:t>MAC Trading Company </a:t>
            </a:r>
            <a:r>
              <a:rPr lang="en-US" altLang="zh-CN" sz="1200">
                <a:solidFill>
                  <a:schemeClr val="accent2"/>
                </a:solidFill>
                <a:latin typeface="+mj-lt"/>
                <a:cs typeface="+mj-lt"/>
                <a:sym typeface="+mn-ea"/>
              </a:rPr>
              <a:t>is a state-owned holding group company mainly engaged in foreign trade in southern China. We know that in recent years, China's internal and external environment has undergone major changes. Enterprises with foreign trade as their main business have encountered multiple difficulties. First, the international demand is weak, the growth of major export markets such as the United States, Japan and Europe is sluggish, second, the cost of raw materials in China has increased rapidly, the comparative advantage of traditional export products in the world has gradually decreased, and third, China itself has undergone a difficult industrial upgrading, Some traditional industries have been suppressed for various reasons(Liu, 2017).</a:t>
            </a:r>
            <a:endParaRPr lang="en-US" altLang="zh-CN" sz="1200">
              <a:solidFill>
                <a:schemeClr val="accent2"/>
              </a:solidFill>
              <a:latin typeface="+mj-lt"/>
              <a:cs typeface="+mj-lt"/>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54"/>
                                        </p:tgtEl>
                                        <p:attrNameLst>
                                          <p:attrName>style.visibility</p:attrName>
                                        </p:attrNameLst>
                                      </p:cBhvr>
                                      <p:to>
                                        <p:strVal val="visible"/>
                                      </p:to>
                                    </p:set>
                                    <p:animEffect>
                                      <p:cBhvr>
                                        <p:cTn id="7" dur="500"/>
                                        <p:tgtEl>
                                          <p:spTgt spid="154"/>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153"/>
                                        </p:tgtEl>
                                        <p:attrNameLst>
                                          <p:attrName>style.visibility</p:attrName>
                                        </p:attrNameLst>
                                      </p:cBhvr>
                                      <p:to>
                                        <p:strVal val="visible"/>
                                      </p:to>
                                    </p:set>
                                    <p:anim calcmode="lin" valueType="num">
                                      <p:cBhvr>
                                        <p:cTn id="10" dur="500" fill="hold"/>
                                        <p:tgtEl>
                                          <p:spTgt spid="153"/>
                                        </p:tgtEl>
                                        <p:attrNameLst>
                                          <p:attrName>ppt_w</p:attrName>
                                        </p:attrNameLst>
                                      </p:cBhvr>
                                      <p:tavLst>
                                        <p:tav tm="0">
                                          <p:val>
                                            <p:fltVal val="0"/>
                                          </p:val>
                                        </p:tav>
                                        <p:tav tm="100000">
                                          <p:val>
                                            <p:strVal val="#ppt_w"/>
                                          </p:val>
                                        </p:tav>
                                      </p:tavLst>
                                    </p:anim>
                                    <p:anim calcmode="lin" valueType="num">
                                      <p:cBhvr>
                                        <p:cTn id="11" dur="500" fill="hold"/>
                                        <p:tgtEl>
                                          <p:spTgt spid="153"/>
                                        </p:tgtEl>
                                        <p:attrNameLst>
                                          <p:attrName>ppt_h</p:attrName>
                                        </p:attrNameLst>
                                      </p:cBhvr>
                                      <p:tavLst>
                                        <p:tav tm="0">
                                          <p:val>
                                            <p:fltVal val="0"/>
                                          </p:val>
                                        </p:tav>
                                        <p:tav tm="100000">
                                          <p:val>
                                            <p:strVal val="#ppt_h"/>
                                          </p:val>
                                        </p:tav>
                                      </p:tavLst>
                                    </p:anim>
                                    <p:animEffect>
                                      <p:cBhvr>
                                        <p:cTn id="12" dur="500"/>
                                        <p:tgtEl>
                                          <p:spTgt spid="153"/>
                                        </p:tgtEl>
                                      </p:cBhvr>
                                    </p:animEffect>
                                  </p:childTnLst>
                                </p:cTn>
                              </p:par>
                              <p:par>
                                <p:cTn id="13" presetID="10" presetClass="entr" presetSubtype="0" fill="hold" grpId="0" nodeType="withEffect">
                                  <p:stCondLst>
                                    <p:cond delay="500"/>
                                  </p:stCondLst>
                                  <p:childTnLst>
                                    <p:set>
                                      <p:cBhvr>
                                        <p:cTn id="14" dur="1" fill="hold">
                                          <p:stCondLst>
                                            <p:cond delay="0"/>
                                          </p:stCondLst>
                                        </p:cTn>
                                        <p:tgtEl>
                                          <p:spTgt spid="150"/>
                                        </p:tgtEl>
                                        <p:attrNameLst>
                                          <p:attrName>style.visibility</p:attrName>
                                        </p:attrNameLst>
                                      </p:cBhvr>
                                      <p:to>
                                        <p:strVal val="visible"/>
                                      </p:to>
                                    </p:set>
                                    <p:anim calcmode="lin" valueType="num">
                                      <p:cBhvr>
                                        <p:cTn id="15" dur="500" fill="hold"/>
                                        <p:tgtEl>
                                          <p:spTgt spid="150"/>
                                        </p:tgtEl>
                                        <p:attrNameLst>
                                          <p:attrName>ppt_w</p:attrName>
                                        </p:attrNameLst>
                                      </p:cBhvr>
                                      <p:tavLst>
                                        <p:tav tm="0">
                                          <p:val>
                                            <p:fltVal val="0"/>
                                          </p:val>
                                        </p:tav>
                                        <p:tav tm="100000">
                                          <p:val>
                                            <p:strVal val="#ppt_w"/>
                                          </p:val>
                                        </p:tav>
                                      </p:tavLst>
                                    </p:anim>
                                    <p:anim calcmode="lin" valueType="num">
                                      <p:cBhvr>
                                        <p:cTn id="16" dur="500" fill="hold"/>
                                        <p:tgtEl>
                                          <p:spTgt spid="150"/>
                                        </p:tgtEl>
                                        <p:attrNameLst>
                                          <p:attrName>ppt_h</p:attrName>
                                        </p:attrNameLst>
                                      </p:cBhvr>
                                      <p:tavLst>
                                        <p:tav tm="0">
                                          <p:val>
                                            <p:fltVal val="0"/>
                                          </p:val>
                                        </p:tav>
                                        <p:tav tm="100000">
                                          <p:val>
                                            <p:strVal val="#ppt_h"/>
                                          </p:val>
                                        </p:tav>
                                      </p:tavLst>
                                    </p:anim>
                                    <p:animEffect>
                                      <p:cBhvr>
                                        <p:cTn id="17" dur="500"/>
                                        <p:tgtEl>
                                          <p:spTgt spid="150"/>
                                        </p:tgtEl>
                                      </p:cBhvr>
                                    </p:animEffect>
                                  </p:childTnLst>
                                </p:cTn>
                              </p:par>
                              <p:par>
                                <p:cTn id="18" presetID="10" presetClass="entr" presetSubtype="0" fill="hold" grpId="0" nodeType="withEffect">
                                  <p:stCondLst>
                                    <p:cond delay="750"/>
                                  </p:stCondLst>
                                  <p:childTnLst>
                                    <p:set>
                                      <p:cBhvr>
                                        <p:cTn id="19" dur="1" fill="hold">
                                          <p:stCondLst>
                                            <p:cond delay="0"/>
                                          </p:stCondLst>
                                        </p:cTn>
                                        <p:tgtEl>
                                          <p:spTgt spid="151"/>
                                        </p:tgtEl>
                                        <p:attrNameLst>
                                          <p:attrName>style.visibility</p:attrName>
                                        </p:attrNameLst>
                                      </p:cBhvr>
                                      <p:to>
                                        <p:strVal val="visible"/>
                                      </p:to>
                                    </p:set>
                                    <p:anim calcmode="lin" valueType="num">
                                      <p:cBhvr>
                                        <p:cTn id="20" dur="500" fill="hold"/>
                                        <p:tgtEl>
                                          <p:spTgt spid="151"/>
                                        </p:tgtEl>
                                        <p:attrNameLst>
                                          <p:attrName>ppt_w</p:attrName>
                                        </p:attrNameLst>
                                      </p:cBhvr>
                                      <p:tavLst>
                                        <p:tav tm="0">
                                          <p:val>
                                            <p:fltVal val="0"/>
                                          </p:val>
                                        </p:tav>
                                        <p:tav tm="100000">
                                          <p:val>
                                            <p:strVal val="#ppt_w"/>
                                          </p:val>
                                        </p:tav>
                                      </p:tavLst>
                                    </p:anim>
                                    <p:anim calcmode="lin" valueType="num">
                                      <p:cBhvr>
                                        <p:cTn id="21" dur="500" fill="hold"/>
                                        <p:tgtEl>
                                          <p:spTgt spid="151"/>
                                        </p:tgtEl>
                                        <p:attrNameLst>
                                          <p:attrName>ppt_h</p:attrName>
                                        </p:attrNameLst>
                                      </p:cBhvr>
                                      <p:tavLst>
                                        <p:tav tm="0">
                                          <p:val>
                                            <p:fltVal val="0"/>
                                          </p:val>
                                        </p:tav>
                                        <p:tav tm="100000">
                                          <p:val>
                                            <p:strVal val="#ppt_h"/>
                                          </p:val>
                                        </p:tav>
                                      </p:tavLst>
                                    </p:anim>
                                    <p:animEffect>
                                      <p:cBhvr>
                                        <p:cTn id="22" dur="500"/>
                                        <p:tgtEl>
                                          <p:spTgt spid="151"/>
                                        </p:tgtEl>
                                      </p:cBhvr>
                                    </p:animEffect>
                                  </p:childTnLst>
                                </p:cTn>
                              </p:par>
                              <p:par>
                                <p:cTn id="23" presetID="10" presetClass="entr" presetSubtype="0" fill="hold" grpId="0" nodeType="withEffect">
                                  <p:stCondLst>
                                    <p:cond delay="750"/>
                                  </p:stCondLst>
                                  <p:childTnLst>
                                    <p:set>
                                      <p:cBhvr>
                                        <p:cTn id="24" dur="1" fill="hold">
                                          <p:stCondLst>
                                            <p:cond delay="0"/>
                                          </p:stCondLst>
                                        </p:cTn>
                                        <p:tgtEl>
                                          <p:spTgt spid="152"/>
                                        </p:tgtEl>
                                        <p:attrNameLst>
                                          <p:attrName>style.visibility</p:attrName>
                                        </p:attrNameLst>
                                      </p:cBhvr>
                                      <p:to>
                                        <p:strVal val="visible"/>
                                      </p:to>
                                    </p:set>
                                    <p:anim calcmode="lin" valueType="num">
                                      <p:cBhvr>
                                        <p:cTn id="25" dur="500" fill="hold"/>
                                        <p:tgtEl>
                                          <p:spTgt spid="152"/>
                                        </p:tgtEl>
                                        <p:attrNameLst>
                                          <p:attrName>ppt_w</p:attrName>
                                        </p:attrNameLst>
                                      </p:cBhvr>
                                      <p:tavLst>
                                        <p:tav tm="0">
                                          <p:val>
                                            <p:fltVal val="0"/>
                                          </p:val>
                                        </p:tav>
                                        <p:tav tm="100000">
                                          <p:val>
                                            <p:strVal val="#ppt_w"/>
                                          </p:val>
                                        </p:tav>
                                      </p:tavLst>
                                    </p:anim>
                                    <p:anim calcmode="lin" valueType="num">
                                      <p:cBhvr>
                                        <p:cTn id="26" dur="500" fill="hold"/>
                                        <p:tgtEl>
                                          <p:spTgt spid="152"/>
                                        </p:tgtEl>
                                        <p:attrNameLst>
                                          <p:attrName>ppt_h</p:attrName>
                                        </p:attrNameLst>
                                      </p:cBhvr>
                                      <p:tavLst>
                                        <p:tav tm="0">
                                          <p:val>
                                            <p:fltVal val="0"/>
                                          </p:val>
                                        </p:tav>
                                        <p:tav tm="100000">
                                          <p:val>
                                            <p:strVal val="#ppt_h"/>
                                          </p:val>
                                        </p:tav>
                                      </p:tavLst>
                                    </p:anim>
                                    <p:animEffect>
                                      <p:cBhvr>
                                        <p:cTn id="27" dur="500"/>
                                        <p:tgtEl>
                                          <p:spTgt spid="152"/>
                                        </p:tgtEl>
                                      </p:cBhvr>
                                    </p:animEffect>
                                  </p:childTnLst>
                                </p:cTn>
                              </p:par>
                              <p:par>
                                <p:cTn id="28" presetID="8" presetClass="emph" presetSubtype="0" fill="hold" grpId="1" nodeType="withEffect">
                                  <p:stCondLst>
                                    <p:cond delay="750"/>
                                  </p:stCondLst>
                                  <p:childTnLst>
                                    <p:animRot by="21600000">
                                      <p:cBhvr>
                                        <p:cTn id="29" dur="4000" fill="hold"/>
                                        <p:tgtEl>
                                          <p:spTgt spid="151"/>
                                        </p:tgtEl>
                                        <p:attrNameLst>
                                          <p:attrName>r</p:attrName>
                                        </p:attrNameLst>
                                      </p:cBhvr>
                                    </p:animRot>
                                  </p:childTnLst>
                                </p:cTn>
                              </p:par>
                              <p:par>
                                <p:cTn id="30" presetID="8" presetClass="emph" presetSubtype="0" fill="hold" grpId="1" nodeType="withEffect">
                                  <p:stCondLst>
                                    <p:cond delay="750"/>
                                  </p:stCondLst>
                                  <p:childTnLst>
                                    <p:animRot by="-21600000">
                                      <p:cBhvr>
                                        <p:cTn id="31" dur="4000" fill="hold"/>
                                        <p:tgtEl>
                                          <p:spTgt spid="152"/>
                                        </p:tgtEl>
                                        <p:attrNameLst>
                                          <p:attrName>r</p:attrName>
                                        </p:attrNameLst>
                                      </p:cBhvr>
                                    </p:animRot>
                                  </p:childTnLst>
                                </p:cTn>
                              </p:par>
                              <p:par>
                                <p:cTn id="32" presetID="8" presetClass="emph" presetSubtype="0" fill="hold" grpId="1" nodeType="withEffect">
                                  <p:stCondLst>
                                    <p:cond delay="750"/>
                                  </p:stCondLst>
                                  <p:childTnLst>
                                    <p:animRot by="-21600000">
                                      <p:cBhvr>
                                        <p:cTn id="33" dur="4000" fill="hold"/>
                                        <p:tgtEl>
                                          <p:spTgt spid="150"/>
                                        </p:tgtEl>
                                        <p:attrNameLst>
                                          <p:attrName>r</p:attrName>
                                        </p:attrNameLst>
                                      </p:cBhvr>
                                    </p:animRot>
                                  </p:childTnLst>
                                </p:cTn>
                              </p:par>
                              <p:par>
                                <p:cTn id="34" presetID="8" presetClass="emph" presetSubtype="0" fill="hold" grpId="1" nodeType="withEffect">
                                  <p:stCondLst>
                                    <p:cond delay="750"/>
                                  </p:stCondLst>
                                  <p:childTnLst>
                                    <p:animRot by="21600000">
                                      <p:cBhvr>
                                        <p:cTn id="35" dur="4000" fill="hold"/>
                                        <p:tgtEl>
                                          <p:spTgt spid="15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0" grpId="0" animBg="1"/>
      <p:bldP spid="150" grpId="1" animBg="1"/>
      <p:bldP spid="151" grpId="0" animBg="1"/>
      <p:bldP spid="151" grpId="1" animBg="1"/>
      <p:bldP spid="152" grpId="0" animBg="1"/>
      <p:bldP spid="152" grpId="1" animBg="1"/>
      <p:bldP spid="153" grpId="0" animBg="1"/>
      <p:bldP spid="153"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3026410" y="87630"/>
            <a:ext cx="3090545" cy="1630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2500" b="1">
                <a:latin typeface="+mn-lt"/>
                <a:cs typeface="+mn-lt"/>
                <a:sym typeface="+mn-ea"/>
              </a:rPr>
              <a:t>Measures of change management</a:t>
            </a:r>
            <a:endParaRPr lang="en-US" altLang="zh-CN" sz="2500" b="1">
              <a:solidFill>
                <a:schemeClr val="tx1"/>
              </a:solidFill>
              <a:latin typeface="+mn-lt"/>
              <a:cs typeface="+mn-lt"/>
            </a:endParaRPr>
          </a:p>
          <a:p>
            <a:pPr algn="ctr"/>
            <a:endParaRPr lang="en-US" sz="2500" b="1">
              <a:latin typeface="+mj-lt"/>
              <a:cs typeface="+mj-lt"/>
              <a:sym typeface="+mn-ea"/>
            </a:endParaRPr>
          </a:p>
          <a:p>
            <a:pPr algn="ctr"/>
            <a:endParaRPr lang="zh-CN" altLang="en-US" sz="2500" b="1" dirty="0">
              <a:solidFill>
                <a:schemeClr val="accent1"/>
              </a:solidFill>
              <a:latin typeface="+mj-lt"/>
              <a:ea typeface="微软雅黑" panose="020B0503020204020204" pitchFamily="34" charset="-122"/>
              <a:cs typeface="+mj-lt"/>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grpSp>
        <p:nvGrpSpPr>
          <p:cNvPr id="49" name="组合 48"/>
          <p:cNvGrpSpPr/>
          <p:nvPr/>
        </p:nvGrpSpPr>
        <p:grpSpPr>
          <a:xfrm>
            <a:off x="5053036" y="1781153"/>
            <a:ext cx="4090965" cy="1841728"/>
            <a:chOff x="5053036" y="1866998"/>
            <a:chExt cx="4090965" cy="1841728"/>
          </a:xfrm>
        </p:grpSpPr>
        <p:sp>
          <p:nvSpPr>
            <p:cNvPr id="50" name="任意多边形 49"/>
            <p:cNvSpPr/>
            <p:nvPr/>
          </p:nvSpPr>
          <p:spPr>
            <a:xfrm flipH="1">
              <a:off x="5231631" y="1866998"/>
              <a:ext cx="3912370" cy="1772091"/>
            </a:xfrm>
            <a:custGeom>
              <a:avLst/>
              <a:gdLst>
                <a:gd name="connsiteX0" fmla="*/ 4058363 w 5216493"/>
                <a:gd name="connsiteY0" fmla="*/ 0 h 2362788"/>
                <a:gd name="connsiteX1" fmla="*/ 850234 w 5216493"/>
                <a:gd name="connsiteY1" fmla="*/ 0 h 2362788"/>
                <a:gd name="connsiteX2" fmla="*/ 850234 w 5216493"/>
                <a:gd name="connsiteY2" fmla="*/ 2032 h 2362788"/>
                <a:gd name="connsiteX3" fmla="*/ 0 w 5216493"/>
                <a:gd name="connsiteY3" fmla="*/ 2032 h 2362788"/>
                <a:gd name="connsiteX4" fmla="*/ 0 w 5216493"/>
                <a:gd name="connsiteY4" fmla="*/ 531904 h 2362788"/>
                <a:gd name="connsiteX5" fmla="*/ 1 w 5216493"/>
                <a:gd name="connsiteY5" fmla="*/ 531904 h 2362788"/>
                <a:gd name="connsiteX6" fmla="*/ 1 w 5216493"/>
                <a:gd name="connsiteY6" fmla="*/ 364801 h 2362788"/>
                <a:gd name="connsiteX7" fmla="*/ 850234 w 5216493"/>
                <a:gd name="connsiteY7" fmla="*/ 364801 h 2362788"/>
                <a:gd name="connsiteX8" fmla="*/ 850234 w 5216493"/>
                <a:gd name="connsiteY8" fmla="*/ 2362788 h 2362788"/>
                <a:gd name="connsiteX9" fmla="*/ 850235 w 5216493"/>
                <a:gd name="connsiteY9" fmla="*/ 2362788 h 2362788"/>
                <a:gd name="connsiteX10" fmla="*/ 850235 w 5216493"/>
                <a:gd name="connsiteY10" fmla="*/ 364801 h 2362788"/>
                <a:gd name="connsiteX11" fmla="*/ 1653870 w 5216493"/>
                <a:gd name="connsiteY11" fmla="*/ 364801 h 2362788"/>
                <a:gd name="connsiteX12" fmla="*/ 1653870 w 5216493"/>
                <a:gd name="connsiteY12" fmla="*/ 362769 h 2362788"/>
                <a:gd name="connsiteX13" fmla="*/ 3815944 w 5216493"/>
                <a:gd name="connsiteY13" fmla="*/ 362769 h 2362788"/>
                <a:gd name="connsiteX14" fmla="*/ 4860260 w 5216493"/>
                <a:gd name="connsiteY14" fmla="*/ 1407085 h 2362788"/>
                <a:gd name="connsiteX15" fmla="*/ 4860260 w 5216493"/>
                <a:gd name="connsiteY15" fmla="*/ 2125118 h 2362788"/>
                <a:gd name="connsiteX16" fmla="*/ 5216493 w 5216493"/>
                <a:gd name="connsiteY16" fmla="*/ 2125118 h 2362788"/>
                <a:gd name="connsiteX17" fmla="*/ 5216493 w 5216493"/>
                <a:gd name="connsiteY17" fmla="*/ 1158130 h 2362788"/>
                <a:gd name="connsiteX18" fmla="*/ 4058363 w 5216493"/>
                <a:gd name="connsiteY18" fmla="*/ 0 h 236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216493" h="2362788">
                  <a:moveTo>
                    <a:pt x="4058363" y="0"/>
                  </a:moveTo>
                  <a:lnTo>
                    <a:pt x="850234" y="0"/>
                  </a:lnTo>
                  <a:lnTo>
                    <a:pt x="850234" y="2032"/>
                  </a:lnTo>
                  <a:lnTo>
                    <a:pt x="0" y="2032"/>
                  </a:lnTo>
                  <a:lnTo>
                    <a:pt x="0" y="531904"/>
                  </a:lnTo>
                  <a:lnTo>
                    <a:pt x="1" y="531904"/>
                  </a:lnTo>
                  <a:lnTo>
                    <a:pt x="1" y="364801"/>
                  </a:lnTo>
                  <a:lnTo>
                    <a:pt x="850234" y="364801"/>
                  </a:lnTo>
                  <a:lnTo>
                    <a:pt x="850234" y="2362788"/>
                  </a:lnTo>
                  <a:lnTo>
                    <a:pt x="850235" y="2362788"/>
                  </a:lnTo>
                  <a:lnTo>
                    <a:pt x="850235" y="364801"/>
                  </a:lnTo>
                  <a:lnTo>
                    <a:pt x="1653870" y="364801"/>
                  </a:lnTo>
                  <a:lnTo>
                    <a:pt x="1653870" y="362769"/>
                  </a:lnTo>
                  <a:lnTo>
                    <a:pt x="3815944" y="362769"/>
                  </a:lnTo>
                  <a:cubicBezTo>
                    <a:pt x="4392704" y="362769"/>
                    <a:pt x="4860260" y="830325"/>
                    <a:pt x="4860260" y="1407085"/>
                  </a:cubicBezTo>
                  <a:lnTo>
                    <a:pt x="4860260" y="2125118"/>
                  </a:lnTo>
                  <a:lnTo>
                    <a:pt x="5216493" y="2125118"/>
                  </a:lnTo>
                  <a:lnTo>
                    <a:pt x="5216493" y="1158130"/>
                  </a:lnTo>
                  <a:cubicBezTo>
                    <a:pt x="5216493" y="518512"/>
                    <a:pt x="4697981" y="0"/>
                    <a:pt x="4058363" y="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51" name="椭圆 50"/>
            <p:cNvSpPr/>
            <p:nvPr/>
          </p:nvSpPr>
          <p:spPr>
            <a:xfrm>
              <a:off x="5053036" y="3212947"/>
              <a:ext cx="495779" cy="495779"/>
            </a:xfrm>
            <a:prstGeom prst="ellipse">
              <a:avLst/>
            </a:prstGeom>
            <a:solidFill>
              <a:schemeClr val="bg1"/>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F8F8F8"/>
                </a:solidFill>
                <a:latin typeface="微软雅黑" panose="020B0503020204020204" pitchFamily="34" charset="-122"/>
                <a:ea typeface="微软雅黑" panose="020B0503020204020204" pitchFamily="34" charset="-122"/>
              </a:endParaRPr>
            </a:p>
          </p:txBody>
        </p:sp>
        <p:sp>
          <p:nvSpPr>
            <p:cNvPr id="52" name="文本框 92"/>
            <p:cNvSpPr txBox="1"/>
            <p:nvPr/>
          </p:nvSpPr>
          <p:spPr>
            <a:xfrm>
              <a:off x="5095740" y="3320198"/>
              <a:ext cx="410370" cy="300083"/>
            </a:xfrm>
            <a:prstGeom prst="rect">
              <a:avLst/>
            </a:prstGeom>
            <a:noFill/>
          </p:spPr>
          <p:txBody>
            <a:bodyPr wrap="square" lIns="68580" tIns="34290" rIns="68580" bIns="34290" rtlCol="0">
              <a:spAutoFit/>
            </a:bodyPr>
            <a:lstStyle/>
            <a:p>
              <a:pPr algn="ctr"/>
              <a:r>
                <a:rPr lang="en-US" altLang="zh-CN" sz="1500" dirty="0">
                  <a:solidFill>
                    <a:schemeClr val="accent2"/>
                  </a:solidFill>
                  <a:latin typeface="微软雅黑" panose="020B0503020204020204" pitchFamily="34" charset="-122"/>
                  <a:ea typeface="微软雅黑" panose="020B0503020204020204" pitchFamily="34" charset="-122"/>
                </a:rPr>
                <a:t>01</a:t>
              </a:r>
              <a:endParaRPr lang="zh-CN" altLang="en-US" sz="1500" dirty="0">
                <a:solidFill>
                  <a:schemeClr val="accent2"/>
                </a:solidFill>
                <a:latin typeface="微软雅黑" panose="020B0503020204020204" pitchFamily="34" charset="-122"/>
                <a:ea typeface="微软雅黑" panose="020B0503020204020204" pitchFamily="34" charset="-122"/>
              </a:endParaRPr>
            </a:p>
          </p:txBody>
        </p:sp>
      </p:grpSp>
      <p:grpSp>
        <p:nvGrpSpPr>
          <p:cNvPr id="53" name="组合 52"/>
          <p:cNvGrpSpPr/>
          <p:nvPr/>
        </p:nvGrpSpPr>
        <p:grpSpPr>
          <a:xfrm>
            <a:off x="5763484" y="2337145"/>
            <a:ext cx="3380515" cy="1285736"/>
            <a:chOff x="5763484" y="2422990"/>
            <a:chExt cx="3380515" cy="1285736"/>
          </a:xfrm>
        </p:grpSpPr>
        <p:sp>
          <p:nvSpPr>
            <p:cNvPr id="54" name="任意多边形 53"/>
            <p:cNvSpPr/>
            <p:nvPr/>
          </p:nvSpPr>
          <p:spPr>
            <a:xfrm flipH="1">
              <a:off x="5797656" y="2422990"/>
              <a:ext cx="3346343" cy="1037847"/>
            </a:xfrm>
            <a:custGeom>
              <a:avLst/>
              <a:gdLst>
                <a:gd name="connsiteX0" fmla="*/ 1607999 w 4461791"/>
                <a:gd name="connsiteY0" fmla="*/ 0 h 1383796"/>
                <a:gd name="connsiteX1" fmla="*/ 0 w 4461791"/>
                <a:gd name="connsiteY1" fmla="*/ 0 h 1383796"/>
                <a:gd name="connsiteX2" fmla="*/ 0 w 4461791"/>
                <a:gd name="connsiteY2" fmla="*/ 566646 h 1383796"/>
                <a:gd name="connsiteX3" fmla="*/ 1 w 4461791"/>
                <a:gd name="connsiteY3" fmla="*/ 566646 h 1383796"/>
                <a:gd name="connsiteX4" fmla="*/ 1 w 4461791"/>
                <a:gd name="connsiteY4" fmla="*/ 387946 h 1383796"/>
                <a:gd name="connsiteX5" fmla="*/ 1603034 w 4461791"/>
                <a:gd name="connsiteY5" fmla="*/ 387946 h 1383796"/>
                <a:gd name="connsiteX6" fmla="*/ 1603034 w 4461791"/>
                <a:gd name="connsiteY6" fmla="*/ 384898 h 1383796"/>
                <a:gd name="connsiteX7" fmla="*/ 3653197 w 4461791"/>
                <a:gd name="connsiteY7" fmla="*/ 384898 h 1383796"/>
                <a:gd name="connsiteX8" fmla="*/ 4068091 w 4461791"/>
                <a:gd name="connsiteY8" fmla="*/ 799792 h 1383796"/>
                <a:gd name="connsiteX9" fmla="*/ 4068091 w 4461791"/>
                <a:gd name="connsiteY9" fmla="*/ 1383796 h 1383796"/>
                <a:gd name="connsiteX10" fmla="*/ 4461791 w 4461791"/>
                <a:gd name="connsiteY10" fmla="*/ 1383796 h 1383796"/>
                <a:gd name="connsiteX11" fmla="*/ 4461791 w 4461791"/>
                <a:gd name="connsiteY11" fmla="*/ 701914 h 1383796"/>
                <a:gd name="connsiteX12" fmla="*/ 3763050 w 4461791"/>
                <a:gd name="connsiteY12" fmla="*/ 3173 h 1383796"/>
                <a:gd name="connsiteX13" fmla="*/ 1607733 w 4461791"/>
                <a:gd name="connsiteY13" fmla="*/ 3173 h 1383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1791" h="1383796">
                  <a:moveTo>
                    <a:pt x="1607999" y="0"/>
                  </a:moveTo>
                  <a:lnTo>
                    <a:pt x="0" y="0"/>
                  </a:lnTo>
                  <a:lnTo>
                    <a:pt x="0" y="566646"/>
                  </a:lnTo>
                  <a:lnTo>
                    <a:pt x="1" y="566646"/>
                  </a:lnTo>
                  <a:lnTo>
                    <a:pt x="1" y="387946"/>
                  </a:lnTo>
                  <a:lnTo>
                    <a:pt x="1603034" y="387946"/>
                  </a:lnTo>
                  <a:lnTo>
                    <a:pt x="1603034" y="384898"/>
                  </a:lnTo>
                  <a:lnTo>
                    <a:pt x="3653197" y="384898"/>
                  </a:lnTo>
                  <a:cubicBezTo>
                    <a:pt x="3882337" y="384898"/>
                    <a:pt x="4068091" y="570652"/>
                    <a:pt x="4068091" y="799792"/>
                  </a:cubicBezTo>
                  <a:lnTo>
                    <a:pt x="4068091" y="1383796"/>
                  </a:lnTo>
                  <a:lnTo>
                    <a:pt x="4461791" y="1383796"/>
                  </a:lnTo>
                  <a:lnTo>
                    <a:pt x="4461791" y="701914"/>
                  </a:lnTo>
                  <a:cubicBezTo>
                    <a:pt x="4461791" y="316010"/>
                    <a:pt x="4148954" y="3173"/>
                    <a:pt x="3763050" y="3173"/>
                  </a:cubicBezTo>
                  <a:lnTo>
                    <a:pt x="1607733" y="3173"/>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55" name="椭圆 54"/>
            <p:cNvSpPr/>
            <p:nvPr/>
          </p:nvSpPr>
          <p:spPr>
            <a:xfrm>
              <a:off x="5763484" y="3212947"/>
              <a:ext cx="495779" cy="495779"/>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F8F8F8"/>
                </a:solidFill>
                <a:latin typeface="微软雅黑" panose="020B0503020204020204" pitchFamily="34" charset="-122"/>
                <a:ea typeface="微软雅黑" panose="020B0503020204020204" pitchFamily="34" charset="-122"/>
              </a:endParaRPr>
            </a:p>
          </p:txBody>
        </p:sp>
        <p:sp>
          <p:nvSpPr>
            <p:cNvPr id="56" name="文本框 100"/>
            <p:cNvSpPr txBox="1"/>
            <p:nvPr/>
          </p:nvSpPr>
          <p:spPr>
            <a:xfrm>
              <a:off x="5843734" y="3320198"/>
              <a:ext cx="410370" cy="300083"/>
            </a:xfrm>
            <a:prstGeom prst="rect">
              <a:avLst/>
            </a:prstGeom>
            <a:noFill/>
          </p:spPr>
          <p:txBody>
            <a:bodyPr wrap="square" lIns="68580" tIns="34290" rIns="68580" bIns="34290" rtlCol="0">
              <a:spAutoFit/>
            </a:bodyPr>
            <a:lstStyle/>
            <a:p>
              <a:pPr algn="ctr"/>
              <a:r>
                <a:rPr lang="en-US" altLang="zh-CN" sz="1500" dirty="0">
                  <a:solidFill>
                    <a:schemeClr val="accent2"/>
                  </a:solidFill>
                  <a:latin typeface="微软雅黑" panose="020B0503020204020204" pitchFamily="34" charset="-122"/>
                  <a:ea typeface="微软雅黑" panose="020B0503020204020204" pitchFamily="34" charset="-122"/>
                </a:rPr>
                <a:t>03</a:t>
              </a:r>
              <a:endParaRPr lang="zh-CN" altLang="en-US" sz="1500" dirty="0">
                <a:solidFill>
                  <a:schemeClr val="accent2"/>
                </a:solidFill>
                <a:latin typeface="微软雅黑" panose="020B0503020204020204" pitchFamily="34" charset="-122"/>
                <a:ea typeface="微软雅黑" panose="020B0503020204020204" pitchFamily="34" charset="-122"/>
              </a:endParaRPr>
            </a:p>
          </p:txBody>
        </p:sp>
      </p:grpSp>
      <p:grpSp>
        <p:nvGrpSpPr>
          <p:cNvPr id="57" name="组合 56"/>
          <p:cNvGrpSpPr/>
          <p:nvPr/>
        </p:nvGrpSpPr>
        <p:grpSpPr>
          <a:xfrm>
            <a:off x="5421773" y="2053230"/>
            <a:ext cx="3722225" cy="1569651"/>
            <a:chOff x="5421773" y="2139075"/>
            <a:chExt cx="3722225" cy="1569651"/>
          </a:xfrm>
        </p:grpSpPr>
        <p:sp>
          <p:nvSpPr>
            <p:cNvPr id="58" name="任意多边形 57"/>
            <p:cNvSpPr/>
            <p:nvPr/>
          </p:nvSpPr>
          <p:spPr>
            <a:xfrm flipH="1">
              <a:off x="5498806" y="2139075"/>
              <a:ext cx="3645192" cy="1321762"/>
            </a:xfrm>
            <a:custGeom>
              <a:avLst/>
              <a:gdLst>
                <a:gd name="connsiteX0" fmla="*/ 3815940 w 4860256"/>
                <a:gd name="connsiteY0" fmla="*/ 0 h 1762349"/>
                <a:gd name="connsiteX1" fmla="*/ 990598 w 4860256"/>
                <a:gd name="connsiteY1" fmla="*/ 0 h 1762349"/>
                <a:gd name="connsiteX2" fmla="*/ 850231 w 4860256"/>
                <a:gd name="connsiteY2" fmla="*/ 0 h 1762349"/>
                <a:gd name="connsiteX3" fmla="*/ 0 w 4860256"/>
                <a:gd name="connsiteY3" fmla="*/ 0 h 1762349"/>
                <a:gd name="connsiteX4" fmla="*/ 0 w 4860256"/>
                <a:gd name="connsiteY4" fmla="*/ 395925 h 1762349"/>
                <a:gd name="connsiteX5" fmla="*/ 990598 w 4860256"/>
                <a:gd name="connsiteY5" fmla="*/ 395925 h 1762349"/>
                <a:gd name="connsiteX6" fmla="*/ 990598 w 4860256"/>
                <a:gd name="connsiteY6" fmla="*/ 392340 h 1762349"/>
                <a:gd name="connsiteX7" fmla="*/ 3763050 w 4860256"/>
                <a:gd name="connsiteY7" fmla="*/ 392340 h 1762349"/>
                <a:gd name="connsiteX8" fmla="*/ 4461791 w 4860256"/>
                <a:gd name="connsiteY8" fmla="*/ 1091081 h 1762349"/>
                <a:gd name="connsiteX9" fmla="*/ 4461791 w 4860256"/>
                <a:gd name="connsiteY9" fmla="*/ 1762349 h 1762349"/>
                <a:gd name="connsiteX10" fmla="*/ 4860256 w 4860256"/>
                <a:gd name="connsiteY10" fmla="*/ 1762349 h 1762349"/>
                <a:gd name="connsiteX11" fmla="*/ 4860256 w 4860256"/>
                <a:gd name="connsiteY11" fmla="*/ 1044316 h 1762349"/>
                <a:gd name="connsiteX12" fmla="*/ 3815940 w 4860256"/>
                <a:gd name="connsiteY12" fmla="*/ 0 h 1762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60256" h="1762349">
                  <a:moveTo>
                    <a:pt x="3815940" y="0"/>
                  </a:moveTo>
                  <a:lnTo>
                    <a:pt x="990598" y="0"/>
                  </a:lnTo>
                  <a:lnTo>
                    <a:pt x="850231" y="0"/>
                  </a:lnTo>
                  <a:lnTo>
                    <a:pt x="0" y="0"/>
                  </a:lnTo>
                  <a:lnTo>
                    <a:pt x="0" y="395925"/>
                  </a:lnTo>
                  <a:lnTo>
                    <a:pt x="990598" y="395925"/>
                  </a:lnTo>
                  <a:lnTo>
                    <a:pt x="990598" y="392340"/>
                  </a:lnTo>
                  <a:lnTo>
                    <a:pt x="3763050" y="392340"/>
                  </a:lnTo>
                  <a:cubicBezTo>
                    <a:pt x="4148954" y="392340"/>
                    <a:pt x="4461791" y="705177"/>
                    <a:pt x="4461791" y="1091081"/>
                  </a:cubicBezTo>
                  <a:lnTo>
                    <a:pt x="4461791" y="1762349"/>
                  </a:lnTo>
                  <a:lnTo>
                    <a:pt x="4860256" y="1762349"/>
                  </a:lnTo>
                  <a:lnTo>
                    <a:pt x="4860256" y="1044316"/>
                  </a:lnTo>
                  <a:cubicBezTo>
                    <a:pt x="4860256" y="467556"/>
                    <a:pt x="4392700" y="0"/>
                    <a:pt x="3815940" y="0"/>
                  </a:cubicBez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59" name="椭圆 58"/>
            <p:cNvSpPr/>
            <p:nvPr/>
          </p:nvSpPr>
          <p:spPr>
            <a:xfrm>
              <a:off x="5421773" y="3212947"/>
              <a:ext cx="495779" cy="495779"/>
            </a:xfrm>
            <a:prstGeom prst="ellipse">
              <a:avLst/>
            </a:prstGeom>
            <a:solidFill>
              <a:schemeClr val="tx1"/>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F8F8F8"/>
                </a:solidFill>
                <a:latin typeface="微软雅黑" panose="020B0503020204020204" pitchFamily="34" charset="-122"/>
                <a:ea typeface="微软雅黑" panose="020B0503020204020204" pitchFamily="34" charset="-122"/>
              </a:endParaRPr>
            </a:p>
          </p:txBody>
        </p:sp>
        <p:sp>
          <p:nvSpPr>
            <p:cNvPr id="60" name="文本框 93"/>
            <p:cNvSpPr txBox="1"/>
            <p:nvPr/>
          </p:nvSpPr>
          <p:spPr>
            <a:xfrm>
              <a:off x="5468050" y="3320198"/>
              <a:ext cx="410370" cy="300083"/>
            </a:xfrm>
            <a:prstGeom prst="rect">
              <a:avLst/>
            </a:prstGeom>
            <a:noFill/>
          </p:spPr>
          <p:txBody>
            <a:bodyPr wrap="square" lIns="68580" tIns="34290" rIns="68580" bIns="34290" rtlCol="0">
              <a:spAutoFit/>
            </a:bodyPr>
            <a:lstStyle/>
            <a:p>
              <a:pPr algn="ctr"/>
              <a:r>
                <a:rPr lang="en-US" altLang="zh-CN" sz="1500" dirty="0">
                  <a:solidFill>
                    <a:schemeClr val="accent2"/>
                  </a:solidFill>
                  <a:latin typeface="微软雅黑" panose="020B0503020204020204" pitchFamily="34" charset="-122"/>
                  <a:ea typeface="微软雅黑" panose="020B0503020204020204" pitchFamily="34" charset="-122"/>
                </a:rPr>
                <a:t>02</a:t>
              </a:r>
              <a:endParaRPr lang="zh-CN" altLang="en-US" sz="1500" dirty="0">
                <a:solidFill>
                  <a:schemeClr val="accent2"/>
                </a:solidFill>
                <a:latin typeface="微软雅黑" panose="020B0503020204020204" pitchFamily="34" charset="-122"/>
                <a:ea typeface="微软雅黑" panose="020B0503020204020204" pitchFamily="34" charset="-122"/>
              </a:endParaRPr>
            </a:p>
          </p:txBody>
        </p:sp>
      </p:grpSp>
      <p:sp>
        <p:nvSpPr>
          <p:cNvPr id="61" name="任意多边形 60"/>
          <p:cNvSpPr/>
          <p:nvPr/>
        </p:nvSpPr>
        <p:spPr>
          <a:xfrm>
            <a:off x="4554220" y="1832610"/>
            <a:ext cx="1209040" cy="245110"/>
          </a:xfrm>
          <a:custGeom>
            <a:avLst/>
            <a:gdLst>
              <a:gd name="connsiteX0" fmla="*/ 2971800 w 2971800"/>
              <a:gd name="connsiteY0" fmla="*/ 508000 h 508000"/>
              <a:gd name="connsiteX1" fmla="*/ 622300 w 2971800"/>
              <a:gd name="connsiteY1" fmla="*/ 508000 h 508000"/>
              <a:gd name="connsiteX2" fmla="*/ 622300 w 2971800"/>
              <a:gd name="connsiteY2" fmla="*/ 0 h 508000"/>
              <a:gd name="connsiteX3" fmla="*/ 0 w 2971800"/>
              <a:gd name="connsiteY3" fmla="*/ 0 h 508000"/>
            </a:gdLst>
            <a:ahLst/>
            <a:cxnLst>
              <a:cxn ang="0">
                <a:pos x="connsiteX0" y="connsiteY0"/>
              </a:cxn>
              <a:cxn ang="0">
                <a:pos x="connsiteX1" y="connsiteY1"/>
              </a:cxn>
              <a:cxn ang="0">
                <a:pos x="connsiteX2" y="connsiteY2"/>
              </a:cxn>
              <a:cxn ang="0">
                <a:pos x="connsiteX3" y="connsiteY3"/>
              </a:cxn>
            </a:cxnLst>
            <a:rect l="l" t="t" r="r" b="b"/>
            <a:pathLst>
              <a:path w="2971800" h="508000">
                <a:moveTo>
                  <a:pt x="2971800" y="508000"/>
                </a:moveTo>
                <a:lnTo>
                  <a:pt x="622300" y="508000"/>
                </a:lnTo>
                <a:lnTo>
                  <a:pt x="622300" y="0"/>
                </a:lnTo>
                <a:lnTo>
                  <a:pt x="0" y="0"/>
                </a:lnTo>
              </a:path>
            </a:pathLst>
          </a:cu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62" name="任意多边形 61"/>
          <p:cNvSpPr/>
          <p:nvPr/>
        </p:nvSpPr>
        <p:spPr>
          <a:xfrm>
            <a:off x="4559935" y="3075940"/>
            <a:ext cx="1466850" cy="865505"/>
          </a:xfrm>
          <a:custGeom>
            <a:avLst/>
            <a:gdLst>
              <a:gd name="connsiteX0" fmla="*/ 3517900 w 3517900"/>
              <a:gd name="connsiteY0" fmla="*/ 0 h 584200"/>
              <a:gd name="connsiteX1" fmla="*/ 609600 w 3517900"/>
              <a:gd name="connsiteY1" fmla="*/ 0 h 584200"/>
              <a:gd name="connsiteX2" fmla="*/ 609600 w 3517900"/>
              <a:gd name="connsiteY2" fmla="*/ 584200 h 584200"/>
              <a:gd name="connsiteX3" fmla="*/ 0 w 3517900"/>
              <a:gd name="connsiteY3" fmla="*/ 584200 h 584200"/>
            </a:gdLst>
            <a:ahLst/>
            <a:cxnLst>
              <a:cxn ang="0">
                <a:pos x="connsiteX0" y="connsiteY0"/>
              </a:cxn>
              <a:cxn ang="0">
                <a:pos x="connsiteX1" y="connsiteY1"/>
              </a:cxn>
              <a:cxn ang="0">
                <a:pos x="connsiteX2" y="connsiteY2"/>
              </a:cxn>
              <a:cxn ang="0">
                <a:pos x="connsiteX3" y="connsiteY3"/>
              </a:cxn>
            </a:cxnLst>
            <a:rect l="l" t="t" r="r" b="b"/>
            <a:pathLst>
              <a:path w="3517900" h="584200">
                <a:moveTo>
                  <a:pt x="3517900" y="0"/>
                </a:moveTo>
                <a:lnTo>
                  <a:pt x="609600" y="0"/>
                </a:lnTo>
                <a:lnTo>
                  <a:pt x="609600" y="584200"/>
                </a:lnTo>
                <a:lnTo>
                  <a:pt x="0" y="584200"/>
                </a:lnTo>
              </a:path>
            </a:pathLst>
          </a:cu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ln>
                <a:solidFill>
                  <a:srgbClr val="8FA3A4"/>
                </a:solidFill>
              </a:ln>
              <a:solidFill>
                <a:srgbClr val="564B45"/>
              </a:solidFill>
              <a:latin typeface="微软雅黑" panose="020B0503020204020204" pitchFamily="34" charset="-122"/>
              <a:ea typeface="微软雅黑" panose="020B0503020204020204" pitchFamily="34" charset="-122"/>
            </a:endParaRPr>
          </a:p>
        </p:txBody>
      </p:sp>
      <p:sp>
        <p:nvSpPr>
          <p:cNvPr id="63" name="任意多边形 62"/>
          <p:cNvSpPr/>
          <p:nvPr/>
        </p:nvSpPr>
        <p:spPr>
          <a:xfrm>
            <a:off x="4559935" y="2820670"/>
            <a:ext cx="1557020" cy="76200"/>
          </a:xfrm>
          <a:custGeom>
            <a:avLst/>
            <a:gdLst>
              <a:gd name="connsiteX0" fmla="*/ 3225800 w 3225800"/>
              <a:gd name="connsiteY0" fmla="*/ 0 h 0"/>
              <a:gd name="connsiteX1" fmla="*/ 0 w 3225800"/>
              <a:gd name="connsiteY1" fmla="*/ 0 h 0"/>
            </a:gdLst>
            <a:ahLst/>
            <a:cxnLst>
              <a:cxn ang="0">
                <a:pos x="connsiteX0" y="connsiteY0"/>
              </a:cxn>
              <a:cxn ang="0">
                <a:pos x="connsiteX1" y="connsiteY1"/>
              </a:cxn>
            </a:cxnLst>
            <a:rect l="l" t="t" r="r" b="b"/>
            <a:pathLst>
              <a:path w="3225800">
                <a:moveTo>
                  <a:pt x="3225800" y="0"/>
                </a:move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65" name="文本框 111"/>
          <p:cNvSpPr txBox="1"/>
          <p:nvPr/>
        </p:nvSpPr>
        <p:spPr>
          <a:xfrm>
            <a:off x="1331595" y="1209675"/>
            <a:ext cx="3311525" cy="1106805"/>
          </a:xfrm>
          <a:prstGeom prst="rect">
            <a:avLst/>
          </a:prstGeom>
          <a:noFill/>
        </p:spPr>
        <p:txBody>
          <a:bodyPr wrap="square" rtlCol="0">
            <a:spAutoFit/>
          </a:bodyPr>
          <a:lstStyle/>
          <a:p>
            <a:r>
              <a:rPr sz="1100">
                <a:sym typeface="+mn-ea"/>
              </a:rPr>
              <a:t>1. MAC Group is divided into six subsidiaries by business. The employees of each subsidiary have obtained the majority of the shares of the subsidiary, but maintain the relative control of the state-owned shares. </a:t>
            </a:r>
            <a:endParaRPr sz="1100" i="0">
              <a:solidFill>
                <a:schemeClr val="tx1"/>
              </a:solidFill>
            </a:endParaRPr>
          </a:p>
          <a:p>
            <a:endParaRPr lang="zh-CN" altLang="en-US" sz="1100" i="0" dirty="0">
              <a:solidFill>
                <a:schemeClr val="tx1"/>
              </a:solidFill>
              <a:latin typeface="微软雅黑" panose="020B0503020204020204" pitchFamily="34" charset="-122"/>
              <a:ea typeface="微软雅黑" panose="020B0503020204020204" pitchFamily="34" charset="-122"/>
            </a:endParaRPr>
          </a:p>
        </p:txBody>
      </p:sp>
      <p:sp>
        <p:nvSpPr>
          <p:cNvPr id="67" name="椭圆 66"/>
          <p:cNvSpPr/>
          <p:nvPr/>
        </p:nvSpPr>
        <p:spPr>
          <a:xfrm>
            <a:off x="4491539" y="1815266"/>
            <a:ext cx="62865" cy="62865"/>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sp>
        <p:nvSpPr>
          <p:cNvPr id="68" name="椭圆 67"/>
          <p:cNvSpPr/>
          <p:nvPr/>
        </p:nvSpPr>
        <p:spPr>
          <a:xfrm>
            <a:off x="4497254" y="2787860"/>
            <a:ext cx="62865" cy="6286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sp>
        <p:nvSpPr>
          <p:cNvPr id="69" name="椭圆 68"/>
          <p:cNvSpPr/>
          <p:nvPr/>
        </p:nvSpPr>
        <p:spPr>
          <a:xfrm>
            <a:off x="4560119" y="3920497"/>
            <a:ext cx="62865" cy="6286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080808"/>
              </a:solidFill>
              <a:latin typeface="微软雅黑" panose="020B0503020204020204" pitchFamily="34" charset="-122"/>
              <a:ea typeface="微软雅黑" panose="020B0503020204020204" pitchFamily="34" charset="-122"/>
            </a:endParaRPr>
          </a:p>
        </p:txBody>
      </p:sp>
      <p:sp>
        <p:nvSpPr>
          <p:cNvPr id="70" name="椭圆 69"/>
          <p:cNvSpPr/>
          <p:nvPr/>
        </p:nvSpPr>
        <p:spPr>
          <a:xfrm>
            <a:off x="838639" y="1364566"/>
            <a:ext cx="450708" cy="450708"/>
          </a:xfrm>
          <a:prstGeom prst="ellipse">
            <a:avLst/>
          </a:prstGeom>
          <a:solidFill>
            <a:schemeClr val="bg1"/>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71" name="椭圆 70"/>
          <p:cNvSpPr/>
          <p:nvPr/>
        </p:nvSpPr>
        <p:spPr>
          <a:xfrm>
            <a:off x="838639" y="2324478"/>
            <a:ext cx="450708" cy="450708"/>
          </a:xfrm>
          <a:prstGeom prst="ellipse">
            <a:avLst/>
          </a:prstGeom>
          <a:solidFill>
            <a:schemeClr val="tx1"/>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72" name="椭圆 71"/>
          <p:cNvSpPr/>
          <p:nvPr/>
        </p:nvSpPr>
        <p:spPr>
          <a:xfrm>
            <a:off x="838639" y="3519819"/>
            <a:ext cx="450708" cy="450708"/>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endParaRPr lang="zh-CN" altLang="en-US">
              <a:solidFill>
                <a:srgbClr val="564B45"/>
              </a:solidFill>
              <a:latin typeface="微软雅黑" panose="020B0503020204020204" pitchFamily="34" charset="-122"/>
              <a:ea typeface="微软雅黑" panose="020B0503020204020204" pitchFamily="34" charset="-122"/>
            </a:endParaRPr>
          </a:p>
        </p:txBody>
      </p:sp>
      <p:sp>
        <p:nvSpPr>
          <p:cNvPr id="73" name="椭圆 70"/>
          <p:cNvSpPr/>
          <p:nvPr/>
        </p:nvSpPr>
        <p:spPr>
          <a:xfrm>
            <a:off x="949941" y="1452447"/>
            <a:ext cx="228104" cy="274946"/>
          </a:xfrm>
          <a:custGeom>
            <a:avLst/>
            <a:gdLst/>
            <a:ahLst/>
            <a:cxnLst/>
            <a:rect l="l" t="t" r="r" b="b"/>
            <a:pathLst>
              <a:path w="1674290" h="2018114">
                <a:moveTo>
                  <a:pt x="307141" y="691642"/>
                </a:moveTo>
                <a:lnTo>
                  <a:pt x="1378912" y="691642"/>
                </a:lnTo>
                <a:lnTo>
                  <a:pt x="1369387" y="1458335"/>
                </a:lnTo>
                <a:cubicBezTo>
                  <a:pt x="1369387" y="1541769"/>
                  <a:pt x="1301750" y="1609406"/>
                  <a:pt x="1218316" y="1609406"/>
                </a:cubicBezTo>
                <a:lnTo>
                  <a:pt x="1158892" y="1609406"/>
                </a:lnTo>
                <a:lnTo>
                  <a:pt x="1158892" y="1898352"/>
                </a:lnTo>
                <a:cubicBezTo>
                  <a:pt x="1158892" y="1964495"/>
                  <a:pt x="1105273" y="2018114"/>
                  <a:pt x="1039130" y="2018114"/>
                </a:cubicBezTo>
                <a:cubicBezTo>
                  <a:pt x="972987" y="2018114"/>
                  <a:pt x="919368" y="1964495"/>
                  <a:pt x="919368" y="1898352"/>
                </a:cubicBezTo>
                <a:lnTo>
                  <a:pt x="919368" y="1609406"/>
                </a:lnTo>
                <a:lnTo>
                  <a:pt x="765901" y="1609406"/>
                </a:lnTo>
                <a:lnTo>
                  <a:pt x="765901" y="1898351"/>
                </a:lnTo>
                <a:cubicBezTo>
                  <a:pt x="765901" y="1964494"/>
                  <a:pt x="712282" y="2018113"/>
                  <a:pt x="646139" y="2018113"/>
                </a:cubicBezTo>
                <a:cubicBezTo>
                  <a:pt x="579996" y="2018113"/>
                  <a:pt x="526377" y="1964494"/>
                  <a:pt x="526377" y="1898351"/>
                </a:cubicBezTo>
                <a:lnTo>
                  <a:pt x="526377" y="1609406"/>
                </a:lnTo>
                <a:lnTo>
                  <a:pt x="458213" y="1609406"/>
                </a:lnTo>
                <a:cubicBezTo>
                  <a:pt x="374779" y="1609406"/>
                  <a:pt x="307141" y="1541769"/>
                  <a:pt x="307141" y="1458335"/>
                </a:cubicBezTo>
                <a:lnTo>
                  <a:pt x="307141" y="1156202"/>
                </a:lnTo>
                <a:lnTo>
                  <a:pt x="307141" y="854070"/>
                </a:lnTo>
                <a:close/>
                <a:moveTo>
                  <a:pt x="1554528" y="683951"/>
                </a:moveTo>
                <a:cubicBezTo>
                  <a:pt x="1620671" y="683951"/>
                  <a:pt x="1674290" y="737570"/>
                  <a:pt x="1674290" y="803713"/>
                </a:cubicBezTo>
                <a:lnTo>
                  <a:pt x="1674290" y="1299148"/>
                </a:lnTo>
                <a:cubicBezTo>
                  <a:pt x="1674290" y="1365291"/>
                  <a:pt x="1620671" y="1418910"/>
                  <a:pt x="1554528" y="1418910"/>
                </a:cubicBezTo>
                <a:cubicBezTo>
                  <a:pt x="1488385" y="1418910"/>
                  <a:pt x="1434766" y="1365291"/>
                  <a:pt x="1434766" y="1299148"/>
                </a:cubicBezTo>
                <a:lnTo>
                  <a:pt x="1434766" y="803713"/>
                </a:lnTo>
                <a:cubicBezTo>
                  <a:pt x="1434766" y="737570"/>
                  <a:pt x="1488385" y="683951"/>
                  <a:pt x="1554528" y="683951"/>
                </a:cubicBezTo>
                <a:close/>
                <a:moveTo>
                  <a:pt x="119762" y="683950"/>
                </a:moveTo>
                <a:cubicBezTo>
                  <a:pt x="185905" y="683950"/>
                  <a:pt x="239524" y="737569"/>
                  <a:pt x="239524" y="803712"/>
                </a:cubicBezTo>
                <a:lnTo>
                  <a:pt x="239524" y="1299147"/>
                </a:lnTo>
                <a:cubicBezTo>
                  <a:pt x="239524" y="1365290"/>
                  <a:pt x="185905" y="1418909"/>
                  <a:pt x="119762" y="1418909"/>
                </a:cubicBezTo>
                <a:cubicBezTo>
                  <a:pt x="53619" y="1418909"/>
                  <a:pt x="0" y="1365290"/>
                  <a:pt x="0" y="1299147"/>
                </a:cubicBezTo>
                <a:lnTo>
                  <a:pt x="0" y="803712"/>
                </a:lnTo>
                <a:cubicBezTo>
                  <a:pt x="0" y="737569"/>
                  <a:pt x="53619" y="683950"/>
                  <a:pt x="119762" y="683950"/>
                </a:cubicBezTo>
                <a:close/>
                <a:moveTo>
                  <a:pt x="1058285" y="381191"/>
                </a:moveTo>
                <a:cubicBezTo>
                  <a:pt x="1028091" y="381191"/>
                  <a:pt x="1003614" y="405668"/>
                  <a:pt x="1003614" y="435862"/>
                </a:cubicBezTo>
                <a:cubicBezTo>
                  <a:pt x="1003614" y="466056"/>
                  <a:pt x="1028091" y="490533"/>
                  <a:pt x="1058285" y="490533"/>
                </a:cubicBezTo>
                <a:cubicBezTo>
                  <a:pt x="1088479" y="490533"/>
                  <a:pt x="1112956" y="466056"/>
                  <a:pt x="1112956" y="435862"/>
                </a:cubicBezTo>
                <a:cubicBezTo>
                  <a:pt x="1112956" y="405668"/>
                  <a:pt x="1088479" y="381191"/>
                  <a:pt x="1058285" y="381191"/>
                </a:cubicBezTo>
                <a:close/>
                <a:moveTo>
                  <a:pt x="620445" y="381191"/>
                </a:moveTo>
                <a:cubicBezTo>
                  <a:pt x="590251" y="381191"/>
                  <a:pt x="565774" y="405668"/>
                  <a:pt x="565774" y="435862"/>
                </a:cubicBezTo>
                <a:cubicBezTo>
                  <a:pt x="565774" y="466056"/>
                  <a:pt x="590251" y="490533"/>
                  <a:pt x="620445" y="490533"/>
                </a:cubicBezTo>
                <a:cubicBezTo>
                  <a:pt x="650639" y="490533"/>
                  <a:pt x="675116" y="466056"/>
                  <a:pt x="675116" y="435862"/>
                </a:cubicBezTo>
                <a:cubicBezTo>
                  <a:pt x="675116" y="405668"/>
                  <a:pt x="650639" y="381191"/>
                  <a:pt x="620445" y="381191"/>
                </a:cubicBezTo>
                <a:close/>
                <a:moveTo>
                  <a:pt x="508384" y="1373"/>
                </a:moveTo>
                <a:cubicBezTo>
                  <a:pt x="515956" y="3701"/>
                  <a:pt x="522639" y="8917"/>
                  <a:pt x="526639" y="16470"/>
                </a:cubicBezTo>
                <a:lnTo>
                  <a:pt x="615978" y="185144"/>
                </a:lnTo>
                <a:cubicBezTo>
                  <a:pt x="687009" y="148129"/>
                  <a:pt x="767930" y="128483"/>
                  <a:pt x="853439" y="128483"/>
                </a:cubicBezTo>
                <a:cubicBezTo>
                  <a:pt x="932860" y="128483"/>
                  <a:pt x="1008322" y="145431"/>
                  <a:pt x="1075718" y="177325"/>
                </a:cubicBezTo>
                <a:lnTo>
                  <a:pt x="1150798" y="40824"/>
                </a:lnTo>
                <a:cubicBezTo>
                  <a:pt x="1154917" y="33335"/>
                  <a:pt x="1161682" y="28224"/>
                  <a:pt x="1169289" y="26016"/>
                </a:cubicBezTo>
                <a:cubicBezTo>
                  <a:pt x="1176896" y="23808"/>
                  <a:pt x="1185346" y="24501"/>
                  <a:pt x="1192835" y="28621"/>
                </a:cubicBezTo>
                <a:cubicBezTo>
                  <a:pt x="1207813" y="36859"/>
                  <a:pt x="1213277" y="55680"/>
                  <a:pt x="1205038" y="70658"/>
                </a:cubicBezTo>
                <a:lnTo>
                  <a:pt x="1130773" y="205677"/>
                </a:lnTo>
                <a:cubicBezTo>
                  <a:pt x="1280708" y="293097"/>
                  <a:pt x="1383706" y="450928"/>
                  <a:pt x="1395615" y="633899"/>
                </a:cubicBezTo>
                <a:lnTo>
                  <a:pt x="311263" y="633899"/>
                </a:lnTo>
                <a:cubicBezTo>
                  <a:pt x="322782" y="456918"/>
                  <a:pt x="419524" y="303459"/>
                  <a:pt x="560939" y="213488"/>
                </a:cubicBezTo>
                <a:lnTo>
                  <a:pt x="471935" y="45445"/>
                </a:lnTo>
                <a:cubicBezTo>
                  <a:pt x="463934" y="30339"/>
                  <a:pt x="469694" y="11606"/>
                  <a:pt x="484800" y="3605"/>
                </a:cubicBezTo>
                <a:cubicBezTo>
                  <a:pt x="492353" y="-395"/>
                  <a:pt x="500812" y="-955"/>
                  <a:pt x="508384" y="1373"/>
                </a:cubicBezTo>
                <a:close/>
              </a:path>
            </a:pathLst>
          </a:custGeom>
          <a:solidFill>
            <a:schemeClr val="accent2"/>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noAutofit/>
          </a:bodyPr>
          <a:lstStyle/>
          <a:p>
            <a:pPr algn="ctr"/>
            <a:endParaRPr lang="zh-CN" altLang="en-US" dirty="0">
              <a:solidFill>
                <a:prstClr val="white"/>
              </a:solidFill>
              <a:latin typeface="微软雅黑" panose="020B0503020204020204" pitchFamily="34" charset="-122"/>
              <a:ea typeface="微软雅黑" panose="020B0503020204020204" pitchFamily="34" charset="-122"/>
            </a:endParaRPr>
          </a:p>
        </p:txBody>
      </p:sp>
      <p:grpSp>
        <p:nvGrpSpPr>
          <p:cNvPr id="74" name="组合 73"/>
          <p:cNvGrpSpPr/>
          <p:nvPr/>
        </p:nvGrpSpPr>
        <p:grpSpPr>
          <a:xfrm>
            <a:off x="949941" y="2449220"/>
            <a:ext cx="215812" cy="217283"/>
            <a:chOff x="3771900" y="3200400"/>
            <a:chExt cx="2011680" cy="2025396"/>
          </a:xfrm>
          <a:solidFill>
            <a:schemeClr val="accent2"/>
          </a:solidFill>
        </p:grpSpPr>
        <p:sp>
          <p:nvSpPr>
            <p:cNvPr id="75" name="任意多边形 74"/>
            <p:cNvSpPr/>
            <p:nvPr/>
          </p:nvSpPr>
          <p:spPr>
            <a:xfrm>
              <a:off x="3775166" y="3370217"/>
              <a:ext cx="770708" cy="796834"/>
            </a:xfrm>
            <a:custGeom>
              <a:avLst/>
              <a:gdLst>
                <a:gd name="connsiteX0" fmla="*/ 0 w 770708"/>
                <a:gd name="connsiteY0" fmla="*/ 104503 h 796834"/>
                <a:gd name="connsiteX1" fmla="*/ 0 w 770708"/>
                <a:gd name="connsiteY1" fmla="*/ 796834 h 796834"/>
                <a:gd name="connsiteX2" fmla="*/ 770708 w 770708"/>
                <a:gd name="connsiteY2" fmla="*/ 770709 h 796834"/>
                <a:gd name="connsiteX3" fmla="*/ 770708 w 770708"/>
                <a:gd name="connsiteY3" fmla="*/ 0 h 796834"/>
                <a:gd name="connsiteX4" fmla="*/ 0 w 770708"/>
                <a:gd name="connsiteY4" fmla="*/ 104503 h 79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708" h="796834">
                  <a:moveTo>
                    <a:pt x="0" y="104503"/>
                  </a:moveTo>
                  <a:lnTo>
                    <a:pt x="0" y="796834"/>
                  </a:lnTo>
                  <a:lnTo>
                    <a:pt x="770708" y="770709"/>
                  </a:lnTo>
                  <a:lnTo>
                    <a:pt x="770708" y="0"/>
                  </a:lnTo>
                  <a:lnTo>
                    <a:pt x="0" y="104503"/>
                  </a:lnTo>
                  <a:close/>
                </a:path>
              </a:pathLst>
            </a:custGeom>
            <a:grp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76" name="任意多边形 75"/>
            <p:cNvSpPr/>
            <p:nvPr/>
          </p:nvSpPr>
          <p:spPr>
            <a:xfrm>
              <a:off x="4704588" y="3200400"/>
              <a:ext cx="1078992" cy="937260"/>
            </a:xfrm>
            <a:custGeom>
              <a:avLst/>
              <a:gdLst>
                <a:gd name="connsiteX0" fmla="*/ 0 w 1078992"/>
                <a:gd name="connsiteY0" fmla="*/ 155448 h 937260"/>
                <a:gd name="connsiteX1" fmla="*/ 1078992 w 1078992"/>
                <a:gd name="connsiteY1" fmla="*/ 0 h 937260"/>
                <a:gd name="connsiteX2" fmla="*/ 1078992 w 1078992"/>
                <a:gd name="connsiteY2" fmla="*/ 928116 h 937260"/>
                <a:gd name="connsiteX3" fmla="*/ 9144 w 1078992"/>
                <a:gd name="connsiteY3" fmla="*/ 937260 h 937260"/>
                <a:gd name="connsiteX4" fmla="*/ 0 w 1078992"/>
                <a:gd name="connsiteY4" fmla="*/ 155448 h 9372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8992" h="937260">
                  <a:moveTo>
                    <a:pt x="0" y="155448"/>
                  </a:moveTo>
                  <a:lnTo>
                    <a:pt x="1078992" y="0"/>
                  </a:lnTo>
                  <a:lnTo>
                    <a:pt x="1078992" y="928116"/>
                  </a:lnTo>
                  <a:lnTo>
                    <a:pt x="9144" y="937260"/>
                  </a:lnTo>
                  <a:lnTo>
                    <a:pt x="0" y="155448"/>
                  </a:lnTo>
                  <a:close/>
                </a:path>
              </a:pathLst>
            </a:custGeom>
            <a:grp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77" name="任意多边形 76"/>
            <p:cNvSpPr/>
            <p:nvPr/>
          </p:nvSpPr>
          <p:spPr>
            <a:xfrm>
              <a:off x="3771900" y="4279392"/>
              <a:ext cx="772668" cy="786384"/>
            </a:xfrm>
            <a:custGeom>
              <a:avLst/>
              <a:gdLst>
                <a:gd name="connsiteX0" fmla="*/ 0 w 772668"/>
                <a:gd name="connsiteY0" fmla="*/ 0 h 786384"/>
                <a:gd name="connsiteX1" fmla="*/ 772668 w 772668"/>
                <a:gd name="connsiteY1" fmla="*/ 13716 h 786384"/>
                <a:gd name="connsiteX2" fmla="*/ 772668 w 772668"/>
                <a:gd name="connsiteY2" fmla="*/ 786384 h 786384"/>
                <a:gd name="connsiteX3" fmla="*/ 4572 w 772668"/>
                <a:gd name="connsiteY3" fmla="*/ 667512 h 786384"/>
                <a:gd name="connsiteX4" fmla="*/ 0 w 772668"/>
                <a:gd name="connsiteY4" fmla="*/ 0 h 786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2668" h="786384">
                  <a:moveTo>
                    <a:pt x="0" y="0"/>
                  </a:moveTo>
                  <a:lnTo>
                    <a:pt x="772668" y="13716"/>
                  </a:lnTo>
                  <a:lnTo>
                    <a:pt x="772668" y="786384"/>
                  </a:lnTo>
                  <a:lnTo>
                    <a:pt x="4572" y="667512"/>
                  </a:lnTo>
                  <a:lnTo>
                    <a:pt x="0" y="0"/>
                  </a:lnTo>
                  <a:close/>
                </a:path>
              </a:pathLst>
            </a:custGeom>
            <a:grp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latin typeface="微软雅黑" panose="020B0503020204020204" pitchFamily="34" charset="-122"/>
                <a:ea typeface="微软雅黑" panose="020B0503020204020204" pitchFamily="34" charset="-122"/>
              </a:endParaRPr>
            </a:p>
          </p:txBody>
        </p:sp>
        <p:sp>
          <p:nvSpPr>
            <p:cNvPr id="78" name="任意多边形 77"/>
            <p:cNvSpPr/>
            <p:nvPr/>
          </p:nvSpPr>
          <p:spPr>
            <a:xfrm>
              <a:off x="4704587" y="4293109"/>
              <a:ext cx="1076201" cy="932687"/>
            </a:xfrm>
            <a:custGeom>
              <a:avLst/>
              <a:gdLst>
                <a:gd name="connsiteX0" fmla="*/ 0 w 1092708"/>
                <a:gd name="connsiteY0" fmla="*/ 0 h 932688"/>
                <a:gd name="connsiteX1" fmla="*/ 0 w 1092708"/>
                <a:gd name="connsiteY1" fmla="*/ 795528 h 932688"/>
                <a:gd name="connsiteX2" fmla="*/ 1092708 w 1092708"/>
                <a:gd name="connsiteY2" fmla="*/ 932688 h 932688"/>
                <a:gd name="connsiteX3" fmla="*/ 1092708 w 1092708"/>
                <a:gd name="connsiteY3" fmla="*/ 9144 h 932688"/>
                <a:gd name="connsiteX4" fmla="*/ 0 w 1092708"/>
                <a:gd name="connsiteY4" fmla="*/ 0 h 9326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2708" h="932688">
                  <a:moveTo>
                    <a:pt x="0" y="0"/>
                  </a:moveTo>
                  <a:lnTo>
                    <a:pt x="0" y="795528"/>
                  </a:lnTo>
                  <a:lnTo>
                    <a:pt x="1092708" y="932688"/>
                  </a:lnTo>
                  <a:lnTo>
                    <a:pt x="1092708" y="9144"/>
                  </a:lnTo>
                  <a:lnTo>
                    <a:pt x="0" y="0"/>
                  </a:lnTo>
                  <a:close/>
                </a:path>
              </a:pathLst>
            </a:custGeom>
            <a:grp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latin typeface="微软雅黑" panose="020B0503020204020204" pitchFamily="34" charset="-122"/>
                <a:ea typeface="微软雅黑" panose="020B0503020204020204" pitchFamily="34" charset="-122"/>
              </a:endParaRPr>
            </a:p>
          </p:txBody>
        </p:sp>
      </p:grpSp>
      <p:grpSp>
        <p:nvGrpSpPr>
          <p:cNvPr id="79" name="组合 78"/>
          <p:cNvGrpSpPr/>
          <p:nvPr/>
        </p:nvGrpSpPr>
        <p:grpSpPr>
          <a:xfrm>
            <a:off x="958926" y="3621069"/>
            <a:ext cx="210134" cy="253311"/>
            <a:chOff x="4141788" y="809625"/>
            <a:chExt cx="3600450" cy="4340225"/>
          </a:xfrm>
          <a:solidFill>
            <a:schemeClr val="accent2"/>
          </a:solidFill>
        </p:grpSpPr>
        <p:sp>
          <p:nvSpPr>
            <p:cNvPr id="80" name="Freeform 7"/>
            <p:cNvSpPr/>
            <p:nvPr/>
          </p:nvSpPr>
          <p:spPr bwMode="auto">
            <a:xfrm>
              <a:off x="4141788" y="1774825"/>
              <a:ext cx="3600450" cy="3375025"/>
            </a:xfrm>
            <a:custGeom>
              <a:avLst/>
              <a:gdLst>
                <a:gd name="T0" fmla="*/ 923 w 958"/>
                <a:gd name="T1" fmla="*/ 114 h 898"/>
                <a:gd name="T2" fmla="*/ 721 w 958"/>
                <a:gd name="T3" fmla="*/ 0 h 898"/>
                <a:gd name="T4" fmla="*/ 508 w 958"/>
                <a:gd name="T5" fmla="*/ 65 h 898"/>
                <a:gd name="T6" fmla="*/ 326 w 958"/>
                <a:gd name="T7" fmla="*/ 3 h 898"/>
                <a:gd name="T8" fmla="*/ 0 w 958"/>
                <a:gd name="T9" fmla="*/ 341 h 898"/>
                <a:gd name="T10" fmla="*/ 107 w 958"/>
                <a:gd name="T11" fmla="*/ 734 h 898"/>
                <a:gd name="T12" fmla="*/ 301 w 958"/>
                <a:gd name="T13" fmla="*/ 898 h 898"/>
                <a:gd name="T14" fmla="*/ 494 w 958"/>
                <a:gd name="T15" fmla="*/ 849 h 898"/>
                <a:gd name="T16" fmla="*/ 681 w 958"/>
                <a:gd name="T17" fmla="*/ 894 h 898"/>
                <a:gd name="T18" fmla="*/ 958 w 958"/>
                <a:gd name="T19" fmla="*/ 583 h 898"/>
                <a:gd name="T20" fmla="*/ 956 w 958"/>
                <a:gd name="T21" fmla="*/ 567 h 898"/>
                <a:gd name="T22" fmla="*/ 956 w 958"/>
                <a:gd name="T23" fmla="*/ 559 h 898"/>
                <a:gd name="T24" fmla="*/ 812 w 958"/>
                <a:gd name="T25" fmla="*/ 327 h 898"/>
                <a:gd name="T26" fmla="*/ 920 w 958"/>
                <a:gd name="T27" fmla="*/ 116 h 898"/>
                <a:gd name="T28" fmla="*/ 923 w 958"/>
                <a:gd name="T29" fmla="*/ 114 h 8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58" h="898">
                  <a:moveTo>
                    <a:pt x="923" y="114"/>
                  </a:moveTo>
                  <a:cubicBezTo>
                    <a:pt x="877" y="57"/>
                    <a:pt x="816" y="0"/>
                    <a:pt x="721" y="0"/>
                  </a:cubicBezTo>
                  <a:cubicBezTo>
                    <a:pt x="655" y="0"/>
                    <a:pt x="599" y="65"/>
                    <a:pt x="508" y="65"/>
                  </a:cubicBezTo>
                  <a:cubicBezTo>
                    <a:pt x="435" y="65"/>
                    <a:pt x="405" y="3"/>
                    <a:pt x="326" y="3"/>
                  </a:cubicBezTo>
                  <a:cubicBezTo>
                    <a:pt x="162" y="3"/>
                    <a:pt x="0" y="150"/>
                    <a:pt x="0" y="341"/>
                  </a:cubicBezTo>
                  <a:cubicBezTo>
                    <a:pt x="0" y="442"/>
                    <a:pt x="33" y="598"/>
                    <a:pt x="107" y="734"/>
                  </a:cubicBezTo>
                  <a:cubicBezTo>
                    <a:pt x="161" y="834"/>
                    <a:pt x="227" y="898"/>
                    <a:pt x="301" y="898"/>
                  </a:cubicBezTo>
                  <a:cubicBezTo>
                    <a:pt x="355" y="898"/>
                    <a:pt x="418" y="849"/>
                    <a:pt x="494" y="849"/>
                  </a:cubicBezTo>
                  <a:cubicBezTo>
                    <a:pt x="560" y="849"/>
                    <a:pt x="621" y="894"/>
                    <a:pt x="681" y="894"/>
                  </a:cubicBezTo>
                  <a:cubicBezTo>
                    <a:pt x="825" y="894"/>
                    <a:pt x="958" y="707"/>
                    <a:pt x="958" y="583"/>
                  </a:cubicBezTo>
                  <a:cubicBezTo>
                    <a:pt x="958" y="576"/>
                    <a:pt x="956" y="572"/>
                    <a:pt x="956" y="567"/>
                  </a:cubicBezTo>
                  <a:cubicBezTo>
                    <a:pt x="956" y="559"/>
                    <a:pt x="956" y="559"/>
                    <a:pt x="956" y="559"/>
                  </a:cubicBezTo>
                  <a:cubicBezTo>
                    <a:pt x="863" y="509"/>
                    <a:pt x="812" y="434"/>
                    <a:pt x="812" y="327"/>
                  </a:cubicBezTo>
                  <a:cubicBezTo>
                    <a:pt x="812" y="240"/>
                    <a:pt x="850" y="164"/>
                    <a:pt x="920" y="116"/>
                  </a:cubicBezTo>
                  <a:cubicBezTo>
                    <a:pt x="923" y="114"/>
                    <a:pt x="923" y="114"/>
                    <a:pt x="923" y="114"/>
                  </a:cubicBezTo>
                  <a:close/>
                </a:path>
              </a:pathLst>
            </a:custGeom>
            <a:grpFill/>
            <a:ln w="9525">
              <a:noFill/>
              <a:round/>
            </a:ln>
          </p:spPr>
          <p:txBody>
            <a:bodyPr vert="horz" wrap="square" lIns="91440" tIns="45720" rIns="91440" bIns="45720" numCol="1" anchor="t" anchorCtr="0" compatLnSpc="1"/>
            <a:lstStyle/>
            <a:p>
              <a:endParaRPr lang="zh-CN" altLang="en-US">
                <a:solidFill>
                  <a:srgbClr val="FFB954"/>
                </a:solidFill>
                <a:latin typeface="微软雅黑" panose="020B0503020204020204" pitchFamily="34" charset="-122"/>
                <a:ea typeface="微软雅黑" panose="020B0503020204020204" pitchFamily="34" charset="-122"/>
              </a:endParaRPr>
            </a:p>
          </p:txBody>
        </p:sp>
        <p:sp>
          <p:nvSpPr>
            <p:cNvPr id="81" name="Freeform 8"/>
            <p:cNvSpPr/>
            <p:nvPr/>
          </p:nvSpPr>
          <p:spPr bwMode="auto">
            <a:xfrm>
              <a:off x="6021388" y="809625"/>
              <a:ext cx="792163" cy="1135063"/>
            </a:xfrm>
            <a:custGeom>
              <a:avLst/>
              <a:gdLst>
                <a:gd name="T0" fmla="*/ 5 w 211"/>
                <a:gd name="T1" fmla="*/ 302 h 302"/>
                <a:gd name="T2" fmla="*/ 211 w 211"/>
                <a:gd name="T3" fmla="*/ 47 h 302"/>
                <a:gd name="T4" fmla="*/ 208 w 211"/>
                <a:gd name="T5" fmla="*/ 6 h 302"/>
                <a:gd name="T6" fmla="*/ 207 w 211"/>
                <a:gd name="T7" fmla="*/ 0 h 302"/>
                <a:gd name="T8" fmla="*/ 0 w 211"/>
                <a:gd name="T9" fmla="*/ 249 h 302"/>
                <a:gd name="T10" fmla="*/ 5 w 211"/>
                <a:gd name="T11" fmla="*/ 295 h 302"/>
                <a:gd name="T12" fmla="*/ 5 w 211"/>
                <a:gd name="T13" fmla="*/ 302 h 302"/>
              </a:gdLst>
              <a:ahLst/>
              <a:cxnLst>
                <a:cxn ang="0">
                  <a:pos x="T0" y="T1"/>
                </a:cxn>
                <a:cxn ang="0">
                  <a:pos x="T2" y="T3"/>
                </a:cxn>
                <a:cxn ang="0">
                  <a:pos x="T4" y="T5"/>
                </a:cxn>
                <a:cxn ang="0">
                  <a:pos x="T6" y="T7"/>
                </a:cxn>
                <a:cxn ang="0">
                  <a:pos x="T8" y="T9"/>
                </a:cxn>
                <a:cxn ang="0">
                  <a:pos x="T10" y="T11"/>
                </a:cxn>
                <a:cxn ang="0">
                  <a:pos x="T12" y="T13"/>
                </a:cxn>
              </a:cxnLst>
              <a:rect l="0" t="0" r="r" b="b"/>
              <a:pathLst>
                <a:path w="211" h="302">
                  <a:moveTo>
                    <a:pt x="5" y="302"/>
                  </a:moveTo>
                  <a:cubicBezTo>
                    <a:pt x="112" y="268"/>
                    <a:pt x="211" y="188"/>
                    <a:pt x="211" y="47"/>
                  </a:cubicBezTo>
                  <a:cubicBezTo>
                    <a:pt x="211" y="36"/>
                    <a:pt x="210" y="22"/>
                    <a:pt x="208" y="6"/>
                  </a:cubicBezTo>
                  <a:cubicBezTo>
                    <a:pt x="207" y="0"/>
                    <a:pt x="207" y="0"/>
                    <a:pt x="207" y="0"/>
                  </a:cubicBezTo>
                  <a:cubicBezTo>
                    <a:pt x="98" y="30"/>
                    <a:pt x="0" y="115"/>
                    <a:pt x="0" y="249"/>
                  </a:cubicBezTo>
                  <a:cubicBezTo>
                    <a:pt x="0" y="262"/>
                    <a:pt x="1" y="278"/>
                    <a:pt x="5" y="295"/>
                  </a:cubicBezTo>
                  <a:cubicBezTo>
                    <a:pt x="5" y="302"/>
                    <a:pt x="5" y="302"/>
                    <a:pt x="5" y="302"/>
                  </a:cubicBezTo>
                  <a:close/>
                </a:path>
              </a:pathLst>
            </a:custGeom>
            <a:grpFill/>
            <a:ln w="9525">
              <a:noFill/>
              <a:round/>
            </a:ln>
          </p:spPr>
          <p:txBody>
            <a:bodyPr vert="horz" wrap="square" lIns="91440" tIns="45720" rIns="91440" bIns="45720" numCol="1" anchor="t" anchorCtr="0" compatLnSpc="1"/>
            <a:lstStyle/>
            <a:p>
              <a:endParaRPr lang="zh-CN" altLang="en-US">
                <a:solidFill>
                  <a:srgbClr val="FFB954"/>
                </a:solidFill>
                <a:latin typeface="微软雅黑" panose="020B0503020204020204" pitchFamily="34" charset="-122"/>
                <a:ea typeface="微软雅黑" panose="020B0503020204020204" pitchFamily="34" charset="-122"/>
              </a:endParaRPr>
            </a:p>
          </p:txBody>
        </p:sp>
      </p:grpSp>
      <p:sp>
        <p:nvSpPr>
          <p:cNvPr id="83" name="文本框 111"/>
          <p:cNvSpPr txBox="1"/>
          <p:nvPr/>
        </p:nvSpPr>
        <p:spPr>
          <a:xfrm>
            <a:off x="1331595" y="2192020"/>
            <a:ext cx="3345815" cy="1168400"/>
          </a:xfrm>
          <a:prstGeom prst="rect">
            <a:avLst/>
          </a:prstGeom>
          <a:noFill/>
        </p:spPr>
        <p:txBody>
          <a:bodyPr wrap="square" rtlCol="0">
            <a:spAutoFit/>
          </a:bodyPr>
          <a:lstStyle/>
          <a:p>
            <a:r>
              <a:rPr sz="1000">
                <a:latin typeface="+mj-lt"/>
                <a:cs typeface="+mj-lt"/>
                <a:sym typeface="+mn-ea"/>
              </a:rPr>
              <a:t>2. The profit distribution tends to be at the business level, and the operation authority is fully distributed to the subsidiaries. All subsidiaries are fully engaged in business development and share the benefits of brand, finance, management and other aspects at the group level</a:t>
            </a:r>
            <a:r>
              <a:rPr lang="en-US" sz="1000">
                <a:latin typeface="+mj-lt"/>
                <a:cs typeface="+mj-lt"/>
                <a:sym typeface="+mn-ea"/>
              </a:rPr>
              <a:t> (</a:t>
            </a:r>
            <a:r>
              <a:rPr lang="zh-CN" altLang="en-US" sz="1000">
                <a:sym typeface="+mn-ea"/>
              </a:rPr>
              <a:t>Zhang</a:t>
            </a:r>
            <a:r>
              <a:rPr lang="en-US" altLang="zh-CN" sz="1000">
                <a:sym typeface="+mn-ea"/>
              </a:rPr>
              <a:t>&amp;</a:t>
            </a:r>
            <a:r>
              <a:rPr lang="zh-CN" altLang="en-US" sz="1000">
                <a:sym typeface="+mn-ea"/>
              </a:rPr>
              <a:t>Zhou</a:t>
            </a:r>
            <a:r>
              <a:rPr lang="en-US" altLang="zh-CN" sz="1000">
                <a:sym typeface="+mn-ea"/>
              </a:rPr>
              <a:t>, 2010)</a:t>
            </a:r>
            <a:r>
              <a:rPr sz="1000">
                <a:latin typeface="+mj-lt"/>
                <a:cs typeface="+mj-lt"/>
                <a:sym typeface="+mn-ea"/>
              </a:rPr>
              <a:t>.</a:t>
            </a:r>
            <a:endParaRPr lang="zh-CN" altLang="en-US" sz="1000" i="0">
              <a:solidFill>
                <a:schemeClr val="tx1"/>
              </a:solidFill>
              <a:latin typeface="+mj-lt"/>
              <a:cs typeface="+mj-lt"/>
              <a:sym typeface="+mn-ea"/>
              <a:hlinkClick r:id="rId1" action="ppaction://hlinksldjump"/>
            </a:endParaRPr>
          </a:p>
          <a:p>
            <a:endParaRPr lang="zh-CN" altLang="en-US" sz="1000" i="0" dirty="0">
              <a:solidFill>
                <a:schemeClr val="tx1"/>
              </a:solidFill>
              <a:latin typeface="+mj-lt"/>
              <a:ea typeface="微软雅黑" panose="020B0503020204020204" pitchFamily="34" charset="-122"/>
              <a:cs typeface="+mj-lt"/>
              <a:sym typeface="+mn-ea"/>
              <a:hlinkClick r:id="rId1" action="ppaction://hlinksldjump"/>
            </a:endParaRPr>
          </a:p>
        </p:txBody>
      </p:sp>
      <p:sp>
        <p:nvSpPr>
          <p:cNvPr id="86" name="文本框 111"/>
          <p:cNvSpPr txBox="1"/>
          <p:nvPr/>
        </p:nvSpPr>
        <p:spPr>
          <a:xfrm>
            <a:off x="1318895" y="3291840"/>
            <a:ext cx="3039745" cy="1290320"/>
          </a:xfrm>
          <a:prstGeom prst="rect">
            <a:avLst/>
          </a:prstGeom>
          <a:noFill/>
        </p:spPr>
        <p:txBody>
          <a:bodyPr wrap="square" rtlCol="0">
            <a:noAutofit/>
          </a:bodyPr>
          <a:lstStyle/>
          <a:p>
            <a:pPr algn="just"/>
            <a:r>
              <a:rPr sz="1000">
                <a:sym typeface="+mn-ea"/>
              </a:rPr>
              <a:t>3. After transferring employee stock rights to subsidiaries, MAC, as the parent company with the dominant power, will solve the equity management system problems of subsidiaries' stock holding meetings as quickly as possible, how to allocate these shares among employees, and how to achieve fairness, fairness and strong incentive effect, so as to promote everyone to work hard while ensuring cohesion, and then gain scale benefits.</a:t>
            </a:r>
            <a:endParaRPr lang="zh-CN" altLang="en-US" sz="1000" dirty="0">
              <a:solidFill>
                <a:schemeClr val="bg2"/>
              </a:solidFill>
              <a:latin typeface="微软雅黑" panose="020B0503020204020204" pitchFamily="34" charset="-122"/>
              <a:ea typeface="微软雅黑" panose="020B0503020204020204" pitchFamily="34" charset="-122"/>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wipe(right)">
                                      <p:cBhvr>
                                        <p:cTn id="7" dur="500"/>
                                        <p:tgtEl>
                                          <p:spTgt spid="49"/>
                                        </p:tgtEl>
                                      </p:cBhvr>
                                    </p:animEffect>
                                  </p:childTnLst>
                                </p:cTn>
                              </p:par>
                            </p:childTnLst>
                          </p:cTn>
                        </p:par>
                        <p:par>
                          <p:cTn id="8" fill="hold">
                            <p:stCondLst>
                              <p:cond delay="500"/>
                            </p:stCondLst>
                            <p:childTnLst>
                              <p:par>
                                <p:cTn id="9" presetID="22" presetClass="entr" presetSubtype="2" fill="hold" nodeType="afterEffect">
                                  <p:stCondLst>
                                    <p:cond delay="0"/>
                                  </p:stCondLst>
                                  <p:childTnLst>
                                    <p:set>
                                      <p:cBhvr>
                                        <p:cTn id="10" dur="1" fill="hold">
                                          <p:stCondLst>
                                            <p:cond delay="0"/>
                                          </p:stCondLst>
                                        </p:cTn>
                                        <p:tgtEl>
                                          <p:spTgt spid="57"/>
                                        </p:tgtEl>
                                        <p:attrNameLst>
                                          <p:attrName>style.visibility</p:attrName>
                                        </p:attrNameLst>
                                      </p:cBhvr>
                                      <p:to>
                                        <p:strVal val="visible"/>
                                      </p:to>
                                    </p:set>
                                    <p:animEffect transition="in" filter="wipe(right)">
                                      <p:cBhvr>
                                        <p:cTn id="11" dur="500"/>
                                        <p:tgtEl>
                                          <p:spTgt spid="57"/>
                                        </p:tgtEl>
                                      </p:cBhvr>
                                    </p:animEffect>
                                  </p:childTnLst>
                                </p:cTn>
                              </p:par>
                            </p:childTnLst>
                          </p:cTn>
                        </p:par>
                        <p:par>
                          <p:cTn id="12" fill="hold">
                            <p:stCondLst>
                              <p:cond delay="1000"/>
                            </p:stCondLst>
                            <p:childTnLst>
                              <p:par>
                                <p:cTn id="13" presetID="22" presetClass="entr" presetSubtype="2" fill="hold" nodeType="afterEffect">
                                  <p:stCondLst>
                                    <p:cond delay="0"/>
                                  </p:stCondLst>
                                  <p:childTnLst>
                                    <p:set>
                                      <p:cBhvr>
                                        <p:cTn id="14" dur="1" fill="hold">
                                          <p:stCondLst>
                                            <p:cond delay="0"/>
                                          </p:stCondLst>
                                        </p:cTn>
                                        <p:tgtEl>
                                          <p:spTgt spid="53"/>
                                        </p:tgtEl>
                                        <p:attrNameLst>
                                          <p:attrName>style.visibility</p:attrName>
                                        </p:attrNameLst>
                                      </p:cBhvr>
                                      <p:to>
                                        <p:strVal val="visible"/>
                                      </p:to>
                                    </p:set>
                                    <p:animEffect transition="in" filter="wipe(right)">
                                      <p:cBhvr>
                                        <p:cTn id="15" dur="500"/>
                                        <p:tgtEl>
                                          <p:spTgt spid="53"/>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2" fill="hold" grpId="0" nodeType="clickEffect">
                                  <p:stCondLst>
                                    <p:cond delay="0"/>
                                  </p:stCondLst>
                                  <p:childTnLst>
                                    <p:set>
                                      <p:cBhvr>
                                        <p:cTn id="19" dur="1" fill="hold">
                                          <p:stCondLst>
                                            <p:cond delay="0"/>
                                          </p:stCondLst>
                                        </p:cTn>
                                        <p:tgtEl>
                                          <p:spTgt spid="61"/>
                                        </p:tgtEl>
                                        <p:attrNameLst>
                                          <p:attrName>style.visibility</p:attrName>
                                        </p:attrNameLst>
                                      </p:cBhvr>
                                      <p:to>
                                        <p:strVal val="visible"/>
                                      </p:to>
                                    </p:set>
                                    <p:animEffect transition="in" filter="wipe(right)">
                                      <p:cBhvr>
                                        <p:cTn id="20" dur="500"/>
                                        <p:tgtEl>
                                          <p:spTgt spid="61"/>
                                        </p:tgtEl>
                                      </p:cBhvr>
                                    </p:animEffect>
                                  </p:childTnLst>
                                </p:cTn>
                              </p:par>
                              <p:par>
                                <p:cTn id="21" presetID="22" presetClass="entr" presetSubtype="2" fill="hold" grpId="0" nodeType="withEffect">
                                  <p:stCondLst>
                                    <p:cond delay="0"/>
                                  </p:stCondLst>
                                  <p:childTnLst>
                                    <p:set>
                                      <p:cBhvr>
                                        <p:cTn id="22" dur="1" fill="hold">
                                          <p:stCondLst>
                                            <p:cond delay="0"/>
                                          </p:stCondLst>
                                        </p:cTn>
                                        <p:tgtEl>
                                          <p:spTgt spid="62"/>
                                        </p:tgtEl>
                                        <p:attrNameLst>
                                          <p:attrName>style.visibility</p:attrName>
                                        </p:attrNameLst>
                                      </p:cBhvr>
                                      <p:to>
                                        <p:strVal val="visible"/>
                                      </p:to>
                                    </p:set>
                                    <p:animEffect transition="in" filter="wipe(right)">
                                      <p:cBhvr>
                                        <p:cTn id="23" dur="500"/>
                                        <p:tgtEl>
                                          <p:spTgt spid="62"/>
                                        </p:tgtEl>
                                      </p:cBhvr>
                                    </p:animEffect>
                                  </p:childTnLst>
                                </p:cTn>
                              </p:par>
                              <p:par>
                                <p:cTn id="24" presetID="22" presetClass="entr" presetSubtype="2" fill="hold" grpId="0" nodeType="withEffect">
                                  <p:stCondLst>
                                    <p:cond delay="0"/>
                                  </p:stCondLst>
                                  <p:childTnLst>
                                    <p:set>
                                      <p:cBhvr>
                                        <p:cTn id="25" dur="1" fill="hold">
                                          <p:stCondLst>
                                            <p:cond delay="0"/>
                                          </p:stCondLst>
                                        </p:cTn>
                                        <p:tgtEl>
                                          <p:spTgt spid="63"/>
                                        </p:tgtEl>
                                        <p:attrNameLst>
                                          <p:attrName>style.visibility</p:attrName>
                                        </p:attrNameLst>
                                      </p:cBhvr>
                                      <p:to>
                                        <p:strVal val="visible"/>
                                      </p:to>
                                    </p:set>
                                    <p:animEffect transition="in" filter="wipe(right)">
                                      <p:cBhvr>
                                        <p:cTn id="26" dur="500"/>
                                        <p:tgtEl>
                                          <p:spTgt spid="63"/>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7"/>
                                        </p:tgtEl>
                                        <p:attrNameLst>
                                          <p:attrName>style.visibility</p:attrName>
                                        </p:attrNameLst>
                                      </p:cBhvr>
                                      <p:to>
                                        <p:strVal val="visible"/>
                                      </p:to>
                                    </p:set>
                                    <p:anim calcmode="lin" valueType="num">
                                      <p:cBhvr additive="base">
                                        <p:cTn id="31" dur="500" fill="hold"/>
                                        <p:tgtEl>
                                          <p:spTgt spid="67"/>
                                        </p:tgtEl>
                                        <p:attrNameLst>
                                          <p:attrName>ppt_x</p:attrName>
                                        </p:attrNameLst>
                                      </p:cBhvr>
                                      <p:tavLst>
                                        <p:tav tm="0">
                                          <p:val>
                                            <p:strVal val="0-#ppt_w/2"/>
                                          </p:val>
                                        </p:tav>
                                        <p:tav tm="100000">
                                          <p:val>
                                            <p:strVal val="#ppt_x"/>
                                          </p:val>
                                        </p:tav>
                                      </p:tavLst>
                                    </p:anim>
                                    <p:anim calcmode="lin" valueType="num">
                                      <p:cBhvr additive="base">
                                        <p:cTn id="32" dur="500" fill="hold"/>
                                        <p:tgtEl>
                                          <p:spTgt spid="67"/>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68"/>
                                        </p:tgtEl>
                                        <p:attrNameLst>
                                          <p:attrName>style.visibility</p:attrName>
                                        </p:attrNameLst>
                                      </p:cBhvr>
                                      <p:to>
                                        <p:strVal val="visible"/>
                                      </p:to>
                                    </p:set>
                                    <p:anim calcmode="lin" valueType="num">
                                      <p:cBhvr additive="base">
                                        <p:cTn id="35" dur="500" fill="hold"/>
                                        <p:tgtEl>
                                          <p:spTgt spid="68"/>
                                        </p:tgtEl>
                                        <p:attrNameLst>
                                          <p:attrName>ppt_x</p:attrName>
                                        </p:attrNameLst>
                                      </p:cBhvr>
                                      <p:tavLst>
                                        <p:tav tm="0">
                                          <p:val>
                                            <p:strVal val="0-#ppt_w/2"/>
                                          </p:val>
                                        </p:tav>
                                        <p:tav tm="100000">
                                          <p:val>
                                            <p:strVal val="#ppt_x"/>
                                          </p:val>
                                        </p:tav>
                                      </p:tavLst>
                                    </p:anim>
                                    <p:anim calcmode="lin" valueType="num">
                                      <p:cBhvr additive="base">
                                        <p:cTn id="36" dur="500" fill="hold"/>
                                        <p:tgtEl>
                                          <p:spTgt spid="68"/>
                                        </p:tgtEl>
                                        <p:attrNameLst>
                                          <p:attrName>ppt_y</p:attrName>
                                        </p:attrNameLst>
                                      </p:cBhvr>
                                      <p:tavLst>
                                        <p:tav tm="0">
                                          <p:val>
                                            <p:strVal val="#ppt_y"/>
                                          </p:val>
                                        </p:tav>
                                        <p:tav tm="100000">
                                          <p:val>
                                            <p:strVal val="#ppt_y"/>
                                          </p:val>
                                        </p:tav>
                                      </p:tavLst>
                                    </p:anim>
                                  </p:childTnLst>
                                </p:cTn>
                              </p:par>
                              <p:par>
                                <p:cTn id="37" presetID="2" presetClass="entr" presetSubtype="8" fill="hold" grpId="0" nodeType="withEffect">
                                  <p:stCondLst>
                                    <p:cond delay="0"/>
                                  </p:stCondLst>
                                  <p:childTnLst>
                                    <p:set>
                                      <p:cBhvr>
                                        <p:cTn id="38" dur="1" fill="hold">
                                          <p:stCondLst>
                                            <p:cond delay="0"/>
                                          </p:stCondLst>
                                        </p:cTn>
                                        <p:tgtEl>
                                          <p:spTgt spid="69"/>
                                        </p:tgtEl>
                                        <p:attrNameLst>
                                          <p:attrName>style.visibility</p:attrName>
                                        </p:attrNameLst>
                                      </p:cBhvr>
                                      <p:to>
                                        <p:strVal val="visible"/>
                                      </p:to>
                                    </p:set>
                                    <p:anim calcmode="lin" valueType="num">
                                      <p:cBhvr additive="base">
                                        <p:cTn id="39" dur="500" fill="hold"/>
                                        <p:tgtEl>
                                          <p:spTgt spid="69"/>
                                        </p:tgtEl>
                                        <p:attrNameLst>
                                          <p:attrName>ppt_x</p:attrName>
                                        </p:attrNameLst>
                                      </p:cBhvr>
                                      <p:tavLst>
                                        <p:tav tm="0">
                                          <p:val>
                                            <p:strVal val="0-#ppt_w/2"/>
                                          </p:val>
                                        </p:tav>
                                        <p:tav tm="100000">
                                          <p:val>
                                            <p:strVal val="#ppt_x"/>
                                          </p:val>
                                        </p:tav>
                                      </p:tavLst>
                                    </p:anim>
                                    <p:anim calcmode="lin" valueType="num">
                                      <p:cBhvr additive="base">
                                        <p:cTn id="40" dur="500" fill="hold"/>
                                        <p:tgtEl>
                                          <p:spTgt spid="69"/>
                                        </p:tgtEl>
                                        <p:attrNameLst>
                                          <p:attrName>ppt_y</p:attrName>
                                        </p:attrNameLst>
                                      </p:cBhvr>
                                      <p:tavLst>
                                        <p:tav tm="0">
                                          <p:val>
                                            <p:strVal val="#ppt_y"/>
                                          </p:val>
                                        </p:tav>
                                        <p:tav tm="100000">
                                          <p:val>
                                            <p:strVal val="#ppt_y"/>
                                          </p:val>
                                        </p:tav>
                                      </p:tavLst>
                                    </p:anim>
                                  </p:childTnLst>
                                </p:cTn>
                              </p:par>
                              <p:par>
                                <p:cTn id="41" presetID="2" presetClass="entr" presetSubtype="8" fill="hold" grpId="0" nodeType="withEffect">
                                  <p:stCondLst>
                                    <p:cond delay="0"/>
                                  </p:stCondLst>
                                  <p:childTnLst>
                                    <p:set>
                                      <p:cBhvr>
                                        <p:cTn id="42" dur="1" fill="hold">
                                          <p:stCondLst>
                                            <p:cond delay="0"/>
                                          </p:stCondLst>
                                        </p:cTn>
                                        <p:tgtEl>
                                          <p:spTgt spid="70"/>
                                        </p:tgtEl>
                                        <p:attrNameLst>
                                          <p:attrName>style.visibility</p:attrName>
                                        </p:attrNameLst>
                                      </p:cBhvr>
                                      <p:to>
                                        <p:strVal val="visible"/>
                                      </p:to>
                                    </p:set>
                                    <p:anim calcmode="lin" valueType="num">
                                      <p:cBhvr additive="base">
                                        <p:cTn id="43" dur="500" fill="hold"/>
                                        <p:tgtEl>
                                          <p:spTgt spid="70"/>
                                        </p:tgtEl>
                                        <p:attrNameLst>
                                          <p:attrName>ppt_x</p:attrName>
                                        </p:attrNameLst>
                                      </p:cBhvr>
                                      <p:tavLst>
                                        <p:tav tm="0">
                                          <p:val>
                                            <p:strVal val="0-#ppt_w/2"/>
                                          </p:val>
                                        </p:tav>
                                        <p:tav tm="100000">
                                          <p:val>
                                            <p:strVal val="#ppt_x"/>
                                          </p:val>
                                        </p:tav>
                                      </p:tavLst>
                                    </p:anim>
                                    <p:anim calcmode="lin" valueType="num">
                                      <p:cBhvr additive="base">
                                        <p:cTn id="44" dur="500" fill="hold"/>
                                        <p:tgtEl>
                                          <p:spTgt spid="70"/>
                                        </p:tgtEl>
                                        <p:attrNameLst>
                                          <p:attrName>ppt_y</p:attrName>
                                        </p:attrNameLst>
                                      </p:cBhvr>
                                      <p:tavLst>
                                        <p:tav tm="0">
                                          <p:val>
                                            <p:strVal val="#ppt_y"/>
                                          </p:val>
                                        </p:tav>
                                        <p:tav tm="100000">
                                          <p:val>
                                            <p:strVal val="#ppt_y"/>
                                          </p:val>
                                        </p:tav>
                                      </p:tavLst>
                                    </p:anim>
                                  </p:childTnLst>
                                </p:cTn>
                              </p:par>
                              <p:par>
                                <p:cTn id="45" presetID="2" presetClass="entr" presetSubtype="8" fill="hold" grpId="0" nodeType="withEffect">
                                  <p:stCondLst>
                                    <p:cond delay="0"/>
                                  </p:stCondLst>
                                  <p:childTnLst>
                                    <p:set>
                                      <p:cBhvr>
                                        <p:cTn id="46" dur="1" fill="hold">
                                          <p:stCondLst>
                                            <p:cond delay="0"/>
                                          </p:stCondLst>
                                        </p:cTn>
                                        <p:tgtEl>
                                          <p:spTgt spid="71"/>
                                        </p:tgtEl>
                                        <p:attrNameLst>
                                          <p:attrName>style.visibility</p:attrName>
                                        </p:attrNameLst>
                                      </p:cBhvr>
                                      <p:to>
                                        <p:strVal val="visible"/>
                                      </p:to>
                                    </p:set>
                                    <p:anim calcmode="lin" valueType="num">
                                      <p:cBhvr additive="base">
                                        <p:cTn id="47" dur="500" fill="hold"/>
                                        <p:tgtEl>
                                          <p:spTgt spid="71"/>
                                        </p:tgtEl>
                                        <p:attrNameLst>
                                          <p:attrName>ppt_x</p:attrName>
                                        </p:attrNameLst>
                                      </p:cBhvr>
                                      <p:tavLst>
                                        <p:tav tm="0">
                                          <p:val>
                                            <p:strVal val="0-#ppt_w/2"/>
                                          </p:val>
                                        </p:tav>
                                        <p:tav tm="100000">
                                          <p:val>
                                            <p:strVal val="#ppt_x"/>
                                          </p:val>
                                        </p:tav>
                                      </p:tavLst>
                                    </p:anim>
                                    <p:anim calcmode="lin" valueType="num">
                                      <p:cBhvr additive="base">
                                        <p:cTn id="48" dur="500" fill="hold"/>
                                        <p:tgtEl>
                                          <p:spTgt spid="71"/>
                                        </p:tgtEl>
                                        <p:attrNameLst>
                                          <p:attrName>ppt_y</p:attrName>
                                        </p:attrNameLst>
                                      </p:cBhvr>
                                      <p:tavLst>
                                        <p:tav tm="0">
                                          <p:val>
                                            <p:strVal val="#ppt_y"/>
                                          </p:val>
                                        </p:tav>
                                        <p:tav tm="100000">
                                          <p:val>
                                            <p:strVal val="#ppt_y"/>
                                          </p:val>
                                        </p:tav>
                                      </p:tavLst>
                                    </p:anim>
                                  </p:childTnLst>
                                </p:cTn>
                              </p:par>
                              <p:par>
                                <p:cTn id="49" presetID="2" presetClass="entr" presetSubtype="8" fill="hold" grpId="0" nodeType="withEffect">
                                  <p:stCondLst>
                                    <p:cond delay="0"/>
                                  </p:stCondLst>
                                  <p:childTnLst>
                                    <p:set>
                                      <p:cBhvr>
                                        <p:cTn id="50" dur="1" fill="hold">
                                          <p:stCondLst>
                                            <p:cond delay="0"/>
                                          </p:stCondLst>
                                        </p:cTn>
                                        <p:tgtEl>
                                          <p:spTgt spid="72"/>
                                        </p:tgtEl>
                                        <p:attrNameLst>
                                          <p:attrName>style.visibility</p:attrName>
                                        </p:attrNameLst>
                                      </p:cBhvr>
                                      <p:to>
                                        <p:strVal val="visible"/>
                                      </p:to>
                                    </p:set>
                                    <p:anim calcmode="lin" valueType="num">
                                      <p:cBhvr additive="base">
                                        <p:cTn id="51" dur="500" fill="hold"/>
                                        <p:tgtEl>
                                          <p:spTgt spid="72"/>
                                        </p:tgtEl>
                                        <p:attrNameLst>
                                          <p:attrName>ppt_x</p:attrName>
                                        </p:attrNameLst>
                                      </p:cBhvr>
                                      <p:tavLst>
                                        <p:tav tm="0">
                                          <p:val>
                                            <p:strVal val="0-#ppt_w/2"/>
                                          </p:val>
                                        </p:tav>
                                        <p:tav tm="100000">
                                          <p:val>
                                            <p:strVal val="#ppt_x"/>
                                          </p:val>
                                        </p:tav>
                                      </p:tavLst>
                                    </p:anim>
                                    <p:anim calcmode="lin" valueType="num">
                                      <p:cBhvr additive="base">
                                        <p:cTn id="52" dur="500" fill="hold"/>
                                        <p:tgtEl>
                                          <p:spTgt spid="72"/>
                                        </p:tgtEl>
                                        <p:attrNameLst>
                                          <p:attrName>ppt_y</p:attrName>
                                        </p:attrNameLst>
                                      </p:cBhvr>
                                      <p:tavLst>
                                        <p:tav tm="0">
                                          <p:val>
                                            <p:strVal val="#ppt_y"/>
                                          </p:val>
                                        </p:tav>
                                        <p:tav tm="100000">
                                          <p:val>
                                            <p:strVal val="#ppt_y"/>
                                          </p:val>
                                        </p:tav>
                                      </p:tavLst>
                                    </p:anim>
                                  </p:childTnLst>
                                </p:cTn>
                              </p:par>
                              <p:par>
                                <p:cTn id="53" presetID="2" presetClass="entr" presetSubtype="8" fill="hold" grpId="0" nodeType="withEffect">
                                  <p:stCondLst>
                                    <p:cond delay="0"/>
                                  </p:stCondLst>
                                  <p:childTnLst>
                                    <p:set>
                                      <p:cBhvr>
                                        <p:cTn id="54" dur="1" fill="hold">
                                          <p:stCondLst>
                                            <p:cond delay="0"/>
                                          </p:stCondLst>
                                        </p:cTn>
                                        <p:tgtEl>
                                          <p:spTgt spid="73"/>
                                        </p:tgtEl>
                                        <p:attrNameLst>
                                          <p:attrName>style.visibility</p:attrName>
                                        </p:attrNameLst>
                                      </p:cBhvr>
                                      <p:to>
                                        <p:strVal val="visible"/>
                                      </p:to>
                                    </p:set>
                                    <p:anim calcmode="lin" valueType="num">
                                      <p:cBhvr additive="base">
                                        <p:cTn id="55" dur="500" fill="hold"/>
                                        <p:tgtEl>
                                          <p:spTgt spid="73"/>
                                        </p:tgtEl>
                                        <p:attrNameLst>
                                          <p:attrName>ppt_x</p:attrName>
                                        </p:attrNameLst>
                                      </p:cBhvr>
                                      <p:tavLst>
                                        <p:tav tm="0">
                                          <p:val>
                                            <p:strVal val="0-#ppt_w/2"/>
                                          </p:val>
                                        </p:tav>
                                        <p:tav tm="100000">
                                          <p:val>
                                            <p:strVal val="#ppt_x"/>
                                          </p:val>
                                        </p:tav>
                                      </p:tavLst>
                                    </p:anim>
                                    <p:anim calcmode="lin" valueType="num">
                                      <p:cBhvr additive="base">
                                        <p:cTn id="56" dur="500" fill="hold"/>
                                        <p:tgtEl>
                                          <p:spTgt spid="73"/>
                                        </p:tgtEl>
                                        <p:attrNameLst>
                                          <p:attrName>ppt_y</p:attrName>
                                        </p:attrNameLst>
                                      </p:cBhvr>
                                      <p:tavLst>
                                        <p:tav tm="0">
                                          <p:val>
                                            <p:strVal val="#ppt_y"/>
                                          </p:val>
                                        </p:tav>
                                        <p:tav tm="100000">
                                          <p:val>
                                            <p:strVal val="#ppt_y"/>
                                          </p:val>
                                        </p:tav>
                                      </p:tavLst>
                                    </p:anim>
                                  </p:childTnLst>
                                </p:cTn>
                              </p:par>
                              <p:par>
                                <p:cTn id="57" presetID="2" presetClass="entr" presetSubtype="8" fill="hold" nodeType="withEffect">
                                  <p:stCondLst>
                                    <p:cond delay="0"/>
                                  </p:stCondLst>
                                  <p:childTnLst>
                                    <p:set>
                                      <p:cBhvr>
                                        <p:cTn id="58" dur="1" fill="hold">
                                          <p:stCondLst>
                                            <p:cond delay="0"/>
                                          </p:stCondLst>
                                        </p:cTn>
                                        <p:tgtEl>
                                          <p:spTgt spid="74"/>
                                        </p:tgtEl>
                                        <p:attrNameLst>
                                          <p:attrName>style.visibility</p:attrName>
                                        </p:attrNameLst>
                                      </p:cBhvr>
                                      <p:to>
                                        <p:strVal val="visible"/>
                                      </p:to>
                                    </p:set>
                                    <p:anim calcmode="lin" valueType="num">
                                      <p:cBhvr additive="base">
                                        <p:cTn id="59" dur="500" fill="hold"/>
                                        <p:tgtEl>
                                          <p:spTgt spid="74"/>
                                        </p:tgtEl>
                                        <p:attrNameLst>
                                          <p:attrName>ppt_x</p:attrName>
                                        </p:attrNameLst>
                                      </p:cBhvr>
                                      <p:tavLst>
                                        <p:tav tm="0">
                                          <p:val>
                                            <p:strVal val="0-#ppt_w/2"/>
                                          </p:val>
                                        </p:tav>
                                        <p:tav tm="100000">
                                          <p:val>
                                            <p:strVal val="#ppt_x"/>
                                          </p:val>
                                        </p:tav>
                                      </p:tavLst>
                                    </p:anim>
                                    <p:anim calcmode="lin" valueType="num">
                                      <p:cBhvr additive="base">
                                        <p:cTn id="60" dur="500" fill="hold"/>
                                        <p:tgtEl>
                                          <p:spTgt spid="74"/>
                                        </p:tgtEl>
                                        <p:attrNameLst>
                                          <p:attrName>ppt_y</p:attrName>
                                        </p:attrNameLst>
                                      </p:cBhvr>
                                      <p:tavLst>
                                        <p:tav tm="0">
                                          <p:val>
                                            <p:strVal val="#ppt_y"/>
                                          </p:val>
                                        </p:tav>
                                        <p:tav tm="100000">
                                          <p:val>
                                            <p:strVal val="#ppt_y"/>
                                          </p:val>
                                        </p:tav>
                                      </p:tavLst>
                                    </p:anim>
                                  </p:childTnLst>
                                </p:cTn>
                              </p:par>
                              <p:par>
                                <p:cTn id="61" presetID="2" presetClass="entr" presetSubtype="8" fill="hold" nodeType="withEffect">
                                  <p:stCondLst>
                                    <p:cond delay="0"/>
                                  </p:stCondLst>
                                  <p:childTnLst>
                                    <p:set>
                                      <p:cBhvr>
                                        <p:cTn id="62" dur="1" fill="hold">
                                          <p:stCondLst>
                                            <p:cond delay="0"/>
                                          </p:stCondLst>
                                        </p:cTn>
                                        <p:tgtEl>
                                          <p:spTgt spid="79"/>
                                        </p:tgtEl>
                                        <p:attrNameLst>
                                          <p:attrName>style.visibility</p:attrName>
                                        </p:attrNameLst>
                                      </p:cBhvr>
                                      <p:to>
                                        <p:strVal val="visible"/>
                                      </p:to>
                                    </p:set>
                                    <p:anim calcmode="lin" valueType="num">
                                      <p:cBhvr additive="base">
                                        <p:cTn id="63" dur="500" fill="hold"/>
                                        <p:tgtEl>
                                          <p:spTgt spid="79"/>
                                        </p:tgtEl>
                                        <p:attrNameLst>
                                          <p:attrName>ppt_x</p:attrName>
                                        </p:attrNameLst>
                                      </p:cBhvr>
                                      <p:tavLst>
                                        <p:tav tm="0">
                                          <p:val>
                                            <p:strVal val="0-#ppt_w/2"/>
                                          </p:val>
                                        </p:tav>
                                        <p:tav tm="100000">
                                          <p:val>
                                            <p:strVal val="#ppt_x"/>
                                          </p:val>
                                        </p:tav>
                                      </p:tavLst>
                                    </p:anim>
                                    <p:anim calcmode="lin" valueType="num">
                                      <p:cBhvr additive="base">
                                        <p:cTn id="64" dur="500" fill="hold"/>
                                        <p:tgtEl>
                                          <p:spTgt spid="7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bldLvl="0" animBg="1"/>
      <p:bldP spid="62" grpId="0" bldLvl="0" animBg="1"/>
      <p:bldP spid="63" grpId="0" bldLvl="0" animBg="1"/>
      <p:bldP spid="67" grpId="0" bldLvl="0" animBg="1"/>
      <p:bldP spid="68" grpId="0" bldLvl="0" animBg="1"/>
      <p:bldP spid="69" grpId="0" bldLvl="0" animBg="1"/>
      <p:bldP spid="70" grpId="0" bldLvl="0" animBg="1"/>
      <p:bldP spid="71" grpId="0" bldLvl="0" animBg="1"/>
      <p:bldP spid="72" grpId="0" bldLvl="0" animBg="1"/>
      <p:bldP spid="73" grpId="0" bldLvl="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3391535" y="123825"/>
            <a:ext cx="2190115" cy="8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sz="2500" b="1">
                <a:latin typeface="+mn-lt"/>
                <a:cs typeface="+mn-lt"/>
                <a:sym typeface="+mn-ea"/>
              </a:rPr>
              <a:t>Characteristics of the reform</a:t>
            </a:r>
            <a:endParaRPr lang="zh-CN" altLang="en-US" sz="2500" b="1" dirty="0">
              <a:solidFill>
                <a:schemeClr val="accent1"/>
              </a:solidFill>
              <a:latin typeface="微软雅黑" panose="020B0503020204020204" pitchFamily="34" charset="-122"/>
              <a:ea typeface="微软雅黑" panose="020B0503020204020204" pitchFamily="34" charset="-122"/>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grpSp>
        <p:nvGrpSpPr>
          <p:cNvPr id="51" name="组合 50"/>
          <p:cNvGrpSpPr/>
          <p:nvPr/>
        </p:nvGrpSpPr>
        <p:grpSpPr>
          <a:xfrm>
            <a:off x="952772" y="952723"/>
            <a:ext cx="6750050" cy="822325"/>
            <a:chOff x="1096282" y="1116553"/>
            <a:chExt cx="6750050" cy="822325"/>
          </a:xfrm>
        </p:grpSpPr>
        <p:sp>
          <p:nvSpPr>
            <p:cNvPr id="52" name="矩形 1"/>
            <p:cNvSpPr>
              <a:spLocks noChangeArrowheads="1"/>
            </p:cNvSpPr>
            <p:nvPr/>
          </p:nvSpPr>
          <p:spPr bwMode="auto">
            <a:xfrm>
              <a:off x="1096282" y="1116553"/>
              <a:ext cx="4650740"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spcBef>
                  <a:spcPct val="0"/>
                </a:spcBef>
              </a:pPr>
              <a:r>
                <a:rPr lang="en-US" sz="1100">
                  <a:sym typeface="+mn-ea"/>
                </a:rPr>
                <a:t>T</a:t>
              </a:r>
              <a:r>
                <a:rPr sz="1100">
                  <a:sym typeface="+mn-ea"/>
                </a:rPr>
                <a:t>he business under the subsidiary company adopts the business division system, and each business division has the right of complete autonomy in business; In finance, management and other work with the characteristics of "public affairs", it is unified and managed at the subsidiary level</a:t>
              </a:r>
              <a:r>
                <a:rPr lang="en-US" sz="1100">
                  <a:sym typeface="+mn-ea"/>
                </a:rPr>
                <a:t> (Hu, 2018)</a:t>
              </a:r>
              <a:endParaRPr lang="en-US" sz="1100" dirty="0">
                <a:solidFill>
                  <a:schemeClr val="accent1"/>
                </a:solidFill>
                <a:latin typeface="微软雅黑" panose="020B0503020204020204" pitchFamily="34" charset="-122"/>
                <a:ea typeface="微软雅黑" panose="020B0503020204020204" pitchFamily="34" charset="-122"/>
                <a:sym typeface="+mn-ea"/>
                <a:hlinkClick r:id="rId1" action="ppaction://hlinksldjump"/>
              </a:endParaRPr>
            </a:p>
          </p:txBody>
        </p:sp>
        <p:sp>
          <p:nvSpPr>
            <p:cNvPr id="53" name="任意多边形 577"/>
            <p:cNvSpPr>
              <a:spLocks noChangeArrowheads="1"/>
            </p:cNvSpPr>
            <p:nvPr/>
          </p:nvSpPr>
          <p:spPr bwMode="auto">
            <a:xfrm>
              <a:off x="1167720" y="1892841"/>
              <a:ext cx="6678612" cy="46037"/>
            </a:xfrm>
            <a:custGeom>
              <a:avLst/>
              <a:gdLst>
                <a:gd name="T0" fmla="*/ 6678612 w 4397828"/>
                <a:gd name="T1" fmla="*/ 0 h 46990"/>
                <a:gd name="T2" fmla="*/ 6678612 w 4397828"/>
                <a:gd name="T3" fmla="*/ 0 h 46990"/>
                <a:gd name="T4" fmla="*/ 0 w 4397828"/>
                <a:gd name="T5" fmla="*/ 0 h 46990"/>
                <a:gd name="T6" fmla="*/ 0 60000 65536"/>
                <a:gd name="T7" fmla="*/ 0 60000 65536"/>
                <a:gd name="T8" fmla="*/ 0 60000 65536"/>
                <a:gd name="T9" fmla="*/ 0 w 4397828"/>
                <a:gd name="T10" fmla="*/ 0 h 46990"/>
                <a:gd name="T11" fmla="*/ 4397828 w 4397828"/>
                <a:gd name="T12" fmla="*/ 46990 h 46990"/>
              </a:gdLst>
              <a:ahLst/>
              <a:cxnLst>
                <a:cxn ang="T6">
                  <a:pos x="T0" y="T1"/>
                </a:cxn>
                <a:cxn ang="T7">
                  <a:pos x="T2" y="T3"/>
                </a:cxn>
                <a:cxn ang="T8">
                  <a:pos x="T4" y="T5"/>
                </a:cxn>
              </a:cxnLst>
              <a:rect l="T9" t="T10" r="T11" b="T12"/>
              <a:pathLst>
                <a:path w="4397828" h="46990">
                  <a:moveTo>
                    <a:pt x="4397828" y="0"/>
                  </a:moveTo>
                  <a:lnTo>
                    <a:pt x="4397828" y="0"/>
                  </a:lnTo>
                  <a:lnTo>
                    <a:pt x="0" y="0"/>
                  </a:lnTo>
                </a:path>
              </a:pathLst>
            </a:custGeom>
            <a:solidFill>
              <a:schemeClr val="tx2"/>
            </a:solidFill>
            <a:ln w="12700" cap="flat" cmpd="sng">
              <a:solidFill>
                <a:schemeClr val="tx2"/>
              </a:solidFill>
              <a:prstDash val="solid"/>
              <a:bevel/>
            </a:ln>
          </p:spPr>
          <p:txBody>
            <a:bodyPr anchor="ctr"/>
            <a:lstStyle/>
            <a:p>
              <a:endParaRPr lang="zh-CN" altLang="en-US"/>
            </a:p>
          </p:txBody>
        </p:sp>
      </p:grpSp>
      <p:grpSp>
        <p:nvGrpSpPr>
          <p:cNvPr id="54" name="组合 53"/>
          <p:cNvGrpSpPr/>
          <p:nvPr/>
        </p:nvGrpSpPr>
        <p:grpSpPr>
          <a:xfrm>
            <a:off x="971822" y="1996028"/>
            <a:ext cx="6665913" cy="837883"/>
            <a:chOff x="971822" y="1996028"/>
            <a:chExt cx="6665913" cy="837883"/>
          </a:xfrm>
        </p:grpSpPr>
        <p:sp>
          <p:nvSpPr>
            <p:cNvPr id="55" name="矩形 1"/>
            <p:cNvSpPr>
              <a:spLocks noChangeArrowheads="1"/>
            </p:cNvSpPr>
            <p:nvPr/>
          </p:nvSpPr>
          <p:spPr bwMode="auto">
            <a:xfrm>
              <a:off x="971822" y="1996028"/>
              <a:ext cx="3876675"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spcBef>
                  <a:spcPct val="0"/>
                </a:spcBef>
              </a:pPr>
              <a:r>
                <a:rPr lang="en-US" altLang="zh-CN" sz="1200">
                  <a:sym typeface="+mn-ea"/>
                </a:rPr>
                <a:t>S</a:t>
              </a:r>
              <a:r>
                <a:rPr lang="zh-CN" altLang="en-US" sz="1200">
                  <a:sym typeface="+mn-ea"/>
                </a:rPr>
                <a:t>et</a:t>
              </a:r>
              <a:r>
                <a:rPr lang="en-US" altLang="zh-CN" sz="1200">
                  <a:sym typeface="+mn-ea"/>
                </a:rPr>
                <a:t>ting</a:t>
              </a:r>
              <a:r>
                <a:rPr lang="zh-CN" altLang="en-US" sz="1200">
                  <a:sym typeface="+mn-ea"/>
                </a:rPr>
                <a:t> the threshold for employees with equity, and take certain performance as the condition for acquiring equity. At present, in MAC Group, 30% of employees own equity</a:t>
              </a:r>
              <a:r>
                <a:rPr lang="en-US" sz="1200">
                  <a:sym typeface="+mn-ea"/>
                </a:rPr>
                <a:t>(Han, 2014)</a:t>
              </a:r>
              <a:r>
                <a:rPr lang="zh-CN" altLang="en-US" sz="1200">
                  <a:sym typeface="+mn-ea"/>
                </a:rPr>
                <a:t>. </a:t>
              </a:r>
              <a:endParaRPr lang="zh-CN" altLang="en-US" sz="1200" dirty="0">
                <a:solidFill>
                  <a:schemeClr val="accent1"/>
                </a:solidFill>
                <a:latin typeface="微软雅黑" panose="020B0503020204020204" pitchFamily="34" charset="-122"/>
                <a:ea typeface="微软雅黑" panose="020B0503020204020204" pitchFamily="34" charset="-122"/>
                <a:sym typeface="+mn-ea"/>
              </a:endParaRPr>
            </a:p>
          </p:txBody>
        </p:sp>
        <p:sp>
          <p:nvSpPr>
            <p:cNvPr id="56" name="任意多边形 631"/>
            <p:cNvSpPr>
              <a:spLocks noChangeArrowheads="1"/>
            </p:cNvSpPr>
            <p:nvPr/>
          </p:nvSpPr>
          <p:spPr bwMode="auto">
            <a:xfrm>
              <a:off x="1024210" y="2786286"/>
              <a:ext cx="6613525" cy="47625"/>
            </a:xfrm>
            <a:custGeom>
              <a:avLst/>
              <a:gdLst>
                <a:gd name="T0" fmla="*/ 6613525 w 4397828"/>
                <a:gd name="T1" fmla="*/ 0 h 46990"/>
                <a:gd name="T2" fmla="*/ 6613525 w 4397828"/>
                <a:gd name="T3" fmla="*/ 0 h 46990"/>
                <a:gd name="T4" fmla="*/ 0 w 4397828"/>
                <a:gd name="T5" fmla="*/ 0 h 46990"/>
                <a:gd name="T6" fmla="*/ 0 60000 65536"/>
                <a:gd name="T7" fmla="*/ 0 60000 65536"/>
                <a:gd name="T8" fmla="*/ 0 60000 65536"/>
                <a:gd name="T9" fmla="*/ 0 w 4397828"/>
                <a:gd name="T10" fmla="*/ 0 h 46990"/>
                <a:gd name="T11" fmla="*/ 4397828 w 4397828"/>
                <a:gd name="T12" fmla="*/ 46990 h 46990"/>
              </a:gdLst>
              <a:ahLst/>
              <a:cxnLst>
                <a:cxn ang="T6">
                  <a:pos x="T0" y="T1"/>
                </a:cxn>
                <a:cxn ang="T7">
                  <a:pos x="T2" y="T3"/>
                </a:cxn>
                <a:cxn ang="T8">
                  <a:pos x="T4" y="T5"/>
                </a:cxn>
              </a:cxnLst>
              <a:rect l="T9" t="T10" r="T11" b="T12"/>
              <a:pathLst>
                <a:path w="4397828" h="46990">
                  <a:moveTo>
                    <a:pt x="4397828" y="0"/>
                  </a:moveTo>
                  <a:lnTo>
                    <a:pt x="4397828" y="0"/>
                  </a:lnTo>
                  <a:lnTo>
                    <a:pt x="0" y="0"/>
                  </a:lnTo>
                </a:path>
              </a:pathLst>
            </a:custGeom>
            <a:solidFill>
              <a:schemeClr val="accent3"/>
            </a:solidFill>
            <a:ln w="12700" cap="flat" cmpd="sng">
              <a:solidFill>
                <a:schemeClr val="bg2"/>
              </a:solidFill>
              <a:prstDash val="solid"/>
              <a:bevel/>
            </a:ln>
          </p:spPr>
          <p:txBody>
            <a:bodyPr anchor="ctr"/>
            <a:lstStyle/>
            <a:p>
              <a:endParaRPr lang="zh-CN" altLang="en-US"/>
            </a:p>
          </p:txBody>
        </p:sp>
      </p:grpSp>
      <p:grpSp>
        <p:nvGrpSpPr>
          <p:cNvPr id="57" name="组合 56"/>
          <p:cNvGrpSpPr/>
          <p:nvPr/>
        </p:nvGrpSpPr>
        <p:grpSpPr>
          <a:xfrm>
            <a:off x="971822" y="2982501"/>
            <a:ext cx="6354763" cy="834072"/>
            <a:chOff x="971822" y="2982501"/>
            <a:chExt cx="6354763" cy="834072"/>
          </a:xfrm>
        </p:grpSpPr>
        <p:sp>
          <p:nvSpPr>
            <p:cNvPr id="58" name="矩形 1"/>
            <p:cNvSpPr>
              <a:spLocks noChangeArrowheads="1"/>
            </p:cNvSpPr>
            <p:nvPr/>
          </p:nvSpPr>
          <p:spPr bwMode="auto">
            <a:xfrm>
              <a:off x="971822" y="2982501"/>
              <a:ext cx="4075113"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spcBef>
                  <a:spcPct val="0"/>
                </a:spcBef>
              </a:pPr>
              <a:r>
                <a:rPr lang="en-US" sz="1200">
                  <a:sym typeface="+mn-ea"/>
                </a:rPr>
                <a:t>T</a:t>
              </a:r>
              <a:r>
                <a:rPr sz="1200">
                  <a:sym typeface="+mn-ea"/>
                </a:rPr>
                <a:t>he non-state shares of subsidiaries are divided into several parts, which correspond to the equity pool of the profit amount of each business unit, the equity pool of the position sequence, and other special arrangements</a:t>
              </a:r>
              <a:r>
                <a:rPr lang="en-US" sz="1200">
                  <a:sym typeface="+mn-ea"/>
                </a:rPr>
                <a:t> (</a:t>
              </a:r>
              <a:r>
                <a:rPr lang="en-US" sz="1200">
                  <a:sym typeface="+mn-ea"/>
                </a:rPr>
                <a:t>Sadik, 2020)</a:t>
              </a:r>
              <a:r>
                <a:rPr sz="1200">
                  <a:sym typeface="+mn-ea"/>
                </a:rPr>
                <a:t>.</a:t>
              </a:r>
              <a:endParaRPr lang="zh-CN" altLang="en-US" sz="1200" dirty="0">
                <a:solidFill>
                  <a:schemeClr val="accent1"/>
                </a:solidFill>
                <a:latin typeface="微软雅黑" panose="020B0503020204020204" pitchFamily="34" charset="-122"/>
                <a:ea typeface="微软雅黑" panose="020B0503020204020204" pitchFamily="34" charset="-122"/>
              </a:endParaRPr>
            </a:p>
          </p:txBody>
        </p:sp>
        <p:sp>
          <p:nvSpPr>
            <p:cNvPr id="59" name="任意多边形 634"/>
            <p:cNvSpPr>
              <a:spLocks noChangeArrowheads="1"/>
            </p:cNvSpPr>
            <p:nvPr/>
          </p:nvSpPr>
          <p:spPr bwMode="auto">
            <a:xfrm>
              <a:off x="1024210" y="3773711"/>
              <a:ext cx="6302375" cy="42862"/>
            </a:xfrm>
            <a:custGeom>
              <a:avLst/>
              <a:gdLst>
                <a:gd name="T0" fmla="*/ 6302375 w 4397828"/>
                <a:gd name="T1" fmla="*/ 0 h 43180"/>
                <a:gd name="T2" fmla="*/ 6302375 w 4397828"/>
                <a:gd name="T3" fmla="*/ 0 h 43180"/>
                <a:gd name="T4" fmla="*/ 0 w 4397828"/>
                <a:gd name="T5" fmla="*/ 0 h 43180"/>
                <a:gd name="T6" fmla="*/ 0 60000 65536"/>
                <a:gd name="T7" fmla="*/ 0 60000 65536"/>
                <a:gd name="T8" fmla="*/ 0 60000 65536"/>
                <a:gd name="T9" fmla="*/ 0 w 4397828"/>
                <a:gd name="T10" fmla="*/ 0 h 43180"/>
                <a:gd name="T11" fmla="*/ 4397828 w 4397828"/>
                <a:gd name="T12" fmla="*/ 43180 h 43180"/>
              </a:gdLst>
              <a:ahLst/>
              <a:cxnLst>
                <a:cxn ang="T6">
                  <a:pos x="T0" y="T1"/>
                </a:cxn>
                <a:cxn ang="T7">
                  <a:pos x="T2" y="T3"/>
                </a:cxn>
                <a:cxn ang="T8">
                  <a:pos x="T4" y="T5"/>
                </a:cxn>
              </a:cxnLst>
              <a:rect l="T9" t="T10" r="T11" b="T12"/>
              <a:pathLst>
                <a:path w="4397828" h="43180">
                  <a:moveTo>
                    <a:pt x="4397828" y="0"/>
                  </a:moveTo>
                  <a:lnTo>
                    <a:pt x="4397828" y="0"/>
                  </a:lnTo>
                  <a:lnTo>
                    <a:pt x="0" y="0"/>
                  </a:lnTo>
                </a:path>
              </a:pathLst>
            </a:custGeom>
            <a:solidFill>
              <a:schemeClr val="accent3"/>
            </a:solidFill>
            <a:ln w="12700" cap="flat" cmpd="sng">
              <a:solidFill>
                <a:schemeClr val="tx1"/>
              </a:solidFill>
              <a:prstDash val="solid"/>
              <a:bevel/>
            </a:ln>
          </p:spPr>
          <p:txBody>
            <a:bodyPr anchor="ctr"/>
            <a:lstStyle/>
            <a:p>
              <a:endParaRPr lang="zh-CN" altLang="en-US"/>
            </a:p>
          </p:txBody>
        </p:sp>
      </p:grpSp>
      <p:grpSp>
        <p:nvGrpSpPr>
          <p:cNvPr id="60" name="组合 59"/>
          <p:cNvGrpSpPr/>
          <p:nvPr/>
        </p:nvGrpSpPr>
        <p:grpSpPr>
          <a:xfrm>
            <a:off x="1006747" y="3961036"/>
            <a:ext cx="6724650" cy="842962"/>
            <a:chOff x="1006747" y="3961036"/>
            <a:chExt cx="6724650" cy="842962"/>
          </a:xfrm>
        </p:grpSpPr>
        <p:sp>
          <p:nvSpPr>
            <p:cNvPr id="61" name="矩形 1"/>
            <p:cNvSpPr>
              <a:spLocks noChangeArrowheads="1"/>
            </p:cNvSpPr>
            <p:nvPr/>
          </p:nvSpPr>
          <p:spPr bwMode="auto">
            <a:xfrm>
              <a:off x="1006747" y="3961036"/>
              <a:ext cx="4822825" cy="645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bevel/>
                </a14:hiddenLine>
              </a:ext>
            </a:extLst>
          </p:spPr>
          <p:txBody>
            <a:bodyPr>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spcBef>
                  <a:spcPct val="0"/>
                </a:spcBef>
              </a:pPr>
              <a:r>
                <a:rPr lang="zh-CN" altLang="en-US" sz="1200">
                  <a:sym typeface="+mn-ea"/>
                </a:rPr>
                <a:t>Fourth, the equity shall be subject to dynamic assessment and adjustment according to "profit contribution, historical performance and capacity evaluation", and adjusted regularly</a:t>
              </a:r>
              <a:r>
                <a:rPr lang="en-US" altLang="zh-CN" sz="1200">
                  <a:sym typeface="+mn-ea"/>
                </a:rPr>
                <a:t> </a:t>
              </a:r>
              <a:r>
                <a:rPr lang="en-US" sz="1200">
                  <a:sym typeface="+mn-ea"/>
                </a:rPr>
                <a:t>(Zhao, 2020)</a:t>
              </a:r>
              <a:endParaRPr lang="en-US" sz="1200" dirty="0">
                <a:solidFill>
                  <a:schemeClr val="accent1"/>
                </a:solidFill>
                <a:latin typeface="微软雅黑" panose="020B0503020204020204" pitchFamily="34" charset="-122"/>
                <a:ea typeface="微软雅黑" panose="020B0503020204020204" pitchFamily="34" charset="-122"/>
              </a:endParaRPr>
            </a:p>
          </p:txBody>
        </p:sp>
        <p:sp>
          <p:nvSpPr>
            <p:cNvPr id="62" name="任意多边形 636"/>
            <p:cNvSpPr>
              <a:spLocks noChangeArrowheads="1"/>
            </p:cNvSpPr>
            <p:nvPr/>
          </p:nvSpPr>
          <p:spPr bwMode="auto">
            <a:xfrm>
              <a:off x="1024210" y="4759548"/>
              <a:ext cx="6707187" cy="44450"/>
            </a:xfrm>
            <a:custGeom>
              <a:avLst/>
              <a:gdLst>
                <a:gd name="T0" fmla="*/ 6707187 w 4397828"/>
                <a:gd name="T1" fmla="*/ 0 h 45720"/>
                <a:gd name="T2" fmla="*/ 6707187 w 4397828"/>
                <a:gd name="T3" fmla="*/ 0 h 45720"/>
                <a:gd name="T4" fmla="*/ 0 w 4397828"/>
                <a:gd name="T5" fmla="*/ 0 h 45720"/>
                <a:gd name="T6" fmla="*/ 0 60000 65536"/>
                <a:gd name="T7" fmla="*/ 0 60000 65536"/>
                <a:gd name="T8" fmla="*/ 0 60000 65536"/>
                <a:gd name="T9" fmla="*/ 0 w 4397828"/>
                <a:gd name="T10" fmla="*/ 0 h 45720"/>
                <a:gd name="T11" fmla="*/ 4397828 w 4397828"/>
                <a:gd name="T12" fmla="*/ 45720 h 45720"/>
              </a:gdLst>
              <a:ahLst/>
              <a:cxnLst>
                <a:cxn ang="T6">
                  <a:pos x="T0" y="T1"/>
                </a:cxn>
                <a:cxn ang="T7">
                  <a:pos x="T2" y="T3"/>
                </a:cxn>
                <a:cxn ang="T8">
                  <a:pos x="T4" y="T5"/>
                </a:cxn>
              </a:cxnLst>
              <a:rect l="T9" t="T10" r="T11" b="T12"/>
              <a:pathLst>
                <a:path w="4397828" h="45720">
                  <a:moveTo>
                    <a:pt x="4397828" y="0"/>
                  </a:moveTo>
                  <a:lnTo>
                    <a:pt x="4397828" y="0"/>
                  </a:lnTo>
                  <a:lnTo>
                    <a:pt x="0" y="0"/>
                  </a:lnTo>
                </a:path>
              </a:pathLst>
            </a:custGeom>
            <a:solidFill>
              <a:schemeClr val="accent3"/>
            </a:solidFill>
            <a:ln w="12700" cap="flat" cmpd="sng">
              <a:solidFill>
                <a:schemeClr val="bg1"/>
              </a:solidFill>
              <a:prstDash val="solid"/>
              <a:bevel/>
            </a:ln>
          </p:spPr>
          <p:txBody>
            <a:bodyPr anchor="ctr"/>
            <a:lstStyle/>
            <a:p>
              <a:endParaRPr lang="zh-CN" altLang="en-US"/>
            </a:p>
          </p:txBody>
        </p:sp>
      </p:grpSp>
      <p:sp>
        <p:nvSpPr>
          <p:cNvPr id="63" name="Freeform 5"/>
          <p:cNvSpPr>
            <a:spLocks noChangeArrowheads="1"/>
          </p:cNvSpPr>
          <p:nvPr/>
        </p:nvSpPr>
        <p:spPr bwMode="auto">
          <a:xfrm>
            <a:off x="5830654" y="612998"/>
            <a:ext cx="2589212" cy="1192213"/>
          </a:xfrm>
          <a:custGeom>
            <a:avLst/>
            <a:gdLst>
              <a:gd name="T0" fmla="*/ 2463608 w 1175"/>
              <a:gd name="T1" fmla="*/ 857247 h 541"/>
              <a:gd name="T2" fmla="*/ 1004835 w 1175"/>
              <a:gd name="T3" fmla="*/ 229187 h 541"/>
              <a:gd name="T4" fmla="*/ 0 w 1175"/>
              <a:gd name="T5" fmla="*/ 1192213 h 541"/>
              <a:gd name="T6" fmla="*/ 2589212 w 1175"/>
              <a:gd name="T7" fmla="*/ 1192213 h 541"/>
              <a:gd name="T8" fmla="*/ 2463608 w 1175"/>
              <a:gd name="T9" fmla="*/ 857247 h 541"/>
              <a:gd name="T10" fmla="*/ 0 60000 65536"/>
              <a:gd name="T11" fmla="*/ 0 60000 65536"/>
              <a:gd name="T12" fmla="*/ 0 60000 65536"/>
              <a:gd name="T13" fmla="*/ 0 60000 65536"/>
              <a:gd name="T14" fmla="*/ 0 60000 65536"/>
              <a:gd name="T15" fmla="*/ 0 w 1175"/>
              <a:gd name="T16" fmla="*/ 0 h 541"/>
              <a:gd name="T17" fmla="*/ 1175 w 1175"/>
              <a:gd name="T18" fmla="*/ 541 h 541"/>
            </a:gdLst>
            <a:ahLst/>
            <a:cxnLst>
              <a:cxn ang="T10">
                <a:pos x="T0" y="T1"/>
              </a:cxn>
              <a:cxn ang="T11">
                <a:pos x="T2" y="T3"/>
              </a:cxn>
              <a:cxn ang="T12">
                <a:pos x="T4" y="T5"/>
              </a:cxn>
              <a:cxn ang="T13">
                <a:pos x="T6" y="T7"/>
              </a:cxn>
              <a:cxn ang="T14">
                <a:pos x="T8" y="T9"/>
              </a:cxn>
            </a:cxnLst>
            <a:rect l="T15" t="T16" r="T17" b="T18"/>
            <a:pathLst>
              <a:path w="1175" h="541">
                <a:moveTo>
                  <a:pt x="1118" y="389"/>
                </a:moveTo>
                <a:cubicBezTo>
                  <a:pt x="895" y="0"/>
                  <a:pt x="456" y="104"/>
                  <a:pt x="456" y="104"/>
                </a:cubicBezTo>
                <a:cubicBezTo>
                  <a:pt x="126" y="200"/>
                  <a:pt x="25" y="389"/>
                  <a:pt x="0" y="541"/>
                </a:cubicBezTo>
                <a:cubicBezTo>
                  <a:pt x="1175" y="541"/>
                  <a:pt x="1175" y="541"/>
                  <a:pt x="1175" y="541"/>
                </a:cubicBezTo>
                <a:cubicBezTo>
                  <a:pt x="1150" y="449"/>
                  <a:pt x="1118" y="389"/>
                  <a:pt x="1118" y="389"/>
                </a:cubicBezTo>
                <a:close/>
              </a:path>
            </a:pathLst>
          </a:custGeom>
          <a:solidFill>
            <a:schemeClr val="tx2"/>
          </a:solidFill>
          <a:ln>
            <a:noFill/>
          </a:ln>
        </p:spPr>
        <p:txBody>
          <a:bodyPr/>
          <a:lstStyle/>
          <a:p>
            <a:endParaRPr lang="zh-CN" altLang="en-US">
              <a:solidFill>
                <a:schemeClr val="accent2"/>
              </a:solidFill>
            </a:endParaRPr>
          </a:p>
        </p:txBody>
      </p:sp>
      <p:sp>
        <p:nvSpPr>
          <p:cNvPr id="64" name="Freeform 6"/>
          <p:cNvSpPr>
            <a:spLocks noChangeArrowheads="1"/>
          </p:cNvSpPr>
          <p:nvPr/>
        </p:nvSpPr>
        <p:spPr bwMode="auto">
          <a:xfrm>
            <a:off x="5600972" y="1805211"/>
            <a:ext cx="2928938" cy="984250"/>
          </a:xfrm>
          <a:custGeom>
            <a:avLst/>
            <a:gdLst>
              <a:gd name="T0" fmla="*/ 259861 w 1330"/>
              <a:gd name="T1" fmla="*/ 495428 h 447"/>
              <a:gd name="T2" fmla="*/ 224625 w 1330"/>
              <a:gd name="T3" fmla="*/ 618734 h 447"/>
              <a:gd name="T4" fmla="*/ 17618 w 1330"/>
              <a:gd name="T5" fmla="*/ 955625 h 447"/>
              <a:gd name="T6" fmla="*/ 0 w 1330"/>
              <a:gd name="T7" fmla="*/ 984250 h 447"/>
              <a:gd name="T8" fmla="*/ 2752761 w 1330"/>
              <a:gd name="T9" fmla="*/ 984250 h 447"/>
              <a:gd name="T10" fmla="*/ 2818828 w 1330"/>
              <a:gd name="T11" fmla="*/ 0 h 447"/>
              <a:gd name="T12" fmla="*/ 231232 w 1330"/>
              <a:gd name="T13" fmla="*/ 0 h 447"/>
              <a:gd name="T14" fmla="*/ 259861 w 1330"/>
              <a:gd name="T15" fmla="*/ 495428 h 447"/>
              <a:gd name="T16" fmla="*/ 0 60000 65536"/>
              <a:gd name="T17" fmla="*/ 0 60000 65536"/>
              <a:gd name="T18" fmla="*/ 0 60000 65536"/>
              <a:gd name="T19" fmla="*/ 0 60000 65536"/>
              <a:gd name="T20" fmla="*/ 0 60000 65536"/>
              <a:gd name="T21" fmla="*/ 0 60000 65536"/>
              <a:gd name="T22" fmla="*/ 0 60000 65536"/>
              <a:gd name="T23" fmla="*/ 0 60000 65536"/>
              <a:gd name="T24" fmla="*/ 0 w 1330"/>
              <a:gd name="T25" fmla="*/ 0 h 447"/>
              <a:gd name="T26" fmla="*/ 1330 w 1330"/>
              <a:gd name="T27" fmla="*/ 447 h 44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330" h="447">
                <a:moveTo>
                  <a:pt x="118" y="225"/>
                </a:moveTo>
                <a:cubicBezTo>
                  <a:pt x="121" y="237"/>
                  <a:pt x="116" y="242"/>
                  <a:pt x="102" y="281"/>
                </a:cubicBezTo>
                <a:cubicBezTo>
                  <a:pt x="89" y="321"/>
                  <a:pt x="18" y="422"/>
                  <a:pt x="8" y="434"/>
                </a:cubicBezTo>
                <a:cubicBezTo>
                  <a:pt x="5" y="438"/>
                  <a:pt x="2" y="442"/>
                  <a:pt x="0" y="447"/>
                </a:cubicBezTo>
                <a:cubicBezTo>
                  <a:pt x="1250" y="447"/>
                  <a:pt x="1250" y="447"/>
                  <a:pt x="1250" y="447"/>
                </a:cubicBezTo>
                <a:cubicBezTo>
                  <a:pt x="1330" y="289"/>
                  <a:pt x="1311" y="119"/>
                  <a:pt x="1280" y="0"/>
                </a:cubicBezTo>
                <a:cubicBezTo>
                  <a:pt x="105" y="0"/>
                  <a:pt x="105" y="0"/>
                  <a:pt x="105" y="0"/>
                </a:cubicBezTo>
                <a:cubicBezTo>
                  <a:pt x="85" y="125"/>
                  <a:pt x="118" y="225"/>
                  <a:pt x="118" y="225"/>
                </a:cubicBezTo>
              </a:path>
            </a:pathLst>
          </a:custGeom>
          <a:solidFill>
            <a:schemeClr val="bg2"/>
          </a:solidFill>
          <a:ln>
            <a:noFill/>
          </a:ln>
        </p:spPr>
        <p:txBody>
          <a:bodyPr/>
          <a:lstStyle/>
          <a:p>
            <a:endParaRPr lang="zh-CN" altLang="en-US">
              <a:solidFill>
                <a:schemeClr val="accent2"/>
              </a:solidFill>
            </a:endParaRPr>
          </a:p>
        </p:txBody>
      </p:sp>
      <p:sp>
        <p:nvSpPr>
          <p:cNvPr id="65" name="Freeform 7"/>
          <p:cNvSpPr>
            <a:spLocks noChangeArrowheads="1"/>
          </p:cNvSpPr>
          <p:nvPr/>
        </p:nvSpPr>
        <p:spPr bwMode="auto">
          <a:xfrm>
            <a:off x="5581922" y="2789461"/>
            <a:ext cx="2773363" cy="985837"/>
          </a:xfrm>
          <a:custGeom>
            <a:avLst/>
            <a:gdLst>
              <a:gd name="T0" fmla="*/ 2205 w 1258"/>
              <a:gd name="T1" fmla="*/ 55136 h 447"/>
              <a:gd name="T2" fmla="*/ 44092 w 1258"/>
              <a:gd name="T3" fmla="*/ 143354 h 447"/>
              <a:gd name="T4" fmla="*/ 257936 w 1258"/>
              <a:gd name="T5" fmla="*/ 176436 h 447"/>
              <a:gd name="T6" fmla="*/ 288800 w 1258"/>
              <a:gd name="T7" fmla="*/ 240394 h 447"/>
              <a:gd name="T8" fmla="*/ 242504 w 1258"/>
              <a:gd name="T9" fmla="*/ 286709 h 447"/>
              <a:gd name="T10" fmla="*/ 220458 w 1258"/>
              <a:gd name="T11" fmla="*/ 333023 h 447"/>
              <a:gd name="T12" fmla="*/ 242504 w 1258"/>
              <a:gd name="T13" fmla="*/ 385954 h 447"/>
              <a:gd name="T14" fmla="*/ 304232 w 1258"/>
              <a:gd name="T15" fmla="*/ 476378 h 447"/>
              <a:gd name="T16" fmla="*/ 286596 w 1258"/>
              <a:gd name="T17" fmla="*/ 502843 h 447"/>
              <a:gd name="T18" fmla="*/ 268959 w 1258"/>
              <a:gd name="T19" fmla="*/ 542541 h 447"/>
              <a:gd name="T20" fmla="*/ 273368 w 1258"/>
              <a:gd name="T21" fmla="*/ 602088 h 447"/>
              <a:gd name="T22" fmla="*/ 374779 w 1258"/>
              <a:gd name="T23" fmla="*/ 694717 h 447"/>
              <a:gd name="T24" fmla="*/ 376983 w 1258"/>
              <a:gd name="T25" fmla="*/ 725594 h 447"/>
              <a:gd name="T26" fmla="*/ 394620 w 1258"/>
              <a:gd name="T27" fmla="*/ 985837 h 447"/>
              <a:gd name="T28" fmla="*/ 2460312 w 1258"/>
              <a:gd name="T29" fmla="*/ 985837 h 447"/>
              <a:gd name="T30" fmla="*/ 2387561 w 1258"/>
              <a:gd name="T31" fmla="*/ 730005 h 447"/>
              <a:gd name="T32" fmla="*/ 2623451 w 1258"/>
              <a:gd name="T33" fmla="*/ 222751 h 447"/>
              <a:gd name="T34" fmla="*/ 2773363 w 1258"/>
              <a:gd name="T35" fmla="*/ 0 h 447"/>
              <a:gd name="T36" fmla="*/ 17637 w 1258"/>
              <a:gd name="T37" fmla="*/ 0 h 447"/>
              <a:gd name="T38" fmla="*/ 2205 w 1258"/>
              <a:gd name="T39" fmla="*/ 55136 h 44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258"/>
              <a:gd name="T61" fmla="*/ 0 h 447"/>
              <a:gd name="T62" fmla="*/ 1258 w 1258"/>
              <a:gd name="T63" fmla="*/ 447 h 44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258" h="447">
                <a:moveTo>
                  <a:pt x="1" y="25"/>
                </a:moveTo>
                <a:cubicBezTo>
                  <a:pt x="0" y="43"/>
                  <a:pt x="7" y="58"/>
                  <a:pt x="20" y="65"/>
                </a:cubicBezTo>
                <a:cubicBezTo>
                  <a:pt x="33" y="73"/>
                  <a:pt x="117" y="80"/>
                  <a:pt x="117" y="80"/>
                </a:cubicBezTo>
                <a:cubicBezTo>
                  <a:pt x="131" y="109"/>
                  <a:pt x="131" y="109"/>
                  <a:pt x="131" y="109"/>
                </a:cubicBezTo>
                <a:cubicBezTo>
                  <a:pt x="131" y="109"/>
                  <a:pt x="117" y="122"/>
                  <a:pt x="110" y="130"/>
                </a:cubicBezTo>
                <a:cubicBezTo>
                  <a:pt x="104" y="139"/>
                  <a:pt x="102" y="143"/>
                  <a:pt x="100" y="151"/>
                </a:cubicBezTo>
                <a:cubicBezTo>
                  <a:pt x="99" y="160"/>
                  <a:pt x="105" y="169"/>
                  <a:pt x="110" y="175"/>
                </a:cubicBezTo>
                <a:cubicBezTo>
                  <a:pt x="114" y="182"/>
                  <a:pt x="138" y="216"/>
                  <a:pt x="138" y="216"/>
                </a:cubicBezTo>
                <a:cubicBezTo>
                  <a:pt x="138" y="216"/>
                  <a:pt x="134" y="222"/>
                  <a:pt x="130" y="228"/>
                </a:cubicBezTo>
                <a:cubicBezTo>
                  <a:pt x="125" y="235"/>
                  <a:pt x="122" y="246"/>
                  <a:pt x="122" y="246"/>
                </a:cubicBezTo>
                <a:cubicBezTo>
                  <a:pt x="119" y="254"/>
                  <a:pt x="119" y="263"/>
                  <a:pt x="124" y="273"/>
                </a:cubicBezTo>
                <a:cubicBezTo>
                  <a:pt x="130" y="282"/>
                  <a:pt x="165" y="309"/>
                  <a:pt x="170" y="315"/>
                </a:cubicBezTo>
                <a:cubicBezTo>
                  <a:pt x="174" y="322"/>
                  <a:pt x="171" y="329"/>
                  <a:pt x="171" y="329"/>
                </a:cubicBezTo>
                <a:cubicBezTo>
                  <a:pt x="154" y="381"/>
                  <a:pt x="165" y="422"/>
                  <a:pt x="179" y="447"/>
                </a:cubicBezTo>
                <a:cubicBezTo>
                  <a:pt x="1116" y="447"/>
                  <a:pt x="1116" y="447"/>
                  <a:pt x="1116" y="447"/>
                </a:cubicBezTo>
                <a:cubicBezTo>
                  <a:pt x="1100" y="402"/>
                  <a:pt x="1088" y="361"/>
                  <a:pt x="1083" y="331"/>
                </a:cubicBezTo>
                <a:cubicBezTo>
                  <a:pt x="1068" y="232"/>
                  <a:pt x="1190" y="101"/>
                  <a:pt x="1190" y="101"/>
                </a:cubicBezTo>
                <a:cubicBezTo>
                  <a:pt x="1218" y="68"/>
                  <a:pt x="1240" y="34"/>
                  <a:pt x="1258" y="0"/>
                </a:cubicBezTo>
                <a:cubicBezTo>
                  <a:pt x="8" y="0"/>
                  <a:pt x="8" y="0"/>
                  <a:pt x="8" y="0"/>
                </a:cubicBezTo>
                <a:cubicBezTo>
                  <a:pt x="4" y="7"/>
                  <a:pt x="2" y="14"/>
                  <a:pt x="1" y="25"/>
                </a:cubicBezTo>
              </a:path>
            </a:pathLst>
          </a:custGeom>
          <a:solidFill>
            <a:schemeClr val="tx1"/>
          </a:solidFill>
          <a:ln>
            <a:noFill/>
          </a:ln>
        </p:spPr>
        <p:txBody>
          <a:bodyPr/>
          <a:lstStyle/>
          <a:p>
            <a:endParaRPr lang="zh-CN" altLang="en-US">
              <a:solidFill>
                <a:schemeClr val="accent2"/>
              </a:solidFill>
            </a:endParaRPr>
          </a:p>
        </p:txBody>
      </p:sp>
      <p:sp>
        <p:nvSpPr>
          <p:cNvPr id="66" name="Freeform 8"/>
          <p:cNvSpPr>
            <a:spLocks noChangeArrowheads="1"/>
          </p:cNvSpPr>
          <p:nvPr/>
        </p:nvSpPr>
        <p:spPr bwMode="auto">
          <a:xfrm>
            <a:off x="5977210" y="3773711"/>
            <a:ext cx="2471737" cy="985837"/>
          </a:xfrm>
          <a:custGeom>
            <a:avLst/>
            <a:gdLst>
              <a:gd name="T0" fmla="*/ 48465 w 1122"/>
              <a:gd name="T1" fmla="*/ 63958 h 447"/>
              <a:gd name="T2" fmla="*/ 641065 w 1122"/>
              <a:gd name="T3" fmla="*/ 28671 h 447"/>
              <a:gd name="T4" fmla="*/ 786462 w 1122"/>
              <a:gd name="T5" fmla="*/ 500638 h 447"/>
              <a:gd name="T6" fmla="*/ 777650 w 1122"/>
              <a:gd name="T7" fmla="*/ 500638 h 447"/>
              <a:gd name="T8" fmla="*/ 308416 w 1122"/>
              <a:gd name="T9" fmla="*/ 985837 h 447"/>
              <a:gd name="T10" fmla="*/ 2324138 w 1122"/>
              <a:gd name="T11" fmla="*/ 985837 h 447"/>
              <a:gd name="T12" fmla="*/ 2471737 w 1122"/>
              <a:gd name="T13" fmla="*/ 985837 h 447"/>
              <a:gd name="T14" fmla="*/ 2286687 w 1122"/>
              <a:gd name="T15" fmla="*/ 494021 h 447"/>
              <a:gd name="T16" fmla="*/ 2064187 w 1122"/>
              <a:gd name="T17" fmla="*/ 0 h 447"/>
              <a:gd name="T18" fmla="*/ 0 w 1122"/>
              <a:gd name="T19" fmla="*/ 0 h 447"/>
              <a:gd name="T20" fmla="*/ 48465 w 1122"/>
              <a:gd name="T21" fmla="*/ 63958 h 4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22"/>
              <a:gd name="T34" fmla="*/ 0 h 447"/>
              <a:gd name="T35" fmla="*/ 1122 w 1122"/>
              <a:gd name="T36" fmla="*/ 447 h 44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22" h="447">
                <a:moveTo>
                  <a:pt x="22" y="29"/>
                </a:moveTo>
                <a:cubicBezTo>
                  <a:pt x="73" y="71"/>
                  <a:pt x="257" y="9"/>
                  <a:pt x="291" y="13"/>
                </a:cubicBezTo>
                <a:cubicBezTo>
                  <a:pt x="316" y="17"/>
                  <a:pt x="345" y="158"/>
                  <a:pt x="357" y="227"/>
                </a:cubicBezTo>
                <a:cubicBezTo>
                  <a:pt x="353" y="227"/>
                  <a:pt x="353" y="227"/>
                  <a:pt x="353" y="227"/>
                </a:cubicBezTo>
                <a:cubicBezTo>
                  <a:pt x="353" y="227"/>
                  <a:pt x="194" y="418"/>
                  <a:pt x="140" y="447"/>
                </a:cubicBezTo>
                <a:cubicBezTo>
                  <a:pt x="1055" y="447"/>
                  <a:pt x="1055" y="447"/>
                  <a:pt x="1055" y="447"/>
                </a:cubicBezTo>
                <a:cubicBezTo>
                  <a:pt x="1122" y="447"/>
                  <a:pt x="1122" y="447"/>
                  <a:pt x="1122" y="447"/>
                </a:cubicBezTo>
                <a:cubicBezTo>
                  <a:pt x="1038" y="224"/>
                  <a:pt x="1038" y="224"/>
                  <a:pt x="1038" y="224"/>
                </a:cubicBezTo>
                <a:cubicBezTo>
                  <a:pt x="1004" y="162"/>
                  <a:pt x="965" y="76"/>
                  <a:pt x="937" y="0"/>
                </a:cubicBezTo>
                <a:cubicBezTo>
                  <a:pt x="0" y="0"/>
                  <a:pt x="0" y="0"/>
                  <a:pt x="0" y="0"/>
                </a:cubicBezTo>
                <a:cubicBezTo>
                  <a:pt x="8" y="15"/>
                  <a:pt x="18" y="25"/>
                  <a:pt x="22" y="29"/>
                </a:cubicBezTo>
                <a:close/>
              </a:path>
            </a:pathLst>
          </a:custGeom>
          <a:solidFill>
            <a:schemeClr val="bg1"/>
          </a:solidFill>
          <a:ln>
            <a:noFill/>
          </a:ln>
        </p:spPr>
        <p:txBody>
          <a:bodyPr/>
          <a:lstStyle/>
          <a:p>
            <a:endParaRPr lang="zh-CN" altLang="en-US">
              <a:solidFill>
                <a:schemeClr val="accent2"/>
              </a:solidFill>
            </a:endParaRPr>
          </a:p>
        </p:txBody>
      </p:sp>
      <p:grpSp>
        <p:nvGrpSpPr>
          <p:cNvPr id="2" name="组合 1"/>
          <p:cNvGrpSpPr/>
          <p:nvPr/>
        </p:nvGrpSpPr>
        <p:grpSpPr>
          <a:xfrm>
            <a:off x="6652455" y="1131565"/>
            <a:ext cx="549031" cy="388267"/>
            <a:chOff x="2601220" y="3268124"/>
            <a:chExt cx="732041" cy="517689"/>
          </a:xfrm>
        </p:grpSpPr>
        <p:sp>
          <p:nvSpPr>
            <p:cNvPr id="3" name="泪滴形 2"/>
            <p:cNvSpPr/>
            <p:nvPr>
              <p:custDataLst>
                <p:tags r:id="rId2"/>
              </p:custDataLst>
            </p:nvPr>
          </p:nvSpPr>
          <p:spPr>
            <a:xfrm rot="8100000">
              <a:off x="2721612" y="3268124"/>
              <a:ext cx="467244" cy="467244"/>
            </a:xfrm>
            <a:prstGeom prst="teardrop">
              <a:avLst>
                <a:gd name="adj" fmla="val 120766"/>
              </a:avLst>
            </a:prstGeom>
            <a:solidFill>
              <a:schemeClr val="bg1"/>
            </a:solidFill>
            <a:ln>
              <a:noFill/>
            </a:ln>
            <a:effectLst>
              <a:outerShdw blurRad="127000" dir="5400000" sx="90000" sy="-19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微软雅黑" panose="020B0503020204020204" pitchFamily="34" charset="-122"/>
                <a:ea typeface="微软雅黑" panose="020B0503020204020204" pitchFamily="34" charset="-122"/>
              </a:endParaRPr>
            </a:p>
          </p:txBody>
        </p:sp>
        <p:sp>
          <p:nvSpPr>
            <p:cNvPr id="4" name="文本框 350"/>
            <p:cNvSpPr txBox="1"/>
            <p:nvPr>
              <p:custDataLst>
                <p:tags r:id="rId3"/>
              </p:custDataLst>
            </p:nvPr>
          </p:nvSpPr>
          <p:spPr>
            <a:xfrm>
              <a:off x="2601220" y="3334408"/>
              <a:ext cx="732041" cy="451405"/>
            </a:xfrm>
            <a:prstGeom prst="rect">
              <a:avLst/>
            </a:prstGeom>
            <a:noFill/>
          </p:spPr>
          <p:txBody>
            <a:bodyPr wrap="square" rtlCol="0">
              <a:spAutoFit/>
            </a:bodyPr>
            <a:p>
              <a:pPr algn="ctr"/>
              <a:r>
                <a:rPr lang="en-US" altLang="zh-CN" sz="1600" dirty="0">
                  <a:solidFill>
                    <a:schemeClr val="accent2"/>
                  </a:solidFill>
                  <a:latin typeface="微软雅黑" panose="020B0503020204020204" pitchFamily="34" charset="-122"/>
                  <a:ea typeface="微软雅黑" panose="020B0503020204020204" pitchFamily="34" charset="-122"/>
                </a:rPr>
                <a:t>01</a:t>
              </a:r>
              <a:endParaRPr lang="zh-CN" altLang="en-US" sz="1600" dirty="0">
                <a:solidFill>
                  <a:schemeClr val="accent2"/>
                </a:solidFill>
                <a:latin typeface="微软雅黑" panose="020B0503020204020204" pitchFamily="34" charset="-122"/>
                <a:ea typeface="微软雅黑" panose="020B0503020204020204" pitchFamily="34" charset="-122"/>
              </a:endParaRPr>
            </a:p>
          </p:txBody>
        </p:sp>
      </p:grpSp>
      <p:grpSp>
        <p:nvGrpSpPr>
          <p:cNvPr id="5" name="组合 4"/>
          <p:cNvGrpSpPr/>
          <p:nvPr/>
        </p:nvGrpSpPr>
        <p:grpSpPr>
          <a:xfrm>
            <a:off x="7017825" y="4050897"/>
            <a:ext cx="549031" cy="382034"/>
            <a:chOff x="3355080" y="3953396"/>
            <a:chExt cx="732041" cy="509379"/>
          </a:xfrm>
        </p:grpSpPr>
        <p:sp>
          <p:nvSpPr>
            <p:cNvPr id="6" name="泪滴形 5"/>
            <p:cNvSpPr/>
            <p:nvPr>
              <p:custDataLst>
                <p:tags r:id="rId4"/>
              </p:custDataLst>
            </p:nvPr>
          </p:nvSpPr>
          <p:spPr>
            <a:xfrm rot="8100000">
              <a:off x="3474452" y="3953396"/>
              <a:ext cx="467244" cy="467244"/>
            </a:xfrm>
            <a:prstGeom prst="teardrop">
              <a:avLst>
                <a:gd name="adj" fmla="val 120766"/>
              </a:avLst>
            </a:prstGeom>
            <a:solidFill>
              <a:schemeClr val="tx1"/>
            </a:solidFill>
            <a:ln>
              <a:noFill/>
            </a:ln>
            <a:effectLst>
              <a:outerShdw blurRad="127000" dir="5400000" sx="90000" sy="-19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微软雅黑" panose="020B0503020204020204" pitchFamily="34" charset="-122"/>
                <a:ea typeface="微软雅黑" panose="020B0503020204020204" pitchFamily="34" charset="-122"/>
              </a:endParaRPr>
            </a:p>
          </p:txBody>
        </p:sp>
        <p:sp>
          <p:nvSpPr>
            <p:cNvPr id="7" name="文本框 353"/>
            <p:cNvSpPr txBox="1"/>
            <p:nvPr>
              <p:custDataLst>
                <p:tags r:id="rId5"/>
              </p:custDataLst>
            </p:nvPr>
          </p:nvSpPr>
          <p:spPr>
            <a:xfrm>
              <a:off x="3355080" y="4013195"/>
              <a:ext cx="732041" cy="449580"/>
            </a:xfrm>
            <a:prstGeom prst="rect">
              <a:avLst/>
            </a:prstGeom>
            <a:noFill/>
          </p:spPr>
          <p:txBody>
            <a:bodyPr wrap="square" rtlCol="0">
              <a:spAutoFit/>
            </a:bodyPr>
            <a:p>
              <a:pPr algn="ctr"/>
              <a:r>
                <a:rPr lang="en-US" altLang="zh-CN" sz="1600" dirty="0">
                  <a:solidFill>
                    <a:schemeClr val="accent2"/>
                  </a:solidFill>
                  <a:latin typeface="微软雅黑" panose="020B0503020204020204" pitchFamily="34" charset="-122"/>
                  <a:ea typeface="微软雅黑" panose="020B0503020204020204" pitchFamily="34" charset="-122"/>
                </a:rPr>
                <a:t>04</a:t>
              </a:r>
              <a:endParaRPr lang="zh-CN" altLang="en-US" sz="1600" dirty="0">
                <a:solidFill>
                  <a:schemeClr val="accent2"/>
                </a:solidFill>
                <a:latin typeface="微软雅黑" panose="020B0503020204020204" pitchFamily="34" charset="-122"/>
                <a:ea typeface="微软雅黑" panose="020B0503020204020204" pitchFamily="34" charset="-122"/>
              </a:endParaRPr>
            </a:p>
          </p:txBody>
        </p:sp>
      </p:grpSp>
      <p:grpSp>
        <p:nvGrpSpPr>
          <p:cNvPr id="14" name="组合 13"/>
          <p:cNvGrpSpPr/>
          <p:nvPr/>
        </p:nvGrpSpPr>
        <p:grpSpPr>
          <a:xfrm>
            <a:off x="6801680" y="3075935"/>
            <a:ext cx="549031" cy="386898"/>
            <a:chOff x="2601220" y="3268124"/>
            <a:chExt cx="732041" cy="515864"/>
          </a:xfrm>
        </p:grpSpPr>
        <p:sp>
          <p:nvSpPr>
            <p:cNvPr id="15" name="泪滴形 14"/>
            <p:cNvSpPr/>
            <p:nvPr>
              <p:custDataLst>
                <p:tags r:id="rId6"/>
              </p:custDataLst>
            </p:nvPr>
          </p:nvSpPr>
          <p:spPr>
            <a:xfrm rot="8100000">
              <a:off x="2721612" y="3268124"/>
              <a:ext cx="467244" cy="467244"/>
            </a:xfrm>
            <a:prstGeom prst="teardrop">
              <a:avLst>
                <a:gd name="adj" fmla="val 120766"/>
              </a:avLst>
            </a:prstGeom>
            <a:solidFill>
              <a:schemeClr val="bg1"/>
            </a:solidFill>
            <a:ln>
              <a:noFill/>
            </a:ln>
            <a:effectLst>
              <a:outerShdw blurRad="127000" dir="5400000" sx="90000" sy="-19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微软雅黑" panose="020B0503020204020204" pitchFamily="34" charset="-122"/>
                <a:ea typeface="微软雅黑" panose="020B0503020204020204" pitchFamily="34" charset="-122"/>
              </a:endParaRPr>
            </a:p>
          </p:txBody>
        </p:sp>
        <p:sp>
          <p:nvSpPr>
            <p:cNvPr id="16" name="文本框 350"/>
            <p:cNvSpPr txBox="1"/>
            <p:nvPr>
              <p:custDataLst>
                <p:tags r:id="rId7"/>
              </p:custDataLst>
            </p:nvPr>
          </p:nvSpPr>
          <p:spPr>
            <a:xfrm>
              <a:off x="2601220" y="3334408"/>
              <a:ext cx="732041" cy="449580"/>
            </a:xfrm>
            <a:prstGeom prst="rect">
              <a:avLst/>
            </a:prstGeom>
            <a:noFill/>
          </p:spPr>
          <p:txBody>
            <a:bodyPr wrap="square" rtlCol="0">
              <a:spAutoFit/>
            </a:bodyPr>
            <a:p>
              <a:pPr algn="ctr"/>
              <a:r>
                <a:rPr lang="en-US" altLang="zh-CN" sz="1600" dirty="0">
                  <a:solidFill>
                    <a:schemeClr val="accent2"/>
                  </a:solidFill>
                  <a:latin typeface="微软雅黑" panose="020B0503020204020204" pitchFamily="34" charset="-122"/>
                  <a:ea typeface="微软雅黑" panose="020B0503020204020204" pitchFamily="34" charset="-122"/>
                </a:rPr>
                <a:t>03</a:t>
              </a:r>
              <a:endParaRPr lang="zh-CN" altLang="en-US" sz="1600" dirty="0">
                <a:solidFill>
                  <a:schemeClr val="accent2"/>
                </a:solidFill>
                <a:latin typeface="微软雅黑" panose="020B0503020204020204" pitchFamily="34" charset="-122"/>
                <a:ea typeface="微软雅黑" panose="020B0503020204020204" pitchFamily="34" charset="-122"/>
              </a:endParaRPr>
            </a:p>
          </p:txBody>
        </p:sp>
      </p:grpSp>
      <p:grpSp>
        <p:nvGrpSpPr>
          <p:cNvPr id="17" name="组合 16"/>
          <p:cNvGrpSpPr/>
          <p:nvPr/>
        </p:nvGrpSpPr>
        <p:grpSpPr>
          <a:xfrm>
            <a:off x="6669845" y="2114147"/>
            <a:ext cx="549031" cy="383403"/>
            <a:chOff x="3355080" y="3953396"/>
            <a:chExt cx="732041" cy="511204"/>
          </a:xfrm>
        </p:grpSpPr>
        <p:sp>
          <p:nvSpPr>
            <p:cNvPr id="18" name="泪滴形 17"/>
            <p:cNvSpPr/>
            <p:nvPr>
              <p:custDataLst>
                <p:tags r:id="rId8"/>
              </p:custDataLst>
            </p:nvPr>
          </p:nvSpPr>
          <p:spPr>
            <a:xfrm rot="8100000">
              <a:off x="3474452" y="3953396"/>
              <a:ext cx="467244" cy="467244"/>
            </a:xfrm>
            <a:prstGeom prst="teardrop">
              <a:avLst>
                <a:gd name="adj" fmla="val 120766"/>
              </a:avLst>
            </a:prstGeom>
            <a:solidFill>
              <a:schemeClr val="tx1"/>
            </a:solidFill>
            <a:ln>
              <a:noFill/>
            </a:ln>
            <a:effectLst>
              <a:outerShdw blurRad="127000" dir="5400000" sx="90000" sy="-19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600">
                <a:latin typeface="微软雅黑" panose="020B0503020204020204" pitchFamily="34" charset="-122"/>
                <a:ea typeface="微软雅黑" panose="020B0503020204020204" pitchFamily="34" charset="-122"/>
              </a:endParaRPr>
            </a:p>
          </p:txBody>
        </p:sp>
        <p:sp>
          <p:nvSpPr>
            <p:cNvPr id="19" name="文本框 353"/>
            <p:cNvSpPr txBox="1"/>
            <p:nvPr>
              <p:custDataLst>
                <p:tags r:id="rId9"/>
              </p:custDataLst>
            </p:nvPr>
          </p:nvSpPr>
          <p:spPr>
            <a:xfrm>
              <a:off x="3355080" y="4013195"/>
              <a:ext cx="732041" cy="451405"/>
            </a:xfrm>
            <a:prstGeom prst="rect">
              <a:avLst/>
            </a:prstGeom>
            <a:noFill/>
          </p:spPr>
          <p:txBody>
            <a:bodyPr wrap="square" rtlCol="0">
              <a:spAutoFit/>
            </a:bodyPr>
            <a:p>
              <a:pPr algn="ctr"/>
              <a:r>
                <a:rPr lang="en-US" altLang="zh-CN" sz="1600" dirty="0">
                  <a:solidFill>
                    <a:schemeClr val="accent2"/>
                  </a:solidFill>
                  <a:latin typeface="微软雅黑" panose="020B0503020204020204" pitchFamily="34" charset="-122"/>
                  <a:ea typeface="微软雅黑" panose="020B0503020204020204" pitchFamily="34" charset="-122"/>
                </a:rPr>
                <a:t>02</a:t>
              </a:r>
              <a:endParaRPr lang="zh-CN" altLang="en-US" sz="1600" dirty="0">
                <a:solidFill>
                  <a:schemeClr val="accent2"/>
                </a:solidFill>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63"/>
                                        </p:tgtEl>
                                        <p:attrNameLst>
                                          <p:attrName>style.visibility</p:attrName>
                                        </p:attrNameLst>
                                      </p:cBhvr>
                                      <p:to>
                                        <p:strVal val="visible"/>
                                      </p:to>
                                    </p:set>
                                    <p:anim calcmode="lin" valueType="num">
                                      <p:cBhvr additive="base">
                                        <p:cTn id="7" dur="500" fill="hold"/>
                                        <p:tgtEl>
                                          <p:spTgt spid="63"/>
                                        </p:tgtEl>
                                        <p:attrNameLst>
                                          <p:attrName>ppt_x</p:attrName>
                                        </p:attrNameLst>
                                      </p:cBhvr>
                                      <p:tavLst>
                                        <p:tav tm="0">
                                          <p:val>
                                            <p:strVal val="1+#ppt_w/2"/>
                                          </p:val>
                                        </p:tav>
                                        <p:tav tm="100000">
                                          <p:val>
                                            <p:strVal val="#ppt_x"/>
                                          </p:val>
                                        </p:tav>
                                      </p:tavLst>
                                    </p:anim>
                                    <p:anim calcmode="lin" valueType="num">
                                      <p:cBhvr additive="base">
                                        <p:cTn id="8" dur="500" fill="hold"/>
                                        <p:tgtEl>
                                          <p:spTgt spid="63"/>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64"/>
                                        </p:tgtEl>
                                        <p:attrNameLst>
                                          <p:attrName>style.visibility</p:attrName>
                                        </p:attrNameLst>
                                      </p:cBhvr>
                                      <p:to>
                                        <p:strVal val="visible"/>
                                      </p:to>
                                    </p:set>
                                    <p:anim calcmode="lin" valueType="num">
                                      <p:cBhvr additive="base">
                                        <p:cTn id="11" dur="500" fill="hold"/>
                                        <p:tgtEl>
                                          <p:spTgt spid="64"/>
                                        </p:tgtEl>
                                        <p:attrNameLst>
                                          <p:attrName>ppt_x</p:attrName>
                                        </p:attrNameLst>
                                      </p:cBhvr>
                                      <p:tavLst>
                                        <p:tav tm="0">
                                          <p:val>
                                            <p:strVal val="1+#ppt_w/2"/>
                                          </p:val>
                                        </p:tav>
                                        <p:tav tm="100000">
                                          <p:val>
                                            <p:strVal val="#ppt_x"/>
                                          </p:val>
                                        </p:tav>
                                      </p:tavLst>
                                    </p:anim>
                                    <p:anim calcmode="lin" valueType="num">
                                      <p:cBhvr additive="base">
                                        <p:cTn id="12" dur="500" fill="hold"/>
                                        <p:tgtEl>
                                          <p:spTgt spid="64"/>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65"/>
                                        </p:tgtEl>
                                        <p:attrNameLst>
                                          <p:attrName>style.visibility</p:attrName>
                                        </p:attrNameLst>
                                      </p:cBhvr>
                                      <p:to>
                                        <p:strVal val="visible"/>
                                      </p:to>
                                    </p:set>
                                    <p:anim calcmode="lin" valueType="num">
                                      <p:cBhvr additive="base">
                                        <p:cTn id="15" dur="500" fill="hold"/>
                                        <p:tgtEl>
                                          <p:spTgt spid="65"/>
                                        </p:tgtEl>
                                        <p:attrNameLst>
                                          <p:attrName>ppt_x</p:attrName>
                                        </p:attrNameLst>
                                      </p:cBhvr>
                                      <p:tavLst>
                                        <p:tav tm="0">
                                          <p:val>
                                            <p:strVal val="1+#ppt_w/2"/>
                                          </p:val>
                                        </p:tav>
                                        <p:tav tm="100000">
                                          <p:val>
                                            <p:strVal val="#ppt_x"/>
                                          </p:val>
                                        </p:tav>
                                      </p:tavLst>
                                    </p:anim>
                                    <p:anim calcmode="lin" valueType="num">
                                      <p:cBhvr additive="base">
                                        <p:cTn id="16" dur="500" fill="hold"/>
                                        <p:tgtEl>
                                          <p:spTgt spid="65"/>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66"/>
                                        </p:tgtEl>
                                        <p:attrNameLst>
                                          <p:attrName>style.visibility</p:attrName>
                                        </p:attrNameLst>
                                      </p:cBhvr>
                                      <p:to>
                                        <p:strVal val="visible"/>
                                      </p:to>
                                    </p:set>
                                    <p:anim calcmode="lin" valueType="num">
                                      <p:cBhvr additive="base">
                                        <p:cTn id="19" dur="500" fill="hold"/>
                                        <p:tgtEl>
                                          <p:spTgt spid="66"/>
                                        </p:tgtEl>
                                        <p:attrNameLst>
                                          <p:attrName>ppt_x</p:attrName>
                                        </p:attrNameLst>
                                      </p:cBhvr>
                                      <p:tavLst>
                                        <p:tav tm="0">
                                          <p:val>
                                            <p:strVal val="1+#ppt_w/2"/>
                                          </p:val>
                                        </p:tav>
                                        <p:tav tm="100000">
                                          <p:val>
                                            <p:strVal val="#ppt_x"/>
                                          </p:val>
                                        </p:tav>
                                      </p:tavLst>
                                    </p:anim>
                                    <p:anim calcmode="lin" valueType="num">
                                      <p:cBhvr additive="base">
                                        <p:cTn id="20" dur="500" fill="hold"/>
                                        <p:tgtEl>
                                          <p:spTgt spid="6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51"/>
                                        </p:tgtEl>
                                        <p:attrNameLst>
                                          <p:attrName>style.visibility</p:attrName>
                                        </p:attrNameLst>
                                      </p:cBhvr>
                                      <p:to>
                                        <p:strVal val="visible"/>
                                      </p:to>
                                    </p:set>
                                    <p:anim calcmode="lin" valueType="num">
                                      <p:cBhvr additive="base">
                                        <p:cTn id="25" dur="500" fill="hold"/>
                                        <p:tgtEl>
                                          <p:spTgt spid="51"/>
                                        </p:tgtEl>
                                        <p:attrNameLst>
                                          <p:attrName>ppt_x</p:attrName>
                                        </p:attrNameLst>
                                      </p:cBhvr>
                                      <p:tavLst>
                                        <p:tav tm="0">
                                          <p:val>
                                            <p:strVal val="1+#ppt_w/2"/>
                                          </p:val>
                                        </p:tav>
                                        <p:tav tm="100000">
                                          <p:val>
                                            <p:strVal val="#ppt_x"/>
                                          </p:val>
                                        </p:tav>
                                      </p:tavLst>
                                    </p:anim>
                                    <p:anim calcmode="lin" valueType="num">
                                      <p:cBhvr additive="base">
                                        <p:cTn id="26" dur="500" fill="hold"/>
                                        <p:tgtEl>
                                          <p:spTgt spid="51"/>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54"/>
                                        </p:tgtEl>
                                        <p:attrNameLst>
                                          <p:attrName>style.visibility</p:attrName>
                                        </p:attrNameLst>
                                      </p:cBhvr>
                                      <p:to>
                                        <p:strVal val="visible"/>
                                      </p:to>
                                    </p:set>
                                    <p:anim calcmode="lin" valueType="num">
                                      <p:cBhvr additive="base">
                                        <p:cTn id="31" dur="500" fill="hold"/>
                                        <p:tgtEl>
                                          <p:spTgt spid="54"/>
                                        </p:tgtEl>
                                        <p:attrNameLst>
                                          <p:attrName>ppt_x</p:attrName>
                                        </p:attrNameLst>
                                      </p:cBhvr>
                                      <p:tavLst>
                                        <p:tav tm="0">
                                          <p:val>
                                            <p:strVal val="1+#ppt_w/2"/>
                                          </p:val>
                                        </p:tav>
                                        <p:tav tm="100000">
                                          <p:val>
                                            <p:strVal val="#ppt_x"/>
                                          </p:val>
                                        </p:tav>
                                      </p:tavLst>
                                    </p:anim>
                                    <p:anim calcmode="lin" valueType="num">
                                      <p:cBhvr additive="base">
                                        <p:cTn id="32" dur="500" fill="hold"/>
                                        <p:tgtEl>
                                          <p:spTgt spid="54"/>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nodeType="clickEffect">
                                  <p:stCondLst>
                                    <p:cond delay="0"/>
                                  </p:stCondLst>
                                  <p:childTnLst>
                                    <p:set>
                                      <p:cBhvr>
                                        <p:cTn id="36" dur="1" fill="hold">
                                          <p:stCondLst>
                                            <p:cond delay="0"/>
                                          </p:stCondLst>
                                        </p:cTn>
                                        <p:tgtEl>
                                          <p:spTgt spid="57"/>
                                        </p:tgtEl>
                                        <p:attrNameLst>
                                          <p:attrName>style.visibility</p:attrName>
                                        </p:attrNameLst>
                                      </p:cBhvr>
                                      <p:to>
                                        <p:strVal val="visible"/>
                                      </p:to>
                                    </p:set>
                                    <p:anim calcmode="lin" valueType="num">
                                      <p:cBhvr additive="base">
                                        <p:cTn id="37" dur="500" fill="hold"/>
                                        <p:tgtEl>
                                          <p:spTgt spid="57"/>
                                        </p:tgtEl>
                                        <p:attrNameLst>
                                          <p:attrName>ppt_x</p:attrName>
                                        </p:attrNameLst>
                                      </p:cBhvr>
                                      <p:tavLst>
                                        <p:tav tm="0">
                                          <p:val>
                                            <p:strVal val="1+#ppt_w/2"/>
                                          </p:val>
                                        </p:tav>
                                        <p:tav tm="100000">
                                          <p:val>
                                            <p:strVal val="#ppt_x"/>
                                          </p:val>
                                        </p:tav>
                                      </p:tavLst>
                                    </p:anim>
                                    <p:anim calcmode="lin" valueType="num">
                                      <p:cBhvr additive="base">
                                        <p:cTn id="38" dur="500" fill="hold"/>
                                        <p:tgtEl>
                                          <p:spTgt spid="57"/>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nodeType="clickEffect">
                                  <p:stCondLst>
                                    <p:cond delay="0"/>
                                  </p:stCondLst>
                                  <p:childTnLst>
                                    <p:set>
                                      <p:cBhvr>
                                        <p:cTn id="42" dur="1" fill="hold">
                                          <p:stCondLst>
                                            <p:cond delay="0"/>
                                          </p:stCondLst>
                                        </p:cTn>
                                        <p:tgtEl>
                                          <p:spTgt spid="60"/>
                                        </p:tgtEl>
                                        <p:attrNameLst>
                                          <p:attrName>style.visibility</p:attrName>
                                        </p:attrNameLst>
                                      </p:cBhvr>
                                      <p:to>
                                        <p:strVal val="visible"/>
                                      </p:to>
                                    </p:set>
                                    <p:anim calcmode="lin" valueType="num">
                                      <p:cBhvr additive="base">
                                        <p:cTn id="43" dur="500" fill="hold"/>
                                        <p:tgtEl>
                                          <p:spTgt spid="60"/>
                                        </p:tgtEl>
                                        <p:attrNameLst>
                                          <p:attrName>ppt_x</p:attrName>
                                        </p:attrNameLst>
                                      </p:cBhvr>
                                      <p:tavLst>
                                        <p:tav tm="0">
                                          <p:val>
                                            <p:strVal val="1+#ppt_w/2"/>
                                          </p:val>
                                        </p:tav>
                                        <p:tav tm="100000">
                                          <p:val>
                                            <p:strVal val="#ppt_x"/>
                                          </p:val>
                                        </p:tav>
                                      </p:tavLst>
                                    </p:anim>
                                    <p:anim calcmode="lin" valueType="num">
                                      <p:cBhvr additive="base">
                                        <p:cTn id="44" dur="500" fill="hold"/>
                                        <p:tgtEl>
                                          <p:spTgt spid="60"/>
                                        </p:tgtEl>
                                        <p:attrNameLst>
                                          <p:attrName>ppt_y</p:attrName>
                                        </p:attrNameLst>
                                      </p:cBhvr>
                                      <p:tavLst>
                                        <p:tav tm="0">
                                          <p:val>
                                            <p:strVal val="#ppt_y"/>
                                          </p:val>
                                        </p:tav>
                                        <p:tav tm="100000">
                                          <p:val>
                                            <p:strVal val="#ppt_y"/>
                                          </p:val>
                                        </p:tav>
                                      </p:tavLst>
                                    </p:anim>
                                  </p:childTnLst>
                                </p:cTn>
                              </p:par>
                            </p:childTnLst>
                          </p:cTn>
                        </p:par>
                        <p:par>
                          <p:cTn id="45" fill="hold">
                            <p:stCondLst>
                              <p:cond delay="500"/>
                            </p:stCondLst>
                            <p:childTnLst>
                              <p:par>
                                <p:cTn id="46" presetID="42" presetClass="entr" presetSubtype="0" fill="hold" nodeType="afterEffect">
                                  <p:stCondLst>
                                    <p:cond delay="0"/>
                                  </p:stCondLst>
                                  <p:childTnLst>
                                    <p:set>
                                      <p:cBhvr>
                                        <p:cTn id="47" dur="1" fill="hold">
                                          <p:stCondLst>
                                            <p:cond delay="0"/>
                                          </p:stCondLst>
                                        </p:cTn>
                                        <p:tgtEl>
                                          <p:spTgt spid="2"/>
                                        </p:tgtEl>
                                        <p:attrNameLst>
                                          <p:attrName>style.visibility</p:attrName>
                                        </p:attrNameLst>
                                      </p:cBhvr>
                                      <p:to>
                                        <p:strVal val="visible"/>
                                      </p:to>
                                    </p:set>
                                    <p:animEffect transition="in" filter="fade">
                                      <p:cBhvr>
                                        <p:cTn id="48" dur="500"/>
                                        <p:tgtEl>
                                          <p:spTgt spid="2"/>
                                        </p:tgtEl>
                                      </p:cBhvr>
                                    </p:animEffect>
                                    <p:anim calcmode="lin" valueType="num">
                                      <p:cBhvr>
                                        <p:cTn id="49" dur="500" fill="hold"/>
                                        <p:tgtEl>
                                          <p:spTgt spid="2"/>
                                        </p:tgtEl>
                                        <p:attrNameLst>
                                          <p:attrName>ppt_x</p:attrName>
                                        </p:attrNameLst>
                                      </p:cBhvr>
                                      <p:tavLst>
                                        <p:tav tm="0">
                                          <p:val>
                                            <p:strVal val="#ppt_x"/>
                                          </p:val>
                                        </p:tav>
                                        <p:tav tm="100000">
                                          <p:val>
                                            <p:strVal val="#ppt_x"/>
                                          </p:val>
                                        </p:tav>
                                      </p:tavLst>
                                    </p:anim>
                                    <p:anim calcmode="lin" valueType="num">
                                      <p:cBhvr>
                                        <p:cTn id="50" dur="500" fill="hold"/>
                                        <p:tgtEl>
                                          <p:spTgt spid="2"/>
                                        </p:tgtEl>
                                        <p:attrNameLst>
                                          <p:attrName>ppt_y</p:attrName>
                                        </p:attrNameLst>
                                      </p:cBhvr>
                                      <p:tavLst>
                                        <p:tav tm="0">
                                          <p:val>
                                            <p:strVal val="#ppt_y+.1"/>
                                          </p:val>
                                        </p:tav>
                                        <p:tav tm="100000">
                                          <p:val>
                                            <p:strVal val="#ppt_y"/>
                                          </p:val>
                                        </p:tav>
                                      </p:tavLst>
                                    </p:anim>
                                  </p:childTnLst>
                                </p:cTn>
                              </p:par>
                            </p:childTnLst>
                          </p:cTn>
                        </p:par>
                        <p:par>
                          <p:cTn id="51" fill="hold">
                            <p:stCondLst>
                              <p:cond delay="1000"/>
                            </p:stCondLst>
                            <p:childTnLst>
                              <p:par>
                                <p:cTn id="52" presetID="42" presetClass="entr" presetSubtype="0" fill="hold" nodeType="afterEffect">
                                  <p:stCondLst>
                                    <p:cond delay="0"/>
                                  </p:stCondLst>
                                  <p:childTnLst>
                                    <p:set>
                                      <p:cBhvr>
                                        <p:cTn id="53" dur="1" fill="hold">
                                          <p:stCondLst>
                                            <p:cond delay="0"/>
                                          </p:stCondLst>
                                        </p:cTn>
                                        <p:tgtEl>
                                          <p:spTgt spid="5"/>
                                        </p:tgtEl>
                                        <p:attrNameLst>
                                          <p:attrName>style.visibility</p:attrName>
                                        </p:attrNameLst>
                                      </p:cBhvr>
                                      <p:to>
                                        <p:strVal val="visible"/>
                                      </p:to>
                                    </p:set>
                                    <p:animEffect transition="in" filter="fade">
                                      <p:cBhvr>
                                        <p:cTn id="54" dur="500"/>
                                        <p:tgtEl>
                                          <p:spTgt spid="5"/>
                                        </p:tgtEl>
                                      </p:cBhvr>
                                    </p:animEffect>
                                    <p:anim calcmode="lin" valueType="num">
                                      <p:cBhvr>
                                        <p:cTn id="55" dur="500" fill="hold"/>
                                        <p:tgtEl>
                                          <p:spTgt spid="5"/>
                                        </p:tgtEl>
                                        <p:attrNameLst>
                                          <p:attrName>ppt_x</p:attrName>
                                        </p:attrNameLst>
                                      </p:cBhvr>
                                      <p:tavLst>
                                        <p:tav tm="0">
                                          <p:val>
                                            <p:strVal val="#ppt_x"/>
                                          </p:val>
                                        </p:tav>
                                        <p:tav tm="100000">
                                          <p:val>
                                            <p:strVal val="#ppt_x"/>
                                          </p:val>
                                        </p:tav>
                                      </p:tavLst>
                                    </p:anim>
                                    <p:anim calcmode="lin" valueType="num">
                                      <p:cBhvr>
                                        <p:cTn id="56" dur="500" fill="hold"/>
                                        <p:tgtEl>
                                          <p:spTgt spid="5"/>
                                        </p:tgtEl>
                                        <p:attrNameLst>
                                          <p:attrName>ppt_y</p:attrName>
                                        </p:attrNameLst>
                                      </p:cBhvr>
                                      <p:tavLst>
                                        <p:tav tm="0">
                                          <p:val>
                                            <p:strVal val="#ppt_y+.1"/>
                                          </p:val>
                                        </p:tav>
                                        <p:tav tm="100000">
                                          <p:val>
                                            <p:strVal val="#ppt_y"/>
                                          </p:val>
                                        </p:tav>
                                      </p:tavLst>
                                    </p:anim>
                                  </p:childTnLst>
                                </p:cTn>
                              </p:par>
                            </p:childTnLst>
                          </p:cTn>
                        </p:par>
                        <p:par>
                          <p:cTn id="57" fill="hold">
                            <p:stCondLst>
                              <p:cond delay="1500"/>
                            </p:stCondLst>
                            <p:childTnLst>
                              <p:par>
                                <p:cTn id="58" presetID="42" presetClass="entr" presetSubtype="0" fill="hold" nodeType="afterEffect">
                                  <p:stCondLst>
                                    <p:cond delay="0"/>
                                  </p:stCondLst>
                                  <p:childTnLst>
                                    <p:set>
                                      <p:cBhvr>
                                        <p:cTn id="59" dur="1" fill="hold">
                                          <p:stCondLst>
                                            <p:cond delay="0"/>
                                          </p:stCondLst>
                                        </p:cTn>
                                        <p:tgtEl>
                                          <p:spTgt spid="14"/>
                                        </p:tgtEl>
                                        <p:attrNameLst>
                                          <p:attrName>style.visibility</p:attrName>
                                        </p:attrNameLst>
                                      </p:cBhvr>
                                      <p:to>
                                        <p:strVal val="visible"/>
                                      </p:to>
                                    </p:set>
                                    <p:animEffect transition="in" filter="fade">
                                      <p:cBhvr>
                                        <p:cTn id="60" dur="500"/>
                                        <p:tgtEl>
                                          <p:spTgt spid="14"/>
                                        </p:tgtEl>
                                      </p:cBhvr>
                                    </p:animEffect>
                                    <p:anim calcmode="lin" valueType="num">
                                      <p:cBhvr>
                                        <p:cTn id="61" dur="500" fill="hold"/>
                                        <p:tgtEl>
                                          <p:spTgt spid="14"/>
                                        </p:tgtEl>
                                        <p:attrNameLst>
                                          <p:attrName>ppt_x</p:attrName>
                                        </p:attrNameLst>
                                      </p:cBhvr>
                                      <p:tavLst>
                                        <p:tav tm="0">
                                          <p:val>
                                            <p:strVal val="#ppt_x"/>
                                          </p:val>
                                        </p:tav>
                                        <p:tav tm="100000">
                                          <p:val>
                                            <p:strVal val="#ppt_x"/>
                                          </p:val>
                                        </p:tav>
                                      </p:tavLst>
                                    </p:anim>
                                    <p:anim calcmode="lin" valueType="num">
                                      <p:cBhvr>
                                        <p:cTn id="62" dur="500" fill="hold"/>
                                        <p:tgtEl>
                                          <p:spTgt spid="14"/>
                                        </p:tgtEl>
                                        <p:attrNameLst>
                                          <p:attrName>ppt_y</p:attrName>
                                        </p:attrNameLst>
                                      </p:cBhvr>
                                      <p:tavLst>
                                        <p:tav tm="0">
                                          <p:val>
                                            <p:strVal val="#ppt_y+.1"/>
                                          </p:val>
                                        </p:tav>
                                        <p:tav tm="100000">
                                          <p:val>
                                            <p:strVal val="#ppt_y"/>
                                          </p:val>
                                        </p:tav>
                                      </p:tavLst>
                                    </p:anim>
                                  </p:childTnLst>
                                </p:cTn>
                              </p:par>
                            </p:childTnLst>
                          </p:cTn>
                        </p:par>
                        <p:par>
                          <p:cTn id="63" fill="hold">
                            <p:stCondLst>
                              <p:cond delay="2000"/>
                            </p:stCondLst>
                            <p:childTnLst>
                              <p:par>
                                <p:cTn id="64" presetID="42" presetClass="entr" presetSubtype="0" fill="hold" nodeType="afterEffect">
                                  <p:stCondLst>
                                    <p:cond delay="0"/>
                                  </p:stCondLst>
                                  <p:childTnLst>
                                    <p:set>
                                      <p:cBhvr>
                                        <p:cTn id="65" dur="1" fill="hold">
                                          <p:stCondLst>
                                            <p:cond delay="0"/>
                                          </p:stCondLst>
                                        </p:cTn>
                                        <p:tgtEl>
                                          <p:spTgt spid="17"/>
                                        </p:tgtEl>
                                        <p:attrNameLst>
                                          <p:attrName>style.visibility</p:attrName>
                                        </p:attrNameLst>
                                      </p:cBhvr>
                                      <p:to>
                                        <p:strVal val="visible"/>
                                      </p:to>
                                    </p:set>
                                    <p:animEffect transition="in" filter="fade">
                                      <p:cBhvr>
                                        <p:cTn id="66" dur="500"/>
                                        <p:tgtEl>
                                          <p:spTgt spid="17"/>
                                        </p:tgtEl>
                                      </p:cBhvr>
                                    </p:animEffect>
                                    <p:anim calcmode="lin" valueType="num">
                                      <p:cBhvr>
                                        <p:cTn id="67" dur="500" fill="hold"/>
                                        <p:tgtEl>
                                          <p:spTgt spid="17"/>
                                        </p:tgtEl>
                                        <p:attrNameLst>
                                          <p:attrName>ppt_x</p:attrName>
                                        </p:attrNameLst>
                                      </p:cBhvr>
                                      <p:tavLst>
                                        <p:tav tm="0">
                                          <p:val>
                                            <p:strVal val="#ppt_x"/>
                                          </p:val>
                                        </p:tav>
                                        <p:tav tm="100000">
                                          <p:val>
                                            <p:strVal val="#ppt_x"/>
                                          </p:val>
                                        </p:tav>
                                      </p:tavLst>
                                    </p:anim>
                                    <p:anim calcmode="lin" valueType="num">
                                      <p:cBhvr>
                                        <p:cTn id="68" dur="5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 grpId="0" bldLvl="0" animBg="1"/>
      <p:bldP spid="64" grpId="0" bldLvl="0" animBg="1"/>
      <p:bldP spid="65" grpId="0" bldLvl="0" animBg="1"/>
      <p:bldP spid="66" grpId="0" bldLvl="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2820035" y="123190"/>
            <a:ext cx="3458845" cy="953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2800">
                <a:solidFill>
                  <a:schemeClr val="tx1"/>
                </a:solidFill>
                <a:effectLst>
                  <a:outerShdw blurRad="38100" dist="19050" dir="2700000" algn="tl" rotWithShape="0">
                    <a:schemeClr val="dk1">
                      <a:alpha val="40000"/>
                    </a:schemeClr>
                  </a:outerShdw>
                </a:effectLst>
                <a:sym typeface="+mn-ea"/>
              </a:rPr>
              <a:t>Resistance in the process of change</a:t>
            </a:r>
            <a:endParaRPr lang="en-US" altLang="zh-CN" sz="2800" dirty="0">
              <a:solidFill>
                <a:schemeClr val="tx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sym typeface="+mn-ea"/>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5" name="Oval 22"/>
          <p:cNvSpPr>
            <a:spLocks noChangeArrowheads="1"/>
          </p:cNvSpPr>
          <p:nvPr/>
        </p:nvSpPr>
        <p:spPr bwMode="auto">
          <a:xfrm>
            <a:off x="3571798" y="1212317"/>
            <a:ext cx="1024952" cy="1024292"/>
          </a:xfrm>
          <a:prstGeom prst="ellipse">
            <a:avLst/>
          </a:prstGeom>
          <a:solidFill>
            <a:schemeClr val="tx1"/>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dirty="0">
              <a:solidFill>
                <a:srgbClr val="FFFFFF"/>
              </a:solidFill>
              <a:latin typeface="微软雅黑" panose="020B0503020204020204" pitchFamily="34" charset="-122"/>
              <a:ea typeface="微软雅黑" panose="020B0503020204020204" pitchFamily="34" charset="-122"/>
            </a:endParaRPr>
          </a:p>
        </p:txBody>
      </p:sp>
      <p:sp>
        <p:nvSpPr>
          <p:cNvPr id="6" name="Line 23"/>
          <p:cNvSpPr>
            <a:spLocks noChangeShapeType="1"/>
          </p:cNvSpPr>
          <p:nvPr/>
        </p:nvSpPr>
        <p:spPr bwMode="auto">
          <a:xfrm flipH="1">
            <a:off x="1083762" y="1725759"/>
            <a:ext cx="2488036" cy="0"/>
          </a:xfrm>
          <a:prstGeom prst="line">
            <a:avLst/>
          </a:prstGeom>
          <a:noFill/>
          <a:ln w="5" cap="flat">
            <a:solidFill>
              <a:schemeClr val="accent3"/>
            </a:solidFill>
            <a:prstDash val="dash"/>
            <a:miter lim="800000"/>
            <a:headEnd type="none" w="med" len="med"/>
            <a:tailEnd type="arrow" w="med" len="med"/>
          </a:ln>
          <a:extLst>
            <a:ext uri="{909E8E84-426E-40DD-AFC4-6F175D3DCCD1}">
              <a14:hiddenFill xmlns:a14="http://schemas.microsoft.com/office/drawing/2010/main">
                <a:noFill/>
              </a14:hiddenFill>
            </a:ext>
          </a:extLst>
        </p:spPr>
        <p:txBody>
          <a:bodyPr vert="horz" wrap="square" lIns="75493" tIns="37746" rIns="75493" bIns="37746" numCol="1" anchor="t" anchorCtr="0" compatLnSpc="1"/>
          <a:lstStyle/>
          <a:p>
            <a:endParaRPr lang="zh-CN" altLang="en-US">
              <a:solidFill>
                <a:srgbClr val="838383"/>
              </a:solidFill>
              <a:latin typeface="微软雅黑" panose="020B0503020204020204" pitchFamily="34" charset="-122"/>
              <a:ea typeface="微软雅黑" panose="020B0503020204020204" pitchFamily="34" charset="-122"/>
            </a:endParaRPr>
          </a:p>
        </p:txBody>
      </p:sp>
      <p:sp>
        <p:nvSpPr>
          <p:cNvPr id="7" name="Freeform 27"/>
          <p:cNvSpPr/>
          <p:nvPr/>
        </p:nvSpPr>
        <p:spPr bwMode="auto">
          <a:xfrm>
            <a:off x="2905838" y="1806147"/>
            <a:ext cx="1370938" cy="1164321"/>
          </a:xfrm>
          <a:custGeom>
            <a:avLst/>
            <a:gdLst>
              <a:gd name="T0" fmla="*/ 172 w 223"/>
              <a:gd name="T1" fmla="*/ 172 h 190"/>
              <a:gd name="T2" fmla="*/ 50 w 223"/>
              <a:gd name="T3" fmla="*/ 122 h 190"/>
              <a:gd name="T4" fmla="*/ 0 w 223"/>
              <a:gd name="T5" fmla="*/ 0 h 190"/>
              <a:gd name="T6" fmla="*/ 22 w 223"/>
              <a:gd name="T7" fmla="*/ 0 h 190"/>
              <a:gd name="T8" fmla="*/ 66 w 223"/>
              <a:gd name="T9" fmla="*/ 106 h 190"/>
              <a:gd name="T10" fmla="*/ 172 w 223"/>
              <a:gd name="T11" fmla="*/ 150 h 190"/>
              <a:gd name="T12" fmla="*/ 172 w 223"/>
              <a:gd name="T13" fmla="*/ 132 h 190"/>
              <a:gd name="T14" fmla="*/ 223 w 223"/>
              <a:gd name="T15" fmla="*/ 163 h 190"/>
              <a:gd name="T16" fmla="*/ 172 w 223"/>
              <a:gd name="T17" fmla="*/ 190 h 190"/>
              <a:gd name="T18" fmla="*/ 172 w 223"/>
              <a:gd name="T19" fmla="*/ 172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3" h="190">
                <a:moveTo>
                  <a:pt x="172" y="172"/>
                </a:moveTo>
                <a:cubicBezTo>
                  <a:pt x="124" y="172"/>
                  <a:pt x="81" y="153"/>
                  <a:pt x="50" y="122"/>
                </a:cubicBezTo>
                <a:cubicBezTo>
                  <a:pt x="19" y="91"/>
                  <a:pt x="0" y="48"/>
                  <a:pt x="0" y="0"/>
                </a:cubicBezTo>
                <a:cubicBezTo>
                  <a:pt x="22" y="0"/>
                  <a:pt x="22" y="0"/>
                  <a:pt x="22" y="0"/>
                </a:cubicBezTo>
                <a:cubicBezTo>
                  <a:pt x="22" y="41"/>
                  <a:pt x="39" y="79"/>
                  <a:pt x="66" y="106"/>
                </a:cubicBezTo>
                <a:cubicBezTo>
                  <a:pt x="93" y="133"/>
                  <a:pt x="131" y="150"/>
                  <a:pt x="172" y="150"/>
                </a:cubicBezTo>
                <a:cubicBezTo>
                  <a:pt x="172" y="132"/>
                  <a:pt x="172" y="132"/>
                  <a:pt x="172" y="132"/>
                </a:cubicBezTo>
                <a:cubicBezTo>
                  <a:pt x="223" y="163"/>
                  <a:pt x="223" y="163"/>
                  <a:pt x="223" y="163"/>
                </a:cubicBezTo>
                <a:cubicBezTo>
                  <a:pt x="172" y="190"/>
                  <a:pt x="172" y="190"/>
                  <a:pt x="172" y="190"/>
                </a:cubicBezTo>
                <a:lnTo>
                  <a:pt x="172" y="172"/>
                </a:lnTo>
                <a:close/>
              </a:path>
            </a:pathLst>
          </a:custGeom>
          <a:solidFill>
            <a:schemeClr val="tx2"/>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DA183F"/>
              </a:solidFill>
              <a:latin typeface="微软雅黑" panose="020B0503020204020204" pitchFamily="34" charset="-122"/>
              <a:ea typeface="微软雅黑" panose="020B0503020204020204" pitchFamily="34" charset="-122"/>
            </a:endParaRPr>
          </a:p>
        </p:txBody>
      </p:sp>
      <p:sp>
        <p:nvSpPr>
          <p:cNvPr id="8" name="Freeform 28"/>
          <p:cNvSpPr/>
          <p:nvPr/>
        </p:nvSpPr>
        <p:spPr bwMode="auto">
          <a:xfrm>
            <a:off x="2211265" y="1806147"/>
            <a:ext cx="2065512" cy="1856690"/>
          </a:xfrm>
          <a:custGeom>
            <a:avLst/>
            <a:gdLst>
              <a:gd name="T0" fmla="*/ 285 w 336"/>
              <a:gd name="T1" fmla="*/ 285 h 303"/>
              <a:gd name="T2" fmla="*/ 84 w 336"/>
              <a:gd name="T3" fmla="*/ 202 h 303"/>
              <a:gd name="T4" fmla="*/ 0 w 336"/>
              <a:gd name="T5" fmla="*/ 0 h 303"/>
              <a:gd name="T6" fmla="*/ 23 w 336"/>
              <a:gd name="T7" fmla="*/ 0 h 303"/>
              <a:gd name="T8" fmla="*/ 100 w 336"/>
              <a:gd name="T9" fmla="*/ 186 h 303"/>
              <a:gd name="T10" fmla="*/ 285 w 336"/>
              <a:gd name="T11" fmla="*/ 262 h 303"/>
              <a:gd name="T12" fmla="*/ 285 w 336"/>
              <a:gd name="T13" fmla="*/ 245 h 303"/>
              <a:gd name="T14" fmla="*/ 336 w 336"/>
              <a:gd name="T15" fmla="*/ 275 h 303"/>
              <a:gd name="T16" fmla="*/ 285 w 336"/>
              <a:gd name="T17" fmla="*/ 303 h 303"/>
              <a:gd name="T18" fmla="*/ 285 w 336"/>
              <a:gd name="T19" fmla="*/ 285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36" h="303">
                <a:moveTo>
                  <a:pt x="285" y="285"/>
                </a:moveTo>
                <a:cubicBezTo>
                  <a:pt x="206" y="285"/>
                  <a:pt x="135" y="253"/>
                  <a:pt x="84" y="202"/>
                </a:cubicBezTo>
                <a:cubicBezTo>
                  <a:pt x="32" y="150"/>
                  <a:pt x="0" y="79"/>
                  <a:pt x="0" y="0"/>
                </a:cubicBezTo>
                <a:cubicBezTo>
                  <a:pt x="23" y="0"/>
                  <a:pt x="23" y="0"/>
                  <a:pt x="23" y="0"/>
                </a:cubicBezTo>
                <a:cubicBezTo>
                  <a:pt x="23" y="72"/>
                  <a:pt x="52" y="138"/>
                  <a:pt x="100" y="186"/>
                </a:cubicBezTo>
                <a:cubicBezTo>
                  <a:pt x="147" y="233"/>
                  <a:pt x="213" y="262"/>
                  <a:pt x="285" y="262"/>
                </a:cubicBezTo>
                <a:cubicBezTo>
                  <a:pt x="285" y="245"/>
                  <a:pt x="285" y="245"/>
                  <a:pt x="285" y="245"/>
                </a:cubicBezTo>
                <a:cubicBezTo>
                  <a:pt x="336" y="275"/>
                  <a:pt x="336" y="275"/>
                  <a:pt x="336" y="275"/>
                </a:cubicBezTo>
                <a:cubicBezTo>
                  <a:pt x="285" y="303"/>
                  <a:pt x="285" y="303"/>
                  <a:pt x="285" y="303"/>
                </a:cubicBezTo>
                <a:lnTo>
                  <a:pt x="285" y="285"/>
                </a:lnTo>
                <a:close/>
              </a:path>
            </a:pathLst>
          </a:custGeom>
          <a:solidFill>
            <a:schemeClr val="bg2"/>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DA183F"/>
              </a:solidFill>
              <a:latin typeface="微软雅黑" panose="020B0503020204020204" pitchFamily="34" charset="-122"/>
              <a:ea typeface="微软雅黑" panose="020B0503020204020204" pitchFamily="34" charset="-122"/>
            </a:endParaRPr>
          </a:p>
        </p:txBody>
      </p:sp>
      <p:sp>
        <p:nvSpPr>
          <p:cNvPr id="9" name="Freeform 29"/>
          <p:cNvSpPr/>
          <p:nvPr/>
        </p:nvSpPr>
        <p:spPr bwMode="auto">
          <a:xfrm>
            <a:off x="1516380" y="1779905"/>
            <a:ext cx="2760345" cy="2731135"/>
          </a:xfrm>
          <a:custGeom>
            <a:avLst/>
            <a:gdLst>
              <a:gd name="T0" fmla="*/ 395 w 446"/>
              <a:gd name="T1" fmla="*/ 395 h 413"/>
              <a:gd name="T2" fmla="*/ 116 w 446"/>
              <a:gd name="T3" fmla="*/ 279 h 413"/>
              <a:gd name="T4" fmla="*/ 0 w 446"/>
              <a:gd name="T5" fmla="*/ 0 h 413"/>
              <a:gd name="T6" fmla="*/ 23 w 446"/>
              <a:gd name="T7" fmla="*/ 0 h 413"/>
              <a:gd name="T8" fmla="*/ 132 w 446"/>
              <a:gd name="T9" fmla="*/ 263 h 413"/>
              <a:gd name="T10" fmla="*/ 395 w 446"/>
              <a:gd name="T11" fmla="*/ 373 h 413"/>
              <a:gd name="T12" fmla="*/ 395 w 446"/>
              <a:gd name="T13" fmla="*/ 355 h 413"/>
              <a:gd name="T14" fmla="*/ 446 w 446"/>
              <a:gd name="T15" fmla="*/ 385 h 413"/>
              <a:gd name="T16" fmla="*/ 395 w 446"/>
              <a:gd name="T17" fmla="*/ 413 h 413"/>
              <a:gd name="T18" fmla="*/ 395 w 446"/>
              <a:gd name="T19" fmla="*/ 395 h 4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46" h="413">
                <a:moveTo>
                  <a:pt x="395" y="395"/>
                </a:moveTo>
                <a:cubicBezTo>
                  <a:pt x="286" y="395"/>
                  <a:pt x="187" y="351"/>
                  <a:pt x="116" y="279"/>
                </a:cubicBezTo>
                <a:cubicBezTo>
                  <a:pt x="44" y="208"/>
                  <a:pt x="0" y="109"/>
                  <a:pt x="0" y="0"/>
                </a:cubicBezTo>
                <a:cubicBezTo>
                  <a:pt x="23" y="0"/>
                  <a:pt x="23" y="0"/>
                  <a:pt x="23" y="0"/>
                </a:cubicBezTo>
                <a:cubicBezTo>
                  <a:pt x="23" y="103"/>
                  <a:pt x="64" y="196"/>
                  <a:pt x="132" y="263"/>
                </a:cubicBezTo>
                <a:cubicBezTo>
                  <a:pt x="199" y="331"/>
                  <a:pt x="292" y="372"/>
                  <a:pt x="395" y="373"/>
                </a:cubicBezTo>
                <a:cubicBezTo>
                  <a:pt x="395" y="355"/>
                  <a:pt x="395" y="355"/>
                  <a:pt x="395" y="355"/>
                </a:cubicBezTo>
                <a:cubicBezTo>
                  <a:pt x="446" y="385"/>
                  <a:pt x="446" y="385"/>
                  <a:pt x="446" y="385"/>
                </a:cubicBezTo>
                <a:cubicBezTo>
                  <a:pt x="395" y="413"/>
                  <a:pt x="395" y="413"/>
                  <a:pt x="395" y="413"/>
                </a:cubicBezTo>
                <a:lnTo>
                  <a:pt x="395" y="395"/>
                </a:lnTo>
                <a:close/>
              </a:path>
            </a:pathLst>
          </a:custGeom>
          <a:solidFill>
            <a:schemeClr val="tx1"/>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lumMod val="60000"/>
                  <a:lumOff val="40000"/>
                </a:schemeClr>
              </a:solidFill>
              <a:highlight>
                <a:srgbClr val="008000"/>
              </a:highlight>
              <a:latin typeface="微软雅黑" panose="020B0503020204020204" pitchFamily="34" charset="-122"/>
              <a:ea typeface="微软雅黑" panose="020B0503020204020204" pitchFamily="34" charset="-122"/>
            </a:endParaRPr>
          </a:p>
        </p:txBody>
      </p:sp>
      <p:sp>
        <p:nvSpPr>
          <p:cNvPr id="10" name="矩形 9"/>
          <p:cNvSpPr/>
          <p:nvPr/>
        </p:nvSpPr>
        <p:spPr>
          <a:xfrm>
            <a:off x="4392167" y="2499650"/>
            <a:ext cx="4572000" cy="553085"/>
          </a:xfrm>
          <a:prstGeom prst="rect">
            <a:avLst/>
          </a:prstGeom>
          <a:ln>
            <a:noFill/>
          </a:ln>
        </p:spPr>
        <p:txBody>
          <a:bodyPr>
            <a:spAutoFit/>
          </a:bodyPr>
          <a:lstStyle/>
          <a:p>
            <a:r>
              <a:rPr lang="en-US" altLang="zh-CN"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rPr>
              <a:t>B</a:t>
            </a:r>
            <a:r>
              <a:rPr lang="zh-CN" altLang="en-US"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rPr>
              <a:t>efore the organizational reform, as a state-owned enterprise, they also had a huge leading group and complex internal interests. When changes occur, the resistance from vested interests is still obvious</a:t>
            </a:r>
            <a:r>
              <a:rPr lang="en-US" altLang="zh-CN"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rPr>
              <a:t> </a:t>
            </a:r>
            <a:r>
              <a:rPr lang="zh-CN" altLang="en-US"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hlinkClick r:id="rId1" action="ppaction://hlinksldjump"/>
              </a:rPr>
              <a:t>(</a:t>
            </a:r>
            <a:r>
              <a:rPr lang="zh-CN" altLang="en-US" sz="100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rPr>
              <a:t>Yukhina &amp;Yukhin, 2015)</a:t>
            </a:r>
            <a:endParaRPr lang="zh-CN" altLang="en-US"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endParaRPr>
          </a:p>
        </p:txBody>
      </p:sp>
      <p:sp>
        <p:nvSpPr>
          <p:cNvPr id="11" name="矩形 10"/>
          <p:cNvSpPr/>
          <p:nvPr/>
        </p:nvSpPr>
        <p:spPr>
          <a:xfrm>
            <a:off x="4392269" y="3219547"/>
            <a:ext cx="4572000" cy="1014730"/>
          </a:xfrm>
          <a:prstGeom prst="rect">
            <a:avLst/>
          </a:prstGeom>
          <a:ln>
            <a:noFill/>
          </a:ln>
        </p:spPr>
        <p:txBody>
          <a:bodyPr>
            <a:spAutoFit/>
            <a:scene3d>
              <a:camera prst="orthographicFront"/>
              <a:lightRig rig="threePt" dir="t"/>
            </a:scene3d>
          </a:bodyPr>
          <a:lstStyle/>
          <a:p>
            <a:r>
              <a:rPr lang="en-US" altLang="zh-CN" sz="1000">
                <a:solidFill>
                  <a:schemeClr val="accent2">
                    <a:lumMod val="50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rPr>
              <a:t>T</a:t>
            </a:r>
            <a:r>
              <a:rPr lang="zh-CN" altLang="en-US" sz="1000">
                <a:solidFill>
                  <a:schemeClr val="accent2">
                    <a:lumMod val="50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rPr>
              <a:t>here are not only direct economic conflicts of interest, but also many institutional factors that hinder reform. For example, some middle managers and senior managers who were once in the management of the parent company may be assigned to the subsidiary company as new department managers. Some of them feel that they are being reused, but a large part of them prefer to stay in the parent company.</a:t>
            </a:r>
            <a:endParaRPr lang="zh-CN" altLang="en-US" sz="1000" dirty="0">
              <a:solidFill>
                <a:schemeClr val="accent2">
                  <a:lumMod val="50000"/>
                </a:schemeClr>
              </a:solidFill>
              <a:effectLst>
                <a:outerShdw blurRad="38100" dist="19050" dir="2700000" algn="tl" rotWithShape="0">
                  <a:schemeClr val="dk1">
                    <a:alpha val="40000"/>
                  </a:schemeClr>
                </a:outerShdw>
              </a:effectLst>
              <a:latin typeface="Arial" panose="020B0604020202020204" pitchFamily="34" charset="0"/>
              <a:ea typeface="微软雅黑" panose="020B0503020204020204" pitchFamily="34" charset="-122"/>
              <a:cs typeface="Arial" panose="020B0604020202020204" pitchFamily="34" charset="0"/>
              <a:sym typeface="+mn-ea"/>
            </a:endParaRPr>
          </a:p>
        </p:txBody>
      </p:sp>
      <p:sp>
        <p:nvSpPr>
          <p:cNvPr id="12" name="矩形 11"/>
          <p:cNvSpPr/>
          <p:nvPr/>
        </p:nvSpPr>
        <p:spPr>
          <a:xfrm>
            <a:off x="4392269" y="4234233"/>
            <a:ext cx="4572000" cy="553085"/>
          </a:xfrm>
          <a:prstGeom prst="rect">
            <a:avLst/>
          </a:prstGeom>
          <a:ln>
            <a:noFill/>
          </a:ln>
        </p:spPr>
        <p:txBody>
          <a:bodyPr>
            <a:spAutoFit/>
          </a:bodyPr>
          <a:lstStyle/>
          <a:p>
            <a:pPr algn="just"/>
            <a:r>
              <a:rPr lang="en-US" altLang="zh-CN"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rPr>
              <a:t>Compared with the conflict of interest and backward mechanism, the solidification of ideology will affect the attitude of reform participants and the public towards reform more widely (</a:t>
            </a:r>
            <a:r>
              <a:rPr lang="en-US" altLang="zh-CN" sz="100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rPr>
              <a:t>Stupina, 2013)</a:t>
            </a:r>
            <a:endParaRPr lang="en-US" altLang="zh-CN" sz="100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sym typeface="+mn-ea"/>
              <a:hlinkClick r:id="rId1" action="ppaction://hlinksldjump"/>
            </a:endParaRPr>
          </a:p>
        </p:txBody>
      </p:sp>
      <p:sp>
        <p:nvSpPr>
          <p:cNvPr id="13" name="Freeform 24"/>
          <p:cNvSpPr>
            <a:spLocks noEditPoints="1"/>
          </p:cNvSpPr>
          <p:nvPr/>
        </p:nvSpPr>
        <p:spPr bwMode="auto">
          <a:xfrm>
            <a:off x="2819993" y="1585731"/>
            <a:ext cx="288756" cy="287839"/>
          </a:xfrm>
          <a:custGeom>
            <a:avLst/>
            <a:gdLst>
              <a:gd name="T0" fmla="*/ 23 w 47"/>
              <a:gd name="T1" fmla="*/ 0 h 47"/>
              <a:gd name="T2" fmla="*/ 47 w 47"/>
              <a:gd name="T3" fmla="*/ 24 h 47"/>
              <a:gd name="T4" fmla="*/ 23 w 47"/>
              <a:gd name="T5" fmla="*/ 47 h 47"/>
              <a:gd name="T6" fmla="*/ 0 w 47"/>
              <a:gd name="T7" fmla="*/ 24 h 47"/>
              <a:gd name="T8" fmla="*/ 23 w 47"/>
              <a:gd name="T9" fmla="*/ 0 h 47"/>
              <a:gd name="T10" fmla="*/ 23 w 47"/>
              <a:gd name="T11" fmla="*/ 15 h 47"/>
              <a:gd name="T12" fmla="*/ 15 w 47"/>
              <a:gd name="T13" fmla="*/ 24 h 47"/>
              <a:gd name="T14" fmla="*/ 23 w 47"/>
              <a:gd name="T15" fmla="*/ 32 h 47"/>
              <a:gd name="T16" fmla="*/ 32 w 47"/>
              <a:gd name="T17" fmla="*/ 24 h 47"/>
              <a:gd name="T18" fmla="*/ 23 w 47"/>
              <a:gd name="T19" fmla="*/ 15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7" h="47">
                <a:moveTo>
                  <a:pt x="23" y="0"/>
                </a:moveTo>
                <a:cubicBezTo>
                  <a:pt x="36" y="0"/>
                  <a:pt x="47" y="11"/>
                  <a:pt x="47" y="24"/>
                </a:cubicBezTo>
                <a:cubicBezTo>
                  <a:pt x="47" y="37"/>
                  <a:pt x="36" y="47"/>
                  <a:pt x="23" y="47"/>
                </a:cubicBezTo>
                <a:cubicBezTo>
                  <a:pt x="10" y="47"/>
                  <a:pt x="0" y="37"/>
                  <a:pt x="0" y="24"/>
                </a:cubicBezTo>
                <a:cubicBezTo>
                  <a:pt x="0" y="11"/>
                  <a:pt x="10" y="0"/>
                  <a:pt x="23" y="0"/>
                </a:cubicBezTo>
                <a:close/>
                <a:moveTo>
                  <a:pt x="23" y="15"/>
                </a:moveTo>
                <a:cubicBezTo>
                  <a:pt x="19" y="15"/>
                  <a:pt x="15" y="19"/>
                  <a:pt x="15" y="24"/>
                </a:cubicBezTo>
                <a:cubicBezTo>
                  <a:pt x="15" y="28"/>
                  <a:pt x="19" y="32"/>
                  <a:pt x="23" y="32"/>
                </a:cubicBezTo>
                <a:cubicBezTo>
                  <a:pt x="28" y="32"/>
                  <a:pt x="32" y="28"/>
                  <a:pt x="32" y="24"/>
                </a:cubicBezTo>
                <a:cubicBezTo>
                  <a:pt x="32" y="19"/>
                  <a:pt x="28" y="15"/>
                  <a:pt x="23" y="15"/>
                </a:cubicBezTo>
                <a:close/>
              </a:path>
            </a:pathLst>
          </a:custGeom>
          <a:solidFill>
            <a:schemeClr val="tx2"/>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DA183F"/>
              </a:solidFill>
              <a:latin typeface="微软雅黑" panose="020B0503020204020204" pitchFamily="34" charset="-122"/>
              <a:ea typeface="微软雅黑" panose="020B0503020204020204" pitchFamily="34" charset="-122"/>
            </a:endParaRPr>
          </a:p>
        </p:txBody>
      </p:sp>
      <p:sp>
        <p:nvSpPr>
          <p:cNvPr id="14" name="Freeform 25"/>
          <p:cNvSpPr>
            <a:spLocks noEditPoints="1"/>
          </p:cNvSpPr>
          <p:nvPr/>
        </p:nvSpPr>
        <p:spPr bwMode="auto">
          <a:xfrm>
            <a:off x="2143629" y="1585731"/>
            <a:ext cx="291357" cy="287839"/>
          </a:xfrm>
          <a:custGeom>
            <a:avLst/>
            <a:gdLst>
              <a:gd name="T0" fmla="*/ 24 w 47"/>
              <a:gd name="T1" fmla="*/ 0 h 47"/>
              <a:gd name="T2" fmla="*/ 47 w 47"/>
              <a:gd name="T3" fmla="*/ 24 h 47"/>
              <a:gd name="T4" fmla="*/ 24 w 47"/>
              <a:gd name="T5" fmla="*/ 47 h 47"/>
              <a:gd name="T6" fmla="*/ 0 w 47"/>
              <a:gd name="T7" fmla="*/ 24 h 47"/>
              <a:gd name="T8" fmla="*/ 24 w 47"/>
              <a:gd name="T9" fmla="*/ 0 h 47"/>
              <a:gd name="T10" fmla="*/ 24 w 47"/>
              <a:gd name="T11" fmla="*/ 15 h 47"/>
              <a:gd name="T12" fmla="*/ 15 w 47"/>
              <a:gd name="T13" fmla="*/ 24 h 47"/>
              <a:gd name="T14" fmla="*/ 24 w 47"/>
              <a:gd name="T15" fmla="*/ 32 h 47"/>
              <a:gd name="T16" fmla="*/ 32 w 47"/>
              <a:gd name="T17" fmla="*/ 24 h 47"/>
              <a:gd name="T18" fmla="*/ 24 w 47"/>
              <a:gd name="T19" fmla="*/ 15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7" h="47">
                <a:moveTo>
                  <a:pt x="24" y="0"/>
                </a:moveTo>
                <a:cubicBezTo>
                  <a:pt x="37" y="0"/>
                  <a:pt x="47" y="11"/>
                  <a:pt x="47" y="24"/>
                </a:cubicBezTo>
                <a:cubicBezTo>
                  <a:pt x="47" y="37"/>
                  <a:pt x="37" y="47"/>
                  <a:pt x="24" y="47"/>
                </a:cubicBezTo>
                <a:cubicBezTo>
                  <a:pt x="11" y="47"/>
                  <a:pt x="0" y="37"/>
                  <a:pt x="0" y="24"/>
                </a:cubicBezTo>
                <a:cubicBezTo>
                  <a:pt x="0" y="11"/>
                  <a:pt x="11" y="0"/>
                  <a:pt x="24" y="0"/>
                </a:cubicBezTo>
                <a:close/>
                <a:moveTo>
                  <a:pt x="24" y="15"/>
                </a:moveTo>
                <a:cubicBezTo>
                  <a:pt x="19" y="15"/>
                  <a:pt x="15" y="19"/>
                  <a:pt x="15" y="24"/>
                </a:cubicBezTo>
                <a:cubicBezTo>
                  <a:pt x="15" y="28"/>
                  <a:pt x="19" y="32"/>
                  <a:pt x="24" y="32"/>
                </a:cubicBezTo>
                <a:cubicBezTo>
                  <a:pt x="28" y="32"/>
                  <a:pt x="32" y="28"/>
                  <a:pt x="32" y="24"/>
                </a:cubicBezTo>
                <a:cubicBezTo>
                  <a:pt x="32" y="19"/>
                  <a:pt x="28" y="15"/>
                  <a:pt x="24" y="15"/>
                </a:cubicBezTo>
                <a:close/>
              </a:path>
            </a:pathLst>
          </a:custGeom>
          <a:solidFill>
            <a:schemeClr val="bg2"/>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DA183F"/>
              </a:solidFill>
              <a:latin typeface="微软雅黑" panose="020B0503020204020204" pitchFamily="34" charset="-122"/>
              <a:ea typeface="微软雅黑" panose="020B0503020204020204" pitchFamily="34" charset="-122"/>
            </a:endParaRPr>
          </a:p>
        </p:txBody>
      </p:sp>
      <p:sp>
        <p:nvSpPr>
          <p:cNvPr id="15" name="Freeform 26"/>
          <p:cNvSpPr>
            <a:spLocks noEditPoints="1"/>
          </p:cNvSpPr>
          <p:nvPr/>
        </p:nvSpPr>
        <p:spPr bwMode="auto">
          <a:xfrm>
            <a:off x="1469866" y="1585731"/>
            <a:ext cx="293958" cy="287839"/>
          </a:xfrm>
          <a:custGeom>
            <a:avLst/>
            <a:gdLst>
              <a:gd name="T0" fmla="*/ 24 w 48"/>
              <a:gd name="T1" fmla="*/ 0 h 47"/>
              <a:gd name="T2" fmla="*/ 48 w 48"/>
              <a:gd name="T3" fmla="*/ 24 h 47"/>
              <a:gd name="T4" fmla="*/ 24 w 48"/>
              <a:gd name="T5" fmla="*/ 47 h 47"/>
              <a:gd name="T6" fmla="*/ 0 w 48"/>
              <a:gd name="T7" fmla="*/ 24 h 47"/>
              <a:gd name="T8" fmla="*/ 24 w 48"/>
              <a:gd name="T9" fmla="*/ 0 h 47"/>
              <a:gd name="T10" fmla="*/ 24 w 48"/>
              <a:gd name="T11" fmla="*/ 15 h 47"/>
              <a:gd name="T12" fmla="*/ 15 w 48"/>
              <a:gd name="T13" fmla="*/ 24 h 47"/>
              <a:gd name="T14" fmla="*/ 24 w 48"/>
              <a:gd name="T15" fmla="*/ 32 h 47"/>
              <a:gd name="T16" fmla="*/ 32 w 48"/>
              <a:gd name="T17" fmla="*/ 24 h 47"/>
              <a:gd name="T18" fmla="*/ 24 w 48"/>
              <a:gd name="T19" fmla="*/ 15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 h="47">
                <a:moveTo>
                  <a:pt x="24" y="0"/>
                </a:moveTo>
                <a:cubicBezTo>
                  <a:pt x="37" y="0"/>
                  <a:pt x="48" y="11"/>
                  <a:pt x="48" y="24"/>
                </a:cubicBezTo>
                <a:cubicBezTo>
                  <a:pt x="48" y="37"/>
                  <a:pt x="37" y="47"/>
                  <a:pt x="24" y="47"/>
                </a:cubicBezTo>
                <a:cubicBezTo>
                  <a:pt x="11" y="47"/>
                  <a:pt x="0" y="37"/>
                  <a:pt x="0" y="24"/>
                </a:cubicBezTo>
                <a:cubicBezTo>
                  <a:pt x="0" y="11"/>
                  <a:pt x="11" y="0"/>
                  <a:pt x="24" y="0"/>
                </a:cubicBezTo>
                <a:close/>
                <a:moveTo>
                  <a:pt x="24" y="15"/>
                </a:moveTo>
                <a:cubicBezTo>
                  <a:pt x="19" y="15"/>
                  <a:pt x="15" y="19"/>
                  <a:pt x="15" y="24"/>
                </a:cubicBezTo>
                <a:cubicBezTo>
                  <a:pt x="15" y="28"/>
                  <a:pt x="19" y="32"/>
                  <a:pt x="24" y="32"/>
                </a:cubicBezTo>
                <a:cubicBezTo>
                  <a:pt x="29" y="32"/>
                  <a:pt x="32" y="28"/>
                  <a:pt x="32" y="24"/>
                </a:cubicBezTo>
                <a:cubicBezTo>
                  <a:pt x="32" y="19"/>
                  <a:pt x="29" y="15"/>
                  <a:pt x="24" y="15"/>
                </a:cubicBezTo>
                <a:close/>
              </a:path>
            </a:pathLst>
          </a:custGeom>
          <a:solidFill>
            <a:schemeClr val="tx1"/>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DA183F"/>
              </a:solidFill>
              <a:latin typeface="微软雅黑" panose="020B0503020204020204" pitchFamily="34" charset="-122"/>
              <a:ea typeface="微软雅黑" panose="020B0503020204020204" pitchFamily="34" charset="-122"/>
            </a:endParaRPr>
          </a:p>
        </p:txBody>
      </p:sp>
      <p:grpSp>
        <p:nvGrpSpPr>
          <p:cNvPr id="68" name="Group 23"/>
          <p:cNvGrpSpPr/>
          <p:nvPr/>
        </p:nvGrpSpPr>
        <p:grpSpPr bwMode="auto">
          <a:xfrm>
            <a:off x="3944700" y="1563211"/>
            <a:ext cx="389334" cy="339329"/>
            <a:chOff x="0" y="0"/>
            <a:chExt cx="389342" cy="339426"/>
          </a:xfrm>
          <a:solidFill>
            <a:schemeClr val="accent2"/>
          </a:solidFill>
        </p:grpSpPr>
        <p:sp>
          <p:nvSpPr>
            <p:cNvPr id="69" name="Freeform 110"/>
            <p:cNvSpPr>
              <a:spLocks noChangeArrowheads="1"/>
            </p:cNvSpPr>
            <p:nvPr>
              <p:custDataLst>
                <p:tags r:id="rId2"/>
              </p:custDataLst>
            </p:nvPr>
          </p:nvSpPr>
          <p:spPr bwMode="auto">
            <a:xfrm>
              <a:off x="259561" y="102327"/>
              <a:ext cx="102328" cy="102328"/>
            </a:xfrm>
            <a:custGeom>
              <a:avLst/>
              <a:gdLst>
                <a:gd name="T0" fmla="*/ 0 w 41"/>
                <a:gd name="T1" fmla="*/ 242931664 h 41"/>
                <a:gd name="T2" fmla="*/ 18686091 w 41"/>
                <a:gd name="T3" fmla="*/ 255390722 h 41"/>
                <a:gd name="T4" fmla="*/ 255390722 w 41"/>
                <a:gd name="T5" fmla="*/ 18686091 h 41"/>
                <a:gd name="T6" fmla="*/ 242931664 w 41"/>
                <a:gd name="T7" fmla="*/ 0 h 41"/>
                <a:gd name="T8" fmla="*/ 0 w 41"/>
                <a:gd name="T9" fmla="*/ 242931664 h 41"/>
                <a:gd name="T10" fmla="*/ 0 60000 65536"/>
                <a:gd name="T11" fmla="*/ 0 60000 65536"/>
                <a:gd name="T12" fmla="*/ 0 60000 65536"/>
                <a:gd name="T13" fmla="*/ 0 60000 65536"/>
                <a:gd name="T14" fmla="*/ 0 60000 65536"/>
                <a:gd name="T15" fmla="*/ 0 w 41"/>
                <a:gd name="T16" fmla="*/ 0 h 41"/>
                <a:gd name="T17" fmla="*/ 41 w 41"/>
                <a:gd name="T18" fmla="*/ 41 h 41"/>
              </a:gdLst>
              <a:ahLst/>
              <a:cxnLst>
                <a:cxn ang="T10">
                  <a:pos x="T0" y="T1"/>
                </a:cxn>
                <a:cxn ang="T11">
                  <a:pos x="T2" y="T3"/>
                </a:cxn>
                <a:cxn ang="T12">
                  <a:pos x="T4" y="T5"/>
                </a:cxn>
                <a:cxn ang="T13">
                  <a:pos x="T6" y="T7"/>
                </a:cxn>
                <a:cxn ang="T14">
                  <a:pos x="T8" y="T9"/>
                </a:cxn>
              </a:cxnLst>
              <a:rect l="T15" t="T16" r="T17" b="T18"/>
              <a:pathLst>
                <a:path w="41" h="41">
                  <a:moveTo>
                    <a:pt x="0" y="39"/>
                  </a:moveTo>
                  <a:lnTo>
                    <a:pt x="3" y="41"/>
                  </a:lnTo>
                  <a:lnTo>
                    <a:pt x="41" y="3"/>
                  </a:lnTo>
                  <a:lnTo>
                    <a:pt x="39" y="0"/>
                  </a:lnTo>
                  <a:lnTo>
                    <a:pt x="0" y="39"/>
                  </a:lnTo>
                  <a:close/>
                </a:path>
              </a:pathLst>
            </a:cu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70" name="Freeform 111"/>
            <p:cNvSpPr>
              <a:spLocks noChangeArrowheads="1"/>
            </p:cNvSpPr>
            <p:nvPr>
              <p:custDataLst>
                <p:tags r:id="rId3"/>
              </p:custDataLst>
            </p:nvPr>
          </p:nvSpPr>
          <p:spPr bwMode="auto">
            <a:xfrm>
              <a:off x="237098" y="74873"/>
              <a:ext cx="109814" cy="114806"/>
            </a:xfrm>
            <a:custGeom>
              <a:avLst/>
              <a:gdLst>
                <a:gd name="T0" fmla="*/ 230469637 w 44"/>
                <a:gd name="T1" fmla="*/ 0 h 46"/>
                <a:gd name="T2" fmla="*/ 0 w 44"/>
                <a:gd name="T3" fmla="*/ 242929496 h 46"/>
                <a:gd name="T4" fmla="*/ 37374197 w 44"/>
                <a:gd name="T5" fmla="*/ 286530818 h 46"/>
                <a:gd name="T6" fmla="*/ 274070786 w 44"/>
                <a:gd name="T7" fmla="*/ 49830796 h 46"/>
                <a:gd name="T8" fmla="*/ 230469637 w 44"/>
                <a:gd name="T9" fmla="*/ 0 h 46"/>
                <a:gd name="T10" fmla="*/ 0 60000 65536"/>
                <a:gd name="T11" fmla="*/ 0 60000 65536"/>
                <a:gd name="T12" fmla="*/ 0 60000 65536"/>
                <a:gd name="T13" fmla="*/ 0 60000 65536"/>
                <a:gd name="T14" fmla="*/ 0 60000 65536"/>
                <a:gd name="T15" fmla="*/ 0 w 44"/>
                <a:gd name="T16" fmla="*/ 0 h 46"/>
                <a:gd name="T17" fmla="*/ 44 w 44"/>
                <a:gd name="T18" fmla="*/ 46 h 46"/>
              </a:gdLst>
              <a:ahLst/>
              <a:cxnLst>
                <a:cxn ang="T10">
                  <a:pos x="T0" y="T1"/>
                </a:cxn>
                <a:cxn ang="T11">
                  <a:pos x="T2" y="T3"/>
                </a:cxn>
                <a:cxn ang="T12">
                  <a:pos x="T4" y="T5"/>
                </a:cxn>
                <a:cxn ang="T13">
                  <a:pos x="T6" y="T7"/>
                </a:cxn>
                <a:cxn ang="T14">
                  <a:pos x="T8" y="T9"/>
                </a:cxn>
              </a:cxnLst>
              <a:rect l="T15" t="T16" r="T17" b="T18"/>
              <a:pathLst>
                <a:path w="44" h="46">
                  <a:moveTo>
                    <a:pt x="37" y="0"/>
                  </a:moveTo>
                  <a:lnTo>
                    <a:pt x="0" y="39"/>
                  </a:lnTo>
                  <a:lnTo>
                    <a:pt x="6" y="46"/>
                  </a:lnTo>
                  <a:lnTo>
                    <a:pt x="44" y="8"/>
                  </a:lnTo>
                  <a:lnTo>
                    <a:pt x="37" y="0"/>
                  </a:lnTo>
                  <a:close/>
                </a:path>
              </a:pathLst>
            </a:cu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71" name="Freeform 112"/>
            <p:cNvSpPr>
              <a:spLocks noChangeArrowheads="1"/>
            </p:cNvSpPr>
            <p:nvPr>
              <p:custDataLst>
                <p:tags r:id="rId4"/>
              </p:custDataLst>
            </p:nvPr>
          </p:nvSpPr>
          <p:spPr bwMode="auto">
            <a:xfrm>
              <a:off x="217132" y="59898"/>
              <a:ext cx="104823" cy="104823"/>
            </a:xfrm>
            <a:custGeom>
              <a:avLst/>
              <a:gdLst>
                <a:gd name="T0" fmla="*/ 0 w 42"/>
                <a:gd name="T1" fmla="*/ 236700317 h 42"/>
                <a:gd name="T2" fmla="*/ 24915429 w 42"/>
                <a:gd name="T3" fmla="*/ 261615746 h 42"/>
                <a:gd name="T4" fmla="*/ 261615746 w 42"/>
                <a:gd name="T5" fmla="*/ 24915429 h 42"/>
                <a:gd name="T6" fmla="*/ 236700317 w 42"/>
                <a:gd name="T7" fmla="*/ 0 h 42"/>
                <a:gd name="T8" fmla="*/ 0 w 42"/>
                <a:gd name="T9" fmla="*/ 236700317 h 42"/>
                <a:gd name="T10" fmla="*/ 0 60000 65536"/>
                <a:gd name="T11" fmla="*/ 0 60000 65536"/>
                <a:gd name="T12" fmla="*/ 0 60000 65536"/>
                <a:gd name="T13" fmla="*/ 0 60000 65536"/>
                <a:gd name="T14" fmla="*/ 0 60000 65536"/>
                <a:gd name="T15" fmla="*/ 0 w 42"/>
                <a:gd name="T16" fmla="*/ 0 h 42"/>
                <a:gd name="T17" fmla="*/ 42 w 42"/>
                <a:gd name="T18" fmla="*/ 42 h 42"/>
              </a:gdLst>
              <a:ahLst/>
              <a:cxnLst>
                <a:cxn ang="T10">
                  <a:pos x="T0" y="T1"/>
                </a:cxn>
                <a:cxn ang="T11">
                  <a:pos x="T2" y="T3"/>
                </a:cxn>
                <a:cxn ang="T12">
                  <a:pos x="T4" y="T5"/>
                </a:cxn>
                <a:cxn ang="T13">
                  <a:pos x="T6" y="T7"/>
                </a:cxn>
                <a:cxn ang="T14">
                  <a:pos x="T8" y="T9"/>
                </a:cxn>
              </a:cxnLst>
              <a:rect l="T15" t="T16" r="T17" b="T18"/>
              <a:pathLst>
                <a:path w="42" h="42">
                  <a:moveTo>
                    <a:pt x="0" y="38"/>
                  </a:moveTo>
                  <a:lnTo>
                    <a:pt x="4" y="42"/>
                  </a:lnTo>
                  <a:lnTo>
                    <a:pt x="42" y="4"/>
                  </a:lnTo>
                  <a:lnTo>
                    <a:pt x="38" y="0"/>
                  </a:lnTo>
                  <a:lnTo>
                    <a:pt x="0" y="38"/>
                  </a:lnTo>
                  <a:close/>
                </a:path>
              </a:pathLst>
            </a:cu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72" name="Freeform 113"/>
            <p:cNvSpPr>
              <a:spLocks noChangeArrowheads="1"/>
            </p:cNvSpPr>
            <p:nvPr>
              <p:custDataLst>
                <p:tags r:id="rId5"/>
              </p:custDataLst>
            </p:nvPr>
          </p:nvSpPr>
          <p:spPr bwMode="auto">
            <a:xfrm>
              <a:off x="189679" y="162226"/>
              <a:ext cx="69882" cy="69882"/>
            </a:xfrm>
            <a:custGeom>
              <a:avLst/>
              <a:gdLst>
                <a:gd name="T0" fmla="*/ 174410497 w 28"/>
                <a:gd name="T1" fmla="*/ 124579640 h 28"/>
                <a:gd name="T2" fmla="*/ 49830858 w 28"/>
                <a:gd name="T3" fmla="*/ 0 h 28"/>
                <a:gd name="T4" fmla="*/ 0 w 28"/>
                <a:gd name="T5" fmla="*/ 124579640 h 28"/>
                <a:gd name="T6" fmla="*/ 56060339 w 28"/>
                <a:gd name="T7" fmla="*/ 174410497 h 28"/>
                <a:gd name="T8" fmla="*/ 174410497 w 28"/>
                <a:gd name="T9" fmla="*/ 124579640 h 28"/>
                <a:gd name="T10" fmla="*/ 0 60000 65536"/>
                <a:gd name="T11" fmla="*/ 0 60000 65536"/>
                <a:gd name="T12" fmla="*/ 0 60000 65536"/>
                <a:gd name="T13" fmla="*/ 0 60000 65536"/>
                <a:gd name="T14" fmla="*/ 0 60000 65536"/>
                <a:gd name="T15" fmla="*/ 0 w 28"/>
                <a:gd name="T16" fmla="*/ 0 h 28"/>
                <a:gd name="T17" fmla="*/ 28 w 28"/>
                <a:gd name="T18" fmla="*/ 28 h 28"/>
              </a:gdLst>
              <a:ahLst/>
              <a:cxnLst>
                <a:cxn ang="T10">
                  <a:pos x="T0" y="T1"/>
                </a:cxn>
                <a:cxn ang="T11">
                  <a:pos x="T2" y="T3"/>
                </a:cxn>
                <a:cxn ang="T12">
                  <a:pos x="T4" y="T5"/>
                </a:cxn>
                <a:cxn ang="T13">
                  <a:pos x="T6" y="T7"/>
                </a:cxn>
                <a:cxn ang="T14">
                  <a:pos x="T8" y="T9"/>
                </a:cxn>
              </a:cxnLst>
              <a:rect l="T15" t="T16" r="T17" b="T18"/>
              <a:pathLst>
                <a:path w="28" h="28">
                  <a:moveTo>
                    <a:pt x="28" y="20"/>
                  </a:moveTo>
                  <a:lnTo>
                    <a:pt x="8" y="0"/>
                  </a:lnTo>
                  <a:lnTo>
                    <a:pt x="0" y="20"/>
                  </a:lnTo>
                  <a:lnTo>
                    <a:pt x="9" y="28"/>
                  </a:lnTo>
                  <a:lnTo>
                    <a:pt x="28" y="20"/>
                  </a:lnTo>
                  <a:close/>
                </a:path>
              </a:pathLst>
            </a:cu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73" name="Freeform 114"/>
            <p:cNvSpPr>
              <a:spLocks noChangeArrowheads="1"/>
            </p:cNvSpPr>
            <p:nvPr>
              <p:custDataLst>
                <p:tags r:id="rId6"/>
              </p:custDataLst>
            </p:nvPr>
          </p:nvSpPr>
          <p:spPr bwMode="auto">
            <a:xfrm>
              <a:off x="172208" y="219628"/>
              <a:ext cx="34941" cy="32446"/>
            </a:xfrm>
            <a:custGeom>
              <a:avLst/>
              <a:gdLst>
                <a:gd name="T0" fmla="*/ 0 w 14"/>
                <a:gd name="T1" fmla="*/ 80980224 h 13"/>
                <a:gd name="T2" fmla="*/ 87205249 w 14"/>
                <a:gd name="T3" fmla="*/ 37375296 h 13"/>
                <a:gd name="T4" fmla="*/ 37374391 w 14"/>
                <a:gd name="T5" fmla="*/ 0 h 13"/>
                <a:gd name="T6" fmla="*/ 0 w 14"/>
                <a:gd name="T7" fmla="*/ 80980224 h 13"/>
                <a:gd name="T8" fmla="*/ 0 60000 65536"/>
                <a:gd name="T9" fmla="*/ 0 60000 65536"/>
                <a:gd name="T10" fmla="*/ 0 60000 65536"/>
                <a:gd name="T11" fmla="*/ 0 60000 65536"/>
                <a:gd name="T12" fmla="*/ 0 w 14"/>
                <a:gd name="T13" fmla="*/ 0 h 13"/>
                <a:gd name="T14" fmla="*/ 14 w 14"/>
                <a:gd name="T15" fmla="*/ 13 h 13"/>
              </a:gdLst>
              <a:ahLst/>
              <a:cxnLst>
                <a:cxn ang="T8">
                  <a:pos x="T0" y="T1"/>
                </a:cxn>
                <a:cxn ang="T9">
                  <a:pos x="T2" y="T3"/>
                </a:cxn>
                <a:cxn ang="T10">
                  <a:pos x="T4" y="T5"/>
                </a:cxn>
                <a:cxn ang="T11">
                  <a:pos x="T6" y="T7"/>
                </a:cxn>
              </a:cxnLst>
              <a:rect l="T12" t="T13" r="T14" b="T15"/>
              <a:pathLst>
                <a:path w="14" h="13">
                  <a:moveTo>
                    <a:pt x="0" y="13"/>
                  </a:moveTo>
                  <a:lnTo>
                    <a:pt x="14" y="6"/>
                  </a:lnTo>
                  <a:lnTo>
                    <a:pt x="6" y="0"/>
                  </a:lnTo>
                  <a:lnTo>
                    <a:pt x="0" y="13"/>
                  </a:lnTo>
                  <a:close/>
                </a:path>
              </a:pathLst>
            </a:cu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74" name="Freeform 115"/>
            <p:cNvSpPr>
              <a:spLocks noChangeArrowheads="1"/>
            </p:cNvSpPr>
            <p:nvPr>
              <p:custDataLst>
                <p:tags r:id="rId7"/>
              </p:custDataLst>
            </p:nvPr>
          </p:nvSpPr>
          <p:spPr bwMode="auto">
            <a:xfrm>
              <a:off x="319460" y="34941"/>
              <a:ext cx="69882" cy="69882"/>
            </a:xfrm>
            <a:custGeom>
              <a:avLst/>
              <a:gdLst>
                <a:gd name="T0" fmla="*/ 43603872 w 28"/>
                <a:gd name="T1" fmla="*/ 0 h 28"/>
                <a:gd name="T2" fmla="*/ 0 w 28"/>
                <a:gd name="T3" fmla="*/ 49830858 h 28"/>
                <a:gd name="T4" fmla="*/ 124579640 w 28"/>
                <a:gd name="T5" fmla="*/ 174410497 h 28"/>
                <a:gd name="T6" fmla="*/ 174410497 w 28"/>
                <a:gd name="T7" fmla="*/ 124579640 h 28"/>
                <a:gd name="T8" fmla="*/ 43603872 w 28"/>
                <a:gd name="T9" fmla="*/ 0 h 28"/>
                <a:gd name="T10" fmla="*/ 0 60000 65536"/>
                <a:gd name="T11" fmla="*/ 0 60000 65536"/>
                <a:gd name="T12" fmla="*/ 0 60000 65536"/>
                <a:gd name="T13" fmla="*/ 0 60000 65536"/>
                <a:gd name="T14" fmla="*/ 0 60000 65536"/>
                <a:gd name="T15" fmla="*/ 0 w 28"/>
                <a:gd name="T16" fmla="*/ 0 h 28"/>
                <a:gd name="T17" fmla="*/ 28 w 28"/>
                <a:gd name="T18" fmla="*/ 28 h 28"/>
              </a:gdLst>
              <a:ahLst/>
              <a:cxnLst>
                <a:cxn ang="T10">
                  <a:pos x="T0" y="T1"/>
                </a:cxn>
                <a:cxn ang="T11">
                  <a:pos x="T2" y="T3"/>
                </a:cxn>
                <a:cxn ang="T12">
                  <a:pos x="T4" y="T5"/>
                </a:cxn>
                <a:cxn ang="T13">
                  <a:pos x="T6" y="T7"/>
                </a:cxn>
                <a:cxn ang="T14">
                  <a:pos x="T8" y="T9"/>
                </a:cxn>
              </a:cxnLst>
              <a:rect l="T15" t="T16" r="T17" b="T18"/>
              <a:pathLst>
                <a:path w="28" h="28">
                  <a:moveTo>
                    <a:pt x="7" y="0"/>
                  </a:moveTo>
                  <a:lnTo>
                    <a:pt x="0" y="8"/>
                  </a:lnTo>
                  <a:lnTo>
                    <a:pt x="20" y="28"/>
                  </a:lnTo>
                  <a:lnTo>
                    <a:pt x="28" y="20"/>
                  </a:lnTo>
                  <a:lnTo>
                    <a:pt x="7" y="0"/>
                  </a:lnTo>
                  <a:close/>
                </a:path>
              </a:pathLst>
            </a:cu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75" name="Freeform 116"/>
            <p:cNvSpPr>
              <a:spLocks noChangeArrowheads="1"/>
            </p:cNvSpPr>
            <p:nvPr>
              <p:custDataLst>
                <p:tags r:id="rId8"/>
              </p:custDataLst>
            </p:nvPr>
          </p:nvSpPr>
          <p:spPr bwMode="auto">
            <a:xfrm>
              <a:off x="0" y="0"/>
              <a:ext cx="279527" cy="339426"/>
            </a:xfrm>
            <a:custGeom>
              <a:avLst/>
              <a:gdLst>
                <a:gd name="T0" fmla="*/ 647806318 w 112"/>
                <a:gd name="T1" fmla="*/ 629121099 h 136"/>
                <a:gd name="T2" fmla="*/ 516997665 w 112"/>
                <a:gd name="T3" fmla="*/ 629121099 h 136"/>
                <a:gd name="T4" fmla="*/ 516997665 w 112"/>
                <a:gd name="T5" fmla="*/ 803531156 h 136"/>
                <a:gd name="T6" fmla="*/ 43601220 w 112"/>
                <a:gd name="T7" fmla="*/ 803531156 h 136"/>
                <a:gd name="T8" fmla="*/ 43601220 w 112"/>
                <a:gd name="T9" fmla="*/ 199325423 h 136"/>
                <a:gd name="T10" fmla="*/ 647806318 w 112"/>
                <a:gd name="T11" fmla="*/ 199325423 h 136"/>
                <a:gd name="T12" fmla="*/ 647806318 w 112"/>
                <a:gd name="T13" fmla="*/ 249156154 h 136"/>
                <a:gd name="T14" fmla="*/ 697636998 w 112"/>
                <a:gd name="T15" fmla="*/ 199325423 h 136"/>
                <a:gd name="T16" fmla="*/ 697636998 w 112"/>
                <a:gd name="T17" fmla="*/ 37374297 h 136"/>
                <a:gd name="T18" fmla="*/ 604202602 w 112"/>
                <a:gd name="T19" fmla="*/ 37374297 h 136"/>
                <a:gd name="T20" fmla="*/ 604202602 w 112"/>
                <a:gd name="T21" fmla="*/ 124579325 h 136"/>
                <a:gd name="T22" fmla="*/ 591746180 w 112"/>
                <a:gd name="T23" fmla="*/ 124579325 h 136"/>
                <a:gd name="T24" fmla="*/ 591746180 w 112"/>
                <a:gd name="T25" fmla="*/ 0 h 136"/>
                <a:gd name="T26" fmla="*/ 554371923 w 112"/>
                <a:gd name="T27" fmla="*/ 0 h 136"/>
                <a:gd name="T28" fmla="*/ 554371923 w 112"/>
                <a:gd name="T29" fmla="*/ 124579325 h 136"/>
                <a:gd name="T30" fmla="*/ 541915501 w 112"/>
                <a:gd name="T31" fmla="*/ 124579325 h 136"/>
                <a:gd name="T32" fmla="*/ 541915501 w 112"/>
                <a:gd name="T33" fmla="*/ 37374297 h 136"/>
                <a:gd name="T34" fmla="*/ 492082326 w 112"/>
                <a:gd name="T35" fmla="*/ 37374297 h 136"/>
                <a:gd name="T36" fmla="*/ 492082326 w 112"/>
                <a:gd name="T37" fmla="*/ 124579325 h 136"/>
                <a:gd name="T38" fmla="*/ 473396445 w 112"/>
                <a:gd name="T39" fmla="*/ 124579325 h 136"/>
                <a:gd name="T40" fmla="*/ 473396445 w 112"/>
                <a:gd name="T41" fmla="*/ 0 h 136"/>
                <a:gd name="T42" fmla="*/ 448481105 w 112"/>
                <a:gd name="T43" fmla="*/ 0 h 136"/>
                <a:gd name="T44" fmla="*/ 448481105 w 112"/>
                <a:gd name="T45" fmla="*/ 124579325 h 136"/>
                <a:gd name="T46" fmla="*/ 423565766 w 112"/>
                <a:gd name="T47" fmla="*/ 124579325 h 136"/>
                <a:gd name="T48" fmla="*/ 423565766 w 112"/>
                <a:gd name="T49" fmla="*/ 37374297 h 136"/>
                <a:gd name="T50" fmla="*/ 373735086 w 112"/>
                <a:gd name="T51" fmla="*/ 37374297 h 136"/>
                <a:gd name="T52" fmla="*/ 373735086 w 112"/>
                <a:gd name="T53" fmla="*/ 124579325 h 136"/>
                <a:gd name="T54" fmla="*/ 355046710 w 112"/>
                <a:gd name="T55" fmla="*/ 124579325 h 136"/>
                <a:gd name="T56" fmla="*/ 355046710 w 112"/>
                <a:gd name="T57" fmla="*/ 0 h 136"/>
                <a:gd name="T58" fmla="*/ 330131370 w 112"/>
                <a:gd name="T59" fmla="*/ 0 h 136"/>
                <a:gd name="T60" fmla="*/ 330131370 w 112"/>
                <a:gd name="T61" fmla="*/ 124579325 h 136"/>
                <a:gd name="T62" fmla="*/ 317674948 w 112"/>
                <a:gd name="T63" fmla="*/ 124579325 h 136"/>
                <a:gd name="T64" fmla="*/ 317674948 w 112"/>
                <a:gd name="T65" fmla="*/ 37374297 h 136"/>
                <a:gd name="T66" fmla="*/ 267841773 w 112"/>
                <a:gd name="T67" fmla="*/ 37374297 h 136"/>
                <a:gd name="T68" fmla="*/ 267841773 w 112"/>
                <a:gd name="T69" fmla="*/ 124579325 h 136"/>
                <a:gd name="T70" fmla="*/ 249155892 w 112"/>
                <a:gd name="T71" fmla="*/ 124579325 h 136"/>
                <a:gd name="T72" fmla="*/ 249155892 w 112"/>
                <a:gd name="T73" fmla="*/ 0 h 136"/>
                <a:gd name="T74" fmla="*/ 218011094 w 112"/>
                <a:gd name="T75" fmla="*/ 0 h 136"/>
                <a:gd name="T76" fmla="*/ 218011094 w 112"/>
                <a:gd name="T77" fmla="*/ 124579325 h 136"/>
                <a:gd name="T78" fmla="*/ 199325213 w 112"/>
                <a:gd name="T79" fmla="*/ 124579325 h 136"/>
                <a:gd name="T80" fmla="*/ 199325213 w 112"/>
                <a:gd name="T81" fmla="*/ 37374297 h 136"/>
                <a:gd name="T82" fmla="*/ 155721497 w 112"/>
                <a:gd name="T83" fmla="*/ 37374297 h 136"/>
                <a:gd name="T84" fmla="*/ 155721497 w 112"/>
                <a:gd name="T85" fmla="*/ 124579325 h 136"/>
                <a:gd name="T86" fmla="*/ 143265075 w 112"/>
                <a:gd name="T87" fmla="*/ 124579325 h 136"/>
                <a:gd name="T88" fmla="*/ 143265075 w 112"/>
                <a:gd name="T89" fmla="*/ 0 h 136"/>
                <a:gd name="T90" fmla="*/ 105890817 w 112"/>
                <a:gd name="T91" fmla="*/ 0 h 136"/>
                <a:gd name="T92" fmla="*/ 105890817 w 112"/>
                <a:gd name="T93" fmla="*/ 124579325 h 136"/>
                <a:gd name="T94" fmla="*/ 93434396 w 112"/>
                <a:gd name="T95" fmla="*/ 124579325 h 136"/>
                <a:gd name="T96" fmla="*/ 93434396 w 112"/>
                <a:gd name="T97" fmla="*/ 37374297 h 136"/>
                <a:gd name="T98" fmla="*/ 0 w 112"/>
                <a:gd name="T99" fmla="*/ 37374297 h 136"/>
                <a:gd name="T100" fmla="*/ 0 w 112"/>
                <a:gd name="T101" fmla="*/ 149494691 h 136"/>
                <a:gd name="T102" fmla="*/ 0 w 112"/>
                <a:gd name="T103" fmla="*/ 174410057 h 136"/>
                <a:gd name="T104" fmla="*/ 0 w 112"/>
                <a:gd name="T105" fmla="*/ 847132423 h 136"/>
                <a:gd name="T106" fmla="*/ 554371923 w 112"/>
                <a:gd name="T107" fmla="*/ 847132423 h 136"/>
                <a:gd name="T108" fmla="*/ 697636998 w 112"/>
                <a:gd name="T109" fmla="*/ 685181297 h 136"/>
                <a:gd name="T110" fmla="*/ 697636998 w 112"/>
                <a:gd name="T111" fmla="*/ 523227675 h 136"/>
                <a:gd name="T112" fmla="*/ 647806318 w 112"/>
                <a:gd name="T113" fmla="*/ 573060902 h 136"/>
                <a:gd name="T114" fmla="*/ 647806318 w 112"/>
                <a:gd name="T115" fmla="*/ 629121099 h 1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12"/>
                <a:gd name="T175" fmla="*/ 0 h 136"/>
                <a:gd name="T176" fmla="*/ 112 w 112"/>
                <a:gd name="T177" fmla="*/ 136 h 136"/>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12" h="136">
                  <a:moveTo>
                    <a:pt x="104" y="101"/>
                  </a:moveTo>
                  <a:lnTo>
                    <a:pt x="83" y="101"/>
                  </a:lnTo>
                  <a:lnTo>
                    <a:pt x="83" y="129"/>
                  </a:lnTo>
                  <a:lnTo>
                    <a:pt x="7" y="129"/>
                  </a:lnTo>
                  <a:lnTo>
                    <a:pt x="7" y="32"/>
                  </a:lnTo>
                  <a:lnTo>
                    <a:pt x="104" y="32"/>
                  </a:lnTo>
                  <a:lnTo>
                    <a:pt x="104" y="40"/>
                  </a:lnTo>
                  <a:lnTo>
                    <a:pt x="112" y="32"/>
                  </a:lnTo>
                  <a:lnTo>
                    <a:pt x="112" y="6"/>
                  </a:lnTo>
                  <a:lnTo>
                    <a:pt x="97" y="6"/>
                  </a:lnTo>
                  <a:lnTo>
                    <a:pt x="97" y="20"/>
                  </a:lnTo>
                  <a:lnTo>
                    <a:pt x="95" y="20"/>
                  </a:lnTo>
                  <a:lnTo>
                    <a:pt x="95" y="0"/>
                  </a:lnTo>
                  <a:lnTo>
                    <a:pt x="89" y="0"/>
                  </a:lnTo>
                  <a:lnTo>
                    <a:pt x="89" y="20"/>
                  </a:lnTo>
                  <a:lnTo>
                    <a:pt x="87" y="20"/>
                  </a:lnTo>
                  <a:lnTo>
                    <a:pt x="87" y="6"/>
                  </a:lnTo>
                  <a:lnTo>
                    <a:pt x="79" y="6"/>
                  </a:lnTo>
                  <a:lnTo>
                    <a:pt x="79" y="20"/>
                  </a:lnTo>
                  <a:lnTo>
                    <a:pt x="76" y="20"/>
                  </a:lnTo>
                  <a:lnTo>
                    <a:pt x="76" y="0"/>
                  </a:lnTo>
                  <a:lnTo>
                    <a:pt x="72" y="0"/>
                  </a:lnTo>
                  <a:lnTo>
                    <a:pt x="72" y="20"/>
                  </a:lnTo>
                  <a:lnTo>
                    <a:pt x="68" y="20"/>
                  </a:lnTo>
                  <a:lnTo>
                    <a:pt x="68" y="6"/>
                  </a:lnTo>
                  <a:lnTo>
                    <a:pt x="60" y="6"/>
                  </a:lnTo>
                  <a:lnTo>
                    <a:pt x="60" y="20"/>
                  </a:lnTo>
                  <a:lnTo>
                    <a:pt x="57" y="20"/>
                  </a:lnTo>
                  <a:lnTo>
                    <a:pt x="57" y="0"/>
                  </a:lnTo>
                  <a:lnTo>
                    <a:pt x="53" y="0"/>
                  </a:lnTo>
                  <a:lnTo>
                    <a:pt x="53" y="20"/>
                  </a:lnTo>
                  <a:lnTo>
                    <a:pt x="51" y="20"/>
                  </a:lnTo>
                  <a:lnTo>
                    <a:pt x="51" y="6"/>
                  </a:lnTo>
                  <a:lnTo>
                    <a:pt x="43" y="6"/>
                  </a:lnTo>
                  <a:lnTo>
                    <a:pt x="43" y="20"/>
                  </a:lnTo>
                  <a:lnTo>
                    <a:pt x="40" y="20"/>
                  </a:lnTo>
                  <a:lnTo>
                    <a:pt x="40" y="0"/>
                  </a:lnTo>
                  <a:lnTo>
                    <a:pt x="35" y="0"/>
                  </a:lnTo>
                  <a:lnTo>
                    <a:pt x="35" y="20"/>
                  </a:lnTo>
                  <a:lnTo>
                    <a:pt x="32" y="20"/>
                  </a:lnTo>
                  <a:lnTo>
                    <a:pt x="32" y="6"/>
                  </a:lnTo>
                  <a:lnTo>
                    <a:pt x="25" y="6"/>
                  </a:lnTo>
                  <a:lnTo>
                    <a:pt x="25" y="20"/>
                  </a:lnTo>
                  <a:lnTo>
                    <a:pt x="23" y="20"/>
                  </a:lnTo>
                  <a:lnTo>
                    <a:pt x="23" y="0"/>
                  </a:lnTo>
                  <a:lnTo>
                    <a:pt x="17" y="0"/>
                  </a:lnTo>
                  <a:lnTo>
                    <a:pt x="17" y="20"/>
                  </a:lnTo>
                  <a:lnTo>
                    <a:pt x="15" y="20"/>
                  </a:lnTo>
                  <a:lnTo>
                    <a:pt x="15" y="6"/>
                  </a:lnTo>
                  <a:lnTo>
                    <a:pt x="0" y="6"/>
                  </a:lnTo>
                  <a:lnTo>
                    <a:pt x="0" y="24"/>
                  </a:lnTo>
                  <a:lnTo>
                    <a:pt x="0" y="28"/>
                  </a:lnTo>
                  <a:lnTo>
                    <a:pt x="0" y="136"/>
                  </a:lnTo>
                  <a:lnTo>
                    <a:pt x="89" y="136"/>
                  </a:lnTo>
                  <a:lnTo>
                    <a:pt x="112" y="110"/>
                  </a:lnTo>
                  <a:lnTo>
                    <a:pt x="112" y="84"/>
                  </a:lnTo>
                  <a:lnTo>
                    <a:pt x="104" y="92"/>
                  </a:lnTo>
                  <a:lnTo>
                    <a:pt x="104" y="101"/>
                  </a:lnTo>
                  <a:close/>
                </a:path>
              </a:pathLst>
            </a:cu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76" name="Rectangle 117"/>
            <p:cNvSpPr>
              <a:spLocks noChangeArrowheads="1"/>
            </p:cNvSpPr>
            <p:nvPr>
              <p:custDataLst>
                <p:tags r:id="rId9"/>
              </p:custDataLst>
            </p:nvPr>
          </p:nvSpPr>
          <p:spPr bwMode="auto">
            <a:xfrm>
              <a:off x="49916" y="114806"/>
              <a:ext cx="109814" cy="17471"/>
            </a:xfrm>
            <a:prstGeom prst="rect">
              <a:avLst/>
            </a:pr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zh-CN">
                <a:solidFill>
                  <a:schemeClr val="accent2"/>
                </a:solidFill>
                <a:latin typeface="微软雅黑" panose="020B0503020204020204" pitchFamily="34" charset="-122"/>
                <a:ea typeface="微软雅黑" panose="020B0503020204020204" pitchFamily="34" charset="-122"/>
              </a:endParaRPr>
            </a:p>
          </p:txBody>
        </p:sp>
        <p:sp>
          <p:nvSpPr>
            <p:cNvPr id="77" name="Rectangle 118"/>
            <p:cNvSpPr>
              <a:spLocks noChangeArrowheads="1"/>
            </p:cNvSpPr>
            <p:nvPr>
              <p:custDataLst>
                <p:tags r:id="rId10"/>
              </p:custDataLst>
            </p:nvPr>
          </p:nvSpPr>
          <p:spPr bwMode="auto">
            <a:xfrm>
              <a:off x="49916" y="154738"/>
              <a:ext cx="109814" cy="17471"/>
            </a:xfrm>
            <a:prstGeom prst="rect">
              <a:avLst/>
            </a:pr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zh-CN">
                <a:solidFill>
                  <a:schemeClr val="accent2"/>
                </a:solidFill>
                <a:latin typeface="微软雅黑" panose="020B0503020204020204" pitchFamily="34" charset="-122"/>
                <a:ea typeface="微软雅黑" panose="020B0503020204020204" pitchFamily="34" charset="-122"/>
              </a:endParaRPr>
            </a:p>
          </p:txBody>
        </p:sp>
        <p:sp>
          <p:nvSpPr>
            <p:cNvPr id="78" name="Rectangle 119"/>
            <p:cNvSpPr>
              <a:spLocks noChangeArrowheads="1"/>
            </p:cNvSpPr>
            <p:nvPr>
              <p:custDataLst>
                <p:tags r:id="rId11"/>
              </p:custDataLst>
            </p:nvPr>
          </p:nvSpPr>
          <p:spPr bwMode="auto">
            <a:xfrm>
              <a:off x="49916" y="199662"/>
              <a:ext cx="109814" cy="14975"/>
            </a:xfrm>
            <a:prstGeom prst="rect">
              <a:avLst/>
            </a:pr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zh-CN">
                <a:solidFill>
                  <a:schemeClr val="accent2"/>
                </a:solidFill>
                <a:latin typeface="微软雅黑" panose="020B0503020204020204" pitchFamily="34" charset="-122"/>
                <a:ea typeface="微软雅黑" panose="020B0503020204020204" pitchFamily="34" charset="-122"/>
              </a:endParaRPr>
            </a:p>
          </p:txBody>
        </p:sp>
        <p:sp>
          <p:nvSpPr>
            <p:cNvPr id="79" name="Rectangle 120"/>
            <p:cNvSpPr>
              <a:spLocks noChangeArrowheads="1"/>
            </p:cNvSpPr>
            <p:nvPr>
              <p:custDataLst>
                <p:tags r:id="rId12"/>
              </p:custDataLst>
            </p:nvPr>
          </p:nvSpPr>
          <p:spPr bwMode="auto">
            <a:xfrm>
              <a:off x="49916" y="242091"/>
              <a:ext cx="109814" cy="17471"/>
            </a:xfrm>
            <a:prstGeom prst="rect">
              <a:avLst/>
            </a:prstGeom>
            <a:grpFill/>
            <a:ln>
              <a:noFill/>
            </a:ln>
            <a:effectLst>
              <a:outerShdw blurRad="101600" dir="18900000" sy="23000" kx="-1200000" algn="bl" rotWithShape="0">
                <a:prstClr val="black">
                  <a:alpha val="20000"/>
                </a:prstClr>
              </a:outerShdw>
            </a:effectLst>
          </p:spPr>
          <p:txBody>
            <a:bodyPr vert="horz" wrap="square" lIns="68580" tIns="34290" rIns="68580" bIns="34290" numCol="1" anchor="t" anchorCtr="0" compatLnSpc="1"/>
            <a:p>
              <a:endParaRPr lang="zh-CN" altLang="zh-CN">
                <a:solidFill>
                  <a:schemeClr val="accent2"/>
                </a:solidFill>
                <a:latin typeface="微软雅黑" panose="020B0503020204020204" pitchFamily="34" charset="-122"/>
                <a:ea typeface="微软雅黑" panose="020B0503020204020204" pitchFamily="34" charset="-122"/>
              </a:endParaRPr>
            </a:p>
          </p:txBody>
        </p:sp>
      </p:gr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2"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right)">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p:cTn id="19" dur="500" fill="hold"/>
                                        <p:tgtEl>
                                          <p:spTgt spid="13"/>
                                        </p:tgtEl>
                                        <p:attrNameLst>
                                          <p:attrName>ppt_w</p:attrName>
                                        </p:attrNameLst>
                                      </p:cBhvr>
                                      <p:tavLst>
                                        <p:tav tm="0">
                                          <p:val>
                                            <p:fltVal val="0"/>
                                          </p:val>
                                        </p:tav>
                                        <p:tav tm="100000">
                                          <p:val>
                                            <p:strVal val="#ppt_w"/>
                                          </p:val>
                                        </p:tav>
                                      </p:tavLst>
                                    </p:anim>
                                    <p:anim calcmode="lin" valueType="num">
                                      <p:cBhvr>
                                        <p:cTn id="20" dur="500" fill="hold"/>
                                        <p:tgtEl>
                                          <p:spTgt spid="13"/>
                                        </p:tgtEl>
                                        <p:attrNameLst>
                                          <p:attrName>ppt_h</p:attrName>
                                        </p:attrNameLst>
                                      </p:cBhvr>
                                      <p:tavLst>
                                        <p:tav tm="0">
                                          <p:val>
                                            <p:fltVal val="0"/>
                                          </p:val>
                                        </p:tav>
                                        <p:tav tm="100000">
                                          <p:val>
                                            <p:strVal val="#ppt_h"/>
                                          </p:val>
                                        </p:tav>
                                      </p:tavLst>
                                    </p:anim>
                                    <p:animEffect transition="in" filter="fade">
                                      <p:cBhvr>
                                        <p:cTn id="21" dur="500"/>
                                        <p:tgtEl>
                                          <p:spTgt spid="13"/>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14"/>
                                        </p:tgtEl>
                                        <p:attrNameLst>
                                          <p:attrName>style.visibility</p:attrName>
                                        </p:attrNameLst>
                                      </p:cBhvr>
                                      <p:to>
                                        <p:strVal val="visible"/>
                                      </p:to>
                                    </p:set>
                                    <p:anim calcmode="lin" valueType="num">
                                      <p:cBhvr>
                                        <p:cTn id="24" dur="500" fill="hold"/>
                                        <p:tgtEl>
                                          <p:spTgt spid="14"/>
                                        </p:tgtEl>
                                        <p:attrNameLst>
                                          <p:attrName>ppt_w</p:attrName>
                                        </p:attrNameLst>
                                      </p:cBhvr>
                                      <p:tavLst>
                                        <p:tav tm="0">
                                          <p:val>
                                            <p:fltVal val="0"/>
                                          </p:val>
                                        </p:tav>
                                        <p:tav tm="100000">
                                          <p:val>
                                            <p:strVal val="#ppt_w"/>
                                          </p:val>
                                        </p:tav>
                                      </p:tavLst>
                                    </p:anim>
                                    <p:anim calcmode="lin" valueType="num">
                                      <p:cBhvr>
                                        <p:cTn id="25" dur="500" fill="hold"/>
                                        <p:tgtEl>
                                          <p:spTgt spid="14"/>
                                        </p:tgtEl>
                                        <p:attrNameLst>
                                          <p:attrName>ppt_h</p:attrName>
                                        </p:attrNameLst>
                                      </p:cBhvr>
                                      <p:tavLst>
                                        <p:tav tm="0">
                                          <p:val>
                                            <p:fltVal val="0"/>
                                          </p:val>
                                        </p:tav>
                                        <p:tav tm="100000">
                                          <p:val>
                                            <p:strVal val="#ppt_h"/>
                                          </p:val>
                                        </p:tav>
                                      </p:tavLst>
                                    </p:anim>
                                    <p:animEffect transition="in" filter="fade">
                                      <p:cBhvr>
                                        <p:cTn id="26" dur="500"/>
                                        <p:tgtEl>
                                          <p:spTgt spid="14"/>
                                        </p:tgtEl>
                                      </p:cBhvr>
                                    </p:animEffect>
                                  </p:childTnLst>
                                </p:cTn>
                              </p:par>
                              <p:par>
                                <p:cTn id="27" presetID="53" presetClass="entr" presetSubtype="16"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 calcmode="lin" valueType="num">
                                      <p:cBhvr>
                                        <p:cTn id="29" dur="500" fill="hold"/>
                                        <p:tgtEl>
                                          <p:spTgt spid="15"/>
                                        </p:tgtEl>
                                        <p:attrNameLst>
                                          <p:attrName>ppt_w</p:attrName>
                                        </p:attrNameLst>
                                      </p:cBhvr>
                                      <p:tavLst>
                                        <p:tav tm="0">
                                          <p:val>
                                            <p:fltVal val="0"/>
                                          </p:val>
                                        </p:tav>
                                        <p:tav tm="100000">
                                          <p:val>
                                            <p:strVal val="#ppt_w"/>
                                          </p:val>
                                        </p:tav>
                                      </p:tavLst>
                                    </p:anim>
                                    <p:anim calcmode="lin" valueType="num">
                                      <p:cBhvr>
                                        <p:cTn id="30" dur="500" fill="hold"/>
                                        <p:tgtEl>
                                          <p:spTgt spid="15"/>
                                        </p:tgtEl>
                                        <p:attrNameLst>
                                          <p:attrName>ppt_h</p:attrName>
                                        </p:attrNameLst>
                                      </p:cBhvr>
                                      <p:tavLst>
                                        <p:tav tm="0">
                                          <p:val>
                                            <p:fltVal val="0"/>
                                          </p:val>
                                        </p:tav>
                                        <p:tav tm="100000">
                                          <p:val>
                                            <p:strVal val="#ppt_h"/>
                                          </p:val>
                                        </p:tav>
                                      </p:tavLst>
                                    </p:anim>
                                    <p:animEffect transition="in" filter="fade">
                                      <p:cBhvr>
                                        <p:cTn id="31" dur="500"/>
                                        <p:tgtEl>
                                          <p:spTgt spid="15"/>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1"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wipe(up)">
                                      <p:cBhvr>
                                        <p:cTn id="36" dur="500"/>
                                        <p:tgtEl>
                                          <p:spTgt spid="7"/>
                                        </p:tgtEl>
                                      </p:cBhvr>
                                    </p:animEffect>
                                  </p:childTnLst>
                                </p:cTn>
                              </p:par>
                              <p:par>
                                <p:cTn id="37" presetID="22" presetClass="entr" presetSubtype="1" fill="hold" grpId="0" nodeType="with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wipe(up)">
                                      <p:cBhvr>
                                        <p:cTn id="39" dur="500"/>
                                        <p:tgtEl>
                                          <p:spTgt spid="8"/>
                                        </p:tgtEl>
                                      </p:cBhvr>
                                    </p:animEffect>
                                  </p:childTnLst>
                                </p:cTn>
                              </p:par>
                              <p:par>
                                <p:cTn id="40" presetID="22" presetClass="entr" presetSubtype="1" fill="hold" grpId="0" nodeType="with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wipe(up)">
                                      <p:cBhvr>
                                        <p:cTn id="42" dur="500"/>
                                        <p:tgtEl>
                                          <p:spTgt spid="9"/>
                                        </p:tgtEl>
                                      </p:cBhvr>
                                    </p:animEffect>
                                  </p:childTnLst>
                                </p:cTn>
                              </p:par>
                            </p:childTnLst>
                          </p:cTn>
                        </p:par>
                      </p:childTnLst>
                    </p:cTn>
                  </p:par>
                  <p:par>
                    <p:cTn id="43" fill="hold">
                      <p:stCondLst>
                        <p:cond delay="indefinite"/>
                      </p:stCondLst>
                      <p:childTnLst>
                        <p:par>
                          <p:cTn id="44" fill="hold">
                            <p:stCondLst>
                              <p:cond delay="0"/>
                            </p:stCondLst>
                            <p:childTnLst>
                              <p:par>
                                <p:cTn id="45" presetID="2" presetClass="entr" presetSubtype="2"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 calcmode="lin" valueType="num">
                                      <p:cBhvr additive="base">
                                        <p:cTn id="47" dur="500" fill="hold"/>
                                        <p:tgtEl>
                                          <p:spTgt spid="10"/>
                                        </p:tgtEl>
                                        <p:attrNameLst>
                                          <p:attrName>ppt_x</p:attrName>
                                        </p:attrNameLst>
                                      </p:cBhvr>
                                      <p:tavLst>
                                        <p:tav tm="0">
                                          <p:val>
                                            <p:strVal val="1+#ppt_w/2"/>
                                          </p:val>
                                        </p:tav>
                                        <p:tav tm="100000">
                                          <p:val>
                                            <p:strVal val="#ppt_x"/>
                                          </p:val>
                                        </p:tav>
                                      </p:tavLst>
                                    </p:anim>
                                    <p:anim calcmode="lin" valueType="num">
                                      <p:cBhvr additive="base">
                                        <p:cTn id="48" dur="500" fill="hold"/>
                                        <p:tgtEl>
                                          <p:spTgt spid="10"/>
                                        </p:tgtEl>
                                        <p:attrNameLst>
                                          <p:attrName>ppt_y</p:attrName>
                                        </p:attrNameLst>
                                      </p:cBhvr>
                                      <p:tavLst>
                                        <p:tav tm="0">
                                          <p:val>
                                            <p:strVal val="#ppt_y"/>
                                          </p:val>
                                        </p:tav>
                                        <p:tav tm="100000">
                                          <p:val>
                                            <p:strVal val="#ppt_y"/>
                                          </p:val>
                                        </p:tav>
                                      </p:tavLst>
                                    </p:anim>
                                  </p:childTnLst>
                                </p:cTn>
                              </p:par>
                              <p:par>
                                <p:cTn id="49" presetID="2" presetClass="entr" presetSubtype="2"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anim calcmode="lin" valueType="num">
                                      <p:cBhvr additive="base">
                                        <p:cTn id="51" dur="500" fill="hold"/>
                                        <p:tgtEl>
                                          <p:spTgt spid="11"/>
                                        </p:tgtEl>
                                        <p:attrNameLst>
                                          <p:attrName>ppt_x</p:attrName>
                                        </p:attrNameLst>
                                      </p:cBhvr>
                                      <p:tavLst>
                                        <p:tav tm="0">
                                          <p:val>
                                            <p:strVal val="1+#ppt_w/2"/>
                                          </p:val>
                                        </p:tav>
                                        <p:tav tm="100000">
                                          <p:val>
                                            <p:strVal val="#ppt_x"/>
                                          </p:val>
                                        </p:tav>
                                      </p:tavLst>
                                    </p:anim>
                                    <p:anim calcmode="lin" valueType="num">
                                      <p:cBhvr additive="base">
                                        <p:cTn id="52" dur="500" fill="hold"/>
                                        <p:tgtEl>
                                          <p:spTgt spid="11"/>
                                        </p:tgtEl>
                                        <p:attrNameLst>
                                          <p:attrName>ppt_y</p:attrName>
                                        </p:attrNameLst>
                                      </p:cBhvr>
                                      <p:tavLst>
                                        <p:tav tm="0">
                                          <p:val>
                                            <p:strVal val="#ppt_y"/>
                                          </p:val>
                                        </p:tav>
                                        <p:tav tm="100000">
                                          <p:val>
                                            <p:strVal val="#ppt_y"/>
                                          </p:val>
                                        </p:tav>
                                      </p:tavLst>
                                    </p:anim>
                                  </p:childTnLst>
                                </p:cTn>
                              </p:par>
                              <p:par>
                                <p:cTn id="53" presetID="2" presetClass="entr" presetSubtype="2" fill="hold" grpId="0" nodeType="with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additive="base">
                                        <p:cTn id="55" dur="500" fill="hold"/>
                                        <p:tgtEl>
                                          <p:spTgt spid="12"/>
                                        </p:tgtEl>
                                        <p:attrNameLst>
                                          <p:attrName>ppt_x</p:attrName>
                                        </p:attrNameLst>
                                      </p:cBhvr>
                                      <p:tavLst>
                                        <p:tav tm="0">
                                          <p:val>
                                            <p:strVal val="1+#ppt_w/2"/>
                                          </p:val>
                                        </p:tav>
                                        <p:tav tm="100000">
                                          <p:val>
                                            <p:strVal val="#ppt_x"/>
                                          </p:val>
                                        </p:tav>
                                      </p:tavLst>
                                    </p:anim>
                                    <p:anim calcmode="lin" valueType="num">
                                      <p:cBhvr additive="base">
                                        <p:cTn id="56" dur="500" fill="hold"/>
                                        <p:tgtEl>
                                          <p:spTgt spid="12"/>
                                        </p:tgtEl>
                                        <p:attrNameLst>
                                          <p:attrName>ppt_y</p:attrName>
                                        </p:attrNameLst>
                                      </p:cBhvr>
                                      <p:tavLst>
                                        <p:tav tm="0">
                                          <p:val>
                                            <p:strVal val="#ppt_y"/>
                                          </p:val>
                                        </p:tav>
                                        <p:tav tm="100000">
                                          <p:val>
                                            <p:strVal val="#ppt_y"/>
                                          </p:val>
                                        </p:tav>
                                      </p:tavLst>
                                    </p:anim>
                                  </p:childTnLst>
                                </p:cTn>
                              </p:par>
                              <p:par>
                                <p:cTn id="57" presetID="10" presetClass="entr" presetSubtype="0" fill="hold" nodeType="withEffect">
                                  <p:stCondLst>
                                    <p:cond delay="0"/>
                                  </p:stCondLst>
                                  <p:childTnLst>
                                    <p:set>
                                      <p:cBhvr>
                                        <p:cTn id="58" dur="1" fill="hold">
                                          <p:stCondLst>
                                            <p:cond delay="0"/>
                                          </p:stCondLst>
                                        </p:cTn>
                                        <p:tgtEl>
                                          <p:spTgt spid="68"/>
                                        </p:tgtEl>
                                        <p:attrNameLst>
                                          <p:attrName>style.visibility</p:attrName>
                                        </p:attrNameLst>
                                      </p:cBhvr>
                                      <p:to>
                                        <p:strVal val="visible"/>
                                      </p:to>
                                    </p:set>
                                    <p:animEffect>
                                      <p:cBhvr>
                                        <p:cTn id="59" dur="250"/>
                                        <p:tgtEl>
                                          <p:spTgt spid="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bldLvl="0" animBg="1"/>
      <p:bldP spid="10" grpId="0"/>
      <p:bldP spid="11" grpId="0"/>
      <p:bldP spid="12" grpId="0"/>
      <p:bldP spid="13" grpId="0" animBg="1"/>
      <p:bldP spid="14" grpId="0" animBg="1"/>
      <p:bldP spid="15" grpId="0" bldLvl="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2339975" y="51435"/>
            <a:ext cx="4019550" cy="1245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scene3d>
              <a:camera prst="orthographicFront"/>
              <a:lightRig rig="threePt" dir="t"/>
            </a:scene3d>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2500">
                <a:solidFill>
                  <a:schemeClr val="tx1"/>
                </a:solidFill>
                <a:effectLst>
                  <a:outerShdw blurRad="38100" dist="19050" dir="2700000" algn="tl" rotWithShape="0">
                    <a:schemeClr val="dk1">
                      <a:alpha val="40000"/>
                    </a:schemeClr>
                  </a:outerShdw>
                </a:effectLst>
                <a:sym typeface="+mn-ea"/>
              </a:rPr>
              <a:t>The decisive factors for the success of</a:t>
            </a:r>
            <a:r>
              <a:rPr lang="en-US" altLang="zh-CN" sz="2500">
                <a:solidFill>
                  <a:schemeClr val="tx1"/>
                </a:solidFill>
                <a:effectLst>
                  <a:outerShdw blurRad="38100" dist="19050" dir="2700000" algn="tl" rotWithShape="0">
                    <a:schemeClr val="dk1">
                      <a:alpha val="40000"/>
                    </a:schemeClr>
                  </a:outerShdw>
                </a:effectLst>
                <a:sym typeface="+mn-ea"/>
              </a:rPr>
              <a:t> </a:t>
            </a:r>
            <a:r>
              <a:rPr lang="zh-CN" altLang="en-US" sz="2500">
                <a:solidFill>
                  <a:schemeClr val="tx1"/>
                </a:solidFill>
                <a:effectLst>
                  <a:outerShdw blurRad="38100" dist="19050" dir="2700000" algn="tl" rotWithShape="0">
                    <a:schemeClr val="dk1">
                      <a:alpha val="40000"/>
                    </a:schemeClr>
                  </a:outerShdw>
                </a:effectLst>
                <a:sym typeface="+mn-ea"/>
              </a:rPr>
              <a:t>organizational change</a:t>
            </a:r>
            <a:endParaRPr lang="zh-CN" altLang="en-US" sz="2500" dirty="0">
              <a:solidFill>
                <a:schemeClr val="tx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sym typeface="+mn-ea"/>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5" name="任意多边形 4"/>
          <p:cNvSpPr/>
          <p:nvPr/>
        </p:nvSpPr>
        <p:spPr bwMode="auto">
          <a:xfrm rot="10800000">
            <a:off x="3674095" y="1945378"/>
            <a:ext cx="1228715" cy="401493"/>
          </a:xfrm>
          <a:custGeom>
            <a:avLst/>
            <a:gdLst>
              <a:gd name="connsiteX0" fmla="*/ 1161826 w 1638286"/>
              <a:gd name="connsiteY0" fmla="*/ 535324 h 535324"/>
              <a:gd name="connsiteX1" fmla="*/ 309069 w 1638286"/>
              <a:gd name="connsiteY1" fmla="*/ 535324 h 535324"/>
              <a:gd name="connsiteX2" fmla="*/ 0 w 1638286"/>
              <a:gd name="connsiteY2" fmla="*/ 0 h 535324"/>
              <a:gd name="connsiteX3" fmla="*/ 105173 w 1638286"/>
              <a:gd name="connsiteY3" fmla="*/ 0 h 535324"/>
              <a:gd name="connsiteX4" fmla="*/ 108430 w 1638286"/>
              <a:gd name="connsiteY4" fmla="*/ 524 h 535324"/>
              <a:gd name="connsiteX5" fmla="*/ 916509 w 1638286"/>
              <a:gd name="connsiteY5" fmla="*/ 524 h 535324"/>
              <a:gd name="connsiteX6" fmla="*/ 919811 w 1638286"/>
              <a:gd name="connsiteY6" fmla="*/ 0 h 535324"/>
              <a:gd name="connsiteX7" fmla="*/ 1638286 w 1638286"/>
              <a:gd name="connsiteY7" fmla="*/ 0 h 535324"/>
              <a:gd name="connsiteX8" fmla="*/ 1623613 w 1638286"/>
              <a:gd name="connsiteY8" fmla="*/ 25429 h 535324"/>
              <a:gd name="connsiteX9" fmla="*/ 1412461 w 1638286"/>
              <a:gd name="connsiteY9" fmla="*/ 391366 h 535324"/>
              <a:gd name="connsiteX10" fmla="*/ 1161826 w 1638286"/>
              <a:gd name="connsiteY10" fmla="*/ 535324 h 53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bg1"/>
          </a:solidFill>
          <a:ln w="19050">
            <a:noFill/>
          </a:ln>
          <a:effectLst/>
        </p:spPr>
        <p:txBody>
          <a:bodyPr vert="horz" wrap="square" lIns="68580" tIns="34290" rIns="68580" bIns="34290" numCol="1" anchor="t" anchorCtr="0" compatLnSpc="1">
            <a:noAutofit/>
          </a:bodyPr>
          <a:lstStyle/>
          <a:p>
            <a:endParaRPr lang="zh-CN" altLang="en-US">
              <a:solidFill>
                <a:prstClr val="black"/>
              </a:solidFill>
            </a:endParaRPr>
          </a:p>
        </p:txBody>
      </p:sp>
      <p:sp>
        <p:nvSpPr>
          <p:cNvPr id="6" name="任意多边形 5"/>
          <p:cNvSpPr/>
          <p:nvPr/>
        </p:nvSpPr>
        <p:spPr bwMode="auto">
          <a:xfrm rot="14400000">
            <a:off x="4582801" y="2177083"/>
            <a:ext cx="1228715" cy="401493"/>
          </a:xfrm>
          <a:custGeom>
            <a:avLst/>
            <a:gdLst>
              <a:gd name="connsiteX0" fmla="*/ 1161826 w 1638286"/>
              <a:gd name="connsiteY0" fmla="*/ 535324 h 535324"/>
              <a:gd name="connsiteX1" fmla="*/ 309069 w 1638286"/>
              <a:gd name="connsiteY1" fmla="*/ 535324 h 535324"/>
              <a:gd name="connsiteX2" fmla="*/ 0 w 1638286"/>
              <a:gd name="connsiteY2" fmla="*/ 0 h 535324"/>
              <a:gd name="connsiteX3" fmla="*/ 105173 w 1638286"/>
              <a:gd name="connsiteY3" fmla="*/ 0 h 535324"/>
              <a:gd name="connsiteX4" fmla="*/ 108430 w 1638286"/>
              <a:gd name="connsiteY4" fmla="*/ 524 h 535324"/>
              <a:gd name="connsiteX5" fmla="*/ 916509 w 1638286"/>
              <a:gd name="connsiteY5" fmla="*/ 524 h 535324"/>
              <a:gd name="connsiteX6" fmla="*/ 919811 w 1638286"/>
              <a:gd name="connsiteY6" fmla="*/ 0 h 535324"/>
              <a:gd name="connsiteX7" fmla="*/ 1638286 w 1638286"/>
              <a:gd name="connsiteY7" fmla="*/ 0 h 535324"/>
              <a:gd name="connsiteX8" fmla="*/ 1623613 w 1638286"/>
              <a:gd name="connsiteY8" fmla="*/ 25429 h 535324"/>
              <a:gd name="connsiteX9" fmla="*/ 1412461 w 1638286"/>
              <a:gd name="connsiteY9" fmla="*/ 391366 h 535324"/>
              <a:gd name="connsiteX10" fmla="*/ 1161826 w 1638286"/>
              <a:gd name="connsiteY10" fmla="*/ 535324 h 53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tx1"/>
          </a:solidFill>
          <a:ln w="19050">
            <a:noFill/>
          </a:ln>
          <a:effectLst/>
        </p:spPr>
        <p:txBody>
          <a:bodyPr vert="horz" wrap="square" lIns="68580" tIns="34290" rIns="68580" bIns="34290" numCol="1" anchor="t" anchorCtr="0" compatLnSpc="1">
            <a:noAutofit/>
          </a:bodyPr>
          <a:lstStyle/>
          <a:p>
            <a:endParaRPr lang="zh-CN" altLang="en-US">
              <a:solidFill>
                <a:prstClr val="black"/>
              </a:solidFill>
            </a:endParaRPr>
          </a:p>
        </p:txBody>
      </p:sp>
      <p:sp>
        <p:nvSpPr>
          <p:cNvPr id="7" name="任意多边形 6"/>
          <p:cNvSpPr/>
          <p:nvPr/>
        </p:nvSpPr>
        <p:spPr bwMode="auto">
          <a:xfrm rot="18000000">
            <a:off x="4856368" y="3076043"/>
            <a:ext cx="1228715" cy="401493"/>
          </a:xfrm>
          <a:custGeom>
            <a:avLst/>
            <a:gdLst>
              <a:gd name="connsiteX0" fmla="*/ 1161826 w 1638286"/>
              <a:gd name="connsiteY0" fmla="*/ 535324 h 535324"/>
              <a:gd name="connsiteX1" fmla="*/ 309069 w 1638286"/>
              <a:gd name="connsiteY1" fmla="*/ 535324 h 535324"/>
              <a:gd name="connsiteX2" fmla="*/ 0 w 1638286"/>
              <a:gd name="connsiteY2" fmla="*/ 0 h 535324"/>
              <a:gd name="connsiteX3" fmla="*/ 105173 w 1638286"/>
              <a:gd name="connsiteY3" fmla="*/ 0 h 535324"/>
              <a:gd name="connsiteX4" fmla="*/ 108430 w 1638286"/>
              <a:gd name="connsiteY4" fmla="*/ 524 h 535324"/>
              <a:gd name="connsiteX5" fmla="*/ 916509 w 1638286"/>
              <a:gd name="connsiteY5" fmla="*/ 524 h 535324"/>
              <a:gd name="connsiteX6" fmla="*/ 919811 w 1638286"/>
              <a:gd name="connsiteY6" fmla="*/ 0 h 535324"/>
              <a:gd name="connsiteX7" fmla="*/ 1638286 w 1638286"/>
              <a:gd name="connsiteY7" fmla="*/ 0 h 535324"/>
              <a:gd name="connsiteX8" fmla="*/ 1623613 w 1638286"/>
              <a:gd name="connsiteY8" fmla="*/ 25429 h 535324"/>
              <a:gd name="connsiteX9" fmla="*/ 1412461 w 1638286"/>
              <a:gd name="connsiteY9" fmla="*/ 391366 h 535324"/>
              <a:gd name="connsiteX10" fmla="*/ 1161826 w 1638286"/>
              <a:gd name="connsiteY10" fmla="*/ 535324 h 53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bg2"/>
          </a:solidFill>
          <a:ln w="19050">
            <a:noFill/>
          </a:ln>
          <a:effectLst/>
        </p:spPr>
        <p:txBody>
          <a:bodyPr vert="horz" wrap="square" lIns="68580" tIns="34290" rIns="68580" bIns="34290" numCol="1" anchor="t" anchorCtr="0" compatLnSpc="1">
            <a:noAutofit/>
          </a:bodyPr>
          <a:lstStyle/>
          <a:p>
            <a:endParaRPr lang="zh-CN" altLang="en-US">
              <a:solidFill>
                <a:prstClr val="black"/>
              </a:solidFill>
            </a:endParaRPr>
          </a:p>
        </p:txBody>
      </p:sp>
      <p:sp>
        <p:nvSpPr>
          <p:cNvPr id="8" name="任意多边形 7"/>
          <p:cNvSpPr/>
          <p:nvPr/>
        </p:nvSpPr>
        <p:spPr bwMode="auto">
          <a:xfrm rot="10800000" flipH="1" flipV="1">
            <a:off x="4219760" y="3750943"/>
            <a:ext cx="1228715" cy="401493"/>
          </a:xfrm>
          <a:custGeom>
            <a:avLst/>
            <a:gdLst>
              <a:gd name="connsiteX0" fmla="*/ 1161826 w 1638286"/>
              <a:gd name="connsiteY0" fmla="*/ 535324 h 535324"/>
              <a:gd name="connsiteX1" fmla="*/ 309069 w 1638286"/>
              <a:gd name="connsiteY1" fmla="*/ 535324 h 535324"/>
              <a:gd name="connsiteX2" fmla="*/ 0 w 1638286"/>
              <a:gd name="connsiteY2" fmla="*/ 0 h 535324"/>
              <a:gd name="connsiteX3" fmla="*/ 105173 w 1638286"/>
              <a:gd name="connsiteY3" fmla="*/ 0 h 535324"/>
              <a:gd name="connsiteX4" fmla="*/ 108430 w 1638286"/>
              <a:gd name="connsiteY4" fmla="*/ 524 h 535324"/>
              <a:gd name="connsiteX5" fmla="*/ 916509 w 1638286"/>
              <a:gd name="connsiteY5" fmla="*/ 524 h 535324"/>
              <a:gd name="connsiteX6" fmla="*/ 919811 w 1638286"/>
              <a:gd name="connsiteY6" fmla="*/ 0 h 535324"/>
              <a:gd name="connsiteX7" fmla="*/ 1638286 w 1638286"/>
              <a:gd name="connsiteY7" fmla="*/ 0 h 535324"/>
              <a:gd name="connsiteX8" fmla="*/ 1623613 w 1638286"/>
              <a:gd name="connsiteY8" fmla="*/ 25429 h 535324"/>
              <a:gd name="connsiteX9" fmla="*/ 1412461 w 1638286"/>
              <a:gd name="connsiteY9" fmla="*/ 391366 h 535324"/>
              <a:gd name="connsiteX10" fmla="*/ 1161826 w 1638286"/>
              <a:gd name="connsiteY10" fmla="*/ 535324 h 53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tx2"/>
          </a:solidFill>
          <a:ln w="19050">
            <a:noFill/>
          </a:ln>
          <a:effectLst/>
        </p:spPr>
        <p:txBody>
          <a:bodyPr vert="horz" wrap="square" lIns="68580" tIns="34290" rIns="68580" bIns="34290" numCol="1" anchor="t" anchorCtr="0" compatLnSpc="1">
            <a:noAutofit/>
          </a:bodyPr>
          <a:lstStyle/>
          <a:p>
            <a:endParaRPr lang="zh-CN" altLang="en-US" dirty="0">
              <a:solidFill>
                <a:prstClr val="black"/>
              </a:solidFill>
            </a:endParaRPr>
          </a:p>
        </p:txBody>
      </p:sp>
      <p:sp>
        <p:nvSpPr>
          <p:cNvPr id="9" name="任意多边形 8"/>
          <p:cNvSpPr/>
          <p:nvPr/>
        </p:nvSpPr>
        <p:spPr bwMode="auto">
          <a:xfrm rot="14400000" flipH="1" flipV="1">
            <a:off x="3311054" y="3519238"/>
            <a:ext cx="1228715" cy="401493"/>
          </a:xfrm>
          <a:custGeom>
            <a:avLst/>
            <a:gdLst>
              <a:gd name="connsiteX0" fmla="*/ 1161826 w 1638286"/>
              <a:gd name="connsiteY0" fmla="*/ 535324 h 535324"/>
              <a:gd name="connsiteX1" fmla="*/ 309069 w 1638286"/>
              <a:gd name="connsiteY1" fmla="*/ 535324 h 535324"/>
              <a:gd name="connsiteX2" fmla="*/ 0 w 1638286"/>
              <a:gd name="connsiteY2" fmla="*/ 0 h 535324"/>
              <a:gd name="connsiteX3" fmla="*/ 105173 w 1638286"/>
              <a:gd name="connsiteY3" fmla="*/ 0 h 535324"/>
              <a:gd name="connsiteX4" fmla="*/ 108430 w 1638286"/>
              <a:gd name="connsiteY4" fmla="*/ 524 h 535324"/>
              <a:gd name="connsiteX5" fmla="*/ 916509 w 1638286"/>
              <a:gd name="connsiteY5" fmla="*/ 524 h 535324"/>
              <a:gd name="connsiteX6" fmla="*/ 919811 w 1638286"/>
              <a:gd name="connsiteY6" fmla="*/ 0 h 535324"/>
              <a:gd name="connsiteX7" fmla="*/ 1638286 w 1638286"/>
              <a:gd name="connsiteY7" fmla="*/ 0 h 535324"/>
              <a:gd name="connsiteX8" fmla="*/ 1623613 w 1638286"/>
              <a:gd name="connsiteY8" fmla="*/ 25429 h 535324"/>
              <a:gd name="connsiteX9" fmla="*/ 1412461 w 1638286"/>
              <a:gd name="connsiteY9" fmla="*/ 391366 h 535324"/>
              <a:gd name="connsiteX10" fmla="*/ 1161826 w 1638286"/>
              <a:gd name="connsiteY10" fmla="*/ 535324 h 53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tx1"/>
          </a:solidFill>
          <a:ln w="19050">
            <a:noFill/>
          </a:ln>
          <a:effectLst/>
        </p:spPr>
        <p:txBody>
          <a:bodyPr vert="horz" wrap="square" lIns="68580" tIns="34290" rIns="68580" bIns="34290" numCol="1" anchor="t" anchorCtr="0" compatLnSpc="1">
            <a:noAutofit/>
          </a:bodyPr>
          <a:lstStyle/>
          <a:p>
            <a:endParaRPr lang="zh-CN" altLang="en-US">
              <a:solidFill>
                <a:prstClr val="black"/>
              </a:solidFill>
            </a:endParaRPr>
          </a:p>
        </p:txBody>
      </p:sp>
      <p:sp>
        <p:nvSpPr>
          <p:cNvPr id="10" name="任意多边形 9"/>
          <p:cNvSpPr/>
          <p:nvPr/>
        </p:nvSpPr>
        <p:spPr bwMode="auto">
          <a:xfrm rot="18000000" flipH="1" flipV="1">
            <a:off x="3023200" y="2620278"/>
            <a:ext cx="1228715" cy="401493"/>
          </a:xfrm>
          <a:custGeom>
            <a:avLst/>
            <a:gdLst>
              <a:gd name="connsiteX0" fmla="*/ 1161826 w 1638286"/>
              <a:gd name="connsiteY0" fmla="*/ 535324 h 535324"/>
              <a:gd name="connsiteX1" fmla="*/ 309069 w 1638286"/>
              <a:gd name="connsiteY1" fmla="*/ 535324 h 535324"/>
              <a:gd name="connsiteX2" fmla="*/ 0 w 1638286"/>
              <a:gd name="connsiteY2" fmla="*/ 0 h 535324"/>
              <a:gd name="connsiteX3" fmla="*/ 105173 w 1638286"/>
              <a:gd name="connsiteY3" fmla="*/ 0 h 535324"/>
              <a:gd name="connsiteX4" fmla="*/ 108430 w 1638286"/>
              <a:gd name="connsiteY4" fmla="*/ 524 h 535324"/>
              <a:gd name="connsiteX5" fmla="*/ 916509 w 1638286"/>
              <a:gd name="connsiteY5" fmla="*/ 524 h 535324"/>
              <a:gd name="connsiteX6" fmla="*/ 919811 w 1638286"/>
              <a:gd name="connsiteY6" fmla="*/ 0 h 535324"/>
              <a:gd name="connsiteX7" fmla="*/ 1638286 w 1638286"/>
              <a:gd name="connsiteY7" fmla="*/ 0 h 535324"/>
              <a:gd name="connsiteX8" fmla="*/ 1623613 w 1638286"/>
              <a:gd name="connsiteY8" fmla="*/ 25429 h 535324"/>
              <a:gd name="connsiteX9" fmla="*/ 1412461 w 1638286"/>
              <a:gd name="connsiteY9" fmla="*/ 391366 h 535324"/>
              <a:gd name="connsiteX10" fmla="*/ 1161826 w 1638286"/>
              <a:gd name="connsiteY10" fmla="*/ 535324 h 53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8286" h="535324">
                <a:moveTo>
                  <a:pt x="1161826" y="535324"/>
                </a:moveTo>
                <a:lnTo>
                  <a:pt x="309069" y="535324"/>
                </a:lnTo>
                <a:lnTo>
                  <a:pt x="0" y="0"/>
                </a:lnTo>
                <a:lnTo>
                  <a:pt x="105173" y="0"/>
                </a:lnTo>
                <a:lnTo>
                  <a:pt x="108430" y="524"/>
                </a:lnTo>
                <a:lnTo>
                  <a:pt x="916509" y="524"/>
                </a:lnTo>
                <a:lnTo>
                  <a:pt x="919811" y="0"/>
                </a:lnTo>
                <a:lnTo>
                  <a:pt x="1638286" y="0"/>
                </a:lnTo>
                <a:lnTo>
                  <a:pt x="1623613" y="25429"/>
                </a:lnTo>
                <a:cubicBezTo>
                  <a:pt x="1412461" y="391366"/>
                  <a:pt x="1412461" y="391366"/>
                  <a:pt x="1412461" y="391366"/>
                </a:cubicBezTo>
                <a:cubicBezTo>
                  <a:pt x="1366047" y="470311"/>
                  <a:pt x="1254654" y="535324"/>
                  <a:pt x="1161826" y="535324"/>
                </a:cubicBezTo>
                <a:close/>
              </a:path>
            </a:pathLst>
          </a:custGeom>
          <a:solidFill>
            <a:schemeClr val="bg2"/>
          </a:solidFill>
          <a:ln w="19050">
            <a:noFill/>
          </a:ln>
          <a:effectLst/>
        </p:spPr>
        <p:txBody>
          <a:bodyPr vert="horz" wrap="square" lIns="68580" tIns="34290" rIns="68580" bIns="34290" numCol="1" anchor="t" anchorCtr="0" compatLnSpc="1">
            <a:noAutofit/>
          </a:bodyPr>
          <a:lstStyle/>
          <a:p>
            <a:endParaRPr lang="zh-CN" altLang="en-US">
              <a:solidFill>
                <a:prstClr val="black"/>
              </a:solidFill>
            </a:endParaRPr>
          </a:p>
        </p:txBody>
      </p:sp>
      <p:sp>
        <p:nvSpPr>
          <p:cNvPr id="11" name="任意多边形 10"/>
          <p:cNvSpPr/>
          <p:nvPr/>
        </p:nvSpPr>
        <p:spPr>
          <a:xfrm flipH="1" flipV="1">
            <a:off x="2675890" y="2171700"/>
            <a:ext cx="772160" cy="330200"/>
          </a:xfrm>
          <a:custGeom>
            <a:avLst/>
            <a:gdLst>
              <a:gd name="connsiteX0" fmla="*/ 0 w 2815771"/>
              <a:gd name="connsiteY0" fmla="*/ 0 h 638628"/>
              <a:gd name="connsiteX1" fmla="*/ 725714 w 2815771"/>
              <a:gd name="connsiteY1" fmla="*/ 638628 h 638628"/>
              <a:gd name="connsiteX2" fmla="*/ 2815771 w 2815771"/>
              <a:gd name="connsiteY2" fmla="*/ 638628 h 638628"/>
            </a:gdLst>
            <a:ahLst/>
            <a:cxnLst>
              <a:cxn ang="0">
                <a:pos x="connsiteX0" y="connsiteY0"/>
              </a:cxn>
              <a:cxn ang="0">
                <a:pos x="connsiteX1" y="connsiteY1"/>
              </a:cxn>
              <a:cxn ang="0">
                <a:pos x="connsiteX2" y="connsiteY2"/>
              </a:cxn>
            </a:cxnLst>
            <a:rect l="l" t="t" r="r" b="b"/>
            <a:pathLst>
              <a:path w="2815771" h="638628">
                <a:moveTo>
                  <a:pt x="0" y="0"/>
                </a:moveTo>
                <a:lnTo>
                  <a:pt x="725714" y="638628"/>
                </a:lnTo>
                <a:lnTo>
                  <a:pt x="2815771" y="638628"/>
                </a:lnTo>
              </a:path>
            </a:pathLst>
          </a:custGeom>
          <a:no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12" name="任意多边形 11"/>
          <p:cNvSpPr/>
          <p:nvPr/>
        </p:nvSpPr>
        <p:spPr>
          <a:xfrm flipH="1">
            <a:off x="2832735" y="3796030"/>
            <a:ext cx="1107440" cy="501015"/>
          </a:xfrm>
          <a:custGeom>
            <a:avLst/>
            <a:gdLst>
              <a:gd name="connsiteX0" fmla="*/ 0 w 2815771"/>
              <a:gd name="connsiteY0" fmla="*/ 0 h 638628"/>
              <a:gd name="connsiteX1" fmla="*/ 725714 w 2815771"/>
              <a:gd name="connsiteY1" fmla="*/ 638628 h 638628"/>
              <a:gd name="connsiteX2" fmla="*/ 2815771 w 2815771"/>
              <a:gd name="connsiteY2" fmla="*/ 638628 h 638628"/>
            </a:gdLst>
            <a:ahLst/>
            <a:cxnLst>
              <a:cxn ang="0">
                <a:pos x="connsiteX0" y="connsiteY0"/>
              </a:cxn>
              <a:cxn ang="0">
                <a:pos x="connsiteX1" y="connsiteY1"/>
              </a:cxn>
              <a:cxn ang="0">
                <a:pos x="connsiteX2" y="connsiteY2"/>
              </a:cxn>
            </a:cxnLst>
            <a:rect l="l" t="t" r="r" b="b"/>
            <a:pathLst>
              <a:path w="2815771" h="638628">
                <a:moveTo>
                  <a:pt x="0" y="0"/>
                </a:moveTo>
                <a:lnTo>
                  <a:pt x="725714" y="638628"/>
                </a:lnTo>
                <a:lnTo>
                  <a:pt x="2815771" y="638628"/>
                </a:lnTo>
              </a:path>
            </a:pathLst>
          </a:cu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13" name="任意多边形 12"/>
          <p:cNvSpPr/>
          <p:nvPr/>
        </p:nvSpPr>
        <p:spPr>
          <a:xfrm flipV="1">
            <a:off x="5607050" y="2171700"/>
            <a:ext cx="605790" cy="347345"/>
          </a:xfrm>
          <a:custGeom>
            <a:avLst/>
            <a:gdLst>
              <a:gd name="connsiteX0" fmla="*/ 0 w 2815771"/>
              <a:gd name="connsiteY0" fmla="*/ 0 h 638628"/>
              <a:gd name="connsiteX1" fmla="*/ 725714 w 2815771"/>
              <a:gd name="connsiteY1" fmla="*/ 638628 h 638628"/>
              <a:gd name="connsiteX2" fmla="*/ 2815771 w 2815771"/>
              <a:gd name="connsiteY2" fmla="*/ 638628 h 638628"/>
            </a:gdLst>
            <a:ahLst/>
            <a:cxnLst>
              <a:cxn ang="0">
                <a:pos x="connsiteX0" y="connsiteY0"/>
              </a:cxn>
              <a:cxn ang="0">
                <a:pos x="connsiteX1" y="connsiteY1"/>
              </a:cxn>
              <a:cxn ang="0">
                <a:pos x="connsiteX2" y="connsiteY2"/>
              </a:cxn>
            </a:cxnLst>
            <a:rect l="l" t="t" r="r" b="b"/>
            <a:pathLst>
              <a:path w="2815771" h="638628">
                <a:moveTo>
                  <a:pt x="0" y="0"/>
                </a:moveTo>
                <a:lnTo>
                  <a:pt x="725714" y="638628"/>
                </a:lnTo>
                <a:lnTo>
                  <a:pt x="2815771" y="638628"/>
                </a:lnTo>
              </a:path>
            </a:pathLst>
          </a:cu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80808"/>
              </a:solidFill>
            </a:endParaRPr>
          </a:p>
        </p:txBody>
      </p:sp>
      <p:sp>
        <p:nvSpPr>
          <p:cNvPr id="14" name="任意多边形 13"/>
          <p:cNvSpPr/>
          <p:nvPr/>
        </p:nvSpPr>
        <p:spPr>
          <a:xfrm>
            <a:off x="5609590" y="3629025"/>
            <a:ext cx="627380" cy="483235"/>
          </a:xfrm>
          <a:custGeom>
            <a:avLst/>
            <a:gdLst>
              <a:gd name="connsiteX0" fmla="*/ 0 w 2815771"/>
              <a:gd name="connsiteY0" fmla="*/ 0 h 638628"/>
              <a:gd name="connsiteX1" fmla="*/ 725714 w 2815771"/>
              <a:gd name="connsiteY1" fmla="*/ 638628 h 638628"/>
              <a:gd name="connsiteX2" fmla="*/ 2815771 w 2815771"/>
              <a:gd name="connsiteY2" fmla="*/ 638628 h 638628"/>
            </a:gdLst>
            <a:ahLst/>
            <a:cxnLst>
              <a:cxn ang="0">
                <a:pos x="connsiteX0" y="connsiteY0"/>
              </a:cxn>
              <a:cxn ang="0">
                <a:pos x="connsiteX1" y="connsiteY1"/>
              </a:cxn>
              <a:cxn ang="0">
                <a:pos x="connsiteX2" y="connsiteY2"/>
              </a:cxn>
            </a:cxnLst>
            <a:rect l="l" t="t" r="r" b="b"/>
            <a:pathLst>
              <a:path w="2815771" h="638628">
                <a:moveTo>
                  <a:pt x="0" y="0"/>
                </a:moveTo>
                <a:lnTo>
                  <a:pt x="725714" y="638628"/>
                </a:lnTo>
                <a:lnTo>
                  <a:pt x="2815771" y="638628"/>
                </a:lnTo>
              </a:path>
            </a:pathLst>
          </a:custGeom>
          <a:no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a:ln w="12700">
                <a:solidFill>
                  <a:srgbClr val="F45157">
                    <a:satMod val="155000"/>
                  </a:srgbClr>
                </a:solidFill>
                <a:prstDash val="solid"/>
              </a:ln>
              <a:solidFill>
                <a:srgbClr val="8FA3A4">
                  <a:tint val="85000"/>
                  <a:satMod val="155000"/>
                </a:srgbClr>
              </a:solidFill>
              <a:effectLst>
                <a:outerShdw blurRad="41275" dist="20320" dir="1800000" algn="tl" rotWithShape="0">
                  <a:srgbClr val="000000">
                    <a:alpha val="40000"/>
                  </a:srgbClr>
                </a:outerShdw>
              </a:effectLst>
            </a:endParaRPr>
          </a:p>
        </p:txBody>
      </p:sp>
      <p:grpSp>
        <p:nvGrpSpPr>
          <p:cNvPr id="15" name="组合 14"/>
          <p:cNvGrpSpPr/>
          <p:nvPr/>
        </p:nvGrpSpPr>
        <p:grpSpPr>
          <a:xfrm>
            <a:off x="4060324" y="2551579"/>
            <a:ext cx="1028283" cy="1028283"/>
            <a:chOff x="4982373" y="2208496"/>
            <a:chExt cx="2227648" cy="2227648"/>
          </a:xfrm>
          <a:effectLst/>
        </p:grpSpPr>
        <p:sp>
          <p:nvSpPr>
            <p:cNvPr id="16" name="椭圆 15"/>
            <p:cNvSpPr/>
            <p:nvPr/>
          </p:nvSpPr>
          <p:spPr>
            <a:xfrm>
              <a:off x="4982373" y="2208496"/>
              <a:ext cx="2227648" cy="2227648"/>
            </a:xfrm>
            <a:prstGeom prst="ellipse">
              <a:avLst/>
            </a:prstGeom>
            <a:gradFill>
              <a:gsLst>
                <a:gs pos="0">
                  <a:schemeClr val="bg1">
                    <a:lumMod val="97000"/>
                  </a:schemeClr>
                </a:gs>
                <a:gs pos="100000">
                  <a:schemeClr val="bg1">
                    <a:lumMod val="76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564B45"/>
                </a:solidFill>
              </a:endParaRPr>
            </a:p>
          </p:txBody>
        </p:sp>
        <p:grpSp>
          <p:nvGrpSpPr>
            <p:cNvPr id="17" name="Group 35"/>
            <p:cNvGrpSpPr>
              <a:grpSpLocks noChangeAspect="1"/>
            </p:cNvGrpSpPr>
            <p:nvPr/>
          </p:nvGrpSpPr>
          <p:grpSpPr bwMode="auto">
            <a:xfrm>
              <a:off x="7021143" y="3577005"/>
              <a:ext cx="86125" cy="161136"/>
              <a:chOff x="4164" y="2298"/>
              <a:chExt cx="31" cy="58"/>
            </a:xfrm>
            <a:noFill/>
          </p:grpSpPr>
          <p:sp>
            <p:nvSpPr>
              <p:cNvPr id="18" name="Freeform 43"/>
              <p:cNvSpPr>
                <a:spLocks noEditPoints="1"/>
              </p:cNvSpPr>
              <p:nvPr/>
            </p:nvSpPr>
            <p:spPr bwMode="auto">
              <a:xfrm>
                <a:off x="4164" y="2301"/>
                <a:ext cx="31" cy="55"/>
              </a:xfrm>
              <a:custGeom>
                <a:avLst/>
                <a:gdLst>
                  <a:gd name="T0" fmla="*/ 12 w 13"/>
                  <a:gd name="T1" fmla="*/ 0 h 23"/>
                  <a:gd name="T2" fmla="*/ 12 w 13"/>
                  <a:gd name="T3" fmla="*/ 0 h 23"/>
                  <a:gd name="T4" fmla="*/ 12 w 13"/>
                  <a:gd name="T5" fmla="*/ 0 h 23"/>
                  <a:gd name="T6" fmla="*/ 12 w 13"/>
                  <a:gd name="T7" fmla="*/ 0 h 23"/>
                  <a:gd name="T8" fmla="*/ 9 w 13"/>
                  <a:gd name="T9" fmla="*/ 0 h 23"/>
                  <a:gd name="T10" fmla="*/ 7 w 13"/>
                  <a:gd name="T11" fmla="*/ 2 h 23"/>
                  <a:gd name="T12" fmla="*/ 6 w 13"/>
                  <a:gd name="T13" fmla="*/ 4 h 23"/>
                  <a:gd name="T14" fmla="*/ 5 w 13"/>
                  <a:gd name="T15" fmla="*/ 6 h 23"/>
                  <a:gd name="T16" fmla="*/ 5 w 13"/>
                  <a:gd name="T17" fmla="*/ 6 h 23"/>
                  <a:gd name="T18" fmla="*/ 4 w 13"/>
                  <a:gd name="T19" fmla="*/ 7 h 23"/>
                  <a:gd name="T20" fmla="*/ 3 w 13"/>
                  <a:gd name="T21" fmla="*/ 9 h 23"/>
                  <a:gd name="T22" fmla="*/ 3 w 13"/>
                  <a:gd name="T23" fmla="*/ 9 h 23"/>
                  <a:gd name="T24" fmla="*/ 3 w 13"/>
                  <a:gd name="T25" fmla="*/ 10 h 23"/>
                  <a:gd name="T26" fmla="*/ 2 w 13"/>
                  <a:gd name="T27" fmla="*/ 14 h 23"/>
                  <a:gd name="T28" fmla="*/ 2 w 13"/>
                  <a:gd name="T29" fmla="*/ 14 h 23"/>
                  <a:gd name="T30" fmla="*/ 1 w 13"/>
                  <a:gd name="T31" fmla="*/ 14 h 23"/>
                  <a:gd name="T32" fmla="*/ 0 w 13"/>
                  <a:gd name="T33" fmla="*/ 19 h 23"/>
                  <a:gd name="T34" fmla="*/ 1 w 13"/>
                  <a:gd name="T35" fmla="*/ 21 h 23"/>
                  <a:gd name="T36" fmla="*/ 0 w 13"/>
                  <a:gd name="T37" fmla="*/ 22 h 23"/>
                  <a:gd name="T38" fmla="*/ 1 w 13"/>
                  <a:gd name="T39" fmla="*/ 23 h 23"/>
                  <a:gd name="T40" fmla="*/ 2 w 13"/>
                  <a:gd name="T41" fmla="*/ 23 h 23"/>
                  <a:gd name="T42" fmla="*/ 6 w 13"/>
                  <a:gd name="T43" fmla="*/ 19 h 23"/>
                  <a:gd name="T44" fmla="*/ 6 w 13"/>
                  <a:gd name="T45" fmla="*/ 18 h 23"/>
                  <a:gd name="T46" fmla="*/ 7 w 13"/>
                  <a:gd name="T47" fmla="*/ 18 h 23"/>
                  <a:gd name="T48" fmla="*/ 7 w 13"/>
                  <a:gd name="T49" fmla="*/ 16 h 23"/>
                  <a:gd name="T50" fmla="*/ 7 w 13"/>
                  <a:gd name="T51" fmla="*/ 14 h 23"/>
                  <a:gd name="T52" fmla="*/ 7 w 13"/>
                  <a:gd name="T53" fmla="*/ 14 h 23"/>
                  <a:gd name="T54" fmla="*/ 7 w 13"/>
                  <a:gd name="T55" fmla="*/ 13 h 23"/>
                  <a:gd name="T56" fmla="*/ 7 w 13"/>
                  <a:gd name="T57" fmla="*/ 12 h 23"/>
                  <a:gd name="T58" fmla="*/ 7 w 13"/>
                  <a:gd name="T59" fmla="*/ 12 h 23"/>
                  <a:gd name="T60" fmla="*/ 8 w 13"/>
                  <a:gd name="T61" fmla="*/ 10 h 23"/>
                  <a:gd name="T62" fmla="*/ 8 w 13"/>
                  <a:gd name="T63" fmla="*/ 10 h 23"/>
                  <a:gd name="T64" fmla="*/ 8 w 13"/>
                  <a:gd name="T65" fmla="*/ 9 h 23"/>
                  <a:gd name="T66" fmla="*/ 8 w 13"/>
                  <a:gd name="T67" fmla="*/ 9 h 23"/>
                  <a:gd name="T68" fmla="*/ 9 w 13"/>
                  <a:gd name="T69" fmla="*/ 9 h 23"/>
                  <a:gd name="T70" fmla="*/ 12 w 13"/>
                  <a:gd name="T71" fmla="*/ 2 h 23"/>
                  <a:gd name="T72" fmla="*/ 12 w 13"/>
                  <a:gd name="T73" fmla="*/ 3 h 23"/>
                  <a:gd name="T74" fmla="*/ 11 w 13"/>
                  <a:gd name="T75" fmla="*/ 3 h 23"/>
                  <a:gd name="T76" fmla="*/ 11 w 13"/>
                  <a:gd name="T77" fmla="*/ 2 h 23"/>
                  <a:gd name="T78" fmla="*/ 10 w 13"/>
                  <a:gd name="T79" fmla="*/ 1 h 23"/>
                  <a:gd name="T80" fmla="*/ 10 w 13"/>
                  <a:gd name="T81" fmla="*/ 0 h 23"/>
                  <a:gd name="T82" fmla="*/ 9 w 13"/>
                  <a:gd name="T83" fmla="*/ 0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3" h="23">
                    <a:moveTo>
                      <a:pt x="12" y="0"/>
                    </a:moveTo>
                    <a:cubicBezTo>
                      <a:pt x="12" y="0"/>
                      <a:pt x="12" y="0"/>
                      <a:pt x="12" y="0"/>
                    </a:cubicBezTo>
                    <a:cubicBezTo>
                      <a:pt x="12" y="0"/>
                      <a:pt x="12" y="0"/>
                      <a:pt x="12" y="0"/>
                    </a:cubicBezTo>
                    <a:cubicBezTo>
                      <a:pt x="12" y="0"/>
                      <a:pt x="12" y="0"/>
                      <a:pt x="12" y="0"/>
                    </a:cubicBezTo>
                    <a:moveTo>
                      <a:pt x="9" y="0"/>
                    </a:moveTo>
                    <a:cubicBezTo>
                      <a:pt x="9" y="1"/>
                      <a:pt x="8" y="1"/>
                      <a:pt x="7" y="2"/>
                    </a:cubicBezTo>
                    <a:cubicBezTo>
                      <a:pt x="7" y="3"/>
                      <a:pt x="6" y="3"/>
                      <a:pt x="6" y="4"/>
                    </a:cubicBezTo>
                    <a:cubicBezTo>
                      <a:pt x="5" y="4"/>
                      <a:pt x="5" y="5"/>
                      <a:pt x="5" y="6"/>
                    </a:cubicBezTo>
                    <a:cubicBezTo>
                      <a:pt x="5" y="6"/>
                      <a:pt x="5" y="6"/>
                      <a:pt x="5" y="6"/>
                    </a:cubicBezTo>
                    <a:cubicBezTo>
                      <a:pt x="4" y="7"/>
                      <a:pt x="4" y="7"/>
                      <a:pt x="4" y="7"/>
                    </a:cubicBezTo>
                    <a:cubicBezTo>
                      <a:pt x="3" y="7"/>
                      <a:pt x="3" y="8"/>
                      <a:pt x="3" y="9"/>
                    </a:cubicBezTo>
                    <a:cubicBezTo>
                      <a:pt x="3" y="9"/>
                      <a:pt x="3" y="9"/>
                      <a:pt x="3" y="9"/>
                    </a:cubicBezTo>
                    <a:cubicBezTo>
                      <a:pt x="3" y="10"/>
                      <a:pt x="3" y="10"/>
                      <a:pt x="3" y="10"/>
                    </a:cubicBezTo>
                    <a:cubicBezTo>
                      <a:pt x="2" y="11"/>
                      <a:pt x="2" y="12"/>
                      <a:pt x="2" y="14"/>
                    </a:cubicBezTo>
                    <a:cubicBezTo>
                      <a:pt x="2" y="14"/>
                      <a:pt x="2" y="14"/>
                      <a:pt x="2" y="14"/>
                    </a:cubicBezTo>
                    <a:cubicBezTo>
                      <a:pt x="1" y="14"/>
                      <a:pt x="1" y="14"/>
                      <a:pt x="1" y="14"/>
                    </a:cubicBezTo>
                    <a:cubicBezTo>
                      <a:pt x="0" y="15"/>
                      <a:pt x="0" y="17"/>
                      <a:pt x="0" y="19"/>
                    </a:cubicBezTo>
                    <a:cubicBezTo>
                      <a:pt x="1" y="20"/>
                      <a:pt x="1" y="21"/>
                      <a:pt x="1" y="21"/>
                    </a:cubicBezTo>
                    <a:cubicBezTo>
                      <a:pt x="0" y="22"/>
                      <a:pt x="0" y="22"/>
                      <a:pt x="0" y="22"/>
                    </a:cubicBezTo>
                    <a:cubicBezTo>
                      <a:pt x="1" y="23"/>
                      <a:pt x="1" y="23"/>
                      <a:pt x="1" y="23"/>
                    </a:cubicBezTo>
                    <a:cubicBezTo>
                      <a:pt x="2" y="23"/>
                      <a:pt x="2" y="23"/>
                      <a:pt x="2" y="23"/>
                    </a:cubicBezTo>
                    <a:cubicBezTo>
                      <a:pt x="5" y="23"/>
                      <a:pt x="5" y="20"/>
                      <a:pt x="6" y="19"/>
                    </a:cubicBezTo>
                    <a:cubicBezTo>
                      <a:pt x="6" y="18"/>
                      <a:pt x="6" y="18"/>
                      <a:pt x="6" y="18"/>
                    </a:cubicBezTo>
                    <a:cubicBezTo>
                      <a:pt x="7" y="18"/>
                      <a:pt x="7" y="18"/>
                      <a:pt x="7" y="18"/>
                    </a:cubicBezTo>
                    <a:cubicBezTo>
                      <a:pt x="7" y="17"/>
                      <a:pt x="7" y="16"/>
                      <a:pt x="7" y="16"/>
                    </a:cubicBezTo>
                    <a:cubicBezTo>
                      <a:pt x="7" y="15"/>
                      <a:pt x="7" y="15"/>
                      <a:pt x="7" y="14"/>
                    </a:cubicBezTo>
                    <a:cubicBezTo>
                      <a:pt x="7" y="14"/>
                      <a:pt x="7" y="14"/>
                      <a:pt x="7" y="14"/>
                    </a:cubicBezTo>
                    <a:cubicBezTo>
                      <a:pt x="7" y="13"/>
                      <a:pt x="7" y="13"/>
                      <a:pt x="7" y="13"/>
                    </a:cubicBezTo>
                    <a:cubicBezTo>
                      <a:pt x="7" y="12"/>
                      <a:pt x="7" y="12"/>
                      <a:pt x="7" y="12"/>
                    </a:cubicBezTo>
                    <a:cubicBezTo>
                      <a:pt x="7" y="12"/>
                      <a:pt x="7" y="12"/>
                      <a:pt x="7" y="12"/>
                    </a:cubicBezTo>
                    <a:cubicBezTo>
                      <a:pt x="8" y="12"/>
                      <a:pt x="8" y="11"/>
                      <a:pt x="8" y="10"/>
                    </a:cubicBezTo>
                    <a:cubicBezTo>
                      <a:pt x="8" y="10"/>
                      <a:pt x="8" y="10"/>
                      <a:pt x="8" y="10"/>
                    </a:cubicBezTo>
                    <a:cubicBezTo>
                      <a:pt x="8" y="9"/>
                      <a:pt x="8" y="9"/>
                      <a:pt x="8" y="9"/>
                    </a:cubicBezTo>
                    <a:cubicBezTo>
                      <a:pt x="8" y="9"/>
                      <a:pt x="8" y="9"/>
                      <a:pt x="8" y="9"/>
                    </a:cubicBezTo>
                    <a:cubicBezTo>
                      <a:pt x="9" y="9"/>
                      <a:pt x="9" y="9"/>
                      <a:pt x="9" y="9"/>
                    </a:cubicBezTo>
                    <a:cubicBezTo>
                      <a:pt x="11" y="8"/>
                      <a:pt x="13" y="5"/>
                      <a:pt x="12" y="2"/>
                    </a:cubicBezTo>
                    <a:cubicBezTo>
                      <a:pt x="12" y="2"/>
                      <a:pt x="12" y="2"/>
                      <a:pt x="12" y="3"/>
                    </a:cubicBezTo>
                    <a:cubicBezTo>
                      <a:pt x="11" y="3"/>
                      <a:pt x="11" y="3"/>
                      <a:pt x="11" y="3"/>
                    </a:cubicBezTo>
                    <a:cubicBezTo>
                      <a:pt x="11" y="2"/>
                      <a:pt x="11" y="2"/>
                      <a:pt x="11" y="2"/>
                    </a:cubicBezTo>
                    <a:cubicBezTo>
                      <a:pt x="10" y="2"/>
                      <a:pt x="10" y="1"/>
                      <a:pt x="10" y="1"/>
                    </a:cubicBezTo>
                    <a:cubicBezTo>
                      <a:pt x="10" y="0"/>
                      <a:pt x="10" y="0"/>
                      <a:pt x="10" y="0"/>
                    </a:cubicBezTo>
                    <a:cubicBezTo>
                      <a:pt x="9" y="0"/>
                      <a:pt x="9" y="0"/>
                      <a:pt x="9" y="0"/>
                    </a:cubicBezTo>
                  </a:path>
                </a:pathLst>
              </a:custGeom>
              <a:grpFill/>
              <a:ln w="12700">
                <a:solidFill>
                  <a:schemeClr val="bg1">
                    <a:lumMod val="65000"/>
                  </a:schemeClr>
                </a:solidFill>
                <a:round/>
              </a:ln>
            </p:spPr>
            <p:txBody>
              <a:bodyPr vert="horz" wrap="square" lIns="91440" tIns="45720" rIns="91440" bIns="45720" numCol="1" anchor="t" anchorCtr="0" compatLnSpc="1"/>
              <a:lstStyle/>
              <a:p>
                <a:endParaRPr lang="zh-CN" altLang="en-US">
                  <a:solidFill>
                    <a:srgbClr val="56777F"/>
                  </a:solidFill>
                </a:endParaRPr>
              </a:p>
            </p:txBody>
          </p:sp>
          <p:sp>
            <p:nvSpPr>
              <p:cNvPr id="19" name="Freeform 44"/>
              <p:cNvSpPr/>
              <p:nvPr/>
            </p:nvSpPr>
            <p:spPr bwMode="auto">
              <a:xfrm>
                <a:off x="4188" y="2298"/>
                <a:ext cx="7" cy="10"/>
              </a:xfrm>
              <a:custGeom>
                <a:avLst/>
                <a:gdLst>
                  <a:gd name="T0" fmla="*/ 1 w 3"/>
                  <a:gd name="T1" fmla="*/ 0 h 4"/>
                  <a:gd name="T2" fmla="*/ 0 w 3"/>
                  <a:gd name="T3" fmla="*/ 1 h 4"/>
                  <a:gd name="T4" fmla="*/ 0 w 3"/>
                  <a:gd name="T5" fmla="*/ 2 h 4"/>
                  <a:gd name="T6" fmla="*/ 1 w 3"/>
                  <a:gd name="T7" fmla="*/ 3 h 4"/>
                  <a:gd name="T8" fmla="*/ 1 w 3"/>
                  <a:gd name="T9" fmla="*/ 4 h 4"/>
                  <a:gd name="T10" fmla="*/ 2 w 3"/>
                  <a:gd name="T11" fmla="*/ 4 h 4"/>
                  <a:gd name="T12" fmla="*/ 2 w 3"/>
                  <a:gd name="T13" fmla="*/ 3 h 4"/>
                  <a:gd name="T14" fmla="*/ 3 w 3"/>
                  <a:gd name="T15" fmla="*/ 2 h 4"/>
                  <a:gd name="T16" fmla="*/ 2 w 3"/>
                  <a:gd name="T17" fmla="*/ 1 h 4"/>
                  <a:gd name="T18" fmla="*/ 2 w 3"/>
                  <a:gd name="T19" fmla="*/ 1 h 4"/>
                  <a:gd name="T20" fmla="*/ 1 w 3"/>
                  <a:gd name="T21" fmla="*/ 0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 h="4">
                    <a:moveTo>
                      <a:pt x="1" y="0"/>
                    </a:moveTo>
                    <a:cubicBezTo>
                      <a:pt x="0" y="1"/>
                      <a:pt x="0" y="1"/>
                      <a:pt x="0" y="1"/>
                    </a:cubicBezTo>
                    <a:cubicBezTo>
                      <a:pt x="0" y="2"/>
                      <a:pt x="0" y="2"/>
                      <a:pt x="0" y="2"/>
                    </a:cubicBezTo>
                    <a:cubicBezTo>
                      <a:pt x="0" y="2"/>
                      <a:pt x="0" y="3"/>
                      <a:pt x="1" y="3"/>
                    </a:cubicBezTo>
                    <a:cubicBezTo>
                      <a:pt x="1" y="4"/>
                      <a:pt x="1" y="4"/>
                      <a:pt x="1" y="4"/>
                    </a:cubicBezTo>
                    <a:cubicBezTo>
                      <a:pt x="2" y="4"/>
                      <a:pt x="2" y="4"/>
                      <a:pt x="2" y="4"/>
                    </a:cubicBezTo>
                    <a:cubicBezTo>
                      <a:pt x="2" y="3"/>
                      <a:pt x="2" y="3"/>
                      <a:pt x="2" y="3"/>
                    </a:cubicBezTo>
                    <a:cubicBezTo>
                      <a:pt x="3" y="3"/>
                      <a:pt x="3" y="3"/>
                      <a:pt x="3" y="2"/>
                    </a:cubicBezTo>
                    <a:cubicBezTo>
                      <a:pt x="3" y="2"/>
                      <a:pt x="2" y="2"/>
                      <a:pt x="2" y="1"/>
                    </a:cubicBezTo>
                    <a:cubicBezTo>
                      <a:pt x="2" y="1"/>
                      <a:pt x="2" y="1"/>
                      <a:pt x="2" y="1"/>
                    </a:cubicBezTo>
                    <a:cubicBezTo>
                      <a:pt x="2" y="1"/>
                      <a:pt x="1" y="1"/>
                      <a:pt x="1" y="0"/>
                    </a:cubicBezTo>
                  </a:path>
                </a:pathLst>
              </a:custGeom>
              <a:grpFill/>
              <a:ln w="12700">
                <a:solidFill>
                  <a:schemeClr val="bg1">
                    <a:lumMod val="65000"/>
                  </a:schemeClr>
                </a:solidFill>
                <a:round/>
              </a:ln>
            </p:spPr>
            <p:txBody>
              <a:bodyPr vert="horz" wrap="square" lIns="91440" tIns="45720" rIns="91440" bIns="45720" numCol="1" anchor="t" anchorCtr="0" compatLnSpc="1"/>
              <a:lstStyle/>
              <a:p>
                <a:endParaRPr lang="zh-CN" altLang="en-US">
                  <a:solidFill>
                    <a:srgbClr val="56777F"/>
                  </a:solidFill>
                </a:endParaRPr>
              </a:p>
            </p:txBody>
          </p:sp>
        </p:grpSp>
      </p:grpSp>
      <p:sp>
        <p:nvSpPr>
          <p:cNvPr id="21" name="TextBox 20"/>
          <p:cNvSpPr txBox="1"/>
          <p:nvPr/>
        </p:nvSpPr>
        <p:spPr bwMode="auto">
          <a:xfrm>
            <a:off x="361950" y="1166495"/>
            <a:ext cx="2277745" cy="1477645"/>
          </a:xfrm>
          <a:prstGeom prst="rect">
            <a:avLst/>
          </a:prstGeom>
          <a:noFill/>
        </p:spPr>
        <p:txBody>
          <a:bodyPr vert="horz" wrap="square" lIns="93296" tIns="46648" rIns="93296" bIns="46648" numCol="1" anchor="t" anchorCtr="0" compatLnSpc="1">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altLang="zh-CN" sz="1000">
                <a:solidFill>
                  <a:schemeClr val="bg1"/>
                </a:solidFill>
                <a:effectLst>
                  <a:outerShdw blurRad="38100" dist="19050" dir="2700000" algn="tl" rotWithShape="0">
                    <a:schemeClr val="dk1">
                      <a:alpha val="40000"/>
                    </a:schemeClr>
                  </a:outerShdw>
                </a:effectLst>
                <a:sym typeface="+mn-ea"/>
              </a:rPr>
              <a:t> </a:t>
            </a:r>
            <a:r>
              <a:rPr lang="en-US" altLang="zh-CN" sz="1000">
                <a:solidFill>
                  <a:schemeClr val="bg1"/>
                </a:solidFill>
                <a:effectLst>
                  <a:outerShdw blurRad="38100" dist="19050" dir="2700000" algn="tl" rotWithShape="0">
                    <a:schemeClr val="dk1">
                      <a:alpha val="40000"/>
                    </a:schemeClr>
                  </a:outerShdw>
                </a:effectLst>
                <a:cs typeface="+mn-lt"/>
                <a:sym typeface="+mn-ea"/>
              </a:rPr>
              <a:t>A</a:t>
            </a:r>
            <a:r>
              <a:rPr lang="zh-CN" altLang="en-US" sz="1000">
                <a:solidFill>
                  <a:schemeClr val="bg1"/>
                </a:solidFill>
                <a:effectLst>
                  <a:outerShdw blurRad="38100" dist="19050" dir="2700000" algn="tl" rotWithShape="0">
                    <a:schemeClr val="dk1">
                      <a:alpha val="40000"/>
                    </a:schemeClr>
                  </a:outerShdw>
                </a:effectLst>
                <a:cs typeface="+mn-lt"/>
                <a:sym typeface="+mn-ea"/>
              </a:rPr>
              <a:t>ll employees have realized the need for change. Before the MAC reform, the company has been in a state of loss, and the group often experienced staff turnover. At this time, the management of MAC received the support of the majority of employees when the management organized the research of change plans and meetings.</a:t>
            </a:r>
            <a:r>
              <a:rPr lang="en-US" altLang="zh-CN" sz="1000">
                <a:solidFill>
                  <a:schemeClr val="bg1"/>
                </a:solidFill>
                <a:effectLst>
                  <a:outerShdw blurRad="38100" dist="19050" dir="2700000" algn="tl" rotWithShape="0">
                    <a:schemeClr val="dk1">
                      <a:alpha val="40000"/>
                    </a:schemeClr>
                  </a:outerShdw>
                </a:effectLst>
                <a:cs typeface="+mn-lt"/>
                <a:sym typeface="+mn-ea"/>
              </a:rPr>
              <a:t>(</a:t>
            </a:r>
            <a:r>
              <a:rPr lang="en-US" altLang="zh-CN" sz="1000">
                <a:sym typeface="+mn-ea"/>
              </a:rPr>
              <a:t>Wang, 2002) </a:t>
            </a:r>
            <a:endParaRPr lang="zh-CN" altLang="en-US" sz="1000" dirty="0">
              <a:solidFill>
                <a:schemeClr val="bg1"/>
              </a:solidFill>
              <a:effectLst>
                <a:outerShdw blurRad="38100" dist="19050" dir="2700000" algn="tl" rotWithShape="0">
                  <a:schemeClr val="dk1">
                    <a:alpha val="40000"/>
                  </a:schemeClr>
                </a:outerShdw>
              </a:effectLst>
              <a:ea typeface="微软雅黑" panose="020B0503020204020204" pitchFamily="34" charset="-122"/>
              <a:cs typeface="+mn-lt"/>
              <a:sym typeface="+mn-ea"/>
              <a:hlinkClick r:id="rId1" action="ppaction://hlinksldjump"/>
            </a:endParaRPr>
          </a:p>
        </p:txBody>
      </p:sp>
      <p:sp>
        <p:nvSpPr>
          <p:cNvPr id="24" name="TextBox 20"/>
          <p:cNvSpPr txBox="1"/>
          <p:nvPr/>
        </p:nvSpPr>
        <p:spPr bwMode="auto">
          <a:xfrm>
            <a:off x="371475" y="3614420"/>
            <a:ext cx="2446655" cy="861695"/>
          </a:xfrm>
          <a:prstGeom prst="rect">
            <a:avLst/>
          </a:prstGeom>
          <a:noFill/>
        </p:spPr>
        <p:txBody>
          <a:bodyPr vert="horz" wrap="square" lIns="93296" tIns="46648" rIns="93296" bIns="46648" numCol="1" anchor="t" anchorCtr="0" compatLnSpc="1">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00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sym typeface="+mn-ea"/>
              </a:rPr>
              <a:t>Secondly, the change of MAC is mainly the change of system and top-level design, which has not too many conflicts of interest with ordinary employees and has been recognized by the majority of employees.</a:t>
            </a:r>
            <a:endParaRPr lang="zh-CN" altLang="en-US" sz="1000" dirty="0">
              <a:solidFill>
                <a:schemeClr val="tx1"/>
              </a:solidFill>
              <a:effectLst>
                <a:outerShdw blurRad="38100" dist="19050" dir="2700000" algn="tl" rotWithShape="0">
                  <a:schemeClr val="dk1">
                    <a:alpha val="40000"/>
                  </a:schemeClr>
                </a:outerShdw>
              </a:effectLst>
              <a:latin typeface="Calibri" panose="020F0502020204030204" pitchFamily="34" charset="0"/>
              <a:ea typeface="微软雅黑" panose="020B0503020204020204" pitchFamily="34" charset="-122"/>
              <a:cs typeface="Calibri" panose="020F0502020204030204" pitchFamily="34" charset="0"/>
              <a:sym typeface="+mn-ea"/>
            </a:endParaRPr>
          </a:p>
        </p:txBody>
      </p:sp>
      <p:sp>
        <p:nvSpPr>
          <p:cNvPr id="31" name="TextBox 19"/>
          <p:cNvSpPr txBox="1">
            <a:spLocks noChangeArrowheads="1"/>
          </p:cNvSpPr>
          <p:nvPr/>
        </p:nvSpPr>
        <p:spPr bwMode="auto">
          <a:xfrm>
            <a:off x="6372225" y="1230630"/>
            <a:ext cx="1983740" cy="1169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3296" tIns="46648" rIns="93296" bIns="46648" numCol="1" anchor="t"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altLang="zh-CN" sz="100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sym typeface="+mn-ea"/>
              </a:rPr>
              <a:t>T</a:t>
            </a:r>
            <a:r>
              <a:rPr lang="zh-CN" altLang="en-US" sz="1000">
                <a:solidFill>
                  <a:schemeClr val="tx1"/>
                </a:solidFill>
                <a:effectLst>
                  <a:outerShdw blurRad="38100" dist="19050" dir="2700000" algn="tl" rotWithShape="0">
                    <a:schemeClr val="dk1">
                      <a:alpha val="40000"/>
                    </a:schemeClr>
                  </a:outerShdw>
                </a:effectLst>
                <a:latin typeface="Calibri" panose="020F0502020204030204" pitchFamily="34" charset="0"/>
                <a:cs typeface="Calibri" panose="020F0502020204030204" pitchFamily="34" charset="0"/>
                <a:sym typeface="+mn-ea"/>
              </a:rPr>
              <a:t>he reform of MAC has been guided and designed by professional consulting companies, taking into account the interests of all middle-level leaders and winning the support of senior managers. </a:t>
            </a:r>
            <a:endParaRPr lang="zh-CN" altLang="en-US" sz="1000" dirty="0">
              <a:solidFill>
                <a:schemeClr val="tx1"/>
              </a:solidFill>
              <a:effectLst>
                <a:outerShdw blurRad="38100" dist="19050" dir="2700000" algn="tl" rotWithShape="0">
                  <a:schemeClr val="dk1">
                    <a:alpha val="40000"/>
                  </a:schemeClr>
                </a:outerShdw>
              </a:effectLst>
              <a:latin typeface="Calibri" panose="020F0502020204030204" pitchFamily="34" charset="0"/>
              <a:ea typeface="微软雅黑" panose="020B0503020204020204" pitchFamily="34" charset="-122"/>
              <a:cs typeface="Calibri" panose="020F0502020204030204" pitchFamily="34" charset="0"/>
              <a:sym typeface="+mn-ea"/>
            </a:endParaRPr>
          </a:p>
        </p:txBody>
      </p:sp>
      <p:sp>
        <p:nvSpPr>
          <p:cNvPr id="33" name="TextBox 20"/>
          <p:cNvSpPr txBox="1"/>
          <p:nvPr/>
        </p:nvSpPr>
        <p:spPr bwMode="auto">
          <a:xfrm>
            <a:off x="6398260" y="3257550"/>
            <a:ext cx="2295525" cy="1150620"/>
          </a:xfrm>
          <a:prstGeom prst="rect">
            <a:avLst/>
          </a:prstGeom>
          <a:noFill/>
        </p:spPr>
        <p:txBody>
          <a:bodyPr vert="horz" wrap="square" lIns="93296" tIns="46648" rIns="93296" bIns="46648" numCol="1" anchor="t" anchorCtr="0" compatLnSpc="1">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900">
                <a:solidFill>
                  <a:schemeClr val="bg1"/>
                </a:solidFill>
                <a:effectLst>
                  <a:outerShdw blurRad="38100" dist="19050" dir="2700000" algn="tl" rotWithShape="0">
                    <a:schemeClr val="dk1">
                      <a:alpha val="40000"/>
                    </a:schemeClr>
                  </a:outerShdw>
                </a:effectLst>
                <a:sym typeface="+mn-ea"/>
              </a:rPr>
              <a:t>MAS has properly solved the problems and obstacles in the process of reform. The change of equity will affect the interests of many people. After the equity is distributed to each subsidiary, the parent company does not give up, but designs a fair, reasonable and incentive system for each subsidiary with the professional help of the consulting company.　</a:t>
            </a:r>
            <a:endParaRPr lang="zh-CN" altLang="en-US" sz="900" dirty="0">
              <a:solidFill>
                <a:schemeClr val="bg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sym typeface="+mn-ea"/>
            </a:endParaRPr>
          </a:p>
        </p:txBody>
      </p:sp>
      <p:sp>
        <p:nvSpPr>
          <p:cNvPr id="100" name="Freeform 87"/>
          <p:cNvSpPr>
            <a:spLocks noEditPoints="1" noChangeArrowheads="1"/>
          </p:cNvSpPr>
          <p:nvPr>
            <p:custDataLst>
              <p:tags r:id="rId2"/>
            </p:custDataLst>
          </p:nvPr>
        </p:nvSpPr>
        <p:spPr bwMode="auto">
          <a:xfrm>
            <a:off x="4392295" y="2874645"/>
            <a:ext cx="385445" cy="307975"/>
          </a:xfrm>
          <a:custGeom>
            <a:avLst/>
            <a:gdLst>
              <a:gd name="T0" fmla="*/ 323850 w 162"/>
              <a:gd name="T1" fmla="*/ 24082 h 106"/>
              <a:gd name="T2" fmla="*/ 173919 w 162"/>
              <a:gd name="T3" fmla="*/ 0 h 106"/>
              <a:gd name="T4" fmla="*/ 9995 w 162"/>
              <a:gd name="T5" fmla="*/ 24082 h 106"/>
              <a:gd name="T6" fmla="*/ 9995 w 162"/>
              <a:gd name="T7" fmla="*/ 110376 h 106"/>
              <a:gd name="T8" fmla="*/ 5997 w 162"/>
              <a:gd name="T9" fmla="*/ 120410 h 106"/>
              <a:gd name="T10" fmla="*/ 15993 w 162"/>
              <a:gd name="T11" fmla="*/ 132451 h 106"/>
              <a:gd name="T12" fmla="*/ 27987 w 162"/>
              <a:gd name="T13" fmla="*/ 120410 h 106"/>
              <a:gd name="T14" fmla="*/ 21990 w 162"/>
              <a:gd name="T15" fmla="*/ 110376 h 106"/>
              <a:gd name="T16" fmla="*/ 21990 w 162"/>
              <a:gd name="T17" fmla="*/ 56192 h 106"/>
              <a:gd name="T18" fmla="*/ 173919 w 162"/>
              <a:gd name="T19" fmla="*/ 78267 h 106"/>
              <a:gd name="T20" fmla="*/ 323850 w 162"/>
              <a:gd name="T21" fmla="*/ 54185 h 106"/>
              <a:gd name="T22" fmla="*/ 323850 w 162"/>
              <a:gd name="T23" fmla="*/ 24082 h 106"/>
              <a:gd name="T24" fmla="*/ 25988 w 162"/>
              <a:gd name="T25" fmla="*/ 136465 h 106"/>
              <a:gd name="T26" fmla="*/ 7996 w 162"/>
              <a:gd name="T27" fmla="*/ 136465 h 106"/>
              <a:gd name="T28" fmla="*/ 0 w 162"/>
              <a:gd name="T29" fmla="*/ 188643 h 106"/>
              <a:gd name="T30" fmla="*/ 5997 w 162"/>
              <a:gd name="T31" fmla="*/ 190650 h 106"/>
              <a:gd name="T32" fmla="*/ 7996 w 162"/>
              <a:gd name="T33" fmla="*/ 184629 h 106"/>
              <a:gd name="T34" fmla="*/ 7996 w 162"/>
              <a:gd name="T35" fmla="*/ 190650 h 106"/>
              <a:gd name="T36" fmla="*/ 17992 w 162"/>
              <a:gd name="T37" fmla="*/ 192657 h 106"/>
              <a:gd name="T38" fmla="*/ 19991 w 162"/>
              <a:gd name="T39" fmla="*/ 186636 h 106"/>
              <a:gd name="T40" fmla="*/ 21990 w 162"/>
              <a:gd name="T41" fmla="*/ 190650 h 106"/>
              <a:gd name="T42" fmla="*/ 23989 w 162"/>
              <a:gd name="T43" fmla="*/ 190650 h 106"/>
              <a:gd name="T44" fmla="*/ 25988 w 162"/>
              <a:gd name="T45" fmla="*/ 166568 h 106"/>
              <a:gd name="T46" fmla="*/ 27987 w 162"/>
              <a:gd name="T47" fmla="*/ 190650 h 106"/>
              <a:gd name="T48" fmla="*/ 33984 w 162"/>
              <a:gd name="T49" fmla="*/ 188643 h 106"/>
              <a:gd name="T50" fmla="*/ 25988 w 162"/>
              <a:gd name="T51" fmla="*/ 136465 h 106"/>
              <a:gd name="T52" fmla="*/ 59972 w 162"/>
              <a:gd name="T53" fmla="*/ 188643 h 106"/>
              <a:gd name="T54" fmla="*/ 59972 w 162"/>
              <a:gd name="T55" fmla="*/ 74253 h 106"/>
              <a:gd name="T56" fmla="*/ 173919 w 162"/>
              <a:gd name="T57" fmla="*/ 90308 h 106"/>
              <a:gd name="T58" fmla="*/ 281869 w 162"/>
              <a:gd name="T59" fmla="*/ 74253 h 106"/>
              <a:gd name="T60" fmla="*/ 281869 w 162"/>
              <a:gd name="T61" fmla="*/ 186636 h 106"/>
              <a:gd name="T62" fmla="*/ 171920 w 162"/>
              <a:gd name="T63" fmla="*/ 212725 h 106"/>
              <a:gd name="T64" fmla="*/ 59972 w 162"/>
              <a:gd name="T65" fmla="*/ 188643 h 10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2"/>
              <a:gd name="T100" fmla="*/ 0 h 106"/>
              <a:gd name="T101" fmla="*/ 162 w 162"/>
              <a:gd name="T102" fmla="*/ 106 h 10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2" h="106">
                <a:moveTo>
                  <a:pt x="162" y="12"/>
                </a:moveTo>
                <a:cubicBezTo>
                  <a:pt x="87" y="0"/>
                  <a:pt x="87" y="0"/>
                  <a:pt x="87" y="0"/>
                </a:cubicBezTo>
                <a:cubicBezTo>
                  <a:pt x="5" y="12"/>
                  <a:pt x="5" y="12"/>
                  <a:pt x="5" y="12"/>
                </a:cubicBezTo>
                <a:cubicBezTo>
                  <a:pt x="5" y="27"/>
                  <a:pt x="5" y="41"/>
                  <a:pt x="5" y="55"/>
                </a:cubicBezTo>
                <a:cubicBezTo>
                  <a:pt x="4" y="56"/>
                  <a:pt x="3" y="58"/>
                  <a:pt x="3" y="60"/>
                </a:cubicBezTo>
                <a:cubicBezTo>
                  <a:pt x="3" y="63"/>
                  <a:pt x="5" y="66"/>
                  <a:pt x="8" y="66"/>
                </a:cubicBezTo>
                <a:cubicBezTo>
                  <a:pt x="12" y="66"/>
                  <a:pt x="14" y="63"/>
                  <a:pt x="14" y="60"/>
                </a:cubicBezTo>
                <a:cubicBezTo>
                  <a:pt x="14" y="58"/>
                  <a:pt x="13" y="56"/>
                  <a:pt x="11" y="55"/>
                </a:cubicBezTo>
                <a:cubicBezTo>
                  <a:pt x="11" y="28"/>
                  <a:pt x="11" y="28"/>
                  <a:pt x="11" y="28"/>
                </a:cubicBezTo>
                <a:cubicBezTo>
                  <a:pt x="87" y="39"/>
                  <a:pt x="87" y="39"/>
                  <a:pt x="87" y="39"/>
                </a:cubicBezTo>
                <a:cubicBezTo>
                  <a:pt x="162" y="27"/>
                  <a:pt x="162" y="27"/>
                  <a:pt x="162" y="27"/>
                </a:cubicBezTo>
                <a:cubicBezTo>
                  <a:pt x="162" y="12"/>
                  <a:pt x="162" y="12"/>
                  <a:pt x="162" y="12"/>
                </a:cubicBezTo>
                <a:close/>
                <a:moveTo>
                  <a:pt x="13" y="68"/>
                </a:moveTo>
                <a:cubicBezTo>
                  <a:pt x="10" y="69"/>
                  <a:pt x="7" y="69"/>
                  <a:pt x="4" y="68"/>
                </a:cubicBezTo>
                <a:cubicBezTo>
                  <a:pt x="3" y="77"/>
                  <a:pt x="1" y="85"/>
                  <a:pt x="0" y="94"/>
                </a:cubicBezTo>
                <a:cubicBezTo>
                  <a:pt x="1" y="94"/>
                  <a:pt x="2" y="94"/>
                  <a:pt x="3" y="95"/>
                </a:cubicBezTo>
                <a:cubicBezTo>
                  <a:pt x="4" y="92"/>
                  <a:pt x="4" y="92"/>
                  <a:pt x="4" y="92"/>
                </a:cubicBezTo>
                <a:cubicBezTo>
                  <a:pt x="4" y="95"/>
                  <a:pt x="4" y="95"/>
                  <a:pt x="4" y="95"/>
                </a:cubicBezTo>
                <a:cubicBezTo>
                  <a:pt x="6" y="95"/>
                  <a:pt x="8" y="96"/>
                  <a:pt x="9" y="96"/>
                </a:cubicBezTo>
                <a:cubicBezTo>
                  <a:pt x="10" y="93"/>
                  <a:pt x="10" y="93"/>
                  <a:pt x="10" y="93"/>
                </a:cubicBezTo>
                <a:cubicBezTo>
                  <a:pt x="11" y="95"/>
                  <a:pt x="11" y="95"/>
                  <a:pt x="11" y="95"/>
                </a:cubicBezTo>
                <a:cubicBezTo>
                  <a:pt x="12" y="95"/>
                  <a:pt x="12" y="95"/>
                  <a:pt x="12" y="95"/>
                </a:cubicBezTo>
                <a:cubicBezTo>
                  <a:pt x="13" y="83"/>
                  <a:pt x="13" y="83"/>
                  <a:pt x="13" y="83"/>
                </a:cubicBezTo>
                <a:cubicBezTo>
                  <a:pt x="14" y="95"/>
                  <a:pt x="14" y="95"/>
                  <a:pt x="14" y="95"/>
                </a:cubicBezTo>
                <a:cubicBezTo>
                  <a:pt x="15" y="94"/>
                  <a:pt x="16" y="94"/>
                  <a:pt x="17" y="94"/>
                </a:cubicBezTo>
                <a:cubicBezTo>
                  <a:pt x="16" y="85"/>
                  <a:pt x="14" y="77"/>
                  <a:pt x="13" y="68"/>
                </a:cubicBezTo>
                <a:close/>
                <a:moveTo>
                  <a:pt x="30" y="94"/>
                </a:moveTo>
                <a:cubicBezTo>
                  <a:pt x="30" y="37"/>
                  <a:pt x="30" y="37"/>
                  <a:pt x="30" y="37"/>
                </a:cubicBezTo>
                <a:cubicBezTo>
                  <a:pt x="87" y="45"/>
                  <a:pt x="87" y="45"/>
                  <a:pt x="87" y="45"/>
                </a:cubicBezTo>
                <a:cubicBezTo>
                  <a:pt x="141" y="37"/>
                  <a:pt x="141" y="37"/>
                  <a:pt x="141" y="37"/>
                </a:cubicBezTo>
                <a:cubicBezTo>
                  <a:pt x="141" y="93"/>
                  <a:pt x="141" y="93"/>
                  <a:pt x="141" y="93"/>
                </a:cubicBezTo>
                <a:cubicBezTo>
                  <a:pt x="122" y="93"/>
                  <a:pt x="104" y="98"/>
                  <a:pt x="86" y="106"/>
                </a:cubicBezTo>
                <a:cubicBezTo>
                  <a:pt x="68" y="97"/>
                  <a:pt x="49" y="94"/>
                  <a:pt x="30" y="94"/>
                </a:cubicBezTo>
                <a:close/>
              </a:path>
            </a:pathLst>
          </a:custGeom>
          <a:solidFill>
            <a:schemeClr val="accent2"/>
          </a:solidFill>
          <a:ln>
            <a:noFill/>
          </a:ln>
        </p:spPr>
        <p:txBody>
          <a:bodyPr/>
          <a:p>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p:cTn id="17" dur="500" fill="hold"/>
                                        <p:tgtEl>
                                          <p:spTgt spid="8"/>
                                        </p:tgtEl>
                                        <p:attrNameLst>
                                          <p:attrName>ppt_w</p:attrName>
                                        </p:attrNameLst>
                                      </p:cBhvr>
                                      <p:tavLst>
                                        <p:tav tm="0">
                                          <p:val>
                                            <p:fltVal val="0"/>
                                          </p:val>
                                        </p:tav>
                                        <p:tav tm="100000">
                                          <p:val>
                                            <p:strVal val="#ppt_w"/>
                                          </p:val>
                                        </p:tav>
                                      </p:tavLst>
                                    </p:anim>
                                    <p:anim calcmode="lin" valueType="num">
                                      <p:cBhvr>
                                        <p:cTn id="18" dur="500" fill="hold"/>
                                        <p:tgtEl>
                                          <p:spTgt spid="8"/>
                                        </p:tgtEl>
                                        <p:attrNameLst>
                                          <p:attrName>ppt_h</p:attrName>
                                        </p:attrNameLst>
                                      </p:cBhvr>
                                      <p:tavLst>
                                        <p:tav tm="0">
                                          <p:val>
                                            <p:fltVal val="0"/>
                                          </p:val>
                                        </p:tav>
                                        <p:tav tm="100000">
                                          <p:val>
                                            <p:strVal val="#ppt_h"/>
                                          </p:val>
                                        </p:tav>
                                      </p:tavLst>
                                    </p:anim>
                                    <p:animEffect transition="in" filter="fade">
                                      <p:cBhvr>
                                        <p:cTn id="19" dur="500"/>
                                        <p:tgtEl>
                                          <p:spTgt spid="8"/>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500" fill="hold"/>
                                        <p:tgtEl>
                                          <p:spTgt spid="9"/>
                                        </p:tgtEl>
                                        <p:attrNameLst>
                                          <p:attrName>ppt_w</p:attrName>
                                        </p:attrNameLst>
                                      </p:cBhvr>
                                      <p:tavLst>
                                        <p:tav tm="0">
                                          <p:val>
                                            <p:fltVal val="0"/>
                                          </p:val>
                                        </p:tav>
                                        <p:tav tm="100000">
                                          <p:val>
                                            <p:strVal val="#ppt_w"/>
                                          </p:val>
                                        </p:tav>
                                      </p:tavLst>
                                    </p:anim>
                                    <p:anim calcmode="lin" valueType="num">
                                      <p:cBhvr>
                                        <p:cTn id="23" dur="500" fill="hold"/>
                                        <p:tgtEl>
                                          <p:spTgt spid="9"/>
                                        </p:tgtEl>
                                        <p:attrNameLst>
                                          <p:attrName>ppt_h</p:attrName>
                                        </p:attrNameLst>
                                      </p:cBhvr>
                                      <p:tavLst>
                                        <p:tav tm="0">
                                          <p:val>
                                            <p:fltVal val="0"/>
                                          </p:val>
                                        </p:tav>
                                        <p:tav tm="100000">
                                          <p:val>
                                            <p:strVal val="#ppt_h"/>
                                          </p:val>
                                        </p:tav>
                                      </p:tavLst>
                                    </p:anim>
                                    <p:animEffect transition="in" filter="fade">
                                      <p:cBhvr>
                                        <p:cTn id="24" dur="500"/>
                                        <p:tgtEl>
                                          <p:spTgt spid="9"/>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p:cTn id="27" dur="500" fill="hold"/>
                                        <p:tgtEl>
                                          <p:spTgt spid="10"/>
                                        </p:tgtEl>
                                        <p:attrNameLst>
                                          <p:attrName>ppt_w</p:attrName>
                                        </p:attrNameLst>
                                      </p:cBhvr>
                                      <p:tavLst>
                                        <p:tav tm="0">
                                          <p:val>
                                            <p:fltVal val="0"/>
                                          </p:val>
                                        </p:tav>
                                        <p:tav tm="100000">
                                          <p:val>
                                            <p:strVal val="#ppt_w"/>
                                          </p:val>
                                        </p:tav>
                                      </p:tavLst>
                                    </p:anim>
                                    <p:anim calcmode="lin" valueType="num">
                                      <p:cBhvr>
                                        <p:cTn id="28" dur="500" fill="hold"/>
                                        <p:tgtEl>
                                          <p:spTgt spid="10"/>
                                        </p:tgtEl>
                                        <p:attrNameLst>
                                          <p:attrName>ppt_h</p:attrName>
                                        </p:attrNameLst>
                                      </p:cBhvr>
                                      <p:tavLst>
                                        <p:tav tm="0">
                                          <p:val>
                                            <p:fltVal val="0"/>
                                          </p:val>
                                        </p:tav>
                                        <p:tav tm="100000">
                                          <p:val>
                                            <p:strVal val="#ppt_h"/>
                                          </p:val>
                                        </p:tav>
                                      </p:tavLst>
                                    </p:anim>
                                    <p:animEffect transition="in" filter="fade">
                                      <p:cBhvr>
                                        <p:cTn id="29" dur="500"/>
                                        <p:tgtEl>
                                          <p:spTgt spid="10"/>
                                        </p:tgtEl>
                                      </p:cBhvr>
                                    </p:animEffect>
                                  </p:childTnLst>
                                </p:cTn>
                              </p:par>
                              <p:par>
                                <p:cTn id="30" presetID="53" presetClass="entr" presetSubtype="16" fill="hold" nodeType="withEffect">
                                  <p:stCondLst>
                                    <p:cond delay="0"/>
                                  </p:stCondLst>
                                  <p:childTnLst>
                                    <p:set>
                                      <p:cBhvr>
                                        <p:cTn id="31" dur="1" fill="hold">
                                          <p:stCondLst>
                                            <p:cond delay="0"/>
                                          </p:stCondLst>
                                        </p:cTn>
                                        <p:tgtEl>
                                          <p:spTgt spid="15"/>
                                        </p:tgtEl>
                                        <p:attrNameLst>
                                          <p:attrName>style.visibility</p:attrName>
                                        </p:attrNameLst>
                                      </p:cBhvr>
                                      <p:to>
                                        <p:strVal val="visible"/>
                                      </p:to>
                                    </p:set>
                                    <p:anim calcmode="lin" valueType="num">
                                      <p:cBhvr>
                                        <p:cTn id="32" dur="500" fill="hold"/>
                                        <p:tgtEl>
                                          <p:spTgt spid="15"/>
                                        </p:tgtEl>
                                        <p:attrNameLst>
                                          <p:attrName>ppt_w</p:attrName>
                                        </p:attrNameLst>
                                      </p:cBhvr>
                                      <p:tavLst>
                                        <p:tav tm="0">
                                          <p:val>
                                            <p:fltVal val="0"/>
                                          </p:val>
                                        </p:tav>
                                        <p:tav tm="100000">
                                          <p:val>
                                            <p:strVal val="#ppt_w"/>
                                          </p:val>
                                        </p:tav>
                                      </p:tavLst>
                                    </p:anim>
                                    <p:anim calcmode="lin" valueType="num">
                                      <p:cBhvr>
                                        <p:cTn id="33" dur="500" fill="hold"/>
                                        <p:tgtEl>
                                          <p:spTgt spid="15"/>
                                        </p:tgtEl>
                                        <p:attrNameLst>
                                          <p:attrName>ppt_h</p:attrName>
                                        </p:attrNameLst>
                                      </p:cBhvr>
                                      <p:tavLst>
                                        <p:tav tm="0">
                                          <p:val>
                                            <p:fltVal val="0"/>
                                          </p:val>
                                        </p:tav>
                                        <p:tav tm="100000">
                                          <p:val>
                                            <p:strVal val="#ppt_h"/>
                                          </p:val>
                                        </p:tav>
                                      </p:tavLst>
                                    </p:anim>
                                    <p:animEffect transition="in" filter="fade">
                                      <p:cBhvr>
                                        <p:cTn id="34" dur="500"/>
                                        <p:tgtEl>
                                          <p:spTgt spid="15"/>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p:cTn id="37" dur="500" fill="hold"/>
                                        <p:tgtEl>
                                          <p:spTgt spid="7"/>
                                        </p:tgtEl>
                                        <p:attrNameLst>
                                          <p:attrName>ppt_w</p:attrName>
                                        </p:attrNameLst>
                                      </p:cBhvr>
                                      <p:tavLst>
                                        <p:tav tm="0">
                                          <p:val>
                                            <p:fltVal val="0"/>
                                          </p:val>
                                        </p:tav>
                                        <p:tav tm="100000">
                                          <p:val>
                                            <p:strVal val="#ppt_w"/>
                                          </p:val>
                                        </p:tav>
                                      </p:tavLst>
                                    </p:anim>
                                    <p:anim calcmode="lin" valueType="num">
                                      <p:cBhvr>
                                        <p:cTn id="38" dur="500" fill="hold"/>
                                        <p:tgtEl>
                                          <p:spTgt spid="7"/>
                                        </p:tgtEl>
                                        <p:attrNameLst>
                                          <p:attrName>ppt_h</p:attrName>
                                        </p:attrNameLst>
                                      </p:cBhvr>
                                      <p:tavLst>
                                        <p:tav tm="0">
                                          <p:val>
                                            <p:fltVal val="0"/>
                                          </p:val>
                                        </p:tav>
                                        <p:tav tm="100000">
                                          <p:val>
                                            <p:strVal val="#ppt_h"/>
                                          </p:val>
                                        </p:tav>
                                      </p:tavLst>
                                    </p:anim>
                                    <p:animEffect transition="in" filter="fade">
                                      <p:cBhvr>
                                        <p:cTn id="39" dur="500"/>
                                        <p:tgtEl>
                                          <p:spTgt spid="7"/>
                                        </p:tgtEl>
                                      </p:cBhvr>
                                    </p:animEffect>
                                  </p:childTnLst>
                                </p:cTn>
                              </p:par>
                              <p:par>
                                <p:cTn id="40" presetID="42" presetClass="entr" presetSubtype="0" fill="hold" grpId="0" nodeType="with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500"/>
                                        <p:tgtEl>
                                          <p:spTgt spid="13"/>
                                        </p:tgtEl>
                                      </p:cBhvr>
                                    </p:animEffect>
                                    <p:anim calcmode="lin" valueType="num">
                                      <p:cBhvr>
                                        <p:cTn id="43" dur="500" fill="hold"/>
                                        <p:tgtEl>
                                          <p:spTgt spid="13"/>
                                        </p:tgtEl>
                                        <p:attrNameLst>
                                          <p:attrName>ppt_x</p:attrName>
                                        </p:attrNameLst>
                                      </p:cBhvr>
                                      <p:tavLst>
                                        <p:tav tm="0">
                                          <p:val>
                                            <p:strVal val="#ppt_x"/>
                                          </p:val>
                                        </p:tav>
                                        <p:tav tm="100000">
                                          <p:val>
                                            <p:strVal val="#ppt_x"/>
                                          </p:val>
                                        </p:tav>
                                      </p:tavLst>
                                    </p:anim>
                                    <p:anim calcmode="lin" valueType="num">
                                      <p:cBhvr>
                                        <p:cTn id="44" dur="500" fill="hold"/>
                                        <p:tgtEl>
                                          <p:spTgt spid="13"/>
                                        </p:tgtEl>
                                        <p:attrNameLst>
                                          <p:attrName>ppt_y</p:attrName>
                                        </p:attrNameLst>
                                      </p:cBhvr>
                                      <p:tavLst>
                                        <p:tav tm="0">
                                          <p:val>
                                            <p:strVal val="#ppt_y+.1"/>
                                          </p:val>
                                        </p:tav>
                                        <p:tav tm="100000">
                                          <p:val>
                                            <p:strVal val="#ppt_y"/>
                                          </p:val>
                                        </p:tav>
                                      </p:tavLst>
                                    </p:anim>
                                  </p:childTnLst>
                                </p:cTn>
                              </p:par>
                              <p:par>
                                <p:cTn id="45" presetID="47" presetClass="entr" presetSubtype="0" fill="hold" grpId="0" nodeType="with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fade">
                                      <p:cBhvr>
                                        <p:cTn id="47" dur="500"/>
                                        <p:tgtEl>
                                          <p:spTgt spid="14"/>
                                        </p:tgtEl>
                                      </p:cBhvr>
                                    </p:animEffect>
                                    <p:anim calcmode="lin" valueType="num">
                                      <p:cBhvr>
                                        <p:cTn id="48" dur="500" fill="hold"/>
                                        <p:tgtEl>
                                          <p:spTgt spid="14"/>
                                        </p:tgtEl>
                                        <p:attrNameLst>
                                          <p:attrName>ppt_x</p:attrName>
                                        </p:attrNameLst>
                                      </p:cBhvr>
                                      <p:tavLst>
                                        <p:tav tm="0">
                                          <p:val>
                                            <p:strVal val="#ppt_x"/>
                                          </p:val>
                                        </p:tav>
                                        <p:tav tm="100000">
                                          <p:val>
                                            <p:strVal val="#ppt_x"/>
                                          </p:val>
                                        </p:tav>
                                      </p:tavLst>
                                    </p:anim>
                                    <p:anim calcmode="lin" valueType="num">
                                      <p:cBhvr>
                                        <p:cTn id="49" dur="500" fill="hold"/>
                                        <p:tgtEl>
                                          <p:spTgt spid="14"/>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fade">
                                      <p:cBhvr>
                                        <p:cTn id="52" dur="500"/>
                                        <p:tgtEl>
                                          <p:spTgt spid="11"/>
                                        </p:tgtEl>
                                      </p:cBhvr>
                                    </p:animEffect>
                                    <p:anim calcmode="lin" valueType="num">
                                      <p:cBhvr>
                                        <p:cTn id="53" dur="500" fill="hold"/>
                                        <p:tgtEl>
                                          <p:spTgt spid="11"/>
                                        </p:tgtEl>
                                        <p:attrNameLst>
                                          <p:attrName>ppt_x</p:attrName>
                                        </p:attrNameLst>
                                      </p:cBhvr>
                                      <p:tavLst>
                                        <p:tav tm="0">
                                          <p:val>
                                            <p:strVal val="#ppt_x"/>
                                          </p:val>
                                        </p:tav>
                                        <p:tav tm="100000">
                                          <p:val>
                                            <p:strVal val="#ppt_x"/>
                                          </p:val>
                                        </p:tav>
                                      </p:tavLst>
                                    </p:anim>
                                    <p:anim calcmode="lin" valueType="num">
                                      <p:cBhvr>
                                        <p:cTn id="54" dur="500" fill="hold"/>
                                        <p:tgtEl>
                                          <p:spTgt spid="11"/>
                                        </p:tgtEl>
                                        <p:attrNameLst>
                                          <p:attrName>ppt_y</p:attrName>
                                        </p:attrNameLst>
                                      </p:cBhvr>
                                      <p:tavLst>
                                        <p:tav tm="0">
                                          <p:val>
                                            <p:strVal val="#ppt_y+.1"/>
                                          </p:val>
                                        </p:tav>
                                        <p:tav tm="100000">
                                          <p:val>
                                            <p:strVal val="#ppt_y"/>
                                          </p:val>
                                        </p:tav>
                                      </p:tavLst>
                                    </p:anim>
                                  </p:childTnLst>
                                </p:cTn>
                              </p:par>
                              <p:par>
                                <p:cTn id="55" presetID="47" presetClass="entr" presetSubtype="0" fill="hold" grpId="0" nodeType="withEffect">
                                  <p:stCondLst>
                                    <p:cond delay="0"/>
                                  </p:stCondLst>
                                  <p:childTnLst>
                                    <p:set>
                                      <p:cBhvr>
                                        <p:cTn id="56" dur="1" fill="hold">
                                          <p:stCondLst>
                                            <p:cond delay="0"/>
                                          </p:stCondLst>
                                        </p:cTn>
                                        <p:tgtEl>
                                          <p:spTgt spid="12"/>
                                        </p:tgtEl>
                                        <p:attrNameLst>
                                          <p:attrName>style.visibility</p:attrName>
                                        </p:attrNameLst>
                                      </p:cBhvr>
                                      <p:to>
                                        <p:strVal val="visible"/>
                                      </p:to>
                                    </p:set>
                                    <p:animEffect transition="in" filter="fade">
                                      <p:cBhvr>
                                        <p:cTn id="57" dur="500"/>
                                        <p:tgtEl>
                                          <p:spTgt spid="12"/>
                                        </p:tgtEl>
                                      </p:cBhvr>
                                    </p:animEffect>
                                    <p:anim calcmode="lin" valueType="num">
                                      <p:cBhvr>
                                        <p:cTn id="58" dur="500" fill="hold"/>
                                        <p:tgtEl>
                                          <p:spTgt spid="12"/>
                                        </p:tgtEl>
                                        <p:attrNameLst>
                                          <p:attrName>ppt_x</p:attrName>
                                        </p:attrNameLst>
                                      </p:cBhvr>
                                      <p:tavLst>
                                        <p:tav tm="0">
                                          <p:val>
                                            <p:strVal val="#ppt_x"/>
                                          </p:val>
                                        </p:tav>
                                        <p:tav tm="100000">
                                          <p:val>
                                            <p:strVal val="#ppt_x"/>
                                          </p:val>
                                        </p:tav>
                                      </p:tavLst>
                                    </p:anim>
                                    <p:anim calcmode="lin" valueType="num">
                                      <p:cBhvr>
                                        <p:cTn id="59" dur="5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bldLvl="0" animBg="1"/>
      <p:bldP spid="12" grpId="0" bldLvl="0" animBg="1"/>
      <p:bldP spid="13" grpId="0" bldLvl="0" animBg="1"/>
      <p:bldP spid="14" grpId="0" bldLvl="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1" name="矩形 50"/>
          <p:cNvSpPr/>
          <p:nvPr/>
        </p:nvSpPr>
        <p:spPr>
          <a:xfrm>
            <a:off x="0" y="0"/>
            <a:ext cx="9180830" cy="516382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1" name="圆角矩形 20"/>
          <p:cNvSpPr/>
          <p:nvPr>
            <p:custDataLst>
              <p:tags r:id="rId1"/>
            </p:custDataLst>
          </p:nvPr>
        </p:nvSpPr>
        <p:spPr>
          <a:xfrm>
            <a:off x="4282440" y="3869055"/>
            <a:ext cx="935990" cy="144145"/>
          </a:xfrm>
          <a:prstGeom prst="roundRect">
            <a:avLst>
              <a:gd name="adj" fmla="val 50000"/>
            </a:avLst>
          </a:prstGeom>
          <a:gradFill>
            <a:gsLst>
              <a:gs pos="26000">
                <a:schemeClr val="accent1">
                  <a:lumMod val="5000"/>
                  <a:lumOff val="95000"/>
                </a:schemeClr>
              </a:gs>
              <a:gs pos="80000">
                <a:srgbClr val="596C73"/>
              </a:gs>
            </a:gsLst>
            <a:lin ang="0" scaled="0"/>
          </a:gradFill>
          <a:ln w="9525">
            <a:solidFill>
              <a:srgbClr val="DDDD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2" name="圆角矩形 21"/>
          <p:cNvSpPr/>
          <p:nvPr>
            <p:custDataLst>
              <p:tags r:id="rId2"/>
            </p:custDataLst>
          </p:nvPr>
        </p:nvSpPr>
        <p:spPr>
          <a:xfrm>
            <a:off x="4282440" y="4085590"/>
            <a:ext cx="935990" cy="144145"/>
          </a:xfrm>
          <a:prstGeom prst="roundRect">
            <a:avLst>
              <a:gd name="adj" fmla="val 50000"/>
            </a:avLst>
          </a:prstGeom>
          <a:gradFill>
            <a:gsLst>
              <a:gs pos="26000">
                <a:schemeClr val="accent1">
                  <a:lumMod val="5000"/>
                  <a:lumOff val="95000"/>
                </a:schemeClr>
              </a:gs>
              <a:gs pos="80000">
                <a:srgbClr val="596C73"/>
              </a:gs>
            </a:gsLst>
            <a:lin ang="0" scaled="0"/>
          </a:gradFill>
          <a:ln w="9525">
            <a:solidFill>
              <a:srgbClr val="DDDD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6" name="圆角矩形 25"/>
          <p:cNvSpPr/>
          <p:nvPr>
            <p:custDataLst>
              <p:tags r:id="rId3"/>
            </p:custDataLst>
          </p:nvPr>
        </p:nvSpPr>
        <p:spPr>
          <a:xfrm>
            <a:off x="2411730" y="772160"/>
            <a:ext cx="935990" cy="144145"/>
          </a:xfrm>
          <a:prstGeom prst="roundRect">
            <a:avLst>
              <a:gd name="adj" fmla="val 50000"/>
            </a:avLst>
          </a:prstGeom>
          <a:gradFill>
            <a:gsLst>
              <a:gs pos="26000">
                <a:schemeClr val="accent1">
                  <a:lumMod val="5000"/>
                  <a:lumOff val="95000"/>
                </a:schemeClr>
              </a:gs>
              <a:gs pos="80000">
                <a:srgbClr val="596C73"/>
              </a:gs>
            </a:gsLst>
            <a:lin ang="0" scaled="0"/>
          </a:gradFill>
          <a:ln w="9525">
            <a:solidFill>
              <a:srgbClr val="DDDD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9" name="圆角矩形 28"/>
          <p:cNvSpPr/>
          <p:nvPr>
            <p:custDataLst>
              <p:tags r:id="rId4"/>
            </p:custDataLst>
          </p:nvPr>
        </p:nvSpPr>
        <p:spPr>
          <a:xfrm>
            <a:off x="2411730" y="988695"/>
            <a:ext cx="935990" cy="144145"/>
          </a:xfrm>
          <a:prstGeom prst="roundRect">
            <a:avLst>
              <a:gd name="adj" fmla="val 50000"/>
            </a:avLst>
          </a:prstGeom>
          <a:gradFill>
            <a:gsLst>
              <a:gs pos="26000">
                <a:schemeClr val="accent1">
                  <a:lumMod val="5000"/>
                  <a:lumOff val="95000"/>
                </a:schemeClr>
              </a:gs>
              <a:gs pos="80000">
                <a:srgbClr val="596C73"/>
              </a:gs>
            </a:gsLst>
            <a:lin ang="0" scaled="0"/>
          </a:gradFill>
          <a:ln w="9525">
            <a:solidFill>
              <a:srgbClr val="DDDD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0" name="圆角矩形 29"/>
          <p:cNvSpPr/>
          <p:nvPr>
            <p:custDataLst>
              <p:tags r:id="rId5"/>
            </p:custDataLst>
          </p:nvPr>
        </p:nvSpPr>
        <p:spPr>
          <a:xfrm>
            <a:off x="2411730" y="1205230"/>
            <a:ext cx="935990" cy="144145"/>
          </a:xfrm>
          <a:prstGeom prst="roundRect">
            <a:avLst>
              <a:gd name="adj" fmla="val 50000"/>
            </a:avLst>
          </a:prstGeom>
          <a:gradFill>
            <a:gsLst>
              <a:gs pos="26000">
                <a:schemeClr val="accent1">
                  <a:lumMod val="5000"/>
                  <a:lumOff val="95000"/>
                </a:schemeClr>
              </a:gs>
              <a:gs pos="80000">
                <a:srgbClr val="596C73"/>
              </a:gs>
            </a:gsLst>
            <a:lin ang="0" scaled="0"/>
          </a:gradFill>
          <a:ln w="9525">
            <a:solidFill>
              <a:srgbClr val="DDDD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4" name="圆角矩形 33"/>
          <p:cNvSpPr/>
          <p:nvPr>
            <p:custDataLst>
              <p:tags r:id="rId6"/>
            </p:custDataLst>
          </p:nvPr>
        </p:nvSpPr>
        <p:spPr>
          <a:xfrm>
            <a:off x="4355465" y="1366520"/>
            <a:ext cx="935990" cy="144145"/>
          </a:xfrm>
          <a:prstGeom prst="roundRect">
            <a:avLst>
              <a:gd name="adj" fmla="val 50000"/>
            </a:avLst>
          </a:prstGeom>
          <a:gradFill>
            <a:gsLst>
              <a:gs pos="26000">
                <a:schemeClr val="accent1">
                  <a:lumMod val="5000"/>
                  <a:lumOff val="95000"/>
                </a:schemeClr>
              </a:gs>
              <a:gs pos="80000">
                <a:srgbClr val="596C73"/>
              </a:gs>
            </a:gsLst>
            <a:lin ang="0" scaled="0"/>
          </a:gradFill>
          <a:ln w="9525">
            <a:solidFill>
              <a:srgbClr val="DDDD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5" name="圆角矩形 34"/>
          <p:cNvSpPr/>
          <p:nvPr>
            <p:custDataLst>
              <p:tags r:id="rId7"/>
            </p:custDataLst>
          </p:nvPr>
        </p:nvSpPr>
        <p:spPr>
          <a:xfrm>
            <a:off x="4355465" y="1583055"/>
            <a:ext cx="935990" cy="144145"/>
          </a:xfrm>
          <a:prstGeom prst="roundRect">
            <a:avLst>
              <a:gd name="adj" fmla="val 50000"/>
            </a:avLst>
          </a:prstGeom>
          <a:gradFill>
            <a:gsLst>
              <a:gs pos="26000">
                <a:schemeClr val="accent1">
                  <a:lumMod val="5000"/>
                  <a:lumOff val="95000"/>
                </a:schemeClr>
              </a:gs>
              <a:gs pos="80000">
                <a:srgbClr val="596C73"/>
              </a:gs>
            </a:gsLst>
            <a:lin ang="0" scaled="0"/>
          </a:gradFill>
          <a:ln w="9525">
            <a:solidFill>
              <a:srgbClr val="DDDD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6" name="圆角矩形 35"/>
          <p:cNvSpPr/>
          <p:nvPr>
            <p:custDataLst>
              <p:tags r:id="rId8"/>
            </p:custDataLst>
          </p:nvPr>
        </p:nvSpPr>
        <p:spPr>
          <a:xfrm>
            <a:off x="4355465" y="1799590"/>
            <a:ext cx="935990" cy="144145"/>
          </a:xfrm>
          <a:prstGeom prst="roundRect">
            <a:avLst>
              <a:gd name="adj" fmla="val 50000"/>
            </a:avLst>
          </a:prstGeom>
          <a:gradFill>
            <a:gsLst>
              <a:gs pos="26000">
                <a:schemeClr val="accent1">
                  <a:lumMod val="5000"/>
                  <a:lumOff val="95000"/>
                </a:schemeClr>
              </a:gs>
              <a:gs pos="80000">
                <a:srgbClr val="596C73"/>
              </a:gs>
            </a:gsLst>
            <a:lin ang="0" scaled="0"/>
          </a:gradFill>
          <a:ln w="9525">
            <a:solidFill>
              <a:srgbClr val="DDDD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3" name="矩形 42"/>
          <p:cNvSpPr/>
          <p:nvPr/>
        </p:nvSpPr>
        <p:spPr>
          <a:xfrm>
            <a:off x="4427855" y="1203325"/>
            <a:ext cx="485140" cy="64833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nvGrpSpPr>
          <p:cNvPr id="45" name="组合 44"/>
          <p:cNvGrpSpPr/>
          <p:nvPr/>
        </p:nvGrpSpPr>
        <p:grpSpPr>
          <a:xfrm>
            <a:off x="827405" y="-20320"/>
            <a:ext cx="7000240" cy="5287010"/>
            <a:chOff x="-2212" y="-32"/>
            <a:chExt cx="11024" cy="8326"/>
          </a:xfrm>
        </p:grpSpPr>
        <p:grpSp>
          <p:nvGrpSpPr>
            <p:cNvPr id="44" name="组合 43"/>
            <p:cNvGrpSpPr/>
            <p:nvPr/>
          </p:nvGrpSpPr>
          <p:grpSpPr>
            <a:xfrm>
              <a:off x="-2212" y="-32"/>
              <a:ext cx="11024" cy="8326"/>
              <a:chOff x="-2212" y="-32"/>
              <a:chExt cx="11024" cy="8326"/>
            </a:xfrm>
          </p:grpSpPr>
          <p:grpSp>
            <p:nvGrpSpPr>
              <p:cNvPr id="42" name="组合 41"/>
              <p:cNvGrpSpPr/>
              <p:nvPr/>
            </p:nvGrpSpPr>
            <p:grpSpPr>
              <a:xfrm>
                <a:off x="-2212" y="-32"/>
                <a:ext cx="11024" cy="8326"/>
                <a:chOff x="6974" y="-1837"/>
                <a:chExt cx="11024" cy="8326"/>
              </a:xfrm>
            </p:grpSpPr>
            <p:grpSp>
              <p:nvGrpSpPr>
                <p:cNvPr id="40" name="组合 39"/>
                <p:cNvGrpSpPr/>
                <p:nvPr/>
              </p:nvGrpSpPr>
              <p:grpSpPr>
                <a:xfrm>
                  <a:off x="6974" y="-1837"/>
                  <a:ext cx="11024" cy="8326"/>
                  <a:chOff x="2664" y="-2299"/>
                  <a:chExt cx="11024" cy="8326"/>
                </a:xfrm>
              </p:grpSpPr>
              <p:grpSp>
                <p:nvGrpSpPr>
                  <p:cNvPr id="39" name="组合 38"/>
                  <p:cNvGrpSpPr/>
                  <p:nvPr/>
                </p:nvGrpSpPr>
                <p:grpSpPr>
                  <a:xfrm>
                    <a:off x="2664" y="-2299"/>
                    <a:ext cx="11025" cy="8327"/>
                    <a:chOff x="1546" y="762"/>
                    <a:chExt cx="11025" cy="8327"/>
                  </a:xfrm>
                </p:grpSpPr>
                <p:pic>
                  <p:nvPicPr>
                    <p:cNvPr id="38" name="图片 37"/>
                    <p:cNvPicPr>
                      <a:picLocks noChangeAspect="1"/>
                    </p:cNvPicPr>
                    <p:nvPr/>
                  </p:nvPicPr>
                  <p:blipFill>
                    <a:blip r:embed="rId9"/>
                    <a:srcRect b="24473"/>
                    <a:stretch>
                      <a:fillRect/>
                    </a:stretch>
                  </p:blipFill>
                  <p:spPr>
                    <a:xfrm>
                      <a:off x="1546" y="762"/>
                      <a:ext cx="11025" cy="8327"/>
                    </a:xfrm>
                    <a:prstGeom prst="rect">
                      <a:avLst/>
                    </a:prstGeom>
                  </p:spPr>
                </p:pic>
                <p:sp>
                  <p:nvSpPr>
                    <p:cNvPr id="13" name="文本框 12"/>
                    <p:cNvSpPr txBox="1"/>
                    <p:nvPr/>
                  </p:nvSpPr>
                  <p:spPr>
                    <a:xfrm>
                      <a:off x="1870" y="2710"/>
                      <a:ext cx="3336" cy="798"/>
                    </a:xfrm>
                    <a:prstGeom prst="rect">
                      <a:avLst/>
                    </a:prstGeom>
                    <a:solidFill>
                      <a:srgbClr val="B2B2B2"/>
                    </a:solidFill>
                  </p:spPr>
                  <p:txBody>
                    <a:bodyPr wrap="square" rtlCol="0" anchor="t">
                      <a:spAutoFit/>
                    </a:bodyPr>
                    <a:p>
                      <a:pPr marL="0" marR="0" indent="0" algn="l" defTabSz="914400" rtl="0" eaLnBrk="0" fontAlgn="base" latinLnBrk="0" hangingPunct="0">
                        <a:lnSpc>
                          <a:spcPct val="100000"/>
                        </a:lnSpc>
                        <a:spcBef>
                          <a:spcPct val="0"/>
                        </a:spcBef>
                        <a:spcAft>
                          <a:spcPct val="0"/>
                        </a:spcAft>
                        <a:buClrTx/>
                        <a:buSzTx/>
                        <a:buFontTx/>
                        <a:buNone/>
                      </a:pPr>
                      <a:r>
                        <a:rPr lang="en-US" altLang="en-US" sz="900" b="1" smtClean="0">
                          <a:ln>
                            <a:noFill/>
                          </a:ln>
                          <a:solidFill>
                            <a:srgbClr val="F6F6F6"/>
                          </a:solidFill>
                          <a:effectLst/>
                          <a:latin typeface="Arial" panose="020B0604020202020204" pitchFamily="34" charset="0"/>
                          <a:ea typeface="MS PGothic" panose="020B0600070205080204" pitchFamily="34" charset="-128"/>
                          <a:sym typeface="+mn-ea"/>
                        </a:rPr>
                        <a:t>The company has been in a loss making state, and the group often experiences employee turnover</a:t>
                      </a:r>
                      <a:endParaRPr lang="en-US" altLang="en-US" sz="900" b="1" smtClean="0">
                        <a:ln>
                          <a:noFill/>
                        </a:ln>
                        <a:solidFill>
                          <a:srgbClr val="F6F6F6"/>
                        </a:solidFill>
                        <a:effectLst/>
                        <a:latin typeface="Arial" panose="020B0604020202020204" pitchFamily="34" charset="0"/>
                        <a:ea typeface="MS PGothic" panose="020B0600070205080204" pitchFamily="34" charset="-128"/>
                        <a:sym typeface="+mn-ea"/>
                      </a:endParaRPr>
                    </a:p>
                  </p:txBody>
                </p:sp>
              </p:grpSp>
              <p:sp>
                <p:nvSpPr>
                  <p:cNvPr id="15" name="文本框 14"/>
                  <p:cNvSpPr txBox="1"/>
                  <p:nvPr/>
                </p:nvSpPr>
                <p:spPr>
                  <a:xfrm>
                    <a:off x="10148" y="4617"/>
                    <a:ext cx="2508" cy="1016"/>
                  </a:xfrm>
                  <a:prstGeom prst="rect">
                    <a:avLst/>
                  </a:prstGeom>
                  <a:solidFill>
                    <a:srgbClr val="B2B2B2"/>
                  </a:solidFill>
                </p:spPr>
                <p:txBody>
                  <a:bodyPr wrap="square" rtlCol="0" anchor="t">
                    <a:spAutoFit/>
                  </a:bodyPr>
                  <a:p>
                    <a:pPr marL="0" marR="0" indent="0" algn="l" defTabSz="914400" rtl="0" eaLnBrk="0" fontAlgn="base" latinLnBrk="0" hangingPunct="0">
                      <a:lnSpc>
                        <a:spcPct val="100000"/>
                      </a:lnSpc>
                      <a:spcBef>
                        <a:spcPct val="0"/>
                      </a:spcBef>
                      <a:spcAft>
                        <a:spcPct val="0"/>
                      </a:spcAft>
                      <a:buClrTx/>
                      <a:buSzTx/>
                      <a:buFontTx/>
                      <a:buNone/>
                    </a:pPr>
                    <a:r>
                      <a:rPr sz="1200">
                        <a:solidFill>
                          <a:schemeClr val="accent2"/>
                        </a:solidFill>
                        <a:latin typeface="Arial" panose="020B0604020202020204" pitchFamily="34" charset="0"/>
                        <a:sym typeface="+mn-ea"/>
                      </a:rPr>
                      <a:t>Employees lack motivation in their work</a:t>
                    </a:r>
                    <a:endParaRPr lang="en-US" altLang="en-US" sz="1200" smtClean="0">
                      <a:ln>
                        <a:noFill/>
                      </a:ln>
                      <a:solidFill>
                        <a:schemeClr val="accent2"/>
                      </a:solidFill>
                      <a:effectLst/>
                      <a:latin typeface="Arial" panose="020B0604020202020204" pitchFamily="34" charset="0"/>
                      <a:ea typeface="MS PGothic" panose="020B0600070205080204" pitchFamily="34" charset="-128"/>
                      <a:sym typeface="+mn-ea"/>
                    </a:endParaRPr>
                  </a:p>
                </p:txBody>
              </p:sp>
            </p:grpSp>
            <p:sp>
              <p:nvSpPr>
                <p:cNvPr id="17" name="文本框 16"/>
                <p:cNvSpPr txBox="1"/>
                <p:nvPr/>
              </p:nvSpPr>
              <p:spPr>
                <a:xfrm>
                  <a:off x="14227" y="3483"/>
                  <a:ext cx="1918" cy="825"/>
                </a:xfrm>
                <a:prstGeom prst="rect">
                  <a:avLst/>
                </a:prstGeom>
                <a:solidFill>
                  <a:srgbClr val="B2B2B2"/>
                </a:solidFill>
              </p:spPr>
              <p:txBody>
                <a:bodyPr wrap="square" rtlCol="0" anchor="t">
                  <a:noAutofit/>
                </a:bodyPr>
                <a:p>
                  <a:pPr marL="0" marR="0" indent="0" algn="l" defTabSz="914400" rtl="0" eaLnBrk="0" fontAlgn="base" latinLnBrk="0" hangingPunct="0">
                    <a:lnSpc>
                      <a:spcPct val="100000"/>
                    </a:lnSpc>
                    <a:spcBef>
                      <a:spcPct val="0"/>
                    </a:spcBef>
                    <a:spcAft>
                      <a:spcPct val="0"/>
                    </a:spcAft>
                    <a:buClrTx/>
                    <a:buSzTx/>
                    <a:buFontTx/>
                    <a:buNone/>
                  </a:pPr>
                  <a:r>
                    <a:rPr sz="1200">
                      <a:solidFill>
                        <a:schemeClr val="accent2"/>
                      </a:solidFill>
                      <a:latin typeface="Arial" panose="020B0604020202020204" pitchFamily="34" charset="0"/>
                      <a:cs typeface="Arial" panose="020B0604020202020204" pitchFamily="34" charset="0"/>
                      <a:sym typeface="+mn-ea"/>
                    </a:rPr>
                    <a:t>Lack of trust in the company</a:t>
                  </a:r>
                  <a:endParaRPr lang="en-US" altLang="zh-CN" sz="1200">
                    <a:solidFill>
                      <a:schemeClr val="accent2"/>
                    </a:solidFill>
                    <a:latin typeface="Arial" panose="020B0604020202020204" pitchFamily="34" charset="0"/>
                    <a:cs typeface="Arial" panose="020B0604020202020204" pitchFamily="34" charset="0"/>
                    <a:sym typeface="+mn-ea"/>
                  </a:endParaRPr>
                </a:p>
              </p:txBody>
            </p:sp>
            <p:sp>
              <p:nvSpPr>
                <p:cNvPr id="41" name="圆角矩形 40"/>
                <p:cNvSpPr/>
                <p:nvPr/>
              </p:nvSpPr>
              <p:spPr>
                <a:xfrm>
                  <a:off x="14004" y="3823"/>
                  <a:ext cx="227" cy="227"/>
                </a:xfrm>
                <a:prstGeom prst="roundRect">
                  <a:avLst/>
                </a:prstGeom>
                <a:solidFill>
                  <a:srgbClr val="B2B2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18" name="文本框 17"/>
              <p:cNvSpPr txBox="1"/>
              <p:nvPr/>
            </p:nvSpPr>
            <p:spPr>
              <a:xfrm>
                <a:off x="5403" y="2009"/>
                <a:ext cx="1602" cy="725"/>
              </a:xfrm>
              <a:prstGeom prst="rect">
                <a:avLst/>
              </a:prstGeom>
              <a:solidFill>
                <a:srgbClr val="B2B2B2"/>
              </a:solidFill>
            </p:spPr>
            <p:txBody>
              <a:bodyPr wrap="square" rtlCol="0" anchor="t">
                <a:spAutoFit/>
              </a:bodyPr>
              <a:p>
                <a:pPr marL="0" marR="0" indent="0" algn="l" defTabSz="914400" rtl="0" eaLnBrk="0" fontAlgn="base" latinLnBrk="0" hangingPunct="0">
                  <a:lnSpc>
                    <a:spcPct val="100000"/>
                  </a:lnSpc>
                  <a:spcBef>
                    <a:spcPct val="0"/>
                  </a:spcBef>
                  <a:spcAft>
                    <a:spcPct val="0"/>
                  </a:spcAft>
                  <a:buClrTx/>
                  <a:buSzTx/>
                  <a:buFontTx/>
                  <a:buNone/>
                </a:pPr>
                <a:r>
                  <a:rPr lang="en-US" sz="1200">
                    <a:solidFill>
                      <a:schemeClr val="accent2"/>
                    </a:solidFill>
                    <a:latin typeface="Arial" panose="020B0604020202020204" pitchFamily="34" charset="0"/>
                    <a:cs typeface="Arial" panose="020B0604020202020204" pitchFamily="34" charset="0"/>
                    <a:sym typeface="+mn-ea"/>
                  </a:rPr>
                  <a:t>F</a:t>
                </a:r>
                <a:r>
                  <a:rPr sz="1200">
                    <a:solidFill>
                      <a:schemeClr val="accent2"/>
                    </a:solidFill>
                    <a:latin typeface="Arial" panose="020B0604020202020204" pitchFamily="34" charset="0"/>
                    <a:cs typeface="Arial" panose="020B0604020202020204" pitchFamily="34" charset="0"/>
                    <a:sym typeface="+mn-ea"/>
                  </a:rPr>
                  <a:t>ear of change</a:t>
                </a:r>
                <a:endParaRPr lang="en-US" altLang="zh-CN" sz="1200">
                  <a:solidFill>
                    <a:schemeClr val="accent2"/>
                  </a:solidFill>
                  <a:latin typeface="Arial" panose="020B0604020202020204" pitchFamily="34" charset="0"/>
                  <a:cs typeface="Arial" panose="020B0604020202020204" pitchFamily="34" charset="0"/>
                  <a:sym typeface="+mn-ea"/>
                </a:endParaRPr>
              </a:p>
            </p:txBody>
          </p:sp>
        </p:grpSp>
        <p:sp>
          <p:nvSpPr>
            <p:cNvPr id="37" name="文本框 36"/>
            <p:cNvSpPr txBox="1"/>
            <p:nvPr/>
          </p:nvSpPr>
          <p:spPr>
            <a:xfrm>
              <a:off x="2097" y="4432"/>
              <a:ext cx="2320" cy="2611"/>
            </a:xfrm>
            <a:prstGeom prst="rect">
              <a:avLst/>
            </a:prstGeom>
            <a:solidFill>
              <a:srgbClr val="0070BA"/>
            </a:solidFill>
          </p:spPr>
          <p:txBody>
            <a:bodyPr wrap="square" rtlCol="0">
              <a:noAutofit/>
            </a:bodyPr>
            <a:p>
              <a:pPr algn="ctr"/>
              <a:r>
                <a:rPr lang="en-US" altLang="zh-CN" sz="2800">
                  <a:solidFill>
                    <a:schemeClr val="accent2"/>
                  </a:solidFill>
                </a:rPr>
                <a:t>Change Trend</a:t>
              </a:r>
              <a:endParaRPr lang="en-US" altLang="zh-CN" sz="2800">
                <a:solidFill>
                  <a:schemeClr val="accent2"/>
                </a:solidFill>
              </a:endParaRPr>
            </a:p>
          </p:txBody>
        </p:sp>
      </p:grpSp>
      <p:sp>
        <p:nvSpPr>
          <p:cNvPr id="2" name="标题 1"/>
          <p:cNvSpPr>
            <a:spLocks noGrp="1"/>
          </p:cNvSpPr>
          <p:nvPr>
            <p:ph type="title"/>
          </p:nvPr>
        </p:nvSpPr>
        <p:spPr>
          <a:xfrm>
            <a:off x="464661" y="147320"/>
            <a:ext cx="7772400" cy="638175"/>
          </a:xfrm>
        </p:spPr>
        <p:txBody>
          <a:bodyPr/>
          <a:p>
            <a:pPr algn="ctr"/>
            <a:r>
              <a:rPr lang="en-US" altLang="zh-CN" sz="2500" b="0" cap="none">
                <a:solidFill>
                  <a:schemeClr val="tx1"/>
                </a:solidFill>
                <a:effectLst>
                  <a:outerShdw blurRad="38100" dist="19050" dir="2700000" algn="tl" rotWithShape="0">
                    <a:schemeClr val="dk1">
                      <a:alpha val="40000"/>
                    </a:schemeClr>
                  </a:outerShdw>
                </a:effectLst>
                <a:latin typeface="Arial" panose="020B0604020202020204" pitchFamily="34" charset="0"/>
                <a:ea typeface="宋体" panose="02010600030101010101" pitchFamily="2" charset="-122"/>
                <a:cs typeface="+mn-cs"/>
              </a:rPr>
              <a:t>F</a:t>
            </a:r>
            <a:r>
              <a:rPr lang="zh-CN" altLang="en-US" sz="2500" b="0" cap="none">
                <a:solidFill>
                  <a:schemeClr val="tx1"/>
                </a:solidFill>
                <a:effectLst>
                  <a:outerShdw blurRad="38100" dist="19050" dir="2700000" algn="tl" rotWithShape="0">
                    <a:schemeClr val="dk1">
                      <a:alpha val="40000"/>
                    </a:schemeClr>
                  </a:outerShdw>
                </a:effectLst>
                <a:latin typeface="Arial" panose="020B0604020202020204" pitchFamily="34" charset="0"/>
                <a:ea typeface="宋体" panose="02010600030101010101" pitchFamily="2" charset="-122"/>
                <a:cs typeface="+mn-cs"/>
              </a:rPr>
              <a:t>orce </a:t>
            </a:r>
            <a:r>
              <a:rPr lang="en-US" altLang="zh-CN" sz="2500" b="0" cap="none">
                <a:solidFill>
                  <a:schemeClr val="tx1"/>
                </a:solidFill>
                <a:effectLst>
                  <a:outerShdw blurRad="38100" dist="19050" dir="2700000" algn="tl" rotWithShape="0">
                    <a:schemeClr val="dk1">
                      <a:alpha val="40000"/>
                    </a:schemeClr>
                  </a:outerShdw>
                </a:effectLst>
                <a:latin typeface="Arial" panose="020B0604020202020204" pitchFamily="34" charset="0"/>
                <a:ea typeface="宋体" panose="02010600030101010101" pitchFamily="2" charset="-122"/>
                <a:cs typeface="+mn-cs"/>
              </a:rPr>
              <a:t>F</a:t>
            </a:r>
            <a:r>
              <a:rPr lang="zh-CN" altLang="en-US" sz="2500" b="0" cap="none">
                <a:solidFill>
                  <a:schemeClr val="tx1"/>
                </a:solidFill>
                <a:effectLst>
                  <a:outerShdw blurRad="38100" dist="19050" dir="2700000" algn="tl" rotWithShape="0">
                    <a:schemeClr val="dk1">
                      <a:alpha val="40000"/>
                    </a:schemeClr>
                  </a:outerShdw>
                </a:effectLst>
                <a:latin typeface="Arial" panose="020B0604020202020204" pitchFamily="34" charset="0"/>
                <a:ea typeface="宋体" panose="02010600030101010101" pitchFamily="2" charset="-122"/>
                <a:cs typeface="+mn-cs"/>
              </a:rPr>
              <a:t>ield </a:t>
            </a:r>
            <a:br>
              <a:rPr lang="zh-CN" altLang="en-US" sz="2500" b="0" cap="none">
                <a:solidFill>
                  <a:schemeClr val="tx1"/>
                </a:solidFill>
                <a:effectLst>
                  <a:outerShdw blurRad="38100" dist="19050" dir="2700000" algn="tl" rotWithShape="0">
                    <a:schemeClr val="dk1">
                      <a:alpha val="40000"/>
                    </a:schemeClr>
                  </a:outerShdw>
                </a:effectLst>
                <a:latin typeface="Arial" panose="020B0604020202020204" pitchFamily="34" charset="0"/>
                <a:ea typeface="宋体" panose="02010600030101010101" pitchFamily="2" charset="-122"/>
                <a:cs typeface="+mn-cs"/>
              </a:rPr>
            </a:br>
            <a:r>
              <a:rPr lang="zh-CN" altLang="en-US" sz="2500" b="0" cap="none">
                <a:solidFill>
                  <a:schemeClr val="tx1"/>
                </a:solidFill>
                <a:effectLst>
                  <a:outerShdw blurRad="38100" dist="19050" dir="2700000" algn="tl" rotWithShape="0">
                    <a:schemeClr val="dk1">
                      <a:alpha val="40000"/>
                    </a:schemeClr>
                  </a:outerShdw>
                </a:effectLst>
                <a:latin typeface="Arial" panose="020B0604020202020204" pitchFamily="34" charset="0"/>
                <a:ea typeface="宋体" panose="02010600030101010101" pitchFamily="2" charset="-122"/>
                <a:cs typeface="+mn-cs"/>
              </a:rPr>
              <a:t>Analysis</a:t>
            </a:r>
            <a:endParaRPr lang="zh-CN" altLang="en-US" sz="2500" b="0" cap="none">
              <a:solidFill>
                <a:schemeClr val="tx1"/>
              </a:solidFill>
              <a:effectLst>
                <a:outerShdw blurRad="38100" dist="19050" dir="2700000" algn="tl" rotWithShape="0">
                  <a:schemeClr val="dk1">
                    <a:alpha val="40000"/>
                  </a:schemeClr>
                </a:outerShdw>
              </a:effectLst>
              <a:latin typeface="Arial" panose="020B0604020202020204" pitchFamily="34" charset="0"/>
              <a:ea typeface="宋体" panose="02010600030101010101" pitchFamily="2" charset="-122"/>
              <a:cs typeface="+mn-cs"/>
            </a:endParaRPr>
          </a:p>
        </p:txBody>
      </p:sp>
      <p:pic>
        <p:nvPicPr>
          <p:cNvPr id="46" name="图片 45"/>
          <p:cNvPicPr>
            <a:picLocks noChangeAspect="1"/>
          </p:cNvPicPr>
          <p:nvPr>
            <p:custDataLst>
              <p:tags r:id="rId10"/>
            </p:custDataLst>
          </p:nvPr>
        </p:nvPicPr>
        <p:blipFill>
          <a:blip r:embed="rId11"/>
          <a:stretch>
            <a:fillRect/>
          </a:stretch>
        </p:blipFill>
        <p:spPr>
          <a:xfrm>
            <a:off x="838200" y="3110230"/>
            <a:ext cx="2133600" cy="247650"/>
          </a:xfrm>
          <a:prstGeom prst="rect">
            <a:avLst/>
          </a:prstGeom>
        </p:spPr>
      </p:pic>
      <p:pic>
        <p:nvPicPr>
          <p:cNvPr id="47" name="图片 46"/>
          <p:cNvPicPr>
            <a:picLocks noChangeAspect="1"/>
          </p:cNvPicPr>
          <p:nvPr>
            <p:custDataLst>
              <p:tags r:id="rId12"/>
            </p:custDataLst>
          </p:nvPr>
        </p:nvPicPr>
        <p:blipFill>
          <a:blip r:embed="rId11"/>
          <a:stretch>
            <a:fillRect/>
          </a:stretch>
        </p:blipFill>
        <p:spPr>
          <a:xfrm>
            <a:off x="827405" y="3357880"/>
            <a:ext cx="2133600" cy="247650"/>
          </a:xfrm>
          <a:prstGeom prst="rect">
            <a:avLst/>
          </a:prstGeom>
        </p:spPr>
      </p:pic>
      <p:pic>
        <p:nvPicPr>
          <p:cNvPr id="48" name="图片 47"/>
          <p:cNvPicPr>
            <a:picLocks noChangeAspect="1"/>
          </p:cNvPicPr>
          <p:nvPr>
            <p:custDataLst>
              <p:tags r:id="rId13"/>
            </p:custDataLst>
          </p:nvPr>
        </p:nvPicPr>
        <p:blipFill>
          <a:blip r:embed="rId11"/>
          <a:stretch>
            <a:fillRect/>
          </a:stretch>
        </p:blipFill>
        <p:spPr>
          <a:xfrm>
            <a:off x="827405" y="3573780"/>
            <a:ext cx="2133600" cy="349885"/>
          </a:xfrm>
          <a:prstGeom prst="rect">
            <a:avLst/>
          </a:prstGeom>
        </p:spPr>
      </p:pic>
      <p:pic>
        <p:nvPicPr>
          <p:cNvPr id="49" name="图片 48"/>
          <p:cNvPicPr>
            <a:picLocks noChangeAspect="1"/>
          </p:cNvPicPr>
          <p:nvPr>
            <p:custDataLst>
              <p:tags r:id="rId14"/>
            </p:custDataLst>
          </p:nvPr>
        </p:nvPicPr>
        <p:blipFill>
          <a:blip r:embed="rId15"/>
          <a:stretch>
            <a:fillRect/>
          </a:stretch>
        </p:blipFill>
        <p:spPr>
          <a:xfrm>
            <a:off x="2430145" y="3923665"/>
            <a:ext cx="561975" cy="1285875"/>
          </a:xfrm>
          <a:prstGeom prst="rect">
            <a:avLst/>
          </a:prstGeom>
        </p:spPr>
      </p:pic>
      <p:sp>
        <p:nvSpPr>
          <p:cNvPr id="50" name="矩形 49"/>
          <p:cNvSpPr/>
          <p:nvPr/>
        </p:nvSpPr>
        <p:spPr>
          <a:xfrm>
            <a:off x="2961005" y="3075940"/>
            <a:ext cx="530860" cy="208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52" name="矩形 51"/>
          <p:cNvSpPr/>
          <p:nvPr/>
        </p:nvSpPr>
        <p:spPr>
          <a:xfrm>
            <a:off x="6660515" y="1131570"/>
            <a:ext cx="512445" cy="93599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54" name="文本框 53"/>
          <p:cNvSpPr txBox="1"/>
          <p:nvPr/>
        </p:nvSpPr>
        <p:spPr>
          <a:xfrm>
            <a:off x="4848225" y="632460"/>
            <a:ext cx="3048000" cy="306705"/>
          </a:xfrm>
          <a:prstGeom prst="rect">
            <a:avLst/>
          </a:prstGeom>
          <a:noFill/>
        </p:spPr>
        <p:txBody>
          <a:bodyPr wrap="square" rtlCol="0">
            <a:spAutoFit/>
          </a:bodyPr>
          <a:p>
            <a:r>
              <a:rPr lang="en-US" altLang="zh-CN" sz="1400"/>
              <a:t>(Jean et al, 2003)</a:t>
            </a:r>
            <a:endParaRPr lang="en-US" altLang="zh-CN" sz="1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32" name="Freeform 6"/>
          <p:cNvSpPr/>
          <p:nvPr/>
        </p:nvSpPr>
        <p:spPr bwMode="auto">
          <a:xfrm>
            <a:off x="3435993" y="1276902"/>
            <a:ext cx="1103278" cy="2302960"/>
          </a:xfrm>
          <a:custGeom>
            <a:avLst/>
            <a:gdLst>
              <a:gd name="T0" fmla="*/ 1853 w 1853"/>
              <a:gd name="T1" fmla="*/ 3865 h 3865"/>
              <a:gd name="T2" fmla="*/ 0 w 1853"/>
              <a:gd name="T3" fmla="*/ 1933 h 3865"/>
              <a:gd name="T4" fmla="*/ 1853 w 1853"/>
              <a:gd name="T5" fmla="*/ 0 h 3865"/>
              <a:gd name="T6" fmla="*/ 1853 w 1853"/>
              <a:gd name="T7" fmla="*/ 469 h 3865"/>
              <a:gd name="T8" fmla="*/ 469 w 1853"/>
              <a:gd name="T9" fmla="*/ 1933 h 3865"/>
              <a:gd name="T10" fmla="*/ 1853 w 1853"/>
              <a:gd name="T11" fmla="*/ 3396 h 3865"/>
              <a:gd name="T12" fmla="*/ 1853 w 1853"/>
              <a:gd name="T13" fmla="*/ 3865 h 3865"/>
            </a:gdLst>
            <a:ahLst/>
            <a:cxnLst>
              <a:cxn ang="0">
                <a:pos x="T0" y="T1"/>
              </a:cxn>
              <a:cxn ang="0">
                <a:pos x="T2" y="T3"/>
              </a:cxn>
              <a:cxn ang="0">
                <a:pos x="T4" y="T5"/>
              </a:cxn>
              <a:cxn ang="0">
                <a:pos x="T6" y="T7"/>
              </a:cxn>
              <a:cxn ang="0">
                <a:pos x="T8" y="T9"/>
              </a:cxn>
              <a:cxn ang="0">
                <a:pos x="T10" y="T11"/>
              </a:cxn>
              <a:cxn ang="0">
                <a:pos x="T12" y="T13"/>
              </a:cxn>
            </a:cxnLst>
            <a:rect l="0" t="0" r="r" b="b"/>
            <a:pathLst>
              <a:path w="1853" h="3865">
                <a:moveTo>
                  <a:pt x="1853" y="3865"/>
                </a:moveTo>
                <a:cubicBezTo>
                  <a:pt x="823" y="3822"/>
                  <a:pt x="0" y="2974"/>
                  <a:pt x="0" y="1933"/>
                </a:cubicBezTo>
                <a:cubicBezTo>
                  <a:pt x="0" y="892"/>
                  <a:pt x="823" y="43"/>
                  <a:pt x="1853" y="0"/>
                </a:cubicBezTo>
                <a:lnTo>
                  <a:pt x="1853" y="469"/>
                </a:lnTo>
                <a:cubicBezTo>
                  <a:pt x="1081" y="511"/>
                  <a:pt x="469" y="1151"/>
                  <a:pt x="469" y="1933"/>
                </a:cubicBezTo>
                <a:cubicBezTo>
                  <a:pt x="469" y="2715"/>
                  <a:pt x="1081" y="3354"/>
                  <a:pt x="1853" y="3396"/>
                </a:cubicBezTo>
                <a:lnTo>
                  <a:pt x="1853" y="3865"/>
                </a:lnTo>
                <a:close/>
              </a:path>
            </a:pathLst>
          </a:custGeom>
          <a:solidFill>
            <a:schemeClr val="bg1"/>
          </a:solidFill>
          <a:ln w="10" cap="flat" cmpd="sng">
            <a:solidFill>
              <a:schemeClr val="accent2"/>
            </a:solidFill>
            <a:round/>
          </a:ln>
        </p:spPr>
        <p:txBody>
          <a:bodyPr/>
          <a:lstStyle/>
          <a:p>
            <a:endParaRPr lang="zh-CN" altLang="en-US"/>
          </a:p>
        </p:txBody>
      </p:sp>
      <p:sp>
        <p:nvSpPr>
          <p:cNvPr id="33" name="Freeform 7"/>
          <p:cNvSpPr/>
          <p:nvPr/>
        </p:nvSpPr>
        <p:spPr bwMode="auto">
          <a:xfrm>
            <a:off x="4635676" y="1276902"/>
            <a:ext cx="1104469" cy="2302960"/>
          </a:xfrm>
          <a:custGeom>
            <a:avLst/>
            <a:gdLst>
              <a:gd name="T0" fmla="*/ 0 w 1853"/>
              <a:gd name="T1" fmla="*/ 0 h 3865"/>
              <a:gd name="T2" fmla="*/ 1853 w 1853"/>
              <a:gd name="T3" fmla="*/ 1933 h 3865"/>
              <a:gd name="T4" fmla="*/ 0 w 1853"/>
              <a:gd name="T5" fmla="*/ 3865 h 3865"/>
              <a:gd name="T6" fmla="*/ 0 w 1853"/>
              <a:gd name="T7" fmla="*/ 3396 h 3865"/>
              <a:gd name="T8" fmla="*/ 1384 w 1853"/>
              <a:gd name="T9" fmla="*/ 1933 h 3865"/>
              <a:gd name="T10" fmla="*/ 0 w 1853"/>
              <a:gd name="T11" fmla="*/ 469 h 3865"/>
              <a:gd name="T12" fmla="*/ 0 w 1853"/>
              <a:gd name="T13" fmla="*/ 0 h 3865"/>
            </a:gdLst>
            <a:ahLst/>
            <a:cxnLst>
              <a:cxn ang="0">
                <a:pos x="T0" y="T1"/>
              </a:cxn>
              <a:cxn ang="0">
                <a:pos x="T2" y="T3"/>
              </a:cxn>
              <a:cxn ang="0">
                <a:pos x="T4" y="T5"/>
              </a:cxn>
              <a:cxn ang="0">
                <a:pos x="T6" y="T7"/>
              </a:cxn>
              <a:cxn ang="0">
                <a:pos x="T8" y="T9"/>
              </a:cxn>
              <a:cxn ang="0">
                <a:pos x="T10" y="T11"/>
              </a:cxn>
              <a:cxn ang="0">
                <a:pos x="T12" y="T13"/>
              </a:cxn>
            </a:cxnLst>
            <a:rect l="0" t="0" r="r" b="b"/>
            <a:pathLst>
              <a:path w="1853" h="3865">
                <a:moveTo>
                  <a:pt x="0" y="0"/>
                </a:moveTo>
                <a:cubicBezTo>
                  <a:pt x="1030" y="43"/>
                  <a:pt x="1853" y="892"/>
                  <a:pt x="1853" y="1933"/>
                </a:cubicBezTo>
                <a:cubicBezTo>
                  <a:pt x="1853" y="2974"/>
                  <a:pt x="1030" y="3822"/>
                  <a:pt x="0" y="3865"/>
                </a:cubicBezTo>
                <a:lnTo>
                  <a:pt x="0" y="3396"/>
                </a:lnTo>
                <a:cubicBezTo>
                  <a:pt x="772" y="3354"/>
                  <a:pt x="1384" y="2715"/>
                  <a:pt x="1384" y="1933"/>
                </a:cubicBezTo>
                <a:cubicBezTo>
                  <a:pt x="1384" y="1151"/>
                  <a:pt x="772" y="511"/>
                  <a:pt x="0" y="469"/>
                </a:cubicBezTo>
                <a:lnTo>
                  <a:pt x="0" y="0"/>
                </a:lnTo>
                <a:close/>
              </a:path>
            </a:pathLst>
          </a:custGeom>
          <a:solidFill>
            <a:schemeClr val="tx1"/>
          </a:solidFill>
          <a:ln w="10" cap="flat" cmpd="sng">
            <a:solidFill>
              <a:schemeClr val="accent2"/>
            </a:solidFill>
            <a:round/>
          </a:ln>
        </p:spPr>
        <p:txBody>
          <a:bodyPr/>
          <a:lstStyle/>
          <a:p>
            <a:endParaRPr lang="zh-CN" altLang="en-US"/>
          </a:p>
        </p:txBody>
      </p:sp>
      <p:grpSp>
        <p:nvGrpSpPr>
          <p:cNvPr id="34" name="组合 27"/>
          <p:cNvGrpSpPr/>
          <p:nvPr/>
        </p:nvGrpSpPr>
        <p:grpSpPr bwMode="auto">
          <a:xfrm>
            <a:off x="2806065" y="1852930"/>
            <a:ext cx="629920" cy="981710"/>
            <a:chOff x="0" y="0"/>
            <a:chExt cx="1230312" cy="1309688"/>
          </a:xfrm>
        </p:grpSpPr>
        <p:sp>
          <p:nvSpPr>
            <p:cNvPr id="35" name="Line 8"/>
            <p:cNvSpPr>
              <a:spLocks noChangeShapeType="1"/>
            </p:cNvSpPr>
            <p:nvPr/>
          </p:nvSpPr>
          <p:spPr bwMode="auto">
            <a:xfrm flipH="1">
              <a:off x="0" y="654050"/>
              <a:ext cx="1230312" cy="0"/>
            </a:xfrm>
            <a:prstGeom prst="line">
              <a:avLst/>
            </a:prstGeom>
            <a:noFill/>
            <a:ln w="10" cmpd="sng">
              <a:solidFill>
                <a:schemeClr val="accent3"/>
              </a:solidFill>
              <a:prstDash val="dash"/>
              <a:round/>
              <a:tailEnd type="oval" w="med" len="med"/>
            </a:ln>
            <a:extLst>
              <a:ext uri="{909E8E84-426E-40DD-AFC4-6F175D3DCCD1}">
                <a14:hiddenFill xmlns:a14="http://schemas.microsoft.com/office/drawing/2010/main">
                  <a:noFill/>
                </a14:hiddenFill>
              </a:ext>
            </a:extLst>
          </p:spPr>
          <p:txBody>
            <a:bodyPr/>
            <a:lstStyle/>
            <a:p>
              <a:endParaRPr lang="zh-CN" altLang="en-US"/>
            </a:p>
          </p:txBody>
        </p:sp>
        <p:sp>
          <p:nvSpPr>
            <p:cNvPr id="36" name="Line 9"/>
            <p:cNvSpPr>
              <a:spLocks noChangeShapeType="1"/>
            </p:cNvSpPr>
            <p:nvPr/>
          </p:nvSpPr>
          <p:spPr bwMode="auto">
            <a:xfrm>
              <a:off x="0" y="0"/>
              <a:ext cx="0" cy="1309688"/>
            </a:xfrm>
            <a:prstGeom prst="line">
              <a:avLst/>
            </a:prstGeom>
            <a:noFill/>
            <a:ln w="12700" cmpd="sng">
              <a:solidFill>
                <a:schemeClr val="accent3"/>
              </a:solidFill>
              <a:round/>
            </a:ln>
            <a:extLst>
              <a:ext uri="{909E8E84-426E-40DD-AFC4-6F175D3DCCD1}">
                <a14:hiddenFill xmlns:a14="http://schemas.microsoft.com/office/drawing/2010/main">
                  <a:noFill/>
                </a14:hiddenFill>
              </a:ext>
            </a:extLst>
          </p:spPr>
          <p:txBody>
            <a:bodyPr/>
            <a:lstStyle/>
            <a:p>
              <a:endParaRPr lang="zh-CN" altLang="en-US"/>
            </a:p>
          </p:txBody>
        </p:sp>
      </p:grpSp>
      <p:grpSp>
        <p:nvGrpSpPr>
          <p:cNvPr id="37" name="组合 30"/>
          <p:cNvGrpSpPr/>
          <p:nvPr/>
        </p:nvGrpSpPr>
        <p:grpSpPr bwMode="auto">
          <a:xfrm>
            <a:off x="5748655" y="1852930"/>
            <a:ext cx="661035" cy="981710"/>
            <a:chOff x="0" y="0"/>
            <a:chExt cx="1230312" cy="1309688"/>
          </a:xfrm>
        </p:grpSpPr>
        <p:sp>
          <p:nvSpPr>
            <p:cNvPr id="38" name="Line 10"/>
            <p:cNvSpPr>
              <a:spLocks noChangeShapeType="1"/>
            </p:cNvSpPr>
            <p:nvPr/>
          </p:nvSpPr>
          <p:spPr bwMode="auto">
            <a:xfrm>
              <a:off x="0" y="654050"/>
              <a:ext cx="1230312" cy="0"/>
            </a:xfrm>
            <a:prstGeom prst="line">
              <a:avLst/>
            </a:prstGeom>
            <a:noFill/>
            <a:ln w="10" cmpd="sng">
              <a:solidFill>
                <a:schemeClr val="accent3"/>
              </a:solidFill>
              <a:prstDash val="dash"/>
              <a:round/>
              <a:tailEnd type="oval" w="med" len="med"/>
            </a:ln>
            <a:extLst>
              <a:ext uri="{909E8E84-426E-40DD-AFC4-6F175D3DCCD1}">
                <a14:hiddenFill xmlns:a14="http://schemas.microsoft.com/office/drawing/2010/main">
                  <a:noFill/>
                </a14:hiddenFill>
              </a:ext>
            </a:extLst>
          </p:spPr>
          <p:txBody>
            <a:bodyPr/>
            <a:lstStyle/>
            <a:p>
              <a:endParaRPr lang="zh-CN" altLang="en-US"/>
            </a:p>
          </p:txBody>
        </p:sp>
        <p:sp>
          <p:nvSpPr>
            <p:cNvPr id="39" name="Line 11"/>
            <p:cNvSpPr>
              <a:spLocks noChangeShapeType="1"/>
            </p:cNvSpPr>
            <p:nvPr/>
          </p:nvSpPr>
          <p:spPr bwMode="auto">
            <a:xfrm>
              <a:off x="1230312" y="0"/>
              <a:ext cx="0" cy="1309688"/>
            </a:xfrm>
            <a:prstGeom prst="line">
              <a:avLst/>
            </a:prstGeom>
            <a:noFill/>
            <a:ln w="12700" cmpd="sng">
              <a:solidFill>
                <a:schemeClr val="accent3"/>
              </a:solidFill>
              <a:round/>
            </a:ln>
            <a:extLst>
              <a:ext uri="{909E8E84-426E-40DD-AFC4-6F175D3DCCD1}">
                <a14:hiddenFill xmlns:a14="http://schemas.microsoft.com/office/drawing/2010/main">
                  <a:noFill/>
                </a14:hiddenFill>
              </a:ext>
            </a:extLst>
          </p:spPr>
          <p:txBody>
            <a:bodyPr/>
            <a:lstStyle/>
            <a:p>
              <a:endParaRPr lang="zh-CN" altLang="en-US"/>
            </a:p>
          </p:txBody>
        </p:sp>
      </p:grpSp>
      <p:sp>
        <p:nvSpPr>
          <p:cNvPr id="40" name="TextBox 34"/>
          <p:cNvSpPr txBox="1">
            <a:spLocks noChangeArrowheads="1"/>
          </p:cNvSpPr>
          <p:nvPr/>
        </p:nvSpPr>
        <p:spPr bwMode="auto">
          <a:xfrm>
            <a:off x="467360" y="1059180"/>
            <a:ext cx="2115820" cy="2451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eaLnBrk="1" hangingPunct="1"/>
            <a:r>
              <a:rPr lang="zh-CN" altLang="en-US" sz="1000">
                <a:solidFill>
                  <a:schemeClr val="bg1"/>
                </a:solidFill>
                <a:latin typeface="Calibri" panose="020F0502020204030204" pitchFamily="34" charset="0"/>
                <a:cs typeface="Calibri" panose="020F0502020204030204" pitchFamily="34" charset="0"/>
                <a:sym typeface="+mn-ea"/>
              </a:rPr>
              <a:t>MAC has maintained a compound growth rate of more than 20% in the past 10 years. After 20 years of development, MAC has six business segments, including textile and clothing, complete sets of power generation equipment, ships, new energy, bulk commodities and machinery, dozens of overseas branches, and has acquired five competitors in the United States, Europe and other places. It has successfully developed new production bases in Southeast Asia and other places, with a total number of employees of nearly 3000 and sales of more than 40 billion yuan. </a:t>
            </a:r>
            <a:endParaRPr lang="zh-CN" altLang="en-US" sz="1000" i="0">
              <a:solidFill>
                <a:schemeClr val="bg1"/>
              </a:solidFill>
              <a:latin typeface="Calibri" panose="020F0502020204030204" pitchFamily="34" charset="0"/>
              <a:cs typeface="Calibri" panose="020F0502020204030204" pitchFamily="34" charset="0"/>
            </a:endParaRPr>
          </a:p>
          <a:p>
            <a:pPr eaLnBrk="1" hangingPunct="1"/>
            <a:endParaRPr lang="zh-CN" altLang="en-US" sz="1000" i="0" dirty="0">
              <a:solidFill>
                <a:schemeClr val="bg1"/>
              </a:solidFill>
              <a:latin typeface="Calibri" panose="020F0502020204030204" pitchFamily="34" charset="0"/>
              <a:ea typeface="微软雅黑" panose="020B0503020204020204" pitchFamily="34" charset="-122"/>
              <a:cs typeface="Calibri" panose="020F0502020204030204" pitchFamily="34" charset="0"/>
            </a:endParaRPr>
          </a:p>
        </p:txBody>
      </p:sp>
      <p:sp>
        <p:nvSpPr>
          <p:cNvPr id="41" name="TextBox 37"/>
          <p:cNvSpPr txBox="1">
            <a:spLocks noChangeArrowheads="1"/>
          </p:cNvSpPr>
          <p:nvPr/>
        </p:nvSpPr>
        <p:spPr bwMode="auto">
          <a:xfrm>
            <a:off x="6592570" y="1059180"/>
            <a:ext cx="2228850" cy="3083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just"/>
            <a:r>
              <a:rPr lang="zh-CN" altLang="en-US" sz="1000">
                <a:solidFill>
                  <a:schemeClr val="tx1"/>
                </a:solidFill>
                <a:latin typeface="Calibri" panose="020F0502020204030204" pitchFamily="34" charset="0"/>
                <a:cs typeface="Calibri" panose="020F0502020204030204" pitchFamily="34" charset="0"/>
                <a:sym typeface="+mn-ea"/>
              </a:rPr>
              <a:t>More than 90% of the employees with bachelor's degree or above in MAC Group have lost only 5% of their employees in the past 8 years, with high employee satisfaction. Moreover, the group has more than 100 millionaires. From 8:30 every morning, employees under the office building automatically queue up for the elevator. These millionaires scattered among their colleagues, talking and laughing, without any sense of development difficulties or "leader". We believe that, as you all know, these have proved that the organizational change of MAC is successful.</a:t>
            </a:r>
            <a:endParaRPr lang="zh-CN" altLang="en-US" sz="1000" dirty="0">
              <a:solidFill>
                <a:schemeClr val="tx1"/>
              </a:solidFill>
              <a:latin typeface="Calibri" panose="020F0502020204030204" pitchFamily="34" charset="0"/>
              <a:ea typeface="微软雅黑" panose="020B0503020204020204" pitchFamily="34" charset="-122"/>
              <a:cs typeface="Calibri" panose="020F0502020204030204" pitchFamily="34" charset="0"/>
              <a:sym typeface="+mn-ea"/>
            </a:endParaRPr>
          </a:p>
        </p:txBody>
      </p:sp>
      <p:sp>
        <p:nvSpPr>
          <p:cNvPr id="42" name="椭圆 38"/>
          <p:cNvSpPr>
            <a:spLocks noChangeArrowheads="1"/>
          </p:cNvSpPr>
          <p:nvPr/>
        </p:nvSpPr>
        <p:spPr bwMode="auto">
          <a:xfrm>
            <a:off x="3765669" y="1606577"/>
            <a:ext cx="1644801" cy="1644801"/>
          </a:xfrm>
          <a:prstGeom prst="ellipse">
            <a:avLst/>
          </a:prstGeom>
          <a:blipFill dpi="0" rotWithShape="1">
            <a:blip r:embed="rId1" cstate="print">
              <a:extLst>
                <a:ext uri="{28A0092B-C50C-407E-A947-70E740481C1C}">
                  <a14:useLocalDpi xmlns:a14="http://schemas.microsoft.com/office/drawing/2010/main" val="0"/>
                </a:ext>
              </a:extLst>
            </a:blip>
            <a:srcRect/>
            <a:stretch>
              <a:fillRect/>
            </a:stretch>
          </a:blipFill>
          <a:ln>
            <a:noFill/>
          </a:ln>
        </p:spPr>
        <p:txBody>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eaLnBrk="1" hangingPunct="1"/>
            <a:endParaRPr lang="zh-CN" altLang="en-US"/>
          </a:p>
        </p:txBody>
      </p:sp>
      <p:sp>
        <p:nvSpPr>
          <p:cNvPr id="2" name="Text Box 18"/>
          <p:cNvSpPr txBox="1">
            <a:spLocks noChangeArrowheads="1"/>
          </p:cNvSpPr>
          <p:nvPr>
            <p:custDataLst>
              <p:tags r:id="rId2"/>
            </p:custDataLst>
          </p:nvPr>
        </p:nvSpPr>
        <p:spPr bwMode="gray">
          <a:xfrm>
            <a:off x="3491865" y="195580"/>
            <a:ext cx="2067560" cy="8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scene3d>
              <a:camera prst="orthographicFront"/>
              <a:lightRig rig="threePt" dir="t"/>
            </a:scene3d>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zh-CN" altLang="en-US" sz="2500">
                <a:solidFill>
                  <a:schemeClr val="tx1"/>
                </a:solidFill>
                <a:effectLst>
                  <a:outerShdw blurRad="38100" dist="19050" dir="2700000" algn="tl" rotWithShape="0">
                    <a:schemeClr val="dk1">
                      <a:alpha val="40000"/>
                    </a:schemeClr>
                  </a:outerShdw>
                </a:effectLst>
                <a:sym typeface="+mn-ea"/>
              </a:rPr>
              <a:t>Result of the change</a:t>
            </a:r>
            <a:endParaRPr lang="zh-CN" altLang="en-US" sz="2500" dirty="0">
              <a:solidFill>
                <a:schemeClr val="tx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anim calcmode="lin" valueType="num">
                                      <p:cBhvr>
                                        <p:cTn id="7" dur="500" fill="hold"/>
                                        <p:tgtEl>
                                          <p:spTgt spid="42"/>
                                        </p:tgtEl>
                                        <p:attrNameLst>
                                          <p:attrName>ppt_w</p:attrName>
                                        </p:attrNameLst>
                                      </p:cBhvr>
                                      <p:tavLst>
                                        <p:tav tm="0">
                                          <p:val>
                                            <p:fltVal val="0"/>
                                          </p:val>
                                        </p:tav>
                                        <p:tav tm="100000">
                                          <p:val>
                                            <p:strVal val="#ppt_w"/>
                                          </p:val>
                                        </p:tav>
                                      </p:tavLst>
                                    </p:anim>
                                    <p:anim calcmode="lin" valueType="num">
                                      <p:cBhvr>
                                        <p:cTn id="8" dur="500" fill="hold"/>
                                        <p:tgtEl>
                                          <p:spTgt spid="42"/>
                                        </p:tgtEl>
                                        <p:attrNameLst>
                                          <p:attrName>ppt_h</p:attrName>
                                        </p:attrNameLst>
                                      </p:cBhvr>
                                      <p:tavLst>
                                        <p:tav tm="0">
                                          <p:val>
                                            <p:fltVal val="0"/>
                                          </p:val>
                                        </p:tav>
                                        <p:tav tm="100000">
                                          <p:val>
                                            <p:strVal val="#ppt_h"/>
                                          </p:val>
                                        </p:tav>
                                      </p:tavLst>
                                    </p:anim>
                                    <p:animEffect transition="in" filter="fade">
                                      <p:cBhvr>
                                        <p:cTn id="9" dur="500"/>
                                        <p:tgtEl>
                                          <p:spTgt spid="42"/>
                                        </p:tgtEl>
                                      </p:cBhvr>
                                    </p:animEffect>
                                  </p:childTnLst>
                                </p:cTn>
                              </p:par>
                            </p:childTnLst>
                          </p:cTn>
                        </p:par>
                        <p:par>
                          <p:cTn id="10" fill="hold">
                            <p:stCondLst>
                              <p:cond delay="500"/>
                            </p:stCondLst>
                            <p:childTnLst>
                              <p:par>
                                <p:cTn id="11" presetID="2" presetClass="entr" presetSubtype="8" fill="hold" grpId="0" nodeType="afterEffect">
                                  <p:stCondLst>
                                    <p:cond delay="0"/>
                                  </p:stCondLst>
                                  <p:childTnLst>
                                    <p:set>
                                      <p:cBhvr>
                                        <p:cTn id="12" dur="1" fill="hold">
                                          <p:stCondLst>
                                            <p:cond delay="0"/>
                                          </p:stCondLst>
                                        </p:cTn>
                                        <p:tgtEl>
                                          <p:spTgt spid="33"/>
                                        </p:tgtEl>
                                        <p:attrNameLst>
                                          <p:attrName>style.visibility</p:attrName>
                                        </p:attrNameLst>
                                      </p:cBhvr>
                                      <p:to>
                                        <p:strVal val="visible"/>
                                      </p:to>
                                    </p:set>
                                    <p:anim calcmode="lin" valueType="num">
                                      <p:cBhvr additive="base">
                                        <p:cTn id="13" dur="500" fill="hold"/>
                                        <p:tgtEl>
                                          <p:spTgt spid="33"/>
                                        </p:tgtEl>
                                        <p:attrNameLst>
                                          <p:attrName>ppt_x</p:attrName>
                                        </p:attrNameLst>
                                      </p:cBhvr>
                                      <p:tavLst>
                                        <p:tav tm="0">
                                          <p:val>
                                            <p:strVal val="0-#ppt_w/2"/>
                                          </p:val>
                                        </p:tav>
                                        <p:tav tm="100000">
                                          <p:val>
                                            <p:strVal val="#ppt_x"/>
                                          </p:val>
                                        </p:tav>
                                      </p:tavLst>
                                    </p:anim>
                                    <p:anim calcmode="lin" valueType="num">
                                      <p:cBhvr additive="base">
                                        <p:cTn id="14" dur="500" fill="hold"/>
                                        <p:tgtEl>
                                          <p:spTgt spid="33"/>
                                        </p:tgtEl>
                                        <p:attrNameLst>
                                          <p:attrName>ppt_y</p:attrName>
                                        </p:attrNameLst>
                                      </p:cBhvr>
                                      <p:tavLst>
                                        <p:tav tm="0">
                                          <p:val>
                                            <p:strVal val="#ppt_y"/>
                                          </p:val>
                                        </p:tav>
                                        <p:tav tm="100000">
                                          <p:val>
                                            <p:strVal val="#ppt_y"/>
                                          </p:val>
                                        </p:tav>
                                      </p:tavLst>
                                    </p:anim>
                                  </p:childTnLst>
                                </p:cTn>
                              </p:par>
                              <p:par>
                                <p:cTn id="15" presetID="2" presetClass="entr" presetSubtype="2" fill="hold" grpId="0" nodeType="withEffect">
                                  <p:stCondLst>
                                    <p:cond delay="0"/>
                                  </p:stCondLst>
                                  <p:childTnLst>
                                    <p:set>
                                      <p:cBhvr>
                                        <p:cTn id="16" dur="1" fill="hold">
                                          <p:stCondLst>
                                            <p:cond delay="0"/>
                                          </p:stCondLst>
                                        </p:cTn>
                                        <p:tgtEl>
                                          <p:spTgt spid="32"/>
                                        </p:tgtEl>
                                        <p:attrNameLst>
                                          <p:attrName>style.visibility</p:attrName>
                                        </p:attrNameLst>
                                      </p:cBhvr>
                                      <p:to>
                                        <p:strVal val="visible"/>
                                      </p:to>
                                    </p:set>
                                    <p:anim calcmode="lin" valueType="num">
                                      <p:cBhvr additive="base">
                                        <p:cTn id="17" dur="500" fill="hold"/>
                                        <p:tgtEl>
                                          <p:spTgt spid="32"/>
                                        </p:tgtEl>
                                        <p:attrNameLst>
                                          <p:attrName>ppt_x</p:attrName>
                                        </p:attrNameLst>
                                      </p:cBhvr>
                                      <p:tavLst>
                                        <p:tav tm="0">
                                          <p:val>
                                            <p:strVal val="1+#ppt_w/2"/>
                                          </p:val>
                                        </p:tav>
                                        <p:tav tm="100000">
                                          <p:val>
                                            <p:strVal val="#ppt_x"/>
                                          </p:val>
                                        </p:tav>
                                      </p:tavLst>
                                    </p:anim>
                                    <p:anim calcmode="lin" valueType="num">
                                      <p:cBhvr additive="base">
                                        <p:cTn id="18" dur="500" fill="hold"/>
                                        <p:tgtEl>
                                          <p:spTgt spid="32"/>
                                        </p:tgtEl>
                                        <p:attrNameLst>
                                          <p:attrName>ppt_y</p:attrName>
                                        </p:attrNameLst>
                                      </p:cBhvr>
                                      <p:tavLst>
                                        <p:tav tm="0">
                                          <p:val>
                                            <p:strVal val="#ppt_y"/>
                                          </p:val>
                                        </p:tav>
                                        <p:tav tm="100000">
                                          <p:val>
                                            <p:strVal val="#ppt_y"/>
                                          </p:val>
                                        </p:tav>
                                      </p:tavLst>
                                    </p:anim>
                                  </p:childTnLst>
                                </p:cTn>
                              </p:par>
                            </p:childTnLst>
                          </p:cTn>
                        </p:par>
                        <p:par>
                          <p:cTn id="19" fill="hold">
                            <p:stCondLst>
                              <p:cond delay="1000"/>
                            </p:stCondLst>
                            <p:childTnLst>
                              <p:par>
                                <p:cTn id="20" presetID="22" presetClass="entr" presetSubtype="2" fill="hold" nodeType="afterEffect">
                                  <p:stCondLst>
                                    <p:cond delay="0"/>
                                  </p:stCondLst>
                                  <p:childTnLst>
                                    <p:set>
                                      <p:cBhvr>
                                        <p:cTn id="21" dur="1" fill="hold">
                                          <p:stCondLst>
                                            <p:cond delay="0"/>
                                          </p:stCondLst>
                                        </p:cTn>
                                        <p:tgtEl>
                                          <p:spTgt spid="34"/>
                                        </p:tgtEl>
                                        <p:attrNameLst>
                                          <p:attrName>style.visibility</p:attrName>
                                        </p:attrNameLst>
                                      </p:cBhvr>
                                      <p:to>
                                        <p:strVal val="visible"/>
                                      </p:to>
                                    </p:set>
                                    <p:animEffect transition="in" filter="wipe(right)">
                                      <p:cBhvr>
                                        <p:cTn id="22" dur="500"/>
                                        <p:tgtEl>
                                          <p:spTgt spid="34"/>
                                        </p:tgtEl>
                                      </p:cBhvr>
                                    </p:animEffect>
                                  </p:childTnLst>
                                </p:cTn>
                              </p:par>
                              <p:par>
                                <p:cTn id="23" presetID="22" presetClass="entr" presetSubtype="8" fill="hold" nodeType="withEffect">
                                  <p:stCondLst>
                                    <p:cond delay="0"/>
                                  </p:stCondLst>
                                  <p:childTnLst>
                                    <p:set>
                                      <p:cBhvr>
                                        <p:cTn id="24" dur="1" fill="hold">
                                          <p:stCondLst>
                                            <p:cond delay="0"/>
                                          </p:stCondLst>
                                        </p:cTn>
                                        <p:tgtEl>
                                          <p:spTgt spid="37"/>
                                        </p:tgtEl>
                                        <p:attrNameLst>
                                          <p:attrName>style.visibility</p:attrName>
                                        </p:attrNameLst>
                                      </p:cBhvr>
                                      <p:to>
                                        <p:strVal val="visible"/>
                                      </p:to>
                                    </p:set>
                                    <p:animEffect transition="in" filter="wipe(left)">
                                      <p:cBhvr>
                                        <p:cTn id="25" dur="500"/>
                                        <p:tgtEl>
                                          <p:spTgt spid="37"/>
                                        </p:tgtEl>
                                      </p:cBhvr>
                                    </p:animEffect>
                                  </p:childTnLst>
                                </p:cTn>
                              </p:par>
                            </p:childTnLst>
                          </p:cTn>
                        </p:par>
                        <p:par>
                          <p:cTn id="26" fill="hold">
                            <p:stCondLst>
                              <p:cond delay="1500"/>
                            </p:stCondLst>
                            <p:childTnLst>
                              <p:par>
                                <p:cTn id="27" presetID="22" presetClass="entr" presetSubtype="2" fill="hold" grpId="0" nodeType="afterEffect">
                                  <p:stCondLst>
                                    <p:cond delay="0"/>
                                  </p:stCondLst>
                                  <p:childTnLst>
                                    <p:set>
                                      <p:cBhvr>
                                        <p:cTn id="28" dur="1" fill="hold">
                                          <p:stCondLst>
                                            <p:cond delay="0"/>
                                          </p:stCondLst>
                                        </p:cTn>
                                        <p:tgtEl>
                                          <p:spTgt spid="40"/>
                                        </p:tgtEl>
                                        <p:attrNameLst>
                                          <p:attrName>style.visibility</p:attrName>
                                        </p:attrNameLst>
                                      </p:cBhvr>
                                      <p:to>
                                        <p:strVal val="visible"/>
                                      </p:to>
                                    </p:set>
                                    <p:animEffect transition="in" filter="wipe(right)">
                                      <p:cBhvr>
                                        <p:cTn id="29" dur="500"/>
                                        <p:tgtEl>
                                          <p:spTgt spid="40"/>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41"/>
                                        </p:tgtEl>
                                        <p:attrNameLst>
                                          <p:attrName>style.visibility</p:attrName>
                                        </p:attrNameLst>
                                      </p:cBhvr>
                                      <p:to>
                                        <p:strVal val="visible"/>
                                      </p:to>
                                    </p:set>
                                    <p:animEffect transition="in" filter="wipe(left)">
                                      <p:cBhvr>
                                        <p:cTn id="32"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animBg="1"/>
      <p:bldP spid="40" grpId="0" autoUpdateAnimBg="0"/>
      <p:bldP spid="41" grpId="0" autoUpdateAnimBg="0"/>
      <p:bldP spid="4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3584575" y="138430"/>
            <a:ext cx="1953260" cy="8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2500">
                <a:sym typeface="+mn-ea"/>
              </a:rPr>
              <a:t>Reference</a:t>
            </a:r>
            <a:endParaRPr lang="en-US" altLang="zh-CN" sz="2500">
              <a:solidFill>
                <a:schemeClr val="tx1"/>
              </a:solidFill>
            </a:endParaRPr>
          </a:p>
          <a:p>
            <a:pPr algn="ctr"/>
            <a:r>
              <a:rPr lang="en-US" altLang="zh-CN" sz="2500" dirty="0">
                <a:solidFill>
                  <a:schemeClr val="accent1"/>
                </a:solidFill>
                <a:latin typeface="微软雅黑" panose="020B0503020204020204" pitchFamily="34" charset="-122"/>
                <a:ea typeface="微软雅黑" panose="020B0503020204020204" pitchFamily="34" charset="-122"/>
              </a:rPr>
              <a:t> </a:t>
            </a:r>
            <a:endParaRPr lang="en-US" altLang="zh-CN" sz="2500" dirty="0">
              <a:solidFill>
                <a:schemeClr val="accent1"/>
              </a:solidFill>
              <a:latin typeface="微软雅黑" panose="020B0503020204020204" pitchFamily="34" charset="-122"/>
              <a:ea typeface="微软雅黑" panose="020B0503020204020204" pitchFamily="34" charset="-122"/>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46" name="任意多边形 42"/>
          <p:cNvSpPr>
            <a:spLocks noChangeArrowheads="1"/>
          </p:cNvSpPr>
          <p:nvPr/>
        </p:nvSpPr>
        <p:spPr bwMode="auto">
          <a:xfrm>
            <a:off x="1331675" y="3795793"/>
            <a:ext cx="6118622" cy="1259681"/>
          </a:xfrm>
          <a:custGeom>
            <a:avLst/>
            <a:gdLst>
              <a:gd name="T0" fmla="*/ 2754223 w 19135506"/>
              <a:gd name="T1" fmla="*/ 276564 h 3938179"/>
              <a:gd name="T2" fmla="*/ 2848135 w 19135506"/>
              <a:gd name="T3" fmla="*/ 426015 h 3938179"/>
              <a:gd name="T4" fmla="*/ 2901753 w 19135506"/>
              <a:gd name="T5" fmla="*/ 447491 h 3938179"/>
              <a:gd name="T6" fmla="*/ 2967356 w 19135506"/>
              <a:gd name="T7" fmla="*/ 549598 h 3938179"/>
              <a:gd name="T8" fmla="*/ 3037015 w 19135506"/>
              <a:gd name="T9" fmla="*/ 1018109 h 3938179"/>
              <a:gd name="T10" fmla="*/ 3098470 w 19135506"/>
              <a:gd name="T11" fmla="*/ 1000346 h 3938179"/>
              <a:gd name="T12" fmla="*/ 3191490 w 19135506"/>
              <a:gd name="T13" fmla="*/ 1206918 h 3938179"/>
              <a:gd name="T14" fmla="*/ 3627801 w 19135506"/>
              <a:gd name="T15" fmla="*/ 937405 h 3938179"/>
              <a:gd name="T16" fmla="*/ 3883416 w 19135506"/>
              <a:gd name="T17" fmla="*/ 979993 h 3938179"/>
              <a:gd name="T18" fmla="*/ 3971849 w 19135506"/>
              <a:gd name="T19" fmla="*/ 1082890 h 3938179"/>
              <a:gd name="T20" fmla="*/ 4263719 w 19135506"/>
              <a:gd name="T21" fmla="*/ 1167124 h 3938179"/>
              <a:gd name="T22" fmla="*/ 4328899 w 19135506"/>
              <a:gd name="T23" fmla="*/ 864620 h 3938179"/>
              <a:gd name="T24" fmla="*/ 4384427 w 19135506"/>
              <a:gd name="T25" fmla="*/ 1002830 h 3938179"/>
              <a:gd name="T26" fmla="*/ 4537553 w 19135506"/>
              <a:gd name="T27" fmla="*/ 1088738 h 3938179"/>
              <a:gd name="T28" fmla="*/ 4646321 w 19135506"/>
              <a:gd name="T29" fmla="*/ 827715 h 3938179"/>
              <a:gd name="T30" fmla="*/ 4859895 w 19135506"/>
              <a:gd name="T31" fmla="*/ 1080503 h 3938179"/>
              <a:gd name="T32" fmla="*/ 4944217 w 19135506"/>
              <a:gd name="T33" fmla="*/ 1070575 h 3938179"/>
              <a:gd name="T34" fmla="*/ 5026052 w 19135506"/>
              <a:gd name="T35" fmla="*/ 507585 h 3938179"/>
              <a:gd name="T36" fmla="*/ 5144934 w 19135506"/>
              <a:gd name="T37" fmla="*/ 917098 h 3938179"/>
              <a:gd name="T38" fmla="*/ 5304155 w 19135506"/>
              <a:gd name="T39" fmla="*/ 1046379 h 3938179"/>
              <a:gd name="T40" fmla="*/ 5470986 w 19135506"/>
              <a:gd name="T41" fmla="*/ 949023 h 3938179"/>
              <a:gd name="T42" fmla="*/ 5594664 w 19135506"/>
              <a:gd name="T43" fmla="*/ 964385 h 3938179"/>
              <a:gd name="T44" fmla="*/ 5710120 w 19135506"/>
              <a:gd name="T45" fmla="*/ 348485 h 3938179"/>
              <a:gd name="T46" fmla="*/ 5762031 w 19135506"/>
              <a:gd name="T47" fmla="*/ 228005 h 3938179"/>
              <a:gd name="T48" fmla="*/ 5845060 w 19135506"/>
              <a:gd name="T49" fmla="*/ 498697 h 3938179"/>
              <a:gd name="T50" fmla="*/ 5897718 w 19135506"/>
              <a:gd name="T51" fmla="*/ 449445 h 3938179"/>
              <a:gd name="T52" fmla="*/ 5969430 w 19135506"/>
              <a:gd name="T53" fmla="*/ 618826 h 3938179"/>
              <a:gd name="T54" fmla="*/ 6037962 w 19135506"/>
              <a:gd name="T55" fmla="*/ 910951 h 3938179"/>
              <a:gd name="T56" fmla="*/ 6107759 w 19135506"/>
              <a:gd name="T57" fmla="*/ 996027 h 3938179"/>
              <a:gd name="T58" fmla="*/ 6314298 w 19135506"/>
              <a:gd name="T59" fmla="*/ 895418 h 3938179"/>
              <a:gd name="T60" fmla="*/ 6685333 w 19135506"/>
              <a:gd name="T61" fmla="*/ 855492 h 3938179"/>
              <a:gd name="T62" fmla="*/ 6820218 w 19135506"/>
              <a:gd name="T63" fmla="*/ 1019460 h 3938179"/>
              <a:gd name="T64" fmla="*/ 7051067 w 19135506"/>
              <a:gd name="T65" fmla="*/ 899211 h 3938179"/>
              <a:gd name="T66" fmla="*/ 7124422 w 19135506"/>
              <a:gd name="T67" fmla="*/ 1018185 h 3938179"/>
              <a:gd name="T68" fmla="*/ 7339934 w 19135506"/>
              <a:gd name="T69" fmla="*/ 1231597 h 3938179"/>
              <a:gd name="T70" fmla="*/ 7466662 w 19135506"/>
              <a:gd name="T71" fmla="*/ 1261135 h 3938179"/>
              <a:gd name="T72" fmla="*/ 7594457 w 19135506"/>
              <a:gd name="T73" fmla="*/ 1264741 h 3938179"/>
              <a:gd name="T74" fmla="*/ 7873437 w 19135506"/>
              <a:gd name="T75" fmla="*/ 1073279 h 3938179"/>
              <a:gd name="T76" fmla="*/ 8006600 w 19135506"/>
              <a:gd name="T77" fmla="*/ 1175902 h 3938179"/>
              <a:gd name="T78" fmla="*/ 8090323 w 19135506"/>
              <a:gd name="T79" fmla="*/ 1341663 h 3938179"/>
              <a:gd name="T80" fmla="*/ 8130391 w 19135506"/>
              <a:gd name="T81" fmla="*/ 1679575 h 3938179"/>
              <a:gd name="T82" fmla="*/ 36815 w 19135506"/>
              <a:gd name="T83" fmla="*/ 1554165 h 3938179"/>
              <a:gd name="T84" fmla="*/ 327366 w 19135506"/>
              <a:gd name="T85" fmla="*/ 1380833 h 3938179"/>
              <a:gd name="T86" fmla="*/ 550267 w 19135506"/>
              <a:gd name="T87" fmla="*/ 1591511 h 3938179"/>
              <a:gd name="T88" fmla="*/ 710481 w 19135506"/>
              <a:gd name="T89" fmla="*/ 1352359 h 3938179"/>
              <a:gd name="T90" fmla="*/ 952113 w 19135506"/>
              <a:gd name="T91" fmla="*/ 1257275 h 3938179"/>
              <a:gd name="T92" fmla="*/ 1167518 w 19135506"/>
              <a:gd name="T93" fmla="*/ 1352063 h 3938179"/>
              <a:gd name="T94" fmla="*/ 1288163 w 19135506"/>
              <a:gd name="T95" fmla="*/ 1032686 h 3938179"/>
              <a:gd name="T96" fmla="*/ 1539065 w 19135506"/>
              <a:gd name="T97" fmla="*/ 906565 h 3938179"/>
              <a:gd name="T98" fmla="*/ 1643771 w 19135506"/>
              <a:gd name="T99" fmla="*/ 1180475 h 3938179"/>
              <a:gd name="T100" fmla="*/ 1691217 w 19135506"/>
              <a:gd name="T101" fmla="*/ 1165629 h 3938179"/>
              <a:gd name="T102" fmla="*/ 1780030 w 19135506"/>
              <a:gd name="T103" fmla="*/ 1207465 h 3938179"/>
              <a:gd name="T104" fmla="*/ 1924021 w 19135506"/>
              <a:gd name="T105" fmla="*/ 508659 h 3938179"/>
              <a:gd name="T106" fmla="*/ 2030950 w 19135506"/>
              <a:gd name="T107" fmla="*/ 971353 h 3938179"/>
              <a:gd name="T108" fmla="*/ 2116904 w 19135506"/>
              <a:gd name="T109" fmla="*/ 1152848 h 3938179"/>
              <a:gd name="T110" fmla="*/ 2290064 w 19135506"/>
              <a:gd name="T111" fmla="*/ 965506 h 3938179"/>
              <a:gd name="T112" fmla="*/ 2380981 w 19135506"/>
              <a:gd name="T113" fmla="*/ 966241 h 3938179"/>
              <a:gd name="T114" fmla="*/ 2509756 w 19135506"/>
              <a:gd name="T115" fmla="*/ 1083982 h 3938179"/>
              <a:gd name="T116" fmla="*/ 2660662 w 19135506"/>
              <a:gd name="T117" fmla="*/ 175141 h 393817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9135506"/>
              <a:gd name="T178" fmla="*/ 0 h 3938179"/>
              <a:gd name="T179" fmla="*/ 19135506 w 19135506"/>
              <a:gd name="T180" fmla="*/ 3938179 h 3938179"/>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9135506" h="3938179">
                <a:moveTo>
                  <a:pt x="6319584" y="0"/>
                </a:moveTo>
                <a:lnTo>
                  <a:pt x="6354329" y="0"/>
                </a:lnTo>
                <a:lnTo>
                  <a:pt x="6354329" y="316483"/>
                </a:lnTo>
                <a:lnTo>
                  <a:pt x="6369961" y="316483"/>
                </a:lnTo>
                <a:lnTo>
                  <a:pt x="6369961" y="339400"/>
                </a:lnTo>
                <a:lnTo>
                  <a:pt x="6385783" y="339400"/>
                </a:lnTo>
                <a:lnTo>
                  <a:pt x="6385783" y="355114"/>
                </a:lnTo>
                <a:lnTo>
                  <a:pt x="6401890" y="355114"/>
                </a:lnTo>
                <a:lnTo>
                  <a:pt x="6401890" y="384400"/>
                </a:lnTo>
                <a:lnTo>
                  <a:pt x="6432022" y="384400"/>
                </a:lnTo>
                <a:lnTo>
                  <a:pt x="6432022" y="410662"/>
                </a:lnTo>
                <a:lnTo>
                  <a:pt x="6460211" y="410662"/>
                </a:lnTo>
                <a:lnTo>
                  <a:pt x="6460211" y="648473"/>
                </a:lnTo>
                <a:lnTo>
                  <a:pt x="6515492" y="648473"/>
                </a:lnTo>
                <a:lnTo>
                  <a:pt x="6515492" y="667492"/>
                </a:lnTo>
                <a:lnTo>
                  <a:pt x="6534331" y="667492"/>
                </a:lnTo>
                <a:lnTo>
                  <a:pt x="6534331" y="818313"/>
                </a:lnTo>
                <a:lnTo>
                  <a:pt x="6564496" y="818313"/>
                </a:lnTo>
                <a:lnTo>
                  <a:pt x="6564496" y="1099760"/>
                </a:lnTo>
                <a:lnTo>
                  <a:pt x="6589473" y="1099760"/>
                </a:lnTo>
                <a:lnTo>
                  <a:pt x="6589473" y="1065371"/>
                </a:lnTo>
                <a:lnTo>
                  <a:pt x="6622386" y="1065371"/>
                </a:lnTo>
                <a:lnTo>
                  <a:pt x="6622386" y="1033136"/>
                </a:lnTo>
                <a:lnTo>
                  <a:pt x="6654607" y="1033136"/>
                </a:lnTo>
                <a:lnTo>
                  <a:pt x="6654607" y="998898"/>
                </a:lnTo>
                <a:lnTo>
                  <a:pt x="6680488" y="998898"/>
                </a:lnTo>
                <a:lnTo>
                  <a:pt x="6680488" y="977694"/>
                </a:lnTo>
                <a:lnTo>
                  <a:pt x="6701683" y="977694"/>
                </a:lnTo>
                <a:lnTo>
                  <a:pt x="6701683" y="927363"/>
                </a:lnTo>
                <a:lnTo>
                  <a:pt x="6718882" y="927363"/>
                </a:lnTo>
                <a:lnTo>
                  <a:pt x="6718882" y="739185"/>
                </a:lnTo>
                <a:lnTo>
                  <a:pt x="6757099" y="739185"/>
                </a:lnTo>
                <a:lnTo>
                  <a:pt x="6757099" y="927363"/>
                </a:lnTo>
                <a:lnTo>
                  <a:pt x="6764219" y="927363"/>
                </a:lnTo>
                <a:lnTo>
                  <a:pt x="6764219" y="977694"/>
                </a:lnTo>
                <a:lnTo>
                  <a:pt x="6791055" y="977694"/>
                </a:lnTo>
                <a:lnTo>
                  <a:pt x="6791055" y="1025880"/>
                </a:lnTo>
                <a:lnTo>
                  <a:pt x="6806253" y="1025880"/>
                </a:lnTo>
                <a:lnTo>
                  <a:pt x="6806253" y="1049254"/>
                </a:lnTo>
                <a:lnTo>
                  <a:pt x="6819501" y="1049254"/>
                </a:lnTo>
                <a:lnTo>
                  <a:pt x="6819501" y="1092459"/>
                </a:lnTo>
                <a:lnTo>
                  <a:pt x="6839583" y="1092459"/>
                </a:lnTo>
                <a:lnTo>
                  <a:pt x="6839583" y="1126848"/>
                </a:lnTo>
                <a:lnTo>
                  <a:pt x="6859609" y="1126848"/>
                </a:lnTo>
                <a:lnTo>
                  <a:pt x="6859609" y="1163504"/>
                </a:lnTo>
                <a:lnTo>
                  <a:pt x="6870111" y="1163504"/>
                </a:lnTo>
                <a:lnTo>
                  <a:pt x="6870111" y="1193472"/>
                </a:lnTo>
                <a:lnTo>
                  <a:pt x="6886710" y="1193472"/>
                </a:lnTo>
                <a:lnTo>
                  <a:pt x="6886710" y="1241070"/>
                </a:lnTo>
                <a:lnTo>
                  <a:pt x="6916818" y="1241070"/>
                </a:lnTo>
                <a:lnTo>
                  <a:pt x="6916818" y="1288668"/>
                </a:lnTo>
                <a:lnTo>
                  <a:pt x="6960129" y="1288668"/>
                </a:lnTo>
                <a:lnTo>
                  <a:pt x="6960129" y="1886191"/>
                </a:lnTo>
                <a:lnTo>
                  <a:pt x="6989671" y="1886191"/>
                </a:lnTo>
                <a:lnTo>
                  <a:pt x="6989671" y="1920580"/>
                </a:lnTo>
                <a:lnTo>
                  <a:pt x="7012253" y="1920580"/>
                </a:lnTo>
                <a:lnTo>
                  <a:pt x="7012253" y="1981768"/>
                </a:lnTo>
                <a:lnTo>
                  <a:pt x="7029883" y="1981768"/>
                </a:lnTo>
                <a:lnTo>
                  <a:pt x="7029883" y="2075133"/>
                </a:lnTo>
                <a:lnTo>
                  <a:pt x="7046855" y="2075133"/>
                </a:lnTo>
                <a:lnTo>
                  <a:pt x="7046855" y="2513674"/>
                </a:lnTo>
                <a:lnTo>
                  <a:pt x="7097072" y="2513674"/>
                </a:lnTo>
                <a:lnTo>
                  <a:pt x="7097072" y="2455847"/>
                </a:lnTo>
                <a:lnTo>
                  <a:pt x="7123518" y="2455847"/>
                </a:lnTo>
                <a:lnTo>
                  <a:pt x="7123518" y="2387208"/>
                </a:lnTo>
                <a:lnTo>
                  <a:pt x="7152441" y="2387208"/>
                </a:lnTo>
                <a:lnTo>
                  <a:pt x="7152441" y="2313179"/>
                </a:lnTo>
                <a:lnTo>
                  <a:pt x="7169286" y="2313179"/>
                </a:lnTo>
                <a:lnTo>
                  <a:pt x="7169286" y="2283792"/>
                </a:lnTo>
                <a:lnTo>
                  <a:pt x="7186283" y="2283792"/>
                </a:lnTo>
                <a:lnTo>
                  <a:pt x="7186283" y="2251411"/>
                </a:lnTo>
                <a:lnTo>
                  <a:pt x="7203653" y="2251411"/>
                </a:lnTo>
                <a:lnTo>
                  <a:pt x="7203653" y="2283792"/>
                </a:lnTo>
                <a:lnTo>
                  <a:pt x="7220650" y="2283792"/>
                </a:lnTo>
                <a:lnTo>
                  <a:pt x="7220650" y="2313179"/>
                </a:lnTo>
                <a:lnTo>
                  <a:pt x="7235034" y="2313179"/>
                </a:lnTo>
                <a:lnTo>
                  <a:pt x="7235034" y="2345559"/>
                </a:lnTo>
                <a:lnTo>
                  <a:pt x="7267664" y="2345559"/>
                </a:lnTo>
                <a:lnTo>
                  <a:pt x="7267664" y="2407034"/>
                </a:lnTo>
                <a:lnTo>
                  <a:pt x="7301127" y="2407034"/>
                </a:lnTo>
                <a:lnTo>
                  <a:pt x="7301127" y="2467288"/>
                </a:lnTo>
                <a:lnTo>
                  <a:pt x="7330066" y="2467288"/>
                </a:lnTo>
                <a:lnTo>
                  <a:pt x="7330066" y="2525471"/>
                </a:lnTo>
                <a:lnTo>
                  <a:pt x="7366102" y="2525471"/>
                </a:lnTo>
                <a:lnTo>
                  <a:pt x="7366102" y="2577376"/>
                </a:lnTo>
                <a:lnTo>
                  <a:pt x="7395646" y="2577376"/>
                </a:lnTo>
                <a:lnTo>
                  <a:pt x="7395646" y="2671388"/>
                </a:lnTo>
                <a:lnTo>
                  <a:pt x="7464760" y="2671388"/>
                </a:lnTo>
                <a:lnTo>
                  <a:pt x="7464760" y="2810898"/>
                </a:lnTo>
                <a:lnTo>
                  <a:pt x="7485849" y="2810898"/>
                </a:lnTo>
                <a:lnTo>
                  <a:pt x="7485849" y="2829917"/>
                </a:lnTo>
                <a:lnTo>
                  <a:pt x="7683404" y="2829917"/>
                </a:lnTo>
                <a:lnTo>
                  <a:pt x="7683404" y="2787266"/>
                </a:lnTo>
                <a:lnTo>
                  <a:pt x="7728750" y="2787266"/>
                </a:lnTo>
                <a:lnTo>
                  <a:pt x="7728750" y="2297834"/>
                </a:lnTo>
                <a:lnTo>
                  <a:pt x="7959101" y="2297834"/>
                </a:lnTo>
                <a:lnTo>
                  <a:pt x="7959101" y="2268896"/>
                </a:lnTo>
                <a:lnTo>
                  <a:pt x="7971553" y="2268896"/>
                </a:lnTo>
                <a:lnTo>
                  <a:pt x="7971553" y="2230947"/>
                </a:lnTo>
                <a:lnTo>
                  <a:pt x="8007769" y="2230947"/>
                </a:lnTo>
                <a:lnTo>
                  <a:pt x="8007769" y="2184280"/>
                </a:lnTo>
                <a:lnTo>
                  <a:pt x="8468472" y="2184280"/>
                </a:lnTo>
                <a:lnTo>
                  <a:pt x="8468472" y="2197978"/>
                </a:lnTo>
                <a:lnTo>
                  <a:pt x="8509244" y="2197978"/>
                </a:lnTo>
                <a:lnTo>
                  <a:pt x="8509244" y="2216997"/>
                </a:lnTo>
                <a:lnTo>
                  <a:pt x="8530734" y="2216997"/>
                </a:lnTo>
                <a:lnTo>
                  <a:pt x="8530734" y="2243731"/>
                </a:lnTo>
                <a:lnTo>
                  <a:pt x="8559315" y="2243731"/>
                </a:lnTo>
                <a:lnTo>
                  <a:pt x="8559315" y="2353512"/>
                </a:lnTo>
                <a:lnTo>
                  <a:pt x="8698824" y="2353512"/>
                </a:lnTo>
                <a:lnTo>
                  <a:pt x="8698824" y="2268897"/>
                </a:lnTo>
                <a:lnTo>
                  <a:pt x="8814000" y="2268897"/>
                </a:lnTo>
                <a:lnTo>
                  <a:pt x="8814000" y="2119653"/>
                </a:lnTo>
                <a:lnTo>
                  <a:pt x="9026510" y="2119653"/>
                </a:lnTo>
                <a:lnTo>
                  <a:pt x="9026510" y="2268897"/>
                </a:lnTo>
                <a:lnTo>
                  <a:pt x="9026510" y="2297835"/>
                </a:lnTo>
                <a:lnTo>
                  <a:pt x="9108806" y="2297835"/>
                </a:lnTo>
                <a:lnTo>
                  <a:pt x="9108806" y="2437606"/>
                </a:lnTo>
                <a:lnTo>
                  <a:pt x="9141686" y="2437606"/>
                </a:lnTo>
                <a:lnTo>
                  <a:pt x="9141686" y="2577377"/>
                </a:lnTo>
                <a:lnTo>
                  <a:pt x="9173913" y="2577377"/>
                </a:lnTo>
                <a:lnTo>
                  <a:pt x="9173913" y="2655211"/>
                </a:lnTo>
                <a:lnTo>
                  <a:pt x="9226037" y="2655211"/>
                </a:lnTo>
                <a:lnTo>
                  <a:pt x="9226037" y="2623327"/>
                </a:lnTo>
                <a:lnTo>
                  <a:pt x="9244019" y="2623327"/>
                </a:lnTo>
                <a:lnTo>
                  <a:pt x="9244019" y="2593935"/>
                </a:lnTo>
                <a:lnTo>
                  <a:pt x="9259890" y="2593935"/>
                </a:lnTo>
                <a:lnTo>
                  <a:pt x="9259890" y="2573651"/>
                </a:lnTo>
                <a:lnTo>
                  <a:pt x="9316232" y="2573651"/>
                </a:lnTo>
                <a:lnTo>
                  <a:pt x="9316232" y="2539103"/>
                </a:lnTo>
                <a:lnTo>
                  <a:pt x="9438547" y="2539103"/>
                </a:lnTo>
                <a:lnTo>
                  <a:pt x="9438547" y="2573651"/>
                </a:lnTo>
                <a:lnTo>
                  <a:pt x="9462881" y="2573651"/>
                </a:lnTo>
                <a:lnTo>
                  <a:pt x="9462881" y="2593598"/>
                </a:lnTo>
                <a:lnTo>
                  <a:pt x="9504779" y="2593598"/>
                </a:lnTo>
                <a:lnTo>
                  <a:pt x="9504779" y="2579547"/>
                </a:lnTo>
                <a:lnTo>
                  <a:pt x="9535775" y="2579547"/>
                </a:lnTo>
                <a:lnTo>
                  <a:pt x="9535775" y="2548438"/>
                </a:lnTo>
                <a:lnTo>
                  <a:pt x="9769854" y="2548438"/>
                </a:lnTo>
                <a:lnTo>
                  <a:pt x="9769854" y="2610542"/>
                </a:lnTo>
                <a:lnTo>
                  <a:pt x="9947684" y="2610542"/>
                </a:lnTo>
                <a:lnTo>
                  <a:pt x="9947684" y="2736611"/>
                </a:lnTo>
                <a:lnTo>
                  <a:pt x="10000832" y="2736611"/>
                </a:lnTo>
                <a:lnTo>
                  <a:pt x="10000832" y="2388321"/>
                </a:lnTo>
                <a:lnTo>
                  <a:pt x="10034600" y="2388321"/>
                </a:lnTo>
                <a:lnTo>
                  <a:pt x="10034600" y="2356755"/>
                </a:lnTo>
                <a:lnTo>
                  <a:pt x="10050084" y="2356755"/>
                </a:lnTo>
                <a:lnTo>
                  <a:pt x="10050084" y="2315516"/>
                </a:lnTo>
                <a:lnTo>
                  <a:pt x="10067327" y="2315516"/>
                </a:lnTo>
                <a:lnTo>
                  <a:pt x="10067327" y="2040937"/>
                </a:lnTo>
                <a:lnTo>
                  <a:pt x="10082395" y="2040937"/>
                </a:lnTo>
                <a:lnTo>
                  <a:pt x="10082395" y="2027316"/>
                </a:lnTo>
                <a:lnTo>
                  <a:pt x="10112025" y="2027316"/>
                </a:lnTo>
                <a:lnTo>
                  <a:pt x="10112025" y="1791012"/>
                </a:lnTo>
                <a:lnTo>
                  <a:pt x="10153717" y="1791012"/>
                </a:lnTo>
                <a:lnTo>
                  <a:pt x="10153717" y="2027316"/>
                </a:lnTo>
                <a:lnTo>
                  <a:pt x="10171076" y="2027316"/>
                </a:lnTo>
                <a:lnTo>
                  <a:pt x="10171076" y="2040937"/>
                </a:lnTo>
                <a:lnTo>
                  <a:pt x="10183415" y="2040937"/>
                </a:lnTo>
                <a:lnTo>
                  <a:pt x="10183415" y="2238405"/>
                </a:lnTo>
                <a:lnTo>
                  <a:pt x="10214311" y="2238405"/>
                </a:lnTo>
                <a:lnTo>
                  <a:pt x="10214311" y="2278506"/>
                </a:lnTo>
                <a:lnTo>
                  <a:pt x="10242721" y="2278506"/>
                </a:lnTo>
                <a:lnTo>
                  <a:pt x="10242721" y="2315516"/>
                </a:lnTo>
                <a:lnTo>
                  <a:pt x="10245675" y="2315516"/>
                </a:lnTo>
                <a:lnTo>
                  <a:pt x="10245675" y="2321757"/>
                </a:lnTo>
                <a:lnTo>
                  <a:pt x="10260855" y="2321757"/>
                </a:lnTo>
                <a:lnTo>
                  <a:pt x="10260855" y="2351382"/>
                </a:lnTo>
                <a:lnTo>
                  <a:pt x="10283960" y="2351382"/>
                </a:lnTo>
                <a:lnTo>
                  <a:pt x="10283960" y="2554305"/>
                </a:lnTo>
                <a:lnTo>
                  <a:pt x="10295558" y="2554305"/>
                </a:lnTo>
                <a:lnTo>
                  <a:pt x="10295558" y="2571391"/>
                </a:lnTo>
                <a:lnTo>
                  <a:pt x="10444133" y="2571391"/>
                </a:lnTo>
                <a:lnTo>
                  <a:pt x="10444133" y="2607108"/>
                </a:lnTo>
                <a:lnTo>
                  <a:pt x="10509734" y="2607108"/>
                </a:lnTo>
                <a:lnTo>
                  <a:pt x="10509734" y="2637020"/>
                </a:lnTo>
                <a:lnTo>
                  <a:pt x="10532929" y="2637020"/>
                </a:lnTo>
                <a:lnTo>
                  <a:pt x="10532929" y="2672886"/>
                </a:lnTo>
                <a:lnTo>
                  <a:pt x="10617532" y="2672886"/>
                </a:lnTo>
                <a:lnTo>
                  <a:pt x="10617532" y="2632774"/>
                </a:lnTo>
                <a:lnTo>
                  <a:pt x="10643128" y="2632774"/>
                </a:lnTo>
                <a:lnTo>
                  <a:pt x="10643128" y="2552816"/>
                </a:lnTo>
                <a:lnTo>
                  <a:pt x="10667686" y="2552816"/>
                </a:lnTo>
                <a:lnTo>
                  <a:pt x="10667686" y="2442411"/>
                </a:lnTo>
                <a:lnTo>
                  <a:pt x="10737430" y="2442411"/>
                </a:lnTo>
                <a:lnTo>
                  <a:pt x="10737430" y="2289074"/>
                </a:lnTo>
                <a:lnTo>
                  <a:pt x="10767088" y="2289074"/>
                </a:lnTo>
                <a:lnTo>
                  <a:pt x="10767088" y="2254766"/>
                </a:lnTo>
                <a:lnTo>
                  <a:pt x="10790857" y="2254766"/>
                </a:lnTo>
                <a:lnTo>
                  <a:pt x="10790857" y="2133566"/>
                </a:lnTo>
                <a:lnTo>
                  <a:pt x="10821011" y="2133566"/>
                </a:lnTo>
                <a:lnTo>
                  <a:pt x="10821011" y="2025610"/>
                </a:lnTo>
                <a:lnTo>
                  <a:pt x="10855220" y="2025610"/>
                </a:lnTo>
                <a:lnTo>
                  <a:pt x="10855220" y="1940783"/>
                </a:lnTo>
                <a:lnTo>
                  <a:pt x="10898250" y="1940783"/>
                </a:lnTo>
                <a:lnTo>
                  <a:pt x="10898250" y="1839684"/>
                </a:lnTo>
                <a:lnTo>
                  <a:pt x="11256137" y="1839684"/>
                </a:lnTo>
                <a:lnTo>
                  <a:pt x="11256137" y="1940992"/>
                </a:lnTo>
                <a:lnTo>
                  <a:pt x="11288268" y="1940992"/>
                </a:lnTo>
                <a:lnTo>
                  <a:pt x="11288268" y="2001263"/>
                </a:lnTo>
                <a:lnTo>
                  <a:pt x="11310880" y="2001263"/>
                </a:lnTo>
                <a:lnTo>
                  <a:pt x="11310880" y="2107633"/>
                </a:lnTo>
                <a:lnTo>
                  <a:pt x="11345465" y="2107633"/>
                </a:lnTo>
                <a:lnTo>
                  <a:pt x="11345465" y="2282390"/>
                </a:lnTo>
                <a:lnTo>
                  <a:pt x="11376523" y="2282390"/>
                </a:lnTo>
                <a:lnTo>
                  <a:pt x="11376523" y="2401984"/>
                </a:lnTo>
                <a:lnTo>
                  <a:pt x="11399203" y="2401984"/>
                </a:lnTo>
                <a:lnTo>
                  <a:pt x="11399203" y="2533507"/>
                </a:lnTo>
                <a:lnTo>
                  <a:pt x="11423397" y="2533507"/>
                </a:lnTo>
                <a:lnTo>
                  <a:pt x="11423397" y="2564451"/>
                </a:lnTo>
                <a:lnTo>
                  <a:pt x="11447590" y="2564451"/>
                </a:lnTo>
                <a:lnTo>
                  <a:pt x="11447590" y="2510229"/>
                </a:lnTo>
                <a:lnTo>
                  <a:pt x="11483303" y="2510229"/>
                </a:lnTo>
                <a:lnTo>
                  <a:pt x="11483303" y="2458114"/>
                </a:lnTo>
                <a:lnTo>
                  <a:pt x="11506653" y="2458114"/>
                </a:lnTo>
                <a:lnTo>
                  <a:pt x="11506653" y="2233760"/>
                </a:lnTo>
                <a:lnTo>
                  <a:pt x="11537922" y="2233760"/>
                </a:lnTo>
                <a:lnTo>
                  <a:pt x="11537922" y="2458114"/>
                </a:lnTo>
                <a:lnTo>
                  <a:pt x="11561273" y="2458114"/>
                </a:lnTo>
                <a:lnTo>
                  <a:pt x="11561273" y="2510229"/>
                </a:lnTo>
                <a:lnTo>
                  <a:pt x="11596986" y="2510229"/>
                </a:lnTo>
                <a:lnTo>
                  <a:pt x="11596986" y="2554405"/>
                </a:lnTo>
                <a:lnTo>
                  <a:pt x="11626796" y="2554405"/>
                </a:lnTo>
                <a:lnTo>
                  <a:pt x="11626796" y="2591693"/>
                </a:lnTo>
                <a:lnTo>
                  <a:pt x="11656050" y="2591693"/>
                </a:lnTo>
                <a:lnTo>
                  <a:pt x="11656050" y="2900381"/>
                </a:lnTo>
                <a:lnTo>
                  <a:pt x="11707155" y="2900381"/>
                </a:lnTo>
                <a:lnTo>
                  <a:pt x="11707155" y="2572489"/>
                </a:lnTo>
                <a:lnTo>
                  <a:pt x="11729414" y="2572489"/>
                </a:lnTo>
                <a:lnTo>
                  <a:pt x="11729414" y="1346803"/>
                </a:lnTo>
                <a:lnTo>
                  <a:pt x="11762517" y="1346803"/>
                </a:lnTo>
                <a:lnTo>
                  <a:pt x="11762517" y="1228203"/>
                </a:lnTo>
                <a:lnTo>
                  <a:pt x="11788935" y="1228203"/>
                </a:lnTo>
                <a:lnTo>
                  <a:pt x="11788935" y="1190159"/>
                </a:lnTo>
                <a:lnTo>
                  <a:pt x="11800933" y="1190159"/>
                </a:lnTo>
                <a:lnTo>
                  <a:pt x="11800933" y="1181592"/>
                </a:lnTo>
                <a:lnTo>
                  <a:pt x="12000670" y="1181592"/>
                </a:lnTo>
                <a:lnTo>
                  <a:pt x="12000670" y="1190159"/>
                </a:lnTo>
                <a:lnTo>
                  <a:pt x="12000670" y="1228203"/>
                </a:lnTo>
                <a:lnTo>
                  <a:pt x="12012668" y="1228203"/>
                </a:lnTo>
                <a:lnTo>
                  <a:pt x="12012668" y="1346803"/>
                </a:lnTo>
                <a:lnTo>
                  <a:pt x="12044125" y="1346803"/>
                </a:lnTo>
                <a:lnTo>
                  <a:pt x="12044125" y="2131891"/>
                </a:lnTo>
                <a:lnTo>
                  <a:pt x="12051301" y="2131891"/>
                </a:lnTo>
                <a:lnTo>
                  <a:pt x="12051301" y="2160131"/>
                </a:lnTo>
                <a:lnTo>
                  <a:pt x="12067779" y="2160131"/>
                </a:lnTo>
                <a:lnTo>
                  <a:pt x="12067779" y="2150364"/>
                </a:lnTo>
                <a:lnTo>
                  <a:pt x="12086252" y="2131891"/>
                </a:lnTo>
                <a:lnTo>
                  <a:pt x="12213966" y="2131891"/>
                </a:lnTo>
                <a:lnTo>
                  <a:pt x="12232439" y="2150364"/>
                </a:lnTo>
                <a:lnTo>
                  <a:pt x="12232439" y="2160131"/>
                </a:lnTo>
                <a:lnTo>
                  <a:pt x="12268355" y="2160131"/>
                </a:lnTo>
                <a:lnTo>
                  <a:pt x="12268355" y="2196980"/>
                </a:lnTo>
                <a:lnTo>
                  <a:pt x="12290198" y="2196980"/>
                </a:lnTo>
                <a:lnTo>
                  <a:pt x="12290199" y="2196980"/>
                </a:lnTo>
                <a:lnTo>
                  <a:pt x="12290199" y="2225219"/>
                </a:lnTo>
                <a:lnTo>
                  <a:pt x="12333389" y="2225219"/>
                </a:lnTo>
                <a:lnTo>
                  <a:pt x="12333389" y="2481795"/>
                </a:lnTo>
                <a:lnTo>
                  <a:pt x="12441243" y="2481795"/>
                </a:lnTo>
                <a:lnTo>
                  <a:pt x="12441243" y="2453494"/>
                </a:lnTo>
                <a:lnTo>
                  <a:pt x="12482965" y="2453494"/>
                </a:lnTo>
                <a:lnTo>
                  <a:pt x="12482965" y="2135997"/>
                </a:lnTo>
                <a:lnTo>
                  <a:pt x="12503282" y="2135997"/>
                </a:lnTo>
                <a:lnTo>
                  <a:pt x="12503282" y="2099529"/>
                </a:lnTo>
                <a:lnTo>
                  <a:pt x="12533260" y="2099529"/>
                </a:lnTo>
                <a:lnTo>
                  <a:pt x="12533260" y="2063063"/>
                </a:lnTo>
                <a:lnTo>
                  <a:pt x="12682979" y="2063063"/>
                </a:lnTo>
                <a:lnTo>
                  <a:pt x="12682979" y="2099529"/>
                </a:lnTo>
                <a:lnTo>
                  <a:pt x="12756769" y="2099529"/>
                </a:lnTo>
                <a:lnTo>
                  <a:pt x="12756769" y="2420686"/>
                </a:lnTo>
                <a:lnTo>
                  <a:pt x="12791146" y="2420686"/>
                </a:lnTo>
                <a:lnTo>
                  <a:pt x="12791146" y="2225219"/>
                </a:lnTo>
                <a:lnTo>
                  <a:pt x="12832556" y="2225219"/>
                </a:lnTo>
                <a:lnTo>
                  <a:pt x="12832556" y="2131890"/>
                </a:lnTo>
                <a:lnTo>
                  <a:pt x="12862851" y="2131890"/>
                </a:lnTo>
                <a:lnTo>
                  <a:pt x="12862851" y="2099529"/>
                </a:lnTo>
                <a:lnTo>
                  <a:pt x="12880771" y="2099529"/>
                </a:lnTo>
                <a:lnTo>
                  <a:pt x="12880771" y="2063063"/>
                </a:lnTo>
                <a:lnTo>
                  <a:pt x="13012571" y="2063063"/>
                </a:lnTo>
                <a:lnTo>
                  <a:pt x="13012571" y="2099529"/>
                </a:lnTo>
                <a:lnTo>
                  <a:pt x="13044870" y="2099529"/>
                </a:lnTo>
                <a:lnTo>
                  <a:pt x="13044870" y="2131891"/>
                </a:lnTo>
                <a:lnTo>
                  <a:pt x="13070899" y="2131891"/>
                </a:lnTo>
                <a:lnTo>
                  <a:pt x="13070899" y="2233829"/>
                </a:lnTo>
                <a:lnTo>
                  <a:pt x="13122652" y="2233829"/>
                </a:lnTo>
                <a:lnTo>
                  <a:pt x="13122652" y="2261239"/>
                </a:lnTo>
                <a:lnTo>
                  <a:pt x="13134961" y="2261239"/>
                </a:lnTo>
                <a:lnTo>
                  <a:pt x="13134961" y="2322279"/>
                </a:lnTo>
                <a:lnTo>
                  <a:pt x="13296300" y="2322279"/>
                </a:lnTo>
                <a:lnTo>
                  <a:pt x="13296300" y="2322278"/>
                </a:lnTo>
                <a:lnTo>
                  <a:pt x="13296299" y="2322278"/>
                </a:lnTo>
                <a:lnTo>
                  <a:pt x="13296299" y="2186441"/>
                </a:lnTo>
                <a:lnTo>
                  <a:pt x="13296299" y="1319571"/>
                </a:lnTo>
                <a:lnTo>
                  <a:pt x="13296299" y="1189176"/>
                </a:lnTo>
                <a:lnTo>
                  <a:pt x="13329212" y="1189176"/>
                </a:lnTo>
                <a:lnTo>
                  <a:pt x="13329212" y="944714"/>
                </a:lnTo>
                <a:lnTo>
                  <a:pt x="13365590" y="944714"/>
                </a:lnTo>
                <a:lnTo>
                  <a:pt x="13365590" y="817109"/>
                </a:lnTo>
                <a:lnTo>
                  <a:pt x="13393460" y="817109"/>
                </a:lnTo>
                <a:lnTo>
                  <a:pt x="13393460" y="593980"/>
                </a:lnTo>
                <a:lnTo>
                  <a:pt x="13420895" y="593980"/>
                </a:lnTo>
                <a:lnTo>
                  <a:pt x="13420895" y="561289"/>
                </a:lnTo>
                <a:lnTo>
                  <a:pt x="13448435" y="561289"/>
                </a:lnTo>
                <a:lnTo>
                  <a:pt x="13448435" y="534615"/>
                </a:lnTo>
                <a:lnTo>
                  <a:pt x="13466637" y="534615"/>
                </a:lnTo>
                <a:lnTo>
                  <a:pt x="13466637" y="495809"/>
                </a:lnTo>
                <a:lnTo>
                  <a:pt x="13475295" y="495809"/>
                </a:lnTo>
                <a:lnTo>
                  <a:pt x="13475295" y="271203"/>
                </a:lnTo>
                <a:lnTo>
                  <a:pt x="13506564" y="271203"/>
                </a:lnTo>
                <a:lnTo>
                  <a:pt x="13506564" y="495809"/>
                </a:lnTo>
                <a:lnTo>
                  <a:pt x="13515221" y="495809"/>
                </a:lnTo>
                <a:lnTo>
                  <a:pt x="13515221" y="534615"/>
                </a:lnTo>
                <a:lnTo>
                  <a:pt x="13539326" y="534615"/>
                </a:lnTo>
                <a:lnTo>
                  <a:pt x="13539326" y="569950"/>
                </a:lnTo>
                <a:lnTo>
                  <a:pt x="13552866" y="569950"/>
                </a:lnTo>
                <a:lnTo>
                  <a:pt x="13552866" y="587873"/>
                </a:lnTo>
                <a:lnTo>
                  <a:pt x="13578649" y="587873"/>
                </a:lnTo>
                <a:lnTo>
                  <a:pt x="13578649" y="785894"/>
                </a:lnTo>
                <a:lnTo>
                  <a:pt x="13615266" y="785894"/>
                </a:lnTo>
                <a:lnTo>
                  <a:pt x="13615266" y="817109"/>
                </a:lnTo>
                <a:lnTo>
                  <a:pt x="13639910" y="817109"/>
                </a:lnTo>
                <a:lnTo>
                  <a:pt x="13639910" y="944714"/>
                </a:lnTo>
                <a:lnTo>
                  <a:pt x="13670647" y="944714"/>
                </a:lnTo>
                <a:lnTo>
                  <a:pt x="13670647" y="1169319"/>
                </a:lnTo>
                <a:lnTo>
                  <a:pt x="13709971" y="1169319"/>
                </a:lnTo>
                <a:lnTo>
                  <a:pt x="13709971" y="1138685"/>
                </a:lnTo>
                <a:lnTo>
                  <a:pt x="13729030" y="1138685"/>
                </a:lnTo>
                <a:lnTo>
                  <a:pt x="13729030" y="1109885"/>
                </a:lnTo>
                <a:lnTo>
                  <a:pt x="13746547" y="1109885"/>
                </a:lnTo>
                <a:lnTo>
                  <a:pt x="13746547" y="1068399"/>
                </a:lnTo>
                <a:lnTo>
                  <a:pt x="13775370" y="1068399"/>
                </a:lnTo>
                <a:lnTo>
                  <a:pt x="13775370" y="1035897"/>
                </a:lnTo>
                <a:lnTo>
                  <a:pt x="13793371" y="1035897"/>
                </a:lnTo>
                <a:lnTo>
                  <a:pt x="13793371" y="881475"/>
                </a:lnTo>
                <a:lnTo>
                  <a:pt x="13824640" y="881475"/>
                </a:lnTo>
                <a:lnTo>
                  <a:pt x="13824640" y="1035897"/>
                </a:lnTo>
                <a:lnTo>
                  <a:pt x="13833485" y="1035897"/>
                </a:lnTo>
                <a:lnTo>
                  <a:pt x="13833485" y="1053836"/>
                </a:lnTo>
                <a:lnTo>
                  <a:pt x="13849881" y="1053836"/>
                </a:lnTo>
                <a:lnTo>
                  <a:pt x="13849881" y="1068399"/>
                </a:lnTo>
                <a:lnTo>
                  <a:pt x="13854302" y="1068399"/>
                </a:lnTo>
                <a:lnTo>
                  <a:pt x="13854302" y="1128787"/>
                </a:lnTo>
                <a:lnTo>
                  <a:pt x="13887828" y="1128787"/>
                </a:lnTo>
                <a:lnTo>
                  <a:pt x="13887828" y="1193780"/>
                </a:lnTo>
                <a:lnTo>
                  <a:pt x="13920012" y="1193780"/>
                </a:lnTo>
                <a:lnTo>
                  <a:pt x="13920012" y="1257940"/>
                </a:lnTo>
                <a:lnTo>
                  <a:pt x="13951850" y="1257940"/>
                </a:lnTo>
                <a:lnTo>
                  <a:pt x="13951850" y="1319571"/>
                </a:lnTo>
                <a:lnTo>
                  <a:pt x="13985625" y="1319571"/>
                </a:lnTo>
                <a:lnTo>
                  <a:pt x="13985625" y="1450990"/>
                </a:lnTo>
                <a:lnTo>
                  <a:pt x="14001689" y="1450990"/>
                </a:lnTo>
                <a:lnTo>
                  <a:pt x="14001689" y="1823645"/>
                </a:lnTo>
                <a:lnTo>
                  <a:pt x="14047894" y="1823645"/>
                </a:lnTo>
                <a:lnTo>
                  <a:pt x="14047894" y="1957793"/>
                </a:lnTo>
                <a:lnTo>
                  <a:pt x="14069863" y="1957793"/>
                </a:lnTo>
                <a:lnTo>
                  <a:pt x="14069863" y="2285796"/>
                </a:lnTo>
                <a:lnTo>
                  <a:pt x="14097737" y="2285796"/>
                </a:lnTo>
                <a:lnTo>
                  <a:pt x="14097737" y="2298955"/>
                </a:lnTo>
                <a:lnTo>
                  <a:pt x="14123580" y="2298955"/>
                </a:lnTo>
                <a:lnTo>
                  <a:pt x="14123580" y="2233829"/>
                </a:lnTo>
                <a:lnTo>
                  <a:pt x="14149076" y="2233829"/>
                </a:lnTo>
                <a:lnTo>
                  <a:pt x="14149076" y="2158090"/>
                </a:lnTo>
                <a:lnTo>
                  <a:pt x="14162436" y="2158090"/>
                </a:lnTo>
                <a:lnTo>
                  <a:pt x="14162436" y="2135951"/>
                </a:lnTo>
                <a:lnTo>
                  <a:pt x="14223273" y="2135951"/>
                </a:lnTo>
                <a:lnTo>
                  <a:pt x="14223273" y="2148595"/>
                </a:lnTo>
                <a:lnTo>
                  <a:pt x="14234272" y="2148595"/>
                </a:lnTo>
                <a:lnTo>
                  <a:pt x="14234272" y="2190653"/>
                </a:lnTo>
                <a:lnTo>
                  <a:pt x="14253692" y="2190653"/>
                </a:lnTo>
                <a:lnTo>
                  <a:pt x="14253692" y="2206714"/>
                </a:lnTo>
                <a:lnTo>
                  <a:pt x="14264690" y="2206714"/>
                </a:lnTo>
                <a:lnTo>
                  <a:pt x="14264690" y="2259290"/>
                </a:lnTo>
                <a:lnTo>
                  <a:pt x="14289500" y="2259290"/>
                </a:lnTo>
                <a:lnTo>
                  <a:pt x="14289500" y="2311866"/>
                </a:lnTo>
                <a:lnTo>
                  <a:pt x="14310844" y="2311866"/>
                </a:lnTo>
                <a:lnTo>
                  <a:pt x="14310844" y="2335432"/>
                </a:lnTo>
                <a:lnTo>
                  <a:pt x="14326150" y="2335432"/>
                </a:lnTo>
                <a:lnTo>
                  <a:pt x="14326150" y="2362074"/>
                </a:lnTo>
                <a:lnTo>
                  <a:pt x="14355564" y="2362074"/>
                </a:lnTo>
                <a:lnTo>
                  <a:pt x="14355564" y="2420686"/>
                </a:lnTo>
                <a:lnTo>
                  <a:pt x="14399093" y="2420686"/>
                </a:lnTo>
                <a:lnTo>
                  <a:pt x="14399093" y="2447684"/>
                </a:lnTo>
                <a:lnTo>
                  <a:pt x="14451959" y="2447684"/>
                </a:lnTo>
                <a:lnTo>
                  <a:pt x="14451959" y="2577032"/>
                </a:lnTo>
                <a:lnTo>
                  <a:pt x="14593471" y="2577032"/>
                </a:lnTo>
                <a:lnTo>
                  <a:pt x="14593471" y="2549622"/>
                </a:lnTo>
                <a:lnTo>
                  <a:pt x="14623330" y="2549622"/>
                </a:lnTo>
                <a:lnTo>
                  <a:pt x="14623330" y="2135951"/>
                </a:lnTo>
                <a:lnTo>
                  <a:pt x="14810599" y="2135951"/>
                </a:lnTo>
                <a:lnTo>
                  <a:pt x="14810599" y="2099529"/>
                </a:lnTo>
                <a:lnTo>
                  <a:pt x="14838474" y="2099529"/>
                </a:lnTo>
                <a:lnTo>
                  <a:pt x="14838474" y="2042564"/>
                </a:lnTo>
                <a:lnTo>
                  <a:pt x="15168129" y="2042564"/>
                </a:lnTo>
                <a:lnTo>
                  <a:pt x="15168129" y="2063063"/>
                </a:lnTo>
                <a:lnTo>
                  <a:pt x="15169161" y="2063063"/>
                </a:lnTo>
                <a:lnTo>
                  <a:pt x="15169161" y="2067055"/>
                </a:lnTo>
                <a:lnTo>
                  <a:pt x="15296875" y="2067055"/>
                </a:lnTo>
                <a:lnTo>
                  <a:pt x="15296875" y="2196980"/>
                </a:lnTo>
                <a:lnTo>
                  <a:pt x="15403186" y="2196980"/>
                </a:lnTo>
                <a:lnTo>
                  <a:pt x="15403186" y="2107150"/>
                </a:lnTo>
                <a:lnTo>
                  <a:pt x="15508410" y="2107150"/>
                </a:lnTo>
                <a:lnTo>
                  <a:pt x="15508410" y="2005912"/>
                </a:lnTo>
                <a:lnTo>
                  <a:pt x="15680887" y="2005912"/>
                </a:lnTo>
                <a:lnTo>
                  <a:pt x="15680887" y="2157911"/>
                </a:lnTo>
                <a:lnTo>
                  <a:pt x="15741212" y="2157911"/>
                </a:lnTo>
                <a:lnTo>
                  <a:pt x="15741212" y="2255205"/>
                </a:lnTo>
                <a:lnTo>
                  <a:pt x="15767126" y="2255205"/>
                </a:lnTo>
                <a:lnTo>
                  <a:pt x="15767126" y="2378856"/>
                </a:lnTo>
                <a:lnTo>
                  <a:pt x="15801925" y="2378856"/>
                </a:lnTo>
                <a:lnTo>
                  <a:pt x="15801925" y="2452879"/>
                </a:lnTo>
                <a:lnTo>
                  <a:pt x="15845361" y="2452879"/>
                </a:lnTo>
                <a:lnTo>
                  <a:pt x="15845361" y="2390375"/>
                </a:lnTo>
                <a:lnTo>
                  <a:pt x="15900641" y="2390375"/>
                </a:lnTo>
                <a:lnTo>
                  <a:pt x="15900641" y="2362074"/>
                </a:lnTo>
                <a:lnTo>
                  <a:pt x="15997268" y="2362074"/>
                </a:lnTo>
                <a:lnTo>
                  <a:pt x="15997268" y="2390375"/>
                </a:lnTo>
                <a:lnTo>
                  <a:pt x="16094542" y="2390375"/>
                </a:lnTo>
                <a:lnTo>
                  <a:pt x="16094542" y="2362567"/>
                </a:lnTo>
                <a:lnTo>
                  <a:pt x="16274841" y="2362567"/>
                </a:lnTo>
                <a:lnTo>
                  <a:pt x="16274841" y="2420686"/>
                </a:lnTo>
                <a:lnTo>
                  <a:pt x="16426167" y="2420686"/>
                </a:lnTo>
                <a:lnTo>
                  <a:pt x="16426167" y="2512772"/>
                </a:lnTo>
                <a:lnTo>
                  <a:pt x="16467941" y="2512772"/>
                </a:lnTo>
                <a:lnTo>
                  <a:pt x="16467941" y="2214043"/>
                </a:lnTo>
                <a:lnTo>
                  <a:pt x="16497013" y="2214043"/>
                </a:lnTo>
                <a:lnTo>
                  <a:pt x="16497013" y="2163063"/>
                </a:lnTo>
                <a:lnTo>
                  <a:pt x="16531341" y="2163063"/>
                </a:lnTo>
                <a:lnTo>
                  <a:pt x="16531341" y="2108423"/>
                </a:lnTo>
                <a:lnTo>
                  <a:pt x="16538739" y="2108423"/>
                </a:lnTo>
                <a:lnTo>
                  <a:pt x="16538739" y="1940776"/>
                </a:lnTo>
                <a:lnTo>
                  <a:pt x="16562071" y="1940776"/>
                </a:lnTo>
                <a:lnTo>
                  <a:pt x="16562071" y="1726586"/>
                </a:lnTo>
                <a:lnTo>
                  <a:pt x="16596813" y="1726586"/>
                </a:lnTo>
                <a:lnTo>
                  <a:pt x="16596813" y="1940776"/>
                </a:lnTo>
                <a:lnTo>
                  <a:pt x="16619933" y="1940776"/>
                </a:lnTo>
                <a:lnTo>
                  <a:pt x="16619933" y="2108423"/>
                </a:lnTo>
                <a:lnTo>
                  <a:pt x="16638649" y="2108423"/>
                </a:lnTo>
                <a:lnTo>
                  <a:pt x="16638649" y="2142288"/>
                </a:lnTo>
                <a:lnTo>
                  <a:pt x="16673501" y="2142288"/>
                </a:lnTo>
                <a:lnTo>
                  <a:pt x="16673501" y="2198969"/>
                </a:lnTo>
                <a:lnTo>
                  <a:pt x="16710799" y="2198969"/>
                </a:lnTo>
                <a:lnTo>
                  <a:pt x="16710799" y="2387387"/>
                </a:lnTo>
                <a:lnTo>
                  <a:pt x="16907577" y="2387387"/>
                </a:lnTo>
                <a:lnTo>
                  <a:pt x="16907577" y="2439567"/>
                </a:lnTo>
                <a:lnTo>
                  <a:pt x="16934833" y="2439567"/>
                </a:lnTo>
                <a:lnTo>
                  <a:pt x="16934833" y="2481795"/>
                </a:lnTo>
                <a:lnTo>
                  <a:pt x="16961625" y="2481795"/>
                </a:lnTo>
                <a:lnTo>
                  <a:pt x="16961625" y="2681624"/>
                </a:lnTo>
                <a:lnTo>
                  <a:pt x="17084389" y="2681624"/>
                </a:lnTo>
                <a:lnTo>
                  <a:pt x="17084389" y="2719727"/>
                </a:lnTo>
                <a:lnTo>
                  <a:pt x="17116981" y="2719727"/>
                </a:lnTo>
                <a:lnTo>
                  <a:pt x="17116981" y="2757829"/>
                </a:lnTo>
                <a:lnTo>
                  <a:pt x="17149049" y="2757829"/>
                </a:lnTo>
                <a:lnTo>
                  <a:pt x="17149049" y="2887784"/>
                </a:lnTo>
                <a:lnTo>
                  <a:pt x="17216297" y="2887784"/>
                </a:lnTo>
                <a:lnTo>
                  <a:pt x="17216297" y="2946317"/>
                </a:lnTo>
                <a:lnTo>
                  <a:pt x="17243553" y="2946317"/>
                </a:lnTo>
                <a:lnTo>
                  <a:pt x="17243553" y="2979016"/>
                </a:lnTo>
                <a:lnTo>
                  <a:pt x="17307961" y="2979016"/>
                </a:lnTo>
                <a:lnTo>
                  <a:pt x="17307961" y="3016490"/>
                </a:lnTo>
                <a:lnTo>
                  <a:pt x="17370453" y="3016490"/>
                </a:lnTo>
                <a:lnTo>
                  <a:pt x="17370453" y="3039645"/>
                </a:lnTo>
                <a:lnTo>
                  <a:pt x="17439137" y="3039645"/>
                </a:lnTo>
                <a:lnTo>
                  <a:pt x="17439137" y="3011405"/>
                </a:lnTo>
                <a:lnTo>
                  <a:pt x="17471137" y="3011405"/>
                </a:lnTo>
                <a:lnTo>
                  <a:pt x="17471137" y="2975736"/>
                </a:lnTo>
                <a:lnTo>
                  <a:pt x="17492165" y="2971484"/>
                </a:lnTo>
                <a:cubicBezTo>
                  <a:pt x="17500209" y="2968074"/>
                  <a:pt x="17507457" y="2963141"/>
                  <a:pt x="17513545" y="2957044"/>
                </a:cubicBezTo>
                <a:lnTo>
                  <a:pt x="17517013" y="2948661"/>
                </a:lnTo>
                <a:lnTo>
                  <a:pt x="17526561" y="2948661"/>
                </a:lnTo>
                <a:lnTo>
                  <a:pt x="17552789" y="2980567"/>
                </a:lnTo>
                <a:cubicBezTo>
                  <a:pt x="17565553" y="2989203"/>
                  <a:pt x="17580941" y="2994246"/>
                  <a:pt x="17597501" y="2994246"/>
                </a:cubicBezTo>
                <a:cubicBezTo>
                  <a:pt x="17614061" y="2994246"/>
                  <a:pt x="17629445" y="2989203"/>
                  <a:pt x="17642209" y="2980567"/>
                </a:cubicBezTo>
                <a:lnTo>
                  <a:pt x="17668441" y="2948661"/>
                </a:lnTo>
                <a:lnTo>
                  <a:pt x="17680657" y="2948661"/>
                </a:lnTo>
                <a:lnTo>
                  <a:pt x="17688229" y="2966962"/>
                </a:lnTo>
                <a:cubicBezTo>
                  <a:pt x="17700401" y="2979154"/>
                  <a:pt x="17717217" y="2986696"/>
                  <a:pt x="17735793" y="2986696"/>
                </a:cubicBezTo>
                <a:cubicBezTo>
                  <a:pt x="17754369" y="2986696"/>
                  <a:pt x="17771185" y="2979154"/>
                  <a:pt x="17783361" y="2966962"/>
                </a:cubicBezTo>
                <a:lnTo>
                  <a:pt x="17790929" y="2948661"/>
                </a:lnTo>
                <a:lnTo>
                  <a:pt x="17806333" y="2948661"/>
                </a:lnTo>
                <a:lnTo>
                  <a:pt x="17813297" y="2965499"/>
                </a:lnTo>
                <a:cubicBezTo>
                  <a:pt x="17825469" y="2977692"/>
                  <a:pt x="17842285" y="2985234"/>
                  <a:pt x="17860861" y="2985234"/>
                </a:cubicBezTo>
                <a:cubicBezTo>
                  <a:pt x="17879437" y="2985234"/>
                  <a:pt x="17896253" y="2977692"/>
                  <a:pt x="17908429" y="2965499"/>
                </a:cubicBezTo>
                <a:lnTo>
                  <a:pt x="17915389" y="2948661"/>
                </a:lnTo>
                <a:lnTo>
                  <a:pt x="17931053" y="2948661"/>
                </a:lnTo>
                <a:lnTo>
                  <a:pt x="17937413" y="2964037"/>
                </a:lnTo>
                <a:cubicBezTo>
                  <a:pt x="17949585" y="2976230"/>
                  <a:pt x="17966405" y="2983771"/>
                  <a:pt x="17984981" y="2983771"/>
                </a:cubicBezTo>
                <a:lnTo>
                  <a:pt x="18006217" y="2979477"/>
                </a:lnTo>
                <a:lnTo>
                  <a:pt x="18006217" y="2634032"/>
                </a:lnTo>
                <a:lnTo>
                  <a:pt x="18413098" y="2634032"/>
                </a:lnTo>
                <a:lnTo>
                  <a:pt x="18413098" y="2580075"/>
                </a:lnTo>
                <a:lnTo>
                  <a:pt x="18439046" y="2580075"/>
                </a:lnTo>
                <a:lnTo>
                  <a:pt x="18439046" y="2516569"/>
                </a:lnTo>
                <a:lnTo>
                  <a:pt x="18467662" y="2516569"/>
                </a:lnTo>
                <a:lnTo>
                  <a:pt x="18467662" y="2416066"/>
                </a:lnTo>
                <a:cubicBezTo>
                  <a:pt x="18467662" y="2406472"/>
                  <a:pt x="18475442" y="2398694"/>
                  <a:pt x="18485034" y="2398694"/>
                </a:cubicBezTo>
                <a:cubicBezTo>
                  <a:pt x="18494626" y="2398694"/>
                  <a:pt x="18502406" y="2406472"/>
                  <a:pt x="18502406" y="2416066"/>
                </a:cubicBezTo>
                <a:lnTo>
                  <a:pt x="18502406" y="2516569"/>
                </a:lnTo>
                <a:lnTo>
                  <a:pt x="18506094" y="2516569"/>
                </a:lnTo>
                <a:lnTo>
                  <a:pt x="18506094" y="2580075"/>
                </a:lnTo>
                <a:lnTo>
                  <a:pt x="18637050" y="2580075"/>
                </a:lnTo>
                <a:lnTo>
                  <a:pt x="18637050" y="2695613"/>
                </a:lnTo>
                <a:lnTo>
                  <a:pt x="18718558" y="2695613"/>
                </a:lnTo>
                <a:lnTo>
                  <a:pt x="18718558" y="2726404"/>
                </a:lnTo>
                <a:lnTo>
                  <a:pt x="18745930" y="2726404"/>
                </a:lnTo>
                <a:lnTo>
                  <a:pt x="18745930" y="2757194"/>
                </a:lnTo>
                <a:lnTo>
                  <a:pt x="18780006" y="2757194"/>
                </a:lnTo>
                <a:lnTo>
                  <a:pt x="18780006" y="2913955"/>
                </a:lnTo>
                <a:lnTo>
                  <a:pt x="18814130" y="2913955"/>
                </a:lnTo>
                <a:lnTo>
                  <a:pt x="18814130" y="3102723"/>
                </a:lnTo>
                <a:lnTo>
                  <a:pt x="18837178" y="3102723"/>
                </a:lnTo>
                <a:lnTo>
                  <a:pt x="18837178" y="3139699"/>
                </a:lnTo>
                <a:lnTo>
                  <a:pt x="18869246" y="3139699"/>
                </a:lnTo>
                <a:lnTo>
                  <a:pt x="18869246" y="3174630"/>
                </a:lnTo>
                <a:lnTo>
                  <a:pt x="18889698" y="3174630"/>
                </a:lnTo>
                <a:lnTo>
                  <a:pt x="18889698" y="3203980"/>
                </a:lnTo>
                <a:lnTo>
                  <a:pt x="18940662" y="3203980"/>
                </a:lnTo>
                <a:lnTo>
                  <a:pt x="18940662" y="3180257"/>
                </a:lnTo>
                <a:lnTo>
                  <a:pt x="18976382" y="3180257"/>
                </a:lnTo>
                <a:lnTo>
                  <a:pt x="18976382" y="3145861"/>
                </a:lnTo>
                <a:lnTo>
                  <a:pt x="18993366" y="3145861"/>
                </a:lnTo>
                <a:lnTo>
                  <a:pt x="18993366" y="2810499"/>
                </a:lnTo>
                <a:lnTo>
                  <a:pt x="19037486" y="2810499"/>
                </a:lnTo>
                <a:lnTo>
                  <a:pt x="19037486" y="3068586"/>
                </a:lnTo>
                <a:lnTo>
                  <a:pt x="19072026" y="3068586"/>
                </a:lnTo>
                <a:lnTo>
                  <a:pt x="19072026" y="3139955"/>
                </a:lnTo>
                <a:lnTo>
                  <a:pt x="19103246" y="3139955"/>
                </a:lnTo>
                <a:lnTo>
                  <a:pt x="19103246" y="3180099"/>
                </a:lnTo>
                <a:lnTo>
                  <a:pt x="19135506" y="3180099"/>
                </a:lnTo>
                <a:lnTo>
                  <a:pt x="19135506" y="3938179"/>
                </a:lnTo>
                <a:lnTo>
                  <a:pt x="19103246" y="3938179"/>
                </a:lnTo>
                <a:lnTo>
                  <a:pt x="19072026" y="3938179"/>
                </a:lnTo>
                <a:lnTo>
                  <a:pt x="19070366" y="3938179"/>
                </a:lnTo>
                <a:lnTo>
                  <a:pt x="19037486" y="3938179"/>
                </a:lnTo>
                <a:lnTo>
                  <a:pt x="19037310" y="3938179"/>
                </a:lnTo>
                <a:lnTo>
                  <a:pt x="19005226" y="3938179"/>
                </a:lnTo>
                <a:lnTo>
                  <a:pt x="65742" y="3938179"/>
                </a:lnTo>
                <a:lnTo>
                  <a:pt x="32064" y="3938179"/>
                </a:lnTo>
                <a:lnTo>
                  <a:pt x="0" y="3938179"/>
                </a:lnTo>
                <a:lnTo>
                  <a:pt x="0" y="3559767"/>
                </a:lnTo>
                <a:lnTo>
                  <a:pt x="19928" y="3559767"/>
                </a:lnTo>
                <a:lnTo>
                  <a:pt x="19928" y="3519310"/>
                </a:lnTo>
                <a:lnTo>
                  <a:pt x="32064" y="3519310"/>
                </a:lnTo>
                <a:lnTo>
                  <a:pt x="32064" y="3495802"/>
                </a:lnTo>
                <a:lnTo>
                  <a:pt x="86352" y="3495802"/>
                </a:lnTo>
                <a:lnTo>
                  <a:pt x="86352" y="3644125"/>
                </a:lnTo>
                <a:lnTo>
                  <a:pt x="218966" y="3644125"/>
                </a:lnTo>
                <a:lnTo>
                  <a:pt x="218966" y="3682161"/>
                </a:lnTo>
                <a:lnTo>
                  <a:pt x="270070" y="3682161"/>
                </a:lnTo>
                <a:lnTo>
                  <a:pt x="270070" y="3663142"/>
                </a:lnTo>
                <a:lnTo>
                  <a:pt x="298378" y="3663142"/>
                </a:lnTo>
                <a:lnTo>
                  <a:pt x="298378" y="3336569"/>
                </a:lnTo>
                <a:lnTo>
                  <a:pt x="472924" y="3336569"/>
                </a:lnTo>
                <a:lnTo>
                  <a:pt x="472924" y="3237704"/>
                </a:lnTo>
                <a:lnTo>
                  <a:pt x="509278" y="3237704"/>
                </a:lnTo>
                <a:lnTo>
                  <a:pt x="509278" y="3195575"/>
                </a:lnTo>
                <a:lnTo>
                  <a:pt x="703392" y="3195575"/>
                </a:lnTo>
                <a:lnTo>
                  <a:pt x="703392" y="3237704"/>
                </a:lnTo>
                <a:lnTo>
                  <a:pt x="767858" y="3237704"/>
                </a:lnTo>
                <a:lnTo>
                  <a:pt x="767858" y="3377495"/>
                </a:lnTo>
                <a:lnTo>
                  <a:pt x="897392" y="3377495"/>
                </a:lnTo>
                <a:lnTo>
                  <a:pt x="897392" y="2990139"/>
                </a:lnTo>
                <a:lnTo>
                  <a:pt x="1027946" y="2990139"/>
                </a:lnTo>
                <a:lnTo>
                  <a:pt x="1027946" y="3575576"/>
                </a:lnTo>
                <a:lnTo>
                  <a:pt x="1095466" y="3575576"/>
                </a:lnTo>
                <a:lnTo>
                  <a:pt x="1095466" y="3611282"/>
                </a:lnTo>
                <a:lnTo>
                  <a:pt x="1125004" y="3611282"/>
                </a:lnTo>
                <a:lnTo>
                  <a:pt x="1125004" y="3644124"/>
                </a:lnTo>
                <a:lnTo>
                  <a:pt x="1147590" y="3644124"/>
                </a:lnTo>
                <a:lnTo>
                  <a:pt x="1147590" y="3701489"/>
                </a:lnTo>
                <a:lnTo>
                  <a:pt x="1290688" y="3701489"/>
                </a:lnTo>
                <a:lnTo>
                  <a:pt x="1290688" y="3731691"/>
                </a:lnTo>
                <a:lnTo>
                  <a:pt x="1321558" y="3731691"/>
                </a:lnTo>
                <a:lnTo>
                  <a:pt x="1321558" y="3599445"/>
                </a:lnTo>
                <a:lnTo>
                  <a:pt x="1394134" y="3599445"/>
                </a:lnTo>
                <a:lnTo>
                  <a:pt x="1394134" y="3397510"/>
                </a:lnTo>
                <a:lnTo>
                  <a:pt x="1448694" y="3397510"/>
                </a:lnTo>
                <a:lnTo>
                  <a:pt x="1448694" y="3225098"/>
                </a:lnTo>
                <a:lnTo>
                  <a:pt x="1548610" y="3225098"/>
                </a:lnTo>
                <a:lnTo>
                  <a:pt x="1548610" y="3170941"/>
                </a:lnTo>
                <a:lnTo>
                  <a:pt x="1630479" y="3170941"/>
                </a:lnTo>
                <a:lnTo>
                  <a:pt x="1630479" y="2936559"/>
                </a:lnTo>
                <a:cubicBezTo>
                  <a:pt x="1630479" y="2926618"/>
                  <a:pt x="1638538" y="2918559"/>
                  <a:pt x="1648479" y="2918559"/>
                </a:cubicBezTo>
                <a:cubicBezTo>
                  <a:pt x="1658420" y="2918559"/>
                  <a:pt x="1666480" y="2926618"/>
                  <a:pt x="1666480" y="2936559"/>
                </a:cubicBezTo>
                <a:lnTo>
                  <a:pt x="1666480" y="3170941"/>
                </a:lnTo>
                <a:lnTo>
                  <a:pt x="1740672" y="3170941"/>
                </a:lnTo>
                <a:lnTo>
                  <a:pt x="1740672" y="3225098"/>
                </a:lnTo>
                <a:lnTo>
                  <a:pt x="1851694" y="3225098"/>
                </a:lnTo>
                <a:lnTo>
                  <a:pt x="1851694" y="3386903"/>
                </a:lnTo>
                <a:lnTo>
                  <a:pt x="1906488" y="3386903"/>
                </a:lnTo>
                <a:lnTo>
                  <a:pt x="1906488" y="3633086"/>
                </a:lnTo>
                <a:lnTo>
                  <a:pt x="2073761" y="3633086"/>
                </a:lnTo>
                <a:lnTo>
                  <a:pt x="2073761" y="3386903"/>
                </a:lnTo>
                <a:lnTo>
                  <a:pt x="2161096" y="3386903"/>
                </a:lnTo>
                <a:lnTo>
                  <a:pt x="2161096" y="2979754"/>
                </a:lnTo>
                <a:lnTo>
                  <a:pt x="2198366" y="2979754"/>
                </a:lnTo>
                <a:lnTo>
                  <a:pt x="2198366" y="2947993"/>
                </a:lnTo>
                <a:lnTo>
                  <a:pt x="2233244" y="2947993"/>
                </a:lnTo>
                <a:lnTo>
                  <a:pt x="2233244" y="2918697"/>
                </a:lnTo>
                <a:lnTo>
                  <a:pt x="2268122" y="2918697"/>
                </a:lnTo>
                <a:lnTo>
                  <a:pt x="2268122" y="2886270"/>
                </a:lnTo>
                <a:lnTo>
                  <a:pt x="2296248" y="2886270"/>
                </a:lnTo>
                <a:lnTo>
                  <a:pt x="2296248" y="2858057"/>
                </a:lnTo>
                <a:lnTo>
                  <a:pt x="2328937" y="2858057"/>
                </a:lnTo>
                <a:lnTo>
                  <a:pt x="2328937" y="2817595"/>
                </a:lnTo>
                <a:lnTo>
                  <a:pt x="2596325" y="2817595"/>
                </a:lnTo>
                <a:lnTo>
                  <a:pt x="2596325" y="3352789"/>
                </a:lnTo>
                <a:lnTo>
                  <a:pt x="2680818" y="3352789"/>
                </a:lnTo>
                <a:lnTo>
                  <a:pt x="2680818" y="3189832"/>
                </a:lnTo>
                <a:lnTo>
                  <a:pt x="2738489" y="3189832"/>
                </a:lnTo>
                <a:lnTo>
                  <a:pt x="2738489" y="3170246"/>
                </a:lnTo>
                <a:lnTo>
                  <a:pt x="2765199" y="3170246"/>
                </a:lnTo>
                <a:lnTo>
                  <a:pt x="2765199" y="2956971"/>
                </a:lnTo>
                <a:lnTo>
                  <a:pt x="2796882" y="2956971"/>
                </a:lnTo>
                <a:lnTo>
                  <a:pt x="2796882" y="2918697"/>
                </a:lnTo>
                <a:lnTo>
                  <a:pt x="2830031" y="2918697"/>
                </a:lnTo>
                <a:lnTo>
                  <a:pt x="2830031" y="2823411"/>
                </a:lnTo>
                <a:lnTo>
                  <a:pt x="2852336" y="2823411"/>
                </a:lnTo>
                <a:lnTo>
                  <a:pt x="2852336" y="2661462"/>
                </a:lnTo>
                <a:lnTo>
                  <a:pt x="2953855" y="2661462"/>
                </a:lnTo>
                <a:lnTo>
                  <a:pt x="2953855" y="2466961"/>
                </a:lnTo>
                <a:lnTo>
                  <a:pt x="2986480" y="2466961"/>
                </a:lnTo>
                <a:lnTo>
                  <a:pt x="2986480" y="2421387"/>
                </a:lnTo>
                <a:lnTo>
                  <a:pt x="3021470" y="2421387"/>
                </a:lnTo>
                <a:lnTo>
                  <a:pt x="3021470" y="2288802"/>
                </a:lnTo>
                <a:lnTo>
                  <a:pt x="3052178" y="2288802"/>
                </a:lnTo>
                <a:lnTo>
                  <a:pt x="3052178" y="2163238"/>
                </a:lnTo>
                <a:lnTo>
                  <a:pt x="3076946" y="2163238"/>
                </a:lnTo>
                <a:lnTo>
                  <a:pt x="3076946" y="2125469"/>
                </a:lnTo>
                <a:lnTo>
                  <a:pt x="3108644" y="2125469"/>
                </a:lnTo>
                <a:lnTo>
                  <a:pt x="3108644" y="2053348"/>
                </a:lnTo>
                <a:lnTo>
                  <a:pt x="3165310" y="2053348"/>
                </a:lnTo>
                <a:lnTo>
                  <a:pt x="3165310" y="1942519"/>
                </a:lnTo>
                <a:lnTo>
                  <a:pt x="3594872" y="1942519"/>
                </a:lnTo>
                <a:lnTo>
                  <a:pt x="3594872" y="2030857"/>
                </a:lnTo>
                <a:lnTo>
                  <a:pt x="3609977" y="2030857"/>
                </a:lnTo>
                <a:lnTo>
                  <a:pt x="3609977" y="2125665"/>
                </a:lnTo>
                <a:lnTo>
                  <a:pt x="3662266" y="2125665"/>
                </a:lnTo>
                <a:lnTo>
                  <a:pt x="3662266" y="2256527"/>
                </a:lnTo>
                <a:lnTo>
                  <a:pt x="3691605" y="2256527"/>
                </a:lnTo>
                <a:lnTo>
                  <a:pt x="3691605" y="2478186"/>
                </a:lnTo>
                <a:lnTo>
                  <a:pt x="3728768" y="2478186"/>
                </a:lnTo>
                <a:lnTo>
                  <a:pt x="3728768" y="2598519"/>
                </a:lnTo>
                <a:lnTo>
                  <a:pt x="3753109" y="2598519"/>
                </a:lnTo>
                <a:lnTo>
                  <a:pt x="3753109" y="2616064"/>
                </a:lnTo>
                <a:lnTo>
                  <a:pt x="3766766" y="2616064"/>
                </a:lnTo>
                <a:lnTo>
                  <a:pt x="3766766" y="2817201"/>
                </a:lnTo>
                <a:lnTo>
                  <a:pt x="3822350" y="2817201"/>
                </a:lnTo>
                <a:lnTo>
                  <a:pt x="3822350" y="2767915"/>
                </a:lnTo>
                <a:lnTo>
                  <a:pt x="3855573" y="2767915"/>
                </a:lnTo>
                <a:lnTo>
                  <a:pt x="3855573" y="2733106"/>
                </a:lnTo>
                <a:lnTo>
                  <a:pt x="3875106" y="2733106"/>
                </a:lnTo>
                <a:lnTo>
                  <a:pt x="3875106" y="2703138"/>
                </a:lnTo>
                <a:lnTo>
                  <a:pt x="3890967" y="2703138"/>
                </a:lnTo>
                <a:lnTo>
                  <a:pt x="3890967" y="2677429"/>
                </a:lnTo>
                <a:lnTo>
                  <a:pt x="3903118" y="2677429"/>
                </a:lnTo>
                <a:lnTo>
                  <a:pt x="3903118" y="2403602"/>
                </a:lnTo>
                <a:lnTo>
                  <a:pt x="3937863" y="2403602"/>
                </a:lnTo>
                <a:lnTo>
                  <a:pt x="3937863" y="2677429"/>
                </a:lnTo>
                <a:lnTo>
                  <a:pt x="3954089" y="2677429"/>
                </a:lnTo>
                <a:lnTo>
                  <a:pt x="3954089" y="2703138"/>
                </a:lnTo>
                <a:lnTo>
                  <a:pt x="3966861" y="2703138"/>
                </a:lnTo>
                <a:lnTo>
                  <a:pt x="3966861" y="2733106"/>
                </a:lnTo>
                <a:lnTo>
                  <a:pt x="3966861" y="2743222"/>
                </a:lnTo>
                <a:lnTo>
                  <a:pt x="4012600" y="2743222"/>
                </a:lnTo>
                <a:lnTo>
                  <a:pt x="4012600" y="2792607"/>
                </a:lnTo>
                <a:lnTo>
                  <a:pt x="4034346" y="2792607"/>
                </a:lnTo>
                <a:lnTo>
                  <a:pt x="4034346" y="2830743"/>
                </a:lnTo>
                <a:lnTo>
                  <a:pt x="4058733" y="2830743"/>
                </a:lnTo>
                <a:lnTo>
                  <a:pt x="4058733" y="2845101"/>
                </a:lnTo>
                <a:lnTo>
                  <a:pt x="4070700" y="2845101"/>
                </a:lnTo>
                <a:lnTo>
                  <a:pt x="4070700" y="3239962"/>
                </a:lnTo>
                <a:lnTo>
                  <a:pt x="4146047" y="3239962"/>
                </a:lnTo>
                <a:lnTo>
                  <a:pt x="4146047" y="2831200"/>
                </a:lnTo>
                <a:lnTo>
                  <a:pt x="4175177" y="2831200"/>
                </a:lnTo>
                <a:lnTo>
                  <a:pt x="4175177" y="1346802"/>
                </a:lnTo>
                <a:lnTo>
                  <a:pt x="4189754" y="1346802"/>
                </a:lnTo>
                <a:lnTo>
                  <a:pt x="4189754" y="1321303"/>
                </a:lnTo>
                <a:lnTo>
                  <a:pt x="4210214" y="1321303"/>
                </a:lnTo>
                <a:lnTo>
                  <a:pt x="4210214" y="1192678"/>
                </a:lnTo>
                <a:lnTo>
                  <a:pt x="4242620" y="1192678"/>
                </a:lnTo>
                <a:lnTo>
                  <a:pt x="4242620" y="1161432"/>
                </a:lnTo>
                <a:lnTo>
                  <a:pt x="4271097" y="1161432"/>
                </a:lnTo>
                <a:lnTo>
                  <a:pt x="4271097" y="1133696"/>
                </a:lnTo>
                <a:lnTo>
                  <a:pt x="4481158" y="1133696"/>
                </a:lnTo>
                <a:lnTo>
                  <a:pt x="4481158" y="1161432"/>
                </a:lnTo>
                <a:lnTo>
                  <a:pt x="4512917" y="1161432"/>
                </a:lnTo>
                <a:lnTo>
                  <a:pt x="4512917" y="1192678"/>
                </a:lnTo>
                <a:lnTo>
                  <a:pt x="4512917" y="1321303"/>
                </a:lnTo>
                <a:lnTo>
                  <a:pt x="4537898" y="1321303"/>
                </a:lnTo>
                <a:lnTo>
                  <a:pt x="4537898" y="1346802"/>
                </a:lnTo>
                <a:lnTo>
                  <a:pt x="4543915" y="1346802"/>
                </a:lnTo>
                <a:lnTo>
                  <a:pt x="4543915" y="2322233"/>
                </a:lnTo>
                <a:lnTo>
                  <a:pt x="4577684" y="2322233"/>
                </a:lnTo>
                <a:lnTo>
                  <a:pt x="4577684" y="2308200"/>
                </a:lnTo>
                <a:lnTo>
                  <a:pt x="4606692" y="2308200"/>
                </a:lnTo>
                <a:lnTo>
                  <a:pt x="4606692" y="2277578"/>
                </a:lnTo>
                <a:lnTo>
                  <a:pt x="4617599" y="2277578"/>
                </a:lnTo>
                <a:lnTo>
                  <a:pt x="4617599" y="2253305"/>
                </a:lnTo>
                <a:lnTo>
                  <a:pt x="4763727" y="2253305"/>
                </a:lnTo>
                <a:lnTo>
                  <a:pt x="4763727" y="2277578"/>
                </a:lnTo>
                <a:lnTo>
                  <a:pt x="4779340" y="2277578"/>
                </a:lnTo>
                <a:lnTo>
                  <a:pt x="4779340" y="2308200"/>
                </a:lnTo>
                <a:lnTo>
                  <a:pt x="4795642" y="2308200"/>
                </a:lnTo>
                <a:lnTo>
                  <a:pt x="4795642" y="2334628"/>
                </a:lnTo>
                <a:lnTo>
                  <a:pt x="4829119" y="2334628"/>
                </a:lnTo>
                <a:lnTo>
                  <a:pt x="4829119" y="2365249"/>
                </a:lnTo>
                <a:lnTo>
                  <a:pt x="4856537" y="2365249"/>
                </a:lnTo>
                <a:lnTo>
                  <a:pt x="4856537" y="2393325"/>
                </a:lnTo>
                <a:lnTo>
                  <a:pt x="4887082" y="2393325"/>
                </a:lnTo>
                <a:lnTo>
                  <a:pt x="4887082" y="2417142"/>
                </a:lnTo>
                <a:lnTo>
                  <a:pt x="4917879" y="2417142"/>
                </a:lnTo>
                <a:lnTo>
                  <a:pt x="4917879" y="2703138"/>
                </a:lnTo>
                <a:lnTo>
                  <a:pt x="4965337" y="2703138"/>
                </a:lnTo>
                <a:lnTo>
                  <a:pt x="4965337" y="2721322"/>
                </a:lnTo>
                <a:lnTo>
                  <a:pt x="4982610" y="2721322"/>
                </a:lnTo>
                <a:lnTo>
                  <a:pt x="4982610" y="2691860"/>
                </a:lnTo>
                <a:lnTo>
                  <a:pt x="5021150" y="2691860"/>
                </a:lnTo>
                <a:lnTo>
                  <a:pt x="5021150" y="2666115"/>
                </a:lnTo>
                <a:lnTo>
                  <a:pt x="5091299" y="2666115"/>
                </a:lnTo>
                <a:lnTo>
                  <a:pt x="5091299" y="2297834"/>
                </a:lnTo>
                <a:lnTo>
                  <a:pt x="5115634" y="2297834"/>
                </a:lnTo>
                <a:lnTo>
                  <a:pt x="5115634" y="2263868"/>
                </a:lnTo>
                <a:lnTo>
                  <a:pt x="5139244" y="2263868"/>
                </a:lnTo>
                <a:lnTo>
                  <a:pt x="5139244" y="2229384"/>
                </a:lnTo>
                <a:lnTo>
                  <a:pt x="5371495" y="2229384"/>
                </a:lnTo>
                <a:lnTo>
                  <a:pt x="5371495" y="2263868"/>
                </a:lnTo>
                <a:lnTo>
                  <a:pt x="5415025" y="2263868"/>
                </a:lnTo>
                <a:lnTo>
                  <a:pt x="5415025" y="2297834"/>
                </a:lnTo>
                <a:lnTo>
                  <a:pt x="5421963" y="2297834"/>
                </a:lnTo>
                <a:lnTo>
                  <a:pt x="5421963" y="2629525"/>
                </a:lnTo>
                <a:lnTo>
                  <a:pt x="5487247" y="2629525"/>
                </a:lnTo>
                <a:lnTo>
                  <a:pt x="5487247" y="2417142"/>
                </a:lnTo>
                <a:lnTo>
                  <a:pt x="5514081" y="2417142"/>
                </a:lnTo>
                <a:lnTo>
                  <a:pt x="5514081" y="2392707"/>
                </a:lnTo>
                <a:lnTo>
                  <a:pt x="5531964" y="2392707"/>
                </a:lnTo>
                <a:lnTo>
                  <a:pt x="5531964" y="2297834"/>
                </a:lnTo>
                <a:lnTo>
                  <a:pt x="5561409" y="2297834"/>
                </a:lnTo>
                <a:lnTo>
                  <a:pt x="5561409" y="2265591"/>
                </a:lnTo>
                <a:lnTo>
                  <a:pt x="5584747" y="2265591"/>
                </a:lnTo>
                <a:lnTo>
                  <a:pt x="5584747" y="2229384"/>
                </a:lnTo>
                <a:lnTo>
                  <a:pt x="5598837" y="2229384"/>
                </a:lnTo>
                <a:lnTo>
                  <a:pt x="5598837" y="2215638"/>
                </a:lnTo>
                <a:lnTo>
                  <a:pt x="5713068" y="2215638"/>
                </a:lnTo>
                <a:lnTo>
                  <a:pt x="5713068" y="2229384"/>
                </a:lnTo>
                <a:lnTo>
                  <a:pt x="5728379" y="2229384"/>
                </a:lnTo>
                <a:lnTo>
                  <a:pt x="5728379" y="2265591"/>
                </a:lnTo>
                <a:lnTo>
                  <a:pt x="5764218" y="2265591"/>
                </a:lnTo>
                <a:lnTo>
                  <a:pt x="5764218" y="2289617"/>
                </a:lnTo>
                <a:lnTo>
                  <a:pt x="5806440" y="2289617"/>
                </a:lnTo>
                <a:lnTo>
                  <a:pt x="5806440" y="2412898"/>
                </a:lnTo>
                <a:lnTo>
                  <a:pt x="5886798" y="2412898"/>
                </a:lnTo>
                <a:lnTo>
                  <a:pt x="5886798" y="2541665"/>
                </a:lnTo>
                <a:lnTo>
                  <a:pt x="6091473" y="2541665"/>
                </a:lnTo>
                <a:lnTo>
                  <a:pt x="6091473" y="1131782"/>
                </a:lnTo>
                <a:lnTo>
                  <a:pt x="6103789" y="1131782"/>
                </a:lnTo>
                <a:lnTo>
                  <a:pt x="6103789" y="1112765"/>
                </a:lnTo>
                <a:lnTo>
                  <a:pt x="6130034" y="1112765"/>
                </a:lnTo>
                <a:lnTo>
                  <a:pt x="6130034" y="818313"/>
                </a:lnTo>
                <a:lnTo>
                  <a:pt x="6173002" y="818313"/>
                </a:lnTo>
                <a:lnTo>
                  <a:pt x="6173002" y="667492"/>
                </a:lnTo>
                <a:lnTo>
                  <a:pt x="6191843" y="667492"/>
                </a:lnTo>
                <a:lnTo>
                  <a:pt x="6191843" y="648473"/>
                </a:lnTo>
                <a:lnTo>
                  <a:pt x="6210684" y="648473"/>
                </a:lnTo>
                <a:lnTo>
                  <a:pt x="6210684" y="410662"/>
                </a:lnTo>
                <a:lnTo>
                  <a:pt x="6240758" y="410662"/>
                </a:lnTo>
                <a:lnTo>
                  <a:pt x="6240758" y="384400"/>
                </a:lnTo>
                <a:lnTo>
                  <a:pt x="6266394" y="384400"/>
                </a:lnTo>
                <a:lnTo>
                  <a:pt x="6266394" y="355114"/>
                </a:lnTo>
                <a:lnTo>
                  <a:pt x="6288503" y="355114"/>
                </a:lnTo>
                <a:lnTo>
                  <a:pt x="6288503" y="339400"/>
                </a:lnTo>
                <a:lnTo>
                  <a:pt x="6303950" y="339400"/>
                </a:lnTo>
                <a:lnTo>
                  <a:pt x="6303950" y="316483"/>
                </a:lnTo>
                <a:lnTo>
                  <a:pt x="6319584" y="316483"/>
                </a:lnTo>
                <a:lnTo>
                  <a:pt x="6319584" y="0"/>
                </a:lnTo>
                <a:close/>
              </a:path>
            </a:pathLst>
          </a:custGeom>
          <a:solidFill>
            <a:schemeClr val="bg1"/>
          </a:solidFill>
          <a:ln>
            <a:noFill/>
          </a:ln>
          <a:effectLst/>
        </p:spPr>
        <p:txBody>
          <a:bodyPr vert="horz" wrap="square" lIns="68580" tIns="34290" rIns="68580" bIns="34290" numCol="1" anchor="t" anchorCtr="0" compatLnSpc="1"/>
          <a:lstStyle/>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2" name="文本框 1"/>
          <p:cNvSpPr txBox="1"/>
          <p:nvPr/>
        </p:nvSpPr>
        <p:spPr>
          <a:xfrm>
            <a:off x="611505" y="998855"/>
            <a:ext cx="7454265" cy="2642235"/>
          </a:xfrm>
          <a:prstGeom prst="rect">
            <a:avLst/>
          </a:prstGeom>
          <a:noFill/>
        </p:spPr>
        <p:txBody>
          <a:bodyPr wrap="square" rtlCol="0" anchor="t">
            <a:noAutofit/>
          </a:bodyPr>
          <a:p>
            <a:pPr algn="just"/>
            <a:r>
              <a:rPr lang="zh-CN" altLang="en-US" sz="1200">
                <a:sym typeface="+mn-ea"/>
              </a:rPr>
              <a:t>[1]Stupina J .</a:t>
            </a:r>
            <a:r>
              <a:rPr lang="en-US" altLang="zh-CN" sz="1200">
                <a:sym typeface="+mn-ea"/>
              </a:rPr>
              <a:t>(</a:t>
            </a:r>
            <a:r>
              <a:rPr lang="zh-CN" altLang="en-US" sz="1200">
                <a:sym typeface="+mn-ea"/>
              </a:rPr>
              <a:t>2013</a:t>
            </a:r>
            <a:r>
              <a:rPr lang="en-US" altLang="zh-CN" sz="1200">
                <a:sym typeface="+mn-ea"/>
              </a:rPr>
              <a:t>)</a:t>
            </a:r>
            <a:r>
              <a:rPr lang="zh-CN" altLang="en-US" sz="1200" i="1">
                <a:sym typeface="+mn-ea"/>
              </a:rPr>
              <a:t>Stages of change management process in the enterprise</a:t>
            </a:r>
            <a:r>
              <a:rPr lang="zh-CN" altLang="en-US" sz="1200">
                <a:sym typeface="+mn-ea"/>
              </a:rPr>
              <a:t>. Всник економки транспорту, промисловост</a:t>
            </a:r>
            <a:endParaRPr lang="zh-CN" altLang="en-US" sz="1200">
              <a:solidFill>
                <a:schemeClr val="tx1"/>
              </a:solidFill>
            </a:endParaRPr>
          </a:p>
          <a:p>
            <a:pPr algn="just"/>
            <a:r>
              <a:rPr lang="zh-CN" altLang="en-US" sz="1200">
                <a:sym typeface="+mn-ea"/>
              </a:rPr>
              <a:t>[2]Liu Qichao</a:t>
            </a:r>
            <a:r>
              <a:rPr lang="en-US" altLang="zh-CN" sz="1200">
                <a:sym typeface="+mn-ea"/>
              </a:rPr>
              <a:t>(</a:t>
            </a:r>
            <a:r>
              <a:rPr lang="zh-CN" altLang="en-US" sz="1200">
                <a:sym typeface="+mn-ea"/>
              </a:rPr>
              <a:t>2007</a:t>
            </a:r>
            <a:r>
              <a:rPr lang="en-US" altLang="zh-CN" sz="1200">
                <a:sym typeface="+mn-ea"/>
              </a:rPr>
              <a:t>)</a:t>
            </a:r>
            <a:r>
              <a:rPr lang="zh-CN" altLang="en-US" sz="1200">
                <a:sym typeface="+mn-ea"/>
              </a:rPr>
              <a:t> </a:t>
            </a:r>
            <a:r>
              <a:rPr lang="zh-CN" altLang="en-US" sz="1200" i="1">
                <a:sym typeface="+mn-ea"/>
              </a:rPr>
              <a:t>Earth Heart Map Share-trading reform and corporate governance</a:t>
            </a:r>
            <a:r>
              <a:rPr lang="en-US" altLang="zh-CN" sz="1200" i="1">
                <a:sym typeface="+mn-ea"/>
              </a:rPr>
              <a:t>.</a:t>
            </a:r>
            <a:r>
              <a:rPr lang="zh-CN" altLang="en-US" sz="1200">
                <a:sym typeface="+mn-ea"/>
              </a:rPr>
              <a:t> Shanghai Department Store (16): 2.</a:t>
            </a:r>
            <a:endParaRPr lang="zh-CN" altLang="en-US" sz="1200">
              <a:solidFill>
                <a:schemeClr val="tx1"/>
              </a:solidFill>
            </a:endParaRPr>
          </a:p>
          <a:p>
            <a:pPr algn="just"/>
            <a:r>
              <a:rPr lang="zh-CN" altLang="en-US" sz="1200">
                <a:sym typeface="+mn-ea"/>
              </a:rPr>
              <a:t>[3]Zhang Bingcai, Zhou Jing </a:t>
            </a:r>
            <a:r>
              <a:rPr lang="en-US" altLang="zh-CN" sz="1200">
                <a:sym typeface="+mn-ea"/>
              </a:rPr>
              <a:t>(</a:t>
            </a:r>
            <a:r>
              <a:rPr lang="zh-CN" altLang="en-US" sz="1200">
                <a:sym typeface="+mn-ea"/>
              </a:rPr>
              <a:t>2010</a:t>
            </a:r>
            <a:r>
              <a:rPr lang="en-US" altLang="zh-CN" sz="1200">
                <a:sym typeface="+mn-ea"/>
              </a:rPr>
              <a:t>) </a:t>
            </a:r>
            <a:r>
              <a:rPr lang="zh-CN" altLang="en-US" sz="1200">
                <a:sym typeface="+mn-ea"/>
              </a:rPr>
              <a:t>Research on the relationship between corporate governance mechanism and earnings management after the share-trading reform Based on the empirical data of Chinese manufacturing listed companies.</a:t>
            </a:r>
            <a:endParaRPr lang="zh-CN" altLang="en-US" sz="1200">
              <a:solidFill>
                <a:schemeClr val="tx1"/>
              </a:solidFill>
            </a:endParaRPr>
          </a:p>
          <a:p>
            <a:pPr algn="just"/>
            <a:r>
              <a:rPr lang="zh-CN" altLang="en-US" sz="1200">
                <a:sym typeface="+mn-ea"/>
              </a:rPr>
              <a:t>[4]Hu Yamin, Miao Lianqi, Yao Zhenghai </a:t>
            </a:r>
            <a:r>
              <a:rPr lang="en-US" altLang="zh-CN" sz="1200">
                <a:sym typeface="+mn-ea"/>
              </a:rPr>
              <a:t>(</a:t>
            </a:r>
            <a:r>
              <a:rPr lang="zh-CN" altLang="en-US" sz="1200">
                <a:sym typeface="+mn-ea"/>
              </a:rPr>
              <a:t>2018</a:t>
            </a:r>
            <a:r>
              <a:rPr lang="en-US" altLang="zh-CN" sz="1200">
                <a:sym typeface="+mn-ea"/>
              </a:rPr>
              <a:t>) ‘</a:t>
            </a:r>
            <a:r>
              <a:rPr lang="zh-CN" altLang="en-US" sz="1200">
                <a:sym typeface="+mn-ea"/>
              </a:rPr>
              <a:t>Relational transaction, corporate governance and earnings management - based on empirical data of Chinese listed companies</a:t>
            </a:r>
            <a:r>
              <a:rPr lang="en-US" altLang="zh-CN" sz="1200">
                <a:sym typeface="+mn-ea"/>
              </a:rPr>
              <a:t>’.</a:t>
            </a:r>
            <a:r>
              <a:rPr lang="zh-CN" altLang="en-US" sz="1200">
                <a:sym typeface="+mn-ea"/>
              </a:rPr>
              <a:t> </a:t>
            </a:r>
            <a:r>
              <a:rPr lang="zh-CN" altLang="en-US" sz="1200" i="1">
                <a:sym typeface="+mn-ea"/>
              </a:rPr>
              <a:t>Macroeconomic Research</a:t>
            </a:r>
            <a:r>
              <a:rPr lang="zh-CN" altLang="en-US" sz="1200">
                <a:sym typeface="+mn-ea"/>
              </a:rPr>
              <a:t>,  (12): 11.</a:t>
            </a:r>
            <a:endParaRPr lang="zh-CN" altLang="en-US" sz="1200">
              <a:solidFill>
                <a:schemeClr val="tx1"/>
              </a:solidFill>
            </a:endParaRPr>
          </a:p>
          <a:p>
            <a:pPr algn="just"/>
            <a:r>
              <a:rPr sz="1200">
                <a:sym typeface="+mn-ea"/>
              </a:rPr>
              <a:t>[5]Han Jing </a:t>
            </a:r>
            <a:r>
              <a:rPr lang="en-US" sz="1200">
                <a:sym typeface="+mn-ea"/>
              </a:rPr>
              <a:t>(</a:t>
            </a:r>
            <a:r>
              <a:rPr sz="1200">
                <a:sym typeface="+mn-ea"/>
              </a:rPr>
              <a:t>2014</a:t>
            </a:r>
            <a:r>
              <a:rPr lang="en-US" sz="1200">
                <a:sym typeface="+mn-ea"/>
              </a:rPr>
              <a:t>)</a:t>
            </a:r>
            <a:r>
              <a:rPr sz="1200" i="1">
                <a:sym typeface="+mn-ea"/>
              </a:rPr>
              <a:t>Empirical Study on the Relationship between Equity Incentive and Earnings Management of Chinese Listed Companies</a:t>
            </a:r>
            <a:r>
              <a:rPr lang="en-US" sz="1200" i="1">
                <a:sym typeface="+mn-ea"/>
              </a:rPr>
              <a:t>.</a:t>
            </a:r>
            <a:r>
              <a:rPr lang="en-US" sz="1200">
                <a:sym typeface="+mn-ea"/>
              </a:rPr>
              <a:t> </a:t>
            </a:r>
            <a:r>
              <a:rPr sz="1200">
                <a:sym typeface="+mn-ea"/>
              </a:rPr>
              <a:t>East China University of Technology.</a:t>
            </a:r>
            <a:endParaRPr sz="1200">
              <a:sym typeface="+mn-ea"/>
            </a:endParaRPr>
          </a:p>
          <a:p>
            <a:pPr algn="just"/>
            <a:r>
              <a:rPr lang="en-US" altLang="zh-CN" sz="1200">
                <a:sym typeface="+mn-ea"/>
              </a:rPr>
              <a:t>[6] Jean Sandra Baulcomb BSc,SRN,PG Dip Oncol.,DPSN,FETC,CLM (2003) ‘Management of change through force field analysis’ </a:t>
            </a:r>
            <a:r>
              <a:rPr lang="en-US" altLang="zh-CN" sz="1200" i="1">
                <a:sym typeface="+mn-ea"/>
              </a:rPr>
              <a:t>Journal of Nursing Management</a:t>
            </a:r>
            <a:r>
              <a:rPr lang="en-US" altLang="zh-CN" sz="1200">
                <a:sym typeface="+mn-ea"/>
              </a:rPr>
              <a:t> Volume 11,Issue 4, pp.275-280. </a:t>
            </a:r>
            <a:endParaRPr lang="en-US" altLang="zh-CN" sz="1200">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p:cBhvr>
                                        <p:cTn id="7" dur="75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bldLvl="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Box 18"/>
          <p:cNvSpPr txBox="1">
            <a:spLocks noChangeArrowheads="1"/>
          </p:cNvSpPr>
          <p:nvPr/>
        </p:nvSpPr>
        <p:spPr bwMode="gray">
          <a:xfrm>
            <a:off x="3584575" y="138430"/>
            <a:ext cx="1953260" cy="8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2500">
                <a:sym typeface="+mn-ea"/>
              </a:rPr>
              <a:t>Reference</a:t>
            </a:r>
            <a:endParaRPr lang="en-US" altLang="zh-CN" sz="2500">
              <a:solidFill>
                <a:schemeClr val="tx1"/>
              </a:solidFill>
            </a:endParaRPr>
          </a:p>
          <a:p>
            <a:pPr algn="ctr"/>
            <a:r>
              <a:rPr lang="en-US" altLang="zh-CN" sz="2500" dirty="0">
                <a:solidFill>
                  <a:schemeClr val="accent1"/>
                </a:solidFill>
                <a:latin typeface="微软雅黑" panose="020B0503020204020204" pitchFamily="34" charset="-122"/>
                <a:ea typeface="微软雅黑" panose="020B0503020204020204" pitchFamily="34" charset="-122"/>
              </a:rPr>
              <a:t> </a:t>
            </a:r>
            <a:endParaRPr lang="en-US" altLang="zh-CN" sz="2500" dirty="0">
              <a:solidFill>
                <a:schemeClr val="accent1"/>
              </a:solidFill>
              <a:latin typeface="微软雅黑" panose="020B0503020204020204" pitchFamily="34" charset="-122"/>
              <a:ea typeface="微软雅黑" panose="020B0503020204020204" pitchFamily="34" charset="-122"/>
            </a:endParaRPr>
          </a:p>
        </p:txBody>
      </p:sp>
      <p:cxnSp>
        <p:nvCxnSpPr>
          <p:cNvPr id="27" name="直接连接符​​ 14"/>
          <p:cNvCxnSpPr/>
          <p:nvPr/>
        </p:nvCxnSpPr>
        <p:spPr>
          <a:xfrm>
            <a:off x="5647418"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8" name="直接连接符​​ 14"/>
          <p:cNvCxnSpPr/>
          <p:nvPr/>
        </p:nvCxnSpPr>
        <p:spPr>
          <a:xfrm>
            <a:off x="362112" y="468660"/>
            <a:ext cx="3057760" cy="0"/>
          </a:xfrm>
          <a:prstGeom prst="line">
            <a:avLst/>
          </a:prstGeom>
          <a:ln w="9525">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46" name="任意多边形 42"/>
          <p:cNvSpPr>
            <a:spLocks noChangeArrowheads="1"/>
          </p:cNvSpPr>
          <p:nvPr/>
        </p:nvSpPr>
        <p:spPr bwMode="auto">
          <a:xfrm>
            <a:off x="1331675" y="3795793"/>
            <a:ext cx="6118622" cy="1259681"/>
          </a:xfrm>
          <a:custGeom>
            <a:avLst/>
            <a:gdLst>
              <a:gd name="T0" fmla="*/ 2754223 w 19135506"/>
              <a:gd name="T1" fmla="*/ 276564 h 3938179"/>
              <a:gd name="T2" fmla="*/ 2848135 w 19135506"/>
              <a:gd name="T3" fmla="*/ 426015 h 3938179"/>
              <a:gd name="T4" fmla="*/ 2901753 w 19135506"/>
              <a:gd name="T5" fmla="*/ 447491 h 3938179"/>
              <a:gd name="T6" fmla="*/ 2967356 w 19135506"/>
              <a:gd name="T7" fmla="*/ 549598 h 3938179"/>
              <a:gd name="T8" fmla="*/ 3037015 w 19135506"/>
              <a:gd name="T9" fmla="*/ 1018109 h 3938179"/>
              <a:gd name="T10" fmla="*/ 3098470 w 19135506"/>
              <a:gd name="T11" fmla="*/ 1000346 h 3938179"/>
              <a:gd name="T12" fmla="*/ 3191490 w 19135506"/>
              <a:gd name="T13" fmla="*/ 1206918 h 3938179"/>
              <a:gd name="T14" fmla="*/ 3627801 w 19135506"/>
              <a:gd name="T15" fmla="*/ 937405 h 3938179"/>
              <a:gd name="T16" fmla="*/ 3883416 w 19135506"/>
              <a:gd name="T17" fmla="*/ 979993 h 3938179"/>
              <a:gd name="T18" fmla="*/ 3971849 w 19135506"/>
              <a:gd name="T19" fmla="*/ 1082890 h 3938179"/>
              <a:gd name="T20" fmla="*/ 4263719 w 19135506"/>
              <a:gd name="T21" fmla="*/ 1167124 h 3938179"/>
              <a:gd name="T22" fmla="*/ 4328899 w 19135506"/>
              <a:gd name="T23" fmla="*/ 864620 h 3938179"/>
              <a:gd name="T24" fmla="*/ 4384427 w 19135506"/>
              <a:gd name="T25" fmla="*/ 1002830 h 3938179"/>
              <a:gd name="T26" fmla="*/ 4537553 w 19135506"/>
              <a:gd name="T27" fmla="*/ 1088738 h 3938179"/>
              <a:gd name="T28" fmla="*/ 4646321 w 19135506"/>
              <a:gd name="T29" fmla="*/ 827715 h 3938179"/>
              <a:gd name="T30" fmla="*/ 4859895 w 19135506"/>
              <a:gd name="T31" fmla="*/ 1080503 h 3938179"/>
              <a:gd name="T32" fmla="*/ 4944217 w 19135506"/>
              <a:gd name="T33" fmla="*/ 1070575 h 3938179"/>
              <a:gd name="T34" fmla="*/ 5026052 w 19135506"/>
              <a:gd name="T35" fmla="*/ 507585 h 3938179"/>
              <a:gd name="T36" fmla="*/ 5144934 w 19135506"/>
              <a:gd name="T37" fmla="*/ 917098 h 3938179"/>
              <a:gd name="T38" fmla="*/ 5304155 w 19135506"/>
              <a:gd name="T39" fmla="*/ 1046379 h 3938179"/>
              <a:gd name="T40" fmla="*/ 5470986 w 19135506"/>
              <a:gd name="T41" fmla="*/ 949023 h 3938179"/>
              <a:gd name="T42" fmla="*/ 5594664 w 19135506"/>
              <a:gd name="T43" fmla="*/ 964385 h 3938179"/>
              <a:gd name="T44" fmla="*/ 5710120 w 19135506"/>
              <a:gd name="T45" fmla="*/ 348485 h 3938179"/>
              <a:gd name="T46" fmla="*/ 5762031 w 19135506"/>
              <a:gd name="T47" fmla="*/ 228005 h 3938179"/>
              <a:gd name="T48" fmla="*/ 5845060 w 19135506"/>
              <a:gd name="T49" fmla="*/ 498697 h 3938179"/>
              <a:gd name="T50" fmla="*/ 5897718 w 19135506"/>
              <a:gd name="T51" fmla="*/ 449445 h 3938179"/>
              <a:gd name="T52" fmla="*/ 5969430 w 19135506"/>
              <a:gd name="T53" fmla="*/ 618826 h 3938179"/>
              <a:gd name="T54" fmla="*/ 6037962 w 19135506"/>
              <a:gd name="T55" fmla="*/ 910951 h 3938179"/>
              <a:gd name="T56" fmla="*/ 6107759 w 19135506"/>
              <a:gd name="T57" fmla="*/ 996027 h 3938179"/>
              <a:gd name="T58" fmla="*/ 6314298 w 19135506"/>
              <a:gd name="T59" fmla="*/ 895418 h 3938179"/>
              <a:gd name="T60" fmla="*/ 6685333 w 19135506"/>
              <a:gd name="T61" fmla="*/ 855492 h 3938179"/>
              <a:gd name="T62" fmla="*/ 6820218 w 19135506"/>
              <a:gd name="T63" fmla="*/ 1019460 h 3938179"/>
              <a:gd name="T64" fmla="*/ 7051067 w 19135506"/>
              <a:gd name="T65" fmla="*/ 899211 h 3938179"/>
              <a:gd name="T66" fmla="*/ 7124422 w 19135506"/>
              <a:gd name="T67" fmla="*/ 1018185 h 3938179"/>
              <a:gd name="T68" fmla="*/ 7339934 w 19135506"/>
              <a:gd name="T69" fmla="*/ 1231597 h 3938179"/>
              <a:gd name="T70" fmla="*/ 7466662 w 19135506"/>
              <a:gd name="T71" fmla="*/ 1261135 h 3938179"/>
              <a:gd name="T72" fmla="*/ 7594457 w 19135506"/>
              <a:gd name="T73" fmla="*/ 1264741 h 3938179"/>
              <a:gd name="T74" fmla="*/ 7873437 w 19135506"/>
              <a:gd name="T75" fmla="*/ 1073279 h 3938179"/>
              <a:gd name="T76" fmla="*/ 8006600 w 19135506"/>
              <a:gd name="T77" fmla="*/ 1175902 h 3938179"/>
              <a:gd name="T78" fmla="*/ 8090323 w 19135506"/>
              <a:gd name="T79" fmla="*/ 1341663 h 3938179"/>
              <a:gd name="T80" fmla="*/ 8130391 w 19135506"/>
              <a:gd name="T81" fmla="*/ 1679575 h 3938179"/>
              <a:gd name="T82" fmla="*/ 36815 w 19135506"/>
              <a:gd name="T83" fmla="*/ 1554165 h 3938179"/>
              <a:gd name="T84" fmla="*/ 327366 w 19135506"/>
              <a:gd name="T85" fmla="*/ 1380833 h 3938179"/>
              <a:gd name="T86" fmla="*/ 550267 w 19135506"/>
              <a:gd name="T87" fmla="*/ 1591511 h 3938179"/>
              <a:gd name="T88" fmla="*/ 710481 w 19135506"/>
              <a:gd name="T89" fmla="*/ 1352359 h 3938179"/>
              <a:gd name="T90" fmla="*/ 952113 w 19135506"/>
              <a:gd name="T91" fmla="*/ 1257275 h 3938179"/>
              <a:gd name="T92" fmla="*/ 1167518 w 19135506"/>
              <a:gd name="T93" fmla="*/ 1352063 h 3938179"/>
              <a:gd name="T94" fmla="*/ 1288163 w 19135506"/>
              <a:gd name="T95" fmla="*/ 1032686 h 3938179"/>
              <a:gd name="T96" fmla="*/ 1539065 w 19135506"/>
              <a:gd name="T97" fmla="*/ 906565 h 3938179"/>
              <a:gd name="T98" fmla="*/ 1643771 w 19135506"/>
              <a:gd name="T99" fmla="*/ 1180475 h 3938179"/>
              <a:gd name="T100" fmla="*/ 1691217 w 19135506"/>
              <a:gd name="T101" fmla="*/ 1165629 h 3938179"/>
              <a:gd name="T102" fmla="*/ 1780030 w 19135506"/>
              <a:gd name="T103" fmla="*/ 1207465 h 3938179"/>
              <a:gd name="T104" fmla="*/ 1924021 w 19135506"/>
              <a:gd name="T105" fmla="*/ 508659 h 3938179"/>
              <a:gd name="T106" fmla="*/ 2030950 w 19135506"/>
              <a:gd name="T107" fmla="*/ 971353 h 3938179"/>
              <a:gd name="T108" fmla="*/ 2116904 w 19135506"/>
              <a:gd name="T109" fmla="*/ 1152848 h 3938179"/>
              <a:gd name="T110" fmla="*/ 2290064 w 19135506"/>
              <a:gd name="T111" fmla="*/ 965506 h 3938179"/>
              <a:gd name="T112" fmla="*/ 2380981 w 19135506"/>
              <a:gd name="T113" fmla="*/ 966241 h 3938179"/>
              <a:gd name="T114" fmla="*/ 2509756 w 19135506"/>
              <a:gd name="T115" fmla="*/ 1083982 h 3938179"/>
              <a:gd name="T116" fmla="*/ 2660662 w 19135506"/>
              <a:gd name="T117" fmla="*/ 175141 h 393817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9135506"/>
              <a:gd name="T178" fmla="*/ 0 h 3938179"/>
              <a:gd name="T179" fmla="*/ 19135506 w 19135506"/>
              <a:gd name="T180" fmla="*/ 3938179 h 3938179"/>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9135506" h="3938179">
                <a:moveTo>
                  <a:pt x="6319584" y="0"/>
                </a:moveTo>
                <a:lnTo>
                  <a:pt x="6354329" y="0"/>
                </a:lnTo>
                <a:lnTo>
                  <a:pt x="6354329" y="316483"/>
                </a:lnTo>
                <a:lnTo>
                  <a:pt x="6369961" y="316483"/>
                </a:lnTo>
                <a:lnTo>
                  <a:pt x="6369961" y="339400"/>
                </a:lnTo>
                <a:lnTo>
                  <a:pt x="6385783" y="339400"/>
                </a:lnTo>
                <a:lnTo>
                  <a:pt x="6385783" y="355114"/>
                </a:lnTo>
                <a:lnTo>
                  <a:pt x="6401890" y="355114"/>
                </a:lnTo>
                <a:lnTo>
                  <a:pt x="6401890" y="384400"/>
                </a:lnTo>
                <a:lnTo>
                  <a:pt x="6432022" y="384400"/>
                </a:lnTo>
                <a:lnTo>
                  <a:pt x="6432022" y="410662"/>
                </a:lnTo>
                <a:lnTo>
                  <a:pt x="6460211" y="410662"/>
                </a:lnTo>
                <a:lnTo>
                  <a:pt x="6460211" y="648473"/>
                </a:lnTo>
                <a:lnTo>
                  <a:pt x="6515492" y="648473"/>
                </a:lnTo>
                <a:lnTo>
                  <a:pt x="6515492" y="667492"/>
                </a:lnTo>
                <a:lnTo>
                  <a:pt x="6534331" y="667492"/>
                </a:lnTo>
                <a:lnTo>
                  <a:pt x="6534331" y="818313"/>
                </a:lnTo>
                <a:lnTo>
                  <a:pt x="6564496" y="818313"/>
                </a:lnTo>
                <a:lnTo>
                  <a:pt x="6564496" y="1099760"/>
                </a:lnTo>
                <a:lnTo>
                  <a:pt x="6589473" y="1099760"/>
                </a:lnTo>
                <a:lnTo>
                  <a:pt x="6589473" y="1065371"/>
                </a:lnTo>
                <a:lnTo>
                  <a:pt x="6622386" y="1065371"/>
                </a:lnTo>
                <a:lnTo>
                  <a:pt x="6622386" y="1033136"/>
                </a:lnTo>
                <a:lnTo>
                  <a:pt x="6654607" y="1033136"/>
                </a:lnTo>
                <a:lnTo>
                  <a:pt x="6654607" y="998898"/>
                </a:lnTo>
                <a:lnTo>
                  <a:pt x="6680488" y="998898"/>
                </a:lnTo>
                <a:lnTo>
                  <a:pt x="6680488" y="977694"/>
                </a:lnTo>
                <a:lnTo>
                  <a:pt x="6701683" y="977694"/>
                </a:lnTo>
                <a:lnTo>
                  <a:pt x="6701683" y="927363"/>
                </a:lnTo>
                <a:lnTo>
                  <a:pt x="6718882" y="927363"/>
                </a:lnTo>
                <a:lnTo>
                  <a:pt x="6718882" y="739185"/>
                </a:lnTo>
                <a:lnTo>
                  <a:pt x="6757099" y="739185"/>
                </a:lnTo>
                <a:lnTo>
                  <a:pt x="6757099" y="927363"/>
                </a:lnTo>
                <a:lnTo>
                  <a:pt x="6764219" y="927363"/>
                </a:lnTo>
                <a:lnTo>
                  <a:pt x="6764219" y="977694"/>
                </a:lnTo>
                <a:lnTo>
                  <a:pt x="6791055" y="977694"/>
                </a:lnTo>
                <a:lnTo>
                  <a:pt x="6791055" y="1025880"/>
                </a:lnTo>
                <a:lnTo>
                  <a:pt x="6806253" y="1025880"/>
                </a:lnTo>
                <a:lnTo>
                  <a:pt x="6806253" y="1049254"/>
                </a:lnTo>
                <a:lnTo>
                  <a:pt x="6819501" y="1049254"/>
                </a:lnTo>
                <a:lnTo>
                  <a:pt x="6819501" y="1092459"/>
                </a:lnTo>
                <a:lnTo>
                  <a:pt x="6839583" y="1092459"/>
                </a:lnTo>
                <a:lnTo>
                  <a:pt x="6839583" y="1126848"/>
                </a:lnTo>
                <a:lnTo>
                  <a:pt x="6859609" y="1126848"/>
                </a:lnTo>
                <a:lnTo>
                  <a:pt x="6859609" y="1163504"/>
                </a:lnTo>
                <a:lnTo>
                  <a:pt x="6870111" y="1163504"/>
                </a:lnTo>
                <a:lnTo>
                  <a:pt x="6870111" y="1193472"/>
                </a:lnTo>
                <a:lnTo>
                  <a:pt x="6886710" y="1193472"/>
                </a:lnTo>
                <a:lnTo>
                  <a:pt x="6886710" y="1241070"/>
                </a:lnTo>
                <a:lnTo>
                  <a:pt x="6916818" y="1241070"/>
                </a:lnTo>
                <a:lnTo>
                  <a:pt x="6916818" y="1288668"/>
                </a:lnTo>
                <a:lnTo>
                  <a:pt x="6960129" y="1288668"/>
                </a:lnTo>
                <a:lnTo>
                  <a:pt x="6960129" y="1886191"/>
                </a:lnTo>
                <a:lnTo>
                  <a:pt x="6989671" y="1886191"/>
                </a:lnTo>
                <a:lnTo>
                  <a:pt x="6989671" y="1920580"/>
                </a:lnTo>
                <a:lnTo>
                  <a:pt x="7012253" y="1920580"/>
                </a:lnTo>
                <a:lnTo>
                  <a:pt x="7012253" y="1981768"/>
                </a:lnTo>
                <a:lnTo>
                  <a:pt x="7029883" y="1981768"/>
                </a:lnTo>
                <a:lnTo>
                  <a:pt x="7029883" y="2075133"/>
                </a:lnTo>
                <a:lnTo>
                  <a:pt x="7046855" y="2075133"/>
                </a:lnTo>
                <a:lnTo>
                  <a:pt x="7046855" y="2513674"/>
                </a:lnTo>
                <a:lnTo>
                  <a:pt x="7097072" y="2513674"/>
                </a:lnTo>
                <a:lnTo>
                  <a:pt x="7097072" y="2455847"/>
                </a:lnTo>
                <a:lnTo>
                  <a:pt x="7123518" y="2455847"/>
                </a:lnTo>
                <a:lnTo>
                  <a:pt x="7123518" y="2387208"/>
                </a:lnTo>
                <a:lnTo>
                  <a:pt x="7152441" y="2387208"/>
                </a:lnTo>
                <a:lnTo>
                  <a:pt x="7152441" y="2313179"/>
                </a:lnTo>
                <a:lnTo>
                  <a:pt x="7169286" y="2313179"/>
                </a:lnTo>
                <a:lnTo>
                  <a:pt x="7169286" y="2283792"/>
                </a:lnTo>
                <a:lnTo>
                  <a:pt x="7186283" y="2283792"/>
                </a:lnTo>
                <a:lnTo>
                  <a:pt x="7186283" y="2251411"/>
                </a:lnTo>
                <a:lnTo>
                  <a:pt x="7203653" y="2251411"/>
                </a:lnTo>
                <a:lnTo>
                  <a:pt x="7203653" y="2283792"/>
                </a:lnTo>
                <a:lnTo>
                  <a:pt x="7220650" y="2283792"/>
                </a:lnTo>
                <a:lnTo>
                  <a:pt x="7220650" y="2313179"/>
                </a:lnTo>
                <a:lnTo>
                  <a:pt x="7235034" y="2313179"/>
                </a:lnTo>
                <a:lnTo>
                  <a:pt x="7235034" y="2345559"/>
                </a:lnTo>
                <a:lnTo>
                  <a:pt x="7267664" y="2345559"/>
                </a:lnTo>
                <a:lnTo>
                  <a:pt x="7267664" y="2407034"/>
                </a:lnTo>
                <a:lnTo>
                  <a:pt x="7301127" y="2407034"/>
                </a:lnTo>
                <a:lnTo>
                  <a:pt x="7301127" y="2467288"/>
                </a:lnTo>
                <a:lnTo>
                  <a:pt x="7330066" y="2467288"/>
                </a:lnTo>
                <a:lnTo>
                  <a:pt x="7330066" y="2525471"/>
                </a:lnTo>
                <a:lnTo>
                  <a:pt x="7366102" y="2525471"/>
                </a:lnTo>
                <a:lnTo>
                  <a:pt x="7366102" y="2577376"/>
                </a:lnTo>
                <a:lnTo>
                  <a:pt x="7395646" y="2577376"/>
                </a:lnTo>
                <a:lnTo>
                  <a:pt x="7395646" y="2671388"/>
                </a:lnTo>
                <a:lnTo>
                  <a:pt x="7464760" y="2671388"/>
                </a:lnTo>
                <a:lnTo>
                  <a:pt x="7464760" y="2810898"/>
                </a:lnTo>
                <a:lnTo>
                  <a:pt x="7485849" y="2810898"/>
                </a:lnTo>
                <a:lnTo>
                  <a:pt x="7485849" y="2829917"/>
                </a:lnTo>
                <a:lnTo>
                  <a:pt x="7683404" y="2829917"/>
                </a:lnTo>
                <a:lnTo>
                  <a:pt x="7683404" y="2787266"/>
                </a:lnTo>
                <a:lnTo>
                  <a:pt x="7728750" y="2787266"/>
                </a:lnTo>
                <a:lnTo>
                  <a:pt x="7728750" y="2297834"/>
                </a:lnTo>
                <a:lnTo>
                  <a:pt x="7959101" y="2297834"/>
                </a:lnTo>
                <a:lnTo>
                  <a:pt x="7959101" y="2268896"/>
                </a:lnTo>
                <a:lnTo>
                  <a:pt x="7971553" y="2268896"/>
                </a:lnTo>
                <a:lnTo>
                  <a:pt x="7971553" y="2230947"/>
                </a:lnTo>
                <a:lnTo>
                  <a:pt x="8007769" y="2230947"/>
                </a:lnTo>
                <a:lnTo>
                  <a:pt x="8007769" y="2184280"/>
                </a:lnTo>
                <a:lnTo>
                  <a:pt x="8468472" y="2184280"/>
                </a:lnTo>
                <a:lnTo>
                  <a:pt x="8468472" y="2197978"/>
                </a:lnTo>
                <a:lnTo>
                  <a:pt x="8509244" y="2197978"/>
                </a:lnTo>
                <a:lnTo>
                  <a:pt x="8509244" y="2216997"/>
                </a:lnTo>
                <a:lnTo>
                  <a:pt x="8530734" y="2216997"/>
                </a:lnTo>
                <a:lnTo>
                  <a:pt x="8530734" y="2243731"/>
                </a:lnTo>
                <a:lnTo>
                  <a:pt x="8559315" y="2243731"/>
                </a:lnTo>
                <a:lnTo>
                  <a:pt x="8559315" y="2353512"/>
                </a:lnTo>
                <a:lnTo>
                  <a:pt x="8698824" y="2353512"/>
                </a:lnTo>
                <a:lnTo>
                  <a:pt x="8698824" y="2268897"/>
                </a:lnTo>
                <a:lnTo>
                  <a:pt x="8814000" y="2268897"/>
                </a:lnTo>
                <a:lnTo>
                  <a:pt x="8814000" y="2119653"/>
                </a:lnTo>
                <a:lnTo>
                  <a:pt x="9026510" y="2119653"/>
                </a:lnTo>
                <a:lnTo>
                  <a:pt x="9026510" y="2268897"/>
                </a:lnTo>
                <a:lnTo>
                  <a:pt x="9026510" y="2297835"/>
                </a:lnTo>
                <a:lnTo>
                  <a:pt x="9108806" y="2297835"/>
                </a:lnTo>
                <a:lnTo>
                  <a:pt x="9108806" y="2437606"/>
                </a:lnTo>
                <a:lnTo>
                  <a:pt x="9141686" y="2437606"/>
                </a:lnTo>
                <a:lnTo>
                  <a:pt x="9141686" y="2577377"/>
                </a:lnTo>
                <a:lnTo>
                  <a:pt x="9173913" y="2577377"/>
                </a:lnTo>
                <a:lnTo>
                  <a:pt x="9173913" y="2655211"/>
                </a:lnTo>
                <a:lnTo>
                  <a:pt x="9226037" y="2655211"/>
                </a:lnTo>
                <a:lnTo>
                  <a:pt x="9226037" y="2623327"/>
                </a:lnTo>
                <a:lnTo>
                  <a:pt x="9244019" y="2623327"/>
                </a:lnTo>
                <a:lnTo>
                  <a:pt x="9244019" y="2593935"/>
                </a:lnTo>
                <a:lnTo>
                  <a:pt x="9259890" y="2593935"/>
                </a:lnTo>
                <a:lnTo>
                  <a:pt x="9259890" y="2573651"/>
                </a:lnTo>
                <a:lnTo>
                  <a:pt x="9316232" y="2573651"/>
                </a:lnTo>
                <a:lnTo>
                  <a:pt x="9316232" y="2539103"/>
                </a:lnTo>
                <a:lnTo>
                  <a:pt x="9438547" y="2539103"/>
                </a:lnTo>
                <a:lnTo>
                  <a:pt x="9438547" y="2573651"/>
                </a:lnTo>
                <a:lnTo>
                  <a:pt x="9462881" y="2573651"/>
                </a:lnTo>
                <a:lnTo>
                  <a:pt x="9462881" y="2593598"/>
                </a:lnTo>
                <a:lnTo>
                  <a:pt x="9504779" y="2593598"/>
                </a:lnTo>
                <a:lnTo>
                  <a:pt x="9504779" y="2579547"/>
                </a:lnTo>
                <a:lnTo>
                  <a:pt x="9535775" y="2579547"/>
                </a:lnTo>
                <a:lnTo>
                  <a:pt x="9535775" y="2548438"/>
                </a:lnTo>
                <a:lnTo>
                  <a:pt x="9769854" y="2548438"/>
                </a:lnTo>
                <a:lnTo>
                  <a:pt x="9769854" y="2610542"/>
                </a:lnTo>
                <a:lnTo>
                  <a:pt x="9947684" y="2610542"/>
                </a:lnTo>
                <a:lnTo>
                  <a:pt x="9947684" y="2736611"/>
                </a:lnTo>
                <a:lnTo>
                  <a:pt x="10000832" y="2736611"/>
                </a:lnTo>
                <a:lnTo>
                  <a:pt x="10000832" y="2388321"/>
                </a:lnTo>
                <a:lnTo>
                  <a:pt x="10034600" y="2388321"/>
                </a:lnTo>
                <a:lnTo>
                  <a:pt x="10034600" y="2356755"/>
                </a:lnTo>
                <a:lnTo>
                  <a:pt x="10050084" y="2356755"/>
                </a:lnTo>
                <a:lnTo>
                  <a:pt x="10050084" y="2315516"/>
                </a:lnTo>
                <a:lnTo>
                  <a:pt x="10067327" y="2315516"/>
                </a:lnTo>
                <a:lnTo>
                  <a:pt x="10067327" y="2040937"/>
                </a:lnTo>
                <a:lnTo>
                  <a:pt x="10082395" y="2040937"/>
                </a:lnTo>
                <a:lnTo>
                  <a:pt x="10082395" y="2027316"/>
                </a:lnTo>
                <a:lnTo>
                  <a:pt x="10112025" y="2027316"/>
                </a:lnTo>
                <a:lnTo>
                  <a:pt x="10112025" y="1791012"/>
                </a:lnTo>
                <a:lnTo>
                  <a:pt x="10153717" y="1791012"/>
                </a:lnTo>
                <a:lnTo>
                  <a:pt x="10153717" y="2027316"/>
                </a:lnTo>
                <a:lnTo>
                  <a:pt x="10171076" y="2027316"/>
                </a:lnTo>
                <a:lnTo>
                  <a:pt x="10171076" y="2040937"/>
                </a:lnTo>
                <a:lnTo>
                  <a:pt x="10183415" y="2040937"/>
                </a:lnTo>
                <a:lnTo>
                  <a:pt x="10183415" y="2238405"/>
                </a:lnTo>
                <a:lnTo>
                  <a:pt x="10214311" y="2238405"/>
                </a:lnTo>
                <a:lnTo>
                  <a:pt x="10214311" y="2278506"/>
                </a:lnTo>
                <a:lnTo>
                  <a:pt x="10242721" y="2278506"/>
                </a:lnTo>
                <a:lnTo>
                  <a:pt x="10242721" y="2315516"/>
                </a:lnTo>
                <a:lnTo>
                  <a:pt x="10245675" y="2315516"/>
                </a:lnTo>
                <a:lnTo>
                  <a:pt x="10245675" y="2321757"/>
                </a:lnTo>
                <a:lnTo>
                  <a:pt x="10260855" y="2321757"/>
                </a:lnTo>
                <a:lnTo>
                  <a:pt x="10260855" y="2351382"/>
                </a:lnTo>
                <a:lnTo>
                  <a:pt x="10283960" y="2351382"/>
                </a:lnTo>
                <a:lnTo>
                  <a:pt x="10283960" y="2554305"/>
                </a:lnTo>
                <a:lnTo>
                  <a:pt x="10295558" y="2554305"/>
                </a:lnTo>
                <a:lnTo>
                  <a:pt x="10295558" y="2571391"/>
                </a:lnTo>
                <a:lnTo>
                  <a:pt x="10444133" y="2571391"/>
                </a:lnTo>
                <a:lnTo>
                  <a:pt x="10444133" y="2607108"/>
                </a:lnTo>
                <a:lnTo>
                  <a:pt x="10509734" y="2607108"/>
                </a:lnTo>
                <a:lnTo>
                  <a:pt x="10509734" y="2637020"/>
                </a:lnTo>
                <a:lnTo>
                  <a:pt x="10532929" y="2637020"/>
                </a:lnTo>
                <a:lnTo>
                  <a:pt x="10532929" y="2672886"/>
                </a:lnTo>
                <a:lnTo>
                  <a:pt x="10617532" y="2672886"/>
                </a:lnTo>
                <a:lnTo>
                  <a:pt x="10617532" y="2632774"/>
                </a:lnTo>
                <a:lnTo>
                  <a:pt x="10643128" y="2632774"/>
                </a:lnTo>
                <a:lnTo>
                  <a:pt x="10643128" y="2552816"/>
                </a:lnTo>
                <a:lnTo>
                  <a:pt x="10667686" y="2552816"/>
                </a:lnTo>
                <a:lnTo>
                  <a:pt x="10667686" y="2442411"/>
                </a:lnTo>
                <a:lnTo>
                  <a:pt x="10737430" y="2442411"/>
                </a:lnTo>
                <a:lnTo>
                  <a:pt x="10737430" y="2289074"/>
                </a:lnTo>
                <a:lnTo>
                  <a:pt x="10767088" y="2289074"/>
                </a:lnTo>
                <a:lnTo>
                  <a:pt x="10767088" y="2254766"/>
                </a:lnTo>
                <a:lnTo>
                  <a:pt x="10790857" y="2254766"/>
                </a:lnTo>
                <a:lnTo>
                  <a:pt x="10790857" y="2133566"/>
                </a:lnTo>
                <a:lnTo>
                  <a:pt x="10821011" y="2133566"/>
                </a:lnTo>
                <a:lnTo>
                  <a:pt x="10821011" y="2025610"/>
                </a:lnTo>
                <a:lnTo>
                  <a:pt x="10855220" y="2025610"/>
                </a:lnTo>
                <a:lnTo>
                  <a:pt x="10855220" y="1940783"/>
                </a:lnTo>
                <a:lnTo>
                  <a:pt x="10898250" y="1940783"/>
                </a:lnTo>
                <a:lnTo>
                  <a:pt x="10898250" y="1839684"/>
                </a:lnTo>
                <a:lnTo>
                  <a:pt x="11256137" y="1839684"/>
                </a:lnTo>
                <a:lnTo>
                  <a:pt x="11256137" y="1940992"/>
                </a:lnTo>
                <a:lnTo>
                  <a:pt x="11288268" y="1940992"/>
                </a:lnTo>
                <a:lnTo>
                  <a:pt x="11288268" y="2001263"/>
                </a:lnTo>
                <a:lnTo>
                  <a:pt x="11310880" y="2001263"/>
                </a:lnTo>
                <a:lnTo>
                  <a:pt x="11310880" y="2107633"/>
                </a:lnTo>
                <a:lnTo>
                  <a:pt x="11345465" y="2107633"/>
                </a:lnTo>
                <a:lnTo>
                  <a:pt x="11345465" y="2282390"/>
                </a:lnTo>
                <a:lnTo>
                  <a:pt x="11376523" y="2282390"/>
                </a:lnTo>
                <a:lnTo>
                  <a:pt x="11376523" y="2401984"/>
                </a:lnTo>
                <a:lnTo>
                  <a:pt x="11399203" y="2401984"/>
                </a:lnTo>
                <a:lnTo>
                  <a:pt x="11399203" y="2533507"/>
                </a:lnTo>
                <a:lnTo>
                  <a:pt x="11423397" y="2533507"/>
                </a:lnTo>
                <a:lnTo>
                  <a:pt x="11423397" y="2564451"/>
                </a:lnTo>
                <a:lnTo>
                  <a:pt x="11447590" y="2564451"/>
                </a:lnTo>
                <a:lnTo>
                  <a:pt x="11447590" y="2510229"/>
                </a:lnTo>
                <a:lnTo>
                  <a:pt x="11483303" y="2510229"/>
                </a:lnTo>
                <a:lnTo>
                  <a:pt x="11483303" y="2458114"/>
                </a:lnTo>
                <a:lnTo>
                  <a:pt x="11506653" y="2458114"/>
                </a:lnTo>
                <a:lnTo>
                  <a:pt x="11506653" y="2233760"/>
                </a:lnTo>
                <a:lnTo>
                  <a:pt x="11537922" y="2233760"/>
                </a:lnTo>
                <a:lnTo>
                  <a:pt x="11537922" y="2458114"/>
                </a:lnTo>
                <a:lnTo>
                  <a:pt x="11561273" y="2458114"/>
                </a:lnTo>
                <a:lnTo>
                  <a:pt x="11561273" y="2510229"/>
                </a:lnTo>
                <a:lnTo>
                  <a:pt x="11596986" y="2510229"/>
                </a:lnTo>
                <a:lnTo>
                  <a:pt x="11596986" y="2554405"/>
                </a:lnTo>
                <a:lnTo>
                  <a:pt x="11626796" y="2554405"/>
                </a:lnTo>
                <a:lnTo>
                  <a:pt x="11626796" y="2591693"/>
                </a:lnTo>
                <a:lnTo>
                  <a:pt x="11656050" y="2591693"/>
                </a:lnTo>
                <a:lnTo>
                  <a:pt x="11656050" y="2900381"/>
                </a:lnTo>
                <a:lnTo>
                  <a:pt x="11707155" y="2900381"/>
                </a:lnTo>
                <a:lnTo>
                  <a:pt x="11707155" y="2572489"/>
                </a:lnTo>
                <a:lnTo>
                  <a:pt x="11729414" y="2572489"/>
                </a:lnTo>
                <a:lnTo>
                  <a:pt x="11729414" y="1346803"/>
                </a:lnTo>
                <a:lnTo>
                  <a:pt x="11762517" y="1346803"/>
                </a:lnTo>
                <a:lnTo>
                  <a:pt x="11762517" y="1228203"/>
                </a:lnTo>
                <a:lnTo>
                  <a:pt x="11788935" y="1228203"/>
                </a:lnTo>
                <a:lnTo>
                  <a:pt x="11788935" y="1190159"/>
                </a:lnTo>
                <a:lnTo>
                  <a:pt x="11800933" y="1190159"/>
                </a:lnTo>
                <a:lnTo>
                  <a:pt x="11800933" y="1181592"/>
                </a:lnTo>
                <a:lnTo>
                  <a:pt x="12000670" y="1181592"/>
                </a:lnTo>
                <a:lnTo>
                  <a:pt x="12000670" y="1190159"/>
                </a:lnTo>
                <a:lnTo>
                  <a:pt x="12000670" y="1228203"/>
                </a:lnTo>
                <a:lnTo>
                  <a:pt x="12012668" y="1228203"/>
                </a:lnTo>
                <a:lnTo>
                  <a:pt x="12012668" y="1346803"/>
                </a:lnTo>
                <a:lnTo>
                  <a:pt x="12044125" y="1346803"/>
                </a:lnTo>
                <a:lnTo>
                  <a:pt x="12044125" y="2131891"/>
                </a:lnTo>
                <a:lnTo>
                  <a:pt x="12051301" y="2131891"/>
                </a:lnTo>
                <a:lnTo>
                  <a:pt x="12051301" y="2160131"/>
                </a:lnTo>
                <a:lnTo>
                  <a:pt x="12067779" y="2160131"/>
                </a:lnTo>
                <a:lnTo>
                  <a:pt x="12067779" y="2150364"/>
                </a:lnTo>
                <a:lnTo>
                  <a:pt x="12086252" y="2131891"/>
                </a:lnTo>
                <a:lnTo>
                  <a:pt x="12213966" y="2131891"/>
                </a:lnTo>
                <a:lnTo>
                  <a:pt x="12232439" y="2150364"/>
                </a:lnTo>
                <a:lnTo>
                  <a:pt x="12232439" y="2160131"/>
                </a:lnTo>
                <a:lnTo>
                  <a:pt x="12268355" y="2160131"/>
                </a:lnTo>
                <a:lnTo>
                  <a:pt x="12268355" y="2196980"/>
                </a:lnTo>
                <a:lnTo>
                  <a:pt x="12290198" y="2196980"/>
                </a:lnTo>
                <a:lnTo>
                  <a:pt x="12290199" y="2196980"/>
                </a:lnTo>
                <a:lnTo>
                  <a:pt x="12290199" y="2225219"/>
                </a:lnTo>
                <a:lnTo>
                  <a:pt x="12333389" y="2225219"/>
                </a:lnTo>
                <a:lnTo>
                  <a:pt x="12333389" y="2481795"/>
                </a:lnTo>
                <a:lnTo>
                  <a:pt x="12441243" y="2481795"/>
                </a:lnTo>
                <a:lnTo>
                  <a:pt x="12441243" y="2453494"/>
                </a:lnTo>
                <a:lnTo>
                  <a:pt x="12482965" y="2453494"/>
                </a:lnTo>
                <a:lnTo>
                  <a:pt x="12482965" y="2135997"/>
                </a:lnTo>
                <a:lnTo>
                  <a:pt x="12503282" y="2135997"/>
                </a:lnTo>
                <a:lnTo>
                  <a:pt x="12503282" y="2099529"/>
                </a:lnTo>
                <a:lnTo>
                  <a:pt x="12533260" y="2099529"/>
                </a:lnTo>
                <a:lnTo>
                  <a:pt x="12533260" y="2063063"/>
                </a:lnTo>
                <a:lnTo>
                  <a:pt x="12682979" y="2063063"/>
                </a:lnTo>
                <a:lnTo>
                  <a:pt x="12682979" y="2099529"/>
                </a:lnTo>
                <a:lnTo>
                  <a:pt x="12756769" y="2099529"/>
                </a:lnTo>
                <a:lnTo>
                  <a:pt x="12756769" y="2420686"/>
                </a:lnTo>
                <a:lnTo>
                  <a:pt x="12791146" y="2420686"/>
                </a:lnTo>
                <a:lnTo>
                  <a:pt x="12791146" y="2225219"/>
                </a:lnTo>
                <a:lnTo>
                  <a:pt x="12832556" y="2225219"/>
                </a:lnTo>
                <a:lnTo>
                  <a:pt x="12832556" y="2131890"/>
                </a:lnTo>
                <a:lnTo>
                  <a:pt x="12862851" y="2131890"/>
                </a:lnTo>
                <a:lnTo>
                  <a:pt x="12862851" y="2099529"/>
                </a:lnTo>
                <a:lnTo>
                  <a:pt x="12880771" y="2099529"/>
                </a:lnTo>
                <a:lnTo>
                  <a:pt x="12880771" y="2063063"/>
                </a:lnTo>
                <a:lnTo>
                  <a:pt x="13012571" y="2063063"/>
                </a:lnTo>
                <a:lnTo>
                  <a:pt x="13012571" y="2099529"/>
                </a:lnTo>
                <a:lnTo>
                  <a:pt x="13044870" y="2099529"/>
                </a:lnTo>
                <a:lnTo>
                  <a:pt x="13044870" y="2131891"/>
                </a:lnTo>
                <a:lnTo>
                  <a:pt x="13070899" y="2131891"/>
                </a:lnTo>
                <a:lnTo>
                  <a:pt x="13070899" y="2233829"/>
                </a:lnTo>
                <a:lnTo>
                  <a:pt x="13122652" y="2233829"/>
                </a:lnTo>
                <a:lnTo>
                  <a:pt x="13122652" y="2261239"/>
                </a:lnTo>
                <a:lnTo>
                  <a:pt x="13134961" y="2261239"/>
                </a:lnTo>
                <a:lnTo>
                  <a:pt x="13134961" y="2322279"/>
                </a:lnTo>
                <a:lnTo>
                  <a:pt x="13296300" y="2322279"/>
                </a:lnTo>
                <a:lnTo>
                  <a:pt x="13296300" y="2322278"/>
                </a:lnTo>
                <a:lnTo>
                  <a:pt x="13296299" y="2322278"/>
                </a:lnTo>
                <a:lnTo>
                  <a:pt x="13296299" y="2186441"/>
                </a:lnTo>
                <a:lnTo>
                  <a:pt x="13296299" y="1319571"/>
                </a:lnTo>
                <a:lnTo>
                  <a:pt x="13296299" y="1189176"/>
                </a:lnTo>
                <a:lnTo>
                  <a:pt x="13329212" y="1189176"/>
                </a:lnTo>
                <a:lnTo>
                  <a:pt x="13329212" y="944714"/>
                </a:lnTo>
                <a:lnTo>
                  <a:pt x="13365590" y="944714"/>
                </a:lnTo>
                <a:lnTo>
                  <a:pt x="13365590" y="817109"/>
                </a:lnTo>
                <a:lnTo>
                  <a:pt x="13393460" y="817109"/>
                </a:lnTo>
                <a:lnTo>
                  <a:pt x="13393460" y="593980"/>
                </a:lnTo>
                <a:lnTo>
                  <a:pt x="13420895" y="593980"/>
                </a:lnTo>
                <a:lnTo>
                  <a:pt x="13420895" y="561289"/>
                </a:lnTo>
                <a:lnTo>
                  <a:pt x="13448435" y="561289"/>
                </a:lnTo>
                <a:lnTo>
                  <a:pt x="13448435" y="534615"/>
                </a:lnTo>
                <a:lnTo>
                  <a:pt x="13466637" y="534615"/>
                </a:lnTo>
                <a:lnTo>
                  <a:pt x="13466637" y="495809"/>
                </a:lnTo>
                <a:lnTo>
                  <a:pt x="13475295" y="495809"/>
                </a:lnTo>
                <a:lnTo>
                  <a:pt x="13475295" y="271203"/>
                </a:lnTo>
                <a:lnTo>
                  <a:pt x="13506564" y="271203"/>
                </a:lnTo>
                <a:lnTo>
                  <a:pt x="13506564" y="495809"/>
                </a:lnTo>
                <a:lnTo>
                  <a:pt x="13515221" y="495809"/>
                </a:lnTo>
                <a:lnTo>
                  <a:pt x="13515221" y="534615"/>
                </a:lnTo>
                <a:lnTo>
                  <a:pt x="13539326" y="534615"/>
                </a:lnTo>
                <a:lnTo>
                  <a:pt x="13539326" y="569950"/>
                </a:lnTo>
                <a:lnTo>
                  <a:pt x="13552866" y="569950"/>
                </a:lnTo>
                <a:lnTo>
                  <a:pt x="13552866" y="587873"/>
                </a:lnTo>
                <a:lnTo>
                  <a:pt x="13578649" y="587873"/>
                </a:lnTo>
                <a:lnTo>
                  <a:pt x="13578649" y="785894"/>
                </a:lnTo>
                <a:lnTo>
                  <a:pt x="13615266" y="785894"/>
                </a:lnTo>
                <a:lnTo>
                  <a:pt x="13615266" y="817109"/>
                </a:lnTo>
                <a:lnTo>
                  <a:pt x="13639910" y="817109"/>
                </a:lnTo>
                <a:lnTo>
                  <a:pt x="13639910" y="944714"/>
                </a:lnTo>
                <a:lnTo>
                  <a:pt x="13670647" y="944714"/>
                </a:lnTo>
                <a:lnTo>
                  <a:pt x="13670647" y="1169319"/>
                </a:lnTo>
                <a:lnTo>
                  <a:pt x="13709971" y="1169319"/>
                </a:lnTo>
                <a:lnTo>
                  <a:pt x="13709971" y="1138685"/>
                </a:lnTo>
                <a:lnTo>
                  <a:pt x="13729030" y="1138685"/>
                </a:lnTo>
                <a:lnTo>
                  <a:pt x="13729030" y="1109885"/>
                </a:lnTo>
                <a:lnTo>
                  <a:pt x="13746547" y="1109885"/>
                </a:lnTo>
                <a:lnTo>
                  <a:pt x="13746547" y="1068399"/>
                </a:lnTo>
                <a:lnTo>
                  <a:pt x="13775370" y="1068399"/>
                </a:lnTo>
                <a:lnTo>
                  <a:pt x="13775370" y="1035897"/>
                </a:lnTo>
                <a:lnTo>
                  <a:pt x="13793371" y="1035897"/>
                </a:lnTo>
                <a:lnTo>
                  <a:pt x="13793371" y="881475"/>
                </a:lnTo>
                <a:lnTo>
                  <a:pt x="13824640" y="881475"/>
                </a:lnTo>
                <a:lnTo>
                  <a:pt x="13824640" y="1035897"/>
                </a:lnTo>
                <a:lnTo>
                  <a:pt x="13833485" y="1035897"/>
                </a:lnTo>
                <a:lnTo>
                  <a:pt x="13833485" y="1053836"/>
                </a:lnTo>
                <a:lnTo>
                  <a:pt x="13849881" y="1053836"/>
                </a:lnTo>
                <a:lnTo>
                  <a:pt x="13849881" y="1068399"/>
                </a:lnTo>
                <a:lnTo>
                  <a:pt x="13854302" y="1068399"/>
                </a:lnTo>
                <a:lnTo>
                  <a:pt x="13854302" y="1128787"/>
                </a:lnTo>
                <a:lnTo>
                  <a:pt x="13887828" y="1128787"/>
                </a:lnTo>
                <a:lnTo>
                  <a:pt x="13887828" y="1193780"/>
                </a:lnTo>
                <a:lnTo>
                  <a:pt x="13920012" y="1193780"/>
                </a:lnTo>
                <a:lnTo>
                  <a:pt x="13920012" y="1257940"/>
                </a:lnTo>
                <a:lnTo>
                  <a:pt x="13951850" y="1257940"/>
                </a:lnTo>
                <a:lnTo>
                  <a:pt x="13951850" y="1319571"/>
                </a:lnTo>
                <a:lnTo>
                  <a:pt x="13985625" y="1319571"/>
                </a:lnTo>
                <a:lnTo>
                  <a:pt x="13985625" y="1450990"/>
                </a:lnTo>
                <a:lnTo>
                  <a:pt x="14001689" y="1450990"/>
                </a:lnTo>
                <a:lnTo>
                  <a:pt x="14001689" y="1823645"/>
                </a:lnTo>
                <a:lnTo>
                  <a:pt x="14047894" y="1823645"/>
                </a:lnTo>
                <a:lnTo>
                  <a:pt x="14047894" y="1957793"/>
                </a:lnTo>
                <a:lnTo>
                  <a:pt x="14069863" y="1957793"/>
                </a:lnTo>
                <a:lnTo>
                  <a:pt x="14069863" y="2285796"/>
                </a:lnTo>
                <a:lnTo>
                  <a:pt x="14097737" y="2285796"/>
                </a:lnTo>
                <a:lnTo>
                  <a:pt x="14097737" y="2298955"/>
                </a:lnTo>
                <a:lnTo>
                  <a:pt x="14123580" y="2298955"/>
                </a:lnTo>
                <a:lnTo>
                  <a:pt x="14123580" y="2233829"/>
                </a:lnTo>
                <a:lnTo>
                  <a:pt x="14149076" y="2233829"/>
                </a:lnTo>
                <a:lnTo>
                  <a:pt x="14149076" y="2158090"/>
                </a:lnTo>
                <a:lnTo>
                  <a:pt x="14162436" y="2158090"/>
                </a:lnTo>
                <a:lnTo>
                  <a:pt x="14162436" y="2135951"/>
                </a:lnTo>
                <a:lnTo>
                  <a:pt x="14223273" y="2135951"/>
                </a:lnTo>
                <a:lnTo>
                  <a:pt x="14223273" y="2148595"/>
                </a:lnTo>
                <a:lnTo>
                  <a:pt x="14234272" y="2148595"/>
                </a:lnTo>
                <a:lnTo>
                  <a:pt x="14234272" y="2190653"/>
                </a:lnTo>
                <a:lnTo>
                  <a:pt x="14253692" y="2190653"/>
                </a:lnTo>
                <a:lnTo>
                  <a:pt x="14253692" y="2206714"/>
                </a:lnTo>
                <a:lnTo>
                  <a:pt x="14264690" y="2206714"/>
                </a:lnTo>
                <a:lnTo>
                  <a:pt x="14264690" y="2259290"/>
                </a:lnTo>
                <a:lnTo>
                  <a:pt x="14289500" y="2259290"/>
                </a:lnTo>
                <a:lnTo>
                  <a:pt x="14289500" y="2311866"/>
                </a:lnTo>
                <a:lnTo>
                  <a:pt x="14310844" y="2311866"/>
                </a:lnTo>
                <a:lnTo>
                  <a:pt x="14310844" y="2335432"/>
                </a:lnTo>
                <a:lnTo>
                  <a:pt x="14326150" y="2335432"/>
                </a:lnTo>
                <a:lnTo>
                  <a:pt x="14326150" y="2362074"/>
                </a:lnTo>
                <a:lnTo>
                  <a:pt x="14355564" y="2362074"/>
                </a:lnTo>
                <a:lnTo>
                  <a:pt x="14355564" y="2420686"/>
                </a:lnTo>
                <a:lnTo>
                  <a:pt x="14399093" y="2420686"/>
                </a:lnTo>
                <a:lnTo>
                  <a:pt x="14399093" y="2447684"/>
                </a:lnTo>
                <a:lnTo>
                  <a:pt x="14451959" y="2447684"/>
                </a:lnTo>
                <a:lnTo>
                  <a:pt x="14451959" y="2577032"/>
                </a:lnTo>
                <a:lnTo>
                  <a:pt x="14593471" y="2577032"/>
                </a:lnTo>
                <a:lnTo>
                  <a:pt x="14593471" y="2549622"/>
                </a:lnTo>
                <a:lnTo>
                  <a:pt x="14623330" y="2549622"/>
                </a:lnTo>
                <a:lnTo>
                  <a:pt x="14623330" y="2135951"/>
                </a:lnTo>
                <a:lnTo>
                  <a:pt x="14810599" y="2135951"/>
                </a:lnTo>
                <a:lnTo>
                  <a:pt x="14810599" y="2099529"/>
                </a:lnTo>
                <a:lnTo>
                  <a:pt x="14838474" y="2099529"/>
                </a:lnTo>
                <a:lnTo>
                  <a:pt x="14838474" y="2042564"/>
                </a:lnTo>
                <a:lnTo>
                  <a:pt x="15168129" y="2042564"/>
                </a:lnTo>
                <a:lnTo>
                  <a:pt x="15168129" y="2063063"/>
                </a:lnTo>
                <a:lnTo>
                  <a:pt x="15169161" y="2063063"/>
                </a:lnTo>
                <a:lnTo>
                  <a:pt x="15169161" y="2067055"/>
                </a:lnTo>
                <a:lnTo>
                  <a:pt x="15296875" y="2067055"/>
                </a:lnTo>
                <a:lnTo>
                  <a:pt x="15296875" y="2196980"/>
                </a:lnTo>
                <a:lnTo>
                  <a:pt x="15403186" y="2196980"/>
                </a:lnTo>
                <a:lnTo>
                  <a:pt x="15403186" y="2107150"/>
                </a:lnTo>
                <a:lnTo>
                  <a:pt x="15508410" y="2107150"/>
                </a:lnTo>
                <a:lnTo>
                  <a:pt x="15508410" y="2005912"/>
                </a:lnTo>
                <a:lnTo>
                  <a:pt x="15680887" y="2005912"/>
                </a:lnTo>
                <a:lnTo>
                  <a:pt x="15680887" y="2157911"/>
                </a:lnTo>
                <a:lnTo>
                  <a:pt x="15741212" y="2157911"/>
                </a:lnTo>
                <a:lnTo>
                  <a:pt x="15741212" y="2255205"/>
                </a:lnTo>
                <a:lnTo>
                  <a:pt x="15767126" y="2255205"/>
                </a:lnTo>
                <a:lnTo>
                  <a:pt x="15767126" y="2378856"/>
                </a:lnTo>
                <a:lnTo>
                  <a:pt x="15801925" y="2378856"/>
                </a:lnTo>
                <a:lnTo>
                  <a:pt x="15801925" y="2452879"/>
                </a:lnTo>
                <a:lnTo>
                  <a:pt x="15845361" y="2452879"/>
                </a:lnTo>
                <a:lnTo>
                  <a:pt x="15845361" y="2390375"/>
                </a:lnTo>
                <a:lnTo>
                  <a:pt x="15900641" y="2390375"/>
                </a:lnTo>
                <a:lnTo>
                  <a:pt x="15900641" y="2362074"/>
                </a:lnTo>
                <a:lnTo>
                  <a:pt x="15997268" y="2362074"/>
                </a:lnTo>
                <a:lnTo>
                  <a:pt x="15997268" y="2390375"/>
                </a:lnTo>
                <a:lnTo>
                  <a:pt x="16094542" y="2390375"/>
                </a:lnTo>
                <a:lnTo>
                  <a:pt x="16094542" y="2362567"/>
                </a:lnTo>
                <a:lnTo>
                  <a:pt x="16274841" y="2362567"/>
                </a:lnTo>
                <a:lnTo>
                  <a:pt x="16274841" y="2420686"/>
                </a:lnTo>
                <a:lnTo>
                  <a:pt x="16426167" y="2420686"/>
                </a:lnTo>
                <a:lnTo>
                  <a:pt x="16426167" y="2512772"/>
                </a:lnTo>
                <a:lnTo>
                  <a:pt x="16467941" y="2512772"/>
                </a:lnTo>
                <a:lnTo>
                  <a:pt x="16467941" y="2214043"/>
                </a:lnTo>
                <a:lnTo>
                  <a:pt x="16497013" y="2214043"/>
                </a:lnTo>
                <a:lnTo>
                  <a:pt x="16497013" y="2163063"/>
                </a:lnTo>
                <a:lnTo>
                  <a:pt x="16531341" y="2163063"/>
                </a:lnTo>
                <a:lnTo>
                  <a:pt x="16531341" y="2108423"/>
                </a:lnTo>
                <a:lnTo>
                  <a:pt x="16538739" y="2108423"/>
                </a:lnTo>
                <a:lnTo>
                  <a:pt x="16538739" y="1940776"/>
                </a:lnTo>
                <a:lnTo>
                  <a:pt x="16562071" y="1940776"/>
                </a:lnTo>
                <a:lnTo>
                  <a:pt x="16562071" y="1726586"/>
                </a:lnTo>
                <a:lnTo>
                  <a:pt x="16596813" y="1726586"/>
                </a:lnTo>
                <a:lnTo>
                  <a:pt x="16596813" y="1940776"/>
                </a:lnTo>
                <a:lnTo>
                  <a:pt x="16619933" y="1940776"/>
                </a:lnTo>
                <a:lnTo>
                  <a:pt x="16619933" y="2108423"/>
                </a:lnTo>
                <a:lnTo>
                  <a:pt x="16638649" y="2108423"/>
                </a:lnTo>
                <a:lnTo>
                  <a:pt x="16638649" y="2142288"/>
                </a:lnTo>
                <a:lnTo>
                  <a:pt x="16673501" y="2142288"/>
                </a:lnTo>
                <a:lnTo>
                  <a:pt x="16673501" y="2198969"/>
                </a:lnTo>
                <a:lnTo>
                  <a:pt x="16710799" y="2198969"/>
                </a:lnTo>
                <a:lnTo>
                  <a:pt x="16710799" y="2387387"/>
                </a:lnTo>
                <a:lnTo>
                  <a:pt x="16907577" y="2387387"/>
                </a:lnTo>
                <a:lnTo>
                  <a:pt x="16907577" y="2439567"/>
                </a:lnTo>
                <a:lnTo>
                  <a:pt x="16934833" y="2439567"/>
                </a:lnTo>
                <a:lnTo>
                  <a:pt x="16934833" y="2481795"/>
                </a:lnTo>
                <a:lnTo>
                  <a:pt x="16961625" y="2481795"/>
                </a:lnTo>
                <a:lnTo>
                  <a:pt x="16961625" y="2681624"/>
                </a:lnTo>
                <a:lnTo>
                  <a:pt x="17084389" y="2681624"/>
                </a:lnTo>
                <a:lnTo>
                  <a:pt x="17084389" y="2719727"/>
                </a:lnTo>
                <a:lnTo>
                  <a:pt x="17116981" y="2719727"/>
                </a:lnTo>
                <a:lnTo>
                  <a:pt x="17116981" y="2757829"/>
                </a:lnTo>
                <a:lnTo>
                  <a:pt x="17149049" y="2757829"/>
                </a:lnTo>
                <a:lnTo>
                  <a:pt x="17149049" y="2887784"/>
                </a:lnTo>
                <a:lnTo>
                  <a:pt x="17216297" y="2887784"/>
                </a:lnTo>
                <a:lnTo>
                  <a:pt x="17216297" y="2946317"/>
                </a:lnTo>
                <a:lnTo>
                  <a:pt x="17243553" y="2946317"/>
                </a:lnTo>
                <a:lnTo>
                  <a:pt x="17243553" y="2979016"/>
                </a:lnTo>
                <a:lnTo>
                  <a:pt x="17307961" y="2979016"/>
                </a:lnTo>
                <a:lnTo>
                  <a:pt x="17307961" y="3016490"/>
                </a:lnTo>
                <a:lnTo>
                  <a:pt x="17370453" y="3016490"/>
                </a:lnTo>
                <a:lnTo>
                  <a:pt x="17370453" y="3039645"/>
                </a:lnTo>
                <a:lnTo>
                  <a:pt x="17439137" y="3039645"/>
                </a:lnTo>
                <a:lnTo>
                  <a:pt x="17439137" y="3011405"/>
                </a:lnTo>
                <a:lnTo>
                  <a:pt x="17471137" y="3011405"/>
                </a:lnTo>
                <a:lnTo>
                  <a:pt x="17471137" y="2975736"/>
                </a:lnTo>
                <a:lnTo>
                  <a:pt x="17492165" y="2971484"/>
                </a:lnTo>
                <a:cubicBezTo>
                  <a:pt x="17500209" y="2968074"/>
                  <a:pt x="17507457" y="2963141"/>
                  <a:pt x="17513545" y="2957044"/>
                </a:cubicBezTo>
                <a:lnTo>
                  <a:pt x="17517013" y="2948661"/>
                </a:lnTo>
                <a:lnTo>
                  <a:pt x="17526561" y="2948661"/>
                </a:lnTo>
                <a:lnTo>
                  <a:pt x="17552789" y="2980567"/>
                </a:lnTo>
                <a:cubicBezTo>
                  <a:pt x="17565553" y="2989203"/>
                  <a:pt x="17580941" y="2994246"/>
                  <a:pt x="17597501" y="2994246"/>
                </a:cubicBezTo>
                <a:cubicBezTo>
                  <a:pt x="17614061" y="2994246"/>
                  <a:pt x="17629445" y="2989203"/>
                  <a:pt x="17642209" y="2980567"/>
                </a:cubicBezTo>
                <a:lnTo>
                  <a:pt x="17668441" y="2948661"/>
                </a:lnTo>
                <a:lnTo>
                  <a:pt x="17680657" y="2948661"/>
                </a:lnTo>
                <a:lnTo>
                  <a:pt x="17688229" y="2966962"/>
                </a:lnTo>
                <a:cubicBezTo>
                  <a:pt x="17700401" y="2979154"/>
                  <a:pt x="17717217" y="2986696"/>
                  <a:pt x="17735793" y="2986696"/>
                </a:cubicBezTo>
                <a:cubicBezTo>
                  <a:pt x="17754369" y="2986696"/>
                  <a:pt x="17771185" y="2979154"/>
                  <a:pt x="17783361" y="2966962"/>
                </a:cubicBezTo>
                <a:lnTo>
                  <a:pt x="17790929" y="2948661"/>
                </a:lnTo>
                <a:lnTo>
                  <a:pt x="17806333" y="2948661"/>
                </a:lnTo>
                <a:lnTo>
                  <a:pt x="17813297" y="2965499"/>
                </a:lnTo>
                <a:cubicBezTo>
                  <a:pt x="17825469" y="2977692"/>
                  <a:pt x="17842285" y="2985234"/>
                  <a:pt x="17860861" y="2985234"/>
                </a:cubicBezTo>
                <a:cubicBezTo>
                  <a:pt x="17879437" y="2985234"/>
                  <a:pt x="17896253" y="2977692"/>
                  <a:pt x="17908429" y="2965499"/>
                </a:cubicBezTo>
                <a:lnTo>
                  <a:pt x="17915389" y="2948661"/>
                </a:lnTo>
                <a:lnTo>
                  <a:pt x="17931053" y="2948661"/>
                </a:lnTo>
                <a:lnTo>
                  <a:pt x="17937413" y="2964037"/>
                </a:lnTo>
                <a:cubicBezTo>
                  <a:pt x="17949585" y="2976230"/>
                  <a:pt x="17966405" y="2983771"/>
                  <a:pt x="17984981" y="2983771"/>
                </a:cubicBezTo>
                <a:lnTo>
                  <a:pt x="18006217" y="2979477"/>
                </a:lnTo>
                <a:lnTo>
                  <a:pt x="18006217" y="2634032"/>
                </a:lnTo>
                <a:lnTo>
                  <a:pt x="18413098" y="2634032"/>
                </a:lnTo>
                <a:lnTo>
                  <a:pt x="18413098" y="2580075"/>
                </a:lnTo>
                <a:lnTo>
                  <a:pt x="18439046" y="2580075"/>
                </a:lnTo>
                <a:lnTo>
                  <a:pt x="18439046" y="2516569"/>
                </a:lnTo>
                <a:lnTo>
                  <a:pt x="18467662" y="2516569"/>
                </a:lnTo>
                <a:lnTo>
                  <a:pt x="18467662" y="2416066"/>
                </a:lnTo>
                <a:cubicBezTo>
                  <a:pt x="18467662" y="2406472"/>
                  <a:pt x="18475442" y="2398694"/>
                  <a:pt x="18485034" y="2398694"/>
                </a:cubicBezTo>
                <a:cubicBezTo>
                  <a:pt x="18494626" y="2398694"/>
                  <a:pt x="18502406" y="2406472"/>
                  <a:pt x="18502406" y="2416066"/>
                </a:cubicBezTo>
                <a:lnTo>
                  <a:pt x="18502406" y="2516569"/>
                </a:lnTo>
                <a:lnTo>
                  <a:pt x="18506094" y="2516569"/>
                </a:lnTo>
                <a:lnTo>
                  <a:pt x="18506094" y="2580075"/>
                </a:lnTo>
                <a:lnTo>
                  <a:pt x="18637050" y="2580075"/>
                </a:lnTo>
                <a:lnTo>
                  <a:pt x="18637050" y="2695613"/>
                </a:lnTo>
                <a:lnTo>
                  <a:pt x="18718558" y="2695613"/>
                </a:lnTo>
                <a:lnTo>
                  <a:pt x="18718558" y="2726404"/>
                </a:lnTo>
                <a:lnTo>
                  <a:pt x="18745930" y="2726404"/>
                </a:lnTo>
                <a:lnTo>
                  <a:pt x="18745930" y="2757194"/>
                </a:lnTo>
                <a:lnTo>
                  <a:pt x="18780006" y="2757194"/>
                </a:lnTo>
                <a:lnTo>
                  <a:pt x="18780006" y="2913955"/>
                </a:lnTo>
                <a:lnTo>
                  <a:pt x="18814130" y="2913955"/>
                </a:lnTo>
                <a:lnTo>
                  <a:pt x="18814130" y="3102723"/>
                </a:lnTo>
                <a:lnTo>
                  <a:pt x="18837178" y="3102723"/>
                </a:lnTo>
                <a:lnTo>
                  <a:pt x="18837178" y="3139699"/>
                </a:lnTo>
                <a:lnTo>
                  <a:pt x="18869246" y="3139699"/>
                </a:lnTo>
                <a:lnTo>
                  <a:pt x="18869246" y="3174630"/>
                </a:lnTo>
                <a:lnTo>
                  <a:pt x="18889698" y="3174630"/>
                </a:lnTo>
                <a:lnTo>
                  <a:pt x="18889698" y="3203980"/>
                </a:lnTo>
                <a:lnTo>
                  <a:pt x="18940662" y="3203980"/>
                </a:lnTo>
                <a:lnTo>
                  <a:pt x="18940662" y="3180257"/>
                </a:lnTo>
                <a:lnTo>
                  <a:pt x="18976382" y="3180257"/>
                </a:lnTo>
                <a:lnTo>
                  <a:pt x="18976382" y="3145861"/>
                </a:lnTo>
                <a:lnTo>
                  <a:pt x="18993366" y="3145861"/>
                </a:lnTo>
                <a:lnTo>
                  <a:pt x="18993366" y="2810499"/>
                </a:lnTo>
                <a:lnTo>
                  <a:pt x="19037486" y="2810499"/>
                </a:lnTo>
                <a:lnTo>
                  <a:pt x="19037486" y="3068586"/>
                </a:lnTo>
                <a:lnTo>
                  <a:pt x="19072026" y="3068586"/>
                </a:lnTo>
                <a:lnTo>
                  <a:pt x="19072026" y="3139955"/>
                </a:lnTo>
                <a:lnTo>
                  <a:pt x="19103246" y="3139955"/>
                </a:lnTo>
                <a:lnTo>
                  <a:pt x="19103246" y="3180099"/>
                </a:lnTo>
                <a:lnTo>
                  <a:pt x="19135506" y="3180099"/>
                </a:lnTo>
                <a:lnTo>
                  <a:pt x="19135506" y="3938179"/>
                </a:lnTo>
                <a:lnTo>
                  <a:pt x="19103246" y="3938179"/>
                </a:lnTo>
                <a:lnTo>
                  <a:pt x="19072026" y="3938179"/>
                </a:lnTo>
                <a:lnTo>
                  <a:pt x="19070366" y="3938179"/>
                </a:lnTo>
                <a:lnTo>
                  <a:pt x="19037486" y="3938179"/>
                </a:lnTo>
                <a:lnTo>
                  <a:pt x="19037310" y="3938179"/>
                </a:lnTo>
                <a:lnTo>
                  <a:pt x="19005226" y="3938179"/>
                </a:lnTo>
                <a:lnTo>
                  <a:pt x="65742" y="3938179"/>
                </a:lnTo>
                <a:lnTo>
                  <a:pt x="32064" y="3938179"/>
                </a:lnTo>
                <a:lnTo>
                  <a:pt x="0" y="3938179"/>
                </a:lnTo>
                <a:lnTo>
                  <a:pt x="0" y="3559767"/>
                </a:lnTo>
                <a:lnTo>
                  <a:pt x="19928" y="3559767"/>
                </a:lnTo>
                <a:lnTo>
                  <a:pt x="19928" y="3519310"/>
                </a:lnTo>
                <a:lnTo>
                  <a:pt x="32064" y="3519310"/>
                </a:lnTo>
                <a:lnTo>
                  <a:pt x="32064" y="3495802"/>
                </a:lnTo>
                <a:lnTo>
                  <a:pt x="86352" y="3495802"/>
                </a:lnTo>
                <a:lnTo>
                  <a:pt x="86352" y="3644125"/>
                </a:lnTo>
                <a:lnTo>
                  <a:pt x="218966" y="3644125"/>
                </a:lnTo>
                <a:lnTo>
                  <a:pt x="218966" y="3682161"/>
                </a:lnTo>
                <a:lnTo>
                  <a:pt x="270070" y="3682161"/>
                </a:lnTo>
                <a:lnTo>
                  <a:pt x="270070" y="3663142"/>
                </a:lnTo>
                <a:lnTo>
                  <a:pt x="298378" y="3663142"/>
                </a:lnTo>
                <a:lnTo>
                  <a:pt x="298378" y="3336569"/>
                </a:lnTo>
                <a:lnTo>
                  <a:pt x="472924" y="3336569"/>
                </a:lnTo>
                <a:lnTo>
                  <a:pt x="472924" y="3237704"/>
                </a:lnTo>
                <a:lnTo>
                  <a:pt x="509278" y="3237704"/>
                </a:lnTo>
                <a:lnTo>
                  <a:pt x="509278" y="3195575"/>
                </a:lnTo>
                <a:lnTo>
                  <a:pt x="703392" y="3195575"/>
                </a:lnTo>
                <a:lnTo>
                  <a:pt x="703392" y="3237704"/>
                </a:lnTo>
                <a:lnTo>
                  <a:pt x="767858" y="3237704"/>
                </a:lnTo>
                <a:lnTo>
                  <a:pt x="767858" y="3377495"/>
                </a:lnTo>
                <a:lnTo>
                  <a:pt x="897392" y="3377495"/>
                </a:lnTo>
                <a:lnTo>
                  <a:pt x="897392" y="2990139"/>
                </a:lnTo>
                <a:lnTo>
                  <a:pt x="1027946" y="2990139"/>
                </a:lnTo>
                <a:lnTo>
                  <a:pt x="1027946" y="3575576"/>
                </a:lnTo>
                <a:lnTo>
                  <a:pt x="1095466" y="3575576"/>
                </a:lnTo>
                <a:lnTo>
                  <a:pt x="1095466" y="3611282"/>
                </a:lnTo>
                <a:lnTo>
                  <a:pt x="1125004" y="3611282"/>
                </a:lnTo>
                <a:lnTo>
                  <a:pt x="1125004" y="3644124"/>
                </a:lnTo>
                <a:lnTo>
                  <a:pt x="1147590" y="3644124"/>
                </a:lnTo>
                <a:lnTo>
                  <a:pt x="1147590" y="3701489"/>
                </a:lnTo>
                <a:lnTo>
                  <a:pt x="1290688" y="3701489"/>
                </a:lnTo>
                <a:lnTo>
                  <a:pt x="1290688" y="3731691"/>
                </a:lnTo>
                <a:lnTo>
                  <a:pt x="1321558" y="3731691"/>
                </a:lnTo>
                <a:lnTo>
                  <a:pt x="1321558" y="3599445"/>
                </a:lnTo>
                <a:lnTo>
                  <a:pt x="1394134" y="3599445"/>
                </a:lnTo>
                <a:lnTo>
                  <a:pt x="1394134" y="3397510"/>
                </a:lnTo>
                <a:lnTo>
                  <a:pt x="1448694" y="3397510"/>
                </a:lnTo>
                <a:lnTo>
                  <a:pt x="1448694" y="3225098"/>
                </a:lnTo>
                <a:lnTo>
                  <a:pt x="1548610" y="3225098"/>
                </a:lnTo>
                <a:lnTo>
                  <a:pt x="1548610" y="3170941"/>
                </a:lnTo>
                <a:lnTo>
                  <a:pt x="1630479" y="3170941"/>
                </a:lnTo>
                <a:lnTo>
                  <a:pt x="1630479" y="2936559"/>
                </a:lnTo>
                <a:cubicBezTo>
                  <a:pt x="1630479" y="2926618"/>
                  <a:pt x="1638538" y="2918559"/>
                  <a:pt x="1648479" y="2918559"/>
                </a:cubicBezTo>
                <a:cubicBezTo>
                  <a:pt x="1658420" y="2918559"/>
                  <a:pt x="1666480" y="2926618"/>
                  <a:pt x="1666480" y="2936559"/>
                </a:cubicBezTo>
                <a:lnTo>
                  <a:pt x="1666480" y="3170941"/>
                </a:lnTo>
                <a:lnTo>
                  <a:pt x="1740672" y="3170941"/>
                </a:lnTo>
                <a:lnTo>
                  <a:pt x="1740672" y="3225098"/>
                </a:lnTo>
                <a:lnTo>
                  <a:pt x="1851694" y="3225098"/>
                </a:lnTo>
                <a:lnTo>
                  <a:pt x="1851694" y="3386903"/>
                </a:lnTo>
                <a:lnTo>
                  <a:pt x="1906488" y="3386903"/>
                </a:lnTo>
                <a:lnTo>
                  <a:pt x="1906488" y="3633086"/>
                </a:lnTo>
                <a:lnTo>
                  <a:pt x="2073761" y="3633086"/>
                </a:lnTo>
                <a:lnTo>
                  <a:pt x="2073761" y="3386903"/>
                </a:lnTo>
                <a:lnTo>
                  <a:pt x="2161096" y="3386903"/>
                </a:lnTo>
                <a:lnTo>
                  <a:pt x="2161096" y="2979754"/>
                </a:lnTo>
                <a:lnTo>
                  <a:pt x="2198366" y="2979754"/>
                </a:lnTo>
                <a:lnTo>
                  <a:pt x="2198366" y="2947993"/>
                </a:lnTo>
                <a:lnTo>
                  <a:pt x="2233244" y="2947993"/>
                </a:lnTo>
                <a:lnTo>
                  <a:pt x="2233244" y="2918697"/>
                </a:lnTo>
                <a:lnTo>
                  <a:pt x="2268122" y="2918697"/>
                </a:lnTo>
                <a:lnTo>
                  <a:pt x="2268122" y="2886270"/>
                </a:lnTo>
                <a:lnTo>
                  <a:pt x="2296248" y="2886270"/>
                </a:lnTo>
                <a:lnTo>
                  <a:pt x="2296248" y="2858057"/>
                </a:lnTo>
                <a:lnTo>
                  <a:pt x="2328937" y="2858057"/>
                </a:lnTo>
                <a:lnTo>
                  <a:pt x="2328937" y="2817595"/>
                </a:lnTo>
                <a:lnTo>
                  <a:pt x="2596325" y="2817595"/>
                </a:lnTo>
                <a:lnTo>
                  <a:pt x="2596325" y="3352789"/>
                </a:lnTo>
                <a:lnTo>
                  <a:pt x="2680818" y="3352789"/>
                </a:lnTo>
                <a:lnTo>
                  <a:pt x="2680818" y="3189832"/>
                </a:lnTo>
                <a:lnTo>
                  <a:pt x="2738489" y="3189832"/>
                </a:lnTo>
                <a:lnTo>
                  <a:pt x="2738489" y="3170246"/>
                </a:lnTo>
                <a:lnTo>
                  <a:pt x="2765199" y="3170246"/>
                </a:lnTo>
                <a:lnTo>
                  <a:pt x="2765199" y="2956971"/>
                </a:lnTo>
                <a:lnTo>
                  <a:pt x="2796882" y="2956971"/>
                </a:lnTo>
                <a:lnTo>
                  <a:pt x="2796882" y="2918697"/>
                </a:lnTo>
                <a:lnTo>
                  <a:pt x="2830031" y="2918697"/>
                </a:lnTo>
                <a:lnTo>
                  <a:pt x="2830031" y="2823411"/>
                </a:lnTo>
                <a:lnTo>
                  <a:pt x="2852336" y="2823411"/>
                </a:lnTo>
                <a:lnTo>
                  <a:pt x="2852336" y="2661462"/>
                </a:lnTo>
                <a:lnTo>
                  <a:pt x="2953855" y="2661462"/>
                </a:lnTo>
                <a:lnTo>
                  <a:pt x="2953855" y="2466961"/>
                </a:lnTo>
                <a:lnTo>
                  <a:pt x="2986480" y="2466961"/>
                </a:lnTo>
                <a:lnTo>
                  <a:pt x="2986480" y="2421387"/>
                </a:lnTo>
                <a:lnTo>
                  <a:pt x="3021470" y="2421387"/>
                </a:lnTo>
                <a:lnTo>
                  <a:pt x="3021470" y="2288802"/>
                </a:lnTo>
                <a:lnTo>
                  <a:pt x="3052178" y="2288802"/>
                </a:lnTo>
                <a:lnTo>
                  <a:pt x="3052178" y="2163238"/>
                </a:lnTo>
                <a:lnTo>
                  <a:pt x="3076946" y="2163238"/>
                </a:lnTo>
                <a:lnTo>
                  <a:pt x="3076946" y="2125469"/>
                </a:lnTo>
                <a:lnTo>
                  <a:pt x="3108644" y="2125469"/>
                </a:lnTo>
                <a:lnTo>
                  <a:pt x="3108644" y="2053348"/>
                </a:lnTo>
                <a:lnTo>
                  <a:pt x="3165310" y="2053348"/>
                </a:lnTo>
                <a:lnTo>
                  <a:pt x="3165310" y="1942519"/>
                </a:lnTo>
                <a:lnTo>
                  <a:pt x="3594872" y="1942519"/>
                </a:lnTo>
                <a:lnTo>
                  <a:pt x="3594872" y="2030857"/>
                </a:lnTo>
                <a:lnTo>
                  <a:pt x="3609977" y="2030857"/>
                </a:lnTo>
                <a:lnTo>
                  <a:pt x="3609977" y="2125665"/>
                </a:lnTo>
                <a:lnTo>
                  <a:pt x="3662266" y="2125665"/>
                </a:lnTo>
                <a:lnTo>
                  <a:pt x="3662266" y="2256527"/>
                </a:lnTo>
                <a:lnTo>
                  <a:pt x="3691605" y="2256527"/>
                </a:lnTo>
                <a:lnTo>
                  <a:pt x="3691605" y="2478186"/>
                </a:lnTo>
                <a:lnTo>
                  <a:pt x="3728768" y="2478186"/>
                </a:lnTo>
                <a:lnTo>
                  <a:pt x="3728768" y="2598519"/>
                </a:lnTo>
                <a:lnTo>
                  <a:pt x="3753109" y="2598519"/>
                </a:lnTo>
                <a:lnTo>
                  <a:pt x="3753109" y="2616064"/>
                </a:lnTo>
                <a:lnTo>
                  <a:pt x="3766766" y="2616064"/>
                </a:lnTo>
                <a:lnTo>
                  <a:pt x="3766766" y="2817201"/>
                </a:lnTo>
                <a:lnTo>
                  <a:pt x="3822350" y="2817201"/>
                </a:lnTo>
                <a:lnTo>
                  <a:pt x="3822350" y="2767915"/>
                </a:lnTo>
                <a:lnTo>
                  <a:pt x="3855573" y="2767915"/>
                </a:lnTo>
                <a:lnTo>
                  <a:pt x="3855573" y="2733106"/>
                </a:lnTo>
                <a:lnTo>
                  <a:pt x="3875106" y="2733106"/>
                </a:lnTo>
                <a:lnTo>
                  <a:pt x="3875106" y="2703138"/>
                </a:lnTo>
                <a:lnTo>
                  <a:pt x="3890967" y="2703138"/>
                </a:lnTo>
                <a:lnTo>
                  <a:pt x="3890967" y="2677429"/>
                </a:lnTo>
                <a:lnTo>
                  <a:pt x="3903118" y="2677429"/>
                </a:lnTo>
                <a:lnTo>
                  <a:pt x="3903118" y="2403602"/>
                </a:lnTo>
                <a:lnTo>
                  <a:pt x="3937863" y="2403602"/>
                </a:lnTo>
                <a:lnTo>
                  <a:pt x="3937863" y="2677429"/>
                </a:lnTo>
                <a:lnTo>
                  <a:pt x="3954089" y="2677429"/>
                </a:lnTo>
                <a:lnTo>
                  <a:pt x="3954089" y="2703138"/>
                </a:lnTo>
                <a:lnTo>
                  <a:pt x="3966861" y="2703138"/>
                </a:lnTo>
                <a:lnTo>
                  <a:pt x="3966861" y="2733106"/>
                </a:lnTo>
                <a:lnTo>
                  <a:pt x="3966861" y="2743222"/>
                </a:lnTo>
                <a:lnTo>
                  <a:pt x="4012600" y="2743222"/>
                </a:lnTo>
                <a:lnTo>
                  <a:pt x="4012600" y="2792607"/>
                </a:lnTo>
                <a:lnTo>
                  <a:pt x="4034346" y="2792607"/>
                </a:lnTo>
                <a:lnTo>
                  <a:pt x="4034346" y="2830743"/>
                </a:lnTo>
                <a:lnTo>
                  <a:pt x="4058733" y="2830743"/>
                </a:lnTo>
                <a:lnTo>
                  <a:pt x="4058733" y="2845101"/>
                </a:lnTo>
                <a:lnTo>
                  <a:pt x="4070700" y="2845101"/>
                </a:lnTo>
                <a:lnTo>
                  <a:pt x="4070700" y="3239962"/>
                </a:lnTo>
                <a:lnTo>
                  <a:pt x="4146047" y="3239962"/>
                </a:lnTo>
                <a:lnTo>
                  <a:pt x="4146047" y="2831200"/>
                </a:lnTo>
                <a:lnTo>
                  <a:pt x="4175177" y="2831200"/>
                </a:lnTo>
                <a:lnTo>
                  <a:pt x="4175177" y="1346802"/>
                </a:lnTo>
                <a:lnTo>
                  <a:pt x="4189754" y="1346802"/>
                </a:lnTo>
                <a:lnTo>
                  <a:pt x="4189754" y="1321303"/>
                </a:lnTo>
                <a:lnTo>
                  <a:pt x="4210214" y="1321303"/>
                </a:lnTo>
                <a:lnTo>
                  <a:pt x="4210214" y="1192678"/>
                </a:lnTo>
                <a:lnTo>
                  <a:pt x="4242620" y="1192678"/>
                </a:lnTo>
                <a:lnTo>
                  <a:pt x="4242620" y="1161432"/>
                </a:lnTo>
                <a:lnTo>
                  <a:pt x="4271097" y="1161432"/>
                </a:lnTo>
                <a:lnTo>
                  <a:pt x="4271097" y="1133696"/>
                </a:lnTo>
                <a:lnTo>
                  <a:pt x="4481158" y="1133696"/>
                </a:lnTo>
                <a:lnTo>
                  <a:pt x="4481158" y="1161432"/>
                </a:lnTo>
                <a:lnTo>
                  <a:pt x="4512917" y="1161432"/>
                </a:lnTo>
                <a:lnTo>
                  <a:pt x="4512917" y="1192678"/>
                </a:lnTo>
                <a:lnTo>
                  <a:pt x="4512917" y="1321303"/>
                </a:lnTo>
                <a:lnTo>
                  <a:pt x="4537898" y="1321303"/>
                </a:lnTo>
                <a:lnTo>
                  <a:pt x="4537898" y="1346802"/>
                </a:lnTo>
                <a:lnTo>
                  <a:pt x="4543915" y="1346802"/>
                </a:lnTo>
                <a:lnTo>
                  <a:pt x="4543915" y="2322233"/>
                </a:lnTo>
                <a:lnTo>
                  <a:pt x="4577684" y="2322233"/>
                </a:lnTo>
                <a:lnTo>
                  <a:pt x="4577684" y="2308200"/>
                </a:lnTo>
                <a:lnTo>
                  <a:pt x="4606692" y="2308200"/>
                </a:lnTo>
                <a:lnTo>
                  <a:pt x="4606692" y="2277578"/>
                </a:lnTo>
                <a:lnTo>
                  <a:pt x="4617599" y="2277578"/>
                </a:lnTo>
                <a:lnTo>
                  <a:pt x="4617599" y="2253305"/>
                </a:lnTo>
                <a:lnTo>
                  <a:pt x="4763727" y="2253305"/>
                </a:lnTo>
                <a:lnTo>
                  <a:pt x="4763727" y="2277578"/>
                </a:lnTo>
                <a:lnTo>
                  <a:pt x="4779340" y="2277578"/>
                </a:lnTo>
                <a:lnTo>
                  <a:pt x="4779340" y="2308200"/>
                </a:lnTo>
                <a:lnTo>
                  <a:pt x="4795642" y="2308200"/>
                </a:lnTo>
                <a:lnTo>
                  <a:pt x="4795642" y="2334628"/>
                </a:lnTo>
                <a:lnTo>
                  <a:pt x="4829119" y="2334628"/>
                </a:lnTo>
                <a:lnTo>
                  <a:pt x="4829119" y="2365249"/>
                </a:lnTo>
                <a:lnTo>
                  <a:pt x="4856537" y="2365249"/>
                </a:lnTo>
                <a:lnTo>
                  <a:pt x="4856537" y="2393325"/>
                </a:lnTo>
                <a:lnTo>
                  <a:pt x="4887082" y="2393325"/>
                </a:lnTo>
                <a:lnTo>
                  <a:pt x="4887082" y="2417142"/>
                </a:lnTo>
                <a:lnTo>
                  <a:pt x="4917879" y="2417142"/>
                </a:lnTo>
                <a:lnTo>
                  <a:pt x="4917879" y="2703138"/>
                </a:lnTo>
                <a:lnTo>
                  <a:pt x="4965337" y="2703138"/>
                </a:lnTo>
                <a:lnTo>
                  <a:pt x="4965337" y="2721322"/>
                </a:lnTo>
                <a:lnTo>
                  <a:pt x="4982610" y="2721322"/>
                </a:lnTo>
                <a:lnTo>
                  <a:pt x="4982610" y="2691860"/>
                </a:lnTo>
                <a:lnTo>
                  <a:pt x="5021150" y="2691860"/>
                </a:lnTo>
                <a:lnTo>
                  <a:pt x="5021150" y="2666115"/>
                </a:lnTo>
                <a:lnTo>
                  <a:pt x="5091299" y="2666115"/>
                </a:lnTo>
                <a:lnTo>
                  <a:pt x="5091299" y="2297834"/>
                </a:lnTo>
                <a:lnTo>
                  <a:pt x="5115634" y="2297834"/>
                </a:lnTo>
                <a:lnTo>
                  <a:pt x="5115634" y="2263868"/>
                </a:lnTo>
                <a:lnTo>
                  <a:pt x="5139244" y="2263868"/>
                </a:lnTo>
                <a:lnTo>
                  <a:pt x="5139244" y="2229384"/>
                </a:lnTo>
                <a:lnTo>
                  <a:pt x="5371495" y="2229384"/>
                </a:lnTo>
                <a:lnTo>
                  <a:pt x="5371495" y="2263868"/>
                </a:lnTo>
                <a:lnTo>
                  <a:pt x="5415025" y="2263868"/>
                </a:lnTo>
                <a:lnTo>
                  <a:pt x="5415025" y="2297834"/>
                </a:lnTo>
                <a:lnTo>
                  <a:pt x="5421963" y="2297834"/>
                </a:lnTo>
                <a:lnTo>
                  <a:pt x="5421963" y="2629525"/>
                </a:lnTo>
                <a:lnTo>
                  <a:pt x="5487247" y="2629525"/>
                </a:lnTo>
                <a:lnTo>
                  <a:pt x="5487247" y="2417142"/>
                </a:lnTo>
                <a:lnTo>
                  <a:pt x="5514081" y="2417142"/>
                </a:lnTo>
                <a:lnTo>
                  <a:pt x="5514081" y="2392707"/>
                </a:lnTo>
                <a:lnTo>
                  <a:pt x="5531964" y="2392707"/>
                </a:lnTo>
                <a:lnTo>
                  <a:pt x="5531964" y="2297834"/>
                </a:lnTo>
                <a:lnTo>
                  <a:pt x="5561409" y="2297834"/>
                </a:lnTo>
                <a:lnTo>
                  <a:pt x="5561409" y="2265591"/>
                </a:lnTo>
                <a:lnTo>
                  <a:pt x="5584747" y="2265591"/>
                </a:lnTo>
                <a:lnTo>
                  <a:pt x="5584747" y="2229384"/>
                </a:lnTo>
                <a:lnTo>
                  <a:pt x="5598837" y="2229384"/>
                </a:lnTo>
                <a:lnTo>
                  <a:pt x="5598837" y="2215638"/>
                </a:lnTo>
                <a:lnTo>
                  <a:pt x="5713068" y="2215638"/>
                </a:lnTo>
                <a:lnTo>
                  <a:pt x="5713068" y="2229384"/>
                </a:lnTo>
                <a:lnTo>
                  <a:pt x="5728379" y="2229384"/>
                </a:lnTo>
                <a:lnTo>
                  <a:pt x="5728379" y="2265591"/>
                </a:lnTo>
                <a:lnTo>
                  <a:pt x="5764218" y="2265591"/>
                </a:lnTo>
                <a:lnTo>
                  <a:pt x="5764218" y="2289617"/>
                </a:lnTo>
                <a:lnTo>
                  <a:pt x="5806440" y="2289617"/>
                </a:lnTo>
                <a:lnTo>
                  <a:pt x="5806440" y="2412898"/>
                </a:lnTo>
                <a:lnTo>
                  <a:pt x="5886798" y="2412898"/>
                </a:lnTo>
                <a:lnTo>
                  <a:pt x="5886798" y="2541665"/>
                </a:lnTo>
                <a:lnTo>
                  <a:pt x="6091473" y="2541665"/>
                </a:lnTo>
                <a:lnTo>
                  <a:pt x="6091473" y="1131782"/>
                </a:lnTo>
                <a:lnTo>
                  <a:pt x="6103789" y="1131782"/>
                </a:lnTo>
                <a:lnTo>
                  <a:pt x="6103789" y="1112765"/>
                </a:lnTo>
                <a:lnTo>
                  <a:pt x="6130034" y="1112765"/>
                </a:lnTo>
                <a:lnTo>
                  <a:pt x="6130034" y="818313"/>
                </a:lnTo>
                <a:lnTo>
                  <a:pt x="6173002" y="818313"/>
                </a:lnTo>
                <a:lnTo>
                  <a:pt x="6173002" y="667492"/>
                </a:lnTo>
                <a:lnTo>
                  <a:pt x="6191843" y="667492"/>
                </a:lnTo>
                <a:lnTo>
                  <a:pt x="6191843" y="648473"/>
                </a:lnTo>
                <a:lnTo>
                  <a:pt x="6210684" y="648473"/>
                </a:lnTo>
                <a:lnTo>
                  <a:pt x="6210684" y="410662"/>
                </a:lnTo>
                <a:lnTo>
                  <a:pt x="6240758" y="410662"/>
                </a:lnTo>
                <a:lnTo>
                  <a:pt x="6240758" y="384400"/>
                </a:lnTo>
                <a:lnTo>
                  <a:pt x="6266394" y="384400"/>
                </a:lnTo>
                <a:lnTo>
                  <a:pt x="6266394" y="355114"/>
                </a:lnTo>
                <a:lnTo>
                  <a:pt x="6288503" y="355114"/>
                </a:lnTo>
                <a:lnTo>
                  <a:pt x="6288503" y="339400"/>
                </a:lnTo>
                <a:lnTo>
                  <a:pt x="6303950" y="339400"/>
                </a:lnTo>
                <a:lnTo>
                  <a:pt x="6303950" y="316483"/>
                </a:lnTo>
                <a:lnTo>
                  <a:pt x="6319584" y="316483"/>
                </a:lnTo>
                <a:lnTo>
                  <a:pt x="6319584" y="0"/>
                </a:lnTo>
                <a:close/>
              </a:path>
            </a:pathLst>
          </a:custGeom>
          <a:solidFill>
            <a:schemeClr val="bg1"/>
          </a:solidFill>
          <a:ln>
            <a:noFill/>
          </a:ln>
          <a:effectLst/>
        </p:spPr>
        <p:txBody>
          <a:bodyPr vert="horz" wrap="square" lIns="68580" tIns="34290" rIns="68580" bIns="34290" numCol="1" anchor="t" anchorCtr="0" compatLnSpc="1"/>
          <a:lstStyle/>
          <a:p>
            <a:endParaRPr lang="zh-CN" altLang="en-US">
              <a:solidFill>
                <a:schemeClr val="accent2"/>
              </a:solidFill>
              <a:latin typeface="微软雅黑" panose="020B0503020204020204" pitchFamily="34" charset="-122"/>
              <a:ea typeface="微软雅黑" panose="020B0503020204020204" pitchFamily="34" charset="-122"/>
            </a:endParaRPr>
          </a:p>
        </p:txBody>
      </p:sp>
      <p:sp>
        <p:nvSpPr>
          <p:cNvPr id="2" name="文本框 1"/>
          <p:cNvSpPr txBox="1"/>
          <p:nvPr/>
        </p:nvSpPr>
        <p:spPr>
          <a:xfrm>
            <a:off x="611505" y="998855"/>
            <a:ext cx="7454265" cy="2642235"/>
          </a:xfrm>
          <a:prstGeom prst="rect">
            <a:avLst/>
          </a:prstGeom>
          <a:noFill/>
        </p:spPr>
        <p:txBody>
          <a:bodyPr wrap="square" rtlCol="0" anchor="t">
            <a:noAutofit/>
          </a:bodyPr>
          <a:p>
            <a:pPr algn="l"/>
            <a:r>
              <a:rPr sz="1200">
                <a:sym typeface="+mn-ea"/>
              </a:rPr>
              <a:t>[</a:t>
            </a:r>
            <a:r>
              <a:rPr lang="en-US" sz="1200">
                <a:sym typeface="+mn-ea"/>
              </a:rPr>
              <a:t>7</a:t>
            </a:r>
            <a:r>
              <a:rPr sz="1200">
                <a:sym typeface="+mn-ea"/>
              </a:rPr>
              <a:t>]</a:t>
            </a:r>
            <a:r>
              <a:rPr lang="en-US" sz="1200">
                <a:sym typeface="+mn-ea"/>
              </a:rPr>
              <a:t>Sadik Alashan (2020)</a:t>
            </a:r>
            <a:r>
              <a:rPr sz="1200">
                <a:sym typeface="+mn-ea"/>
              </a:rPr>
              <a:t> </a:t>
            </a:r>
            <a:r>
              <a:rPr lang="en-US" sz="1200">
                <a:sym typeface="+mn-ea"/>
              </a:rPr>
              <a:t>‘</a:t>
            </a:r>
            <a:r>
              <a:rPr sz="1200">
                <a:sym typeface="+mn-ea"/>
              </a:rPr>
              <a:t>Can innovative trend analysis identify trend change points?</a:t>
            </a:r>
            <a:r>
              <a:rPr lang="en-US" sz="1200">
                <a:sym typeface="+mn-ea"/>
              </a:rPr>
              <a:t>’.</a:t>
            </a:r>
            <a:r>
              <a:rPr sz="1200">
                <a:sym typeface="+mn-ea"/>
              </a:rPr>
              <a:t> </a:t>
            </a:r>
            <a:r>
              <a:rPr sz="1200" i="1">
                <a:sym typeface="+mn-ea"/>
              </a:rPr>
              <a:t>Brilliant Engineering Volume</a:t>
            </a:r>
            <a:r>
              <a:rPr sz="1200">
                <a:sym typeface="+mn-ea"/>
              </a:rPr>
              <a:t>:1 Issue:3</a:t>
            </a:r>
            <a:r>
              <a:rPr lang="en-US" sz="1200">
                <a:sym typeface="+mn-ea"/>
              </a:rPr>
              <a:t>. </a:t>
            </a:r>
            <a:r>
              <a:rPr sz="1200">
                <a:sym typeface="+mn-ea"/>
              </a:rPr>
              <a:t>pp. 6-15</a:t>
            </a:r>
            <a:br>
              <a:rPr sz="1200">
                <a:sym typeface="+mn-ea"/>
              </a:rPr>
            </a:br>
            <a:r>
              <a:rPr sz="1200">
                <a:sym typeface="+mn-ea"/>
              </a:rPr>
              <a:t>[</a:t>
            </a:r>
            <a:r>
              <a:rPr lang="en-US" sz="1200">
                <a:sym typeface="+mn-ea"/>
              </a:rPr>
              <a:t>8</a:t>
            </a:r>
            <a:r>
              <a:rPr sz="1200">
                <a:sym typeface="+mn-ea"/>
              </a:rPr>
              <a:t>]Stupina J. Stages of change management process in the enterprise. Всник економки транспорту, промисловост, 2013.</a:t>
            </a:r>
            <a:endParaRPr sz="1200">
              <a:solidFill>
                <a:schemeClr val="tx1"/>
              </a:solidFill>
            </a:endParaRPr>
          </a:p>
          <a:p>
            <a:pPr algn="just"/>
            <a:r>
              <a:rPr lang="en-US" altLang="zh-CN" sz="1200">
                <a:sym typeface="+mn-ea"/>
              </a:rPr>
              <a:t>[9]Wang Xueli (2002) ‘Leadership change matrix: factor analysis of the success of enterprise organizational change’. E</a:t>
            </a:r>
            <a:r>
              <a:rPr lang="en-US" altLang="zh-CN" sz="1200" i="1">
                <a:sym typeface="+mn-ea"/>
              </a:rPr>
              <a:t>conomic Management</a:t>
            </a:r>
            <a:r>
              <a:rPr lang="en-US" altLang="zh-CN" sz="1200">
                <a:sym typeface="+mn-ea"/>
              </a:rPr>
              <a:t>, (20): 4.</a:t>
            </a:r>
            <a:endParaRPr lang="zh-CN" altLang="en-US" sz="1200">
              <a:sym typeface="+mn-ea"/>
            </a:endParaRPr>
          </a:p>
          <a:p>
            <a:pPr algn="l"/>
            <a:r>
              <a:rPr lang="zh-CN" altLang="en-US" sz="1200">
                <a:sym typeface="+mn-ea"/>
              </a:rPr>
              <a:t>[</a:t>
            </a:r>
            <a:r>
              <a:rPr lang="en-US" altLang="zh-CN" sz="1200">
                <a:sym typeface="+mn-ea"/>
              </a:rPr>
              <a:t>10</a:t>
            </a:r>
            <a:r>
              <a:rPr lang="zh-CN" altLang="en-US" sz="1200">
                <a:sym typeface="+mn-ea"/>
              </a:rPr>
              <a:t>] </a:t>
            </a:r>
            <a:r>
              <a:rPr sz="1200">
                <a:sym typeface="+mn-ea"/>
              </a:rPr>
              <a:t>Yukhina E A , Yukhin S S </a:t>
            </a:r>
            <a:r>
              <a:rPr lang="en-US" sz="1200">
                <a:sym typeface="+mn-ea"/>
              </a:rPr>
              <a:t>(2015) </a:t>
            </a:r>
            <a:r>
              <a:rPr sz="1200">
                <a:sym typeface="+mn-ea"/>
              </a:rPr>
              <a:t>Evaluation of the enterprise flexibility during the process of the change management. 2015-12.</a:t>
            </a:r>
            <a:br>
              <a:rPr sz="1200">
                <a:sym typeface="+mn-ea"/>
              </a:rPr>
            </a:br>
            <a:r>
              <a:rPr sz="1200">
                <a:sym typeface="+mn-ea"/>
              </a:rPr>
              <a:t>[</a:t>
            </a:r>
            <a:r>
              <a:rPr lang="en-US" sz="1200">
                <a:sym typeface="+mn-ea"/>
              </a:rPr>
              <a:t>11</a:t>
            </a:r>
            <a:r>
              <a:rPr sz="1200">
                <a:sym typeface="+mn-ea"/>
              </a:rPr>
              <a:t>]</a:t>
            </a:r>
            <a:r>
              <a:rPr lang="en-US" sz="1200">
                <a:sym typeface="+mn-ea"/>
              </a:rPr>
              <a:t> </a:t>
            </a:r>
            <a:r>
              <a:rPr sz="1200">
                <a:sym typeface="+mn-ea"/>
              </a:rPr>
              <a:t>Zhao Yanxia</a:t>
            </a:r>
            <a:r>
              <a:rPr lang="en-US" sz="1200">
                <a:sym typeface="+mn-ea"/>
              </a:rPr>
              <a:t> (</a:t>
            </a:r>
            <a:r>
              <a:rPr sz="1200">
                <a:sym typeface="+mn-ea"/>
              </a:rPr>
              <a:t>2020</a:t>
            </a:r>
            <a:r>
              <a:rPr lang="en-US" sz="1200">
                <a:sym typeface="+mn-ea"/>
              </a:rPr>
              <a:t>) ‘</a:t>
            </a:r>
            <a:r>
              <a:rPr sz="1200">
                <a:sym typeface="+mn-ea"/>
              </a:rPr>
              <a:t>Discuss the difficulties of equity incentive implementation under the background of mixed reform of state-owned enterprises</a:t>
            </a:r>
            <a:r>
              <a:rPr lang="en-US" sz="1200">
                <a:sym typeface="+mn-ea"/>
              </a:rPr>
              <a:t>’. </a:t>
            </a:r>
            <a:r>
              <a:rPr sz="1200" i="1">
                <a:sym typeface="+mn-ea"/>
              </a:rPr>
              <a:t>National Business Information</a:t>
            </a:r>
            <a:r>
              <a:rPr lang="en-US" sz="1200" i="1">
                <a:sym typeface="+mn-ea"/>
              </a:rPr>
              <a:t>.</a:t>
            </a:r>
            <a:r>
              <a:rPr lang="en-US" sz="1200">
                <a:sym typeface="+mn-ea"/>
              </a:rPr>
              <a:t> </a:t>
            </a:r>
            <a:r>
              <a:rPr sz="1200">
                <a:sym typeface="+mn-ea"/>
              </a:rPr>
              <a:t>000 (028): 88-90.</a:t>
            </a:r>
            <a:endParaRPr sz="1200">
              <a:solidFill>
                <a:schemeClr val="tx1"/>
              </a:solidFill>
            </a:endParaRPr>
          </a:p>
          <a:p>
            <a:pPr algn="just"/>
            <a:endParaRPr sz="1200">
              <a:solidFill>
                <a:schemeClr val="tx1"/>
              </a:solidFill>
            </a:endParaRPr>
          </a:p>
          <a:p>
            <a:pPr algn="just"/>
            <a:endParaRPr lang="zh-CN" altLang="en-US" sz="1200">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46"/>
                                        </p:tgtEl>
                                        <p:attrNameLst>
                                          <p:attrName>style.visibility</p:attrName>
                                        </p:attrNameLst>
                                      </p:cBhvr>
                                      <p:to>
                                        <p:strVal val="visible"/>
                                      </p:to>
                                    </p:set>
                                    <p:animEffect>
                                      <p:cBhvr>
                                        <p:cTn id="7" dur="75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bldLvl="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1" cstate="print">
            <a:lum/>
          </a:blip>
          <a:srcRect/>
          <a:stretch>
            <a:fillRect/>
          </a:stretch>
        </a:blipFill>
        <a:effectLst/>
      </p:bgPr>
    </p:bg>
    <p:spTree>
      <p:nvGrpSpPr>
        <p:cNvPr id="1" name=""/>
        <p:cNvGrpSpPr/>
        <p:nvPr/>
      </p:nvGrpSpPr>
      <p:grpSpPr>
        <a:xfrm>
          <a:off x="0" y="0"/>
          <a:ext cx="0" cy="0"/>
          <a:chOff x="0" y="0"/>
          <a:chExt cx="0" cy="0"/>
        </a:xfrm>
      </p:grpSpPr>
      <p:grpSp>
        <p:nvGrpSpPr>
          <p:cNvPr id="4" name="组合 3"/>
          <p:cNvGrpSpPr/>
          <p:nvPr/>
        </p:nvGrpSpPr>
        <p:grpSpPr>
          <a:xfrm>
            <a:off x="4211960" y="2316997"/>
            <a:ext cx="2919930" cy="120263"/>
            <a:chOff x="4355976" y="2316997"/>
            <a:chExt cx="2919930" cy="120263"/>
          </a:xfrm>
        </p:grpSpPr>
        <p:cxnSp>
          <p:nvCxnSpPr>
            <p:cNvPr id="5" name="直接连接符 4"/>
            <p:cNvCxnSpPr/>
            <p:nvPr/>
          </p:nvCxnSpPr>
          <p:spPr>
            <a:xfrm>
              <a:off x="4355976" y="2383248"/>
              <a:ext cx="2808312"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6" name="椭圆 5"/>
            <p:cNvSpPr/>
            <p:nvPr/>
          </p:nvSpPr>
          <p:spPr>
            <a:xfrm>
              <a:off x="7155643" y="2316997"/>
              <a:ext cx="120263" cy="12026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 name="矩形 7"/>
          <p:cNvSpPr/>
          <p:nvPr/>
        </p:nvSpPr>
        <p:spPr>
          <a:xfrm>
            <a:off x="4140334" y="1753111"/>
            <a:ext cx="2770505" cy="629920"/>
          </a:xfrm>
          <a:prstGeom prst="rect">
            <a:avLst/>
          </a:prstGeom>
        </p:spPr>
        <p:txBody>
          <a:bodyPr wrap="none">
            <a:spAutoFit/>
          </a:bodyPr>
          <a:lstStyle/>
          <a:p>
            <a:r>
              <a:rPr lang="en-US" altLang="zh-CN" sz="3500" b="1" spc="75" dirty="0">
                <a:solidFill>
                  <a:schemeClr val="tx2"/>
                </a:solidFill>
                <a:latin typeface="微软雅黑" panose="020B0503020204020204" pitchFamily="34" charset="-122"/>
                <a:ea typeface="微软雅黑" panose="020B0503020204020204" pitchFamily="34" charset="-122"/>
              </a:rPr>
              <a:t>Thank you!</a:t>
            </a:r>
            <a:endParaRPr lang="en-US" altLang="zh-CN" sz="3500" b="1" spc="75" dirty="0">
              <a:solidFill>
                <a:schemeClr val="tx2"/>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med" p14:dur="700" advClick="0" advTm="5000">
        <p:fade/>
      </p:transition>
    </mc:Choice>
    <mc:Fallback>
      <p:transition spd="med" advClick="0"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PP_MARK_KEY" val="4ca8d187-eb67-4e6e-bb42-57b90590f6d1"/>
  <p:tag name="COMMONDATA" val="eyJoZGlkIjoiYWJjZjhjMGYwMWJlZmMwYTZmMjI1MzQwNTU1YTNlNmYifQ=="/>
</p:tagLst>
</file>

<file path=ppt/theme/theme1.xml><?xml version="1.0" encoding="utf-8"?>
<a:theme xmlns:a="http://schemas.openxmlformats.org/drawingml/2006/main" name="Office 主题​​">
  <a:themeElements>
    <a:clrScheme name="自定义 3301">
      <a:dk1>
        <a:srgbClr val="596C73"/>
      </a:dk1>
      <a:lt1>
        <a:srgbClr val="838280"/>
      </a:lt1>
      <a:dk2>
        <a:srgbClr val="596C73"/>
      </a:dk2>
      <a:lt2>
        <a:srgbClr val="838280"/>
      </a:lt2>
      <a:accent1>
        <a:srgbClr val="080808"/>
      </a:accent1>
      <a:accent2>
        <a:srgbClr val="FFFFFF"/>
      </a:accent2>
      <a:accent3>
        <a:srgbClr val="080808"/>
      </a:accent3>
      <a:accent4>
        <a:srgbClr val="080808"/>
      </a:accent4>
      <a:accent5>
        <a:srgbClr val="080808"/>
      </a:accent5>
      <a:accent6>
        <a:srgbClr val="080808"/>
      </a:accent6>
      <a:hlink>
        <a:srgbClr val="080808"/>
      </a:hlink>
      <a:folHlink>
        <a:srgbClr val="080808"/>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Apex</Template>
  <TotalTime>0</TotalTime>
  <Words>8862</Words>
  <Application>WPS 演示</Application>
  <PresentationFormat>全屏显示(16:9)</PresentationFormat>
  <Paragraphs>153</Paragraphs>
  <Slides>13</Slides>
  <Notes>42</Notes>
  <HiddenSlides>0</HiddenSlides>
  <MMClips>1</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13</vt:i4>
      </vt:variant>
    </vt:vector>
  </HeadingPairs>
  <TitlesOfParts>
    <vt:vector size="24" baseType="lpstr">
      <vt:lpstr>Arial</vt:lpstr>
      <vt:lpstr>宋体</vt:lpstr>
      <vt:lpstr>Wingdings</vt:lpstr>
      <vt:lpstr>微软雅黑</vt:lpstr>
      <vt:lpstr>Impact</vt:lpstr>
      <vt:lpstr>方正兰亭黑_GBK</vt:lpstr>
      <vt:lpstr>黑体</vt:lpstr>
      <vt:lpstr>Calibri</vt:lpstr>
      <vt:lpstr>Arial Unicode MS</vt:lpstr>
      <vt:lpstr>MS PGothic</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force field Analysis</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熊猫办公PPT</dc:title>
  <dc:creator>熊猫办公</dc:creator>
  <cp:lastModifiedBy>kittij徐</cp:lastModifiedBy>
  <cp:revision>21</cp:revision>
  <dcterms:created xsi:type="dcterms:W3CDTF">2014-06-06T07:22:00Z</dcterms:created>
  <dcterms:modified xsi:type="dcterms:W3CDTF">2023-07-07T11:47:01Z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2F4757C3248446FCB9F377662658481D_12</vt:lpwstr>
  </property>
  <property fmtid="{D5CDD505-2E9C-101B-9397-08002B2CF9AE}" pid="3" name="KSOProductBuildVer">
    <vt:lpwstr>2052-11.1.0.14309</vt:lpwstr>
  </property>
</Properties>
</file>