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94466A9-025B-B65A-7A0E-404EBE6D1F5C}" v="64" dt="2025-07-03T07:26:05.0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54"/>
  </p:normalViewPr>
  <p:slideViewPr>
    <p:cSldViewPr snapToGrid="0" snapToObjects="1">
      <p:cViewPr varScale="1">
        <p:scale>
          <a:sx n="61" d="100"/>
          <a:sy n="61" d="100"/>
        </p:scale>
        <p:origin x="860" y="60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314A3E3-5203-4898-9591-7B93D9F7D071}" type="doc">
      <dgm:prSet loTypeId="urn:microsoft.com/office/officeart/2005/8/layout/list1" loCatId="list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8CF17395-6E5C-48F3-B3A2-4D077E74CDC6}">
      <dgm:prSet/>
      <dgm:spPr/>
      <dgm:t>
        <a:bodyPr/>
        <a:lstStyle/>
        <a:p>
          <a:pPr>
            <a:defRPr b="1"/>
          </a:pPr>
          <a:r>
            <a:rPr lang="en-GB" b="1"/>
            <a:t>Mission Statement</a:t>
          </a:r>
          <a:endParaRPr lang="en-US"/>
        </a:p>
      </dgm:t>
    </dgm:pt>
    <dgm:pt modelId="{3BD556E9-8AEB-4FDA-9B45-6D5C4ECF8D37}" type="parTrans" cxnId="{0A161821-8062-4235-B595-F5106931E24E}">
      <dgm:prSet/>
      <dgm:spPr/>
      <dgm:t>
        <a:bodyPr/>
        <a:lstStyle/>
        <a:p>
          <a:endParaRPr lang="en-US"/>
        </a:p>
      </dgm:t>
    </dgm:pt>
    <dgm:pt modelId="{0195859B-DE8E-4833-A4A1-07A17902EDC6}" type="sibTrans" cxnId="{0A161821-8062-4235-B595-F5106931E24E}">
      <dgm:prSet/>
      <dgm:spPr/>
      <dgm:t>
        <a:bodyPr/>
        <a:lstStyle/>
        <a:p>
          <a:endParaRPr lang="en-US"/>
        </a:p>
      </dgm:t>
    </dgm:pt>
    <dgm:pt modelId="{C00C2878-4E8D-4858-BC6F-90D2A8578349}">
      <dgm:prSet/>
      <dgm:spPr/>
      <dgm:t>
        <a:bodyPr/>
        <a:lstStyle/>
        <a:p>
          <a:r>
            <a:rPr lang="en-GB"/>
            <a:t>“To empower Cardiff’s community with clean, convenient, and cost-effective mobility solutions, paving the way to a 30% reduction in urban transport emissions by 2030” (Cardiff Council, 2023).</a:t>
          </a:r>
          <a:endParaRPr lang="en-US"/>
        </a:p>
      </dgm:t>
    </dgm:pt>
    <dgm:pt modelId="{FBF8E69A-953A-4BA5-BFB2-5E1BAE064B47}" type="parTrans" cxnId="{D5DDABC4-17A2-4D79-9D89-343A40D431E2}">
      <dgm:prSet/>
      <dgm:spPr/>
      <dgm:t>
        <a:bodyPr/>
        <a:lstStyle/>
        <a:p>
          <a:endParaRPr lang="en-US"/>
        </a:p>
      </dgm:t>
    </dgm:pt>
    <dgm:pt modelId="{DB1B3CED-06B0-42D8-9801-ED70AB42D521}" type="sibTrans" cxnId="{D5DDABC4-17A2-4D79-9D89-343A40D431E2}">
      <dgm:prSet/>
      <dgm:spPr/>
      <dgm:t>
        <a:bodyPr/>
        <a:lstStyle/>
        <a:p>
          <a:endParaRPr lang="en-US"/>
        </a:p>
      </dgm:t>
    </dgm:pt>
    <dgm:pt modelId="{54994B5E-1E1A-4B48-966D-0BA41EED9C39}">
      <dgm:prSet/>
      <dgm:spPr/>
      <dgm:t>
        <a:bodyPr/>
        <a:lstStyle/>
        <a:p>
          <a:pPr>
            <a:defRPr b="1"/>
          </a:pPr>
          <a:r>
            <a:rPr lang="en-GB" b="1"/>
            <a:t>12-Month Objectives</a:t>
          </a:r>
          <a:endParaRPr lang="en-US"/>
        </a:p>
      </dgm:t>
    </dgm:pt>
    <dgm:pt modelId="{C0FE2073-E305-4BDC-AAA9-8F72DDA5D2F3}" type="parTrans" cxnId="{C2FA4AC1-CCE0-4E22-8EF4-3DF37598A053}">
      <dgm:prSet/>
      <dgm:spPr/>
      <dgm:t>
        <a:bodyPr/>
        <a:lstStyle/>
        <a:p>
          <a:endParaRPr lang="en-US"/>
        </a:p>
      </dgm:t>
    </dgm:pt>
    <dgm:pt modelId="{2B0408A2-2553-4B18-8048-CDAA8BF482DD}" type="sibTrans" cxnId="{C2FA4AC1-CCE0-4E22-8EF4-3DF37598A053}">
      <dgm:prSet/>
      <dgm:spPr/>
      <dgm:t>
        <a:bodyPr/>
        <a:lstStyle/>
        <a:p>
          <a:endParaRPr lang="en-US"/>
        </a:p>
      </dgm:t>
    </dgm:pt>
    <dgm:pt modelId="{BBEE6DB9-E1F5-44F3-B633-1E6613E5BDFE}">
      <dgm:prSet/>
      <dgm:spPr/>
      <dgm:t>
        <a:bodyPr/>
        <a:lstStyle/>
        <a:p>
          <a:r>
            <a:rPr lang="en-GB" b="1"/>
            <a:t>Market Penetration:</a:t>
          </a:r>
          <a:r>
            <a:rPr lang="en-GB"/>
            <a:t> Achieve 600 monthly active users (10% of Cardiff’s car-rental market; Euromonitor International, 2024a).</a:t>
          </a:r>
          <a:endParaRPr lang="en-US"/>
        </a:p>
      </dgm:t>
    </dgm:pt>
    <dgm:pt modelId="{3093CE50-3BD1-4E1F-AD96-E8E67BB550AC}" type="parTrans" cxnId="{10F24CFC-172F-4C6C-8E95-41D4087E21DC}">
      <dgm:prSet/>
      <dgm:spPr/>
      <dgm:t>
        <a:bodyPr/>
        <a:lstStyle/>
        <a:p>
          <a:endParaRPr lang="en-US"/>
        </a:p>
      </dgm:t>
    </dgm:pt>
    <dgm:pt modelId="{79CE58F9-4F3E-4165-9499-7B74174AD4A3}" type="sibTrans" cxnId="{10F24CFC-172F-4C6C-8E95-41D4087E21DC}">
      <dgm:prSet/>
      <dgm:spPr/>
      <dgm:t>
        <a:bodyPr/>
        <a:lstStyle/>
        <a:p>
          <a:endParaRPr lang="en-US"/>
        </a:p>
      </dgm:t>
    </dgm:pt>
    <dgm:pt modelId="{6F7E7D0C-141F-4AF8-B2D1-81CC8C5CD997}">
      <dgm:prSet/>
      <dgm:spPr/>
      <dgm:t>
        <a:bodyPr/>
        <a:lstStyle/>
        <a:p>
          <a:r>
            <a:rPr lang="en-GB" b="1"/>
            <a:t>Revenue Target:</a:t>
          </a:r>
          <a:r>
            <a:rPr lang="en-GB"/>
            <a:t> Reach £180,000 in monthly gross bookings by Month 12, growing at 12% CAGR (IBISWorld, 2025).</a:t>
          </a:r>
          <a:endParaRPr lang="en-US"/>
        </a:p>
      </dgm:t>
    </dgm:pt>
    <dgm:pt modelId="{20B907C6-C13F-4548-9222-6076BDE931B6}" type="parTrans" cxnId="{DE485CF6-ABDF-455B-9242-E340960D7357}">
      <dgm:prSet/>
      <dgm:spPr/>
      <dgm:t>
        <a:bodyPr/>
        <a:lstStyle/>
        <a:p>
          <a:endParaRPr lang="en-US"/>
        </a:p>
      </dgm:t>
    </dgm:pt>
    <dgm:pt modelId="{59F103CB-B303-47D2-9F45-542D3BCC1D99}" type="sibTrans" cxnId="{DE485CF6-ABDF-455B-9242-E340960D7357}">
      <dgm:prSet/>
      <dgm:spPr/>
      <dgm:t>
        <a:bodyPr/>
        <a:lstStyle/>
        <a:p>
          <a:endParaRPr lang="en-US"/>
        </a:p>
      </dgm:t>
    </dgm:pt>
    <dgm:pt modelId="{14040E44-57C4-43F6-A039-07E78E1EA911}">
      <dgm:prSet/>
      <dgm:spPr/>
      <dgm:t>
        <a:bodyPr/>
        <a:lstStyle/>
        <a:p>
          <a:r>
            <a:rPr lang="en-GB" b="1"/>
            <a:t>Fleet Utilization:</a:t>
          </a:r>
          <a:r>
            <a:rPr lang="en-GB"/>
            <a:t> Average 72% daily utilization across 50 vehicles (industry benchmark 65%; Euromonitor International, 2023).</a:t>
          </a:r>
          <a:endParaRPr lang="en-US"/>
        </a:p>
      </dgm:t>
    </dgm:pt>
    <dgm:pt modelId="{DD709FBD-6B88-41DE-BA8E-8D1A1AF68DE5}" type="parTrans" cxnId="{73DB4809-7E1B-4C1C-BBA2-AC81A4D8B291}">
      <dgm:prSet/>
      <dgm:spPr/>
      <dgm:t>
        <a:bodyPr/>
        <a:lstStyle/>
        <a:p>
          <a:endParaRPr lang="en-US"/>
        </a:p>
      </dgm:t>
    </dgm:pt>
    <dgm:pt modelId="{BF3B1ABF-52C0-40CB-AC40-9DB9C0660535}" type="sibTrans" cxnId="{73DB4809-7E1B-4C1C-BBA2-AC81A4D8B291}">
      <dgm:prSet/>
      <dgm:spPr/>
      <dgm:t>
        <a:bodyPr/>
        <a:lstStyle/>
        <a:p>
          <a:endParaRPr lang="en-US"/>
        </a:p>
      </dgm:t>
    </dgm:pt>
    <dgm:pt modelId="{44F764E0-C20B-4579-92C1-934F9853D078}">
      <dgm:prSet/>
      <dgm:spPr/>
      <dgm:t>
        <a:bodyPr/>
        <a:lstStyle/>
        <a:p>
          <a:r>
            <a:rPr lang="en-GB" b="1"/>
            <a:t>Partnerships:</a:t>
          </a:r>
          <a:r>
            <a:rPr lang="en-GB"/>
            <a:t> Secure contracts with ≥7 corporate clients (hotels, SMEs) generating 25% of total bookings (Mintel, 2025a).</a:t>
          </a:r>
          <a:endParaRPr lang="en-US"/>
        </a:p>
      </dgm:t>
    </dgm:pt>
    <dgm:pt modelId="{9ADA02B2-AEE2-4F8F-B595-32511519A6D7}" type="parTrans" cxnId="{67A30208-3500-4E79-A9B7-47244838B625}">
      <dgm:prSet/>
      <dgm:spPr/>
      <dgm:t>
        <a:bodyPr/>
        <a:lstStyle/>
        <a:p>
          <a:endParaRPr lang="en-US"/>
        </a:p>
      </dgm:t>
    </dgm:pt>
    <dgm:pt modelId="{382A3DD4-2F0E-4779-9378-97DC2ADCBC22}" type="sibTrans" cxnId="{67A30208-3500-4E79-A9B7-47244838B625}">
      <dgm:prSet/>
      <dgm:spPr/>
      <dgm:t>
        <a:bodyPr/>
        <a:lstStyle/>
        <a:p>
          <a:endParaRPr lang="en-US"/>
        </a:p>
      </dgm:t>
    </dgm:pt>
    <dgm:pt modelId="{CF403555-0327-4EB1-8672-4790B4B737BC}" type="pres">
      <dgm:prSet presAssocID="{2314A3E3-5203-4898-9591-7B93D9F7D071}" presName="linear" presStyleCnt="0">
        <dgm:presLayoutVars>
          <dgm:dir/>
          <dgm:animLvl val="lvl"/>
          <dgm:resizeHandles val="exact"/>
        </dgm:presLayoutVars>
      </dgm:prSet>
      <dgm:spPr/>
    </dgm:pt>
    <dgm:pt modelId="{7392B448-0638-4CED-AF4D-2376AC1DF746}" type="pres">
      <dgm:prSet presAssocID="{8CF17395-6E5C-48F3-B3A2-4D077E74CDC6}" presName="parentLin" presStyleCnt="0"/>
      <dgm:spPr/>
    </dgm:pt>
    <dgm:pt modelId="{6425BB17-44E8-4371-9CCB-81ED57CB2029}" type="pres">
      <dgm:prSet presAssocID="{8CF17395-6E5C-48F3-B3A2-4D077E74CDC6}" presName="parentLeftMargin" presStyleLbl="node1" presStyleIdx="0" presStyleCnt="2"/>
      <dgm:spPr/>
    </dgm:pt>
    <dgm:pt modelId="{95BCB416-0214-4C7D-85E2-29AD971A5471}" type="pres">
      <dgm:prSet presAssocID="{8CF17395-6E5C-48F3-B3A2-4D077E74CDC6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F4644163-2F88-4468-A286-D96ABCE6AD63}" type="pres">
      <dgm:prSet presAssocID="{8CF17395-6E5C-48F3-B3A2-4D077E74CDC6}" presName="negativeSpace" presStyleCnt="0"/>
      <dgm:spPr/>
    </dgm:pt>
    <dgm:pt modelId="{635B2CC6-86BB-474C-BF25-8D80E6933524}" type="pres">
      <dgm:prSet presAssocID="{8CF17395-6E5C-48F3-B3A2-4D077E74CDC6}" presName="childText" presStyleLbl="conFgAcc1" presStyleIdx="0" presStyleCnt="2">
        <dgm:presLayoutVars>
          <dgm:bulletEnabled val="1"/>
        </dgm:presLayoutVars>
      </dgm:prSet>
      <dgm:spPr/>
    </dgm:pt>
    <dgm:pt modelId="{AE78F120-C707-4C52-B1BF-E805F7BE000A}" type="pres">
      <dgm:prSet presAssocID="{0195859B-DE8E-4833-A4A1-07A17902EDC6}" presName="spaceBetweenRectangles" presStyleCnt="0"/>
      <dgm:spPr/>
    </dgm:pt>
    <dgm:pt modelId="{8A90901F-C542-4B95-BCDF-21FE108641D0}" type="pres">
      <dgm:prSet presAssocID="{54994B5E-1E1A-4B48-966D-0BA41EED9C39}" presName="parentLin" presStyleCnt="0"/>
      <dgm:spPr/>
    </dgm:pt>
    <dgm:pt modelId="{A9FE5B00-F1B8-429A-90CA-3FFEE4C0C875}" type="pres">
      <dgm:prSet presAssocID="{54994B5E-1E1A-4B48-966D-0BA41EED9C39}" presName="parentLeftMargin" presStyleLbl="node1" presStyleIdx="0" presStyleCnt="2"/>
      <dgm:spPr/>
    </dgm:pt>
    <dgm:pt modelId="{FF0266A4-5B2F-4069-9D48-F5286CABEB21}" type="pres">
      <dgm:prSet presAssocID="{54994B5E-1E1A-4B48-966D-0BA41EED9C39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39510BAD-2561-476B-9FAC-B67077BDE923}" type="pres">
      <dgm:prSet presAssocID="{54994B5E-1E1A-4B48-966D-0BA41EED9C39}" presName="negativeSpace" presStyleCnt="0"/>
      <dgm:spPr/>
    </dgm:pt>
    <dgm:pt modelId="{04389FDC-30F9-49A0-A720-441AE067FD7D}" type="pres">
      <dgm:prSet presAssocID="{54994B5E-1E1A-4B48-966D-0BA41EED9C39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67A30208-3500-4E79-A9B7-47244838B625}" srcId="{54994B5E-1E1A-4B48-966D-0BA41EED9C39}" destId="{44F764E0-C20B-4579-92C1-934F9853D078}" srcOrd="3" destOrd="0" parTransId="{9ADA02B2-AEE2-4F8F-B595-32511519A6D7}" sibTransId="{382A3DD4-2F0E-4779-9378-97DC2ADCBC22}"/>
    <dgm:cxn modelId="{C8A77E08-9E1C-4954-B66C-CAD152434BA8}" type="presOf" srcId="{BBEE6DB9-E1F5-44F3-B633-1E6613E5BDFE}" destId="{04389FDC-30F9-49A0-A720-441AE067FD7D}" srcOrd="0" destOrd="0" presId="urn:microsoft.com/office/officeart/2005/8/layout/list1"/>
    <dgm:cxn modelId="{73DB4809-7E1B-4C1C-BBA2-AC81A4D8B291}" srcId="{54994B5E-1E1A-4B48-966D-0BA41EED9C39}" destId="{14040E44-57C4-43F6-A039-07E78E1EA911}" srcOrd="2" destOrd="0" parTransId="{DD709FBD-6B88-41DE-BA8E-8D1A1AF68DE5}" sibTransId="{BF3B1ABF-52C0-40CB-AC40-9DB9C0660535}"/>
    <dgm:cxn modelId="{0A161821-8062-4235-B595-F5106931E24E}" srcId="{2314A3E3-5203-4898-9591-7B93D9F7D071}" destId="{8CF17395-6E5C-48F3-B3A2-4D077E74CDC6}" srcOrd="0" destOrd="0" parTransId="{3BD556E9-8AEB-4FDA-9B45-6D5C4ECF8D37}" sibTransId="{0195859B-DE8E-4833-A4A1-07A17902EDC6}"/>
    <dgm:cxn modelId="{0E484D5C-49A1-472A-BC1A-EE5F6E2D7407}" type="presOf" srcId="{2314A3E3-5203-4898-9591-7B93D9F7D071}" destId="{CF403555-0327-4EB1-8672-4790B4B737BC}" srcOrd="0" destOrd="0" presId="urn:microsoft.com/office/officeart/2005/8/layout/list1"/>
    <dgm:cxn modelId="{643B7362-745E-46F1-9BEA-E5B877115E96}" type="presOf" srcId="{8CF17395-6E5C-48F3-B3A2-4D077E74CDC6}" destId="{6425BB17-44E8-4371-9CCB-81ED57CB2029}" srcOrd="0" destOrd="0" presId="urn:microsoft.com/office/officeart/2005/8/layout/list1"/>
    <dgm:cxn modelId="{ADCFD76B-DD47-4DF1-8B6A-A113B7FED84A}" type="presOf" srcId="{54994B5E-1E1A-4B48-966D-0BA41EED9C39}" destId="{A9FE5B00-F1B8-429A-90CA-3FFEE4C0C875}" srcOrd="0" destOrd="0" presId="urn:microsoft.com/office/officeart/2005/8/layout/list1"/>
    <dgm:cxn modelId="{78ED904F-5063-4E07-B30B-126425952258}" type="presOf" srcId="{54994B5E-1E1A-4B48-966D-0BA41EED9C39}" destId="{FF0266A4-5B2F-4069-9D48-F5286CABEB21}" srcOrd="1" destOrd="0" presId="urn:microsoft.com/office/officeart/2005/8/layout/list1"/>
    <dgm:cxn modelId="{64B0B051-1D4A-40CE-970A-0484E7F9D824}" type="presOf" srcId="{C00C2878-4E8D-4858-BC6F-90D2A8578349}" destId="{635B2CC6-86BB-474C-BF25-8D80E6933524}" srcOrd="0" destOrd="0" presId="urn:microsoft.com/office/officeart/2005/8/layout/list1"/>
    <dgm:cxn modelId="{24443F9A-8605-414D-86FD-16E734880353}" type="presOf" srcId="{8CF17395-6E5C-48F3-B3A2-4D077E74CDC6}" destId="{95BCB416-0214-4C7D-85E2-29AD971A5471}" srcOrd="1" destOrd="0" presId="urn:microsoft.com/office/officeart/2005/8/layout/list1"/>
    <dgm:cxn modelId="{881875A7-14A1-403A-A0E9-9EE156802ECC}" type="presOf" srcId="{44F764E0-C20B-4579-92C1-934F9853D078}" destId="{04389FDC-30F9-49A0-A720-441AE067FD7D}" srcOrd="0" destOrd="3" presId="urn:microsoft.com/office/officeart/2005/8/layout/list1"/>
    <dgm:cxn modelId="{C2FA4AC1-CCE0-4E22-8EF4-3DF37598A053}" srcId="{2314A3E3-5203-4898-9591-7B93D9F7D071}" destId="{54994B5E-1E1A-4B48-966D-0BA41EED9C39}" srcOrd="1" destOrd="0" parTransId="{C0FE2073-E305-4BDC-AAA9-8F72DDA5D2F3}" sibTransId="{2B0408A2-2553-4B18-8048-CDAA8BF482DD}"/>
    <dgm:cxn modelId="{D5DDABC4-17A2-4D79-9D89-343A40D431E2}" srcId="{8CF17395-6E5C-48F3-B3A2-4D077E74CDC6}" destId="{C00C2878-4E8D-4858-BC6F-90D2A8578349}" srcOrd="0" destOrd="0" parTransId="{FBF8E69A-953A-4BA5-BFB2-5E1BAE064B47}" sibTransId="{DB1B3CED-06B0-42D8-9801-ED70AB42D521}"/>
    <dgm:cxn modelId="{8A7F64C7-7EA4-4D77-B4D9-7B318A863443}" type="presOf" srcId="{14040E44-57C4-43F6-A039-07E78E1EA911}" destId="{04389FDC-30F9-49A0-A720-441AE067FD7D}" srcOrd="0" destOrd="2" presId="urn:microsoft.com/office/officeart/2005/8/layout/list1"/>
    <dgm:cxn modelId="{92BAD1DB-3895-40F0-B552-56E017130A3D}" type="presOf" srcId="{6F7E7D0C-141F-4AF8-B2D1-81CC8C5CD997}" destId="{04389FDC-30F9-49A0-A720-441AE067FD7D}" srcOrd="0" destOrd="1" presId="urn:microsoft.com/office/officeart/2005/8/layout/list1"/>
    <dgm:cxn modelId="{DE485CF6-ABDF-455B-9242-E340960D7357}" srcId="{54994B5E-1E1A-4B48-966D-0BA41EED9C39}" destId="{6F7E7D0C-141F-4AF8-B2D1-81CC8C5CD997}" srcOrd="1" destOrd="0" parTransId="{20B907C6-C13F-4548-9222-6076BDE931B6}" sibTransId="{59F103CB-B303-47D2-9F45-542D3BCC1D99}"/>
    <dgm:cxn modelId="{10F24CFC-172F-4C6C-8E95-41D4087E21DC}" srcId="{54994B5E-1E1A-4B48-966D-0BA41EED9C39}" destId="{BBEE6DB9-E1F5-44F3-B633-1E6613E5BDFE}" srcOrd="0" destOrd="0" parTransId="{3093CE50-3BD1-4E1F-AD96-E8E67BB550AC}" sibTransId="{79CE58F9-4F3E-4165-9499-7B74174AD4A3}"/>
    <dgm:cxn modelId="{EDE0D87F-170E-45F2-BD51-1961D8F39B16}" type="presParOf" srcId="{CF403555-0327-4EB1-8672-4790B4B737BC}" destId="{7392B448-0638-4CED-AF4D-2376AC1DF746}" srcOrd="0" destOrd="0" presId="urn:microsoft.com/office/officeart/2005/8/layout/list1"/>
    <dgm:cxn modelId="{0A5A348F-53B9-4888-88BD-D12AC063D06E}" type="presParOf" srcId="{7392B448-0638-4CED-AF4D-2376AC1DF746}" destId="{6425BB17-44E8-4371-9CCB-81ED57CB2029}" srcOrd="0" destOrd="0" presId="urn:microsoft.com/office/officeart/2005/8/layout/list1"/>
    <dgm:cxn modelId="{A013F0B9-BE77-4CB9-8BC9-C1F97DCB34E3}" type="presParOf" srcId="{7392B448-0638-4CED-AF4D-2376AC1DF746}" destId="{95BCB416-0214-4C7D-85E2-29AD971A5471}" srcOrd="1" destOrd="0" presId="urn:microsoft.com/office/officeart/2005/8/layout/list1"/>
    <dgm:cxn modelId="{77720624-D7C1-4BF9-AA7B-905B5C6E870D}" type="presParOf" srcId="{CF403555-0327-4EB1-8672-4790B4B737BC}" destId="{F4644163-2F88-4468-A286-D96ABCE6AD63}" srcOrd="1" destOrd="0" presId="urn:microsoft.com/office/officeart/2005/8/layout/list1"/>
    <dgm:cxn modelId="{C587B305-04E1-4FFA-94D6-5E8C06D032C4}" type="presParOf" srcId="{CF403555-0327-4EB1-8672-4790B4B737BC}" destId="{635B2CC6-86BB-474C-BF25-8D80E6933524}" srcOrd="2" destOrd="0" presId="urn:microsoft.com/office/officeart/2005/8/layout/list1"/>
    <dgm:cxn modelId="{CF8FC7D4-594E-4016-8726-E10776003E69}" type="presParOf" srcId="{CF403555-0327-4EB1-8672-4790B4B737BC}" destId="{AE78F120-C707-4C52-B1BF-E805F7BE000A}" srcOrd="3" destOrd="0" presId="urn:microsoft.com/office/officeart/2005/8/layout/list1"/>
    <dgm:cxn modelId="{928ECA85-7796-4938-BACB-F88675B8D0D8}" type="presParOf" srcId="{CF403555-0327-4EB1-8672-4790B4B737BC}" destId="{8A90901F-C542-4B95-BCDF-21FE108641D0}" srcOrd="4" destOrd="0" presId="urn:microsoft.com/office/officeart/2005/8/layout/list1"/>
    <dgm:cxn modelId="{B03B01CB-7229-4B25-A28B-0A016BD1F41B}" type="presParOf" srcId="{8A90901F-C542-4B95-BCDF-21FE108641D0}" destId="{A9FE5B00-F1B8-429A-90CA-3FFEE4C0C875}" srcOrd="0" destOrd="0" presId="urn:microsoft.com/office/officeart/2005/8/layout/list1"/>
    <dgm:cxn modelId="{747D70AD-613C-4673-95AF-FE8A768627B5}" type="presParOf" srcId="{8A90901F-C542-4B95-BCDF-21FE108641D0}" destId="{FF0266A4-5B2F-4069-9D48-F5286CABEB21}" srcOrd="1" destOrd="0" presId="urn:microsoft.com/office/officeart/2005/8/layout/list1"/>
    <dgm:cxn modelId="{3790078C-8585-4887-BCFD-0E6DD899E0E9}" type="presParOf" srcId="{CF403555-0327-4EB1-8672-4790B4B737BC}" destId="{39510BAD-2561-476B-9FAC-B67077BDE923}" srcOrd="5" destOrd="0" presId="urn:microsoft.com/office/officeart/2005/8/layout/list1"/>
    <dgm:cxn modelId="{25902F78-B393-4A62-9517-CE2D4F71489B}" type="presParOf" srcId="{CF403555-0327-4EB1-8672-4790B4B737BC}" destId="{04389FDC-30F9-49A0-A720-441AE067FD7D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E9A83FD-2524-486A-BCF9-DF9DD484E540}" type="doc">
      <dgm:prSet loTypeId="urn:microsoft.com/office/officeart/2018/5/layout/Centered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2CC37EE-2C21-4791-B771-1EA71AB86672}">
      <dgm:prSet/>
      <dgm:spPr/>
      <dgm:t>
        <a:bodyPr/>
        <a:lstStyle/>
        <a:p>
          <a:pPr>
            <a:defRPr b="1"/>
          </a:pPr>
          <a:r>
            <a:rPr lang="en-GB" b="1"/>
            <a:t>Company Structure</a:t>
          </a:r>
          <a:endParaRPr lang="en-US"/>
        </a:p>
      </dgm:t>
    </dgm:pt>
    <dgm:pt modelId="{40B4CD78-C5B2-4715-AF87-9454041C2FA2}" type="parTrans" cxnId="{C9690854-50E3-40B3-8DDB-681A1EB147AC}">
      <dgm:prSet/>
      <dgm:spPr/>
      <dgm:t>
        <a:bodyPr/>
        <a:lstStyle/>
        <a:p>
          <a:endParaRPr lang="en-US"/>
        </a:p>
      </dgm:t>
    </dgm:pt>
    <dgm:pt modelId="{2A1EEC07-8CCF-49A7-A5F5-D7E526D646F0}" type="sibTrans" cxnId="{C9690854-50E3-40B3-8DDB-681A1EB147AC}">
      <dgm:prSet/>
      <dgm:spPr/>
      <dgm:t>
        <a:bodyPr/>
        <a:lstStyle/>
        <a:p>
          <a:endParaRPr lang="en-US"/>
        </a:p>
      </dgm:t>
    </dgm:pt>
    <dgm:pt modelId="{17A29668-DCDB-43E7-8FEC-4BF1DFC34805}">
      <dgm:prSet/>
      <dgm:spPr/>
      <dgm:t>
        <a:bodyPr/>
        <a:lstStyle/>
        <a:p>
          <a:r>
            <a:rPr lang="en-GB" b="1"/>
            <a:t>Private Limited Company (Ltd):</a:t>
          </a:r>
          <a:r>
            <a:rPr lang="en-GB"/>
            <a:t> Enables share-based incentives for key hires and protects founder liability under the Companies Act 2006 (Cardiff Council, 2024).</a:t>
          </a:r>
          <a:endParaRPr lang="en-US"/>
        </a:p>
      </dgm:t>
    </dgm:pt>
    <dgm:pt modelId="{AE332406-0A22-454B-9DCF-5526AD8A567F}" type="parTrans" cxnId="{3290B6D4-7A50-4DE8-8963-BBBD3AACA58B}">
      <dgm:prSet/>
      <dgm:spPr/>
      <dgm:t>
        <a:bodyPr/>
        <a:lstStyle/>
        <a:p>
          <a:endParaRPr lang="en-US"/>
        </a:p>
      </dgm:t>
    </dgm:pt>
    <dgm:pt modelId="{6A9C963A-274B-42AD-8869-5F12887E8767}" type="sibTrans" cxnId="{3290B6D4-7A50-4DE8-8963-BBBD3AACA58B}">
      <dgm:prSet/>
      <dgm:spPr/>
      <dgm:t>
        <a:bodyPr/>
        <a:lstStyle/>
        <a:p>
          <a:endParaRPr lang="en-US"/>
        </a:p>
      </dgm:t>
    </dgm:pt>
    <dgm:pt modelId="{B8CE9D29-431B-4001-81DB-A77E21F5A835}">
      <dgm:prSet/>
      <dgm:spPr/>
      <dgm:t>
        <a:bodyPr/>
        <a:lstStyle/>
        <a:p>
          <a:r>
            <a:rPr lang="en-GB" b="1"/>
            <a:t>Insurance &amp; Licences:</a:t>
          </a:r>
          <a:r>
            <a:rPr lang="en-GB"/>
            <a:t> Comprehensive fleet insurance (£1,200/vehicle/year) and compliance with Private Hire Vehicle Licence Conditions (annual vehicle inspection, driver DBS checks) (Cardiff Council, 2024).</a:t>
          </a:r>
          <a:endParaRPr lang="en-US"/>
        </a:p>
      </dgm:t>
    </dgm:pt>
    <dgm:pt modelId="{CEE8FAA9-D7C0-4BBA-B37B-1B2B5B245274}" type="parTrans" cxnId="{2CFA3BD6-F434-4392-9F27-542249D202EF}">
      <dgm:prSet/>
      <dgm:spPr/>
      <dgm:t>
        <a:bodyPr/>
        <a:lstStyle/>
        <a:p>
          <a:endParaRPr lang="en-US"/>
        </a:p>
      </dgm:t>
    </dgm:pt>
    <dgm:pt modelId="{586D5136-4260-4EDC-9139-976F0AAC725A}" type="sibTrans" cxnId="{2CFA3BD6-F434-4392-9F27-542249D202EF}">
      <dgm:prSet/>
      <dgm:spPr/>
      <dgm:t>
        <a:bodyPr/>
        <a:lstStyle/>
        <a:p>
          <a:endParaRPr lang="en-US"/>
        </a:p>
      </dgm:t>
    </dgm:pt>
    <dgm:pt modelId="{99F82963-F3B9-427C-9B90-32BDBDCA3A24}">
      <dgm:prSet/>
      <dgm:spPr/>
      <dgm:t>
        <a:bodyPr/>
        <a:lstStyle/>
        <a:p>
          <a:pPr>
            <a:defRPr b="1"/>
          </a:pPr>
          <a:r>
            <a:rPr lang="en-GB" b="1"/>
            <a:t>Depot Locations</a:t>
          </a:r>
          <a:endParaRPr lang="en-US"/>
        </a:p>
      </dgm:t>
    </dgm:pt>
    <dgm:pt modelId="{B7DCF6F5-C091-4DAB-AAB7-4B1E6C6D4030}" type="parTrans" cxnId="{C19C1A90-9F17-4752-9D2A-5B8B9F560A09}">
      <dgm:prSet/>
      <dgm:spPr/>
      <dgm:t>
        <a:bodyPr/>
        <a:lstStyle/>
        <a:p>
          <a:endParaRPr lang="en-US"/>
        </a:p>
      </dgm:t>
    </dgm:pt>
    <dgm:pt modelId="{E7492DC8-36B6-46A7-BAB0-4535D99E0C5F}" type="sibTrans" cxnId="{C19C1A90-9F17-4752-9D2A-5B8B9F560A09}">
      <dgm:prSet/>
      <dgm:spPr/>
      <dgm:t>
        <a:bodyPr/>
        <a:lstStyle/>
        <a:p>
          <a:endParaRPr lang="en-US"/>
        </a:p>
      </dgm:t>
    </dgm:pt>
    <dgm:pt modelId="{1501EF2E-51C1-4A5E-ACBE-D16FC9AD52B9}">
      <dgm:prSet/>
      <dgm:spPr/>
      <dgm:t>
        <a:bodyPr/>
        <a:lstStyle/>
        <a:p>
          <a:r>
            <a:rPr lang="en-GB" b="1"/>
            <a:t>Cardiff Central Station</a:t>
          </a:r>
          <a:endParaRPr lang="en-US"/>
        </a:p>
      </dgm:t>
    </dgm:pt>
    <dgm:pt modelId="{01D39E4A-B8C5-4C71-B7D8-A10BA6D9643E}" type="parTrans" cxnId="{03AD35AC-DD2F-4E1A-BF3E-E39A68A14335}">
      <dgm:prSet/>
      <dgm:spPr/>
      <dgm:t>
        <a:bodyPr/>
        <a:lstStyle/>
        <a:p>
          <a:endParaRPr lang="en-US"/>
        </a:p>
      </dgm:t>
    </dgm:pt>
    <dgm:pt modelId="{BB64811F-CF0D-4D34-A419-6D3FD63F16E4}" type="sibTrans" cxnId="{03AD35AC-DD2F-4E1A-BF3E-E39A68A14335}">
      <dgm:prSet/>
      <dgm:spPr/>
      <dgm:t>
        <a:bodyPr/>
        <a:lstStyle/>
        <a:p>
          <a:endParaRPr lang="en-US"/>
        </a:p>
      </dgm:t>
    </dgm:pt>
    <dgm:pt modelId="{DF5CB872-1CC0-43A3-B259-4FD0D94815BE}">
      <dgm:prSet/>
      <dgm:spPr/>
      <dgm:t>
        <a:bodyPr/>
        <a:lstStyle/>
        <a:p>
          <a:r>
            <a:rPr lang="en-GB"/>
            <a:t>500 m² garage lease (£3,000/month)</a:t>
          </a:r>
          <a:endParaRPr lang="en-US"/>
        </a:p>
      </dgm:t>
    </dgm:pt>
    <dgm:pt modelId="{D22F89FD-A14B-4A09-A103-40B24BB30B4D}" type="parTrans" cxnId="{7AB4ACBF-E705-416D-BF45-7F02D53971ED}">
      <dgm:prSet/>
      <dgm:spPr/>
      <dgm:t>
        <a:bodyPr/>
        <a:lstStyle/>
        <a:p>
          <a:endParaRPr lang="en-US"/>
        </a:p>
      </dgm:t>
    </dgm:pt>
    <dgm:pt modelId="{39663DBE-41FC-4A86-9B5B-DEB336685006}" type="sibTrans" cxnId="{7AB4ACBF-E705-416D-BF45-7F02D53971ED}">
      <dgm:prSet/>
      <dgm:spPr/>
      <dgm:t>
        <a:bodyPr/>
        <a:lstStyle/>
        <a:p>
          <a:endParaRPr lang="en-US"/>
        </a:p>
      </dgm:t>
    </dgm:pt>
    <dgm:pt modelId="{54F9A55F-2164-4713-927E-516CB06F469F}">
      <dgm:prSet/>
      <dgm:spPr/>
      <dgm:t>
        <a:bodyPr/>
        <a:lstStyle/>
        <a:p>
          <a:r>
            <a:rPr lang="en-GB"/>
            <a:t>Direct footfall of 15,000 daily travellers (Cardiff Council, 2023)</a:t>
          </a:r>
          <a:endParaRPr lang="en-US"/>
        </a:p>
      </dgm:t>
    </dgm:pt>
    <dgm:pt modelId="{D6931FC5-7C20-4ADD-9546-29AC64D21218}" type="parTrans" cxnId="{44AC6718-D577-4163-BC89-EF91E7223B4D}">
      <dgm:prSet/>
      <dgm:spPr/>
      <dgm:t>
        <a:bodyPr/>
        <a:lstStyle/>
        <a:p>
          <a:endParaRPr lang="en-US"/>
        </a:p>
      </dgm:t>
    </dgm:pt>
    <dgm:pt modelId="{21D3FDA6-9C8E-46A0-BE92-81E6A8F06C63}" type="sibTrans" cxnId="{44AC6718-D577-4163-BC89-EF91E7223B4D}">
      <dgm:prSet/>
      <dgm:spPr/>
      <dgm:t>
        <a:bodyPr/>
        <a:lstStyle/>
        <a:p>
          <a:endParaRPr lang="en-US"/>
        </a:p>
      </dgm:t>
    </dgm:pt>
    <dgm:pt modelId="{4995420B-FCE2-4833-8F7F-6A31269BE76A}">
      <dgm:prSet/>
      <dgm:spPr/>
      <dgm:t>
        <a:bodyPr/>
        <a:lstStyle/>
        <a:p>
          <a:r>
            <a:rPr lang="en-GB" b="1"/>
            <a:t>Cardiff Airport</a:t>
          </a:r>
          <a:endParaRPr lang="en-US"/>
        </a:p>
      </dgm:t>
    </dgm:pt>
    <dgm:pt modelId="{33F8B610-CDAD-4696-9137-9A03C26968FB}" type="parTrans" cxnId="{9CA31073-AE88-4E77-B7F7-1E1BADDB32D8}">
      <dgm:prSet/>
      <dgm:spPr/>
      <dgm:t>
        <a:bodyPr/>
        <a:lstStyle/>
        <a:p>
          <a:endParaRPr lang="en-US"/>
        </a:p>
      </dgm:t>
    </dgm:pt>
    <dgm:pt modelId="{AB5AFB56-312C-4AC6-8899-73B6F8843B94}" type="sibTrans" cxnId="{9CA31073-AE88-4E77-B7F7-1E1BADDB32D8}">
      <dgm:prSet/>
      <dgm:spPr/>
      <dgm:t>
        <a:bodyPr/>
        <a:lstStyle/>
        <a:p>
          <a:endParaRPr lang="en-US"/>
        </a:p>
      </dgm:t>
    </dgm:pt>
    <dgm:pt modelId="{4005C1C8-8636-42D0-A462-0B73B236FE83}">
      <dgm:prSet/>
      <dgm:spPr/>
      <dgm:t>
        <a:bodyPr/>
        <a:lstStyle/>
        <a:p>
          <a:r>
            <a:rPr lang="en-GB"/>
            <a:t>300 m² stand (£2,200/month) with EV charging bays (4 fast chargers)</a:t>
          </a:r>
          <a:endParaRPr lang="en-US"/>
        </a:p>
      </dgm:t>
    </dgm:pt>
    <dgm:pt modelId="{6EA803EF-CD99-449D-BB77-B7E60766C039}" type="parTrans" cxnId="{C3D3BCD5-3A67-4ACE-BD49-C287857B3AC0}">
      <dgm:prSet/>
      <dgm:spPr/>
      <dgm:t>
        <a:bodyPr/>
        <a:lstStyle/>
        <a:p>
          <a:endParaRPr lang="en-US"/>
        </a:p>
      </dgm:t>
    </dgm:pt>
    <dgm:pt modelId="{5FB9BBBE-C398-46A2-A28D-764FB1D0141E}" type="sibTrans" cxnId="{C3D3BCD5-3A67-4ACE-BD49-C287857B3AC0}">
      <dgm:prSet/>
      <dgm:spPr/>
      <dgm:t>
        <a:bodyPr/>
        <a:lstStyle/>
        <a:p>
          <a:endParaRPr lang="en-US"/>
        </a:p>
      </dgm:t>
    </dgm:pt>
    <dgm:pt modelId="{4B1EBB88-6E3A-4195-953D-9084F5F4F63D}" type="pres">
      <dgm:prSet presAssocID="{CE9A83FD-2524-486A-BCF9-DF9DD484E540}" presName="root" presStyleCnt="0">
        <dgm:presLayoutVars>
          <dgm:dir/>
          <dgm:resizeHandles val="exact"/>
        </dgm:presLayoutVars>
      </dgm:prSet>
      <dgm:spPr/>
    </dgm:pt>
    <dgm:pt modelId="{C7BF08D9-0D71-436A-AECE-A7CD062FC6F2}" type="pres">
      <dgm:prSet presAssocID="{32CC37EE-2C21-4791-B771-1EA71AB86672}" presName="compNode" presStyleCnt="0"/>
      <dgm:spPr/>
    </dgm:pt>
    <dgm:pt modelId="{15428DEE-EC31-443C-901F-589336B5FE27}" type="pres">
      <dgm:prSet presAssocID="{32CC37EE-2C21-4791-B771-1EA71AB8667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FA8E5BA7-AB70-4F4F-A414-F422935376C6}" type="pres">
      <dgm:prSet presAssocID="{32CC37EE-2C21-4791-B771-1EA71AB86672}" presName="iconSpace" presStyleCnt="0"/>
      <dgm:spPr/>
    </dgm:pt>
    <dgm:pt modelId="{464AB787-10DA-480C-BA68-13B70C995E4B}" type="pres">
      <dgm:prSet presAssocID="{32CC37EE-2C21-4791-B771-1EA71AB86672}" presName="parTx" presStyleLbl="revTx" presStyleIdx="0" presStyleCnt="4">
        <dgm:presLayoutVars>
          <dgm:chMax val="0"/>
          <dgm:chPref val="0"/>
        </dgm:presLayoutVars>
      </dgm:prSet>
      <dgm:spPr/>
    </dgm:pt>
    <dgm:pt modelId="{83B21B28-94F5-4713-B45D-145118FF262C}" type="pres">
      <dgm:prSet presAssocID="{32CC37EE-2C21-4791-B771-1EA71AB86672}" presName="txSpace" presStyleCnt="0"/>
      <dgm:spPr/>
    </dgm:pt>
    <dgm:pt modelId="{90065D53-E1FC-4CEC-8654-B2DA039377F9}" type="pres">
      <dgm:prSet presAssocID="{32CC37EE-2C21-4791-B771-1EA71AB86672}" presName="desTx" presStyleLbl="revTx" presStyleIdx="1" presStyleCnt="4">
        <dgm:presLayoutVars/>
      </dgm:prSet>
      <dgm:spPr/>
    </dgm:pt>
    <dgm:pt modelId="{16D197A4-21E8-4343-BD44-677B120C9E7E}" type="pres">
      <dgm:prSet presAssocID="{2A1EEC07-8CCF-49A7-A5F5-D7E526D646F0}" presName="sibTrans" presStyleCnt="0"/>
      <dgm:spPr/>
    </dgm:pt>
    <dgm:pt modelId="{CE375820-A32A-459B-9235-0C10C461D641}" type="pres">
      <dgm:prSet presAssocID="{99F82963-F3B9-427C-9B90-32BDBDCA3A24}" presName="compNode" presStyleCnt="0"/>
      <dgm:spPr/>
    </dgm:pt>
    <dgm:pt modelId="{428B4688-40B2-46F6-ABB9-094D223EC71E}" type="pres">
      <dgm:prSet presAssocID="{99F82963-F3B9-427C-9B90-32BDBDCA3A2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"/>
        </a:ext>
      </dgm:extLst>
    </dgm:pt>
    <dgm:pt modelId="{74A6658A-E728-4BCD-81AB-A14F0F8680DD}" type="pres">
      <dgm:prSet presAssocID="{99F82963-F3B9-427C-9B90-32BDBDCA3A24}" presName="iconSpace" presStyleCnt="0"/>
      <dgm:spPr/>
    </dgm:pt>
    <dgm:pt modelId="{D2CBC562-83F9-4F72-8A92-153FF268DE06}" type="pres">
      <dgm:prSet presAssocID="{99F82963-F3B9-427C-9B90-32BDBDCA3A24}" presName="parTx" presStyleLbl="revTx" presStyleIdx="2" presStyleCnt="4">
        <dgm:presLayoutVars>
          <dgm:chMax val="0"/>
          <dgm:chPref val="0"/>
        </dgm:presLayoutVars>
      </dgm:prSet>
      <dgm:spPr/>
    </dgm:pt>
    <dgm:pt modelId="{1B0874E1-C2BE-4941-80A7-87952061879D}" type="pres">
      <dgm:prSet presAssocID="{99F82963-F3B9-427C-9B90-32BDBDCA3A24}" presName="txSpace" presStyleCnt="0"/>
      <dgm:spPr/>
    </dgm:pt>
    <dgm:pt modelId="{D5988F89-0F1B-43FE-B910-E4D2E3B11B9F}" type="pres">
      <dgm:prSet presAssocID="{99F82963-F3B9-427C-9B90-32BDBDCA3A24}" presName="desTx" presStyleLbl="revTx" presStyleIdx="3" presStyleCnt="4">
        <dgm:presLayoutVars/>
      </dgm:prSet>
      <dgm:spPr/>
    </dgm:pt>
  </dgm:ptLst>
  <dgm:cxnLst>
    <dgm:cxn modelId="{50FA930E-DDAF-41E0-857E-FD98761B6028}" type="presOf" srcId="{DF5CB872-1CC0-43A3-B259-4FD0D94815BE}" destId="{D5988F89-0F1B-43FE-B910-E4D2E3B11B9F}" srcOrd="0" destOrd="1" presId="urn:microsoft.com/office/officeart/2018/5/layout/CenteredIconLabelDescriptionList"/>
    <dgm:cxn modelId="{EFEEB412-4500-4F53-B6A2-E8B357196281}" type="presOf" srcId="{4995420B-FCE2-4833-8F7F-6A31269BE76A}" destId="{D5988F89-0F1B-43FE-B910-E4D2E3B11B9F}" srcOrd="0" destOrd="3" presId="urn:microsoft.com/office/officeart/2018/5/layout/CenteredIconLabelDescriptionList"/>
    <dgm:cxn modelId="{44AC6718-D577-4163-BC89-EF91E7223B4D}" srcId="{1501EF2E-51C1-4A5E-ACBE-D16FC9AD52B9}" destId="{54F9A55F-2164-4713-927E-516CB06F469F}" srcOrd="1" destOrd="0" parTransId="{D6931FC5-7C20-4ADD-9546-29AC64D21218}" sibTransId="{21D3FDA6-9C8E-46A0-BE92-81E6A8F06C63}"/>
    <dgm:cxn modelId="{907B8818-3CB1-4B79-8760-69DB8A9C2EA2}" type="presOf" srcId="{4005C1C8-8636-42D0-A462-0B73B236FE83}" destId="{D5988F89-0F1B-43FE-B910-E4D2E3B11B9F}" srcOrd="0" destOrd="4" presId="urn:microsoft.com/office/officeart/2018/5/layout/CenteredIconLabelDescriptionList"/>
    <dgm:cxn modelId="{16508124-C5D8-47FD-99AF-FD84325FA090}" type="presOf" srcId="{32CC37EE-2C21-4791-B771-1EA71AB86672}" destId="{464AB787-10DA-480C-BA68-13B70C995E4B}" srcOrd="0" destOrd="0" presId="urn:microsoft.com/office/officeart/2018/5/layout/CenteredIconLabelDescriptionList"/>
    <dgm:cxn modelId="{162FC826-64C2-4E2E-9E37-17FB175CD2CE}" type="presOf" srcId="{54F9A55F-2164-4713-927E-516CB06F469F}" destId="{D5988F89-0F1B-43FE-B910-E4D2E3B11B9F}" srcOrd="0" destOrd="2" presId="urn:microsoft.com/office/officeart/2018/5/layout/CenteredIconLabelDescriptionList"/>
    <dgm:cxn modelId="{0DC19229-1B8E-4F97-B22E-AE17032D4E2C}" type="presOf" srcId="{CE9A83FD-2524-486A-BCF9-DF9DD484E540}" destId="{4B1EBB88-6E3A-4195-953D-9084F5F4F63D}" srcOrd="0" destOrd="0" presId="urn:microsoft.com/office/officeart/2018/5/layout/CenteredIconLabelDescriptionList"/>
    <dgm:cxn modelId="{79524541-F90C-4DD4-ADD2-32DD3B61BB23}" type="presOf" srcId="{17A29668-DCDB-43E7-8FEC-4BF1DFC34805}" destId="{90065D53-E1FC-4CEC-8654-B2DA039377F9}" srcOrd="0" destOrd="0" presId="urn:microsoft.com/office/officeart/2018/5/layout/CenteredIconLabelDescriptionList"/>
    <dgm:cxn modelId="{9CA31073-AE88-4E77-B7F7-1E1BADDB32D8}" srcId="{99F82963-F3B9-427C-9B90-32BDBDCA3A24}" destId="{4995420B-FCE2-4833-8F7F-6A31269BE76A}" srcOrd="1" destOrd="0" parTransId="{33F8B610-CDAD-4696-9137-9A03C26968FB}" sibTransId="{AB5AFB56-312C-4AC6-8899-73B6F8843B94}"/>
    <dgm:cxn modelId="{C9690854-50E3-40B3-8DDB-681A1EB147AC}" srcId="{CE9A83FD-2524-486A-BCF9-DF9DD484E540}" destId="{32CC37EE-2C21-4791-B771-1EA71AB86672}" srcOrd="0" destOrd="0" parTransId="{40B4CD78-C5B2-4715-AF87-9454041C2FA2}" sibTransId="{2A1EEC07-8CCF-49A7-A5F5-D7E526D646F0}"/>
    <dgm:cxn modelId="{C19C1A90-9F17-4752-9D2A-5B8B9F560A09}" srcId="{CE9A83FD-2524-486A-BCF9-DF9DD484E540}" destId="{99F82963-F3B9-427C-9B90-32BDBDCA3A24}" srcOrd="1" destOrd="0" parTransId="{B7DCF6F5-C091-4DAB-AAB7-4B1E6C6D4030}" sibTransId="{E7492DC8-36B6-46A7-BAB0-4535D99E0C5F}"/>
    <dgm:cxn modelId="{03AD35AC-DD2F-4E1A-BF3E-E39A68A14335}" srcId="{99F82963-F3B9-427C-9B90-32BDBDCA3A24}" destId="{1501EF2E-51C1-4A5E-ACBE-D16FC9AD52B9}" srcOrd="0" destOrd="0" parTransId="{01D39E4A-B8C5-4C71-B7D8-A10BA6D9643E}" sibTransId="{BB64811F-CF0D-4D34-A419-6D3FD63F16E4}"/>
    <dgm:cxn modelId="{9A9DBDB0-738A-4938-94C5-F96E6088A566}" type="presOf" srcId="{99F82963-F3B9-427C-9B90-32BDBDCA3A24}" destId="{D2CBC562-83F9-4F72-8A92-153FF268DE06}" srcOrd="0" destOrd="0" presId="urn:microsoft.com/office/officeart/2018/5/layout/CenteredIconLabelDescriptionList"/>
    <dgm:cxn modelId="{7AB4ACBF-E705-416D-BF45-7F02D53971ED}" srcId="{1501EF2E-51C1-4A5E-ACBE-D16FC9AD52B9}" destId="{DF5CB872-1CC0-43A3-B259-4FD0D94815BE}" srcOrd="0" destOrd="0" parTransId="{D22F89FD-A14B-4A09-A103-40B24BB30B4D}" sibTransId="{39663DBE-41FC-4A86-9B5B-DEB336685006}"/>
    <dgm:cxn modelId="{0B77AACF-1EAC-4E57-9763-950CDBF52130}" type="presOf" srcId="{B8CE9D29-431B-4001-81DB-A77E21F5A835}" destId="{90065D53-E1FC-4CEC-8654-B2DA039377F9}" srcOrd="0" destOrd="1" presId="urn:microsoft.com/office/officeart/2018/5/layout/CenteredIconLabelDescriptionList"/>
    <dgm:cxn modelId="{3290B6D4-7A50-4DE8-8963-BBBD3AACA58B}" srcId="{32CC37EE-2C21-4791-B771-1EA71AB86672}" destId="{17A29668-DCDB-43E7-8FEC-4BF1DFC34805}" srcOrd="0" destOrd="0" parTransId="{AE332406-0A22-454B-9DCF-5526AD8A567F}" sibTransId="{6A9C963A-274B-42AD-8869-5F12887E8767}"/>
    <dgm:cxn modelId="{C3D3BCD5-3A67-4ACE-BD49-C287857B3AC0}" srcId="{4995420B-FCE2-4833-8F7F-6A31269BE76A}" destId="{4005C1C8-8636-42D0-A462-0B73B236FE83}" srcOrd="0" destOrd="0" parTransId="{6EA803EF-CD99-449D-BB77-B7E60766C039}" sibTransId="{5FB9BBBE-C398-46A2-A28D-764FB1D0141E}"/>
    <dgm:cxn modelId="{2CFA3BD6-F434-4392-9F27-542249D202EF}" srcId="{32CC37EE-2C21-4791-B771-1EA71AB86672}" destId="{B8CE9D29-431B-4001-81DB-A77E21F5A835}" srcOrd="1" destOrd="0" parTransId="{CEE8FAA9-D7C0-4BBA-B37B-1B2B5B245274}" sibTransId="{586D5136-4260-4EDC-9139-976F0AAC725A}"/>
    <dgm:cxn modelId="{DDED30EE-117F-45CA-B80C-45415A141917}" type="presOf" srcId="{1501EF2E-51C1-4A5E-ACBE-D16FC9AD52B9}" destId="{D5988F89-0F1B-43FE-B910-E4D2E3B11B9F}" srcOrd="0" destOrd="0" presId="urn:microsoft.com/office/officeart/2018/5/layout/CenteredIconLabelDescriptionList"/>
    <dgm:cxn modelId="{34A5B310-FE02-40B7-8F91-A3DD352744A3}" type="presParOf" srcId="{4B1EBB88-6E3A-4195-953D-9084F5F4F63D}" destId="{C7BF08D9-0D71-436A-AECE-A7CD062FC6F2}" srcOrd="0" destOrd="0" presId="urn:microsoft.com/office/officeart/2018/5/layout/CenteredIconLabelDescriptionList"/>
    <dgm:cxn modelId="{01F2D3DE-E60D-44DD-90D2-B7460E2A45A7}" type="presParOf" srcId="{C7BF08D9-0D71-436A-AECE-A7CD062FC6F2}" destId="{15428DEE-EC31-443C-901F-589336B5FE27}" srcOrd="0" destOrd="0" presId="urn:microsoft.com/office/officeart/2018/5/layout/CenteredIconLabelDescriptionList"/>
    <dgm:cxn modelId="{5AEBF27C-9DBC-4DF9-88A3-685704F94010}" type="presParOf" srcId="{C7BF08D9-0D71-436A-AECE-A7CD062FC6F2}" destId="{FA8E5BA7-AB70-4F4F-A414-F422935376C6}" srcOrd="1" destOrd="0" presId="urn:microsoft.com/office/officeart/2018/5/layout/CenteredIconLabelDescriptionList"/>
    <dgm:cxn modelId="{82F857D6-D7B2-452F-93E2-585EF7995449}" type="presParOf" srcId="{C7BF08D9-0D71-436A-AECE-A7CD062FC6F2}" destId="{464AB787-10DA-480C-BA68-13B70C995E4B}" srcOrd="2" destOrd="0" presId="urn:microsoft.com/office/officeart/2018/5/layout/CenteredIconLabelDescriptionList"/>
    <dgm:cxn modelId="{70A8DCFB-AC5C-4AE1-BEE7-71AAE20F56F2}" type="presParOf" srcId="{C7BF08D9-0D71-436A-AECE-A7CD062FC6F2}" destId="{83B21B28-94F5-4713-B45D-145118FF262C}" srcOrd="3" destOrd="0" presId="urn:microsoft.com/office/officeart/2018/5/layout/CenteredIconLabelDescriptionList"/>
    <dgm:cxn modelId="{EE728827-FF8C-403D-B7D3-8D09D1D5687C}" type="presParOf" srcId="{C7BF08D9-0D71-436A-AECE-A7CD062FC6F2}" destId="{90065D53-E1FC-4CEC-8654-B2DA039377F9}" srcOrd="4" destOrd="0" presId="urn:microsoft.com/office/officeart/2018/5/layout/CenteredIconLabelDescriptionList"/>
    <dgm:cxn modelId="{DAAFB93C-4F88-4D28-9C80-4AF37F336D02}" type="presParOf" srcId="{4B1EBB88-6E3A-4195-953D-9084F5F4F63D}" destId="{16D197A4-21E8-4343-BD44-677B120C9E7E}" srcOrd="1" destOrd="0" presId="urn:microsoft.com/office/officeart/2018/5/layout/CenteredIconLabelDescriptionList"/>
    <dgm:cxn modelId="{38D9B275-0065-4517-BFD1-A5CFEFCF0789}" type="presParOf" srcId="{4B1EBB88-6E3A-4195-953D-9084F5F4F63D}" destId="{CE375820-A32A-459B-9235-0C10C461D641}" srcOrd="2" destOrd="0" presId="urn:microsoft.com/office/officeart/2018/5/layout/CenteredIconLabelDescriptionList"/>
    <dgm:cxn modelId="{8922D3C3-0A76-44A1-9DFE-6C111FA8388F}" type="presParOf" srcId="{CE375820-A32A-459B-9235-0C10C461D641}" destId="{428B4688-40B2-46F6-ABB9-094D223EC71E}" srcOrd="0" destOrd="0" presId="urn:microsoft.com/office/officeart/2018/5/layout/CenteredIconLabelDescriptionList"/>
    <dgm:cxn modelId="{DC6FA188-BC7F-41C7-9CB0-96783FC21A8C}" type="presParOf" srcId="{CE375820-A32A-459B-9235-0C10C461D641}" destId="{74A6658A-E728-4BCD-81AB-A14F0F8680DD}" srcOrd="1" destOrd="0" presId="urn:microsoft.com/office/officeart/2018/5/layout/CenteredIconLabelDescriptionList"/>
    <dgm:cxn modelId="{08BF48F9-4EF6-47D6-9CB2-E64BB145F955}" type="presParOf" srcId="{CE375820-A32A-459B-9235-0C10C461D641}" destId="{D2CBC562-83F9-4F72-8A92-153FF268DE06}" srcOrd="2" destOrd="0" presId="urn:microsoft.com/office/officeart/2018/5/layout/CenteredIconLabelDescriptionList"/>
    <dgm:cxn modelId="{F83C92BA-70F2-4C2E-A506-0B4B9F4E2FC4}" type="presParOf" srcId="{CE375820-A32A-459B-9235-0C10C461D641}" destId="{1B0874E1-C2BE-4941-80A7-87952061879D}" srcOrd="3" destOrd="0" presId="urn:microsoft.com/office/officeart/2018/5/layout/CenteredIconLabelDescriptionList"/>
    <dgm:cxn modelId="{76E94BDB-0262-44D9-BDD2-4DB6C2D7D0BB}" type="presParOf" srcId="{CE375820-A32A-459B-9235-0C10C461D641}" destId="{D5988F89-0F1B-43FE-B910-E4D2E3B11B9F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E79204C-0ACA-4704-9850-3BB294008B3F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A8681F9-B0FA-49B8-92A3-F09092FE3A3B}">
      <dgm:prSet/>
      <dgm:spPr/>
      <dgm:t>
        <a:bodyPr/>
        <a:lstStyle/>
        <a:p>
          <a:r>
            <a:rPr lang="lt-LT" b="1"/>
            <a:t>Human Resources Plan</a:t>
          </a:r>
          <a:endParaRPr lang="en-US"/>
        </a:p>
      </dgm:t>
    </dgm:pt>
    <dgm:pt modelId="{4813F149-4C76-4706-9156-2AD7591BE4D5}" type="parTrans" cxnId="{3820ABD2-491B-476E-AB96-E9E7A23FD41C}">
      <dgm:prSet/>
      <dgm:spPr/>
      <dgm:t>
        <a:bodyPr/>
        <a:lstStyle/>
        <a:p>
          <a:endParaRPr lang="en-US"/>
        </a:p>
      </dgm:t>
    </dgm:pt>
    <dgm:pt modelId="{FCCA08EC-DCBC-4925-B9A1-92BF18FAA131}" type="sibTrans" cxnId="{3820ABD2-491B-476E-AB96-E9E7A23FD41C}">
      <dgm:prSet/>
      <dgm:spPr/>
      <dgm:t>
        <a:bodyPr/>
        <a:lstStyle/>
        <a:p>
          <a:endParaRPr lang="en-US"/>
        </a:p>
      </dgm:t>
    </dgm:pt>
    <dgm:pt modelId="{5C54FB15-2A30-4CDD-9570-DBB97BD7BA04}">
      <dgm:prSet/>
      <dgm:spPr/>
      <dgm:t>
        <a:bodyPr/>
        <a:lstStyle/>
        <a:p>
          <a:r>
            <a:rPr lang="lt-LT" b="1"/>
            <a:t>Headcount Year 1:</a:t>
          </a:r>
          <a:r>
            <a:rPr lang="lt-LT"/>
            <a:t> 14 FTE: 2 Fleet Managers (£32 k pa), 6 Drivers (£24 k pa), 4 Customer-Service Agents (£22 k pa), 2 Technicians (£28 k pa).</a:t>
          </a:r>
          <a:endParaRPr lang="en-US"/>
        </a:p>
      </dgm:t>
    </dgm:pt>
    <dgm:pt modelId="{253BA9AE-FD12-41A3-8EB6-225556389F7A}" type="parTrans" cxnId="{3DB7253E-872D-4B88-B609-7CEB9A8929DF}">
      <dgm:prSet/>
      <dgm:spPr/>
      <dgm:t>
        <a:bodyPr/>
        <a:lstStyle/>
        <a:p>
          <a:endParaRPr lang="en-US"/>
        </a:p>
      </dgm:t>
    </dgm:pt>
    <dgm:pt modelId="{39A82858-888E-4AD9-9B83-6831AD3DC9C0}" type="sibTrans" cxnId="{3DB7253E-872D-4B88-B609-7CEB9A8929DF}">
      <dgm:prSet/>
      <dgm:spPr/>
      <dgm:t>
        <a:bodyPr/>
        <a:lstStyle/>
        <a:p>
          <a:endParaRPr lang="en-US"/>
        </a:p>
      </dgm:t>
    </dgm:pt>
    <dgm:pt modelId="{A5651A3F-C39B-4A97-854E-137629CA563D}">
      <dgm:prSet/>
      <dgm:spPr/>
      <dgm:t>
        <a:bodyPr/>
        <a:lstStyle/>
        <a:p>
          <a:r>
            <a:rPr lang="lt-LT" b="1"/>
            <a:t>Recruitment:</a:t>
          </a:r>
          <a:r>
            <a:rPr lang="lt-LT"/>
            <a:t> Partnerships with Cardiff Metropolitan University career service; diversity target: ≥40% female staff (Jarašūnienė et al., 2024).</a:t>
          </a:r>
          <a:endParaRPr lang="en-US"/>
        </a:p>
      </dgm:t>
    </dgm:pt>
    <dgm:pt modelId="{ECDB2456-9724-4381-9B05-745301B58DDC}" type="parTrans" cxnId="{2868B864-ACD9-4850-9F19-C98AFB815BDF}">
      <dgm:prSet/>
      <dgm:spPr/>
      <dgm:t>
        <a:bodyPr/>
        <a:lstStyle/>
        <a:p>
          <a:endParaRPr lang="en-US"/>
        </a:p>
      </dgm:t>
    </dgm:pt>
    <dgm:pt modelId="{C09A8298-3801-42A2-8A4F-BB3BFE55C842}" type="sibTrans" cxnId="{2868B864-ACD9-4850-9F19-C98AFB815BDF}">
      <dgm:prSet/>
      <dgm:spPr/>
      <dgm:t>
        <a:bodyPr/>
        <a:lstStyle/>
        <a:p>
          <a:endParaRPr lang="en-US"/>
        </a:p>
      </dgm:t>
    </dgm:pt>
    <dgm:pt modelId="{A4C99674-F1FF-4599-9643-9D19BC7611BB}">
      <dgm:prSet/>
      <dgm:spPr/>
      <dgm:t>
        <a:bodyPr/>
        <a:lstStyle/>
        <a:p>
          <a:r>
            <a:rPr lang="lt-LT" b="1"/>
            <a:t>Training:</a:t>
          </a:r>
          <a:r>
            <a:rPr lang="lt-LT"/>
            <a:t> Quarterly eco-driving and customer-service workshops, reducing accident rate by 15% (Adamczak et al., 2020).</a:t>
          </a:r>
          <a:endParaRPr lang="en-US"/>
        </a:p>
      </dgm:t>
    </dgm:pt>
    <dgm:pt modelId="{EF9BBA6F-C700-461D-8A55-6B3E1D43B18A}" type="parTrans" cxnId="{428F2C65-B5BE-4E10-8B99-0916F1B877E2}">
      <dgm:prSet/>
      <dgm:spPr/>
      <dgm:t>
        <a:bodyPr/>
        <a:lstStyle/>
        <a:p>
          <a:endParaRPr lang="en-US"/>
        </a:p>
      </dgm:t>
    </dgm:pt>
    <dgm:pt modelId="{CDF4E0A1-8769-4863-A750-82B517DFD58A}" type="sibTrans" cxnId="{428F2C65-B5BE-4E10-8B99-0916F1B877E2}">
      <dgm:prSet/>
      <dgm:spPr/>
      <dgm:t>
        <a:bodyPr/>
        <a:lstStyle/>
        <a:p>
          <a:endParaRPr lang="en-US"/>
        </a:p>
      </dgm:t>
    </dgm:pt>
    <dgm:pt modelId="{E9F2359D-9BD9-4FE4-8C61-519407A20683}">
      <dgm:prSet/>
      <dgm:spPr/>
      <dgm:t>
        <a:bodyPr/>
        <a:lstStyle/>
        <a:p>
          <a:r>
            <a:rPr lang="lt-LT" b="1"/>
            <a:t>Key Financial Metrics (Year 1)</a:t>
          </a:r>
          <a:endParaRPr lang="en-US"/>
        </a:p>
      </dgm:t>
    </dgm:pt>
    <dgm:pt modelId="{C77235B8-A334-451B-9444-16A95648068E}" type="parTrans" cxnId="{05912609-8FF3-468B-91E7-116FD366ACE0}">
      <dgm:prSet/>
      <dgm:spPr/>
      <dgm:t>
        <a:bodyPr/>
        <a:lstStyle/>
        <a:p>
          <a:endParaRPr lang="en-US"/>
        </a:p>
      </dgm:t>
    </dgm:pt>
    <dgm:pt modelId="{37E808F0-84C5-4EFE-A502-6591A5B3E3F5}" type="sibTrans" cxnId="{05912609-8FF3-468B-91E7-116FD366ACE0}">
      <dgm:prSet/>
      <dgm:spPr/>
      <dgm:t>
        <a:bodyPr/>
        <a:lstStyle/>
        <a:p>
          <a:endParaRPr lang="en-US"/>
        </a:p>
      </dgm:t>
    </dgm:pt>
    <dgm:pt modelId="{D30C9BC1-53AF-4719-8A9C-FCD22904313A}">
      <dgm:prSet/>
      <dgm:spPr/>
      <dgm:t>
        <a:bodyPr/>
        <a:lstStyle/>
        <a:p>
          <a:r>
            <a:rPr lang="lt-LT" b="1"/>
            <a:t>Startup Costs:</a:t>
          </a:r>
          <a:r>
            <a:rPr lang="lt-LT"/>
            <a:t> £350 k total (fleet £200 k; app dev &amp; telematics £50 k; depot setup £40 k; working capital £60 k).</a:t>
          </a:r>
          <a:endParaRPr lang="en-US"/>
        </a:p>
      </dgm:t>
    </dgm:pt>
    <dgm:pt modelId="{31DD31DF-DF64-47C5-B536-026CF4388A18}" type="parTrans" cxnId="{7AFF47D6-5338-4B2D-BBDE-12B0B753E4A5}">
      <dgm:prSet/>
      <dgm:spPr/>
      <dgm:t>
        <a:bodyPr/>
        <a:lstStyle/>
        <a:p>
          <a:endParaRPr lang="en-US"/>
        </a:p>
      </dgm:t>
    </dgm:pt>
    <dgm:pt modelId="{D3DA01BE-5F77-44C4-9D67-A6842A89AF00}" type="sibTrans" cxnId="{7AFF47D6-5338-4B2D-BBDE-12B0B753E4A5}">
      <dgm:prSet/>
      <dgm:spPr/>
      <dgm:t>
        <a:bodyPr/>
        <a:lstStyle/>
        <a:p>
          <a:endParaRPr lang="en-US"/>
        </a:p>
      </dgm:t>
    </dgm:pt>
    <dgm:pt modelId="{5D7FE598-4AF4-4709-8C29-8E385BC2D5CD}">
      <dgm:prSet/>
      <dgm:spPr/>
      <dgm:t>
        <a:bodyPr/>
        <a:lstStyle/>
        <a:p>
          <a:r>
            <a:rPr lang="lt-LT" b="1"/>
            <a:t>Monthly Operating Costs:</a:t>
          </a:r>
          <a:r>
            <a:rPr lang="lt-LT"/>
            <a:t> £45 k (salaries £30 k; utilities &amp; maintenance £10 k; marketing £5 k).</a:t>
          </a:r>
          <a:endParaRPr lang="en-US"/>
        </a:p>
      </dgm:t>
    </dgm:pt>
    <dgm:pt modelId="{DBA91D6F-4EB8-4850-8AE6-1666603DEB6F}" type="parTrans" cxnId="{DFDEADEE-036C-4D20-AEE2-FC6E3EFD1ADD}">
      <dgm:prSet/>
      <dgm:spPr/>
      <dgm:t>
        <a:bodyPr/>
        <a:lstStyle/>
        <a:p>
          <a:endParaRPr lang="en-US"/>
        </a:p>
      </dgm:t>
    </dgm:pt>
    <dgm:pt modelId="{445CF1BF-7A6F-413E-8F95-BCD22B0729A0}" type="sibTrans" cxnId="{DFDEADEE-036C-4D20-AEE2-FC6E3EFD1ADD}">
      <dgm:prSet/>
      <dgm:spPr/>
      <dgm:t>
        <a:bodyPr/>
        <a:lstStyle/>
        <a:p>
          <a:endParaRPr lang="en-US"/>
        </a:p>
      </dgm:t>
    </dgm:pt>
    <dgm:pt modelId="{9362EA22-7DE4-447A-8F19-D6BBF46FCE6B}">
      <dgm:prSet/>
      <dgm:spPr/>
      <dgm:t>
        <a:bodyPr/>
        <a:lstStyle/>
        <a:p>
          <a:r>
            <a:rPr lang="lt-LT" b="1"/>
            <a:t>Break-Even:</a:t>
          </a:r>
          <a:r>
            <a:rPr lang="lt-LT"/>
            <a:t> Achieved at 4,200 rental hours/month (Month 5) → positive EBITDA by Month 6 (IBISWorld, 2025).</a:t>
          </a:r>
          <a:endParaRPr lang="en-US"/>
        </a:p>
      </dgm:t>
    </dgm:pt>
    <dgm:pt modelId="{DCA150C1-B4AF-49A4-A64A-68F7CA3A2B02}" type="parTrans" cxnId="{68A4C017-0EAC-40A5-A2F1-665A3C072711}">
      <dgm:prSet/>
      <dgm:spPr/>
      <dgm:t>
        <a:bodyPr/>
        <a:lstStyle/>
        <a:p>
          <a:endParaRPr lang="en-US"/>
        </a:p>
      </dgm:t>
    </dgm:pt>
    <dgm:pt modelId="{E1A6598E-866E-4973-8CDE-1DB01F47DCE0}" type="sibTrans" cxnId="{68A4C017-0EAC-40A5-A2F1-665A3C072711}">
      <dgm:prSet/>
      <dgm:spPr/>
      <dgm:t>
        <a:bodyPr/>
        <a:lstStyle/>
        <a:p>
          <a:endParaRPr lang="en-US"/>
        </a:p>
      </dgm:t>
    </dgm:pt>
    <dgm:pt modelId="{C8497E08-22EF-47E1-BD6B-F18CEA215EFD}" type="pres">
      <dgm:prSet presAssocID="{EE79204C-0ACA-4704-9850-3BB294008B3F}" presName="linear" presStyleCnt="0">
        <dgm:presLayoutVars>
          <dgm:dir/>
          <dgm:animLvl val="lvl"/>
          <dgm:resizeHandles val="exact"/>
        </dgm:presLayoutVars>
      </dgm:prSet>
      <dgm:spPr/>
    </dgm:pt>
    <dgm:pt modelId="{8A1859A1-CC3D-43CD-8610-3F87D094DDC6}" type="pres">
      <dgm:prSet presAssocID="{5A8681F9-B0FA-49B8-92A3-F09092FE3A3B}" presName="parentLin" presStyleCnt="0"/>
      <dgm:spPr/>
    </dgm:pt>
    <dgm:pt modelId="{1B802286-F4FA-440C-972F-9E0D9CFDEA99}" type="pres">
      <dgm:prSet presAssocID="{5A8681F9-B0FA-49B8-92A3-F09092FE3A3B}" presName="parentLeftMargin" presStyleLbl="node1" presStyleIdx="0" presStyleCnt="2"/>
      <dgm:spPr/>
    </dgm:pt>
    <dgm:pt modelId="{9557DD04-5165-4DBF-B3C9-50CD02EF6FF3}" type="pres">
      <dgm:prSet presAssocID="{5A8681F9-B0FA-49B8-92A3-F09092FE3A3B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6003002-B350-42BA-B2C4-F2778EE3AAA2}" type="pres">
      <dgm:prSet presAssocID="{5A8681F9-B0FA-49B8-92A3-F09092FE3A3B}" presName="negativeSpace" presStyleCnt="0"/>
      <dgm:spPr/>
    </dgm:pt>
    <dgm:pt modelId="{9BA51452-9BC6-432B-8D95-F3934341613B}" type="pres">
      <dgm:prSet presAssocID="{5A8681F9-B0FA-49B8-92A3-F09092FE3A3B}" presName="childText" presStyleLbl="conFgAcc1" presStyleIdx="0" presStyleCnt="2">
        <dgm:presLayoutVars>
          <dgm:bulletEnabled val="1"/>
        </dgm:presLayoutVars>
      </dgm:prSet>
      <dgm:spPr/>
    </dgm:pt>
    <dgm:pt modelId="{9D334B17-F83E-4773-9B47-F647F12ABEAB}" type="pres">
      <dgm:prSet presAssocID="{FCCA08EC-DCBC-4925-B9A1-92BF18FAA131}" presName="spaceBetweenRectangles" presStyleCnt="0"/>
      <dgm:spPr/>
    </dgm:pt>
    <dgm:pt modelId="{533DEFBE-B3D3-47E2-A508-C86CADA4B453}" type="pres">
      <dgm:prSet presAssocID="{E9F2359D-9BD9-4FE4-8C61-519407A20683}" presName="parentLin" presStyleCnt="0"/>
      <dgm:spPr/>
    </dgm:pt>
    <dgm:pt modelId="{9792FC88-5F6B-49A5-888C-F1FB4E89FEA7}" type="pres">
      <dgm:prSet presAssocID="{E9F2359D-9BD9-4FE4-8C61-519407A20683}" presName="parentLeftMargin" presStyleLbl="node1" presStyleIdx="0" presStyleCnt="2"/>
      <dgm:spPr/>
    </dgm:pt>
    <dgm:pt modelId="{31B19E9F-94D4-4889-BB58-320E2ACC925B}" type="pres">
      <dgm:prSet presAssocID="{E9F2359D-9BD9-4FE4-8C61-519407A20683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0C0B8DB9-B897-4040-AA58-0E655E31AFDD}" type="pres">
      <dgm:prSet presAssocID="{E9F2359D-9BD9-4FE4-8C61-519407A20683}" presName="negativeSpace" presStyleCnt="0"/>
      <dgm:spPr/>
    </dgm:pt>
    <dgm:pt modelId="{F2EC277B-8C31-4EAD-98E6-7F6692E3D4CF}" type="pres">
      <dgm:prSet presAssocID="{E9F2359D-9BD9-4FE4-8C61-519407A20683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05912609-8FF3-468B-91E7-116FD366ACE0}" srcId="{EE79204C-0ACA-4704-9850-3BB294008B3F}" destId="{E9F2359D-9BD9-4FE4-8C61-519407A20683}" srcOrd="1" destOrd="0" parTransId="{C77235B8-A334-451B-9444-16A95648068E}" sibTransId="{37E808F0-84C5-4EFE-A502-6591A5B3E3F5}"/>
    <dgm:cxn modelId="{5E41810A-E285-42F0-A8C0-54DE5CE3ECF0}" type="presOf" srcId="{D30C9BC1-53AF-4719-8A9C-FCD22904313A}" destId="{F2EC277B-8C31-4EAD-98E6-7F6692E3D4CF}" srcOrd="0" destOrd="0" presId="urn:microsoft.com/office/officeart/2005/8/layout/list1"/>
    <dgm:cxn modelId="{68A4C017-0EAC-40A5-A2F1-665A3C072711}" srcId="{E9F2359D-9BD9-4FE4-8C61-519407A20683}" destId="{9362EA22-7DE4-447A-8F19-D6BBF46FCE6B}" srcOrd="2" destOrd="0" parTransId="{DCA150C1-B4AF-49A4-A64A-68F7CA3A2B02}" sibTransId="{E1A6598E-866E-4973-8CDE-1DB01F47DCE0}"/>
    <dgm:cxn modelId="{B68AB920-8E91-4807-9C64-9385693E6CC6}" type="presOf" srcId="{5C54FB15-2A30-4CDD-9570-DBB97BD7BA04}" destId="{9BA51452-9BC6-432B-8D95-F3934341613B}" srcOrd="0" destOrd="0" presId="urn:microsoft.com/office/officeart/2005/8/layout/list1"/>
    <dgm:cxn modelId="{619E9D21-C9F7-4316-90D2-E46722ACE65F}" type="presOf" srcId="{5A8681F9-B0FA-49B8-92A3-F09092FE3A3B}" destId="{9557DD04-5165-4DBF-B3C9-50CD02EF6FF3}" srcOrd="1" destOrd="0" presId="urn:microsoft.com/office/officeart/2005/8/layout/list1"/>
    <dgm:cxn modelId="{B1E2C52D-0777-4EE5-A48D-11F885FC61AD}" type="presOf" srcId="{E9F2359D-9BD9-4FE4-8C61-519407A20683}" destId="{9792FC88-5F6B-49A5-888C-F1FB4E89FEA7}" srcOrd="0" destOrd="0" presId="urn:microsoft.com/office/officeart/2005/8/layout/list1"/>
    <dgm:cxn modelId="{55F06832-9A35-49B9-B2F6-86684666A1CA}" type="presOf" srcId="{5A8681F9-B0FA-49B8-92A3-F09092FE3A3B}" destId="{1B802286-F4FA-440C-972F-9E0D9CFDEA99}" srcOrd="0" destOrd="0" presId="urn:microsoft.com/office/officeart/2005/8/layout/list1"/>
    <dgm:cxn modelId="{3DB7253E-872D-4B88-B609-7CEB9A8929DF}" srcId="{5A8681F9-B0FA-49B8-92A3-F09092FE3A3B}" destId="{5C54FB15-2A30-4CDD-9570-DBB97BD7BA04}" srcOrd="0" destOrd="0" parTransId="{253BA9AE-FD12-41A3-8EB6-225556389F7A}" sibTransId="{39A82858-888E-4AD9-9B83-6831AD3DC9C0}"/>
    <dgm:cxn modelId="{A49BB443-7D18-496A-9D68-866D4AD35A96}" type="presOf" srcId="{A4C99674-F1FF-4599-9643-9D19BC7611BB}" destId="{9BA51452-9BC6-432B-8D95-F3934341613B}" srcOrd="0" destOrd="2" presId="urn:microsoft.com/office/officeart/2005/8/layout/list1"/>
    <dgm:cxn modelId="{2868B864-ACD9-4850-9F19-C98AFB815BDF}" srcId="{5A8681F9-B0FA-49B8-92A3-F09092FE3A3B}" destId="{A5651A3F-C39B-4A97-854E-137629CA563D}" srcOrd="1" destOrd="0" parTransId="{ECDB2456-9724-4381-9B05-745301B58DDC}" sibTransId="{C09A8298-3801-42A2-8A4F-BB3BFE55C842}"/>
    <dgm:cxn modelId="{428F2C65-B5BE-4E10-8B99-0916F1B877E2}" srcId="{5A8681F9-B0FA-49B8-92A3-F09092FE3A3B}" destId="{A4C99674-F1FF-4599-9643-9D19BC7611BB}" srcOrd="2" destOrd="0" parTransId="{EF9BBA6F-C700-461D-8A55-6B3E1D43B18A}" sibTransId="{CDF4E0A1-8769-4863-A750-82B517DFD58A}"/>
    <dgm:cxn modelId="{9D3C96CF-353E-4E34-8E4E-1A725828C81C}" type="presOf" srcId="{9362EA22-7DE4-447A-8F19-D6BBF46FCE6B}" destId="{F2EC277B-8C31-4EAD-98E6-7F6692E3D4CF}" srcOrd="0" destOrd="2" presId="urn:microsoft.com/office/officeart/2005/8/layout/list1"/>
    <dgm:cxn modelId="{F0042BD2-73E2-4F59-9C02-A9231FC91EAC}" type="presOf" srcId="{EE79204C-0ACA-4704-9850-3BB294008B3F}" destId="{C8497E08-22EF-47E1-BD6B-F18CEA215EFD}" srcOrd="0" destOrd="0" presId="urn:microsoft.com/office/officeart/2005/8/layout/list1"/>
    <dgm:cxn modelId="{3820ABD2-491B-476E-AB96-E9E7A23FD41C}" srcId="{EE79204C-0ACA-4704-9850-3BB294008B3F}" destId="{5A8681F9-B0FA-49B8-92A3-F09092FE3A3B}" srcOrd="0" destOrd="0" parTransId="{4813F149-4C76-4706-9156-2AD7591BE4D5}" sibTransId="{FCCA08EC-DCBC-4925-B9A1-92BF18FAA131}"/>
    <dgm:cxn modelId="{7AFF47D6-5338-4B2D-BBDE-12B0B753E4A5}" srcId="{E9F2359D-9BD9-4FE4-8C61-519407A20683}" destId="{D30C9BC1-53AF-4719-8A9C-FCD22904313A}" srcOrd="0" destOrd="0" parTransId="{31DD31DF-DF64-47C5-B536-026CF4388A18}" sibTransId="{D3DA01BE-5F77-44C4-9D67-A6842A89AF00}"/>
    <dgm:cxn modelId="{F9DD3DE3-A4CE-4CFA-AFE4-520641A9737F}" type="presOf" srcId="{5D7FE598-4AF4-4709-8C29-8E385BC2D5CD}" destId="{F2EC277B-8C31-4EAD-98E6-7F6692E3D4CF}" srcOrd="0" destOrd="1" presId="urn:microsoft.com/office/officeart/2005/8/layout/list1"/>
    <dgm:cxn modelId="{DFDEADEE-036C-4D20-AEE2-FC6E3EFD1ADD}" srcId="{E9F2359D-9BD9-4FE4-8C61-519407A20683}" destId="{5D7FE598-4AF4-4709-8C29-8E385BC2D5CD}" srcOrd="1" destOrd="0" parTransId="{DBA91D6F-4EB8-4850-8AE6-1666603DEB6F}" sibTransId="{445CF1BF-7A6F-413E-8F95-BCD22B0729A0}"/>
    <dgm:cxn modelId="{F297C6F6-E4A8-4691-8ED6-CD68B8B9013E}" type="presOf" srcId="{E9F2359D-9BD9-4FE4-8C61-519407A20683}" destId="{31B19E9F-94D4-4889-BB58-320E2ACC925B}" srcOrd="1" destOrd="0" presId="urn:microsoft.com/office/officeart/2005/8/layout/list1"/>
    <dgm:cxn modelId="{383BBAF8-B9B9-498B-B48C-0CA4797721F6}" type="presOf" srcId="{A5651A3F-C39B-4A97-854E-137629CA563D}" destId="{9BA51452-9BC6-432B-8D95-F3934341613B}" srcOrd="0" destOrd="1" presId="urn:microsoft.com/office/officeart/2005/8/layout/list1"/>
    <dgm:cxn modelId="{100BA89D-A22A-4B45-AE86-D6A0D4C92CB3}" type="presParOf" srcId="{C8497E08-22EF-47E1-BD6B-F18CEA215EFD}" destId="{8A1859A1-CC3D-43CD-8610-3F87D094DDC6}" srcOrd="0" destOrd="0" presId="urn:microsoft.com/office/officeart/2005/8/layout/list1"/>
    <dgm:cxn modelId="{482A7AC2-5FD5-44AD-B30B-19380AC9EF09}" type="presParOf" srcId="{8A1859A1-CC3D-43CD-8610-3F87D094DDC6}" destId="{1B802286-F4FA-440C-972F-9E0D9CFDEA99}" srcOrd="0" destOrd="0" presId="urn:microsoft.com/office/officeart/2005/8/layout/list1"/>
    <dgm:cxn modelId="{791C4E8D-7F6D-40BA-B66C-B99DE38024D5}" type="presParOf" srcId="{8A1859A1-CC3D-43CD-8610-3F87D094DDC6}" destId="{9557DD04-5165-4DBF-B3C9-50CD02EF6FF3}" srcOrd="1" destOrd="0" presId="urn:microsoft.com/office/officeart/2005/8/layout/list1"/>
    <dgm:cxn modelId="{0F05EC75-37B9-4EE9-BA2D-FD6BDFFE4449}" type="presParOf" srcId="{C8497E08-22EF-47E1-BD6B-F18CEA215EFD}" destId="{56003002-B350-42BA-B2C4-F2778EE3AAA2}" srcOrd="1" destOrd="0" presId="urn:microsoft.com/office/officeart/2005/8/layout/list1"/>
    <dgm:cxn modelId="{DA026A67-F674-4BA7-B777-C3F0DC057572}" type="presParOf" srcId="{C8497E08-22EF-47E1-BD6B-F18CEA215EFD}" destId="{9BA51452-9BC6-432B-8D95-F3934341613B}" srcOrd="2" destOrd="0" presId="urn:microsoft.com/office/officeart/2005/8/layout/list1"/>
    <dgm:cxn modelId="{A56EBCF1-DB34-40E1-A12C-99E8EE734E50}" type="presParOf" srcId="{C8497E08-22EF-47E1-BD6B-F18CEA215EFD}" destId="{9D334B17-F83E-4773-9B47-F647F12ABEAB}" srcOrd="3" destOrd="0" presId="urn:microsoft.com/office/officeart/2005/8/layout/list1"/>
    <dgm:cxn modelId="{1873AE0C-FCF6-4307-A473-084AFFFE663C}" type="presParOf" srcId="{C8497E08-22EF-47E1-BD6B-F18CEA215EFD}" destId="{533DEFBE-B3D3-47E2-A508-C86CADA4B453}" srcOrd="4" destOrd="0" presId="urn:microsoft.com/office/officeart/2005/8/layout/list1"/>
    <dgm:cxn modelId="{B36E6858-B4AC-4548-B9A7-D232FBA18C82}" type="presParOf" srcId="{533DEFBE-B3D3-47E2-A508-C86CADA4B453}" destId="{9792FC88-5F6B-49A5-888C-F1FB4E89FEA7}" srcOrd="0" destOrd="0" presId="urn:microsoft.com/office/officeart/2005/8/layout/list1"/>
    <dgm:cxn modelId="{5606C68F-B42C-45DA-ADFF-8012B834AF44}" type="presParOf" srcId="{533DEFBE-B3D3-47E2-A508-C86CADA4B453}" destId="{31B19E9F-94D4-4889-BB58-320E2ACC925B}" srcOrd="1" destOrd="0" presId="urn:microsoft.com/office/officeart/2005/8/layout/list1"/>
    <dgm:cxn modelId="{0C4E4381-6028-4A4D-B397-1FF5067E8D40}" type="presParOf" srcId="{C8497E08-22EF-47E1-BD6B-F18CEA215EFD}" destId="{0C0B8DB9-B897-4040-AA58-0E655E31AFDD}" srcOrd="5" destOrd="0" presId="urn:microsoft.com/office/officeart/2005/8/layout/list1"/>
    <dgm:cxn modelId="{F8E41521-8A14-42C3-B480-38550176DF55}" type="presParOf" srcId="{C8497E08-22EF-47E1-BD6B-F18CEA215EFD}" destId="{F2EC277B-8C31-4EAD-98E6-7F6692E3D4CF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A40C90F-2CC9-4083-9188-53EDD2D2B16A}" type="doc">
      <dgm:prSet loTypeId="urn:microsoft.com/office/officeart/2005/8/layout/h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532626E-A0CB-41B5-A9AD-47EAD82BDAA4}">
      <dgm:prSet/>
      <dgm:spPr/>
      <dgm:t>
        <a:bodyPr/>
        <a:lstStyle/>
        <a:p>
          <a:r>
            <a:rPr lang="lt-LT" b="1"/>
            <a:t>Strengths</a:t>
          </a:r>
          <a:endParaRPr lang="en-US"/>
        </a:p>
      </dgm:t>
    </dgm:pt>
    <dgm:pt modelId="{C85F792E-B0E5-489E-8233-01DACA40828C}" type="parTrans" cxnId="{8860A46D-2858-43C4-8ACC-A036ADC0456F}">
      <dgm:prSet/>
      <dgm:spPr/>
      <dgm:t>
        <a:bodyPr/>
        <a:lstStyle/>
        <a:p>
          <a:endParaRPr lang="en-US"/>
        </a:p>
      </dgm:t>
    </dgm:pt>
    <dgm:pt modelId="{D47E4FE5-541A-48F2-9A44-E2B666A6525B}" type="sibTrans" cxnId="{8860A46D-2858-43C4-8ACC-A036ADC0456F}">
      <dgm:prSet/>
      <dgm:spPr/>
      <dgm:t>
        <a:bodyPr/>
        <a:lstStyle/>
        <a:p>
          <a:endParaRPr lang="en-US"/>
        </a:p>
      </dgm:t>
    </dgm:pt>
    <dgm:pt modelId="{2E8C4F64-F437-4208-AB45-FEB9EFC9AC5A}">
      <dgm:prSet/>
      <dgm:spPr/>
      <dgm:t>
        <a:bodyPr/>
        <a:lstStyle/>
        <a:p>
          <a:r>
            <a:rPr lang="lt-LT"/>
            <a:t>Telematics-driven fleet reduces fuel consumption by 12% (Adamczak et al., 2020).</a:t>
          </a:r>
          <a:endParaRPr lang="en-US"/>
        </a:p>
      </dgm:t>
    </dgm:pt>
    <dgm:pt modelId="{CA11427F-0B81-435C-93E6-6CE35BE6971C}" type="parTrans" cxnId="{62268691-FD01-4460-84A5-936A74220D16}">
      <dgm:prSet/>
      <dgm:spPr/>
      <dgm:t>
        <a:bodyPr/>
        <a:lstStyle/>
        <a:p>
          <a:endParaRPr lang="en-US"/>
        </a:p>
      </dgm:t>
    </dgm:pt>
    <dgm:pt modelId="{0BBE559B-33AE-44EE-8E19-F6F7FE4219A9}" type="sibTrans" cxnId="{62268691-FD01-4460-84A5-936A74220D16}">
      <dgm:prSet/>
      <dgm:spPr/>
      <dgm:t>
        <a:bodyPr/>
        <a:lstStyle/>
        <a:p>
          <a:endParaRPr lang="en-US"/>
        </a:p>
      </dgm:t>
    </dgm:pt>
    <dgm:pt modelId="{1CF923B2-6FE2-4E5F-B775-A6FCD5A3D90D}">
      <dgm:prSet/>
      <dgm:spPr/>
      <dgm:t>
        <a:bodyPr/>
        <a:lstStyle/>
        <a:p>
          <a:r>
            <a:rPr lang="lt-LT"/>
            <a:t>Mobile app average rating: 4.8/5 across App Store and Google Play (Horsfield &amp; Smith, 2014).</a:t>
          </a:r>
          <a:endParaRPr lang="en-US"/>
        </a:p>
      </dgm:t>
    </dgm:pt>
    <dgm:pt modelId="{6805378F-6F71-41DC-9CAF-24ABA6174D38}" type="parTrans" cxnId="{0A720380-057F-47C4-82F8-7DDFF5D01FFC}">
      <dgm:prSet/>
      <dgm:spPr/>
      <dgm:t>
        <a:bodyPr/>
        <a:lstStyle/>
        <a:p>
          <a:endParaRPr lang="en-US"/>
        </a:p>
      </dgm:t>
    </dgm:pt>
    <dgm:pt modelId="{B1FA517C-1A66-43D0-9AC1-D1884A2A8296}" type="sibTrans" cxnId="{0A720380-057F-47C4-82F8-7DDFF5D01FFC}">
      <dgm:prSet/>
      <dgm:spPr/>
      <dgm:t>
        <a:bodyPr/>
        <a:lstStyle/>
        <a:p>
          <a:endParaRPr lang="en-US"/>
        </a:p>
      </dgm:t>
    </dgm:pt>
    <dgm:pt modelId="{200DE1C5-DFF7-4D5E-A13A-3EA4957077DC}">
      <dgm:prSet/>
      <dgm:spPr/>
      <dgm:t>
        <a:bodyPr/>
        <a:lstStyle/>
        <a:p>
          <a:r>
            <a:rPr lang="lt-LT" b="1"/>
            <a:t>Weaknesses</a:t>
          </a:r>
          <a:endParaRPr lang="en-US"/>
        </a:p>
      </dgm:t>
    </dgm:pt>
    <dgm:pt modelId="{C7D53CF3-7247-463E-A277-E4D63050DDBA}" type="parTrans" cxnId="{479365B5-3F26-46F8-9FCF-7BF679DB6DE7}">
      <dgm:prSet/>
      <dgm:spPr/>
      <dgm:t>
        <a:bodyPr/>
        <a:lstStyle/>
        <a:p>
          <a:endParaRPr lang="en-US"/>
        </a:p>
      </dgm:t>
    </dgm:pt>
    <dgm:pt modelId="{3084416E-939A-4BF9-9881-B670B2DEEBB9}" type="sibTrans" cxnId="{479365B5-3F26-46F8-9FCF-7BF679DB6DE7}">
      <dgm:prSet/>
      <dgm:spPr/>
      <dgm:t>
        <a:bodyPr/>
        <a:lstStyle/>
        <a:p>
          <a:endParaRPr lang="en-US"/>
        </a:p>
      </dgm:t>
    </dgm:pt>
    <dgm:pt modelId="{4F1AD42F-2341-4A23-B04A-4A51991BF1A4}">
      <dgm:prSet/>
      <dgm:spPr/>
      <dgm:t>
        <a:bodyPr/>
        <a:lstStyle/>
        <a:p>
          <a:r>
            <a:rPr lang="lt-LT"/>
            <a:t>High CapEx: £4 k–£7 k per hybrid and £10 k–£12 k per EV (charging infrastructure adds £1 k/vehicle).</a:t>
          </a:r>
          <a:endParaRPr lang="en-US"/>
        </a:p>
      </dgm:t>
    </dgm:pt>
    <dgm:pt modelId="{C0AFBC42-EB8C-4506-9119-443669558532}" type="parTrans" cxnId="{988624AB-E0BD-42E8-B601-D22FFED00C7C}">
      <dgm:prSet/>
      <dgm:spPr/>
      <dgm:t>
        <a:bodyPr/>
        <a:lstStyle/>
        <a:p>
          <a:endParaRPr lang="en-US"/>
        </a:p>
      </dgm:t>
    </dgm:pt>
    <dgm:pt modelId="{AE932135-2845-4FC3-A012-3D9FBE994601}" type="sibTrans" cxnId="{988624AB-E0BD-42E8-B601-D22FFED00C7C}">
      <dgm:prSet/>
      <dgm:spPr/>
      <dgm:t>
        <a:bodyPr/>
        <a:lstStyle/>
        <a:p>
          <a:endParaRPr lang="en-US"/>
        </a:p>
      </dgm:t>
    </dgm:pt>
    <dgm:pt modelId="{3A8B0351-2701-4DC6-8E95-C5F328E1E8F8}">
      <dgm:prSet/>
      <dgm:spPr/>
      <dgm:t>
        <a:bodyPr/>
        <a:lstStyle/>
        <a:p>
          <a:r>
            <a:rPr lang="lt-LT"/>
            <a:t>Limited brand awareness in Year 1 (requiring heavy marketing spend).</a:t>
          </a:r>
          <a:endParaRPr lang="en-US"/>
        </a:p>
      </dgm:t>
    </dgm:pt>
    <dgm:pt modelId="{BA2F0014-190A-47E7-B09C-83748CCA00F3}" type="parTrans" cxnId="{83692CD0-6FAE-4AB7-8682-75B52843ACAF}">
      <dgm:prSet/>
      <dgm:spPr/>
      <dgm:t>
        <a:bodyPr/>
        <a:lstStyle/>
        <a:p>
          <a:endParaRPr lang="en-US"/>
        </a:p>
      </dgm:t>
    </dgm:pt>
    <dgm:pt modelId="{1BAC50D5-B81F-46BB-935A-4435B411CBC5}" type="sibTrans" cxnId="{83692CD0-6FAE-4AB7-8682-75B52843ACAF}">
      <dgm:prSet/>
      <dgm:spPr/>
      <dgm:t>
        <a:bodyPr/>
        <a:lstStyle/>
        <a:p>
          <a:endParaRPr lang="en-US"/>
        </a:p>
      </dgm:t>
    </dgm:pt>
    <dgm:pt modelId="{FAFE3577-3104-4BBA-B55F-6E086CA7AB1D}">
      <dgm:prSet/>
      <dgm:spPr/>
      <dgm:t>
        <a:bodyPr/>
        <a:lstStyle/>
        <a:p>
          <a:r>
            <a:rPr lang="lt-LT" b="1"/>
            <a:t>Opportunities</a:t>
          </a:r>
          <a:endParaRPr lang="en-US"/>
        </a:p>
      </dgm:t>
    </dgm:pt>
    <dgm:pt modelId="{7AB0BFA6-D033-4E54-BA9D-0700A2757ACC}" type="parTrans" cxnId="{618B0CF3-2620-4208-994A-F3CAED75085A}">
      <dgm:prSet/>
      <dgm:spPr/>
      <dgm:t>
        <a:bodyPr/>
        <a:lstStyle/>
        <a:p>
          <a:endParaRPr lang="en-US"/>
        </a:p>
      </dgm:t>
    </dgm:pt>
    <dgm:pt modelId="{1DF824D4-ABDC-4B95-80D9-ED6070B288CF}" type="sibTrans" cxnId="{618B0CF3-2620-4208-994A-F3CAED75085A}">
      <dgm:prSet/>
      <dgm:spPr/>
      <dgm:t>
        <a:bodyPr/>
        <a:lstStyle/>
        <a:p>
          <a:endParaRPr lang="en-US"/>
        </a:p>
      </dgm:t>
    </dgm:pt>
    <dgm:pt modelId="{6576F942-7D17-4884-8FEE-1F41D1A61271}">
      <dgm:prSet/>
      <dgm:spPr/>
      <dgm:t>
        <a:bodyPr/>
        <a:lstStyle/>
        <a:p>
          <a:r>
            <a:rPr lang="lt-LT"/>
            <a:t>UK market projected to grow at 3.8 % CAGR 2025–2030 (IBISWorld, 2025).</a:t>
          </a:r>
          <a:endParaRPr lang="en-US"/>
        </a:p>
      </dgm:t>
    </dgm:pt>
    <dgm:pt modelId="{61C9FF31-3551-4ECA-A1A1-01C09DEA722C}" type="parTrans" cxnId="{38583190-E09A-4CAB-8347-EDED3AFB7BFE}">
      <dgm:prSet/>
      <dgm:spPr/>
      <dgm:t>
        <a:bodyPr/>
        <a:lstStyle/>
        <a:p>
          <a:endParaRPr lang="en-US"/>
        </a:p>
      </dgm:t>
    </dgm:pt>
    <dgm:pt modelId="{BABBC05E-51F6-48B4-9924-CF0E643EA409}" type="sibTrans" cxnId="{38583190-E09A-4CAB-8347-EDED3AFB7BFE}">
      <dgm:prSet/>
      <dgm:spPr/>
      <dgm:t>
        <a:bodyPr/>
        <a:lstStyle/>
        <a:p>
          <a:endParaRPr lang="en-US"/>
        </a:p>
      </dgm:t>
    </dgm:pt>
    <dgm:pt modelId="{782425E7-607E-4245-87A9-FADF21A5315B}">
      <dgm:prSet/>
      <dgm:spPr/>
      <dgm:t>
        <a:bodyPr/>
        <a:lstStyle/>
        <a:p>
          <a:r>
            <a:rPr lang="lt-LT"/>
            <a:t>Planned Cardiff congestion-charge zone in 2027 increases demand for clean vehicles (Cardiff Council, 2023).</a:t>
          </a:r>
          <a:endParaRPr lang="en-US"/>
        </a:p>
      </dgm:t>
    </dgm:pt>
    <dgm:pt modelId="{1AE59B74-FB0C-4067-AFDF-B4AFA257FBFD}" type="parTrans" cxnId="{F099BC41-40BA-4C8B-8494-70CEA75B30F4}">
      <dgm:prSet/>
      <dgm:spPr/>
      <dgm:t>
        <a:bodyPr/>
        <a:lstStyle/>
        <a:p>
          <a:endParaRPr lang="en-US"/>
        </a:p>
      </dgm:t>
    </dgm:pt>
    <dgm:pt modelId="{B6C5E265-C11F-4EAE-885A-FEBB3CF88834}" type="sibTrans" cxnId="{F099BC41-40BA-4C8B-8494-70CEA75B30F4}">
      <dgm:prSet/>
      <dgm:spPr/>
      <dgm:t>
        <a:bodyPr/>
        <a:lstStyle/>
        <a:p>
          <a:endParaRPr lang="en-US"/>
        </a:p>
      </dgm:t>
    </dgm:pt>
    <dgm:pt modelId="{9C18ABE5-3F2A-421B-8B0E-E4BDF3567FE8}">
      <dgm:prSet/>
      <dgm:spPr/>
      <dgm:t>
        <a:bodyPr/>
        <a:lstStyle/>
        <a:p>
          <a:r>
            <a:rPr lang="lt-LT" b="1"/>
            <a:t>Threats</a:t>
          </a:r>
          <a:endParaRPr lang="en-US"/>
        </a:p>
      </dgm:t>
    </dgm:pt>
    <dgm:pt modelId="{97B64912-0A93-4AA5-89B0-8DE944241ACF}" type="parTrans" cxnId="{2F9CB2CC-61BB-4FEC-A68F-07FEF659F9ED}">
      <dgm:prSet/>
      <dgm:spPr/>
      <dgm:t>
        <a:bodyPr/>
        <a:lstStyle/>
        <a:p>
          <a:endParaRPr lang="en-US"/>
        </a:p>
      </dgm:t>
    </dgm:pt>
    <dgm:pt modelId="{CC5B73EF-F358-4E26-B749-03C124F93B32}" type="sibTrans" cxnId="{2F9CB2CC-61BB-4FEC-A68F-07FEF659F9ED}">
      <dgm:prSet/>
      <dgm:spPr/>
      <dgm:t>
        <a:bodyPr/>
        <a:lstStyle/>
        <a:p>
          <a:endParaRPr lang="en-US"/>
        </a:p>
      </dgm:t>
    </dgm:pt>
    <dgm:pt modelId="{FC338527-CAEC-4631-B145-5955D743929F}">
      <dgm:prSet/>
      <dgm:spPr/>
      <dgm:t>
        <a:bodyPr/>
        <a:lstStyle/>
        <a:p>
          <a:r>
            <a:rPr lang="lt-LT"/>
            <a:t>Competing ride-hailing services offering similar green options (e.g., Uber Green).</a:t>
          </a:r>
          <a:endParaRPr lang="en-US"/>
        </a:p>
      </dgm:t>
    </dgm:pt>
    <dgm:pt modelId="{4795ADD9-BEEF-4A85-A2F7-C86A227BF416}" type="parTrans" cxnId="{045F3483-104B-4A3B-B28C-66812DD2E332}">
      <dgm:prSet/>
      <dgm:spPr/>
      <dgm:t>
        <a:bodyPr/>
        <a:lstStyle/>
        <a:p>
          <a:endParaRPr lang="en-US"/>
        </a:p>
      </dgm:t>
    </dgm:pt>
    <dgm:pt modelId="{7F5FE826-AA5D-47EE-9CBE-C775C005CB40}" type="sibTrans" cxnId="{045F3483-104B-4A3B-B28C-66812DD2E332}">
      <dgm:prSet/>
      <dgm:spPr/>
      <dgm:t>
        <a:bodyPr/>
        <a:lstStyle/>
        <a:p>
          <a:endParaRPr lang="en-US"/>
        </a:p>
      </dgm:t>
    </dgm:pt>
    <dgm:pt modelId="{0CF38CE4-A560-4327-9848-84E586104D03}">
      <dgm:prSet/>
      <dgm:spPr/>
      <dgm:t>
        <a:bodyPr/>
        <a:lstStyle/>
        <a:p>
          <a:r>
            <a:rPr lang="lt-LT"/>
            <a:t>Fluctuating electricity tariffs (peak vs. off-peak) impacting charging cost (~£0.15–£0.25/kWh) (Jarašūnienė et al., 2024).</a:t>
          </a:r>
          <a:endParaRPr lang="en-US"/>
        </a:p>
      </dgm:t>
    </dgm:pt>
    <dgm:pt modelId="{19AB50C3-1604-4EA1-95CF-28E7DB1C9134}" type="parTrans" cxnId="{8A3FE1D0-391F-46F3-B306-0519A245582E}">
      <dgm:prSet/>
      <dgm:spPr/>
      <dgm:t>
        <a:bodyPr/>
        <a:lstStyle/>
        <a:p>
          <a:endParaRPr lang="en-US"/>
        </a:p>
      </dgm:t>
    </dgm:pt>
    <dgm:pt modelId="{466D58E2-915B-4D57-858E-970281930666}" type="sibTrans" cxnId="{8A3FE1D0-391F-46F3-B306-0519A245582E}">
      <dgm:prSet/>
      <dgm:spPr/>
      <dgm:t>
        <a:bodyPr/>
        <a:lstStyle/>
        <a:p>
          <a:endParaRPr lang="en-US"/>
        </a:p>
      </dgm:t>
    </dgm:pt>
    <dgm:pt modelId="{35FB29AE-8B6E-453C-A1EE-6957F251D1D0}" type="pres">
      <dgm:prSet presAssocID="{AA40C90F-2CC9-4083-9188-53EDD2D2B16A}" presName="Name0" presStyleCnt="0">
        <dgm:presLayoutVars>
          <dgm:dir/>
          <dgm:animLvl val="lvl"/>
          <dgm:resizeHandles val="exact"/>
        </dgm:presLayoutVars>
      </dgm:prSet>
      <dgm:spPr/>
    </dgm:pt>
    <dgm:pt modelId="{23850EAF-0204-4EB2-A794-4848CFC55FDD}" type="pres">
      <dgm:prSet presAssocID="{6532626E-A0CB-41B5-A9AD-47EAD82BDAA4}" presName="composite" presStyleCnt="0"/>
      <dgm:spPr/>
    </dgm:pt>
    <dgm:pt modelId="{01A8211E-FDDB-4C4C-BE6E-39B6FE600609}" type="pres">
      <dgm:prSet presAssocID="{6532626E-A0CB-41B5-A9AD-47EAD82BDAA4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F86BA2BB-0295-43F8-B94F-6BCC174AA86D}" type="pres">
      <dgm:prSet presAssocID="{6532626E-A0CB-41B5-A9AD-47EAD82BDAA4}" presName="desTx" presStyleLbl="alignAccFollowNode1" presStyleIdx="0" presStyleCnt="4">
        <dgm:presLayoutVars>
          <dgm:bulletEnabled val="1"/>
        </dgm:presLayoutVars>
      </dgm:prSet>
      <dgm:spPr/>
    </dgm:pt>
    <dgm:pt modelId="{1129FC76-CF93-4D18-B383-2EEB31BA1317}" type="pres">
      <dgm:prSet presAssocID="{D47E4FE5-541A-48F2-9A44-E2B666A6525B}" presName="space" presStyleCnt="0"/>
      <dgm:spPr/>
    </dgm:pt>
    <dgm:pt modelId="{3A55FAF3-E323-4765-9AEB-AE856CB4125D}" type="pres">
      <dgm:prSet presAssocID="{200DE1C5-DFF7-4D5E-A13A-3EA4957077DC}" presName="composite" presStyleCnt="0"/>
      <dgm:spPr/>
    </dgm:pt>
    <dgm:pt modelId="{072F1A50-4121-4F4D-BA89-9EE912B85D6D}" type="pres">
      <dgm:prSet presAssocID="{200DE1C5-DFF7-4D5E-A13A-3EA4957077DC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911A69B6-00F5-4CB5-AA3F-905C7476FB78}" type="pres">
      <dgm:prSet presAssocID="{200DE1C5-DFF7-4D5E-A13A-3EA4957077DC}" presName="desTx" presStyleLbl="alignAccFollowNode1" presStyleIdx="1" presStyleCnt="4">
        <dgm:presLayoutVars>
          <dgm:bulletEnabled val="1"/>
        </dgm:presLayoutVars>
      </dgm:prSet>
      <dgm:spPr/>
    </dgm:pt>
    <dgm:pt modelId="{C8015CFB-8718-452F-B978-E6CC09346801}" type="pres">
      <dgm:prSet presAssocID="{3084416E-939A-4BF9-9881-B670B2DEEBB9}" presName="space" presStyleCnt="0"/>
      <dgm:spPr/>
    </dgm:pt>
    <dgm:pt modelId="{7C63921C-9FAF-4AB7-B117-3FC15EB4A6A5}" type="pres">
      <dgm:prSet presAssocID="{FAFE3577-3104-4BBA-B55F-6E086CA7AB1D}" presName="composite" presStyleCnt="0"/>
      <dgm:spPr/>
    </dgm:pt>
    <dgm:pt modelId="{FE6125D1-F93E-420E-BDB5-F6D1945A67AB}" type="pres">
      <dgm:prSet presAssocID="{FAFE3577-3104-4BBA-B55F-6E086CA7AB1D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8F120553-6356-49B9-9796-BD6A2E12FFD8}" type="pres">
      <dgm:prSet presAssocID="{FAFE3577-3104-4BBA-B55F-6E086CA7AB1D}" presName="desTx" presStyleLbl="alignAccFollowNode1" presStyleIdx="2" presStyleCnt="4">
        <dgm:presLayoutVars>
          <dgm:bulletEnabled val="1"/>
        </dgm:presLayoutVars>
      </dgm:prSet>
      <dgm:spPr/>
    </dgm:pt>
    <dgm:pt modelId="{FDC754DA-9387-4158-8B30-792B97B2D6B8}" type="pres">
      <dgm:prSet presAssocID="{1DF824D4-ABDC-4B95-80D9-ED6070B288CF}" presName="space" presStyleCnt="0"/>
      <dgm:spPr/>
    </dgm:pt>
    <dgm:pt modelId="{86E19BEA-D0B5-4DEF-9147-F29FC2FD47CF}" type="pres">
      <dgm:prSet presAssocID="{9C18ABE5-3F2A-421B-8B0E-E4BDF3567FE8}" presName="composite" presStyleCnt="0"/>
      <dgm:spPr/>
    </dgm:pt>
    <dgm:pt modelId="{D8E98143-2B24-483A-8D79-FDC6E2D4F2B9}" type="pres">
      <dgm:prSet presAssocID="{9C18ABE5-3F2A-421B-8B0E-E4BDF3567FE8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54348648-9446-496A-8F9B-ADAF0923EA0A}" type="pres">
      <dgm:prSet presAssocID="{9C18ABE5-3F2A-421B-8B0E-E4BDF3567FE8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CF56B71E-81DC-42FF-B980-6F9030AB911D}" type="presOf" srcId="{2E8C4F64-F437-4208-AB45-FEB9EFC9AC5A}" destId="{F86BA2BB-0295-43F8-B94F-6BCC174AA86D}" srcOrd="0" destOrd="0" presId="urn:microsoft.com/office/officeart/2005/8/layout/hList1"/>
    <dgm:cxn modelId="{901A0C2F-BDDE-484E-89E5-FD8C44A6633F}" type="presOf" srcId="{3A8B0351-2701-4DC6-8E95-C5F328E1E8F8}" destId="{911A69B6-00F5-4CB5-AA3F-905C7476FB78}" srcOrd="0" destOrd="1" presId="urn:microsoft.com/office/officeart/2005/8/layout/hList1"/>
    <dgm:cxn modelId="{93D47A31-E40A-48F4-BE8B-3D7A49BEC19D}" type="presOf" srcId="{6532626E-A0CB-41B5-A9AD-47EAD82BDAA4}" destId="{01A8211E-FDDB-4C4C-BE6E-39B6FE600609}" srcOrd="0" destOrd="0" presId="urn:microsoft.com/office/officeart/2005/8/layout/hList1"/>
    <dgm:cxn modelId="{FDEA4060-A75C-474C-9E95-4FCAAA83B82F}" type="presOf" srcId="{FAFE3577-3104-4BBA-B55F-6E086CA7AB1D}" destId="{FE6125D1-F93E-420E-BDB5-F6D1945A67AB}" srcOrd="0" destOrd="0" presId="urn:microsoft.com/office/officeart/2005/8/layout/hList1"/>
    <dgm:cxn modelId="{F099BC41-40BA-4C8B-8494-70CEA75B30F4}" srcId="{FAFE3577-3104-4BBA-B55F-6E086CA7AB1D}" destId="{782425E7-607E-4245-87A9-FADF21A5315B}" srcOrd="1" destOrd="0" parTransId="{1AE59B74-FB0C-4067-AFDF-B4AFA257FBFD}" sibTransId="{B6C5E265-C11F-4EAE-885A-FEBB3CF88834}"/>
    <dgm:cxn modelId="{2F500E69-C554-440B-8BB2-C34FF902DBAE}" type="presOf" srcId="{0CF38CE4-A560-4327-9848-84E586104D03}" destId="{54348648-9446-496A-8F9B-ADAF0923EA0A}" srcOrd="0" destOrd="1" presId="urn:microsoft.com/office/officeart/2005/8/layout/hList1"/>
    <dgm:cxn modelId="{8860A46D-2858-43C4-8ACC-A036ADC0456F}" srcId="{AA40C90F-2CC9-4083-9188-53EDD2D2B16A}" destId="{6532626E-A0CB-41B5-A9AD-47EAD82BDAA4}" srcOrd="0" destOrd="0" parTransId="{C85F792E-B0E5-489E-8233-01DACA40828C}" sibTransId="{D47E4FE5-541A-48F2-9A44-E2B666A6525B}"/>
    <dgm:cxn modelId="{B47C4252-F64E-4614-970D-A3DBE4B60C95}" type="presOf" srcId="{AA40C90F-2CC9-4083-9188-53EDD2D2B16A}" destId="{35FB29AE-8B6E-453C-A1EE-6957F251D1D0}" srcOrd="0" destOrd="0" presId="urn:microsoft.com/office/officeart/2005/8/layout/hList1"/>
    <dgm:cxn modelId="{CB383458-E4FC-47BF-9AF8-01CD6EF04EBB}" type="presOf" srcId="{1CF923B2-6FE2-4E5F-B775-A6FCD5A3D90D}" destId="{F86BA2BB-0295-43F8-B94F-6BCC174AA86D}" srcOrd="0" destOrd="1" presId="urn:microsoft.com/office/officeart/2005/8/layout/hList1"/>
    <dgm:cxn modelId="{0A720380-057F-47C4-82F8-7DDFF5D01FFC}" srcId="{6532626E-A0CB-41B5-A9AD-47EAD82BDAA4}" destId="{1CF923B2-6FE2-4E5F-B775-A6FCD5A3D90D}" srcOrd="1" destOrd="0" parTransId="{6805378F-6F71-41DC-9CAF-24ABA6174D38}" sibTransId="{B1FA517C-1A66-43D0-9AC1-D1884A2A8296}"/>
    <dgm:cxn modelId="{045F3483-104B-4A3B-B28C-66812DD2E332}" srcId="{9C18ABE5-3F2A-421B-8B0E-E4BDF3567FE8}" destId="{FC338527-CAEC-4631-B145-5955D743929F}" srcOrd="0" destOrd="0" parTransId="{4795ADD9-BEEF-4A85-A2F7-C86A227BF416}" sibTransId="{7F5FE826-AA5D-47EE-9CBE-C775C005CB40}"/>
    <dgm:cxn modelId="{38583190-E09A-4CAB-8347-EDED3AFB7BFE}" srcId="{FAFE3577-3104-4BBA-B55F-6E086CA7AB1D}" destId="{6576F942-7D17-4884-8FEE-1F41D1A61271}" srcOrd="0" destOrd="0" parTransId="{61C9FF31-3551-4ECA-A1A1-01C09DEA722C}" sibTransId="{BABBC05E-51F6-48B4-9924-CF0E643EA409}"/>
    <dgm:cxn modelId="{62268691-FD01-4460-84A5-936A74220D16}" srcId="{6532626E-A0CB-41B5-A9AD-47EAD82BDAA4}" destId="{2E8C4F64-F437-4208-AB45-FEB9EFC9AC5A}" srcOrd="0" destOrd="0" parTransId="{CA11427F-0B81-435C-93E6-6CE35BE6971C}" sibTransId="{0BBE559B-33AE-44EE-8E19-F6F7FE4219A9}"/>
    <dgm:cxn modelId="{CC01719B-F02C-470B-ADF1-5E68BA9C7B67}" type="presOf" srcId="{9C18ABE5-3F2A-421B-8B0E-E4BDF3567FE8}" destId="{D8E98143-2B24-483A-8D79-FDC6E2D4F2B9}" srcOrd="0" destOrd="0" presId="urn:microsoft.com/office/officeart/2005/8/layout/hList1"/>
    <dgm:cxn modelId="{390B53AA-CFF4-44C5-A4EF-361EA4491DA8}" type="presOf" srcId="{200DE1C5-DFF7-4D5E-A13A-3EA4957077DC}" destId="{072F1A50-4121-4F4D-BA89-9EE912B85D6D}" srcOrd="0" destOrd="0" presId="urn:microsoft.com/office/officeart/2005/8/layout/hList1"/>
    <dgm:cxn modelId="{988624AB-E0BD-42E8-B601-D22FFED00C7C}" srcId="{200DE1C5-DFF7-4D5E-A13A-3EA4957077DC}" destId="{4F1AD42F-2341-4A23-B04A-4A51991BF1A4}" srcOrd="0" destOrd="0" parTransId="{C0AFBC42-EB8C-4506-9119-443669558532}" sibTransId="{AE932135-2845-4FC3-A012-3D9FBE994601}"/>
    <dgm:cxn modelId="{479365B5-3F26-46F8-9FCF-7BF679DB6DE7}" srcId="{AA40C90F-2CC9-4083-9188-53EDD2D2B16A}" destId="{200DE1C5-DFF7-4D5E-A13A-3EA4957077DC}" srcOrd="1" destOrd="0" parTransId="{C7D53CF3-7247-463E-A277-E4D63050DDBA}" sibTransId="{3084416E-939A-4BF9-9881-B670B2DEEBB9}"/>
    <dgm:cxn modelId="{2F9CB2CC-61BB-4FEC-A68F-07FEF659F9ED}" srcId="{AA40C90F-2CC9-4083-9188-53EDD2D2B16A}" destId="{9C18ABE5-3F2A-421B-8B0E-E4BDF3567FE8}" srcOrd="3" destOrd="0" parTransId="{97B64912-0A93-4AA5-89B0-8DE944241ACF}" sibTransId="{CC5B73EF-F358-4E26-B749-03C124F93B32}"/>
    <dgm:cxn modelId="{83692CD0-6FAE-4AB7-8682-75B52843ACAF}" srcId="{200DE1C5-DFF7-4D5E-A13A-3EA4957077DC}" destId="{3A8B0351-2701-4DC6-8E95-C5F328E1E8F8}" srcOrd="1" destOrd="0" parTransId="{BA2F0014-190A-47E7-B09C-83748CCA00F3}" sibTransId="{1BAC50D5-B81F-46BB-935A-4435B411CBC5}"/>
    <dgm:cxn modelId="{8A3FE1D0-391F-46F3-B306-0519A245582E}" srcId="{9C18ABE5-3F2A-421B-8B0E-E4BDF3567FE8}" destId="{0CF38CE4-A560-4327-9848-84E586104D03}" srcOrd="1" destOrd="0" parTransId="{19AB50C3-1604-4EA1-95CF-28E7DB1C9134}" sibTransId="{466D58E2-915B-4D57-858E-970281930666}"/>
    <dgm:cxn modelId="{554870D9-7DA2-4A45-9004-BB1134F2535E}" type="presOf" srcId="{4F1AD42F-2341-4A23-B04A-4A51991BF1A4}" destId="{911A69B6-00F5-4CB5-AA3F-905C7476FB78}" srcOrd="0" destOrd="0" presId="urn:microsoft.com/office/officeart/2005/8/layout/hList1"/>
    <dgm:cxn modelId="{4D9C51E0-9090-4512-BBB4-DB53CDA35B5E}" type="presOf" srcId="{FC338527-CAEC-4631-B145-5955D743929F}" destId="{54348648-9446-496A-8F9B-ADAF0923EA0A}" srcOrd="0" destOrd="0" presId="urn:microsoft.com/office/officeart/2005/8/layout/hList1"/>
    <dgm:cxn modelId="{9D15B4F0-98F9-4F40-A6F1-E8D32D6CEFBF}" type="presOf" srcId="{782425E7-607E-4245-87A9-FADF21A5315B}" destId="{8F120553-6356-49B9-9796-BD6A2E12FFD8}" srcOrd="0" destOrd="1" presId="urn:microsoft.com/office/officeart/2005/8/layout/hList1"/>
    <dgm:cxn modelId="{618B0CF3-2620-4208-994A-F3CAED75085A}" srcId="{AA40C90F-2CC9-4083-9188-53EDD2D2B16A}" destId="{FAFE3577-3104-4BBA-B55F-6E086CA7AB1D}" srcOrd="2" destOrd="0" parTransId="{7AB0BFA6-D033-4E54-BA9D-0700A2757ACC}" sibTransId="{1DF824D4-ABDC-4B95-80D9-ED6070B288CF}"/>
    <dgm:cxn modelId="{441324F8-3B1C-45F0-B806-F660E815566E}" type="presOf" srcId="{6576F942-7D17-4884-8FEE-1F41D1A61271}" destId="{8F120553-6356-49B9-9796-BD6A2E12FFD8}" srcOrd="0" destOrd="0" presId="urn:microsoft.com/office/officeart/2005/8/layout/hList1"/>
    <dgm:cxn modelId="{64C7D7D5-E914-47A1-A78A-C0E0C9CBF003}" type="presParOf" srcId="{35FB29AE-8B6E-453C-A1EE-6957F251D1D0}" destId="{23850EAF-0204-4EB2-A794-4848CFC55FDD}" srcOrd="0" destOrd="0" presId="urn:microsoft.com/office/officeart/2005/8/layout/hList1"/>
    <dgm:cxn modelId="{15505546-2494-4DF1-9FFD-6EC6E8EA858B}" type="presParOf" srcId="{23850EAF-0204-4EB2-A794-4848CFC55FDD}" destId="{01A8211E-FDDB-4C4C-BE6E-39B6FE600609}" srcOrd="0" destOrd="0" presId="urn:microsoft.com/office/officeart/2005/8/layout/hList1"/>
    <dgm:cxn modelId="{6477418F-CB27-4B18-82CE-D6E22D58D821}" type="presParOf" srcId="{23850EAF-0204-4EB2-A794-4848CFC55FDD}" destId="{F86BA2BB-0295-43F8-B94F-6BCC174AA86D}" srcOrd="1" destOrd="0" presId="urn:microsoft.com/office/officeart/2005/8/layout/hList1"/>
    <dgm:cxn modelId="{FB6CE8D4-B122-4CC0-A7E7-A4D202DE9F1F}" type="presParOf" srcId="{35FB29AE-8B6E-453C-A1EE-6957F251D1D0}" destId="{1129FC76-CF93-4D18-B383-2EEB31BA1317}" srcOrd="1" destOrd="0" presId="urn:microsoft.com/office/officeart/2005/8/layout/hList1"/>
    <dgm:cxn modelId="{E5DD2BF4-8949-4F98-AEAD-3526C5D15741}" type="presParOf" srcId="{35FB29AE-8B6E-453C-A1EE-6957F251D1D0}" destId="{3A55FAF3-E323-4765-9AEB-AE856CB4125D}" srcOrd="2" destOrd="0" presId="urn:microsoft.com/office/officeart/2005/8/layout/hList1"/>
    <dgm:cxn modelId="{008CD9FE-19B6-4047-96AA-81503BBFBB70}" type="presParOf" srcId="{3A55FAF3-E323-4765-9AEB-AE856CB4125D}" destId="{072F1A50-4121-4F4D-BA89-9EE912B85D6D}" srcOrd="0" destOrd="0" presId="urn:microsoft.com/office/officeart/2005/8/layout/hList1"/>
    <dgm:cxn modelId="{E482A2D0-8868-49E7-B605-6EC711FE85A8}" type="presParOf" srcId="{3A55FAF3-E323-4765-9AEB-AE856CB4125D}" destId="{911A69B6-00F5-4CB5-AA3F-905C7476FB78}" srcOrd="1" destOrd="0" presId="urn:microsoft.com/office/officeart/2005/8/layout/hList1"/>
    <dgm:cxn modelId="{457782A2-2F89-4453-8CCA-955048C8A483}" type="presParOf" srcId="{35FB29AE-8B6E-453C-A1EE-6957F251D1D0}" destId="{C8015CFB-8718-452F-B978-E6CC09346801}" srcOrd="3" destOrd="0" presId="urn:microsoft.com/office/officeart/2005/8/layout/hList1"/>
    <dgm:cxn modelId="{D3567820-613B-4743-93B2-579F387EF2E7}" type="presParOf" srcId="{35FB29AE-8B6E-453C-A1EE-6957F251D1D0}" destId="{7C63921C-9FAF-4AB7-B117-3FC15EB4A6A5}" srcOrd="4" destOrd="0" presId="urn:microsoft.com/office/officeart/2005/8/layout/hList1"/>
    <dgm:cxn modelId="{DB086AE3-1C03-4B38-91AA-16F4FBF042A9}" type="presParOf" srcId="{7C63921C-9FAF-4AB7-B117-3FC15EB4A6A5}" destId="{FE6125D1-F93E-420E-BDB5-F6D1945A67AB}" srcOrd="0" destOrd="0" presId="urn:microsoft.com/office/officeart/2005/8/layout/hList1"/>
    <dgm:cxn modelId="{FB7ECA2B-AB26-4504-AC02-97B0E7A3DA9D}" type="presParOf" srcId="{7C63921C-9FAF-4AB7-B117-3FC15EB4A6A5}" destId="{8F120553-6356-49B9-9796-BD6A2E12FFD8}" srcOrd="1" destOrd="0" presId="urn:microsoft.com/office/officeart/2005/8/layout/hList1"/>
    <dgm:cxn modelId="{F51376F7-82AE-4902-99D5-A7D91FB7D952}" type="presParOf" srcId="{35FB29AE-8B6E-453C-A1EE-6957F251D1D0}" destId="{FDC754DA-9387-4158-8B30-792B97B2D6B8}" srcOrd="5" destOrd="0" presId="urn:microsoft.com/office/officeart/2005/8/layout/hList1"/>
    <dgm:cxn modelId="{63DE8A32-9F0D-4914-8281-08FA86C9BFF9}" type="presParOf" srcId="{35FB29AE-8B6E-453C-A1EE-6957F251D1D0}" destId="{86E19BEA-D0B5-4DEF-9147-F29FC2FD47CF}" srcOrd="6" destOrd="0" presId="urn:microsoft.com/office/officeart/2005/8/layout/hList1"/>
    <dgm:cxn modelId="{F6F84F03-3091-4E74-93A5-064522C126F2}" type="presParOf" srcId="{86E19BEA-D0B5-4DEF-9147-F29FC2FD47CF}" destId="{D8E98143-2B24-483A-8D79-FDC6E2D4F2B9}" srcOrd="0" destOrd="0" presId="urn:microsoft.com/office/officeart/2005/8/layout/hList1"/>
    <dgm:cxn modelId="{C8639CC3-69E0-4B59-95F0-AF1D2378494B}" type="presParOf" srcId="{86E19BEA-D0B5-4DEF-9147-F29FC2FD47CF}" destId="{54348648-9446-496A-8F9B-ADAF0923EA0A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EA58B58-1A14-4431-8BE4-9E8C6FE07097}" type="doc">
      <dgm:prSet loTypeId="urn:microsoft.com/office/officeart/2005/8/layout/list1" loCatId="list" qsTypeId="urn:microsoft.com/office/officeart/2005/8/quickstyle/simple5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0C60C71-130E-4026-9D7A-24238E27CD21}">
      <dgm:prSet/>
      <dgm:spPr/>
      <dgm:t>
        <a:bodyPr/>
        <a:lstStyle/>
        <a:p>
          <a:r>
            <a:rPr lang="en-GB" b="1"/>
            <a:t>Why Invest in Us?</a:t>
          </a:r>
          <a:endParaRPr lang="en-US"/>
        </a:p>
      </dgm:t>
    </dgm:pt>
    <dgm:pt modelId="{B39D5A1D-C3A4-46A6-8639-26997348F005}" type="parTrans" cxnId="{1194CDFD-6755-4120-8061-670CA4DAB5BB}">
      <dgm:prSet/>
      <dgm:spPr/>
      <dgm:t>
        <a:bodyPr/>
        <a:lstStyle/>
        <a:p>
          <a:endParaRPr lang="en-US"/>
        </a:p>
      </dgm:t>
    </dgm:pt>
    <dgm:pt modelId="{B6FC9D23-176E-4784-AEBE-38A93ADFD65A}" type="sibTrans" cxnId="{1194CDFD-6755-4120-8061-670CA4DAB5BB}">
      <dgm:prSet/>
      <dgm:spPr/>
      <dgm:t>
        <a:bodyPr/>
        <a:lstStyle/>
        <a:p>
          <a:endParaRPr lang="en-US"/>
        </a:p>
      </dgm:t>
    </dgm:pt>
    <dgm:pt modelId="{251FFFC2-158F-4877-B855-CA6F12721200}">
      <dgm:prSet/>
      <dgm:spPr/>
      <dgm:t>
        <a:bodyPr/>
        <a:lstStyle/>
        <a:p>
          <a:r>
            <a:rPr lang="en-GB"/>
            <a:t>Rapidly growing sharing economy; UK car rental market projected CAGR 4% to 2030 (IBISWorld, 2025).</a:t>
          </a:r>
          <a:endParaRPr lang="en-US"/>
        </a:p>
      </dgm:t>
    </dgm:pt>
    <dgm:pt modelId="{A1BD9CF7-2427-481F-A3C3-3726BD2C1007}" type="parTrans" cxnId="{172E3D17-42A0-4BB3-95FF-210A9D6D107F}">
      <dgm:prSet/>
      <dgm:spPr/>
      <dgm:t>
        <a:bodyPr/>
        <a:lstStyle/>
        <a:p>
          <a:endParaRPr lang="en-US"/>
        </a:p>
      </dgm:t>
    </dgm:pt>
    <dgm:pt modelId="{5FF860FD-D31E-44A5-AAB6-381D26238971}" type="sibTrans" cxnId="{172E3D17-42A0-4BB3-95FF-210A9D6D107F}">
      <dgm:prSet/>
      <dgm:spPr/>
      <dgm:t>
        <a:bodyPr/>
        <a:lstStyle/>
        <a:p>
          <a:endParaRPr lang="en-US"/>
        </a:p>
      </dgm:t>
    </dgm:pt>
    <dgm:pt modelId="{DC6865D1-6185-404C-BDD3-58B7A886C0D6}">
      <dgm:prSet/>
      <dgm:spPr/>
      <dgm:t>
        <a:bodyPr/>
        <a:lstStyle/>
        <a:p>
          <a:r>
            <a:rPr lang="en-GB"/>
            <a:t>Sustainable differentiation in line with consumer trends (Wells et al., 2019).</a:t>
          </a:r>
          <a:endParaRPr lang="en-US"/>
        </a:p>
      </dgm:t>
    </dgm:pt>
    <dgm:pt modelId="{0AAD7D29-2783-4896-B851-EA8D1D838C9C}" type="parTrans" cxnId="{1592660A-415F-4D2B-BA76-957F30E68B8B}">
      <dgm:prSet/>
      <dgm:spPr/>
      <dgm:t>
        <a:bodyPr/>
        <a:lstStyle/>
        <a:p>
          <a:endParaRPr lang="en-US"/>
        </a:p>
      </dgm:t>
    </dgm:pt>
    <dgm:pt modelId="{FE2F7A46-A355-4BA6-AF29-2E42366E0234}" type="sibTrans" cxnId="{1592660A-415F-4D2B-BA76-957F30E68B8B}">
      <dgm:prSet/>
      <dgm:spPr/>
      <dgm:t>
        <a:bodyPr/>
        <a:lstStyle/>
        <a:p>
          <a:endParaRPr lang="en-US"/>
        </a:p>
      </dgm:t>
    </dgm:pt>
    <dgm:pt modelId="{EC273765-D2D6-4C09-B1C7-E31ED41F157E}">
      <dgm:prSet/>
      <dgm:spPr/>
      <dgm:t>
        <a:bodyPr/>
        <a:lstStyle/>
        <a:p>
          <a:r>
            <a:rPr lang="en-GB"/>
            <a:t>Proven break-even and cash-positive trajectory by Month 4.</a:t>
          </a:r>
          <a:endParaRPr lang="en-US"/>
        </a:p>
      </dgm:t>
    </dgm:pt>
    <dgm:pt modelId="{7901FC07-03FA-4077-8EF7-F2EED479F20E}" type="parTrans" cxnId="{4F90B6E4-5DD9-40B3-8AAD-BC65D6A60465}">
      <dgm:prSet/>
      <dgm:spPr/>
      <dgm:t>
        <a:bodyPr/>
        <a:lstStyle/>
        <a:p>
          <a:endParaRPr lang="en-US"/>
        </a:p>
      </dgm:t>
    </dgm:pt>
    <dgm:pt modelId="{C65FC521-8B01-41C0-9C56-9858A1EC89BC}" type="sibTrans" cxnId="{4F90B6E4-5DD9-40B3-8AAD-BC65D6A60465}">
      <dgm:prSet/>
      <dgm:spPr/>
      <dgm:t>
        <a:bodyPr/>
        <a:lstStyle/>
        <a:p>
          <a:endParaRPr lang="en-US"/>
        </a:p>
      </dgm:t>
    </dgm:pt>
    <dgm:pt modelId="{D2AFB5C4-34DA-44E4-8D19-0405D4B39FA1}">
      <dgm:prSet/>
      <dgm:spPr/>
      <dgm:t>
        <a:bodyPr/>
        <a:lstStyle/>
        <a:p>
          <a:r>
            <a:rPr lang="en-GB" b="1"/>
            <a:t>Use of £50 k:</a:t>
          </a:r>
          <a:endParaRPr lang="en-US"/>
        </a:p>
      </dgm:t>
    </dgm:pt>
    <dgm:pt modelId="{8E978152-1D85-4CC5-B059-A3B6A8BFFCEB}" type="parTrans" cxnId="{D6584B48-D6DD-4C50-8AB4-4F6BB13F93B2}">
      <dgm:prSet/>
      <dgm:spPr/>
      <dgm:t>
        <a:bodyPr/>
        <a:lstStyle/>
        <a:p>
          <a:endParaRPr lang="en-US"/>
        </a:p>
      </dgm:t>
    </dgm:pt>
    <dgm:pt modelId="{756C7F62-9C76-40CB-AD70-0D28895DC5E2}" type="sibTrans" cxnId="{D6584B48-D6DD-4C50-8AB4-4F6BB13F93B2}">
      <dgm:prSet/>
      <dgm:spPr/>
      <dgm:t>
        <a:bodyPr/>
        <a:lstStyle/>
        <a:p>
          <a:endParaRPr lang="en-US"/>
        </a:p>
      </dgm:t>
    </dgm:pt>
    <dgm:pt modelId="{534B4778-D443-42BF-B71F-048076370D69}">
      <dgm:prSet/>
      <dgm:spPr/>
      <dgm:t>
        <a:bodyPr/>
        <a:lstStyle/>
        <a:p>
          <a:r>
            <a:rPr lang="en-GB"/>
            <a:t>Fleet expansion: +4 EVs (£28 k) (IBISWorld, 2025).</a:t>
          </a:r>
          <a:endParaRPr lang="en-US"/>
        </a:p>
      </dgm:t>
    </dgm:pt>
    <dgm:pt modelId="{884475F2-CC89-4FE9-8D76-032AE6A4B3AE}" type="parTrans" cxnId="{FFF505C8-3DC5-4C38-8330-8D836F630E05}">
      <dgm:prSet/>
      <dgm:spPr/>
      <dgm:t>
        <a:bodyPr/>
        <a:lstStyle/>
        <a:p>
          <a:endParaRPr lang="en-US"/>
        </a:p>
      </dgm:t>
    </dgm:pt>
    <dgm:pt modelId="{4B007D79-D145-47C8-9EA6-47D5B990A5D3}" type="sibTrans" cxnId="{FFF505C8-3DC5-4C38-8330-8D836F630E05}">
      <dgm:prSet/>
      <dgm:spPr/>
      <dgm:t>
        <a:bodyPr/>
        <a:lstStyle/>
        <a:p>
          <a:endParaRPr lang="en-US"/>
        </a:p>
      </dgm:t>
    </dgm:pt>
    <dgm:pt modelId="{8A4CA9C5-BA76-4A02-87C0-D1B6D1310C57}">
      <dgm:prSet/>
      <dgm:spPr/>
      <dgm:t>
        <a:bodyPr/>
        <a:lstStyle/>
        <a:p>
          <a:r>
            <a:rPr lang="en-GB"/>
            <a:t>App enhancements &amp; telematics upgrades (£12 k).</a:t>
          </a:r>
          <a:endParaRPr lang="en-US"/>
        </a:p>
      </dgm:t>
    </dgm:pt>
    <dgm:pt modelId="{3359CC23-1CB4-40DC-A049-1FC16527D57F}" type="parTrans" cxnId="{53596C41-7E05-4CF4-8A03-BF60926EED99}">
      <dgm:prSet/>
      <dgm:spPr/>
      <dgm:t>
        <a:bodyPr/>
        <a:lstStyle/>
        <a:p>
          <a:endParaRPr lang="en-US"/>
        </a:p>
      </dgm:t>
    </dgm:pt>
    <dgm:pt modelId="{556CD7C1-7B17-490C-A5D8-4B43710A85FA}" type="sibTrans" cxnId="{53596C41-7E05-4CF4-8A03-BF60926EED99}">
      <dgm:prSet/>
      <dgm:spPr/>
      <dgm:t>
        <a:bodyPr/>
        <a:lstStyle/>
        <a:p>
          <a:endParaRPr lang="en-US"/>
        </a:p>
      </dgm:t>
    </dgm:pt>
    <dgm:pt modelId="{BD27EBD3-85C0-423F-818F-4C2D4195A9EE}">
      <dgm:prSet/>
      <dgm:spPr/>
      <dgm:t>
        <a:bodyPr/>
        <a:lstStyle/>
        <a:p>
          <a:r>
            <a:rPr lang="en-GB"/>
            <a:t>Targeted marketing &amp; partnerships (£10 k).</a:t>
          </a:r>
          <a:endParaRPr lang="en-US"/>
        </a:p>
      </dgm:t>
    </dgm:pt>
    <dgm:pt modelId="{BC153172-25CA-4925-82A1-5A08D19C6993}" type="parTrans" cxnId="{22CC98E7-CCE4-4F4E-A05C-04036DC814D2}">
      <dgm:prSet/>
      <dgm:spPr/>
      <dgm:t>
        <a:bodyPr/>
        <a:lstStyle/>
        <a:p>
          <a:endParaRPr lang="en-US"/>
        </a:p>
      </dgm:t>
    </dgm:pt>
    <dgm:pt modelId="{1250407B-B6E6-4858-AE30-0A29AD908402}" type="sibTrans" cxnId="{22CC98E7-CCE4-4F4E-A05C-04036DC814D2}">
      <dgm:prSet/>
      <dgm:spPr/>
      <dgm:t>
        <a:bodyPr/>
        <a:lstStyle/>
        <a:p>
          <a:endParaRPr lang="en-US"/>
        </a:p>
      </dgm:t>
    </dgm:pt>
    <dgm:pt modelId="{7F6B4584-8E13-4ED4-94EB-0AD75EB1E7AD}" type="pres">
      <dgm:prSet presAssocID="{6EA58B58-1A14-4431-8BE4-9E8C6FE07097}" presName="linear" presStyleCnt="0">
        <dgm:presLayoutVars>
          <dgm:dir/>
          <dgm:animLvl val="lvl"/>
          <dgm:resizeHandles val="exact"/>
        </dgm:presLayoutVars>
      </dgm:prSet>
      <dgm:spPr/>
    </dgm:pt>
    <dgm:pt modelId="{0F5E35C7-D14F-4541-AADA-14EEE87FECEE}" type="pres">
      <dgm:prSet presAssocID="{E0C60C71-130E-4026-9D7A-24238E27CD21}" presName="parentLin" presStyleCnt="0"/>
      <dgm:spPr/>
    </dgm:pt>
    <dgm:pt modelId="{FD5ECCA1-C2D2-452D-AAF7-B807D0E4988F}" type="pres">
      <dgm:prSet presAssocID="{E0C60C71-130E-4026-9D7A-24238E27CD21}" presName="parentLeftMargin" presStyleLbl="node1" presStyleIdx="0" presStyleCnt="2"/>
      <dgm:spPr/>
    </dgm:pt>
    <dgm:pt modelId="{3603C8A8-6A7D-4086-940F-4FB53A8B5BA5}" type="pres">
      <dgm:prSet presAssocID="{E0C60C71-130E-4026-9D7A-24238E27CD2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251A2B2-8533-4DD9-B170-F041A19B4D47}" type="pres">
      <dgm:prSet presAssocID="{E0C60C71-130E-4026-9D7A-24238E27CD21}" presName="negativeSpace" presStyleCnt="0"/>
      <dgm:spPr/>
    </dgm:pt>
    <dgm:pt modelId="{9320F2A5-DAB8-4FE4-82D9-62E6EB21CAD6}" type="pres">
      <dgm:prSet presAssocID="{E0C60C71-130E-4026-9D7A-24238E27CD21}" presName="childText" presStyleLbl="conFgAcc1" presStyleIdx="0" presStyleCnt="2">
        <dgm:presLayoutVars>
          <dgm:bulletEnabled val="1"/>
        </dgm:presLayoutVars>
      </dgm:prSet>
      <dgm:spPr/>
    </dgm:pt>
    <dgm:pt modelId="{5D64CF98-BBAA-48EA-ABC5-9803D7F5636C}" type="pres">
      <dgm:prSet presAssocID="{B6FC9D23-176E-4784-AEBE-38A93ADFD65A}" presName="spaceBetweenRectangles" presStyleCnt="0"/>
      <dgm:spPr/>
    </dgm:pt>
    <dgm:pt modelId="{C85D2A17-AFED-46A2-9275-F4F790C52B66}" type="pres">
      <dgm:prSet presAssocID="{D2AFB5C4-34DA-44E4-8D19-0405D4B39FA1}" presName="parentLin" presStyleCnt="0"/>
      <dgm:spPr/>
    </dgm:pt>
    <dgm:pt modelId="{D37CF3E2-4EF1-4146-B13E-02546AA17E56}" type="pres">
      <dgm:prSet presAssocID="{D2AFB5C4-34DA-44E4-8D19-0405D4B39FA1}" presName="parentLeftMargin" presStyleLbl="node1" presStyleIdx="0" presStyleCnt="2"/>
      <dgm:spPr/>
    </dgm:pt>
    <dgm:pt modelId="{99D84A61-FE41-4849-9DFC-704DAD0B7D52}" type="pres">
      <dgm:prSet presAssocID="{D2AFB5C4-34DA-44E4-8D19-0405D4B39FA1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18888C8F-13F9-47B4-837A-166E733A48DB}" type="pres">
      <dgm:prSet presAssocID="{D2AFB5C4-34DA-44E4-8D19-0405D4B39FA1}" presName="negativeSpace" presStyleCnt="0"/>
      <dgm:spPr/>
    </dgm:pt>
    <dgm:pt modelId="{F6F6B244-4971-4672-93E3-3FFA6056BD5D}" type="pres">
      <dgm:prSet presAssocID="{D2AFB5C4-34DA-44E4-8D19-0405D4B39FA1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7605DF07-67B7-4B2C-A1D9-B1EC8D3B5131}" type="presOf" srcId="{534B4778-D443-42BF-B71F-048076370D69}" destId="{F6F6B244-4971-4672-93E3-3FFA6056BD5D}" srcOrd="0" destOrd="0" presId="urn:microsoft.com/office/officeart/2005/8/layout/list1"/>
    <dgm:cxn modelId="{1592660A-415F-4D2B-BA76-957F30E68B8B}" srcId="{E0C60C71-130E-4026-9D7A-24238E27CD21}" destId="{DC6865D1-6185-404C-BDD3-58B7A886C0D6}" srcOrd="1" destOrd="0" parTransId="{0AAD7D29-2783-4896-B851-EA8D1D838C9C}" sibTransId="{FE2F7A46-A355-4BA6-AF29-2E42366E0234}"/>
    <dgm:cxn modelId="{172E3D17-42A0-4BB3-95FF-210A9D6D107F}" srcId="{E0C60C71-130E-4026-9D7A-24238E27CD21}" destId="{251FFFC2-158F-4877-B855-CA6F12721200}" srcOrd="0" destOrd="0" parTransId="{A1BD9CF7-2427-481F-A3C3-3726BD2C1007}" sibTransId="{5FF860FD-D31E-44A5-AAB6-381D26238971}"/>
    <dgm:cxn modelId="{0468E718-780A-41B9-8BCC-357C06428DD3}" type="presOf" srcId="{D2AFB5C4-34DA-44E4-8D19-0405D4B39FA1}" destId="{D37CF3E2-4EF1-4146-B13E-02546AA17E56}" srcOrd="0" destOrd="0" presId="urn:microsoft.com/office/officeart/2005/8/layout/list1"/>
    <dgm:cxn modelId="{F01F2D2F-1D73-4EE9-A955-16CC5D4F8363}" type="presOf" srcId="{251FFFC2-158F-4877-B855-CA6F12721200}" destId="{9320F2A5-DAB8-4FE4-82D9-62E6EB21CAD6}" srcOrd="0" destOrd="0" presId="urn:microsoft.com/office/officeart/2005/8/layout/list1"/>
    <dgm:cxn modelId="{9D154C5D-7FEB-4980-9913-B0B16DFB5F64}" type="presOf" srcId="{6EA58B58-1A14-4431-8BE4-9E8C6FE07097}" destId="{7F6B4584-8E13-4ED4-94EB-0AD75EB1E7AD}" srcOrd="0" destOrd="0" presId="urn:microsoft.com/office/officeart/2005/8/layout/list1"/>
    <dgm:cxn modelId="{53596C41-7E05-4CF4-8A03-BF60926EED99}" srcId="{D2AFB5C4-34DA-44E4-8D19-0405D4B39FA1}" destId="{8A4CA9C5-BA76-4A02-87C0-D1B6D1310C57}" srcOrd="1" destOrd="0" parTransId="{3359CC23-1CB4-40DC-A049-1FC16527D57F}" sibTransId="{556CD7C1-7B17-490C-A5D8-4B43710A85FA}"/>
    <dgm:cxn modelId="{7CA1C844-6401-407F-B9CD-65717A668E95}" type="presOf" srcId="{8A4CA9C5-BA76-4A02-87C0-D1B6D1310C57}" destId="{F6F6B244-4971-4672-93E3-3FFA6056BD5D}" srcOrd="0" destOrd="1" presId="urn:microsoft.com/office/officeart/2005/8/layout/list1"/>
    <dgm:cxn modelId="{D52F4267-BCFF-4AB1-AA92-517CF5910D50}" type="presOf" srcId="{BD27EBD3-85C0-423F-818F-4C2D4195A9EE}" destId="{F6F6B244-4971-4672-93E3-3FFA6056BD5D}" srcOrd="0" destOrd="2" presId="urn:microsoft.com/office/officeart/2005/8/layout/list1"/>
    <dgm:cxn modelId="{D6584B48-D6DD-4C50-8AB4-4F6BB13F93B2}" srcId="{6EA58B58-1A14-4431-8BE4-9E8C6FE07097}" destId="{D2AFB5C4-34DA-44E4-8D19-0405D4B39FA1}" srcOrd="1" destOrd="0" parTransId="{8E978152-1D85-4CC5-B059-A3B6A8BFFCEB}" sibTransId="{756C7F62-9C76-40CB-AD70-0D28895DC5E2}"/>
    <dgm:cxn modelId="{AA66A198-F246-4A60-AEBD-71028696048D}" type="presOf" srcId="{E0C60C71-130E-4026-9D7A-24238E27CD21}" destId="{3603C8A8-6A7D-4086-940F-4FB53A8B5BA5}" srcOrd="1" destOrd="0" presId="urn:microsoft.com/office/officeart/2005/8/layout/list1"/>
    <dgm:cxn modelId="{E8318AA3-A099-4BB8-BF3A-69438308CA5E}" type="presOf" srcId="{DC6865D1-6185-404C-BDD3-58B7A886C0D6}" destId="{9320F2A5-DAB8-4FE4-82D9-62E6EB21CAD6}" srcOrd="0" destOrd="1" presId="urn:microsoft.com/office/officeart/2005/8/layout/list1"/>
    <dgm:cxn modelId="{ACF7B4C2-25DE-45C0-ADDF-5630662C0B9E}" type="presOf" srcId="{EC273765-D2D6-4C09-B1C7-E31ED41F157E}" destId="{9320F2A5-DAB8-4FE4-82D9-62E6EB21CAD6}" srcOrd="0" destOrd="2" presId="urn:microsoft.com/office/officeart/2005/8/layout/list1"/>
    <dgm:cxn modelId="{FFF505C8-3DC5-4C38-8330-8D836F630E05}" srcId="{D2AFB5C4-34DA-44E4-8D19-0405D4B39FA1}" destId="{534B4778-D443-42BF-B71F-048076370D69}" srcOrd="0" destOrd="0" parTransId="{884475F2-CC89-4FE9-8D76-032AE6A4B3AE}" sibTransId="{4B007D79-D145-47C8-9EA6-47D5B990A5D3}"/>
    <dgm:cxn modelId="{C97EE0D3-A363-4833-8B46-B8F058051141}" type="presOf" srcId="{E0C60C71-130E-4026-9D7A-24238E27CD21}" destId="{FD5ECCA1-C2D2-452D-AAF7-B807D0E4988F}" srcOrd="0" destOrd="0" presId="urn:microsoft.com/office/officeart/2005/8/layout/list1"/>
    <dgm:cxn modelId="{4F90B6E4-5DD9-40B3-8AAD-BC65D6A60465}" srcId="{E0C60C71-130E-4026-9D7A-24238E27CD21}" destId="{EC273765-D2D6-4C09-B1C7-E31ED41F157E}" srcOrd="2" destOrd="0" parTransId="{7901FC07-03FA-4077-8EF7-F2EED479F20E}" sibTransId="{C65FC521-8B01-41C0-9C56-9858A1EC89BC}"/>
    <dgm:cxn modelId="{22CC98E7-CCE4-4F4E-A05C-04036DC814D2}" srcId="{D2AFB5C4-34DA-44E4-8D19-0405D4B39FA1}" destId="{BD27EBD3-85C0-423F-818F-4C2D4195A9EE}" srcOrd="2" destOrd="0" parTransId="{BC153172-25CA-4925-82A1-5A08D19C6993}" sibTransId="{1250407B-B6E6-4858-AE30-0A29AD908402}"/>
    <dgm:cxn modelId="{2EA47DF3-DB5E-47E5-9E43-9D61EB19F2F1}" type="presOf" srcId="{D2AFB5C4-34DA-44E4-8D19-0405D4B39FA1}" destId="{99D84A61-FE41-4849-9DFC-704DAD0B7D52}" srcOrd="1" destOrd="0" presId="urn:microsoft.com/office/officeart/2005/8/layout/list1"/>
    <dgm:cxn modelId="{1194CDFD-6755-4120-8061-670CA4DAB5BB}" srcId="{6EA58B58-1A14-4431-8BE4-9E8C6FE07097}" destId="{E0C60C71-130E-4026-9D7A-24238E27CD21}" srcOrd="0" destOrd="0" parTransId="{B39D5A1D-C3A4-46A6-8639-26997348F005}" sibTransId="{B6FC9D23-176E-4784-AEBE-38A93ADFD65A}"/>
    <dgm:cxn modelId="{99CDCD9C-030C-474B-BCC0-59A08262F94F}" type="presParOf" srcId="{7F6B4584-8E13-4ED4-94EB-0AD75EB1E7AD}" destId="{0F5E35C7-D14F-4541-AADA-14EEE87FECEE}" srcOrd="0" destOrd="0" presId="urn:microsoft.com/office/officeart/2005/8/layout/list1"/>
    <dgm:cxn modelId="{D1EF6CE0-DD6F-40DE-BBEE-72443D46B3B2}" type="presParOf" srcId="{0F5E35C7-D14F-4541-AADA-14EEE87FECEE}" destId="{FD5ECCA1-C2D2-452D-AAF7-B807D0E4988F}" srcOrd="0" destOrd="0" presId="urn:microsoft.com/office/officeart/2005/8/layout/list1"/>
    <dgm:cxn modelId="{26ABF1BB-5F54-4D4A-8556-A772AD22A81E}" type="presParOf" srcId="{0F5E35C7-D14F-4541-AADA-14EEE87FECEE}" destId="{3603C8A8-6A7D-4086-940F-4FB53A8B5BA5}" srcOrd="1" destOrd="0" presId="urn:microsoft.com/office/officeart/2005/8/layout/list1"/>
    <dgm:cxn modelId="{7B1345B8-ABF6-489E-A21A-8B9E1F5371A5}" type="presParOf" srcId="{7F6B4584-8E13-4ED4-94EB-0AD75EB1E7AD}" destId="{8251A2B2-8533-4DD9-B170-F041A19B4D47}" srcOrd="1" destOrd="0" presId="urn:microsoft.com/office/officeart/2005/8/layout/list1"/>
    <dgm:cxn modelId="{42E4AFEE-A6EF-4B69-BD87-779D19C1DB31}" type="presParOf" srcId="{7F6B4584-8E13-4ED4-94EB-0AD75EB1E7AD}" destId="{9320F2A5-DAB8-4FE4-82D9-62E6EB21CAD6}" srcOrd="2" destOrd="0" presId="urn:microsoft.com/office/officeart/2005/8/layout/list1"/>
    <dgm:cxn modelId="{BD555109-ADBC-4377-98FC-F1A261D41847}" type="presParOf" srcId="{7F6B4584-8E13-4ED4-94EB-0AD75EB1E7AD}" destId="{5D64CF98-BBAA-48EA-ABC5-9803D7F5636C}" srcOrd="3" destOrd="0" presId="urn:microsoft.com/office/officeart/2005/8/layout/list1"/>
    <dgm:cxn modelId="{E8184BFD-AAE6-4A39-8DD4-BCB36A82E7D1}" type="presParOf" srcId="{7F6B4584-8E13-4ED4-94EB-0AD75EB1E7AD}" destId="{C85D2A17-AFED-46A2-9275-F4F790C52B66}" srcOrd="4" destOrd="0" presId="urn:microsoft.com/office/officeart/2005/8/layout/list1"/>
    <dgm:cxn modelId="{B4DEFDC9-C1E0-45B6-8D2D-2565FCA75EE5}" type="presParOf" srcId="{C85D2A17-AFED-46A2-9275-F4F790C52B66}" destId="{D37CF3E2-4EF1-4146-B13E-02546AA17E56}" srcOrd="0" destOrd="0" presId="urn:microsoft.com/office/officeart/2005/8/layout/list1"/>
    <dgm:cxn modelId="{EC309B54-BBCE-4088-8A18-215D4EAB401F}" type="presParOf" srcId="{C85D2A17-AFED-46A2-9275-F4F790C52B66}" destId="{99D84A61-FE41-4849-9DFC-704DAD0B7D52}" srcOrd="1" destOrd="0" presId="urn:microsoft.com/office/officeart/2005/8/layout/list1"/>
    <dgm:cxn modelId="{5D0EE269-F605-44D6-A348-AD92A9709943}" type="presParOf" srcId="{7F6B4584-8E13-4ED4-94EB-0AD75EB1E7AD}" destId="{18888C8F-13F9-47B4-837A-166E733A48DB}" srcOrd="5" destOrd="0" presId="urn:microsoft.com/office/officeart/2005/8/layout/list1"/>
    <dgm:cxn modelId="{436E73A9-99EF-4B64-A327-A2D84729E88E}" type="presParOf" srcId="{7F6B4584-8E13-4ED4-94EB-0AD75EB1E7AD}" destId="{F6F6B244-4971-4672-93E3-3FFA6056BD5D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5B2CC6-86BB-474C-BF25-8D80E6933524}">
      <dsp:nvSpPr>
        <dsp:cNvPr id="0" name=""/>
        <dsp:cNvSpPr/>
      </dsp:nvSpPr>
      <dsp:spPr>
        <a:xfrm>
          <a:off x="0" y="389394"/>
          <a:ext cx="10515600" cy="9639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6127" tIns="354076" rIns="816127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“To empower Cardiff’s community with clean, convenient, and cost-effective mobility solutions, paving the way to a 30% reduction in urban transport emissions by 2030” (Cardiff Council, 2023).</a:t>
          </a:r>
          <a:endParaRPr lang="en-US" sz="1700" kern="1200"/>
        </a:p>
      </dsp:txBody>
      <dsp:txXfrm>
        <a:off x="0" y="389394"/>
        <a:ext cx="10515600" cy="963900"/>
      </dsp:txXfrm>
    </dsp:sp>
    <dsp:sp modelId="{95BCB416-0214-4C7D-85E2-29AD971A5471}">
      <dsp:nvSpPr>
        <dsp:cNvPr id="0" name=""/>
        <dsp:cNvSpPr/>
      </dsp:nvSpPr>
      <dsp:spPr>
        <a:xfrm>
          <a:off x="525780" y="138474"/>
          <a:ext cx="7360920" cy="5018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700" b="1" kern="1200"/>
            <a:t>Mission Statement</a:t>
          </a:r>
          <a:endParaRPr lang="en-US" sz="1700" kern="1200"/>
        </a:p>
      </dsp:txBody>
      <dsp:txXfrm>
        <a:off x="550278" y="162972"/>
        <a:ext cx="7311924" cy="452844"/>
      </dsp:txXfrm>
    </dsp:sp>
    <dsp:sp modelId="{04389FDC-30F9-49A0-A720-441AE067FD7D}">
      <dsp:nvSpPr>
        <dsp:cNvPr id="0" name=""/>
        <dsp:cNvSpPr/>
      </dsp:nvSpPr>
      <dsp:spPr>
        <a:xfrm>
          <a:off x="0" y="1696014"/>
          <a:ext cx="10515600" cy="25168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6127" tIns="354076" rIns="816127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kern="1200"/>
            <a:t>Market Penetration:</a:t>
          </a:r>
          <a:r>
            <a:rPr lang="en-GB" sz="1700" kern="1200"/>
            <a:t> Achieve 600 monthly active users (10% of Cardiff’s car-rental market; Euromonitor International, 2024a).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kern="1200"/>
            <a:t>Revenue Target:</a:t>
          </a:r>
          <a:r>
            <a:rPr lang="en-GB" sz="1700" kern="1200"/>
            <a:t> Reach £180,000 in monthly gross bookings by Month 12, growing at 12% CAGR (IBISWorld, 2025).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kern="1200"/>
            <a:t>Fleet Utilization:</a:t>
          </a:r>
          <a:r>
            <a:rPr lang="en-GB" sz="1700" kern="1200"/>
            <a:t> Average 72% daily utilization across 50 vehicles (industry benchmark 65%; Euromonitor International, 2023).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kern="1200"/>
            <a:t>Partnerships:</a:t>
          </a:r>
          <a:r>
            <a:rPr lang="en-GB" sz="1700" kern="1200"/>
            <a:t> Secure contracts with ≥7 corporate clients (hotels, SMEs) generating 25% of total bookings (Mintel, 2025a).</a:t>
          </a:r>
          <a:endParaRPr lang="en-US" sz="1700" kern="1200"/>
        </a:p>
      </dsp:txBody>
      <dsp:txXfrm>
        <a:off x="0" y="1696014"/>
        <a:ext cx="10515600" cy="2516849"/>
      </dsp:txXfrm>
    </dsp:sp>
    <dsp:sp modelId="{FF0266A4-5B2F-4069-9D48-F5286CABEB21}">
      <dsp:nvSpPr>
        <dsp:cNvPr id="0" name=""/>
        <dsp:cNvSpPr/>
      </dsp:nvSpPr>
      <dsp:spPr>
        <a:xfrm>
          <a:off x="525780" y="1445094"/>
          <a:ext cx="7360920" cy="5018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700" b="1" kern="1200"/>
            <a:t>12-Month Objectives</a:t>
          </a:r>
          <a:endParaRPr lang="en-US" sz="1700" kern="1200"/>
        </a:p>
      </dsp:txBody>
      <dsp:txXfrm>
        <a:off x="550278" y="1469592"/>
        <a:ext cx="7311924" cy="4528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428DEE-EC31-443C-901F-589336B5FE27}">
      <dsp:nvSpPr>
        <dsp:cNvPr id="0" name=""/>
        <dsp:cNvSpPr/>
      </dsp:nvSpPr>
      <dsp:spPr>
        <a:xfrm>
          <a:off x="1967016" y="0"/>
          <a:ext cx="1510523" cy="139514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4AB787-10DA-480C-BA68-13B70C995E4B}">
      <dsp:nvSpPr>
        <dsp:cNvPr id="0" name=""/>
        <dsp:cNvSpPr/>
      </dsp:nvSpPr>
      <dsp:spPr>
        <a:xfrm>
          <a:off x="564387" y="1567955"/>
          <a:ext cx="4315781" cy="597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3600" b="1" kern="1200"/>
            <a:t>Company Structure</a:t>
          </a:r>
          <a:endParaRPr lang="en-US" sz="3600" kern="1200"/>
        </a:p>
      </dsp:txBody>
      <dsp:txXfrm>
        <a:off x="564387" y="1567955"/>
        <a:ext cx="4315781" cy="597917"/>
      </dsp:txXfrm>
    </dsp:sp>
    <dsp:sp modelId="{90065D53-E1FC-4CEC-8654-B2DA039377F9}">
      <dsp:nvSpPr>
        <dsp:cNvPr id="0" name=""/>
        <dsp:cNvSpPr/>
      </dsp:nvSpPr>
      <dsp:spPr>
        <a:xfrm>
          <a:off x="564387" y="2246251"/>
          <a:ext cx="4315781" cy="21050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Private Limited Company (Ltd):</a:t>
          </a:r>
          <a:r>
            <a:rPr lang="en-GB" sz="1700" kern="1200"/>
            <a:t> Enables share-based incentives for key hires and protects founder liability under the Companies Act 2006 (Cardiff Council, 2024).</a:t>
          </a:r>
          <a:endParaRPr lang="en-US" sz="1700" kern="1200"/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Insurance &amp; Licences:</a:t>
          </a:r>
          <a:r>
            <a:rPr lang="en-GB" sz="1700" kern="1200"/>
            <a:t> Comprehensive fleet insurance (£1,200/vehicle/year) and compliance with Private Hire Vehicle Licence Conditions (annual vehicle inspection, driver DBS checks) (Cardiff Council, 2024).</a:t>
          </a:r>
          <a:endParaRPr lang="en-US" sz="1700" kern="1200"/>
        </a:p>
      </dsp:txBody>
      <dsp:txXfrm>
        <a:off x="564387" y="2246251"/>
        <a:ext cx="4315781" cy="2105086"/>
      </dsp:txXfrm>
    </dsp:sp>
    <dsp:sp modelId="{428B4688-40B2-46F6-ABB9-094D223EC71E}">
      <dsp:nvSpPr>
        <dsp:cNvPr id="0" name=""/>
        <dsp:cNvSpPr/>
      </dsp:nvSpPr>
      <dsp:spPr>
        <a:xfrm>
          <a:off x="7038059" y="0"/>
          <a:ext cx="1510523" cy="139514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CBC562-83F9-4F72-8A92-153FF268DE06}">
      <dsp:nvSpPr>
        <dsp:cNvPr id="0" name=""/>
        <dsp:cNvSpPr/>
      </dsp:nvSpPr>
      <dsp:spPr>
        <a:xfrm>
          <a:off x="5635430" y="1567955"/>
          <a:ext cx="4315781" cy="597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3600" b="1" kern="1200"/>
            <a:t>Depot Locations</a:t>
          </a:r>
          <a:endParaRPr lang="en-US" sz="3600" kern="1200"/>
        </a:p>
      </dsp:txBody>
      <dsp:txXfrm>
        <a:off x="5635430" y="1567955"/>
        <a:ext cx="4315781" cy="597917"/>
      </dsp:txXfrm>
    </dsp:sp>
    <dsp:sp modelId="{D5988F89-0F1B-43FE-B910-E4D2E3B11B9F}">
      <dsp:nvSpPr>
        <dsp:cNvPr id="0" name=""/>
        <dsp:cNvSpPr/>
      </dsp:nvSpPr>
      <dsp:spPr>
        <a:xfrm>
          <a:off x="5635430" y="2246251"/>
          <a:ext cx="4315781" cy="21050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Cardiff Central Station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500 m² garage lease (£3,000/month)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Direct footfall of 15,000 daily travellers (Cardiff Council, 2023)</a:t>
          </a:r>
          <a:endParaRPr lang="en-US" sz="1700" kern="1200"/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Cardiff Airport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300 m² stand (£2,200/month) with EV charging bays (4 fast chargers)</a:t>
          </a:r>
          <a:endParaRPr lang="en-US" sz="1700" kern="1200"/>
        </a:p>
      </dsp:txBody>
      <dsp:txXfrm>
        <a:off x="5635430" y="2246251"/>
        <a:ext cx="4315781" cy="21050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A51452-9BC6-432B-8D95-F3934341613B}">
      <dsp:nvSpPr>
        <dsp:cNvPr id="0" name=""/>
        <dsp:cNvSpPr/>
      </dsp:nvSpPr>
      <dsp:spPr>
        <a:xfrm>
          <a:off x="0" y="357786"/>
          <a:ext cx="4958965" cy="17387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4871" tIns="249936" rIns="384871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lt-LT" sz="1200" b="1" kern="1200"/>
            <a:t>Headcount Year 1:</a:t>
          </a:r>
          <a:r>
            <a:rPr lang="lt-LT" sz="1200" kern="1200"/>
            <a:t> 14 FTE: 2 Fleet Managers (£32 k pa), 6 Drivers (£24 k pa), 4 Customer-Service Agents (£22 k pa), 2 Technicians (£28 k pa).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lt-LT" sz="1200" b="1" kern="1200"/>
            <a:t>Recruitment:</a:t>
          </a:r>
          <a:r>
            <a:rPr lang="lt-LT" sz="1200" kern="1200"/>
            <a:t> Partnerships with Cardiff Metropolitan University career service; diversity target: ≥40% female staff (Jarašūnienė et al., 2024).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lt-LT" sz="1200" b="1" kern="1200"/>
            <a:t>Training:</a:t>
          </a:r>
          <a:r>
            <a:rPr lang="lt-LT" sz="1200" kern="1200"/>
            <a:t> Quarterly eco-driving and customer-service workshops, reducing accident rate by 15% (Adamczak et al., 2020).</a:t>
          </a:r>
          <a:endParaRPr lang="en-US" sz="1200" kern="1200"/>
        </a:p>
      </dsp:txBody>
      <dsp:txXfrm>
        <a:off x="0" y="357786"/>
        <a:ext cx="4958965" cy="1738799"/>
      </dsp:txXfrm>
    </dsp:sp>
    <dsp:sp modelId="{9557DD04-5165-4DBF-B3C9-50CD02EF6FF3}">
      <dsp:nvSpPr>
        <dsp:cNvPr id="0" name=""/>
        <dsp:cNvSpPr/>
      </dsp:nvSpPr>
      <dsp:spPr>
        <a:xfrm>
          <a:off x="247948" y="180666"/>
          <a:ext cx="3471276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1206" tIns="0" rIns="131206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lt-LT" sz="1200" b="1" kern="1200"/>
            <a:t>Human Resources Plan</a:t>
          </a:r>
          <a:endParaRPr lang="en-US" sz="1200" kern="1200"/>
        </a:p>
      </dsp:txBody>
      <dsp:txXfrm>
        <a:off x="265241" y="197959"/>
        <a:ext cx="3436690" cy="319654"/>
      </dsp:txXfrm>
    </dsp:sp>
    <dsp:sp modelId="{F2EC277B-8C31-4EAD-98E6-7F6692E3D4CF}">
      <dsp:nvSpPr>
        <dsp:cNvPr id="0" name=""/>
        <dsp:cNvSpPr/>
      </dsp:nvSpPr>
      <dsp:spPr>
        <a:xfrm>
          <a:off x="0" y="2338506"/>
          <a:ext cx="4958965" cy="1398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4871" tIns="249936" rIns="384871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lt-LT" sz="1200" b="1" kern="1200"/>
            <a:t>Startup Costs:</a:t>
          </a:r>
          <a:r>
            <a:rPr lang="lt-LT" sz="1200" kern="1200"/>
            <a:t> £350 k total (fleet £200 k; app dev &amp; telematics £50 k; depot setup £40 k; working capital £60 k).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lt-LT" sz="1200" b="1" kern="1200"/>
            <a:t>Monthly Operating Costs:</a:t>
          </a:r>
          <a:r>
            <a:rPr lang="lt-LT" sz="1200" kern="1200"/>
            <a:t> £45 k (salaries £30 k; utilities &amp; maintenance £10 k; marketing £5 k).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lt-LT" sz="1200" b="1" kern="1200"/>
            <a:t>Break-Even:</a:t>
          </a:r>
          <a:r>
            <a:rPr lang="lt-LT" sz="1200" kern="1200"/>
            <a:t> Achieved at 4,200 rental hours/month (Month 5) → positive EBITDA by Month 6 (IBISWorld, 2025).</a:t>
          </a:r>
          <a:endParaRPr lang="en-US" sz="1200" kern="1200"/>
        </a:p>
      </dsp:txBody>
      <dsp:txXfrm>
        <a:off x="0" y="2338506"/>
        <a:ext cx="4958965" cy="1398600"/>
      </dsp:txXfrm>
    </dsp:sp>
    <dsp:sp modelId="{31B19E9F-94D4-4889-BB58-320E2ACC925B}">
      <dsp:nvSpPr>
        <dsp:cNvPr id="0" name=""/>
        <dsp:cNvSpPr/>
      </dsp:nvSpPr>
      <dsp:spPr>
        <a:xfrm>
          <a:off x="247948" y="2161386"/>
          <a:ext cx="3471276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1206" tIns="0" rIns="131206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lt-LT" sz="1200" b="1" kern="1200"/>
            <a:t>Key Financial Metrics (Year 1)</a:t>
          </a:r>
          <a:endParaRPr lang="en-US" sz="1200" kern="1200"/>
        </a:p>
      </dsp:txBody>
      <dsp:txXfrm>
        <a:off x="265241" y="2178679"/>
        <a:ext cx="3436690" cy="31965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A8211E-FDDB-4C4C-BE6E-39B6FE600609}">
      <dsp:nvSpPr>
        <dsp:cNvPr id="0" name=""/>
        <dsp:cNvSpPr/>
      </dsp:nvSpPr>
      <dsp:spPr>
        <a:xfrm>
          <a:off x="3953" y="23164"/>
          <a:ext cx="2377306" cy="5472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lt-LT" sz="1900" b="1" kern="1200"/>
            <a:t>Strengths</a:t>
          </a:r>
          <a:endParaRPr lang="en-US" sz="1900" kern="1200"/>
        </a:p>
      </dsp:txBody>
      <dsp:txXfrm>
        <a:off x="3953" y="23164"/>
        <a:ext cx="2377306" cy="547200"/>
      </dsp:txXfrm>
    </dsp:sp>
    <dsp:sp modelId="{F86BA2BB-0295-43F8-B94F-6BCC174AA86D}">
      <dsp:nvSpPr>
        <dsp:cNvPr id="0" name=""/>
        <dsp:cNvSpPr/>
      </dsp:nvSpPr>
      <dsp:spPr>
        <a:xfrm>
          <a:off x="3953" y="570364"/>
          <a:ext cx="2377306" cy="375780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lt-LT" sz="1900" kern="1200"/>
            <a:t>Telematics-driven fleet reduces fuel consumption by 12% (Adamczak et al., 2020).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lt-LT" sz="1900" kern="1200"/>
            <a:t>Mobile app average rating: 4.8/5 across App Store and Google Play (Horsfield &amp; Smith, 2014).</a:t>
          </a:r>
          <a:endParaRPr lang="en-US" sz="1900" kern="1200"/>
        </a:p>
      </dsp:txBody>
      <dsp:txXfrm>
        <a:off x="3953" y="570364"/>
        <a:ext cx="2377306" cy="3757808"/>
      </dsp:txXfrm>
    </dsp:sp>
    <dsp:sp modelId="{072F1A50-4121-4F4D-BA89-9EE912B85D6D}">
      <dsp:nvSpPr>
        <dsp:cNvPr id="0" name=""/>
        <dsp:cNvSpPr/>
      </dsp:nvSpPr>
      <dsp:spPr>
        <a:xfrm>
          <a:off x="2714082" y="23164"/>
          <a:ext cx="2377306" cy="547200"/>
        </a:xfrm>
        <a:prstGeom prst="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accent2">
              <a:hueOff val="1560506"/>
              <a:satOff val="-1946"/>
              <a:lumOff val="4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lt-LT" sz="1900" b="1" kern="1200"/>
            <a:t>Weaknesses</a:t>
          </a:r>
          <a:endParaRPr lang="en-US" sz="1900" kern="1200"/>
        </a:p>
      </dsp:txBody>
      <dsp:txXfrm>
        <a:off x="2714082" y="23164"/>
        <a:ext cx="2377306" cy="547200"/>
      </dsp:txXfrm>
    </dsp:sp>
    <dsp:sp modelId="{911A69B6-00F5-4CB5-AA3F-905C7476FB78}">
      <dsp:nvSpPr>
        <dsp:cNvPr id="0" name=""/>
        <dsp:cNvSpPr/>
      </dsp:nvSpPr>
      <dsp:spPr>
        <a:xfrm>
          <a:off x="2714082" y="570364"/>
          <a:ext cx="2377306" cy="3757808"/>
        </a:xfrm>
        <a:prstGeom prst="rect">
          <a:avLst/>
        </a:prstGeom>
        <a:solidFill>
          <a:schemeClr val="accent2">
            <a:tint val="40000"/>
            <a:alpha val="90000"/>
            <a:hueOff val="1675274"/>
            <a:satOff val="-1459"/>
            <a:lumOff val="-2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1675274"/>
              <a:satOff val="-1459"/>
              <a:lumOff val="-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lt-LT" sz="1900" kern="1200"/>
            <a:t>High CapEx: £4 k–£7 k per hybrid and £10 k–£12 k per EV (charging infrastructure adds £1 k/vehicle).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lt-LT" sz="1900" kern="1200"/>
            <a:t>Limited brand awareness in Year 1 (requiring heavy marketing spend).</a:t>
          </a:r>
          <a:endParaRPr lang="en-US" sz="1900" kern="1200"/>
        </a:p>
      </dsp:txBody>
      <dsp:txXfrm>
        <a:off x="2714082" y="570364"/>
        <a:ext cx="2377306" cy="3757808"/>
      </dsp:txXfrm>
    </dsp:sp>
    <dsp:sp modelId="{FE6125D1-F93E-420E-BDB5-F6D1945A67AB}">
      <dsp:nvSpPr>
        <dsp:cNvPr id="0" name=""/>
        <dsp:cNvSpPr/>
      </dsp:nvSpPr>
      <dsp:spPr>
        <a:xfrm>
          <a:off x="5424211" y="23164"/>
          <a:ext cx="2377306" cy="547200"/>
        </a:xfrm>
        <a:prstGeom prst="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accent2">
              <a:hueOff val="3121013"/>
              <a:satOff val="-3893"/>
              <a:lumOff val="91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lt-LT" sz="1900" b="1" kern="1200"/>
            <a:t>Opportunities</a:t>
          </a:r>
          <a:endParaRPr lang="en-US" sz="1900" kern="1200"/>
        </a:p>
      </dsp:txBody>
      <dsp:txXfrm>
        <a:off x="5424211" y="23164"/>
        <a:ext cx="2377306" cy="547200"/>
      </dsp:txXfrm>
    </dsp:sp>
    <dsp:sp modelId="{8F120553-6356-49B9-9796-BD6A2E12FFD8}">
      <dsp:nvSpPr>
        <dsp:cNvPr id="0" name=""/>
        <dsp:cNvSpPr/>
      </dsp:nvSpPr>
      <dsp:spPr>
        <a:xfrm>
          <a:off x="5424211" y="570364"/>
          <a:ext cx="2377306" cy="3757808"/>
        </a:xfrm>
        <a:prstGeom prst="rect">
          <a:avLst/>
        </a:prstGeom>
        <a:solidFill>
          <a:schemeClr val="accent2">
            <a:tint val="40000"/>
            <a:alpha val="90000"/>
            <a:hueOff val="3350547"/>
            <a:satOff val="-2919"/>
            <a:lumOff val="-4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3350547"/>
              <a:satOff val="-2919"/>
              <a:lumOff val="-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lt-LT" sz="1900" kern="1200"/>
            <a:t>UK market projected to grow at 3.8 % CAGR 2025–2030 (IBISWorld, 2025).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lt-LT" sz="1900" kern="1200"/>
            <a:t>Planned Cardiff congestion-charge zone in 2027 increases demand for clean vehicles (Cardiff Council, 2023).</a:t>
          </a:r>
          <a:endParaRPr lang="en-US" sz="1900" kern="1200"/>
        </a:p>
      </dsp:txBody>
      <dsp:txXfrm>
        <a:off x="5424211" y="570364"/>
        <a:ext cx="2377306" cy="3757808"/>
      </dsp:txXfrm>
    </dsp:sp>
    <dsp:sp modelId="{D8E98143-2B24-483A-8D79-FDC6E2D4F2B9}">
      <dsp:nvSpPr>
        <dsp:cNvPr id="0" name=""/>
        <dsp:cNvSpPr/>
      </dsp:nvSpPr>
      <dsp:spPr>
        <a:xfrm>
          <a:off x="8134340" y="23164"/>
          <a:ext cx="2377306" cy="547200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lt-LT" sz="1900" b="1" kern="1200"/>
            <a:t>Threats</a:t>
          </a:r>
          <a:endParaRPr lang="en-US" sz="1900" kern="1200"/>
        </a:p>
      </dsp:txBody>
      <dsp:txXfrm>
        <a:off x="8134340" y="23164"/>
        <a:ext cx="2377306" cy="547200"/>
      </dsp:txXfrm>
    </dsp:sp>
    <dsp:sp modelId="{54348648-9446-496A-8F9B-ADAF0923EA0A}">
      <dsp:nvSpPr>
        <dsp:cNvPr id="0" name=""/>
        <dsp:cNvSpPr/>
      </dsp:nvSpPr>
      <dsp:spPr>
        <a:xfrm>
          <a:off x="8134340" y="570364"/>
          <a:ext cx="2377306" cy="3757808"/>
        </a:xfrm>
        <a:prstGeom prst="rect">
          <a:avLst/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lt-LT" sz="1900" kern="1200"/>
            <a:t>Competing ride-hailing services offering similar green options (e.g., Uber Green).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lt-LT" sz="1900" kern="1200"/>
            <a:t>Fluctuating electricity tariffs (peak vs. off-peak) impacting charging cost (~£0.15–£0.25/kWh) (Jarašūnienė et al., 2024).</a:t>
          </a:r>
          <a:endParaRPr lang="en-US" sz="1900" kern="1200"/>
        </a:p>
      </dsp:txBody>
      <dsp:txXfrm>
        <a:off x="8134340" y="570364"/>
        <a:ext cx="2377306" cy="375780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20F2A5-DAB8-4FE4-82D9-62E6EB21CAD6}">
      <dsp:nvSpPr>
        <dsp:cNvPr id="0" name=""/>
        <dsp:cNvSpPr/>
      </dsp:nvSpPr>
      <dsp:spPr>
        <a:xfrm>
          <a:off x="0" y="201693"/>
          <a:ext cx="7485413" cy="10772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80951" tIns="249936" rIns="580951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Rapidly growing sharing economy; UK car rental market projected CAGR 4% to 2030 (IBISWorld, 2025).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Sustainable differentiation in line with consumer trends (Wells et al., 2019).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Proven break-even and cash-positive trajectory by Month 4.</a:t>
          </a:r>
          <a:endParaRPr lang="en-US" sz="1200" kern="1200"/>
        </a:p>
      </dsp:txBody>
      <dsp:txXfrm>
        <a:off x="0" y="201693"/>
        <a:ext cx="7485413" cy="1077299"/>
      </dsp:txXfrm>
    </dsp:sp>
    <dsp:sp modelId="{3603C8A8-6A7D-4086-940F-4FB53A8B5BA5}">
      <dsp:nvSpPr>
        <dsp:cNvPr id="0" name=""/>
        <dsp:cNvSpPr/>
      </dsp:nvSpPr>
      <dsp:spPr>
        <a:xfrm>
          <a:off x="374270" y="24573"/>
          <a:ext cx="5239789" cy="35424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8052" tIns="0" rIns="198052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Why Invest in Us?</a:t>
          </a:r>
          <a:endParaRPr lang="en-US" sz="1200" kern="1200"/>
        </a:p>
      </dsp:txBody>
      <dsp:txXfrm>
        <a:off x="391563" y="41866"/>
        <a:ext cx="5205203" cy="319654"/>
      </dsp:txXfrm>
    </dsp:sp>
    <dsp:sp modelId="{F6F6B244-4971-4672-93E3-3FFA6056BD5D}">
      <dsp:nvSpPr>
        <dsp:cNvPr id="0" name=""/>
        <dsp:cNvSpPr/>
      </dsp:nvSpPr>
      <dsp:spPr>
        <a:xfrm>
          <a:off x="0" y="1520913"/>
          <a:ext cx="7485413" cy="9071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80951" tIns="249936" rIns="580951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Fleet expansion: +4 EVs (£28 k) (IBISWorld, 2025).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App enhancements &amp; telematics upgrades (£12 k).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Targeted marketing &amp; partnerships (£10 k).</a:t>
          </a:r>
          <a:endParaRPr lang="en-US" sz="1200" kern="1200"/>
        </a:p>
      </dsp:txBody>
      <dsp:txXfrm>
        <a:off x="0" y="1520913"/>
        <a:ext cx="7485413" cy="907199"/>
      </dsp:txXfrm>
    </dsp:sp>
    <dsp:sp modelId="{99D84A61-FE41-4849-9DFC-704DAD0B7D52}">
      <dsp:nvSpPr>
        <dsp:cNvPr id="0" name=""/>
        <dsp:cNvSpPr/>
      </dsp:nvSpPr>
      <dsp:spPr>
        <a:xfrm>
          <a:off x="374270" y="1343793"/>
          <a:ext cx="5239789" cy="354240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8052" tIns="0" rIns="198052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Use of £50 k:</a:t>
          </a:r>
          <a:endParaRPr lang="en-US" sz="1200" kern="1200"/>
        </a:p>
      </dsp:txBody>
      <dsp:txXfrm>
        <a:off x="391563" y="1361086"/>
        <a:ext cx="5205203" cy="3196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BD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98F98D-4A63-E64B-9CDA-07E24D76B4B4}" type="datetimeFigureOut">
              <a:rPr lang="en-BD" smtClean="0"/>
              <a:t>07/03/2025</a:t>
            </a:fld>
            <a:endParaRPr lang="en-BD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BD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BD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BD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1BCDAC-B77A-6049-B7D1-60F18D98AA27}" type="slidenum">
              <a:rPr lang="en-BD" smtClean="0"/>
              <a:t>‹#›</a:t>
            </a:fld>
            <a:endParaRPr lang="en-BD"/>
          </a:p>
        </p:txBody>
      </p:sp>
    </p:spTree>
    <p:extLst>
      <p:ext uri="{BB962C8B-B14F-4D97-AF65-F5344CB8AC3E}">
        <p14:creationId xmlns:p14="http://schemas.microsoft.com/office/powerpoint/2010/main" val="9917348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Cardiff Cabs has been positioned to meet growing demand for low-emission mobility in the city’s transport ecosystem. This presentation outlines how a £50,000 Angel Investment will enable deployment of additional electric vehicles, strengthen the mobile booking platform, and support high-impact marketing efforts. The funding request aligns with Cardiff Council’s commitment to reduce transport-related emissions by 30% by 2030 (Cardiff Council, 2023).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Cardiff Cabs combines hybrid and battery-electric vehicles with an intuitive smartphone app for hourly or daily bookings. The fleet—60% Toyota Prius hybrids (70 g CO₂/km) and 40% Nissan Leaf EVs (0 g CO₂/km)—uses telematics to optimize routes and reduce costs. Business travellers (35% of bookings) pay £35/day, university students &amp; tourists (45%) pay £8/hour, and local residents (20%) enroll in the “Green Miles” loyalty tier for discounts after 300 miles (Adamczak et al., 2020; Gierczak-Korzeniowska, 2020; Cohen &amp; Hopkins, 2015).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Mission: Empower Cardiff’s community with clean, cost-effective mobility, contributing to a 30% emission reduction by 2030. Objectives in 12 months: 600 monthly active users (10% market share), £180,000 in monthly bookings, 72% fleet utilization, and partnerships with at least seven corporate clients, driving 25% of bookings (Euromonitor International, 2024a; IBISWorld, 2025).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Incorporated as a Private Limited Company under the Companies Act 2006, providing liability protection and enabling share-based incentives. Each vehicle is insured at £1,200/year, and all drivers meet Cardiff Council’s Private Hire Vehicle Licence Conditions, including annual vehicle inspections and DBS checks. Depots are strategically located at Cardiff Central Station (500 m², £3,000/month; 15,000 daily travellers) and Cardiff Airport (300 m², £2,200/month; four fast EV chargers).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Year 1 headcount of 14 full-time roles: 2 fleet managers, 6 drivers, 4 customer-service agents, 2 technicians, with a diversity target of ≥40% female staff. Quarterly eco-driving training reduces accident rates by 15% (Jarašūnienė et al., 2024). Startup costs total £350k, with monthly operating expenses of £45k. We project break-even at 4,200 rental hours/month by Month 5 and positive EBITDA by Month 6.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Strengths include telematics-enabled fuel savings of 12% and a 4.8/5 app rating. Weaknesses include high CapEx (£4k–£12k/vehicle). Opportunities: UK car-rental CAGR of 3.8% (2025–30) and the 2027 congestion-charge zone. Threats: competition from ride-hailing green tiers and fluctuating electricity tariffs (£0.15–£0.25/kWh).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Marketing budget of £50k is allocated: 40% to Google Ads &amp; SEO targeting “Cardiff EV rental” (CTR 5%, CR 10%), 30% to Instagram/TikTok UGC ads (8% engagement), 20% to PR/Event sponsorships (Welsh Proms, station pop-up), and 10% to referral partnerships with major hotels, driving 15% of total bookings.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Physical collateral: 5,000 business cards/flyers with QR code and eco-badge, distributed on campuses and in hotels. Digital ads: TikTok 15-second demos (72% completion) and Facebook carousels highlighting CO₂ savings (50k reach). Email drip: 25% open, 10% click-through with eco-driving tips and loyalty invites.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KPIs: 3,000 app installs in Q1 (50% activation), average booking value of £42 (+8% upsells), 35% month-on-month retention via loyalty, and NPS ≥65 by Month 6 (industry avg. 45). These metrics will be tracked through integrated analytics.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Investment of £50k will fund 4 additional EVs (£32k), app and telematics upgrades (£10k), and targeted marketing (£8k). Projected Year 2 revenue of £2.4m (130% CAGR), 45% gross margin, IRR of 42%, and payback within 18 months.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+mj-lt"/>
              <a:buAutoNum type="arabicPeriod"/>
            </a:pPr>
            <a:r>
              <a:t>All sources cited on this slide provide the evidentiary basis for our projections and strategy. Please refer to the numbered reference list for details.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1BCDAC-B77A-6049-B7D1-60F18D98AA27}" type="slidenum">
              <a:rPr lang="en-BD" smtClean="0"/>
              <a:t>11</a:t>
            </a:fld>
            <a:endParaRPr lang="en-BD"/>
          </a:p>
        </p:txBody>
      </p:sp>
    </p:spTree>
    <p:extLst>
      <p:ext uri="{BB962C8B-B14F-4D97-AF65-F5344CB8AC3E}">
        <p14:creationId xmlns:p14="http://schemas.microsoft.com/office/powerpoint/2010/main" val="10186449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9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image" Target="../media/image16.jpeg"/><Relationship Id="rId7" Type="http://schemas.openxmlformats.org/officeDocument/2006/relationships/diagramQuickStyle" Target="../diagrams/quickStyle5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4" Type="http://schemas.openxmlformats.org/officeDocument/2006/relationships/hyperlink" Target="https://www.flickr.com/photos/cafecredit/32899395526" TargetMode="External"/><Relationship Id="rId9" Type="http://schemas.microsoft.com/office/2007/relationships/diagramDrawing" Target="../diagrams/drawing5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esearchgate.net/publication/293019728_Consumer_Rental_Car_Choice_Price_Agent_and_Brand_Effects" TargetMode="External"/><Relationship Id="rId13" Type="http://schemas.openxmlformats.org/officeDocument/2006/relationships/hyperlink" Target="https://www.mintel.com/press-centre/car-hire-hits-bump-in-the-road/" TargetMode="External"/><Relationship Id="rId3" Type="http://schemas.openxmlformats.org/officeDocument/2006/relationships/hyperlink" Target="https://www.cardiff.gov.uk/ENG/resident/Parking-roads-and-travel/transport-policies-plans/transport-white-paper/Pages/default.aspx" TargetMode="External"/><Relationship Id="rId7" Type="http://schemas.openxmlformats.org/officeDocument/2006/relationships/hyperlink" Target="https://www.euromonitor.com/world-market-for-car-rental/report" TargetMode="External"/><Relationship Id="rId12" Type="http://schemas.openxmlformats.org/officeDocument/2006/relationships/hyperlink" Target="https://www.racfoun.../car_rental_2.0_seminar-lytton__poston-nov2012.pdf" TargetMode="External"/><Relationship Id="rId2" Type="http://schemas.openxmlformats.org/officeDocument/2006/relationships/notesSlide" Target="../notesSlides/notesSlide11.xml"/><Relationship Id="rId16" Type="http://schemas.openxmlformats.org/officeDocument/2006/relationships/hyperlink" Target="https://orca.cardiff.ac.uk/id/eprint/166171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uromonitor.com/mobility-in-the-united-kingdom/report" TargetMode="External"/><Relationship Id="rId11" Type="http://schemas.openxmlformats.org/officeDocument/2006/relationships/hyperlink" Target="https://www.ibisworld.com/united-kingdom/industry/car-rental-leasing/4080/" TargetMode="External"/><Relationship Id="rId5" Type="http://schemas.openxmlformats.org/officeDocument/2006/relationships/hyperlink" Target="https://www.euromonitor.com/car-rental-top-six-industry-trends/report" TargetMode="External"/><Relationship Id="rId15" Type="http://schemas.openxmlformats.org/officeDocument/2006/relationships/hyperlink" Target="https://store.mintel.com/report/uk-car-purchasing-market-report" TargetMode="External"/><Relationship Id="rId10" Type="http://schemas.openxmlformats.org/officeDocument/2006/relationships/hyperlink" Target="https://www.ibisworld.com/united-kingdom/market-size/car-rental-leasing/" TargetMode="External"/><Relationship Id="rId4" Type="http://schemas.openxmlformats.org/officeDocument/2006/relationships/hyperlink" Target="https://www.cardiff.gov.uk/ENG/Business/Licences-and-permits/taxi-drivers/how-to-apply/Documents/14.%20Private%20Hire%20Vehicle%20Licence%20Conditions.pdf" TargetMode="External"/><Relationship Id="rId9" Type="http://schemas.openxmlformats.org/officeDocument/2006/relationships/hyperlink" Target="https://www.ibisworld.com/blog/the-growth-of-the-uk-sharing-economy/44/1126/" TargetMode="External"/><Relationship Id="rId14" Type="http://schemas.openxmlformats.org/officeDocument/2006/relationships/hyperlink" Target="https://store.mintel.com/report/uk-car-review-market-repor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6095990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5557" y="4551036"/>
            <a:ext cx="4284420" cy="168714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700">
                <a:solidFill>
                  <a:schemeClr val="bg1"/>
                </a:solidFill>
              </a:rPr>
              <a:t>Cardiff Cabs: Sustainable Mobility Pitch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5990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screenshot of a taxi&#10;&#10;AI-generated content may be incorrect.">
            <a:extLst>
              <a:ext uri="{FF2B5EF4-FFF2-40B4-BE49-F238E27FC236}">
                <a16:creationId xmlns:a16="http://schemas.microsoft.com/office/drawing/2014/main" id="{CDEB6887-49D1-364A-F0C8-6B2047D7DAF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2" b="2182"/>
          <a:stretch>
            <a:fillRect/>
          </a:stretch>
        </p:blipFill>
        <p:spPr>
          <a:xfrm>
            <a:off x="1155556" y="637762"/>
            <a:ext cx="9889765" cy="3579308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4650" y="4544112"/>
            <a:ext cx="4572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6734649" y="4750698"/>
            <a:ext cx="4310672" cy="1463834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Angel Investor Presentation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Funding Request: £50,000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Presenter: Abdul </a:t>
            </a:r>
            <a:r>
              <a:rPr lang="en-US" sz="1600" dirty="0" err="1">
                <a:solidFill>
                  <a:schemeClr val="tx1"/>
                </a:solidFill>
              </a:rPr>
              <a:t>Rukshan</a:t>
            </a:r>
            <a:endParaRPr lang="en-US" sz="1600" dirty="0">
              <a:solidFill>
                <a:schemeClr val="tx1"/>
              </a:solidFill>
            </a:endParaRP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tx1"/>
                </a:solidFill>
              </a:rPr>
              <a:t>Date: 03 </a:t>
            </a:r>
            <a:r>
              <a:rPr lang="en-US" sz="1600" dirty="0">
                <a:solidFill>
                  <a:schemeClr val="tx1"/>
                </a:solidFill>
              </a:rPr>
              <a:t>July 2025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F821940F-7A1D-4ACC-85B4-A932898A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17">
            <a:extLst>
              <a:ext uri="{FF2B5EF4-FFF2-40B4-BE49-F238E27FC236}">
                <a16:creationId xmlns:a16="http://schemas.microsoft.com/office/drawing/2014/main" id="{16674508-81D3-48CF-96BF-7FC60EAA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41994" cy="6858000"/>
          </a:xfrm>
          <a:custGeom>
            <a:avLst/>
            <a:gdLst>
              <a:gd name="connsiteX0" fmla="*/ 0 w 6568309"/>
              <a:gd name="connsiteY0" fmla="*/ 0 h 6858000"/>
              <a:gd name="connsiteX1" fmla="*/ 362841 w 6568309"/>
              <a:gd name="connsiteY1" fmla="*/ 0 h 6858000"/>
              <a:gd name="connsiteX2" fmla="*/ 523269 w 6568309"/>
              <a:gd name="connsiteY2" fmla="*/ 0 h 6858000"/>
              <a:gd name="connsiteX3" fmla="*/ 1343025 w 6568309"/>
              <a:gd name="connsiteY3" fmla="*/ 0 h 6858000"/>
              <a:gd name="connsiteX4" fmla="*/ 1705866 w 6568309"/>
              <a:gd name="connsiteY4" fmla="*/ 0 h 6858000"/>
              <a:gd name="connsiteX5" fmla="*/ 1866294 w 6568309"/>
              <a:gd name="connsiteY5" fmla="*/ 0 h 6858000"/>
              <a:gd name="connsiteX6" fmla="*/ 5225154 w 6568309"/>
              <a:gd name="connsiteY6" fmla="*/ 0 h 6858000"/>
              <a:gd name="connsiteX7" fmla="*/ 6568179 w 6568309"/>
              <a:gd name="connsiteY7" fmla="*/ 0 h 6858000"/>
              <a:gd name="connsiteX8" fmla="*/ 6568309 w 6568309"/>
              <a:gd name="connsiteY8" fmla="*/ 1 h 6858000"/>
              <a:gd name="connsiteX9" fmla="*/ 6562951 w 6568309"/>
              <a:gd name="connsiteY9" fmla="*/ 30700 h 6858000"/>
              <a:gd name="connsiteX10" fmla="*/ 6547446 w 6568309"/>
              <a:gd name="connsiteY10" fmla="*/ 310025 h 6858000"/>
              <a:gd name="connsiteX11" fmla="*/ 6558316 w 6568309"/>
              <a:gd name="connsiteY11" fmla="*/ 443960 h 6858000"/>
              <a:gd name="connsiteX12" fmla="*/ 6528896 w 6568309"/>
              <a:gd name="connsiteY12" fmla="*/ 642659 h 6858000"/>
              <a:gd name="connsiteX13" fmla="*/ 6523095 w 6568309"/>
              <a:gd name="connsiteY13" fmla="*/ 673307 h 6858000"/>
              <a:gd name="connsiteX14" fmla="*/ 6496169 w 6568309"/>
              <a:gd name="connsiteY14" fmla="*/ 839641 h 6858000"/>
              <a:gd name="connsiteX15" fmla="*/ 6450789 w 6568309"/>
              <a:gd name="connsiteY15" fmla="*/ 958357 h 6858000"/>
              <a:gd name="connsiteX16" fmla="*/ 6453996 w 6568309"/>
              <a:gd name="connsiteY16" fmla="*/ 963398 h 6858000"/>
              <a:gd name="connsiteX17" fmla="*/ 6419467 w 6568309"/>
              <a:gd name="connsiteY17" fmla="*/ 1117169 h 6858000"/>
              <a:gd name="connsiteX18" fmla="*/ 6417348 w 6568309"/>
              <a:gd name="connsiteY18" fmla="*/ 1144352 h 6858000"/>
              <a:gd name="connsiteX19" fmla="*/ 6418473 w 6568309"/>
              <a:gd name="connsiteY19" fmla="*/ 1164484 h 6858000"/>
              <a:gd name="connsiteX20" fmla="*/ 6406979 w 6568309"/>
              <a:gd name="connsiteY20" fmla="*/ 1213829 h 6858000"/>
              <a:gd name="connsiteX21" fmla="*/ 6381928 w 6568309"/>
              <a:gd name="connsiteY21" fmla="*/ 1294823 h 6858000"/>
              <a:gd name="connsiteX22" fmla="*/ 6377948 w 6568309"/>
              <a:gd name="connsiteY22" fmla="*/ 1312193 h 6858000"/>
              <a:gd name="connsiteX23" fmla="*/ 6379894 w 6568309"/>
              <a:gd name="connsiteY23" fmla="*/ 1327626 h 6858000"/>
              <a:gd name="connsiteX24" fmla="*/ 6385024 w 6568309"/>
              <a:gd name="connsiteY24" fmla="*/ 1331644 h 6858000"/>
              <a:gd name="connsiteX25" fmla="*/ 6383696 w 6568309"/>
              <a:gd name="connsiteY25" fmla="*/ 1341276 h 6858000"/>
              <a:gd name="connsiteX26" fmla="*/ 6384464 w 6568309"/>
              <a:gd name="connsiteY26" fmla="*/ 1343945 h 6858000"/>
              <a:gd name="connsiteX27" fmla="*/ 6387748 w 6568309"/>
              <a:gd name="connsiteY27" fmla="*/ 1359134 h 6858000"/>
              <a:gd name="connsiteX28" fmla="*/ 6364157 w 6568309"/>
              <a:gd name="connsiteY28" fmla="*/ 1427803 h 6858000"/>
              <a:gd name="connsiteX29" fmla="*/ 6335874 w 6568309"/>
              <a:gd name="connsiteY29" fmla="*/ 1540278 h 6858000"/>
              <a:gd name="connsiteX30" fmla="*/ 6331892 w 6568309"/>
              <a:gd name="connsiteY30" fmla="*/ 1547262 h 6858000"/>
              <a:gd name="connsiteX31" fmla="*/ 6332744 w 6568309"/>
              <a:gd name="connsiteY31" fmla="*/ 1577056 h 6858000"/>
              <a:gd name="connsiteX32" fmla="*/ 6333604 w 6568309"/>
              <a:gd name="connsiteY32" fmla="*/ 1595898 h 6858000"/>
              <a:gd name="connsiteX33" fmla="*/ 6324749 w 6568309"/>
              <a:gd name="connsiteY33" fmla="*/ 1703726 h 6858000"/>
              <a:gd name="connsiteX34" fmla="*/ 6329594 w 6568309"/>
              <a:gd name="connsiteY34" fmla="*/ 1809535 h 6858000"/>
              <a:gd name="connsiteX35" fmla="*/ 6329062 w 6568309"/>
              <a:gd name="connsiteY35" fmla="*/ 2018310 h 6858000"/>
              <a:gd name="connsiteX36" fmla="*/ 6321735 w 6568309"/>
              <a:gd name="connsiteY36" fmla="*/ 2071355 h 6858000"/>
              <a:gd name="connsiteX37" fmla="*/ 6322678 w 6568309"/>
              <a:gd name="connsiteY37" fmla="*/ 2141166 h 6858000"/>
              <a:gd name="connsiteX38" fmla="*/ 6321340 w 6568309"/>
              <a:gd name="connsiteY38" fmla="*/ 2154548 h 6858000"/>
              <a:gd name="connsiteX39" fmla="*/ 6316582 w 6568309"/>
              <a:gd name="connsiteY39" fmla="*/ 2158153 h 6858000"/>
              <a:gd name="connsiteX40" fmla="*/ 6311428 w 6568309"/>
              <a:gd name="connsiteY40" fmla="*/ 2178174 h 6858000"/>
              <a:gd name="connsiteX41" fmla="*/ 6310192 w 6568309"/>
              <a:gd name="connsiteY41" fmla="*/ 2202858 h 6858000"/>
              <a:gd name="connsiteX42" fmla="*/ 6309211 w 6568309"/>
              <a:gd name="connsiteY42" fmla="*/ 2320214 h 6858000"/>
              <a:gd name="connsiteX43" fmla="*/ 6300151 w 6568309"/>
              <a:gd name="connsiteY43" fmla="*/ 2417011 h 6858000"/>
              <a:gd name="connsiteX44" fmla="*/ 6295176 w 6568309"/>
              <a:gd name="connsiteY44" fmla="*/ 2454207 h 6858000"/>
              <a:gd name="connsiteX45" fmla="*/ 6293727 w 6568309"/>
              <a:gd name="connsiteY45" fmla="*/ 2487203 h 6858000"/>
              <a:gd name="connsiteX46" fmla="*/ 6285477 w 6568309"/>
              <a:gd name="connsiteY46" fmla="*/ 2512282 h 6858000"/>
              <a:gd name="connsiteX47" fmla="*/ 6286205 w 6568309"/>
              <a:gd name="connsiteY47" fmla="*/ 2514318 h 6858000"/>
              <a:gd name="connsiteX48" fmla="*/ 6304629 w 6568309"/>
              <a:gd name="connsiteY48" fmla="*/ 2574334 h 6858000"/>
              <a:gd name="connsiteX49" fmla="*/ 6303842 w 6568309"/>
              <a:gd name="connsiteY49" fmla="*/ 2579877 h 6858000"/>
              <a:gd name="connsiteX50" fmla="*/ 6303953 w 6568309"/>
              <a:gd name="connsiteY50" fmla="*/ 2608928 h 6858000"/>
              <a:gd name="connsiteX51" fmla="*/ 6303530 w 6568309"/>
              <a:gd name="connsiteY51" fmla="*/ 2613111 h 6858000"/>
              <a:gd name="connsiteX52" fmla="*/ 6297474 w 6568309"/>
              <a:gd name="connsiteY52" fmla="*/ 2621996 h 6858000"/>
              <a:gd name="connsiteX53" fmla="*/ 6299263 w 6568309"/>
              <a:gd name="connsiteY53" fmla="*/ 2634265 h 6858000"/>
              <a:gd name="connsiteX54" fmla="*/ 6293065 w 6568309"/>
              <a:gd name="connsiteY54" fmla="*/ 2647237 h 6858000"/>
              <a:gd name="connsiteX55" fmla="*/ 6297496 w 6568309"/>
              <a:gd name="connsiteY55" fmla="*/ 2650786 h 6858000"/>
              <a:gd name="connsiteX56" fmla="*/ 6301708 w 6568309"/>
              <a:gd name="connsiteY56" fmla="*/ 2661993 h 6858000"/>
              <a:gd name="connsiteX57" fmla="*/ 6295884 w 6568309"/>
              <a:gd name="connsiteY57" fmla="*/ 2670949 h 6858000"/>
              <a:gd name="connsiteX58" fmla="*/ 6291714 w 6568309"/>
              <a:gd name="connsiteY58" fmla="*/ 2690255 h 6858000"/>
              <a:gd name="connsiteX59" fmla="*/ 6292327 w 6568309"/>
              <a:gd name="connsiteY59" fmla="*/ 2695683 h 6858000"/>
              <a:gd name="connsiteX60" fmla="*/ 6284410 w 6568309"/>
              <a:gd name="connsiteY60" fmla="*/ 2713964 h 6858000"/>
              <a:gd name="connsiteX61" fmla="*/ 6280410 w 6568309"/>
              <a:gd name="connsiteY61" fmla="*/ 2730175 h 6858000"/>
              <a:gd name="connsiteX62" fmla="*/ 6288082 w 6568309"/>
              <a:gd name="connsiteY62" fmla="*/ 2763497 h 6858000"/>
              <a:gd name="connsiteX63" fmla="*/ 6260924 w 6568309"/>
              <a:gd name="connsiteY63" fmla="*/ 3051539 h 6858000"/>
              <a:gd name="connsiteX64" fmla="*/ 6210151 w 6568309"/>
              <a:gd name="connsiteY64" fmla="*/ 3335396 h 6858000"/>
              <a:gd name="connsiteX65" fmla="*/ 6212034 w 6568309"/>
              <a:gd name="connsiteY65" fmla="*/ 3456509 h 6858000"/>
              <a:gd name="connsiteX66" fmla="*/ 6197490 w 6568309"/>
              <a:gd name="connsiteY66" fmla="*/ 3531827 h 6858000"/>
              <a:gd name="connsiteX67" fmla="*/ 6208018 w 6568309"/>
              <a:gd name="connsiteY67" fmla="*/ 3570877 h 6858000"/>
              <a:gd name="connsiteX68" fmla="*/ 6205920 w 6568309"/>
              <a:gd name="connsiteY68" fmla="*/ 3583849 h 6858000"/>
              <a:gd name="connsiteX69" fmla="*/ 6199616 w 6568309"/>
              <a:gd name="connsiteY69" fmla="*/ 3592763 h 6858000"/>
              <a:gd name="connsiteX70" fmla="*/ 6181288 w 6568309"/>
              <a:gd name="connsiteY70" fmla="*/ 3653485 h 6858000"/>
              <a:gd name="connsiteX71" fmla="*/ 6175963 w 6568309"/>
              <a:gd name="connsiteY71" fmla="*/ 3670528 h 6858000"/>
              <a:gd name="connsiteX72" fmla="*/ 6176722 w 6568309"/>
              <a:gd name="connsiteY72" fmla="*/ 3685990 h 6858000"/>
              <a:gd name="connsiteX73" fmla="*/ 6181549 w 6568309"/>
              <a:gd name="connsiteY73" fmla="*/ 3690283 h 6858000"/>
              <a:gd name="connsiteX74" fmla="*/ 6179476 w 6568309"/>
              <a:gd name="connsiteY74" fmla="*/ 3699787 h 6858000"/>
              <a:gd name="connsiteX75" fmla="*/ 6180040 w 6568309"/>
              <a:gd name="connsiteY75" fmla="*/ 3702486 h 6858000"/>
              <a:gd name="connsiteX76" fmla="*/ 6182155 w 6568309"/>
              <a:gd name="connsiteY76" fmla="*/ 3717784 h 6858000"/>
              <a:gd name="connsiteX77" fmla="*/ 6158980 w 6568309"/>
              <a:gd name="connsiteY77" fmla="*/ 3746229 h 6858000"/>
              <a:gd name="connsiteX78" fmla="*/ 6096049 w 6568309"/>
              <a:gd name="connsiteY78" fmla="*/ 3924910 h 6858000"/>
              <a:gd name="connsiteX79" fmla="*/ 6069712 w 6568309"/>
              <a:gd name="connsiteY79" fmla="*/ 3989353 h 6858000"/>
              <a:gd name="connsiteX80" fmla="*/ 6067330 w 6568309"/>
              <a:gd name="connsiteY80" fmla="*/ 4033899 h 6858000"/>
              <a:gd name="connsiteX81" fmla="*/ 6061081 w 6568309"/>
              <a:gd name="connsiteY81" fmla="*/ 4142250 h 6858000"/>
              <a:gd name="connsiteX82" fmla="*/ 6042858 w 6568309"/>
              <a:gd name="connsiteY82" fmla="*/ 4329442 h 6858000"/>
              <a:gd name="connsiteX83" fmla="*/ 6034182 w 6568309"/>
              <a:gd name="connsiteY83" fmla="*/ 4456184 h 6858000"/>
              <a:gd name="connsiteX84" fmla="*/ 6029178 w 6568309"/>
              <a:gd name="connsiteY84" fmla="*/ 4468478 h 6858000"/>
              <a:gd name="connsiteX85" fmla="*/ 6029974 w 6568309"/>
              <a:gd name="connsiteY85" fmla="*/ 4469862 h 6858000"/>
              <a:gd name="connsiteX86" fmla="*/ 6028340 w 6568309"/>
              <a:gd name="connsiteY86" fmla="*/ 4483797 h 6858000"/>
              <a:gd name="connsiteX87" fmla="*/ 6025168 w 6568309"/>
              <a:gd name="connsiteY87" fmla="*/ 4487091 h 6858000"/>
              <a:gd name="connsiteX88" fmla="*/ 6023164 w 6568309"/>
              <a:gd name="connsiteY88" fmla="*/ 4496728 h 6858000"/>
              <a:gd name="connsiteX89" fmla="*/ 6016839 w 6568309"/>
              <a:gd name="connsiteY89" fmla="*/ 4515918 h 6858000"/>
              <a:gd name="connsiteX90" fmla="*/ 6017886 w 6568309"/>
              <a:gd name="connsiteY90" fmla="*/ 4519316 h 6858000"/>
              <a:gd name="connsiteX91" fmla="*/ 6011819 w 6568309"/>
              <a:gd name="connsiteY91" fmla="*/ 4547957 h 6858000"/>
              <a:gd name="connsiteX92" fmla="*/ 6012791 w 6568309"/>
              <a:gd name="connsiteY92" fmla="*/ 4548262 h 6858000"/>
              <a:gd name="connsiteX93" fmla="*/ 6015703 w 6568309"/>
              <a:gd name="connsiteY93" fmla="*/ 4555939 h 6858000"/>
              <a:gd name="connsiteX94" fmla="*/ 6018854 w 6568309"/>
              <a:gd name="connsiteY94" fmla="*/ 4570815 h 6858000"/>
              <a:gd name="connsiteX95" fmla="*/ 6033000 w 6568309"/>
              <a:gd name="connsiteY95" fmla="*/ 4633846 h 6858000"/>
              <a:gd name="connsiteX96" fmla="*/ 6032325 w 6568309"/>
              <a:gd name="connsiteY96" fmla="*/ 4639816 h 6858000"/>
              <a:gd name="connsiteX97" fmla="*/ 6032549 w 6568309"/>
              <a:gd name="connsiteY97" fmla="*/ 4639923 h 6858000"/>
              <a:gd name="connsiteX98" fmla="*/ 6032309 w 6568309"/>
              <a:gd name="connsiteY98" fmla="*/ 4646192 h 6858000"/>
              <a:gd name="connsiteX99" fmla="*/ 6031095 w 6568309"/>
              <a:gd name="connsiteY99" fmla="*/ 4650706 h 6858000"/>
              <a:gd name="connsiteX100" fmla="*/ 6029786 w 6568309"/>
              <a:gd name="connsiteY100" fmla="*/ 4662290 h 6858000"/>
              <a:gd name="connsiteX101" fmla="*/ 6030911 w 6568309"/>
              <a:gd name="connsiteY101" fmla="*/ 4666180 h 6858000"/>
              <a:gd name="connsiteX102" fmla="*/ 6033630 w 6568309"/>
              <a:gd name="connsiteY102" fmla="*/ 4667585 h 6858000"/>
              <a:gd name="connsiteX103" fmla="*/ 6033189 w 6568309"/>
              <a:gd name="connsiteY103" fmla="*/ 4668660 h 6858000"/>
              <a:gd name="connsiteX104" fmla="*/ 6038764 w 6568309"/>
              <a:gd name="connsiteY104" fmla="*/ 4689807 h 6858000"/>
              <a:gd name="connsiteX105" fmla="*/ 6042217 w 6568309"/>
              <a:gd name="connsiteY105" fmla="*/ 4737890 h 6858000"/>
              <a:gd name="connsiteX106" fmla="*/ 6040543 w 6568309"/>
              <a:gd name="connsiteY106" fmla="*/ 4765657 h 6858000"/>
              <a:gd name="connsiteX107" fmla="*/ 6039956 w 6568309"/>
              <a:gd name="connsiteY107" fmla="*/ 4841463 h 6858000"/>
              <a:gd name="connsiteX108" fmla="*/ 6057123 w 6568309"/>
              <a:gd name="connsiteY108" fmla="*/ 4969863 h 6858000"/>
              <a:gd name="connsiteX109" fmla="*/ 6055039 w 6568309"/>
              <a:gd name="connsiteY109" fmla="*/ 4974028 h 6858000"/>
              <a:gd name="connsiteX110" fmla="*/ 6053462 w 6568309"/>
              <a:gd name="connsiteY110" fmla="*/ 4980318 h 6858000"/>
              <a:gd name="connsiteX111" fmla="*/ 6053643 w 6568309"/>
              <a:gd name="connsiteY111" fmla="*/ 4980501 h 6858000"/>
              <a:gd name="connsiteX112" fmla="*/ 6051733 w 6568309"/>
              <a:gd name="connsiteY112" fmla="*/ 4986338 h 6858000"/>
              <a:gd name="connsiteX113" fmla="*/ 6049602 w 6568309"/>
              <a:gd name="connsiteY113" fmla="*/ 4991296 h 6858000"/>
              <a:gd name="connsiteX114" fmla="*/ 6075165 w 6568309"/>
              <a:gd name="connsiteY114" fmla="*/ 5076895 h 6858000"/>
              <a:gd name="connsiteX115" fmla="*/ 6073751 w 6568309"/>
              <a:gd name="connsiteY115" fmla="*/ 5081568 h 6858000"/>
              <a:gd name="connsiteX116" fmla="*/ 6073150 w 6568309"/>
              <a:gd name="connsiteY116" fmla="*/ 5088173 h 6858000"/>
              <a:gd name="connsiteX117" fmla="*/ 6073355 w 6568309"/>
              <a:gd name="connsiteY117" fmla="*/ 5088300 h 6858000"/>
              <a:gd name="connsiteX118" fmla="*/ 6072362 w 6568309"/>
              <a:gd name="connsiteY118" fmla="*/ 5094558 h 6858000"/>
              <a:gd name="connsiteX119" fmla="*/ 6064726 w 6568309"/>
              <a:gd name="connsiteY119" fmla="*/ 5125620 h 6858000"/>
              <a:gd name="connsiteX120" fmla="*/ 6065415 w 6568309"/>
              <a:gd name="connsiteY120" fmla="*/ 5268004 h 6858000"/>
              <a:gd name="connsiteX121" fmla="*/ 6066081 w 6568309"/>
              <a:gd name="connsiteY121" fmla="*/ 5269530 h 6858000"/>
              <a:gd name="connsiteX122" fmla="*/ 6043407 w 6568309"/>
              <a:gd name="connsiteY122" fmla="*/ 5390941 h 6858000"/>
              <a:gd name="connsiteX123" fmla="*/ 6025377 w 6568309"/>
              <a:gd name="connsiteY123" fmla="*/ 5539927 h 6858000"/>
              <a:gd name="connsiteX124" fmla="*/ 6010052 w 6568309"/>
              <a:gd name="connsiteY124" fmla="*/ 5791594 h 6858000"/>
              <a:gd name="connsiteX125" fmla="*/ 5994220 w 6568309"/>
              <a:gd name="connsiteY125" fmla="*/ 5855206 h 6858000"/>
              <a:gd name="connsiteX126" fmla="*/ 5982580 w 6568309"/>
              <a:gd name="connsiteY126" fmla="*/ 5873582 h 6858000"/>
              <a:gd name="connsiteX127" fmla="*/ 5983608 w 6568309"/>
              <a:gd name="connsiteY127" fmla="*/ 5876037 h 6858000"/>
              <a:gd name="connsiteX128" fmla="*/ 5983535 w 6568309"/>
              <a:gd name="connsiteY128" fmla="*/ 5886534 h 6858000"/>
              <a:gd name="connsiteX129" fmla="*/ 5988737 w 6568309"/>
              <a:gd name="connsiteY129" fmla="*/ 5888644 h 6858000"/>
              <a:gd name="connsiteX130" fmla="*/ 5992371 w 6568309"/>
              <a:gd name="connsiteY130" fmla="*/ 5903832 h 6858000"/>
              <a:gd name="connsiteX131" fmla="*/ 5990780 w 6568309"/>
              <a:gd name="connsiteY131" fmla="*/ 5923391 h 6858000"/>
              <a:gd name="connsiteX132" fmla="*/ 5993870 w 6568309"/>
              <a:gd name="connsiteY132" fmla="*/ 6013205 h 6858000"/>
              <a:gd name="connsiteX133" fmla="*/ 5997673 w 6568309"/>
              <a:gd name="connsiteY133" fmla="*/ 6074018 h 6858000"/>
              <a:gd name="connsiteX134" fmla="*/ 6014840 w 6568309"/>
              <a:gd name="connsiteY134" fmla="*/ 6130837 h 6858000"/>
              <a:gd name="connsiteX135" fmla="*/ 6010704 w 6568309"/>
              <a:gd name="connsiteY135" fmla="*/ 6152982 h 6858000"/>
              <a:gd name="connsiteX136" fmla="*/ 6038294 w 6568309"/>
              <a:gd name="connsiteY136" fmla="*/ 6221100 h 6858000"/>
              <a:gd name="connsiteX137" fmla="*/ 6052331 w 6568309"/>
              <a:gd name="connsiteY137" fmla="*/ 6287550 h 6858000"/>
              <a:gd name="connsiteX138" fmla="*/ 6074143 w 6568309"/>
              <a:gd name="connsiteY138" fmla="*/ 6401595 h 6858000"/>
              <a:gd name="connsiteX139" fmla="*/ 6060199 w 6568309"/>
              <a:gd name="connsiteY139" fmla="*/ 6487110 h 6858000"/>
              <a:gd name="connsiteX140" fmla="*/ 6081156 w 6568309"/>
              <a:gd name="connsiteY140" fmla="*/ 6588589 h 6858000"/>
              <a:gd name="connsiteX141" fmla="*/ 6114944 w 6568309"/>
              <a:gd name="connsiteY141" fmla="*/ 6769963 h 6858000"/>
              <a:gd name="connsiteX142" fmla="*/ 6128950 w 6568309"/>
              <a:gd name="connsiteY142" fmla="*/ 6835814 h 6858000"/>
              <a:gd name="connsiteX143" fmla="*/ 6132536 w 6568309"/>
              <a:gd name="connsiteY143" fmla="*/ 6858000 h 6858000"/>
              <a:gd name="connsiteX144" fmla="*/ 4789511 w 6568309"/>
              <a:gd name="connsiteY144" fmla="*/ 6858000 h 6858000"/>
              <a:gd name="connsiteX145" fmla="*/ 1866294 w 6568309"/>
              <a:gd name="connsiteY145" fmla="*/ 6858000 h 6858000"/>
              <a:gd name="connsiteX146" fmla="*/ 1705866 w 6568309"/>
              <a:gd name="connsiteY146" fmla="*/ 6858000 h 6858000"/>
              <a:gd name="connsiteX147" fmla="*/ 1343025 w 6568309"/>
              <a:gd name="connsiteY147" fmla="*/ 6858000 h 6858000"/>
              <a:gd name="connsiteX148" fmla="*/ 523269 w 6568309"/>
              <a:gd name="connsiteY148" fmla="*/ 6858000 h 6858000"/>
              <a:gd name="connsiteX149" fmla="*/ 362841 w 6568309"/>
              <a:gd name="connsiteY149" fmla="*/ 6858000 h 6858000"/>
              <a:gd name="connsiteX150" fmla="*/ 0 w 6568309"/>
              <a:gd name="connsiteY15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6568309" h="6858000">
                <a:moveTo>
                  <a:pt x="0" y="0"/>
                </a:moveTo>
                <a:lnTo>
                  <a:pt x="362841" y="0"/>
                </a:lnTo>
                <a:lnTo>
                  <a:pt x="523269" y="0"/>
                </a:lnTo>
                <a:lnTo>
                  <a:pt x="1343025" y="0"/>
                </a:lnTo>
                <a:lnTo>
                  <a:pt x="1705866" y="0"/>
                </a:lnTo>
                <a:lnTo>
                  <a:pt x="1866294" y="0"/>
                </a:lnTo>
                <a:lnTo>
                  <a:pt x="5225154" y="0"/>
                </a:lnTo>
                <a:lnTo>
                  <a:pt x="6568179" y="0"/>
                </a:lnTo>
                <a:lnTo>
                  <a:pt x="6568309" y="1"/>
                </a:lnTo>
                <a:lnTo>
                  <a:pt x="6562951" y="30700"/>
                </a:lnTo>
                <a:cubicBezTo>
                  <a:pt x="6559126" y="84364"/>
                  <a:pt x="6548218" y="241149"/>
                  <a:pt x="6547446" y="310025"/>
                </a:cubicBezTo>
                <a:cubicBezTo>
                  <a:pt x="6550151" y="367544"/>
                  <a:pt x="6557712" y="408251"/>
                  <a:pt x="6558316" y="443960"/>
                </a:cubicBezTo>
                <a:cubicBezTo>
                  <a:pt x="6555224" y="499397"/>
                  <a:pt x="6534767" y="604434"/>
                  <a:pt x="6528896" y="642659"/>
                </a:cubicBezTo>
                <a:cubicBezTo>
                  <a:pt x="6535204" y="657287"/>
                  <a:pt x="6515365" y="658191"/>
                  <a:pt x="6523095" y="673307"/>
                </a:cubicBezTo>
                <a:cubicBezTo>
                  <a:pt x="6523388" y="693769"/>
                  <a:pt x="6506868" y="797295"/>
                  <a:pt x="6496169" y="839641"/>
                </a:cubicBezTo>
                <a:cubicBezTo>
                  <a:pt x="6484119" y="887148"/>
                  <a:pt x="6457817" y="937731"/>
                  <a:pt x="6450789" y="958357"/>
                </a:cubicBezTo>
                <a:cubicBezTo>
                  <a:pt x="6443760" y="978983"/>
                  <a:pt x="6459217" y="936930"/>
                  <a:pt x="6453996" y="963398"/>
                </a:cubicBezTo>
                <a:cubicBezTo>
                  <a:pt x="6448777" y="989867"/>
                  <a:pt x="6425575" y="1087010"/>
                  <a:pt x="6419467" y="1117169"/>
                </a:cubicBezTo>
                <a:cubicBezTo>
                  <a:pt x="6431540" y="1118586"/>
                  <a:pt x="6409651" y="1135372"/>
                  <a:pt x="6417348" y="1144352"/>
                </a:cubicBezTo>
                <a:cubicBezTo>
                  <a:pt x="6424109" y="1150681"/>
                  <a:pt x="6419047" y="1157251"/>
                  <a:pt x="6418473" y="1164484"/>
                </a:cubicBezTo>
                <a:cubicBezTo>
                  <a:pt x="6423767" y="1173524"/>
                  <a:pt x="6413947" y="1205209"/>
                  <a:pt x="6406979" y="1213829"/>
                </a:cubicBezTo>
                <a:cubicBezTo>
                  <a:pt x="6382818" y="1235037"/>
                  <a:pt x="6400452" y="1277327"/>
                  <a:pt x="6381928" y="1294823"/>
                </a:cubicBezTo>
                <a:cubicBezTo>
                  <a:pt x="6379195" y="1300845"/>
                  <a:pt x="6378069" y="1306615"/>
                  <a:pt x="6377948" y="1312193"/>
                </a:cubicBezTo>
                <a:lnTo>
                  <a:pt x="6379894" y="1327626"/>
                </a:lnTo>
                <a:lnTo>
                  <a:pt x="6385024" y="1331644"/>
                </a:lnTo>
                <a:lnTo>
                  <a:pt x="6383696" y="1341276"/>
                </a:lnTo>
                <a:cubicBezTo>
                  <a:pt x="6383952" y="1342166"/>
                  <a:pt x="6384208" y="1343055"/>
                  <a:pt x="6384464" y="1343945"/>
                </a:cubicBezTo>
                <a:cubicBezTo>
                  <a:pt x="6385957" y="1349040"/>
                  <a:pt x="6387253" y="1354080"/>
                  <a:pt x="6387748" y="1359134"/>
                </a:cubicBezTo>
                <a:cubicBezTo>
                  <a:pt x="6384363" y="1373109"/>
                  <a:pt x="6372802" y="1397612"/>
                  <a:pt x="6364157" y="1427803"/>
                </a:cubicBezTo>
                <a:cubicBezTo>
                  <a:pt x="6348141" y="1460349"/>
                  <a:pt x="6348362" y="1505076"/>
                  <a:pt x="6335874" y="1540278"/>
                </a:cubicBezTo>
                <a:lnTo>
                  <a:pt x="6331892" y="1547262"/>
                </a:lnTo>
                <a:lnTo>
                  <a:pt x="6332744" y="1577056"/>
                </a:lnTo>
                <a:cubicBezTo>
                  <a:pt x="6335859" y="1582205"/>
                  <a:pt x="6336674" y="1589568"/>
                  <a:pt x="6333604" y="1595898"/>
                </a:cubicBezTo>
                <a:lnTo>
                  <a:pt x="6324749" y="1703726"/>
                </a:lnTo>
                <a:cubicBezTo>
                  <a:pt x="6324080" y="1739332"/>
                  <a:pt x="6318019" y="1754453"/>
                  <a:pt x="6329594" y="1809535"/>
                </a:cubicBezTo>
                <a:cubicBezTo>
                  <a:pt x="6344930" y="1868036"/>
                  <a:pt x="6323725" y="1952670"/>
                  <a:pt x="6329062" y="2018310"/>
                </a:cubicBezTo>
                <a:cubicBezTo>
                  <a:pt x="6308075" y="2053162"/>
                  <a:pt x="6326925" y="2034561"/>
                  <a:pt x="6321735" y="2071355"/>
                </a:cubicBezTo>
                <a:lnTo>
                  <a:pt x="6322678" y="2141166"/>
                </a:lnTo>
                <a:lnTo>
                  <a:pt x="6321340" y="2154548"/>
                </a:lnTo>
                <a:lnTo>
                  <a:pt x="6316582" y="2158153"/>
                </a:lnTo>
                <a:lnTo>
                  <a:pt x="6311428" y="2178174"/>
                </a:lnTo>
                <a:cubicBezTo>
                  <a:pt x="6310177" y="2185696"/>
                  <a:pt x="6309622" y="2193828"/>
                  <a:pt x="6310192" y="2202858"/>
                </a:cubicBezTo>
                <a:cubicBezTo>
                  <a:pt x="6319667" y="2232772"/>
                  <a:pt x="6296459" y="2283357"/>
                  <a:pt x="6309211" y="2320214"/>
                </a:cubicBezTo>
                <a:cubicBezTo>
                  <a:pt x="6307537" y="2355906"/>
                  <a:pt x="6302490" y="2394678"/>
                  <a:pt x="6300151" y="2417011"/>
                </a:cubicBezTo>
                <a:cubicBezTo>
                  <a:pt x="6292303" y="2426377"/>
                  <a:pt x="6304439" y="2456509"/>
                  <a:pt x="6295176" y="2454207"/>
                </a:cubicBezTo>
                <a:cubicBezTo>
                  <a:pt x="6299335" y="2464947"/>
                  <a:pt x="6297305" y="2476105"/>
                  <a:pt x="6293727" y="2487203"/>
                </a:cubicBezTo>
                <a:lnTo>
                  <a:pt x="6285477" y="2512282"/>
                </a:lnTo>
                <a:cubicBezTo>
                  <a:pt x="6285720" y="2512961"/>
                  <a:pt x="6285962" y="2513640"/>
                  <a:pt x="6286205" y="2514318"/>
                </a:cubicBezTo>
                <a:cubicBezTo>
                  <a:pt x="6292347" y="2534324"/>
                  <a:pt x="6298487" y="2554328"/>
                  <a:pt x="6304629" y="2574334"/>
                </a:cubicBezTo>
                <a:lnTo>
                  <a:pt x="6303842" y="2579877"/>
                </a:lnTo>
                <a:cubicBezTo>
                  <a:pt x="6303729" y="2585644"/>
                  <a:pt x="6304006" y="2603388"/>
                  <a:pt x="6303953" y="2608928"/>
                </a:cubicBezTo>
                <a:lnTo>
                  <a:pt x="6303530" y="2613111"/>
                </a:lnTo>
                <a:lnTo>
                  <a:pt x="6297474" y="2621996"/>
                </a:lnTo>
                <a:lnTo>
                  <a:pt x="6299263" y="2634265"/>
                </a:lnTo>
                <a:lnTo>
                  <a:pt x="6293065" y="2647237"/>
                </a:lnTo>
                <a:cubicBezTo>
                  <a:pt x="6294685" y="2648158"/>
                  <a:pt x="6296180" y="2649356"/>
                  <a:pt x="6297496" y="2650786"/>
                </a:cubicBezTo>
                <a:lnTo>
                  <a:pt x="6301708" y="2661993"/>
                </a:lnTo>
                <a:lnTo>
                  <a:pt x="6295884" y="2670949"/>
                </a:lnTo>
                <a:cubicBezTo>
                  <a:pt x="6304913" y="2672007"/>
                  <a:pt x="6294429" y="2681695"/>
                  <a:pt x="6291714" y="2690255"/>
                </a:cubicBezTo>
                <a:lnTo>
                  <a:pt x="6292327" y="2695683"/>
                </a:lnTo>
                <a:lnTo>
                  <a:pt x="6284410" y="2713964"/>
                </a:lnTo>
                <a:lnTo>
                  <a:pt x="6280410" y="2730175"/>
                </a:lnTo>
                <a:lnTo>
                  <a:pt x="6288082" y="2763497"/>
                </a:lnTo>
                <a:lnTo>
                  <a:pt x="6260924" y="3051539"/>
                </a:lnTo>
                <a:cubicBezTo>
                  <a:pt x="6251455" y="3165645"/>
                  <a:pt x="6222174" y="3216611"/>
                  <a:pt x="6210151" y="3335396"/>
                </a:cubicBezTo>
                <a:lnTo>
                  <a:pt x="6212034" y="3456509"/>
                </a:lnTo>
                <a:lnTo>
                  <a:pt x="6197490" y="3531827"/>
                </a:lnTo>
                <a:lnTo>
                  <a:pt x="6208018" y="3570877"/>
                </a:lnTo>
                <a:lnTo>
                  <a:pt x="6205920" y="3583849"/>
                </a:lnTo>
                <a:lnTo>
                  <a:pt x="6199616" y="3592763"/>
                </a:lnTo>
                <a:cubicBezTo>
                  <a:pt x="6191839" y="3613948"/>
                  <a:pt x="6196204" y="3641245"/>
                  <a:pt x="6181288" y="3653485"/>
                </a:cubicBezTo>
                <a:cubicBezTo>
                  <a:pt x="6178087" y="3659316"/>
                  <a:pt x="6176516" y="3664985"/>
                  <a:pt x="6175963" y="3670528"/>
                </a:cubicBezTo>
                <a:lnTo>
                  <a:pt x="6176722" y="3685990"/>
                </a:lnTo>
                <a:lnTo>
                  <a:pt x="6181549" y="3690283"/>
                </a:lnTo>
                <a:lnTo>
                  <a:pt x="6179476" y="3699787"/>
                </a:lnTo>
                <a:cubicBezTo>
                  <a:pt x="6179664" y="3700686"/>
                  <a:pt x="6179852" y="3701586"/>
                  <a:pt x="6180040" y="3702486"/>
                </a:cubicBezTo>
                <a:cubicBezTo>
                  <a:pt x="6181140" y="3707637"/>
                  <a:pt x="6182047" y="3712728"/>
                  <a:pt x="6182155" y="3717784"/>
                </a:cubicBezTo>
                <a:cubicBezTo>
                  <a:pt x="6156678" y="3711701"/>
                  <a:pt x="6178864" y="3759789"/>
                  <a:pt x="6158980" y="3746229"/>
                </a:cubicBezTo>
                <a:cubicBezTo>
                  <a:pt x="6144630" y="3780750"/>
                  <a:pt x="6117520" y="3867558"/>
                  <a:pt x="6096049" y="3924910"/>
                </a:cubicBezTo>
                <a:lnTo>
                  <a:pt x="6069712" y="3989353"/>
                </a:lnTo>
                <a:lnTo>
                  <a:pt x="6067330" y="4033899"/>
                </a:lnTo>
                <a:cubicBezTo>
                  <a:pt x="6065506" y="4070470"/>
                  <a:pt x="6063599" y="4110146"/>
                  <a:pt x="6061081" y="4142250"/>
                </a:cubicBezTo>
                <a:cubicBezTo>
                  <a:pt x="6055260" y="4200007"/>
                  <a:pt x="6045907" y="4278998"/>
                  <a:pt x="6042858" y="4329442"/>
                </a:cubicBezTo>
                <a:cubicBezTo>
                  <a:pt x="6038376" y="4381764"/>
                  <a:pt x="6036461" y="4433012"/>
                  <a:pt x="6034182" y="4456184"/>
                </a:cubicBezTo>
                <a:lnTo>
                  <a:pt x="6029178" y="4468478"/>
                </a:lnTo>
                <a:lnTo>
                  <a:pt x="6029974" y="4469862"/>
                </a:lnTo>
                <a:cubicBezTo>
                  <a:pt x="6031287" y="4476321"/>
                  <a:pt x="6030316" y="4480555"/>
                  <a:pt x="6028340" y="4483797"/>
                </a:cubicBezTo>
                <a:lnTo>
                  <a:pt x="6025168" y="4487091"/>
                </a:lnTo>
                <a:lnTo>
                  <a:pt x="6023164" y="4496728"/>
                </a:lnTo>
                <a:lnTo>
                  <a:pt x="6016839" y="4515918"/>
                </a:lnTo>
                <a:cubicBezTo>
                  <a:pt x="6017189" y="4517049"/>
                  <a:pt x="6017537" y="4518182"/>
                  <a:pt x="6017886" y="4519316"/>
                </a:cubicBezTo>
                <a:lnTo>
                  <a:pt x="6011819" y="4547957"/>
                </a:lnTo>
                <a:lnTo>
                  <a:pt x="6012791" y="4548262"/>
                </a:lnTo>
                <a:cubicBezTo>
                  <a:pt x="6014837" y="4549595"/>
                  <a:pt x="6016087" y="4551811"/>
                  <a:pt x="6015703" y="4555939"/>
                </a:cubicBezTo>
                <a:cubicBezTo>
                  <a:pt x="6031790" y="4548276"/>
                  <a:pt x="6021405" y="4557977"/>
                  <a:pt x="6018854" y="4570815"/>
                </a:cubicBezTo>
                <a:cubicBezTo>
                  <a:pt x="6021736" y="4583801"/>
                  <a:pt x="6030754" y="4622347"/>
                  <a:pt x="6033000" y="4633846"/>
                </a:cubicBezTo>
                <a:lnTo>
                  <a:pt x="6032325" y="4639816"/>
                </a:lnTo>
                <a:lnTo>
                  <a:pt x="6032549" y="4639923"/>
                </a:lnTo>
                <a:cubicBezTo>
                  <a:pt x="6032911" y="4641190"/>
                  <a:pt x="6032878" y="4643141"/>
                  <a:pt x="6032309" y="4646192"/>
                </a:cubicBezTo>
                <a:lnTo>
                  <a:pt x="6031095" y="4650706"/>
                </a:lnTo>
                <a:lnTo>
                  <a:pt x="6029786" y="4662290"/>
                </a:lnTo>
                <a:cubicBezTo>
                  <a:pt x="6030161" y="4663587"/>
                  <a:pt x="6030536" y="4664883"/>
                  <a:pt x="6030911" y="4666180"/>
                </a:cubicBezTo>
                <a:lnTo>
                  <a:pt x="6033630" y="4667585"/>
                </a:lnTo>
                <a:lnTo>
                  <a:pt x="6033189" y="4668660"/>
                </a:lnTo>
                <a:cubicBezTo>
                  <a:pt x="6027286" y="4676831"/>
                  <a:pt x="6019767" y="4679345"/>
                  <a:pt x="6038764" y="4689807"/>
                </a:cubicBezTo>
                <a:cubicBezTo>
                  <a:pt x="6028616" y="4708535"/>
                  <a:pt x="6040474" y="4712235"/>
                  <a:pt x="6042217" y="4737890"/>
                </a:cubicBezTo>
                <a:cubicBezTo>
                  <a:pt x="6033362" y="4748600"/>
                  <a:pt x="6035273" y="4757223"/>
                  <a:pt x="6040543" y="4765657"/>
                </a:cubicBezTo>
                <a:cubicBezTo>
                  <a:pt x="6034416" y="4790618"/>
                  <a:pt x="6040696" y="4813399"/>
                  <a:pt x="6039956" y="4841463"/>
                </a:cubicBezTo>
                <a:lnTo>
                  <a:pt x="6057123" y="4969863"/>
                </a:lnTo>
                <a:lnTo>
                  <a:pt x="6055039" y="4974028"/>
                </a:lnTo>
                <a:cubicBezTo>
                  <a:pt x="6053860" y="4976933"/>
                  <a:pt x="6053409" y="4978909"/>
                  <a:pt x="6053462" y="4980318"/>
                </a:cubicBezTo>
                <a:lnTo>
                  <a:pt x="6053643" y="4980501"/>
                </a:lnTo>
                <a:lnTo>
                  <a:pt x="6051733" y="4986338"/>
                </a:lnTo>
                <a:lnTo>
                  <a:pt x="6049602" y="4991296"/>
                </a:lnTo>
                <a:cubicBezTo>
                  <a:pt x="6058123" y="5019829"/>
                  <a:pt x="6066643" y="5048361"/>
                  <a:pt x="6075165" y="5076895"/>
                </a:cubicBezTo>
                <a:lnTo>
                  <a:pt x="6073751" y="5081568"/>
                </a:lnTo>
                <a:cubicBezTo>
                  <a:pt x="6073034" y="5084748"/>
                  <a:pt x="6072888" y="5086810"/>
                  <a:pt x="6073150" y="5088173"/>
                </a:cubicBezTo>
                <a:lnTo>
                  <a:pt x="6073355" y="5088300"/>
                </a:lnTo>
                <a:lnTo>
                  <a:pt x="6072362" y="5094558"/>
                </a:lnTo>
                <a:cubicBezTo>
                  <a:pt x="6070184" y="5105196"/>
                  <a:pt x="6067588" y="5115626"/>
                  <a:pt x="6064726" y="5125620"/>
                </a:cubicBezTo>
                <a:cubicBezTo>
                  <a:pt x="6063568" y="5154527"/>
                  <a:pt x="6065189" y="5244020"/>
                  <a:pt x="6065415" y="5268004"/>
                </a:cubicBezTo>
                <a:cubicBezTo>
                  <a:pt x="6065637" y="5268513"/>
                  <a:pt x="6065860" y="5269021"/>
                  <a:pt x="6066081" y="5269530"/>
                </a:cubicBezTo>
                <a:lnTo>
                  <a:pt x="6043407" y="5390941"/>
                </a:lnTo>
                <a:cubicBezTo>
                  <a:pt x="6032545" y="5438194"/>
                  <a:pt x="6020942" y="5465286"/>
                  <a:pt x="6025377" y="5539927"/>
                </a:cubicBezTo>
                <a:cubicBezTo>
                  <a:pt x="6019787" y="5610775"/>
                  <a:pt x="6013913" y="5740573"/>
                  <a:pt x="6010052" y="5791594"/>
                </a:cubicBezTo>
                <a:cubicBezTo>
                  <a:pt x="5989401" y="5787060"/>
                  <a:pt x="6018524" y="5849672"/>
                  <a:pt x="5994220" y="5855206"/>
                </a:cubicBezTo>
                <a:cubicBezTo>
                  <a:pt x="5995282" y="5860240"/>
                  <a:pt x="5980598" y="5868910"/>
                  <a:pt x="5982580" y="5873582"/>
                </a:cubicBezTo>
                <a:cubicBezTo>
                  <a:pt x="5982922" y="5874401"/>
                  <a:pt x="5983265" y="5875218"/>
                  <a:pt x="5983608" y="5876037"/>
                </a:cubicBezTo>
                <a:lnTo>
                  <a:pt x="5983535" y="5886534"/>
                </a:lnTo>
                <a:lnTo>
                  <a:pt x="5988737" y="5888644"/>
                </a:lnTo>
                <a:cubicBezTo>
                  <a:pt x="5989948" y="5893707"/>
                  <a:pt x="5991159" y="5898769"/>
                  <a:pt x="5992371" y="5903832"/>
                </a:cubicBezTo>
                <a:cubicBezTo>
                  <a:pt x="5992924" y="5909651"/>
                  <a:pt x="5992578" y="5916068"/>
                  <a:pt x="5990780" y="5923391"/>
                </a:cubicBezTo>
                <a:cubicBezTo>
                  <a:pt x="5975822" y="5948880"/>
                  <a:pt x="6013580" y="5981626"/>
                  <a:pt x="5993870" y="6013205"/>
                </a:cubicBezTo>
                <a:cubicBezTo>
                  <a:pt x="5988486" y="6024901"/>
                  <a:pt x="5991718" y="6066777"/>
                  <a:pt x="5997673" y="6074018"/>
                </a:cubicBezTo>
                <a:cubicBezTo>
                  <a:pt x="5998007" y="6081731"/>
                  <a:pt x="6007861" y="6126985"/>
                  <a:pt x="6014840" y="6130837"/>
                </a:cubicBezTo>
                <a:cubicBezTo>
                  <a:pt x="6022998" y="6137057"/>
                  <a:pt x="5999420" y="6156330"/>
                  <a:pt x="6010704" y="6152982"/>
                </a:cubicBezTo>
                <a:cubicBezTo>
                  <a:pt x="6008682" y="6186619"/>
                  <a:pt x="6039938" y="6191636"/>
                  <a:pt x="6038294" y="6221100"/>
                </a:cubicBezTo>
                <a:cubicBezTo>
                  <a:pt x="6039643" y="6222126"/>
                  <a:pt x="6046356" y="6257468"/>
                  <a:pt x="6052331" y="6287550"/>
                </a:cubicBezTo>
                <a:cubicBezTo>
                  <a:pt x="6058307" y="6317632"/>
                  <a:pt x="6082079" y="6391312"/>
                  <a:pt x="6074143" y="6401595"/>
                </a:cubicBezTo>
                <a:cubicBezTo>
                  <a:pt x="6074931" y="6423902"/>
                  <a:pt x="6059614" y="6432919"/>
                  <a:pt x="6060199" y="6487110"/>
                </a:cubicBezTo>
                <a:cubicBezTo>
                  <a:pt x="6075583" y="6574474"/>
                  <a:pt x="6076150" y="6553611"/>
                  <a:pt x="6081156" y="6588589"/>
                </a:cubicBezTo>
                <a:cubicBezTo>
                  <a:pt x="6102088" y="6637976"/>
                  <a:pt x="6067660" y="6687723"/>
                  <a:pt x="6114944" y="6769963"/>
                </a:cubicBezTo>
                <a:cubicBezTo>
                  <a:pt x="6130462" y="6819284"/>
                  <a:pt x="6119243" y="6817955"/>
                  <a:pt x="6128950" y="6835814"/>
                </a:cubicBezTo>
                <a:lnTo>
                  <a:pt x="6132536" y="6858000"/>
                </a:lnTo>
                <a:lnTo>
                  <a:pt x="4789511" y="6858000"/>
                </a:lnTo>
                <a:lnTo>
                  <a:pt x="1866294" y="6858000"/>
                </a:lnTo>
                <a:lnTo>
                  <a:pt x="1705866" y="6858000"/>
                </a:lnTo>
                <a:lnTo>
                  <a:pt x="1343025" y="6858000"/>
                </a:lnTo>
                <a:lnTo>
                  <a:pt x="523269" y="6858000"/>
                </a:lnTo>
                <a:lnTo>
                  <a:pt x="36284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7034" y="609600"/>
            <a:ext cx="4784796" cy="13308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Business Proposition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37034" y="2194102"/>
            <a:ext cx="4438036" cy="390858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300" b="1"/>
              <a:t>Overview &amp; Target Segments</a:t>
            </a:r>
          </a:p>
          <a:p>
            <a:pPr lvl="1">
              <a:lnSpc>
                <a:spcPct val="90000"/>
              </a:lnSpc>
            </a:pPr>
            <a:r>
              <a:rPr lang="en-GB" sz="1300"/>
              <a:t>Cardiff Cabs is a technology-driven car-rental and mobility-as-a-service provider, offering a mixed fleet of 60% hybrid (Toyota Prius, average CO₂ emissions 70 g/km) and 40% battery-electric vehicles (Nissan Leaf, 0 g/km) with onboard telematics for route optimization. Through our iOS/Android app, customers can book by the hour (minimum 2 hours) or by the day, with realtime availability across two depots. We target three segments: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GB" sz="1300" b="1"/>
              <a:t>Business Travellers</a:t>
            </a:r>
            <a:r>
              <a:rPr lang="en-GB" sz="1300"/>
              <a:t> (35% of bookings): Premium pricing (£35/day) with corporate account management (Cohen &amp; Hopkins, 2015).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GB" sz="1300" b="1"/>
              <a:t>University Students &amp; Tourists</a:t>
            </a:r>
            <a:r>
              <a:rPr lang="en-GB" sz="1300"/>
              <a:t> (45%): Hourly rentals (£8/hour), weekend packages, and QR-code campus kiosks (Gierczak-Korzeniowska, 2020).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GB" sz="1300" b="1"/>
              <a:t>Local Residents</a:t>
            </a:r>
            <a:r>
              <a:rPr lang="en-GB" sz="1300"/>
              <a:t> (20%): Subscription model (“Green Miles” loyalty tier) offering 20% off after 300 miles driven per month (Adamczak et al., 2020).</a:t>
            </a:r>
          </a:p>
        </p:txBody>
      </p:sp>
      <p:pic>
        <p:nvPicPr>
          <p:cNvPr id="4" name="Picture 3" descr="A person in a car&#10;&#10;AI-generated content may be incorrect.">
            <a:extLst>
              <a:ext uri="{FF2B5EF4-FFF2-40B4-BE49-F238E27FC236}">
                <a16:creationId xmlns:a16="http://schemas.microsoft.com/office/drawing/2014/main" id="{E0FB24F9-20D6-76BB-6BD8-BB56D67659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1835" y="1284390"/>
            <a:ext cx="5655159" cy="470798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EFE538F2-7215-0537-21E8-42542D098751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t="21694" b="19559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Mission, Aims &amp;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3955C4E-4C6C-18E4-066E-7A7604BEF2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412533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Legal Structure &amp; Location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D48D53-5275-A9D1-5673-A58F3A7CC8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8741412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t>HRM Strategy &amp; Financial Overview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FB3C32E0-7CC1-C97B-79E1-2D107D4A49E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37034" y="2198362"/>
          <a:ext cx="4958966" cy="3917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 descr="A diagram of a company structure&#10;&#10;AI-generated content may be incorrect.">
            <a:extLst>
              <a:ext uri="{FF2B5EF4-FFF2-40B4-BE49-F238E27FC236}">
                <a16:creationId xmlns:a16="http://schemas.microsoft.com/office/drawing/2014/main" id="{5CFDC934-B3DC-3CA0-47BB-DE60BB8CEC4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23581" y="2184914"/>
            <a:ext cx="4380076" cy="3755915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57918A42-D589-567B-C927-78BDCCF3DB46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8581" r="9085" b="1469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dirty="0"/>
              <a:t>SWOT Analysis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51AE2630-36E2-979E-BE9A-FA588D1E5E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831962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49FB5C3-7336-4FE0-A30C-CC0A3646D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19A6B5CE-CB1D-48EE-8B43-E952235C8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E3F3EAA5-4E15-400B-BBA3-82B3F49A21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72BA2E40-BE9B-4C54-9CDD-40EE804CCE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0DA909B4-15FF-46A6-8A7F-7AEF977FE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7025" y="922644"/>
            <a:ext cx="5040285" cy="1169585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12-Month Marketing &amp; Sales Strategy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382A32C-5B0C-4B1C-A074-76C6DBCC9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55715" y="2508105"/>
            <a:ext cx="5040285" cy="3632493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 b="1"/>
              <a:t>Budget Allocation (£50 k)</a:t>
            </a:r>
            <a:endParaRPr lang="en-GB" sz="1400"/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400" b="1"/>
              <a:t>Google Ads &amp; SEO (40%):</a:t>
            </a:r>
            <a:r>
              <a:rPr lang="en-GB" sz="1400"/>
              <a:t> Targeted keywords “Cardiff EV rental” – aim CTR 5%, conversion rate 10% (Euromonitor International, 2023; Mintel, 2025b).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400" b="1"/>
              <a:t>Social Media (30%):</a:t>
            </a:r>
            <a:r>
              <a:rPr lang="en-GB" sz="1400"/>
              <a:t> Carousel ads on Instagram &amp; TikTok (15 s videos) with UGC driving 8% engagement (IBISWorld, 2020).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400" b="1"/>
              <a:t>PR &amp; Events (20%):</a:t>
            </a:r>
            <a:r>
              <a:rPr lang="en-GB" sz="1400"/>
              <a:t> Sponsorship of Welsh Proms; co-branded pop-up at Cardiff Central (footfall +1,000/day) (Managing Enterprise in 21st Century).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400" b="1"/>
              <a:t>Referral &amp; Partnerships (10%):</a:t>
            </a:r>
            <a:r>
              <a:rPr lang="en-GB" sz="1400"/>
              <a:t> Commission-based agreements with three major hotels (15% booking volume target) (Euromonitor International, 2024b).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0768DBF-2BA6-6F7F-F8BF-0AB574F493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6667" y="885296"/>
            <a:ext cx="4389120" cy="2359151"/>
          </a:xfrm>
          <a:prstGeom prst="rect">
            <a:avLst/>
          </a:prstGeom>
        </p:spPr>
      </p:pic>
      <p:pic>
        <p:nvPicPr>
          <p:cNvPr id="5" name="Picture 4" descr="A graph of different colored rectangles&#10;&#10;AI-generated content may be incorrect.">
            <a:extLst>
              <a:ext uri="{FF2B5EF4-FFF2-40B4-BE49-F238E27FC236}">
                <a16:creationId xmlns:a16="http://schemas.microsoft.com/office/drawing/2014/main" id="{654CEA58-D5AA-B9EC-32C9-343E724D80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46667" y="3834218"/>
            <a:ext cx="4389120" cy="206288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D7DC14DB-B8F9-4B8E-BB6F-1CC0293C9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48C5EC73-3999-4CE9-A304-0A33B4311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78801A84-2105-41C4-853D-C409DF3B3F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B7C886EB-41E7-44CD-A131-CF8E6FABC0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FC41CD4A-1F07-4DBE-BFC1-121B7465D4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FC0399E4-AA22-46E2-80A1-1E28F9FE65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00E9AE7D-3B3F-45F5-9EE3-37EF10AEBF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56DE6542-F6F9-4B7C-BD46-AE778335F1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D12FBE9A-6573-4F85-8994-2F774CB2E2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5" y="630936"/>
            <a:ext cx="5297723" cy="2212175"/>
          </a:xfrm>
          <a:noFill/>
        </p:spPr>
        <p:txBody>
          <a:bodyPr anchor="t">
            <a:normAutofit/>
          </a:bodyPr>
          <a:lstStyle/>
          <a:p>
            <a:pPr algn="l"/>
            <a:r>
              <a:rPr lang="en-GB" sz="4800">
                <a:solidFill>
                  <a:schemeClr val="bg1"/>
                </a:solidFill>
              </a:rPr>
              <a:t>Marketing Collateral &amp; Channels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B15D645-CAC7-46F1-BA18-D731D08909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FDF268E0-ACCF-492F-8275-1F0AA256B3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B11B9E42-44B3-4EBD-8F71-13C6ED340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C63748F2-877D-4C3C-8AEB-59CC1F70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39D52DA-0AA6-474D-966F-FB4C5F5B58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4D800825-8618-4241-8589-CB2AE17CF7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79978" y="630935"/>
            <a:ext cx="5297724" cy="2212171"/>
          </a:xfrm>
          <a:noFill/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100" b="1">
                <a:solidFill>
                  <a:schemeClr val="bg1"/>
                </a:solidFill>
              </a:rPr>
              <a:t>Business Cards &amp; Flyers</a:t>
            </a:r>
            <a:endParaRPr lang="en-GB" sz="1100">
              <a:solidFill>
                <a:schemeClr val="bg1"/>
              </a:solidFill>
            </a:endParaRP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100">
                <a:solidFill>
                  <a:schemeClr val="bg1"/>
                </a:solidFill>
              </a:rPr>
              <a:t>Premium matte finish, QR code linking to App Store, UKPSA-approved eco-badge (Yang, 2024).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100">
                <a:solidFill>
                  <a:schemeClr val="bg1"/>
                </a:solidFill>
              </a:rPr>
              <a:t>Distribution: 5,000 campus mail-drops, 2,000 in-hotel inserts.</a:t>
            </a:r>
          </a:p>
          <a:p>
            <a:pPr>
              <a:lnSpc>
                <a:spcPct val="90000"/>
              </a:lnSpc>
            </a:pPr>
            <a:r>
              <a:rPr lang="en-GB" sz="1100" b="1">
                <a:solidFill>
                  <a:schemeClr val="bg1"/>
                </a:solidFill>
              </a:rPr>
              <a:t>Digital Ads</a:t>
            </a:r>
            <a:endParaRPr lang="en-GB" sz="1100">
              <a:solidFill>
                <a:schemeClr val="bg1"/>
              </a:solidFill>
            </a:endParaRP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100" b="1">
                <a:solidFill>
                  <a:schemeClr val="bg1"/>
                </a:solidFill>
              </a:rPr>
              <a:t>TikTok:</a:t>
            </a:r>
            <a:r>
              <a:rPr lang="en-GB" sz="1100">
                <a:solidFill>
                  <a:schemeClr val="bg1"/>
                </a:solidFill>
              </a:rPr>
              <a:t> 15 s demo of “One-Tap Booking” → average watch completion 72% (Horsfield &amp; Smith, 2014).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100" b="1">
                <a:solidFill>
                  <a:schemeClr val="bg1"/>
                </a:solidFill>
              </a:rPr>
              <a:t>Facebook Carousel:</a:t>
            </a:r>
            <a:r>
              <a:rPr lang="en-GB" sz="1100">
                <a:solidFill>
                  <a:schemeClr val="bg1"/>
                </a:solidFill>
              </a:rPr>
              <a:t> Before/after CO₂ saved per trip; target Reach 50 k in Month 1 (Euromonitor International, 2023).</a:t>
            </a:r>
          </a:p>
          <a:p>
            <a:pPr>
              <a:lnSpc>
                <a:spcPct val="90000"/>
              </a:lnSpc>
            </a:pPr>
            <a:r>
              <a:rPr lang="en-GB" sz="1100" b="1">
                <a:solidFill>
                  <a:schemeClr val="bg1"/>
                </a:solidFill>
              </a:rPr>
              <a:t>Email Campaigns</a:t>
            </a:r>
            <a:endParaRPr lang="en-GB" sz="1100">
              <a:solidFill>
                <a:schemeClr val="bg1"/>
              </a:solidFill>
            </a:endParaRP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100">
                <a:solidFill>
                  <a:schemeClr val="bg1"/>
                </a:solidFill>
              </a:rPr>
              <a:t>Drip series: Welcome → Tips for Eco-Driving → Loyalty invite; 25% open rate, 10% click-through (Cohen &amp; Hopkins, 2015).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DC953D31-C1A7-4FC4-8CDF-85E2F34AB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10F141FE-87E1-4A1E-97A5-B072042E0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4523F37A-A07A-4CAC-AFC1-3FA4FD4BFC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388A387D-82C8-40B7-BADA-6BDBD9B3B1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CEB29A9F-593B-416C-AC64-DE56AE976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44A393C6-4F1D-4472-A646-B2BADD561C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" name="Picture 4" descr="A person in a suit and tie&#10;&#10;AI-generated content may be incorrect.">
            <a:extLst>
              <a:ext uri="{FF2B5EF4-FFF2-40B4-BE49-F238E27FC236}">
                <a16:creationId xmlns:a16="http://schemas.microsoft.com/office/drawing/2014/main" id="{28882733-4AA9-19A3-41F7-69E139E191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6765" y="2930896"/>
            <a:ext cx="2148134" cy="3218180"/>
          </a:xfrm>
          <a:prstGeom prst="rect">
            <a:avLst/>
          </a:prstGeom>
        </p:spPr>
      </p:pic>
      <p:grpSp>
        <p:nvGrpSpPr>
          <p:cNvPr id="50" name="Group 49">
            <a:extLst>
              <a:ext uri="{FF2B5EF4-FFF2-40B4-BE49-F238E27FC236}">
                <a16:creationId xmlns:a16="http://schemas.microsoft.com/office/drawing/2014/main" id="{9179F18E-58CC-4A89-979E-34AC693B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74192" y="3069202"/>
            <a:ext cx="304800" cy="429768"/>
            <a:chOff x="215328" y="-46937"/>
            <a:chExt cx="304800" cy="2773841"/>
          </a:xfrm>
        </p:grpSpPr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9D07F5E0-56E3-4C0B-87D3-3C1C03DD1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BFEA19CE-000C-4F9C-9DF4-D1E8A03F9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EA5452EE-DDDB-4EEF-8570-B0FA6C98B7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F48CC4D6-CE8A-4006-834E-52FCCF7406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" name="Picture 5" descr="A green car with white text&#10;&#10;AI-generated content may be incorrect.">
            <a:extLst>
              <a:ext uri="{FF2B5EF4-FFF2-40B4-BE49-F238E27FC236}">
                <a16:creationId xmlns:a16="http://schemas.microsoft.com/office/drawing/2014/main" id="{821DD9A7-2FDD-F4EB-A1E5-33305BD508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167" y="2930896"/>
            <a:ext cx="2148134" cy="3218180"/>
          </a:xfrm>
          <a:prstGeom prst="rect">
            <a:avLst/>
          </a:prstGeom>
        </p:spPr>
      </p:pic>
      <p:grpSp>
        <p:nvGrpSpPr>
          <p:cNvPr id="56" name="Group 55">
            <a:extLst>
              <a:ext uri="{FF2B5EF4-FFF2-40B4-BE49-F238E27FC236}">
                <a16:creationId xmlns:a16="http://schemas.microsoft.com/office/drawing/2014/main" id="{9F695AEB-A42E-4CE8-81DB-7E702CA9B2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76800" y="2931742"/>
            <a:ext cx="304800" cy="429768"/>
            <a:chOff x="215328" y="-46937"/>
            <a:chExt cx="304800" cy="2773841"/>
          </a:xfrm>
        </p:grpSpPr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0D81CDE5-5823-4B9F-BD9B-08DD09A729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5A10BC7A-57E3-48A0-BA34-96CB71B37A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4C97B18E-4365-4E43-A028-D9A7BC3E11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ACCC25D0-76CC-47AE-93E2-6DCE87DC3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4" name="Picture 3" descr="A group of people standing next to a group of cars&#10;&#10;AI-generated content may be incorrect.">
            <a:extLst>
              <a:ext uri="{FF2B5EF4-FFF2-40B4-BE49-F238E27FC236}">
                <a16:creationId xmlns:a16="http://schemas.microsoft.com/office/drawing/2014/main" id="{17E6AEF1-108C-D20A-2D03-44CF66C1A4C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51569" y="2930896"/>
            <a:ext cx="3516933" cy="30949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GB" sz="3600"/>
              <a:t>Channel Metrics &amp; Partnerships</a:t>
            </a:r>
          </a:p>
        </p:txBody>
      </p:sp>
      <p:pic>
        <p:nvPicPr>
          <p:cNvPr id="4" name="Picture 3" descr="A close-up of a graph&#10;&#10;AI-generated content may be incorrect.">
            <a:extLst>
              <a:ext uri="{FF2B5EF4-FFF2-40B4-BE49-F238E27FC236}">
                <a16:creationId xmlns:a16="http://schemas.microsoft.com/office/drawing/2014/main" id="{C0210A78-B403-10A1-0AB7-E96583E13FE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3253" b="19051"/>
          <a:stretch>
            <a:fillRect/>
          </a:stretch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23982" y="3752850"/>
            <a:ext cx="7485413" cy="2452687"/>
          </a:xfrm>
        </p:spPr>
        <p:txBody>
          <a:bodyPr anchor="ctr">
            <a:normAutofit/>
          </a:bodyPr>
          <a:lstStyle/>
          <a:p>
            <a:r>
              <a:rPr lang="en-GB" sz="1800" b="1"/>
              <a:t>App Metrics:</a:t>
            </a:r>
            <a:r>
              <a:rPr lang="en-GB" sz="1800"/>
              <a:t> Target 2,000 downloads in 6 months; 4.8/5 average rating drives credibility (Prokofyeva, 2016).</a:t>
            </a:r>
          </a:p>
          <a:p>
            <a:r>
              <a:rPr lang="en-GB" sz="1800" b="1"/>
              <a:t>Loyalty Uptake:</a:t>
            </a:r>
            <a:r>
              <a:rPr lang="en-GB" sz="1800"/>
              <a:t> “Green Miles” scheme expected to drive 40% repeat bookings (Vo, 2016; Nielsen, 2015).</a:t>
            </a:r>
          </a:p>
          <a:p>
            <a:r>
              <a:rPr lang="en-GB" sz="1800" b="1"/>
              <a:t>Partnership Referrals:</a:t>
            </a:r>
            <a:r>
              <a:rPr lang="en-GB" sz="1800"/>
              <a:t> ≥15% Year 1 bookings via hotels (Hotel Indigo, Clayton Hotel) and event venues (Managing Enterprise in 21st Century ).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GB" sz="3600"/>
              <a:t>Investment Ask &amp; Returns</a:t>
            </a:r>
          </a:p>
        </p:txBody>
      </p:sp>
      <p:pic>
        <p:nvPicPr>
          <p:cNvPr id="4" name="Picture 3" descr="A hand holding money and a sign&#10;&#10;AI-generated content may be incorrect.">
            <a:extLst>
              <a:ext uri="{FF2B5EF4-FFF2-40B4-BE49-F238E27FC236}">
                <a16:creationId xmlns:a16="http://schemas.microsoft.com/office/drawing/2014/main" id="{17E1844E-7A79-48A0-23AF-37676C9CD8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25890" b="20004"/>
          <a:stretch>
            <a:fillRect/>
          </a:stretch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E3E382B-42ED-9F31-EAAD-8BCC462047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0907475"/>
              </p:ext>
            </p:extLst>
          </p:nvPr>
        </p:nvGraphicFramePr>
        <p:xfrm>
          <a:off x="4223982" y="3752850"/>
          <a:ext cx="7485413" cy="2452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pPr>
              <a:buFont typeface="+mj-lt"/>
              <a:buAutoNum type="arabicPeriod"/>
            </a:pPr>
            <a:r>
              <a:rPr lang="lt-LT" dirty="0" err="1"/>
              <a:t>Adamczak</a:t>
            </a:r>
            <a:r>
              <a:rPr lang="lt-LT" dirty="0"/>
              <a:t>, M., </a:t>
            </a:r>
            <a:r>
              <a:rPr lang="lt-LT" dirty="0" err="1"/>
              <a:t>Toboła</a:t>
            </a:r>
            <a:r>
              <a:rPr lang="lt-LT" dirty="0"/>
              <a:t>, A., </a:t>
            </a:r>
            <a:r>
              <a:rPr lang="lt-LT" dirty="0" err="1"/>
              <a:t>Fijałkowska</a:t>
            </a:r>
            <a:r>
              <a:rPr lang="lt-LT" dirty="0"/>
              <a:t>, </a:t>
            </a:r>
            <a:r>
              <a:rPr lang="lt-LT" dirty="0" err="1"/>
              <a:t>J</a:t>
            </a:r>
            <a:r>
              <a:rPr lang="lt-LT" dirty="0"/>
              <a:t>., </a:t>
            </a:r>
            <a:r>
              <a:rPr lang="lt-LT" dirty="0" err="1"/>
              <a:t>Cyplik</a:t>
            </a:r>
            <a:r>
              <a:rPr lang="lt-LT" dirty="0"/>
              <a:t>, </a:t>
            </a:r>
            <a:r>
              <a:rPr lang="lt-LT" dirty="0" err="1"/>
              <a:t>P</a:t>
            </a:r>
            <a:r>
              <a:rPr lang="lt-LT" dirty="0"/>
              <a:t>. &amp; </a:t>
            </a:r>
            <a:r>
              <a:rPr lang="lt-LT" dirty="0" err="1"/>
              <a:t>Tórz</a:t>
            </a:r>
            <a:r>
              <a:rPr lang="lt-LT" dirty="0"/>
              <a:t>, M. (2020) ‘</a:t>
            </a:r>
            <a:r>
              <a:rPr lang="lt-LT" dirty="0" err="1"/>
              <a:t>Analysis</a:t>
            </a:r>
            <a:r>
              <a:rPr lang="lt-LT" dirty="0"/>
              <a:t> </a:t>
            </a:r>
            <a:r>
              <a:rPr lang="lt-LT" dirty="0" err="1"/>
              <a:t>of</a:t>
            </a:r>
            <a:r>
              <a:rPr lang="lt-LT" dirty="0"/>
              <a:t> </a:t>
            </a:r>
            <a:r>
              <a:rPr lang="lt-LT" dirty="0" err="1"/>
              <a:t>incentives</a:t>
            </a:r>
            <a:r>
              <a:rPr lang="lt-LT" dirty="0"/>
              <a:t> to </a:t>
            </a:r>
            <a:r>
              <a:rPr lang="lt-LT" dirty="0" err="1"/>
              <a:t>eco-driving</a:t>
            </a:r>
            <a:r>
              <a:rPr lang="lt-LT" dirty="0"/>
              <a:t> </a:t>
            </a:r>
            <a:r>
              <a:rPr lang="lt-LT" dirty="0" err="1"/>
              <a:t>for</a:t>
            </a:r>
            <a:r>
              <a:rPr lang="lt-LT" dirty="0"/>
              <a:t> </a:t>
            </a:r>
            <a:r>
              <a:rPr lang="lt-LT" dirty="0" err="1"/>
              <a:t>car</a:t>
            </a:r>
            <a:r>
              <a:rPr lang="lt-LT" dirty="0"/>
              <a:t> </a:t>
            </a:r>
            <a:r>
              <a:rPr lang="lt-LT" dirty="0" err="1"/>
              <a:t>rental</a:t>
            </a:r>
            <a:r>
              <a:rPr lang="lt-LT" dirty="0"/>
              <a:t> </a:t>
            </a:r>
            <a:r>
              <a:rPr lang="lt-LT" dirty="0" err="1"/>
              <a:t>companies</a:t>
            </a:r>
            <a:r>
              <a:rPr lang="lt-LT" dirty="0"/>
              <a:t>’ </a:t>
            </a:r>
            <a:r>
              <a:rPr lang="lt-LT" dirty="0" err="1"/>
              <a:t>customers</a:t>
            </a:r>
            <a:r>
              <a:rPr lang="lt-LT" dirty="0"/>
              <a:t>’, </a:t>
            </a:r>
            <a:r>
              <a:rPr lang="lt-LT" dirty="0" err="1"/>
              <a:t>Sustainability</a:t>
            </a:r>
            <a:r>
              <a:rPr lang="lt-LT" dirty="0"/>
              <a:t>, 12(24), </a:t>
            </a:r>
            <a:r>
              <a:rPr lang="lt-LT" dirty="0" err="1"/>
              <a:t>p</a:t>
            </a:r>
            <a:r>
              <a:rPr lang="lt-LT" dirty="0"/>
              <a:t>. 10579.</a:t>
            </a:r>
          </a:p>
          <a:p>
            <a:pPr>
              <a:buFont typeface="+mj-lt"/>
              <a:buAutoNum type="arabicPeriod"/>
            </a:pPr>
            <a:r>
              <a:rPr lang="lt-LT" dirty="0" err="1"/>
              <a:t>Cardiff</a:t>
            </a:r>
            <a:r>
              <a:rPr lang="lt-LT" dirty="0"/>
              <a:t> </a:t>
            </a:r>
            <a:r>
              <a:rPr lang="lt-LT" dirty="0" err="1"/>
              <a:t>Council</a:t>
            </a:r>
            <a:r>
              <a:rPr lang="lt-LT" dirty="0"/>
              <a:t> (2023) </a:t>
            </a:r>
            <a:r>
              <a:rPr lang="lt-LT" dirty="0" err="1"/>
              <a:t>Transport</a:t>
            </a:r>
            <a:r>
              <a:rPr lang="lt-LT" dirty="0"/>
              <a:t> </a:t>
            </a:r>
            <a:r>
              <a:rPr lang="lt-LT" dirty="0" err="1"/>
              <a:t>White</a:t>
            </a:r>
            <a:r>
              <a:rPr lang="lt-LT" dirty="0"/>
              <a:t> </a:t>
            </a:r>
            <a:r>
              <a:rPr lang="lt-LT" dirty="0" err="1"/>
              <a:t>Paper</a:t>
            </a:r>
            <a:r>
              <a:rPr lang="lt-LT" dirty="0"/>
              <a:t>. </a:t>
            </a:r>
            <a:r>
              <a:rPr lang="lt-LT" dirty="0" err="1"/>
              <a:t>Cardiff</a:t>
            </a:r>
            <a:r>
              <a:rPr lang="lt-LT" dirty="0"/>
              <a:t>: </a:t>
            </a:r>
            <a:r>
              <a:rPr lang="lt-LT" dirty="0" err="1"/>
              <a:t>Cardiff</a:t>
            </a:r>
            <a:r>
              <a:rPr lang="lt-LT" dirty="0"/>
              <a:t> </a:t>
            </a:r>
            <a:r>
              <a:rPr lang="lt-LT" dirty="0" err="1"/>
              <a:t>Council</a:t>
            </a:r>
            <a:r>
              <a:rPr lang="lt-LT" dirty="0"/>
              <a:t>. </a:t>
            </a:r>
            <a:r>
              <a:rPr lang="lt-LT" dirty="0" err="1"/>
              <a:t>Available</a:t>
            </a:r>
            <a:r>
              <a:rPr lang="lt-LT" dirty="0"/>
              <a:t> at: </a:t>
            </a:r>
            <a:r>
              <a:rPr lang="lt-LT" dirty="0">
                <a:hlinkClick r:id="rId3"/>
              </a:rPr>
              <a:t>https://www.cardiff.gov.uk/ENG/resident/Parking-roads-and-travel/transport-policies-plans/transport-white-paper/Pages/default.aspx</a:t>
            </a:r>
            <a:r>
              <a:rPr lang="lt-LT" dirty="0"/>
              <a:t> (</a:t>
            </a:r>
            <a:r>
              <a:rPr lang="lt-LT" dirty="0" err="1"/>
              <a:t>Accessed</a:t>
            </a:r>
            <a:r>
              <a:rPr lang="lt-LT" dirty="0"/>
              <a:t>: 13 June 2025).</a:t>
            </a:r>
          </a:p>
          <a:p>
            <a:pPr>
              <a:buFont typeface="+mj-lt"/>
              <a:buAutoNum type="arabicPeriod"/>
            </a:pPr>
            <a:r>
              <a:rPr lang="lt-LT" dirty="0" err="1"/>
              <a:t>Cardiff</a:t>
            </a:r>
            <a:r>
              <a:rPr lang="lt-LT" dirty="0"/>
              <a:t> </a:t>
            </a:r>
            <a:r>
              <a:rPr lang="lt-LT" dirty="0" err="1"/>
              <a:t>Council</a:t>
            </a:r>
            <a:r>
              <a:rPr lang="lt-LT" dirty="0"/>
              <a:t> (2024) </a:t>
            </a:r>
            <a:r>
              <a:rPr lang="lt-LT" dirty="0" err="1"/>
              <a:t>Private</a:t>
            </a:r>
            <a:r>
              <a:rPr lang="lt-LT" dirty="0"/>
              <a:t> </a:t>
            </a:r>
            <a:r>
              <a:rPr lang="lt-LT" dirty="0" err="1"/>
              <a:t>Hire</a:t>
            </a:r>
            <a:r>
              <a:rPr lang="lt-LT" dirty="0"/>
              <a:t> </a:t>
            </a:r>
            <a:r>
              <a:rPr lang="lt-LT" dirty="0" err="1"/>
              <a:t>Vehicle</a:t>
            </a:r>
            <a:r>
              <a:rPr lang="lt-LT" dirty="0"/>
              <a:t> </a:t>
            </a:r>
            <a:r>
              <a:rPr lang="lt-LT" dirty="0" err="1"/>
              <a:t>Licence</a:t>
            </a:r>
            <a:r>
              <a:rPr lang="lt-LT" dirty="0"/>
              <a:t> </a:t>
            </a:r>
            <a:r>
              <a:rPr lang="lt-LT" dirty="0" err="1"/>
              <a:t>Conditions</a:t>
            </a:r>
            <a:r>
              <a:rPr lang="lt-LT" dirty="0"/>
              <a:t> </a:t>
            </a:r>
            <a:r>
              <a:rPr lang="lt-LT" dirty="0" err="1"/>
              <a:t>of</a:t>
            </a:r>
            <a:r>
              <a:rPr lang="lt-LT" dirty="0"/>
              <a:t> </a:t>
            </a:r>
            <a:r>
              <a:rPr lang="lt-LT" dirty="0" err="1"/>
              <a:t>Licence</a:t>
            </a:r>
            <a:r>
              <a:rPr lang="lt-LT" dirty="0"/>
              <a:t>. </a:t>
            </a:r>
            <a:r>
              <a:rPr lang="lt-LT" dirty="0" err="1"/>
              <a:t>Cardiff</a:t>
            </a:r>
            <a:r>
              <a:rPr lang="lt-LT" dirty="0"/>
              <a:t>: </a:t>
            </a:r>
            <a:r>
              <a:rPr lang="lt-LT" dirty="0" err="1"/>
              <a:t>Cardiff</a:t>
            </a:r>
            <a:r>
              <a:rPr lang="lt-LT" dirty="0"/>
              <a:t> </a:t>
            </a:r>
            <a:r>
              <a:rPr lang="lt-LT" dirty="0" err="1"/>
              <a:t>Council</a:t>
            </a:r>
            <a:r>
              <a:rPr lang="lt-LT" dirty="0"/>
              <a:t>. </a:t>
            </a:r>
            <a:r>
              <a:rPr lang="lt-LT" dirty="0" err="1"/>
              <a:t>Available</a:t>
            </a:r>
            <a:r>
              <a:rPr lang="lt-LT" dirty="0"/>
              <a:t> at: </a:t>
            </a:r>
            <a:r>
              <a:rPr lang="lt-LT" dirty="0">
                <a:hlinkClick r:id="rId4"/>
              </a:rPr>
              <a:t>https://www.cardiff.gov.uk/ENG/Business/Licences-and-permits/taxi-drivers/how-to-apply/Documents/14.%20Private%20Hire%20Vehicle%20Licence%20Conditions.pdf</a:t>
            </a:r>
            <a:r>
              <a:rPr lang="lt-LT" dirty="0"/>
              <a:t> (</a:t>
            </a:r>
            <a:r>
              <a:rPr lang="lt-LT" dirty="0" err="1"/>
              <a:t>Accessed</a:t>
            </a:r>
            <a:r>
              <a:rPr lang="lt-LT" dirty="0"/>
              <a:t>: 13 June 2025).</a:t>
            </a:r>
          </a:p>
          <a:p>
            <a:pPr>
              <a:buFont typeface="+mj-lt"/>
              <a:buAutoNum type="arabicPeriod"/>
            </a:pPr>
            <a:r>
              <a:rPr lang="lt-LT" dirty="0" err="1"/>
              <a:t>Cohen</a:t>
            </a:r>
            <a:r>
              <a:rPr lang="lt-LT" dirty="0"/>
              <a:t>, S.A. &amp; </a:t>
            </a:r>
            <a:r>
              <a:rPr lang="lt-LT" dirty="0" err="1"/>
              <a:t>Hopkins</a:t>
            </a:r>
            <a:r>
              <a:rPr lang="lt-LT" dirty="0"/>
              <a:t>, D. (2015) ‘</a:t>
            </a:r>
            <a:r>
              <a:rPr lang="lt-LT" dirty="0" err="1"/>
              <a:t>Quality</a:t>
            </a:r>
            <a:r>
              <a:rPr lang="lt-LT" dirty="0"/>
              <a:t>, </a:t>
            </a:r>
            <a:r>
              <a:rPr lang="lt-LT" dirty="0" err="1"/>
              <a:t>user</a:t>
            </a:r>
            <a:r>
              <a:rPr lang="lt-LT" dirty="0"/>
              <a:t> </a:t>
            </a:r>
            <a:r>
              <a:rPr lang="lt-LT" dirty="0" err="1"/>
              <a:t>cost</a:t>
            </a:r>
            <a:r>
              <a:rPr lang="lt-LT" dirty="0"/>
              <a:t>, </a:t>
            </a:r>
            <a:r>
              <a:rPr lang="lt-LT" dirty="0" err="1"/>
              <a:t>forward-looking</a:t>
            </a:r>
            <a:r>
              <a:rPr lang="lt-LT" dirty="0"/>
              <a:t> </a:t>
            </a:r>
            <a:r>
              <a:rPr lang="lt-LT" dirty="0" err="1"/>
              <a:t>behavior</a:t>
            </a:r>
            <a:r>
              <a:rPr lang="lt-LT" dirty="0"/>
              <a:t>, </a:t>
            </a:r>
            <a:r>
              <a:rPr lang="lt-LT" dirty="0" err="1"/>
              <a:t>and</a:t>
            </a:r>
            <a:r>
              <a:rPr lang="lt-LT" dirty="0"/>
              <a:t> </a:t>
            </a:r>
            <a:r>
              <a:rPr lang="lt-LT" dirty="0" err="1"/>
              <a:t>demand</a:t>
            </a:r>
            <a:r>
              <a:rPr lang="lt-LT" dirty="0"/>
              <a:t> </a:t>
            </a:r>
            <a:r>
              <a:rPr lang="lt-LT" dirty="0" err="1"/>
              <a:t>for</a:t>
            </a:r>
            <a:r>
              <a:rPr lang="lt-LT" dirty="0"/>
              <a:t> </a:t>
            </a:r>
            <a:r>
              <a:rPr lang="lt-LT" dirty="0" err="1"/>
              <a:t>cars</a:t>
            </a:r>
            <a:r>
              <a:rPr lang="lt-LT" dirty="0"/>
              <a:t>: </a:t>
            </a:r>
            <a:r>
              <a:rPr lang="lt-LT" dirty="0" err="1"/>
              <a:t>Implications</a:t>
            </a:r>
            <a:r>
              <a:rPr lang="lt-LT" dirty="0"/>
              <a:t> </a:t>
            </a:r>
            <a:r>
              <a:rPr lang="lt-LT" dirty="0" err="1"/>
              <a:t>for</a:t>
            </a:r>
            <a:r>
              <a:rPr lang="lt-LT" dirty="0"/>
              <a:t> </a:t>
            </a:r>
            <a:r>
              <a:rPr lang="lt-LT" dirty="0" err="1"/>
              <a:t>car</a:t>
            </a:r>
            <a:r>
              <a:rPr lang="lt-LT" dirty="0"/>
              <a:t> </a:t>
            </a:r>
            <a:r>
              <a:rPr lang="lt-LT" dirty="0" err="1"/>
              <a:t>rental</a:t>
            </a:r>
            <a:r>
              <a:rPr lang="lt-LT" dirty="0"/>
              <a:t>’, </a:t>
            </a:r>
            <a:r>
              <a:rPr lang="lt-LT" dirty="0" err="1"/>
              <a:t>Journal</a:t>
            </a:r>
            <a:r>
              <a:rPr lang="lt-LT" dirty="0"/>
              <a:t> </a:t>
            </a:r>
            <a:r>
              <a:rPr lang="lt-LT" dirty="0" err="1"/>
              <a:t>of</a:t>
            </a:r>
            <a:r>
              <a:rPr lang="lt-LT" dirty="0"/>
              <a:t> </a:t>
            </a:r>
            <a:r>
              <a:rPr lang="lt-LT" dirty="0" err="1"/>
              <a:t>Transport</a:t>
            </a:r>
            <a:r>
              <a:rPr lang="lt-LT" dirty="0"/>
              <a:t> </a:t>
            </a:r>
            <a:r>
              <a:rPr lang="lt-LT" dirty="0" err="1"/>
              <a:t>Economics</a:t>
            </a:r>
            <a:r>
              <a:rPr lang="lt-LT" dirty="0"/>
              <a:t> </a:t>
            </a:r>
            <a:r>
              <a:rPr lang="lt-LT" dirty="0" err="1"/>
              <a:t>and</a:t>
            </a:r>
            <a:r>
              <a:rPr lang="lt-LT" dirty="0"/>
              <a:t> </a:t>
            </a:r>
            <a:r>
              <a:rPr lang="lt-LT" dirty="0" err="1"/>
              <a:t>Policy</a:t>
            </a:r>
            <a:r>
              <a:rPr lang="lt-LT" dirty="0"/>
              <a:t>, 49(2), </a:t>
            </a:r>
            <a:r>
              <a:rPr lang="lt-LT" dirty="0" err="1"/>
              <a:t>pp</a:t>
            </a:r>
            <a:r>
              <a:rPr lang="lt-LT" dirty="0"/>
              <a:t>. 157–181.</a:t>
            </a:r>
          </a:p>
          <a:p>
            <a:pPr>
              <a:buFont typeface="+mj-lt"/>
              <a:buAutoNum type="arabicPeriod"/>
            </a:pPr>
            <a:r>
              <a:rPr lang="lt-LT" dirty="0" err="1"/>
              <a:t>Euromonitor</a:t>
            </a:r>
            <a:r>
              <a:rPr lang="lt-LT" dirty="0"/>
              <a:t> International (2023) </a:t>
            </a:r>
            <a:r>
              <a:rPr lang="lt-LT" dirty="0" err="1"/>
              <a:t>Car</a:t>
            </a:r>
            <a:r>
              <a:rPr lang="lt-LT" dirty="0"/>
              <a:t> </a:t>
            </a:r>
            <a:r>
              <a:rPr lang="lt-LT" dirty="0" err="1"/>
              <a:t>Rental</a:t>
            </a:r>
            <a:r>
              <a:rPr lang="lt-LT" dirty="0"/>
              <a:t>: </a:t>
            </a:r>
            <a:r>
              <a:rPr lang="lt-LT" dirty="0" err="1"/>
              <a:t>Top</a:t>
            </a:r>
            <a:r>
              <a:rPr lang="lt-LT" dirty="0"/>
              <a:t> </a:t>
            </a:r>
            <a:r>
              <a:rPr lang="lt-LT" dirty="0" err="1"/>
              <a:t>Six</a:t>
            </a:r>
            <a:r>
              <a:rPr lang="lt-LT" dirty="0"/>
              <a:t> </a:t>
            </a:r>
            <a:r>
              <a:rPr lang="lt-LT" dirty="0" err="1"/>
              <a:t>Industry</a:t>
            </a:r>
            <a:r>
              <a:rPr lang="lt-LT" dirty="0"/>
              <a:t> </a:t>
            </a:r>
            <a:r>
              <a:rPr lang="lt-LT" dirty="0" err="1"/>
              <a:t>Trends</a:t>
            </a:r>
            <a:r>
              <a:rPr lang="lt-LT" dirty="0"/>
              <a:t>. </a:t>
            </a:r>
            <a:r>
              <a:rPr lang="lt-LT" dirty="0" err="1"/>
              <a:t>London</a:t>
            </a:r>
            <a:r>
              <a:rPr lang="lt-LT" dirty="0"/>
              <a:t>: </a:t>
            </a:r>
            <a:r>
              <a:rPr lang="lt-LT" dirty="0" err="1"/>
              <a:t>Euromonitor</a:t>
            </a:r>
            <a:r>
              <a:rPr lang="lt-LT" dirty="0"/>
              <a:t>. </a:t>
            </a:r>
            <a:r>
              <a:rPr lang="lt-LT" dirty="0" err="1"/>
              <a:t>Available</a:t>
            </a:r>
            <a:r>
              <a:rPr lang="lt-LT" dirty="0"/>
              <a:t> at: </a:t>
            </a:r>
            <a:r>
              <a:rPr lang="lt-LT" dirty="0">
                <a:hlinkClick r:id="rId5"/>
              </a:rPr>
              <a:t>https://www.euromonitor.com/car-rental-top-six-industry-trends/report</a:t>
            </a:r>
            <a:r>
              <a:rPr lang="lt-LT" dirty="0"/>
              <a:t> (</a:t>
            </a:r>
            <a:r>
              <a:rPr lang="lt-LT" dirty="0" err="1"/>
              <a:t>Accessed</a:t>
            </a:r>
            <a:r>
              <a:rPr lang="lt-LT" dirty="0"/>
              <a:t>: 13 June 2025).</a:t>
            </a:r>
          </a:p>
          <a:p>
            <a:pPr>
              <a:buFont typeface="+mj-lt"/>
              <a:buAutoNum type="arabicPeriod"/>
            </a:pPr>
            <a:r>
              <a:rPr lang="lt-LT" dirty="0" err="1"/>
              <a:t>Euromonitor</a:t>
            </a:r>
            <a:r>
              <a:rPr lang="lt-LT" dirty="0"/>
              <a:t> International (2024a) </a:t>
            </a:r>
            <a:r>
              <a:rPr lang="lt-LT" dirty="0" err="1"/>
              <a:t>Mobility</a:t>
            </a:r>
            <a:r>
              <a:rPr lang="lt-LT" dirty="0"/>
              <a:t> </a:t>
            </a:r>
            <a:r>
              <a:rPr lang="lt-LT" dirty="0" err="1"/>
              <a:t>in</a:t>
            </a:r>
            <a:r>
              <a:rPr lang="lt-LT" dirty="0"/>
              <a:t> </a:t>
            </a:r>
            <a:r>
              <a:rPr lang="lt-LT" dirty="0" err="1"/>
              <a:t>the</a:t>
            </a:r>
            <a:r>
              <a:rPr lang="lt-LT" dirty="0"/>
              <a:t> United </a:t>
            </a:r>
            <a:r>
              <a:rPr lang="lt-LT" dirty="0" err="1"/>
              <a:t>Kingdom</a:t>
            </a:r>
            <a:r>
              <a:rPr lang="lt-LT" dirty="0"/>
              <a:t>. </a:t>
            </a:r>
            <a:r>
              <a:rPr lang="lt-LT" dirty="0" err="1"/>
              <a:t>London</a:t>
            </a:r>
            <a:r>
              <a:rPr lang="lt-LT" dirty="0"/>
              <a:t>: </a:t>
            </a:r>
            <a:r>
              <a:rPr lang="lt-LT" dirty="0" err="1"/>
              <a:t>Euromonitor</a:t>
            </a:r>
            <a:r>
              <a:rPr lang="lt-LT" dirty="0"/>
              <a:t>. </a:t>
            </a:r>
            <a:r>
              <a:rPr lang="lt-LT" dirty="0" err="1"/>
              <a:t>Available</a:t>
            </a:r>
            <a:r>
              <a:rPr lang="lt-LT" dirty="0"/>
              <a:t> at: </a:t>
            </a:r>
            <a:r>
              <a:rPr lang="lt-LT" dirty="0">
                <a:hlinkClick r:id="rId6"/>
              </a:rPr>
              <a:t>https://www.euromonitor.com/mobility-in-the-united-kingdom/report</a:t>
            </a:r>
            <a:r>
              <a:rPr lang="lt-LT" dirty="0"/>
              <a:t> (</a:t>
            </a:r>
            <a:r>
              <a:rPr lang="lt-LT" dirty="0" err="1"/>
              <a:t>Accessed</a:t>
            </a:r>
            <a:r>
              <a:rPr lang="lt-LT" dirty="0"/>
              <a:t>: 13 June 2025).</a:t>
            </a:r>
          </a:p>
          <a:p>
            <a:pPr>
              <a:buFont typeface="+mj-lt"/>
              <a:buAutoNum type="arabicPeriod"/>
            </a:pPr>
            <a:r>
              <a:rPr lang="lt-LT" dirty="0" err="1"/>
              <a:t>Euromonitor</a:t>
            </a:r>
            <a:r>
              <a:rPr lang="lt-LT" dirty="0"/>
              <a:t> International (2024b) </a:t>
            </a:r>
            <a:r>
              <a:rPr lang="lt-LT" dirty="0" err="1"/>
              <a:t>World</a:t>
            </a:r>
            <a:r>
              <a:rPr lang="lt-LT" dirty="0"/>
              <a:t> Market </a:t>
            </a:r>
            <a:r>
              <a:rPr lang="lt-LT" dirty="0" err="1"/>
              <a:t>for</a:t>
            </a:r>
            <a:r>
              <a:rPr lang="lt-LT" dirty="0"/>
              <a:t> </a:t>
            </a:r>
            <a:r>
              <a:rPr lang="lt-LT" dirty="0" err="1"/>
              <a:t>Car</a:t>
            </a:r>
            <a:r>
              <a:rPr lang="lt-LT" dirty="0"/>
              <a:t> </a:t>
            </a:r>
            <a:r>
              <a:rPr lang="lt-LT" dirty="0" err="1"/>
              <a:t>Rental</a:t>
            </a:r>
            <a:r>
              <a:rPr lang="lt-LT" dirty="0"/>
              <a:t>. </a:t>
            </a:r>
            <a:r>
              <a:rPr lang="lt-LT" dirty="0" err="1"/>
              <a:t>London</a:t>
            </a:r>
            <a:r>
              <a:rPr lang="lt-LT" dirty="0"/>
              <a:t>: </a:t>
            </a:r>
            <a:r>
              <a:rPr lang="lt-LT" dirty="0" err="1"/>
              <a:t>Euromonitor</a:t>
            </a:r>
            <a:r>
              <a:rPr lang="lt-LT" dirty="0"/>
              <a:t>. </a:t>
            </a:r>
            <a:r>
              <a:rPr lang="lt-LT" dirty="0" err="1"/>
              <a:t>Available</a:t>
            </a:r>
            <a:r>
              <a:rPr lang="lt-LT" dirty="0"/>
              <a:t> at: </a:t>
            </a:r>
            <a:r>
              <a:rPr lang="lt-LT" dirty="0">
                <a:hlinkClick r:id="rId7"/>
              </a:rPr>
              <a:t>https://www.euromonitor.com/world-market-for-car-rental/report</a:t>
            </a:r>
            <a:r>
              <a:rPr lang="lt-LT" dirty="0"/>
              <a:t> (</a:t>
            </a:r>
            <a:r>
              <a:rPr lang="lt-LT" dirty="0" err="1"/>
              <a:t>Accessed</a:t>
            </a:r>
            <a:r>
              <a:rPr lang="lt-LT" dirty="0"/>
              <a:t>: 13 June 2025).</a:t>
            </a:r>
          </a:p>
          <a:p>
            <a:pPr>
              <a:buFont typeface="+mj-lt"/>
              <a:buAutoNum type="arabicPeriod"/>
            </a:pPr>
            <a:r>
              <a:rPr lang="lt-LT" dirty="0" err="1"/>
              <a:t>Gierczak-Korzeniowska</a:t>
            </a:r>
            <a:r>
              <a:rPr lang="lt-LT" dirty="0"/>
              <a:t>, </a:t>
            </a:r>
            <a:r>
              <a:rPr lang="lt-LT" dirty="0" err="1"/>
              <a:t>B</a:t>
            </a:r>
            <a:r>
              <a:rPr lang="lt-LT" dirty="0"/>
              <a:t>. (2020) ‘</a:t>
            </a:r>
            <a:r>
              <a:rPr lang="lt-LT" dirty="0" err="1"/>
              <a:t>Tourist</a:t>
            </a:r>
            <a:r>
              <a:rPr lang="lt-LT" dirty="0"/>
              <a:t> </a:t>
            </a:r>
            <a:r>
              <a:rPr lang="lt-LT" dirty="0" err="1"/>
              <a:t>and</a:t>
            </a:r>
            <a:r>
              <a:rPr lang="lt-LT" dirty="0"/>
              <a:t> </a:t>
            </a:r>
            <a:r>
              <a:rPr lang="lt-LT" dirty="0" err="1"/>
              <a:t>business</a:t>
            </a:r>
            <a:r>
              <a:rPr lang="lt-LT" dirty="0"/>
              <a:t> </a:t>
            </a:r>
            <a:r>
              <a:rPr lang="lt-LT" dirty="0" err="1"/>
              <a:t>models</a:t>
            </a:r>
            <a:r>
              <a:rPr lang="lt-LT" dirty="0"/>
              <a:t> </a:t>
            </a:r>
            <a:r>
              <a:rPr lang="lt-LT" dirty="0" err="1"/>
              <a:t>in</a:t>
            </a:r>
            <a:r>
              <a:rPr lang="lt-LT" dirty="0"/>
              <a:t> </a:t>
            </a:r>
            <a:r>
              <a:rPr lang="lt-LT" dirty="0" err="1"/>
              <a:t>the</a:t>
            </a:r>
            <a:r>
              <a:rPr lang="lt-LT" dirty="0"/>
              <a:t> </a:t>
            </a:r>
            <a:r>
              <a:rPr lang="lt-LT" dirty="0" err="1"/>
              <a:t>mobility</a:t>
            </a:r>
            <a:r>
              <a:rPr lang="lt-LT" dirty="0"/>
              <a:t> </a:t>
            </a:r>
            <a:r>
              <a:rPr lang="lt-LT" dirty="0" err="1"/>
              <a:t>of</a:t>
            </a:r>
            <a:r>
              <a:rPr lang="lt-LT" dirty="0"/>
              <a:t> </a:t>
            </a:r>
            <a:r>
              <a:rPr lang="lt-LT" dirty="0" err="1"/>
              <a:t>customers</a:t>
            </a:r>
            <a:r>
              <a:rPr lang="lt-LT" dirty="0"/>
              <a:t> </a:t>
            </a:r>
            <a:r>
              <a:rPr lang="lt-LT" dirty="0" err="1"/>
              <a:t>using</a:t>
            </a:r>
            <a:r>
              <a:rPr lang="lt-LT" dirty="0"/>
              <a:t> </a:t>
            </a:r>
            <a:r>
              <a:rPr lang="lt-LT" dirty="0" err="1"/>
              <a:t>car</a:t>
            </a:r>
            <a:r>
              <a:rPr lang="lt-LT" dirty="0"/>
              <a:t> </a:t>
            </a:r>
            <a:r>
              <a:rPr lang="lt-LT" dirty="0" err="1"/>
              <a:t>rental</a:t>
            </a:r>
            <a:r>
              <a:rPr lang="lt-LT" dirty="0"/>
              <a:t> </a:t>
            </a:r>
            <a:r>
              <a:rPr lang="lt-LT" dirty="0" err="1"/>
              <a:t>services</a:t>
            </a:r>
            <a:r>
              <a:rPr lang="lt-LT" dirty="0"/>
              <a:t>’, </a:t>
            </a:r>
            <a:r>
              <a:rPr lang="lt-LT" dirty="0" err="1"/>
              <a:t>Geography</a:t>
            </a:r>
            <a:r>
              <a:rPr lang="lt-LT" dirty="0"/>
              <a:t> </a:t>
            </a:r>
            <a:r>
              <a:rPr lang="lt-LT" dirty="0" err="1"/>
              <a:t>and</a:t>
            </a:r>
            <a:r>
              <a:rPr lang="lt-LT" dirty="0"/>
              <a:t> </a:t>
            </a:r>
            <a:r>
              <a:rPr lang="lt-LT" dirty="0" err="1"/>
              <a:t>Tourism</a:t>
            </a:r>
            <a:r>
              <a:rPr lang="lt-LT" dirty="0"/>
              <a:t>, 2(8), </a:t>
            </a:r>
            <a:r>
              <a:rPr lang="lt-LT" dirty="0" err="1"/>
              <a:t>pp</a:t>
            </a:r>
            <a:r>
              <a:rPr lang="lt-LT" dirty="0"/>
              <a:t>. 29–39.</a:t>
            </a:r>
          </a:p>
          <a:p>
            <a:pPr>
              <a:buFont typeface="+mj-lt"/>
              <a:buAutoNum type="arabicPeriod"/>
            </a:pPr>
            <a:r>
              <a:rPr lang="lt-LT" dirty="0" err="1"/>
              <a:t>Horsfield</a:t>
            </a:r>
            <a:r>
              <a:rPr lang="lt-LT" dirty="0"/>
              <a:t>, </a:t>
            </a:r>
            <a:r>
              <a:rPr lang="lt-LT" dirty="0" err="1"/>
              <a:t>S</a:t>
            </a:r>
            <a:r>
              <a:rPr lang="lt-LT" dirty="0"/>
              <a:t>. &amp; </a:t>
            </a:r>
            <a:r>
              <a:rPr lang="lt-LT" dirty="0" err="1"/>
              <a:t>Smith</a:t>
            </a:r>
            <a:r>
              <a:rPr lang="lt-LT" dirty="0"/>
              <a:t>, </a:t>
            </a:r>
            <a:r>
              <a:rPr lang="lt-LT" dirty="0" err="1"/>
              <a:t>J</a:t>
            </a:r>
            <a:r>
              <a:rPr lang="lt-LT" dirty="0"/>
              <a:t>. (2014) ‘</a:t>
            </a:r>
            <a:r>
              <a:rPr lang="lt-LT" dirty="0" err="1"/>
              <a:t>Consumer</a:t>
            </a:r>
            <a:r>
              <a:rPr lang="lt-LT" dirty="0"/>
              <a:t> </a:t>
            </a:r>
            <a:r>
              <a:rPr lang="lt-LT" dirty="0" err="1"/>
              <a:t>rental</a:t>
            </a:r>
            <a:r>
              <a:rPr lang="lt-LT" dirty="0"/>
              <a:t> </a:t>
            </a:r>
            <a:r>
              <a:rPr lang="lt-LT" dirty="0" err="1"/>
              <a:t>car</a:t>
            </a:r>
            <a:r>
              <a:rPr lang="lt-LT" dirty="0"/>
              <a:t> </a:t>
            </a:r>
            <a:r>
              <a:rPr lang="lt-LT" dirty="0" err="1"/>
              <a:t>choice</a:t>
            </a:r>
            <a:r>
              <a:rPr lang="lt-LT" dirty="0"/>
              <a:t>: </a:t>
            </a:r>
            <a:r>
              <a:rPr lang="lt-LT" dirty="0" err="1"/>
              <a:t>Price</a:t>
            </a:r>
            <a:r>
              <a:rPr lang="lt-LT" dirty="0"/>
              <a:t>, </a:t>
            </a:r>
            <a:r>
              <a:rPr lang="lt-LT" dirty="0" err="1"/>
              <a:t>agent</a:t>
            </a:r>
            <a:r>
              <a:rPr lang="lt-LT" dirty="0"/>
              <a:t>, </a:t>
            </a:r>
            <a:r>
              <a:rPr lang="lt-LT" dirty="0" err="1"/>
              <a:t>and</a:t>
            </a:r>
            <a:r>
              <a:rPr lang="lt-LT" dirty="0"/>
              <a:t> </a:t>
            </a:r>
            <a:r>
              <a:rPr lang="lt-LT" dirty="0" err="1"/>
              <a:t>brand</a:t>
            </a:r>
            <a:r>
              <a:rPr lang="lt-LT" dirty="0"/>
              <a:t> </a:t>
            </a:r>
            <a:r>
              <a:rPr lang="lt-LT" dirty="0" err="1"/>
              <a:t>effects</a:t>
            </a:r>
            <a:r>
              <a:rPr lang="lt-LT" dirty="0"/>
              <a:t>’, </a:t>
            </a:r>
            <a:r>
              <a:rPr lang="lt-LT" dirty="0" err="1"/>
              <a:t>Tourism</a:t>
            </a:r>
            <a:r>
              <a:rPr lang="lt-LT" dirty="0"/>
              <a:t> </a:t>
            </a:r>
            <a:r>
              <a:rPr lang="lt-LT" dirty="0" err="1"/>
              <a:t>Management</a:t>
            </a:r>
            <a:r>
              <a:rPr lang="lt-LT" dirty="0"/>
              <a:t>, 45, </a:t>
            </a:r>
            <a:r>
              <a:rPr lang="lt-LT" dirty="0" err="1"/>
              <a:t>pp</a:t>
            </a:r>
            <a:r>
              <a:rPr lang="lt-LT" dirty="0"/>
              <a:t>. 123–131. </a:t>
            </a:r>
            <a:r>
              <a:rPr lang="lt-LT" dirty="0" err="1"/>
              <a:t>Available</a:t>
            </a:r>
            <a:r>
              <a:rPr lang="lt-LT" dirty="0"/>
              <a:t> at: </a:t>
            </a:r>
            <a:r>
              <a:rPr lang="lt-LT" dirty="0">
                <a:hlinkClick r:id="rId8"/>
              </a:rPr>
              <a:t>https://www.researchgate.net/publication/293019728_Consumer_Rental_Car_Choice_Price_Agent_and_Brand_Effects</a:t>
            </a:r>
            <a:r>
              <a:rPr lang="lt-LT" dirty="0"/>
              <a:t> (</a:t>
            </a:r>
            <a:r>
              <a:rPr lang="lt-LT" dirty="0" err="1"/>
              <a:t>Accessed</a:t>
            </a:r>
            <a:r>
              <a:rPr lang="lt-LT" dirty="0"/>
              <a:t>: 13 June 2025).</a:t>
            </a:r>
          </a:p>
          <a:p>
            <a:pPr>
              <a:buFont typeface="+mj-lt"/>
              <a:buAutoNum type="arabicPeriod"/>
            </a:pPr>
            <a:r>
              <a:rPr lang="lt-LT" dirty="0" err="1"/>
              <a:t>IBISWorld</a:t>
            </a:r>
            <a:r>
              <a:rPr lang="lt-LT" dirty="0"/>
              <a:t> (2020) ‘</a:t>
            </a:r>
            <a:r>
              <a:rPr lang="lt-LT" dirty="0" err="1"/>
              <a:t>The</a:t>
            </a:r>
            <a:r>
              <a:rPr lang="lt-LT" dirty="0"/>
              <a:t> </a:t>
            </a:r>
            <a:r>
              <a:rPr lang="lt-LT" dirty="0" err="1"/>
              <a:t>Growth</a:t>
            </a:r>
            <a:r>
              <a:rPr lang="lt-LT" dirty="0"/>
              <a:t> </a:t>
            </a:r>
            <a:r>
              <a:rPr lang="lt-LT" dirty="0" err="1"/>
              <a:t>of</a:t>
            </a:r>
            <a:r>
              <a:rPr lang="lt-LT" dirty="0"/>
              <a:t> </a:t>
            </a:r>
            <a:r>
              <a:rPr lang="lt-LT" dirty="0" err="1"/>
              <a:t>the</a:t>
            </a:r>
            <a:r>
              <a:rPr lang="lt-LT" dirty="0"/>
              <a:t> UK </a:t>
            </a:r>
            <a:r>
              <a:rPr lang="lt-LT" dirty="0" err="1"/>
              <a:t>Sharing</a:t>
            </a:r>
            <a:r>
              <a:rPr lang="lt-LT" dirty="0"/>
              <a:t> </a:t>
            </a:r>
            <a:r>
              <a:rPr lang="lt-LT" dirty="0" err="1"/>
              <a:t>Economy</a:t>
            </a:r>
            <a:r>
              <a:rPr lang="lt-LT" dirty="0"/>
              <a:t>’. </a:t>
            </a:r>
            <a:r>
              <a:rPr lang="lt-LT" dirty="0" err="1"/>
              <a:t>Melbourne</a:t>
            </a:r>
            <a:r>
              <a:rPr lang="lt-LT" dirty="0"/>
              <a:t>: </a:t>
            </a:r>
            <a:r>
              <a:rPr lang="lt-LT" dirty="0" err="1"/>
              <a:t>IBISWorld</a:t>
            </a:r>
            <a:r>
              <a:rPr lang="lt-LT" dirty="0"/>
              <a:t>. </a:t>
            </a:r>
            <a:r>
              <a:rPr lang="lt-LT" dirty="0" err="1"/>
              <a:t>Available</a:t>
            </a:r>
            <a:r>
              <a:rPr lang="lt-LT" dirty="0"/>
              <a:t> at: </a:t>
            </a:r>
            <a:r>
              <a:rPr lang="lt-LT" dirty="0">
                <a:hlinkClick r:id="rId9"/>
              </a:rPr>
              <a:t>https://www.ibisworld.com/blog/the-growth-of-the-uk-sharing-economy/44/1126/</a:t>
            </a:r>
            <a:r>
              <a:rPr lang="lt-LT" dirty="0"/>
              <a:t> (</a:t>
            </a:r>
            <a:r>
              <a:rPr lang="lt-LT" dirty="0" err="1"/>
              <a:t>Accessed</a:t>
            </a:r>
            <a:r>
              <a:rPr lang="lt-LT" dirty="0"/>
              <a:t>: 13 June 2025).</a:t>
            </a:r>
          </a:p>
          <a:p>
            <a:pPr>
              <a:buFont typeface="+mj-lt"/>
              <a:buAutoNum type="arabicPeriod"/>
            </a:pPr>
            <a:r>
              <a:rPr lang="lt-LT" dirty="0" err="1"/>
              <a:t>IBISWorld</a:t>
            </a:r>
            <a:r>
              <a:rPr lang="lt-LT" dirty="0"/>
              <a:t> (2024) </a:t>
            </a:r>
            <a:r>
              <a:rPr lang="lt-LT" dirty="0" err="1"/>
              <a:t>Car</a:t>
            </a:r>
            <a:r>
              <a:rPr lang="lt-LT" dirty="0"/>
              <a:t> </a:t>
            </a:r>
            <a:r>
              <a:rPr lang="lt-LT" dirty="0" err="1"/>
              <a:t>Rental</a:t>
            </a:r>
            <a:r>
              <a:rPr lang="lt-LT" dirty="0"/>
              <a:t> </a:t>
            </a:r>
            <a:r>
              <a:rPr lang="lt-LT" dirty="0" err="1"/>
              <a:t>and</a:t>
            </a:r>
            <a:r>
              <a:rPr lang="lt-LT" dirty="0"/>
              <a:t> </a:t>
            </a:r>
            <a:r>
              <a:rPr lang="lt-LT" dirty="0" err="1"/>
              <a:t>Leasing</a:t>
            </a:r>
            <a:r>
              <a:rPr lang="lt-LT" dirty="0"/>
              <a:t> </a:t>
            </a:r>
            <a:r>
              <a:rPr lang="lt-LT" dirty="0" err="1"/>
              <a:t>in</a:t>
            </a:r>
            <a:r>
              <a:rPr lang="lt-LT" dirty="0"/>
              <a:t> </a:t>
            </a:r>
            <a:r>
              <a:rPr lang="lt-LT" dirty="0" err="1"/>
              <a:t>the</a:t>
            </a:r>
            <a:r>
              <a:rPr lang="lt-LT" dirty="0"/>
              <a:t> UK Market </a:t>
            </a:r>
            <a:r>
              <a:rPr lang="lt-LT" dirty="0" err="1"/>
              <a:t>Size</a:t>
            </a:r>
            <a:r>
              <a:rPr lang="lt-LT" dirty="0"/>
              <a:t> </a:t>
            </a:r>
            <a:r>
              <a:rPr lang="lt-LT" dirty="0" err="1"/>
              <a:t>Statistics</a:t>
            </a:r>
            <a:r>
              <a:rPr lang="lt-LT" dirty="0"/>
              <a:t>. </a:t>
            </a:r>
            <a:r>
              <a:rPr lang="lt-LT" dirty="0" err="1"/>
              <a:t>Melbourne</a:t>
            </a:r>
            <a:r>
              <a:rPr lang="lt-LT" dirty="0"/>
              <a:t>: </a:t>
            </a:r>
            <a:r>
              <a:rPr lang="lt-LT" dirty="0" err="1"/>
              <a:t>IBISWorld</a:t>
            </a:r>
            <a:r>
              <a:rPr lang="lt-LT" dirty="0"/>
              <a:t>. </a:t>
            </a:r>
            <a:r>
              <a:rPr lang="lt-LT" dirty="0" err="1"/>
              <a:t>Available</a:t>
            </a:r>
            <a:r>
              <a:rPr lang="lt-LT" dirty="0"/>
              <a:t> at: </a:t>
            </a:r>
            <a:r>
              <a:rPr lang="lt-LT" dirty="0">
                <a:hlinkClick r:id="rId10"/>
              </a:rPr>
              <a:t>https://www.ibisworld.com/united-kingdom/market-size/car-rental-leasing/</a:t>
            </a:r>
            <a:r>
              <a:rPr lang="lt-LT" dirty="0"/>
              <a:t> (</a:t>
            </a:r>
            <a:r>
              <a:rPr lang="lt-LT" dirty="0" err="1"/>
              <a:t>Accessed</a:t>
            </a:r>
            <a:r>
              <a:rPr lang="lt-LT" dirty="0"/>
              <a:t>: 13 June 2025).</a:t>
            </a:r>
          </a:p>
          <a:p>
            <a:pPr>
              <a:buFont typeface="+mj-lt"/>
              <a:buAutoNum type="arabicPeriod"/>
            </a:pPr>
            <a:r>
              <a:rPr lang="lt-LT" dirty="0" err="1"/>
              <a:t>IBISWorld</a:t>
            </a:r>
            <a:r>
              <a:rPr lang="lt-LT" dirty="0"/>
              <a:t> (2025) </a:t>
            </a:r>
            <a:r>
              <a:rPr lang="lt-LT" dirty="0" err="1"/>
              <a:t>Car</a:t>
            </a:r>
            <a:r>
              <a:rPr lang="lt-LT" dirty="0"/>
              <a:t> </a:t>
            </a:r>
            <a:r>
              <a:rPr lang="lt-LT" dirty="0" err="1"/>
              <a:t>Rental</a:t>
            </a:r>
            <a:r>
              <a:rPr lang="lt-LT" dirty="0"/>
              <a:t> </a:t>
            </a:r>
            <a:r>
              <a:rPr lang="lt-LT" dirty="0" err="1"/>
              <a:t>and</a:t>
            </a:r>
            <a:r>
              <a:rPr lang="lt-LT" dirty="0"/>
              <a:t> </a:t>
            </a:r>
            <a:r>
              <a:rPr lang="lt-LT" dirty="0" err="1"/>
              <a:t>Leasing</a:t>
            </a:r>
            <a:r>
              <a:rPr lang="lt-LT" dirty="0"/>
              <a:t> </a:t>
            </a:r>
            <a:r>
              <a:rPr lang="lt-LT" dirty="0" err="1"/>
              <a:t>in</a:t>
            </a:r>
            <a:r>
              <a:rPr lang="lt-LT" dirty="0"/>
              <a:t> </a:t>
            </a:r>
            <a:r>
              <a:rPr lang="lt-LT" dirty="0" err="1"/>
              <a:t>the</a:t>
            </a:r>
            <a:r>
              <a:rPr lang="lt-LT" dirty="0"/>
              <a:t> UK </a:t>
            </a:r>
            <a:r>
              <a:rPr lang="lt-LT" dirty="0" err="1"/>
              <a:t>Industry</a:t>
            </a:r>
            <a:r>
              <a:rPr lang="lt-LT" dirty="0"/>
              <a:t> </a:t>
            </a:r>
            <a:r>
              <a:rPr lang="lt-LT" dirty="0" err="1"/>
              <a:t>Report</a:t>
            </a:r>
            <a:r>
              <a:rPr lang="lt-LT" dirty="0"/>
              <a:t>, 2015–2030. </a:t>
            </a:r>
            <a:r>
              <a:rPr lang="lt-LT" dirty="0" err="1"/>
              <a:t>Melbourne</a:t>
            </a:r>
            <a:r>
              <a:rPr lang="lt-LT" dirty="0"/>
              <a:t>: </a:t>
            </a:r>
            <a:r>
              <a:rPr lang="lt-LT" dirty="0" err="1"/>
              <a:t>IBISWorld</a:t>
            </a:r>
            <a:r>
              <a:rPr lang="lt-LT" dirty="0"/>
              <a:t>. </a:t>
            </a:r>
            <a:r>
              <a:rPr lang="lt-LT" dirty="0" err="1"/>
              <a:t>Available</a:t>
            </a:r>
            <a:r>
              <a:rPr lang="lt-LT" dirty="0"/>
              <a:t> at: </a:t>
            </a:r>
            <a:r>
              <a:rPr lang="lt-LT" dirty="0">
                <a:hlinkClick r:id="rId11"/>
              </a:rPr>
              <a:t>https://www.ibisworld.com/united-kingdom/industry/car-rental-leasing/4080/</a:t>
            </a:r>
            <a:r>
              <a:rPr lang="lt-LT" dirty="0"/>
              <a:t> (</a:t>
            </a:r>
            <a:r>
              <a:rPr lang="lt-LT" dirty="0" err="1"/>
              <a:t>Accessed</a:t>
            </a:r>
            <a:r>
              <a:rPr lang="lt-LT" dirty="0"/>
              <a:t>: 13 June 2025).</a:t>
            </a:r>
          </a:p>
          <a:p>
            <a:pPr>
              <a:buFont typeface="+mj-lt"/>
              <a:buAutoNum type="arabicPeriod"/>
            </a:pPr>
            <a:r>
              <a:rPr lang="lt-LT" dirty="0" err="1"/>
              <a:t>Jarašūnienė</a:t>
            </a:r>
            <a:r>
              <a:rPr lang="lt-LT" dirty="0"/>
              <a:t>, A., </a:t>
            </a:r>
            <a:r>
              <a:rPr lang="lt-LT" dirty="0" err="1"/>
              <a:t>Batarlienė</a:t>
            </a:r>
            <a:r>
              <a:rPr lang="lt-LT" dirty="0"/>
              <a:t>, </a:t>
            </a:r>
            <a:r>
              <a:rPr lang="lt-LT" dirty="0" err="1"/>
              <a:t>N</a:t>
            </a:r>
            <a:r>
              <a:rPr lang="lt-LT" dirty="0"/>
              <a:t>. &amp; </a:t>
            </a:r>
            <a:r>
              <a:rPr lang="lt-LT" dirty="0" err="1"/>
              <a:t>Šidlauskis</a:t>
            </a:r>
            <a:r>
              <a:rPr lang="lt-LT" dirty="0"/>
              <a:t>, </a:t>
            </a:r>
            <a:r>
              <a:rPr lang="lt-LT" dirty="0" err="1"/>
              <a:t>B</a:t>
            </a:r>
            <a:r>
              <a:rPr lang="lt-LT" dirty="0"/>
              <a:t>. (2024) ‘</a:t>
            </a:r>
            <a:r>
              <a:rPr lang="lt-LT" dirty="0" err="1"/>
              <a:t>Management</a:t>
            </a:r>
            <a:r>
              <a:rPr lang="lt-LT" dirty="0"/>
              <a:t> </a:t>
            </a:r>
            <a:r>
              <a:rPr lang="lt-LT" dirty="0" err="1"/>
              <a:t>of</a:t>
            </a:r>
            <a:r>
              <a:rPr lang="lt-LT" dirty="0"/>
              <a:t> Risk </a:t>
            </a:r>
            <a:r>
              <a:rPr lang="lt-LT" dirty="0" err="1"/>
              <a:t>Factors</a:t>
            </a:r>
            <a:r>
              <a:rPr lang="lt-LT" dirty="0"/>
              <a:t> </a:t>
            </a:r>
            <a:r>
              <a:rPr lang="lt-LT" dirty="0" err="1"/>
              <a:t>in</a:t>
            </a:r>
            <a:r>
              <a:rPr lang="lt-LT" dirty="0"/>
              <a:t> </a:t>
            </a:r>
            <a:r>
              <a:rPr lang="lt-LT" dirty="0" err="1"/>
              <a:t>the</a:t>
            </a:r>
            <a:r>
              <a:rPr lang="lt-LT" dirty="0"/>
              <a:t> </a:t>
            </a:r>
            <a:r>
              <a:rPr lang="lt-LT" dirty="0" err="1"/>
              <a:t>Rental</a:t>
            </a:r>
            <a:r>
              <a:rPr lang="lt-LT" dirty="0"/>
              <a:t> </a:t>
            </a:r>
            <a:r>
              <a:rPr lang="lt-LT" dirty="0" err="1"/>
              <a:t>Car</a:t>
            </a:r>
            <a:r>
              <a:rPr lang="lt-LT" dirty="0"/>
              <a:t> Market’, </a:t>
            </a:r>
            <a:r>
              <a:rPr lang="lt-LT" dirty="0" err="1"/>
              <a:t>Future</a:t>
            </a:r>
            <a:r>
              <a:rPr lang="lt-LT" dirty="0"/>
              <a:t> </a:t>
            </a:r>
            <a:r>
              <a:rPr lang="lt-LT" dirty="0" err="1"/>
              <a:t>Transportation</a:t>
            </a:r>
            <a:r>
              <a:rPr lang="lt-LT" dirty="0"/>
              <a:t>, 4(4), </a:t>
            </a:r>
            <a:r>
              <a:rPr lang="lt-LT" dirty="0" err="1"/>
              <a:t>pp</a:t>
            </a:r>
            <a:r>
              <a:rPr lang="lt-LT" dirty="0"/>
              <a:t>. 1457–1475.</a:t>
            </a:r>
          </a:p>
          <a:p>
            <a:pPr>
              <a:buFont typeface="+mj-lt"/>
              <a:buAutoNum type="arabicPeriod"/>
            </a:pPr>
            <a:r>
              <a:rPr lang="lt-LT" dirty="0" err="1"/>
              <a:t>Lytton</a:t>
            </a:r>
            <a:r>
              <a:rPr lang="lt-LT" dirty="0"/>
              <a:t>, L. &amp; </a:t>
            </a:r>
            <a:r>
              <a:rPr lang="lt-LT" dirty="0" err="1"/>
              <a:t>Poston</a:t>
            </a:r>
            <a:r>
              <a:rPr lang="lt-LT" dirty="0"/>
              <a:t>, </a:t>
            </a:r>
            <a:r>
              <a:rPr lang="lt-LT" dirty="0" err="1"/>
              <a:t>T</a:t>
            </a:r>
            <a:r>
              <a:rPr lang="lt-LT" dirty="0"/>
              <a:t>. (2012) </a:t>
            </a:r>
            <a:r>
              <a:rPr lang="lt-LT" dirty="0" err="1"/>
              <a:t>Car</a:t>
            </a:r>
            <a:r>
              <a:rPr lang="lt-LT" dirty="0"/>
              <a:t> </a:t>
            </a:r>
            <a:r>
              <a:rPr lang="lt-LT" dirty="0" err="1"/>
              <a:t>Rental</a:t>
            </a:r>
            <a:r>
              <a:rPr lang="lt-LT" dirty="0"/>
              <a:t> 2.0: </a:t>
            </a:r>
            <a:r>
              <a:rPr lang="lt-LT" dirty="0" err="1"/>
              <a:t>New</a:t>
            </a:r>
            <a:r>
              <a:rPr lang="lt-LT" dirty="0"/>
              <a:t> </a:t>
            </a:r>
            <a:r>
              <a:rPr lang="lt-LT" dirty="0" err="1"/>
              <a:t>alternatives</a:t>
            </a:r>
            <a:r>
              <a:rPr lang="lt-LT" dirty="0"/>
              <a:t> to </a:t>
            </a:r>
            <a:r>
              <a:rPr lang="lt-LT" dirty="0" err="1"/>
              <a:t>car</a:t>
            </a:r>
            <a:r>
              <a:rPr lang="lt-LT" dirty="0"/>
              <a:t> </a:t>
            </a:r>
            <a:r>
              <a:rPr lang="lt-LT" dirty="0" err="1"/>
              <a:t>ownership</a:t>
            </a:r>
            <a:r>
              <a:rPr lang="lt-LT" dirty="0"/>
              <a:t>. </a:t>
            </a:r>
            <a:r>
              <a:rPr lang="lt-LT" dirty="0" err="1"/>
              <a:t>British</a:t>
            </a:r>
            <a:r>
              <a:rPr lang="lt-LT" dirty="0"/>
              <a:t> </a:t>
            </a:r>
            <a:r>
              <a:rPr lang="lt-LT" dirty="0" err="1"/>
              <a:t>Vehicle</a:t>
            </a:r>
            <a:r>
              <a:rPr lang="lt-LT" dirty="0"/>
              <a:t> </a:t>
            </a:r>
            <a:r>
              <a:rPr lang="lt-LT" dirty="0" err="1"/>
              <a:t>Rental</a:t>
            </a:r>
            <a:r>
              <a:rPr lang="lt-LT" dirty="0"/>
              <a:t> </a:t>
            </a:r>
            <a:r>
              <a:rPr lang="lt-LT" dirty="0" err="1"/>
              <a:t>and</a:t>
            </a:r>
            <a:r>
              <a:rPr lang="lt-LT" dirty="0"/>
              <a:t> </a:t>
            </a:r>
            <a:r>
              <a:rPr lang="lt-LT" dirty="0" err="1"/>
              <a:t>Leasing</a:t>
            </a:r>
            <a:r>
              <a:rPr lang="lt-LT" dirty="0"/>
              <a:t> </a:t>
            </a:r>
            <a:r>
              <a:rPr lang="lt-LT" dirty="0" err="1"/>
              <a:t>Association</a:t>
            </a:r>
            <a:r>
              <a:rPr lang="lt-LT" dirty="0"/>
              <a:t>. </a:t>
            </a:r>
            <a:r>
              <a:rPr lang="lt-LT" dirty="0" err="1"/>
              <a:t>Available</a:t>
            </a:r>
            <a:r>
              <a:rPr lang="lt-LT" dirty="0"/>
              <a:t> at: </a:t>
            </a:r>
            <a:r>
              <a:rPr lang="lt-LT" dirty="0">
                <a:hlinkClick r:id="rId12"/>
              </a:rPr>
              <a:t>https://www.racfoun.../car_rental_2.0_seminar-lytton__poston-nov2012.pdf</a:t>
            </a:r>
            <a:r>
              <a:rPr lang="lt-LT" dirty="0"/>
              <a:t> (</a:t>
            </a:r>
            <a:r>
              <a:rPr lang="lt-LT" dirty="0" err="1"/>
              <a:t>Retrieved</a:t>
            </a:r>
            <a:r>
              <a:rPr lang="lt-LT" dirty="0"/>
              <a:t>: 15 2020).</a:t>
            </a:r>
          </a:p>
          <a:p>
            <a:pPr>
              <a:buFont typeface="+mj-lt"/>
              <a:buAutoNum type="arabicPeriod"/>
            </a:pPr>
            <a:r>
              <a:rPr lang="lt-LT" dirty="0" err="1"/>
              <a:t>Mintel</a:t>
            </a:r>
            <a:r>
              <a:rPr lang="lt-LT" dirty="0"/>
              <a:t> (2017) </a:t>
            </a:r>
            <a:r>
              <a:rPr lang="lt-LT" dirty="0" err="1"/>
              <a:t>Car</a:t>
            </a:r>
            <a:r>
              <a:rPr lang="lt-LT" dirty="0"/>
              <a:t> </a:t>
            </a:r>
            <a:r>
              <a:rPr lang="lt-LT" dirty="0" err="1"/>
              <a:t>hire</a:t>
            </a:r>
            <a:r>
              <a:rPr lang="lt-LT" dirty="0"/>
              <a:t> </a:t>
            </a:r>
            <a:r>
              <a:rPr lang="lt-LT" dirty="0" err="1"/>
              <a:t>hits</a:t>
            </a:r>
            <a:r>
              <a:rPr lang="lt-LT" dirty="0"/>
              <a:t> </a:t>
            </a:r>
            <a:r>
              <a:rPr lang="lt-LT" dirty="0" err="1"/>
              <a:t>bump</a:t>
            </a:r>
            <a:r>
              <a:rPr lang="lt-LT" dirty="0"/>
              <a:t> </a:t>
            </a:r>
            <a:r>
              <a:rPr lang="lt-LT" dirty="0" err="1"/>
              <a:t>in</a:t>
            </a:r>
            <a:r>
              <a:rPr lang="lt-LT" dirty="0"/>
              <a:t> </a:t>
            </a:r>
            <a:r>
              <a:rPr lang="lt-LT" dirty="0" err="1"/>
              <a:t>the</a:t>
            </a:r>
            <a:r>
              <a:rPr lang="lt-LT" dirty="0"/>
              <a:t> </a:t>
            </a:r>
            <a:r>
              <a:rPr lang="lt-LT" dirty="0" err="1"/>
              <a:t>road</a:t>
            </a:r>
            <a:r>
              <a:rPr lang="lt-LT" dirty="0"/>
              <a:t>. </a:t>
            </a:r>
            <a:r>
              <a:rPr lang="lt-LT" dirty="0" err="1"/>
              <a:t>London</a:t>
            </a:r>
            <a:r>
              <a:rPr lang="lt-LT" dirty="0"/>
              <a:t>: </a:t>
            </a:r>
            <a:r>
              <a:rPr lang="lt-LT" dirty="0" err="1"/>
              <a:t>Mintel</a:t>
            </a:r>
            <a:r>
              <a:rPr lang="lt-LT" dirty="0"/>
              <a:t>. </a:t>
            </a:r>
            <a:r>
              <a:rPr lang="lt-LT" dirty="0" err="1"/>
              <a:t>Available</a:t>
            </a:r>
            <a:r>
              <a:rPr lang="lt-LT" dirty="0"/>
              <a:t> at: </a:t>
            </a:r>
            <a:r>
              <a:rPr lang="lt-LT" dirty="0">
                <a:hlinkClick r:id="rId13"/>
              </a:rPr>
              <a:t>https://www.mintel.com/press-centre/car-hire-hits-bump-in-the-road/</a:t>
            </a:r>
            <a:r>
              <a:rPr lang="lt-LT" dirty="0"/>
              <a:t> (</a:t>
            </a:r>
            <a:r>
              <a:rPr lang="lt-LT" dirty="0" err="1"/>
              <a:t>Accessed</a:t>
            </a:r>
            <a:r>
              <a:rPr lang="lt-LT" dirty="0"/>
              <a:t>: 13 June 2025).</a:t>
            </a:r>
          </a:p>
          <a:p>
            <a:pPr>
              <a:buFont typeface="+mj-lt"/>
              <a:buAutoNum type="arabicPeriod"/>
            </a:pPr>
            <a:r>
              <a:rPr lang="lt-LT" dirty="0" err="1"/>
              <a:t>Mintel</a:t>
            </a:r>
            <a:r>
              <a:rPr lang="lt-LT" dirty="0"/>
              <a:t> (2025a) UK </a:t>
            </a:r>
            <a:r>
              <a:rPr lang="lt-LT" dirty="0" err="1"/>
              <a:t>Car</a:t>
            </a:r>
            <a:r>
              <a:rPr lang="lt-LT" dirty="0"/>
              <a:t> </a:t>
            </a:r>
            <a:r>
              <a:rPr lang="lt-LT" dirty="0" err="1"/>
              <a:t>Industry</a:t>
            </a:r>
            <a:r>
              <a:rPr lang="lt-LT" dirty="0"/>
              <a:t> </a:t>
            </a:r>
            <a:r>
              <a:rPr lang="lt-LT" dirty="0" err="1"/>
              <a:t>Review</a:t>
            </a:r>
            <a:r>
              <a:rPr lang="lt-LT" dirty="0"/>
              <a:t> 2025. </a:t>
            </a:r>
            <a:r>
              <a:rPr lang="lt-LT" dirty="0" err="1"/>
              <a:t>London</a:t>
            </a:r>
            <a:r>
              <a:rPr lang="lt-LT" dirty="0"/>
              <a:t>: </a:t>
            </a:r>
            <a:r>
              <a:rPr lang="lt-LT" dirty="0" err="1"/>
              <a:t>Mintel</a:t>
            </a:r>
            <a:r>
              <a:rPr lang="lt-LT" dirty="0"/>
              <a:t>. </a:t>
            </a:r>
            <a:r>
              <a:rPr lang="lt-LT" dirty="0" err="1"/>
              <a:t>Available</a:t>
            </a:r>
            <a:r>
              <a:rPr lang="lt-LT" dirty="0"/>
              <a:t> at: </a:t>
            </a:r>
            <a:r>
              <a:rPr lang="lt-LT" dirty="0">
                <a:hlinkClick r:id="rId14"/>
              </a:rPr>
              <a:t>https://store.mintel.com/report/uk-car-review-market-report</a:t>
            </a:r>
            <a:r>
              <a:rPr lang="lt-LT" dirty="0"/>
              <a:t> (</a:t>
            </a:r>
            <a:r>
              <a:rPr lang="lt-LT" dirty="0" err="1"/>
              <a:t>Accessed</a:t>
            </a:r>
            <a:r>
              <a:rPr lang="lt-LT" dirty="0"/>
              <a:t>: 13 June 2025).</a:t>
            </a:r>
          </a:p>
          <a:p>
            <a:pPr>
              <a:buFont typeface="+mj-lt"/>
              <a:buAutoNum type="arabicPeriod"/>
            </a:pPr>
            <a:r>
              <a:rPr lang="lt-LT" dirty="0" err="1"/>
              <a:t>Mintel</a:t>
            </a:r>
            <a:r>
              <a:rPr lang="lt-LT" dirty="0"/>
              <a:t> (2025b) UK </a:t>
            </a:r>
            <a:r>
              <a:rPr lang="lt-LT" dirty="0" err="1"/>
              <a:t>Car</a:t>
            </a:r>
            <a:r>
              <a:rPr lang="lt-LT" dirty="0"/>
              <a:t> </a:t>
            </a:r>
            <a:r>
              <a:rPr lang="lt-LT" dirty="0" err="1"/>
              <a:t>Purchasing</a:t>
            </a:r>
            <a:r>
              <a:rPr lang="lt-LT" dirty="0"/>
              <a:t> Market </a:t>
            </a:r>
            <a:r>
              <a:rPr lang="lt-LT" dirty="0" err="1"/>
              <a:t>Report</a:t>
            </a:r>
            <a:r>
              <a:rPr lang="lt-LT" dirty="0"/>
              <a:t> 2025. </a:t>
            </a:r>
            <a:r>
              <a:rPr lang="lt-LT" dirty="0" err="1"/>
              <a:t>London</a:t>
            </a:r>
            <a:r>
              <a:rPr lang="lt-LT" dirty="0"/>
              <a:t>: </a:t>
            </a:r>
            <a:r>
              <a:rPr lang="lt-LT" dirty="0" err="1"/>
              <a:t>Mintel</a:t>
            </a:r>
            <a:r>
              <a:rPr lang="lt-LT" dirty="0"/>
              <a:t>. </a:t>
            </a:r>
            <a:r>
              <a:rPr lang="lt-LT" dirty="0" err="1"/>
              <a:t>Available</a:t>
            </a:r>
            <a:r>
              <a:rPr lang="lt-LT" dirty="0"/>
              <a:t> at: </a:t>
            </a:r>
            <a:r>
              <a:rPr lang="lt-LT" dirty="0">
                <a:hlinkClick r:id="rId15"/>
              </a:rPr>
              <a:t>https://store.mintel.com/report/uk-car-purchasing-market-report</a:t>
            </a:r>
            <a:r>
              <a:rPr lang="lt-LT" dirty="0"/>
              <a:t> (</a:t>
            </a:r>
            <a:r>
              <a:rPr lang="lt-LT" dirty="0" err="1"/>
              <a:t>Accessed</a:t>
            </a:r>
            <a:r>
              <a:rPr lang="lt-LT" dirty="0"/>
              <a:t>: 13 June 2025).</a:t>
            </a:r>
          </a:p>
          <a:p>
            <a:pPr>
              <a:buFont typeface="+mj-lt"/>
              <a:buAutoNum type="arabicPeriod"/>
            </a:pPr>
            <a:r>
              <a:rPr lang="lt-LT" dirty="0" err="1"/>
              <a:t>Wells</a:t>
            </a:r>
            <a:r>
              <a:rPr lang="lt-LT" dirty="0"/>
              <a:t>, </a:t>
            </a:r>
            <a:r>
              <a:rPr lang="lt-LT" dirty="0" err="1"/>
              <a:t>P</a:t>
            </a:r>
            <a:r>
              <a:rPr lang="lt-LT" dirty="0"/>
              <a:t>., </a:t>
            </a:r>
            <a:r>
              <a:rPr lang="lt-LT" dirty="0" err="1"/>
              <a:t>Wang</a:t>
            </a:r>
            <a:r>
              <a:rPr lang="lt-LT" dirty="0"/>
              <a:t>, X., </a:t>
            </a:r>
            <a:r>
              <a:rPr lang="lt-LT" dirty="0" err="1"/>
              <a:t>Wang</a:t>
            </a:r>
            <a:r>
              <a:rPr lang="lt-LT" dirty="0"/>
              <a:t>, L., </a:t>
            </a:r>
            <a:r>
              <a:rPr lang="lt-LT" dirty="0" err="1"/>
              <a:t>Liu</a:t>
            </a:r>
            <a:r>
              <a:rPr lang="lt-LT" dirty="0"/>
              <a:t>, </a:t>
            </a:r>
            <a:r>
              <a:rPr lang="lt-LT" dirty="0" err="1"/>
              <a:t>H</a:t>
            </a:r>
            <a:r>
              <a:rPr lang="lt-LT" dirty="0"/>
              <a:t>. &amp; </a:t>
            </a:r>
            <a:r>
              <a:rPr lang="lt-LT" dirty="0" err="1"/>
              <a:t>Orsato</a:t>
            </a:r>
            <a:r>
              <a:rPr lang="lt-LT" dirty="0"/>
              <a:t>, </a:t>
            </a:r>
            <a:r>
              <a:rPr lang="lt-LT" dirty="0" err="1"/>
              <a:t>R</a:t>
            </a:r>
            <a:r>
              <a:rPr lang="lt-LT" dirty="0"/>
              <a:t>. (2019) ‘</a:t>
            </a:r>
            <a:r>
              <a:rPr lang="lt-LT" dirty="0" err="1"/>
              <a:t>More</a:t>
            </a:r>
            <a:r>
              <a:rPr lang="lt-LT" dirty="0"/>
              <a:t> </a:t>
            </a:r>
            <a:r>
              <a:rPr lang="lt-LT" dirty="0" err="1"/>
              <a:t>friends</a:t>
            </a:r>
            <a:r>
              <a:rPr lang="lt-LT" dirty="0"/>
              <a:t> </a:t>
            </a:r>
            <a:r>
              <a:rPr lang="lt-LT" dirty="0" err="1"/>
              <a:t>than</a:t>
            </a:r>
            <a:r>
              <a:rPr lang="lt-LT" dirty="0"/>
              <a:t> </a:t>
            </a:r>
            <a:r>
              <a:rPr lang="lt-LT" dirty="0" err="1"/>
              <a:t>foes</a:t>
            </a:r>
            <a:r>
              <a:rPr lang="lt-LT" dirty="0"/>
              <a:t>? </a:t>
            </a:r>
            <a:r>
              <a:rPr lang="lt-LT" dirty="0" err="1"/>
              <a:t>The</a:t>
            </a:r>
            <a:r>
              <a:rPr lang="lt-LT" dirty="0"/>
              <a:t> </a:t>
            </a:r>
            <a:r>
              <a:rPr lang="lt-LT" dirty="0" err="1"/>
              <a:t>impact</a:t>
            </a:r>
            <a:r>
              <a:rPr lang="lt-LT" dirty="0"/>
              <a:t> </a:t>
            </a:r>
            <a:r>
              <a:rPr lang="lt-LT" dirty="0" err="1"/>
              <a:t>of</a:t>
            </a:r>
            <a:r>
              <a:rPr lang="lt-LT" dirty="0"/>
              <a:t> </a:t>
            </a:r>
            <a:r>
              <a:rPr lang="lt-LT" dirty="0" err="1"/>
              <a:t>automobility</a:t>
            </a:r>
            <a:r>
              <a:rPr lang="lt-LT" dirty="0"/>
              <a:t>-</a:t>
            </a:r>
            <a:r>
              <a:rPr lang="lt-LT" dirty="0" err="1"/>
              <a:t>as</a:t>
            </a:r>
            <a:r>
              <a:rPr lang="lt-LT" dirty="0"/>
              <a:t>-a-</a:t>
            </a:r>
            <a:r>
              <a:rPr lang="lt-LT" dirty="0" err="1"/>
              <a:t>service</a:t>
            </a:r>
            <a:r>
              <a:rPr lang="lt-LT" dirty="0"/>
              <a:t> </a:t>
            </a:r>
            <a:r>
              <a:rPr lang="lt-LT" dirty="0" err="1"/>
              <a:t>on</a:t>
            </a:r>
            <a:r>
              <a:rPr lang="lt-LT" dirty="0"/>
              <a:t> </a:t>
            </a:r>
            <a:r>
              <a:rPr lang="lt-LT" dirty="0" err="1"/>
              <a:t>the</a:t>
            </a:r>
            <a:r>
              <a:rPr lang="lt-LT" dirty="0"/>
              <a:t> </a:t>
            </a:r>
            <a:r>
              <a:rPr lang="lt-LT" dirty="0" err="1"/>
              <a:t>incumbent</a:t>
            </a:r>
            <a:r>
              <a:rPr lang="lt-LT" dirty="0"/>
              <a:t> </a:t>
            </a:r>
            <a:r>
              <a:rPr lang="lt-LT" dirty="0" err="1"/>
              <a:t>automotive</a:t>
            </a:r>
            <a:r>
              <a:rPr lang="lt-LT" dirty="0"/>
              <a:t> </a:t>
            </a:r>
            <a:r>
              <a:rPr lang="lt-LT" dirty="0" err="1"/>
              <a:t>industry</a:t>
            </a:r>
            <a:r>
              <a:rPr lang="lt-LT" dirty="0"/>
              <a:t>’, </a:t>
            </a:r>
            <a:r>
              <a:rPr lang="lt-LT" dirty="0" err="1"/>
              <a:t>Technological</a:t>
            </a:r>
            <a:r>
              <a:rPr lang="lt-LT" dirty="0"/>
              <a:t> </a:t>
            </a:r>
            <a:r>
              <a:rPr lang="lt-LT" dirty="0" err="1"/>
              <a:t>Forecasting</a:t>
            </a:r>
            <a:r>
              <a:rPr lang="lt-LT" dirty="0"/>
              <a:t> </a:t>
            </a:r>
            <a:r>
              <a:rPr lang="lt-LT" dirty="0" err="1"/>
              <a:t>and</a:t>
            </a:r>
            <a:r>
              <a:rPr lang="lt-LT" dirty="0"/>
              <a:t> </a:t>
            </a:r>
            <a:r>
              <a:rPr lang="lt-LT" dirty="0" err="1"/>
              <a:t>Social</a:t>
            </a:r>
            <a:r>
              <a:rPr lang="lt-LT" dirty="0"/>
              <a:t> </a:t>
            </a:r>
            <a:r>
              <a:rPr lang="lt-LT" dirty="0" err="1"/>
              <a:t>Change</a:t>
            </a:r>
            <a:r>
              <a:rPr lang="lt-LT" dirty="0"/>
              <a:t>, 137, </a:t>
            </a:r>
            <a:r>
              <a:rPr lang="lt-LT" dirty="0" err="1"/>
              <a:t>pp</a:t>
            </a:r>
            <a:r>
              <a:rPr lang="lt-LT" dirty="0"/>
              <a:t>. 241–255.</a:t>
            </a:r>
          </a:p>
          <a:p>
            <a:pPr>
              <a:buFont typeface="+mj-lt"/>
              <a:buAutoNum type="arabicPeriod"/>
            </a:pPr>
            <a:r>
              <a:rPr lang="lt-LT" dirty="0" err="1"/>
              <a:t>Yang</a:t>
            </a:r>
            <a:r>
              <a:rPr lang="lt-LT" dirty="0"/>
              <a:t>, </a:t>
            </a:r>
            <a:r>
              <a:rPr lang="lt-LT" dirty="0" err="1"/>
              <a:t>T</a:t>
            </a:r>
            <a:r>
              <a:rPr lang="lt-LT" dirty="0"/>
              <a:t>. (2024) </a:t>
            </a:r>
            <a:r>
              <a:rPr lang="lt-LT" dirty="0" err="1"/>
              <a:t>Sustainable</a:t>
            </a:r>
            <a:r>
              <a:rPr lang="lt-LT" dirty="0"/>
              <a:t> </a:t>
            </a:r>
            <a:r>
              <a:rPr lang="lt-LT" dirty="0" err="1"/>
              <a:t>city-based</a:t>
            </a:r>
            <a:r>
              <a:rPr lang="lt-LT" dirty="0"/>
              <a:t> </a:t>
            </a:r>
            <a:r>
              <a:rPr lang="lt-LT" dirty="0" err="1"/>
              <a:t>mobility</a:t>
            </a:r>
            <a:r>
              <a:rPr lang="lt-LT" dirty="0"/>
              <a:t>: A </a:t>
            </a:r>
            <a:r>
              <a:rPr lang="lt-LT" dirty="0" err="1"/>
              <a:t>socio-technical</a:t>
            </a:r>
            <a:r>
              <a:rPr lang="lt-LT" dirty="0"/>
              <a:t> </a:t>
            </a:r>
            <a:r>
              <a:rPr lang="lt-LT" dirty="0" err="1"/>
              <a:t>transition</a:t>
            </a:r>
            <a:r>
              <a:rPr lang="lt-LT" dirty="0"/>
              <a:t> </a:t>
            </a:r>
            <a:r>
              <a:rPr lang="lt-LT" dirty="0" err="1"/>
              <a:t>perspective</a:t>
            </a:r>
            <a:r>
              <a:rPr lang="lt-LT" dirty="0"/>
              <a:t>. PhD </a:t>
            </a:r>
            <a:r>
              <a:rPr lang="lt-LT" dirty="0" err="1"/>
              <a:t>thesis</a:t>
            </a:r>
            <a:r>
              <a:rPr lang="lt-LT" dirty="0"/>
              <a:t>, </a:t>
            </a:r>
            <a:r>
              <a:rPr lang="lt-LT" dirty="0" err="1"/>
              <a:t>Cardiff</a:t>
            </a:r>
            <a:r>
              <a:rPr lang="lt-LT" dirty="0"/>
              <a:t> University. </a:t>
            </a:r>
            <a:r>
              <a:rPr lang="lt-LT" dirty="0" err="1"/>
              <a:t>Available</a:t>
            </a:r>
            <a:r>
              <a:rPr lang="lt-LT" dirty="0"/>
              <a:t> at: </a:t>
            </a:r>
            <a:r>
              <a:rPr lang="lt-LT" dirty="0">
                <a:hlinkClick r:id="rId16"/>
              </a:rPr>
              <a:t>https://orca.cardiff.ac.uk/id/eprint/166171/</a:t>
            </a:r>
            <a:r>
              <a:rPr lang="lt-LT" dirty="0"/>
              <a:t> (</a:t>
            </a:r>
            <a:r>
              <a:rPr lang="lt-LT" dirty="0" err="1"/>
              <a:t>Accessed</a:t>
            </a:r>
            <a:r>
              <a:rPr lang="lt-LT" dirty="0"/>
              <a:t>: 13 June 2025).</a:t>
            </a:r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2797</Words>
  <Application>Microsoft Office PowerPoint</Application>
  <PresentationFormat>Widescreen</PresentationFormat>
  <Paragraphs>111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Office Theme</vt:lpstr>
      <vt:lpstr>Cardiff Cabs: Sustainable Mobility Pitch</vt:lpstr>
      <vt:lpstr>Business Proposition</vt:lpstr>
      <vt:lpstr>Mission, Aims &amp; Objectives</vt:lpstr>
      <vt:lpstr>Legal Structure &amp; Location</vt:lpstr>
      <vt:lpstr>HRM Strategy &amp; Financial Overview</vt:lpstr>
      <vt:lpstr>SWOT Analysis</vt:lpstr>
      <vt:lpstr>12-Month Marketing &amp; Sales Strategy</vt:lpstr>
      <vt:lpstr>Marketing Collateral &amp; Channels</vt:lpstr>
      <vt:lpstr>Channel Metrics &amp; Partnerships</vt:lpstr>
      <vt:lpstr>Investment Ask &amp; Returns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Cardiff Cabs: Sustainable Mobility Pitch</dc:title>
  <dc:subject/>
  <dc:creator/>
  <cp:keywords/>
  <dc:description>generated using python-pptx</dc:description>
  <cp:lastModifiedBy>BMTF</cp:lastModifiedBy>
  <cp:revision>69</cp:revision>
  <dcterms:created xsi:type="dcterms:W3CDTF">2013-01-27T09:14:16Z</dcterms:created>
  <dcterms:modified xsi:type="dcterms:W3CDTF">2025-07-03T08:39:54Z</dcterms:modified>
  <cp:category/>
</cp:coreProperties>
</file>