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sldIdLst>
    <p:sldId id="276" r:id="rId5"/>
    <p:sldId id="277" r:id="rId6"/>
    <p:sldId id="278" r:id="rId7"/>
    <p:sldId id="279" r:id="rId8"/>
    <p:sldId id="280" r:id="rId9"/>
    <p:sldId id="281" r:id="rId10"/>
    <p:sldId id="282" r:id="rId11"/>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BB483-94AD-4726-AA36-4D5AE5EFCDB6}" v="2" dt="2022-01-25T17:04:21.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2" d="100"/>
          <a:sy n="122" d="100"/>
        </p:scale>
        <p:origin x="427"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399BB483-94AD-4726-AA36-4D5AE5EFCDB6}"/>
    <pc:docChg chg="addSld delSld modSld">
      <pc:chgData name="Tim Bashford" userId="5fd3d9a1-443c-4717-9608-098946ca22e0" providerId="ADAL" clId="{399BB483-94AD-4726-AA36-4D5AE5EFCDB6}" dt="2022-01-25T17:04:21.052" v="3"/>
      <pc:docMkLst>
        <pc:docMk/>
      </pc:docMkLst>
      <pc:sldChg chg="add del">
        <pc:chgData name="Tim Bashford" userId="5fd3d9a1-443c-4717-9608-098946ca22e0" providerId="ADAL" clId="{399BB483-94AD-4726-AA36-4D5AE5EFCDB6}" dt="2022-01-25T17:04:21.052" v="3"/>
        <pc:sldMkLst>
          <pc:docMk/>
          <pc:sldMk cId="2553044097" sldId="257"/>
        </pc:sldMkLst>
      </pc:sldChg>
      <pc:sldChg chg="add del">
        <pc:chgData name="Tim Bashford" userId="5fd3d9a1-443c-4717-9608-098946ca22e0" providerId="ADAL" clId="{399BB483-94AD-4726-AA36-4D5AE5EFCDB6}" dt="2022-01-25T17:03:46.816" v="1"/>
        <pc:sldMkLst>
          <pc:docMk/>
          <pc:sldMk cId="1788470237"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cplusplus.com/reference/algorith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normAutofit lnSpcReduction="10000"/>
          </a:bodyPr>
          <a:lstStyle/>
          <a:p>
            <a:r>
              <a:rPr lang="en-GB" dirty="0"/>
              <a:t>A way of creating an “anonymous” function which is written in-line in your code.</a:t>
            </a:r>
          </a:p>
          <a:p>
            <a:r>
              <a:rPr lang="en-GB" dirty="0"/>
              <a:t>C++ has really gone to town on Lambdas in recent versions – you’ll find them everywhere!</a:t>
            </a:r>
          </a:p>
          <a:p>
            <a:r>
              <a:rPr lang="en-GB" dirty="0"/>
              <a:t>Syntax:</a:t>
            </a:r>
          </a:p>
          <a:p>
            <a:pPr marL="0" indent="0">
              <a:buNone/>
            </a:pPr>
            <a:r>
              <a:rPr lang="en-GB" dirty="0"/>
              <a:t>[ capture-list ] ( </a:t>
            </a:r>
            <a:r>
              <a:rPr lang="en-GB" dirty="0" err="1"/>
              <a:t>params</a:t>
            </a:r>
            <a:r>
              <a:rPr lang="en-GB" dirty="0"/>
              <a:t> ) -&gt; ret { body }	</a:t>
            </a:r>
          </a:p>
          <a:p>
            <a:pPr marL="0" indent="0">
              <a:buNone/>
            </a:pPr>
            <a:r>
              <a:rPr lang="en-GB" dirty="0"/>
              <a:t>[ capture-list ] ( </a:t>
            </a:r>
            <a:r>
              <a:rPr lang="en-GB" dirty="0" err="1"/>
              <a:t>params</a:t>
            </a:r>
            <a:r>
              <a:rPr lang="en-GB" dirty="0"/>
              <a:t> ) { body }</a:t>
            </a:r>
          </a:p>
          <a:p>
            <a:pPr marL="0" indent="0">
              <a:buNone/>
            </a:pPr>
            <a:r>
              <a:rPr lang="en-GB" dirty="0"/>
              <a:t>[ capture-list ] { body }</a:t>
            </a:r>
          </a:p>
          <a:p>
            <a:pPr marL="0" indent="0">
              <a:buNone/>
            </a:pPr>
            <a:r>
              <a:rPr lang="en-GB" dirty="0"/>
              <a:t>[ capture-list ] ( params ) mutable(optional) </a:t>
            </a:r>
            <a:r>
              <a:rPr lang="en-GB" dirty="0" err="1"/>
              <a:t>constexpr</a:t>
            </a:r>
            <a:r>
              <a:rPr lang="en-GB" dirty="0"/>
              <a:t>(optional)(</a:t>
            </a:r>
            <a:r>
              <a:rPr lang="en-GB" dirty="0" err="1"/>
              <a:t>c++</a:t>
            </a:r>
            <a:r>
              <a:rPr lang="en-GB" dirty="0"/>
              <a:t>17) exception attribute -&gt; ret { body }	</a:t>
            </a:r>
          </a:p>
          <a:p>
            <a:pPr marL="0" indent="0">
              <a:buNone/>
            </a:pPr>
            <a:r>
              <a:rPr lang="en-GB" dirty="0"/>
              <a:t>	Plus a few ranges-oriented versions from C++20.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88470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This sounds complicated…</a:t>
            </a:r>
          </a:p>
          <a:p>
            <a:pPr lvl="1"/>
            <a:r>
              <a:rPr lang="en-GB" dirty="0"/>
              <a:t>Well, yes.</a:t>
            </a:r>
          </a:p>
          <a:p>
            <a:r>
              <a:rPr lang="en-GB" dirty="0"/>
              <a:t>So, why has C++11, and especially 14/17 gone down this route?</a:t>
            </a:r>
          </a:p>
          <a:p>
            <a:pPr lvl="1"/>
            <a:r>
              <a:rPr lang="en-GB" dirty="0"/>
              <a:t>Exceptionally flexible and extensible – you can now write enormous amounts of internal logic using a single prototype.</a:t>
            </a:r>
          </a:p>
          <a:p>
            <a:pPr lvl="1"/>
            <a:r>
              <a:rPr lang="en-GB" dirty="0"/>
              <a:t>As lots of languages get more beginner friendly, but more cluttered in doing so, C++ has largely gone the other way.</a:t>
            </a:r>
          </a:p>
          <a:p>
            <a:pPr lvl="1"/>
            <a:r>
              <a:rPr lang="en-GB" dirty="0"/>
              <a:t>Lots of methods which previously had a non-lambda prototype now expect one, such as vector </a:t>
            </a:r>
            <a:r>
              <a:rPr lang="en-GB" dirty="0" err="1"/>
              <a:t>find_if</a:t>
            </a:r>
            <a:r>
              <a:rPr lang="en-GB" dirty="0"/>
              <a:t>.</a:t>
            </a:r>
          </a:p>
        </p:txBody>
      </p:sp>
    </p:spTree>
    <p:extLst>
      <p:ext uri="{BB962C8B-B14F-4D97-AF65-F5344CB8AC3E}">
        <p14:creationId xmlns:p14="http://schemas.microsoft.com/office/powerpoint/2010/main" val="30153414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The [ capture-list ] defines things we take into the Lambda expression.  Important to note that a Lambda function will not otherwise be able to access local parameters.  Examples:</a:t>
            </a:r>
          </a:p>
          <a:p>
            <a:pPr marL="0" indent="0">
              <a:buNone/>
            </a:pPr>
            <a:r>
              <a:rPr lang="en-GB" dirty="0"/>
              <a:t>		[a, b] – take in the variables a and b.</a:t>
            </a:r>
          </a:p>
          <a:p>
            <a:pPr marL="0" indent="0">
              <a:buNone/>
            </a:pPr>
            <a:r>
              <a:rPr lang="en-GB" dirty="0"/>
              <a:t>		[a, &amp;b] – take a by value, b by reference.</a:t>
            </a:r>
          </a:p>
          <a:p>
            <a:pPr marL="0" indent="0">
              <a:buNone/>
            </a:pPr>
            <a:r>
              <a:rPr lang="en-GB" dirty="0"/>
              <a:t>		[this] – pointer to current object.</a:t>
            </a:r>
          </a:p>
          <a:p>
            <a:pPr marL="0" indent="0">
              <a:buNone/>
            </a:pPr>
            <a:r>
              <a:rPr lang="en-GB" dirty="0"/>
              <a:t>		[*this] – copy of current object.</a:t>
            </a:r>
          </a:p>
          <a:p>
            <a:pPr marL="0" indent="0">
              <a:buNone/>
            </a:pPr>
            <a:r>
              <a:rPr lang="en-GB" dirty="0"/>
              <a:t>		[&amp;] – by reference default.</a:t>
            </a:r>
          </a:p>
          <a:p>
            <a:pPr marL="0" indent="0">
              <a:buNone/>
            </a:pPr>
            <a:r>
              <a:rPr lang="en-GB" dirty="0"/>
              <a:t>		[=] – by value default.</a:t>
            </a:r>
          </a:p>
          <a:p>
            <a:pPr marL="0" indent="0">
              <a:buNone/>
            </a:pPr>
            <a:r>
              <a:rPr lang="en-GB" dirty="0"/>
              <a:t>		[this, *this] – error, doesn’t make sense.</a:t>
            </a:r>
          </a:p>
          <a:p>
            <a:pPr marL="0" indent="0">
              <a:buNone/>
            </a:pPr>
            <a:endParaRPr lang="en-GB" dirty="0"/>
          </a:p>
        </p:txBody>
      </p:sp>
    </p:spTree>
    <p:extLst>
      <p:ext uri="{BB962C8B-B14F-4D97-AF65-F5344CB8AC3E}">
        <p14:creationId xmlns:p14="http://schemas.microsoft.com/office/powerpoint/2010/main" val="25900491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 </a:t>
            </a:r>
            <a:r>
              <a:rPr lang="en-GB" dirty="0" err="1"/>
              <a:t>params</a:t>
            </a:r>
            <a:r>
              <a:rPr lang="en-GB" dirty="0"/>
              <a:t> ) – nothing new about this, parameter list in the form:</a:t>
            </a:r>
          </a:p>
          <a:p>
            <a:pPr marL="0" indent="0">
              <a:buNone/>
            </a:pPr>
            <a:r>
              <a:rPr lang="en-GB" dirty="0"/>
              <a:t>		(p1type p1name, p2type, p2name…)</a:t>
            </a:r>
          </a:p>
          <a:p>
            <a:pPr marL="0" indent="0">
              <a:buNone/>
            </a:pPr>
            <a:r>
              <a:rPr lang="en-GB" dirty="0"/>
              <a:t>		e.g. (</a:t>
            </a:r>
            <a:r>
              <a:rPr lang="en-GB" dirty="0" err="1"/>
              <a:t>int</a:t>
            </a:r>
            <a:r>
              <a:rPr lang="en-GB" dirty="0"/>
              <a:t> p1, </a:t>
            </a:r>
            <a:r>
              <a:rPr lang="en-GB" dirty="0" err="1"/>
              <a:t>int</a:t>
            </a:r>
            <a:r>
              <a:rPr lang="en-GB" dirty="0"/>
              <a:t> p2)</a:t>
            </a:r>
          </a:p>
          <a:p>
            <a:r>
              <a:rPr lang="en-GB" dirty="0"/>
              <a:t>You can also define a return type of a Lambda if you like, using the pointer dereference arrow (-&gt;) though most Lambdas return auto.</a:t>
            </a:r>
          </a:p>
          <a:p>
            <a:r>
              <a:rPr lang="en-GB" dirty="0"/>
              <a:t>Let’s see an (admittedly slightly pointless) example…</a:t>
            </a:r>
          </a:p>
        </p:txBody>
      </p:sp>
    </p:spTree>
    <p:extLst>
      <p:ext uri="{BB962C8B-B14F-4D97-AF65-F5344CB8AC3E}">
        <p14:creationId xmlns:p14="http://schemas.microsoft.com/office/powerpoint/2010/main" val="2333285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pic>
        <p:nvPicPr>
          <p:cNvPr id="4" name="Picture 3"/>
          <p:cNvPicPr>
            <a:picLocks noChangeAspect="1"/>
          </p:cNvPicPr>
          <p:nvPr/>
        </p:nvPicPr>
        <p:blipFill>
          <a:blip r:embed="rId2"/>
          <a:stretch>
            <a:fillRect/>
          </a:stretch>
        </p:blipFill>
        <p:spPr>
          <a:xfrm>
            <a:off x="306937" y="2196679"/>
            <a:ext cx="4071059" cy="3047126"/>
          </a:xfrm>
          <a:prstGeom prst="rect">
            <a:avLst/>
          </a:prstGeom>
        </p:spPr>
      </p:pic>
      <p:pic>
        <p:nvPicPr>
          <p:cNvPr id="5" name="Picture 4"/>
          <p:cNvPicPr>
            <a:picLocks noChangeAspect="1"/>
          </p:cNvPicPr>
          <p:nvPr/>
        </p:nvPicPr>
        <p:blipFill>
          <a:blip r:embed="rId3"/>
          <a:stretch>
            <a:fillRect/>
          </a:stretch>
        </p:blipFill>
        <p:spPr>
          <a:xfrm>
            <a:off x="4560628" y="2196679"/>
            <a:ext cx="4741328" cy="3047126"/>
          </a:xfrm>
          <a:prstGeom prst="rect">
            <a:avLst/>
          </a:prstGeom>
        </p:spPr>
      </p:pic>
    </p:spTree>
    <p:extLst>
      <p:ext uri="{BB962C8B-B14F-4D97-AF65-F5344CB8AC3E}">
        <p14:creationId xmlns:p14="http://schemas.microsoft.com/office/powerpoint/2010/main" val="4038266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What if we want to take a parameter from outside the expression?</a:t>
            </a:r>
          </a:p>
        </p:txBody>
      </p:sp>
      <p:pic>
        <p:nvPicPr>
          <p:cNvPr id="4" name="Picture 3"/>
          <p:cNvPicPr>
            <a:picLocks noChangeAspect="1"/>
          </p:cNvPicPr>
          <p:nvPr/>
        </p:nvPicPr>
        <p:blipFill>
          <a:blip r:embed="rId2"/>
          <a:stretch>
            <a:fillRect/>
          </a:stretch>
        </p:blipFill>
        <p:spPr>
          <a:xfrm>
            <a:off x="604934" y="2748425"/>
            <a:ext cx="3200400" cy="2667000"/>
          </a:xfrm>
          <a:prstGeom prst="rect">
            <a:avLst/>
          </a:prstGeom>
        </p:spPr>
      </p:pic>
      <p:pic>
        <p:nvPicPr>
          <p:cNvPr id="5" name="Picture 4"/>
          <p:cNvPicPr>
            <a:picLocks noChangeAspect="1"/>
          </p:cNvPicPr>
          <p:nvPr/>
        </p:nvPicPr>
        <p:blipFill>
          <a:blip r:embed="rId3"/>
          <a:stretch>
            <a:fillRect/>
          </a:stretch>
        </p:blipFill>
        <p:spPr>
          <a:xfrm>
            <a:off x="3945295" y="2757950"/>
            <a:ext cx="3200400" cy="2686050"/>
          </a:xfrm>
          <a:prstGeom prst="rect">
            <a:avLst/>
          </a:prstGeom>
        </p:spPr>
      </p:pic>
      <p:pic>
        <p:nvPicPr>
          <p:cNvPr id="6" name="Picture 5"/>
          <p:cNvPicPr>
            <a:picLocks noChangeAspect="1"/>
          </p:cNvPicPr>
          <p:nvPr/>
        </p:nvPicPr>
        <p:blipFill>
          <a:blip r:embed="rId4"/>
          <a:stretch>
            <a:fillRect/>
          </a:stretch>
        </p:blipFill>
        <p:spPr>
          <a:xfrm>
            <a:off x="7285656" y="2786525"/>
            <a:ext cx="3171825" cy="2628900"/>
          </a:xfrm>
          <a:prstGeom prst="rect">
            <a:avLst/>
          </a:prstGeom>
        </p:spPr>
      </p:pic>
    </p:spTree>
    <p:extLst>
      <p:ext uri="{BB962C8B-B14F-4D97-AF65-F5344CB8AC3E}">
        <p14:creationId xmlns:p14="http://schemas.microsoft.com/office/powerpoint/2010/main" val="2045516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Lambda expressions</a:t>
            </a:r>
          </a:p>
        </p:txBody>
      </p:sp>
      <p:sp>
        <p:nvSpPr>
          <p:cNvPr id="3" name="Content Placeholder 2"/>
          <p:cNvSpPr>
            <a:spLocks noGrp="1"/>
          </p:cNvSpPr>
          <p:nvPr>
            <p:ph idx="1"/>
          </p:nvPr>
        </p:nvSpPr>
        <p:spPr/>
        <p:txBody>
          <a:bodyPr/>
          <a:lstStyle/>
          <a:p>
            <a:r>
              <a:rPr lang="en-GB" dirty="0"/>
              <a:t>Let’s see a more usable example, integrated into the C++ libraries.</a:t>
            </a:r>
          </a:p>
        </p:txBody>
      </p:sp>
      <p:pic>
        <p:nvPicPr>
          <p:cNvPr id="4" name="Picture 3"/>
          <p:cNvPicPr>
            <a:picLocks noChangeAspect="1"/>
          </p:cNvPicPr>
          <p:nvPr/>
        </p:nvPicPr>
        <p:blipFill>
          <a:blip r:embed="rId2"/>
          <a:stretch>
            <a:fillRect/>
          </a:stretch>
        </p:blipFill>
        <p:spPr>
          <a:xfrm>
            <a:off x="430277" y="3147998"/>
            <a:ext cx="4748651" cy="2893364"/>
          </a:xfrm>
          <a:prstGeom prst="rect">
            <a:avLst/>
          </a:prstGeom>
        </p:spPr>
      </p:pic>
      <p:pic>
        <p:nvPicPr>
          <p:cNvPr id="5" name="Picture 4"/>
          <p:cNvPicPr>
            <a:picLocks noChangeAspect="1"/>
          </p:cNvPicPr>
          <p:nvPr/>
        </p:nvPicPr>
        <p:blipFill>
          <a:blip r:embed="rId3"/>
          <a:stretch>
            <a:fillRect/>
          </a:stretch>
        </p:blipFill>
        <p:spPr>
          <a:xfrm>
            <a:off x="5425985" y="3147998"/>
            <a:ext cx="4589474" cy="2893364"/>
          </a:xfrm>
          <a:prstGeom prst="rect">
            <a:avLst/>
          </a:prstGeom>
        </p:spPr>
      </p:pic>
    </p:spTree>
    <p:extLst>
      <p:ext uri="{BB962C8B-B14F-4D97-AF65-F5344CB8AC3E}">
        <p14:creationId xmlns:p14="http://schemas.microsoft.com/office/powerpoint/2010/main" val="2125507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8A3C4-4F2A-44C1-AB51-DBC479136C29}"/>
              </a:ext>
            </a:extLst>
          </p:cNvPr>
          <p:cNvSpPr>
            <a:spLocks noGrp="1"/>
          </p:cNvSpPr>
          <p:nvPr>
            <p:ph type="ctrTitle"/>
          </p:nvPr>
        </p:nvSpPr>
        <p:spPr/>
        <p:txBody>
          <a:bodyPr/>
          <a:lstStyle/>
          <a:p>
            <a:r>
              <a:rPr lang="en-GB" dirty="0"/>
              <a:t>Standard Template Library (STL)</a:t>
            </a:r>
          </a:p>
        </p:txBody>
      </p:sp>
      <p:sp>
        <p:nvSpPr>
          <p:cNvPr id="3" name="Subtitle 2">
            <a:extLst>
              <a:ext uri="{FF2B5EF4-FFF2-40B4-BE49-F238E27FC236}">
                <a16:creationId xmlns:a16="http://schemas.microsoft.com/office/drawing/2014/main" id="{F7E02BD7-8B2B-47EF-B59E-28473A461ADA}"/>
              </a:ext>
            </a:extLst>
          </p:cNvPr>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383852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65424-D2B4-4458-A187-52CF0EC207A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A9DFF2-6173-4F95-B586-DC5E9F24FC68}"/>
              </a:ext>
            </a:extLst>
          </p:cNvPr>
          <p:cNvSpPr>
            <a:spLocks noGrp="1"/>
          </p:cNvSpPr>
          <p:nvPr>
            <p:ph idx="1"/>
          </p:nvPr>
        </p:nvSpPr>
        <p:spPr/>
        <p:txBody>
          <a:bodyPr/>
          <a:lstStyle/>
          <a:p>
            <a:r>
              <a:rPr lang="en-GB" dirty="0"/>
              <a:t>As mentioned previously, C++ is more than just its syntax.</a:t>
            </a:r>
          </a:p>
          <a:p>
            <a:r>
              <a:rPr lang="en-GB" dirty="0"/>
              <a:t>A powerful set of extensible class libraries which provide a significant amount of supporting functionality.</a:t>
            </a:r>
          </a:p>
          <a:p>
            <a:r>
              <a:rPr lang="en-GB" dirty="0"/>
              <a:t>In this lecture, we’re going to focus on:</a:t>
            </a:r>
          </a:p>
          <a:p>
            <a:pPr lvl="1"/>
            <a:r>
              <a:rPr lang="en-GB" dirty="0"/>
              <a:t>Data Structures</a:t>
            </a:r>
          </a:p>
          <a:p>
            <a:pPr lvl="1"/>
            <a:r>
              <a:rPr lang="en-GB" dirty="0"/>
              <a:t>Iterators</a:t>
            </a:r>
          </a:p>
          <a:p>
            <a:pPr lvl="1"/>
            <a:r>
              <a:rPr lang="en-GB" dirty="0"/>
              <a:t>Algorithms</a:t>
            </a:r>
          </a:p>
          <a:p>
            <a:r>
              <a:rPr lang="en-GB" dirty="0"/>
              <a:t>I know you did these last year, but this is an exercise in not reinventing the wheel.</a:t>
            </a:r>
          </a:p>
        </p:txBody>
      </p:sp>
    </p:spTree>
    <p:extLst>
      <p:ext uri="{BB962C8B-B14F-4D97-AF65-F5344CB8AC3E}">
        <p14:creationId xmlns:p14="http://schemas.microsoft.com/office/powerpoint/2010/main" val="2553044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E1D5C-8AE1-440D-AC22-C42A0CAE72AB}"/>
              </a:ext>
            </a:extLst>
          </p:cNvPr>
          <p:cNvSpPr>
            <a:spLocks noGrp="1"/>
          </p:cNvSpPr>
          <p:nvPr>
            <p:ph type="title"/>
          </p:nvPr>
        </p:nvSpPr>
        <p:spPr/>
        <p:txBody>
          <a:bodyPr/>
          <a:lstStyle/>
          <a:p>
            <a:r>
              <a:rPr lang="en-GB" dirty="0"/>
              <a:t>Data Structures</a:t>
            </a:r>
          </a:p>
        </p:txBody>
      </p:sp>
      <p:sp>
        <p:nvSpPr>
          <p:cNvPr id="3" name="Content Placeholder 2">
            <a:extLst>
              <a:ext uri="{FF2B5EF4-FFF2-40B4-BE49-F238E27FC236}">
                <a16:creationId xmlns:a16="http://schemas.microsoft.com/office/drawing/2014/main" id="{01D1566A-E4EB-4473-A2EB-E133FC2344AD}"/>
              </a:ext>
            </a:extLst>
          </p:cNvPr>
          <p:cNvSpPr>
            <a:spLocks noGrp="1"/>
          </p:cNvSpPr>
          <p:nvPr>
            <p:ph idx="1"/>
          </p:nvPr>
        </p:nvSpPr>
        <p:spPr/>
        <p:txBody>
          <a:bodyPr>
            <a:normAutofit fontScale="77500" lnSpcReduction="20000"/>
          </a:bodyPr>
          <a:lstStyle/>
          <a:p>
            <a:r>
              <a:rPr lang="en-GB" dirty="0"/>
              <a:t>The STL has 4 different kinds of data structures:</a:t>
            </a:r>
          </a:p>
          <a:p>
            <a:r>
              <a:rPr lang="en-GB" dirty="0"/>
              <a:t>Sequenced</a:t>
            </a:r>
          </a:p>
          <a:p>
            <a:pPr lvl="1"/>
            <a:r>
              <a:rPr lang="en-GB" dirty="0"/>
              <a:t>Elements stored in order, with a fixed (though changeable) size.</a:t>
            </a:r>
          </a:p>
          <a:p>
            <a:pPr lvl="1"/>
            <a:r>
              <a:rPr lang="en-GB" dirty="0"/>
              <a:t>Fast to access by their index, using the [] notation.</a:t>
            </a:r>
          </a:p>
          <a:p>
            <a:pPr lvl="1"/>
            <a:r>
              <a:rPr lang="en-GB" dirty="0"/>
              <a:t>Slow to modify (insert or delete) other than on the ends.</a:t>
            </a:r>
          </a:p>
          <a:p>
            <a:r>
              <a:rPr lang="en-GB" dirty="0"/>
              <a:t>Associative ordered</a:t>
            </a:r>
          </a:p>
          <a:p>
            <a:pPr lvl="1"/>
            <a:r>
              <a:rPr lang="en-GB" dirty="0"/>
              <a:t>Held in a specified order.</a:t>
            </a:r>
          </a:p>
          <a:p>
            <a:pPr lvl="1"/>
            <a:r>
              <a:rPr lang="en-GB" dirty="0"/>
              <a:t>Fast (O(log n)) to search.</a:t>
            </a:r>
          </a:p>
          <a:p>
            <a:r>
              <a:rPr lang="en-GB" dirty="0"/>
              <a:t>Associative unordered</a:t>
            </a:r>
          </a:p>
          <a:p>
            <a:pPr lvl="1"/>
            <a:r>
              <a:rPr lang="en-GB" dirty="0"/>
              <a:t>Unordered, but hashed.</a:t>
            </a:r>
          </a:p>
          <a:p>
            <a:pPr lvl="1"/>
            <a:r>
              <a:rPr lang="en-GB" dirty="0"/>
              <a:t>O(1) amortised, O(n) worst case.</a:t>
            </a:r>
          </a:p>
          <a:p>
            <a:r>
              <a:rPr lang="en-GB" dirty="0"/>
              <a:t>Adapters</a:t>
            </a:r>
          </a:p>
          <a:p>
            <a:pPr lvl="1"/>
            <a:r>
              <a:rPr lang="en-GB" dirty="0"/>
              <a:t>Alternative interfaces to other containers.</a:t>
            </a:r>
          </a:p>
        </p:txBody>
      </p:sp>
    </p:spTree>
    <p:extLst>
      <p:ext uri="{BB962C8B-B14F-4D97-AF65-F5344CB8AC3E}">
        <p14:creationId xmlns:p14="http://schemas.microsoft.com/office/powerpoint/2010/main" val="1807030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8467-C6B9-4590-8060-6438B16070FE}"/>
              </a:ext>
            </a:extLst>
          </p:cNvPr>
          <p:cNvSpPr>
            <a:spLocks noGrp="1"/>
          </p:cNvSpPr>
          <p:nvPr>
            <p:ph type="title"/>
          </p:nvPr>
        </p:nvSpPr>
        <p:spPr/>
        <p:txBody>
          <a:bodyPr/>
          <a:lstStyle/>
          <a:p>
            <a:r>
              <a:rPr lang="en-GB" dirty="0"/>
              <a:t>Sequence containers</a:t>
            </a:r>
          </a:p>
        </p:txBody>
      </p:sp>
      <p:sp>
        <p:nvSpPr>
          <p:cNvPr id="3" name="Content Placeholder 2">
            <a:extLst>
              <a:ext uri="{FF2B5EF4-FFF2-40B4-BE49-F238E27FC236}">
                <a16:creationId xmlns:a16="http://schemas.microsoft.com/office/drawing/2014/main" id="{C6284EAC-93F0-42D4-B134-8DB6ED3D3D96}"/>
              </a:ext>
            </a:extLst>
          </p:cNvPr>
          <p:cNvSpPr>
            <a:spLocks noGrp="1"/>
          </p:cNvSpPr>
          <p:nvPr>
            <p:ph idx="1"/>
          </p:nvPr>
        </p:nvSpPr>
        <p:spPr/>
        <p:txBody>
          <a:bodyPr/>
          <a:lstStyle/>
          <a:p>
            <a:r>
              <a:rPr lang="en-GB" dirty="0"/>
              <a:t>array – we know what these are.</a:t>
            </a:r>
          </a:p>
          <a:p>
            <a:r>
              <a:rPr lang="en-GB" dirty="0"/>
              <a:t>vector – these too.  Resizable array container, intended to be worked with at the end.  Horrendously inefficient otherwise.</a:t>
            </a:r>
          </a:p>
          <a:p>
            <a:r>
              <a:rPr lang="en-GB" dirty="0"/>
              <a:t>deque (deck) – double ended queue.  Like a vector, but double-ended.</a:t>
            </a:r>
          </a:p>
          <a:p>
            <a:r>
              <a:rPr lang="en-GB" dirty="0" err="1"/>
              <a:t>forward_list</a:t>
            </a:r>
            <a:r>
              <a:rPr lang="en-GB" dirty="0"/>
              <a:t> – single-linked list.  Work with at the end – better performance for random case insertion/deletion than vector/deque.  No array notation for access.</a:t>
            </a:r>
          </a:p>
          <a:p>
            <a:r>
              <a:rPr lang="en-GB" dirty="0"/>
              <a:t>list – double-linked list.  Like </a:t>
            </a:r>
            <a:r>
              <a:rPr lang="en-GB" dirty="0" err="1"/>
              <a:t>forward_list</a:t>
            </a:r>
            <a:r>
              <a:rPr lang="en-GB" dirty="0"/>
              <a:t>, but workable at either end.</a:t>
            </a:r>
          </a:p>
        </p:txBody>
      </p:sp>
    </p:spTree>
    <p:extLst>
      <p:ext uri="{BB962C8B-B14F-4D97-AF65-F5344CB8AC3E}">
        <p14:creationId xmlns:p14="http://schemas.microsoft.com/office/powerpoint/2010/main" val="2851653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02770-F2F2-4FBD-8E65-C9A22E4FB559}"/>
              </a:ext>
            </a:extLst>
          </p:cNvPr>
          <p:cNvSpPr>
            <a:spLocks noGrp="1"/>
          </p:cNvSpPr>
          <p:nvPr>
            <p:ph type="title"/>
          </p:nvPr>
        </p:nvSpPr>
        <p:spPr/>
        <p:txBody>
          <a:bodyPr/>
          <a:lstStyle/>
          <a:p>
            <a:r>
              <a:rPr lang="en-GB" dirty="0"/>
              <a:t>Associative containers</a:t>
            </a:r>
          </a:p>
        </p:txBody>
      </p:sp>
      <p:sp>
        <p:nvSpPr>
          <p:cNvPr id="3" name="Content Placeholder 2">
            <a:extLst>
              <a:ext uri="{FF2B5EF4-FFF2-40B4-BE49-F238E27FC236}">
                <a16:creationId xmlns:a16="http://schemas.microsoft.com/office/drawing/2014/main" id="{3D22AFB7-EE94-45E2-A8CD-A6EA23FA47BB}"/>
              </a:ext>
            </a:extLst>
          </p:cNvPr>
          <p:cNvSpPr>
            <a:spLocks noGrp="1"/>
          </p:cNvSpPr>
          <p:nvPr>
            <p:ph idx="1"/>
          </p:nvPr>
        </p:nvSpPr>
        <p:spPr/>
        <p:txBody>
          <a:bodyPr/>
          <a:lstStyle/>
          <a:p>
            <a:r>
              <a:rPr lang="en-GB" dirty="0"/>
              <a:t>set – a sorted container which holds only unique values. Ordered, implemented as a binary search tree.</a:t>
            </a:r>
          </a:p>
          <a:p>
            <a:r>
              <a:rPr lang="en-GB" dirty="0"/>
              <a:t>multiset – like a set, but supporting duplicate values.</a:t>
            </a:r>
          </a:p>
          <a:p>
            <a:r>
              <a:rPr lang="en-GB" dirty="0"/>
              <a:t>map – associative, allowing you to pair a unique key of an arbitrary type with a value of another arbitrary type.</a:t>
            </a:r>
          </a:p>
          <a:p>
            <a:r>
              <a:rPr lang="en-GB" dirty="0"/>
              <a:t>multimap – like map, but with multiple key mappings permitted.</a:t>
            </a:r>
          </a:p>
          <a:p>
            <a:r>
              <a:rPr lang="en-GB" dirty="0"/>
              <a:t>Also, the above each have an unordered version:</a:t>
            </a:r>
          </a:p>
          <a:p>
            <a:pPr lvl="1"/>
            <a:r>
              <a:rPr lang="en-GB" dirty="0" err="1"/>
              <a:t>unordered_set</a:t>
            </a:r>
            <a:r>
              <a:rPr lang="en-GB" dirty="0"/>
              <a:t>, </a:t>
            </a:r>
            <a:r>
              <a:rPr lang="en-GB" dirty="0" err="1"/>
              <a:t>unordered_multiset</a:t>
            </a:r>
            <a:r>
              <a:rPr lang="en-GB" dirty="0"/>
              <a:t>, </a:t>
            </a:r>
            <a:r>
              <a:rPr lang="en-GB" dirty="0" err="1"/>
              <a:t>unordered_map</a:t>
            </a:r>
            <a:r>
              <a:rPr lang="en-GB" dirty="0"/>
              <a:t>, </a:t>
            </a:r>
            <a:r>
              <a:rPr lang="en-GB" dirty="0" err="1"/>
              <a:t>unordered_multimap</a:t>
            </a:r>
            <a:r>
              <a:rPr lang="en-GB" dirty="0"/>
              <a:t>.</a:t>
            </a:r>
          </a:p>
          <a:p>
            <a:pPr lvl="1"/>
            <a:r>
              <a:rPr lang="en-GB" dirty="0"/>
              <a:t>Organised into buckets by their hash value for fast access.</a:t>
            </a:r>
          </a:p>
        </p:txBody>
      </p:sp>
    </p:spTree>
    <p:extLst>
      <p:ext uri="{BB962C8B-B14F-4D97-AF65-F5344CB8AC3E}">
        <p14:creationId xmlns:p14="http://schemas.microsoft.com/office/powerpoint/2010/main" val="2359248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30F36-1342-41E5-9BD9-006F96EAC3E6}"/>
              </a:ext>
            </a:extLst>
          </p:cNvPr>
          <p:cNvSpPr>
            <a:spLocks noGrp="1"/>
          </p:cNvSpPr>
          <p:nvPr>
            <p:ph type="title"/>
          </p:nvPr>
        </p:nvSpPr>
        <p:spPr/>
        <p:txBody>
          <a:bodyPr/>
          <a:lstStyle/>
          <a:p>
            <a:r>
              <a:rPr lang="en-GB" dirty="0"/>
              <a:t>Adapter containers</a:t>
            </a:r>
          </a:p>
        </p:txBody>
      </p:sp>
      <p:sp>
        <p:nvSpPr>
          <p:cNvPr id="3" name="Content Placeholder 2">
            <a:extLst>
              <a:ext uri="{FF2B5EF4-FFF2-40B4-BE49-F238E27FC236}">
                <a16:creationId xmlns:a16="http://schemas.microsoft.com/office/drawing/2014/main" id="{29A5EAC8-5C1A-46E2-8ABB-0B8969C5990F}"/>
              </a:ext>
            </a:extLst>
          </p:cNvPr>
          <p:cNvSpPr>
            <a:spLocks noGrp="1"/>
          </p:cNvSpPr>
          <p:nvPr>
            <p:ph idx="1"/>
          </p:nvPr>
        </p:nvSpPr>
        <p:spPr/>
        <p:txBody>
          <a:bodyPr/>
          <a:lstStyle/>
          <a:p>
            <a:r>
              <a:rPr lang="en-GB" dirty="0"/>
              <a:t>Adapter containers provide (deliberately) limited interfaces to other containers.</a:t>
            </a:r>
          </a:p>
          <a:p>
            <a:pPr lvl="1"/>
            <a:r>
              <a:rPr lang="en-GB" dirty="0"/>
              <a:t>stack – FILO structure.</a:t>
            </a:r>
          </a:p>
          <a:p>
            <a:pPr lvl="1"/>
            <a:r>
              <a:rPr lang="en-GB" dirty="0"/>
              <a:t>queue – FIFO structure.</a:t>
            </a:r>
          </a:p>
          <a:p>
            <a:pPr lvl="1"/>
            <a:r>
              <a:rPr lang="en-GB" dirty="0" err="1"/>
              <a:t>priority_queue</a:t>
            </a:r>
            <a:r>
              <a:rPr lang="en-GB" dirty="0"/>
              <a:t> – heap for sorted-order element access.</a:t>
            </a:r>
          </a:p>
        </p:txBody>
      </p:sp>
    </p:spTree>
    <p:extLst>
      <p:ext uri="{BB962C8B-B14F-4D97-AF65-F5344CB8AC3E}">
        <p14:creationId xmlns:p14="http://schemas.microsoft.com/office/powerpoint/2010/main" val="719481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F1561-5D56-4EC7-A827-E99E87964CC2}"/>
              </a:ext>
            </a:extLst>
          </p:cNvPr>
          <p:cNvSpPr>
            <a:spLocks noGrp="1"/>
          </p:cNvSpPr>
          <p:nvPr>
            <p:ph type="title"/>
          </p:nvPr>
        </p:nvSpPr>
        <p:spPr/>
        <p:txBody>
          <a:bodyPr/>
          <a:lstStyle/>
          <a:p>
            <a:r>
              <a:rPr lang="en-GB" dirty="0"/>
              <a:t>Iterators</a:t>
            </a:r>
          </a:p>
        </p:txBody>
      </p:sp>
      <p:sp>
        <p:nvSpPr>
          <p:cNvPr id="3" name="Content Placeholder 2">
            <a:extLst>
              <a:ext uri="{FF2B5EF4-FFF2-40B4-BE49-F238E27FC236}">
                <a16:creationId xmlns:a16="http://schemas.microsoft.com/office/drawing/2014/main" id="{67F5F9F4-1FD2-41FB-8265-2BB2D2702EB2}"/>
              </a:ext>
            </a:extLst>
          </p:cNvPr>
          <p:cNvSpPr>
            <a:spLocks noGrp="1"/>
          </p:cNvSpPr>
          <p:nvPr>
            <p:ph idx="1"/>
          </p:nvPr>
        </p:nvSpPr>
        <p:spPr/>
        <p:txBody>
          <a:bodyPr/>
          <a:lstStyle/>
          <a:p>
            <a:r>
              <a:rPr lang="en-GB" dirty="0"/>
              <a:t>We looked at iterators last week.  These are pointers to an element in a container which we can change.</a:t>
            </a:r>
          </a:p>
          <a:p>
            <a:r>
              <a:rPr lang="en-GB" dirty="0"/>
              <a:t>Support the increment and decrement operations.</a:t>
            </a:r>
          </a:p>
          <a:p>
            <a:r>
              <a:rPr lang="en-GB" dirty="0"/>
              <a:t>“Jumps” over memory very efficiently.</a:t>
            </a:r>
          </a:p>
          <a:p>
            <a:r>
              <a:rPr lang="en-GB" dirty="0"/>
              <a:t>Integrates neatly with quite a few Lambda function prototypes.</a:t>
            </a:r>
          </a:p>
        </p:txBody>
      </p:sp>
    </p:spTree>
    <p:extLst>
      <p:ext uri="{BB962C8B-B14F-4D97-AF65-F5344CB8AC3E}">
        <p14:creationId xmlns:p14="http://schemas.microsoft.com/office/powerpoint/2010/main" val="4139054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560AB7-949D-46D9-9BC4-91DC3D950D65}"/>
              </a:ext>
            </a:extLst>
          </p:cNvPr>
          <p:cNvPicPr>
            <a:picLocks noChangeAspect="1"/>
          </p:cNvPicPr>
          <p:nvPr/>
        </p:nvPicPr>
        <p:blipFill>
          <a:blip r:embed="rId2"/>
          <a:stretch>
            <a:fillRect/>
          </a:stretch>
        </p:blipFill>
        <p:spPr>
          <a:xfrm>
            <a:off x="862692" y="540476"/>
            <a:ext cx="7636874" cy="5809246"/>
          </a:xfrm>
          <a:prstGeom prst="rect">
            <a:avLst/>
          </a:prstGeom>
        </p:spPr>
      </p:pic>
    </p:spTree>
    <p:extLst>
      <p:ext uri="{BB962C8B-B14F-4D97-AF65-F5344CB8AC3E}">
        <p14:creationId xmlns:p14="http://schemas.microsoft.com/office/powerpoint/2010/main" val="530711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AE60FB-4CE8-4649-82D9-8B59D8BE97EE}"/>
              </a:ext>
            </a:extLst>
          </p:cNvPr>
          <p:cNvPicPr>
            <a:picLocks noChangeAspect="1"/>
          </p:cNvPicPr>
          <p:nvPr/>
        </p:nvPicPr>
        <p:blipFill>
          <a:blip r:embed="rId2"/>
          <a:stretch>
            <a:fillRect/>
          </a:stretch>
        </p:blipFill>
        <p:spPr>
          <a:xfrm>
            <a:off x="340178" y="1881527"/>
            <a:ext cx="3763017" cy="3094945"/>
          </a:xfrm>
          <a:prstGeom prst="rect">
            <a:avLst/>
          </a:prstGeom>
        </p:spPr>
      </p:pic>
      <p:pic>
        <p:nvPicPr>
          <p:cNvPr id="5" name="Picture 4">
            <a:extLst>
              <a:ext uri="{FF2B5EF4-FFF2-40B4-BE49-F238E27FC236}">
                <a16:creationId xmlns:a16="http://schemas.microsoft.com/office/drawing/2014/main" id="{2B415F64-286B-4E11-B472-17AE8F296793}"/>
              </a:ext>
            </a:extLst>
          </p:cNvPr>
          <p:cNvPicPr>
            <a:picLocks noChangeAspect="1"/>
          </p:cNvPicPr>
          <p:nvPr/>
        </p:nvPicPr>
        <p:blipFill>
          <a:blip r:embed="rId3"/>
          <a:stretch>
            <a:fillRect/>
          </a:stretch>
        </p:blipFill>
        <p:spPr>
          <a:xfrm>
            <a:off x="2018123" y="5395232"/>
            <a:ext cx="407126" cy="661580"/>
          </a:xfrm>
          <a:prstGeom prst="rect">
            <a:avLst/>
          </a:prstGeom>
        </p:spPr>
      </p:pic>
      <p:pic>
        <p:nvPicPr>
          <p:cNvPr id="7" name="Picture 6">
            <a:extLst>
              <a:ext uri="{FF2B5EF4-FFF2-40B4-BE49-F238E27FC236}">
                <a16:creationId xmlns:a16="http://schemas.microsoft.com/office/drawing/2014/main" id="{E2E3E4EB-AB5C-4C4F-A33F-1BFAEB5B1CD2}"/>
              </a:ext>
            </a:extLst>
          </p:cNvPr>
          <p:cNvPicPr>
            <a:picLocks noChangeAspect="1"/>
          </p:cNvPicPr>
          <p:nvPr/>
        </p:nvPicPr>
        <p:blipFill>
          <a:blip r:embed="rId4"/>
          <a:stretch>
            <a:fillRect/>
          </a:stretch>
        </p:blipFill>
        <p:spPr>
          <a:xfrm>
            <a:off x="5154521" y="1630917"/>
            <a:ext cx="5449152" cy="3596166"/>
          </a:xfrm>
          <a:prstGeom prst="rect">
            <a:avLst/>
          </a:prstGeom>
        </p:spPr>
      </p:pic>
    </p:spTree>
    <p:extLst>
      <p:ext uri="{BB962C8B-B14F-4D97-AF65-F5344CB8AC3E}">
        <p14:creationId xmlns:p14="http://schemas.microsoft.com/office/powerpoint/2010/main" val="2498916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3A91E42-8716-4D97-A0BD-B23FBEAF56E4}"/>
              </a:ext>
            </a:extLst>
          </p:cNvPr>
          <p:cNvPicPr>
            <a:picLocks noChangeAspect="1"/>
          </p:cNvPicPr>
          <p:nvPr/>
        </p:nvPicPr>
        <p:blipFill>
          <a:blip r:embed="rId2"/>
          <a:stretch>
            <a:fillRect/>
          </a:stretch>
        </p:blipFill>
        <p:spPr>
          <a:xfrm>
            <a:off x="600931" y="1552098"/>
            <a:ext cx="6387619" cy="3753803"/>
          </a:xfrm>
          <a:prstGeom prst="rect">
            <a:avLst/>
          </a:prstGeom>
        </p:spPr>
      </p:pic>
    </p:spTree>
    <p:extLst>
      <p:ext uri="{BB962C8B-B14F-4D97-AF65-F5344CB8AC3E}">
        <p14:creationId xmlns:p14="http://schemas.microsoft.com/office/powerpoint/2010/main" val="29020206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2895083-BFEC-4044-BE7A-C262F4C60CD3}"/>
              </a:ext>
            </a:extLst>
          </p:cNvPr>
          <p:cNvPicPr>
            <a:picLocks noChangeAspect="1"/>
          </p:cNvPicPr>
          <p:nvPr/>
        </p:nvPicPr>
        <p:blipFill>
          <a:blip r:embed="rId2"/>
          <a:stretch>
            <a:fillRect/>
          </a:stretch>
        </p:blipFill>
        <p:spPr>
          <a:xfrm>
            <a:off x="1079318" y="2091894"/>
            <a:ext cx="6611620" cy="2674212"/>
          </a:xfrm>
          <a:prstGeom prst="rect">
            <a:avLst/>
          </a:prstGeom>
        </p:spPr>
      </p:pic>
    </p:spTree>
    <p:extLst>
      <p:ext uri="{BB962C8B-B14F-4D97-AF65-F5344CB8AC3E}">
        <p14:creationId xmlns:p14="http://schemas.microsoft.com/office/powerpoint/2010/main" val="35145378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171A-4AE4-4BF0-8CE0-AAFE7CEC60E4}"/>
              </a:ext>
            </a:extLst>
          </p:cNvPr>
          <p:cNvSpPr>
            <a:spLocks noGrp="1"/>
          </p:cNvSpPr>
          <p:nvPr>
            <p:ph type="title"/>
          </p:nvPr>
        </p:nvSpPr>
        <p:spPr/>
        <p:txBody>
          <a:bodyPr/>
          <a:lstStyle/>
          <a:p>
            <a:r>
              <a:rPr lang="en-GB" dirty="0"/>
              <a:t>Algorithms</a:t>
            </a:r>
          </a:p>
        </p:txBody>
      </p:sp>
      <p:sp>
        <p:nvSpPr>
          <p:cNvPr id="3" name="Content Placeholder 2">
            <a:extLst>
              <a:ext uri="{FF2B5EF4-FFF2-40B4-BE49-F238E27FC236}">
                <a16:creationId xmlns:a16="http://schemas.microsoft.com/office/drawing/2014/main" id="{8BCE2AD3-DFB6-455B-B2AE-0D2C6EA5C88A}"/>
              </a:ext>
            </a:extLst>
          </p:cNvPr>
          <p:cNvSpPr>
            <a:spLocks noGrp="1"/>
          </p:cNvSpPr>
          <p:nvPr>
            <p:ph idx="1"/>
          </p:nvPr>
        </p:nvSpPr>
        <p:spPr/>
        <p:txBody>
          <a:bodyPr/>
          <a:lstStyle/>
          <a:p>
            <a:r>
              <a:rPr lang="en-GB" dirty="0"/>
              <a:t>The STL has lots of algorithms we can apply to a range of problems.</a:t>
            </a:r>
          </a:p>
          <a:p>
            <a:r>
              <a:rPr lang="en-GB" dirty="0"/>
              <a:t>Sort, find, copy, move, swap, limit, etc.</a:t>
            </a:r>
          </a:p>
          <a:p>
            <a:r>
              <a:rPr lang="en-GB" dirty="0"/>
              <a:t>Mostly applicable to any data structure listed above – though with some necessary considerations of common sense.</a:t>
            </a:r>
          </a:p>
          <a:p>
            <a:pPr lvl="1"/>
            <a:r>
              <a:rPr lang="en-GB" dirty="0"/>
              <a:t>No point sorting an inherently sorted data structure, for example.</a:t>
            </a:r>
          </a:p>
          <a:p>
            <a:r>
              <a:rPr lang="en-GB" dirty="0"/>
              <a:t>Refer to: </a:t>
            </a:r>
            <a:r>
              <a:rPr lang="en-GB" dirty="0">
                <a:hlinkClick r:id="rId2"/>
              </a:rPr>
              <a:t>http://www.cplusplus.com/reference/algorithm/</a:t>
            </a:r>
            <a:endParaRPr lang="en-GB" dirty="0"/>
          </a:p>
          <a:p>
            <a:pPr marL="0" indent="0">
              <a:buNone/>
            </a:pPr>
            <a:endParaRPr lang="en-GB" dirty="0"/>
          </a:p>
        </p:txBody>
      </p:sp>
    </p:spTree>
    <p:extLst>
      <p:ext uri="{BB962C8B-B14F-4D97-AF65-F5344CB8AC3E}">
        <p14:creationId xmlns:p14="http://schemas.microsoft.com/office/powerpoint/2010/main" val="38210991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2893470-2399-4740-B9E9-EB7BD55C26F6}"/>
              </a:ext>
            </a:extLst>
          </p:cNvPr>
          <p:cNvPicPr>
            <a:picLocks noChangeAspect="1"/>
          </p:cNvPicPr>
          <p:nvPr/>
        </p:nvPicPr>
        <p:blipFill>
          <a:blip r:embed="rId2"/>
          <a:stretch>
            <a:fillRect/>
          </a:stretch>
        </p:blipFill>
        <p:spPr>
          <a:xfrm>
            <a:off x="775064" y="1433104"/>
            <a:ext cx="5941270" cy="3991791"/>
          </a:xfrm>
          <a:prstGeom prst="rect">
            <a:avLst/>
          </a:prstGeom>
        </p:spPr>
      </p:pic>
      <p:pic>
        <p:nvPicPr>
          <p:cNvPr id="5" name="Picture 4">
            <a:extLst>
              <a:ext uri="{FF2B5EF4-FFF2-40B4-BE49-F238E27FC236}">
                <a16:creationId xmlns:a16="http://schemas.microsoft.com/office/drawing/2014/main" id="{669E1338-5F0F-490D-BA02-C7DA93C95BD1}"/>
              </a:ext>
            </a:extLst>
          </p:cNvPr>
          <p:cNvPicPr>
            <a:picLocks noChangeAspect="1"/>
          </p:cNvPicPr>
          <p:nvPr/>
        </p:nvPicPr>
        <p:blipFill>
          <a:blip r:embed="rId3"/>
          <a:stretch>
            <a:fillRect/>
          </a:stretch>
        </p:blipFill>
        <p:spPr>
          <a:xfrm>
            <a:off x="7519512" y="2498272"/>
            <a:ext cx="3897424" cy="1861456"/>
          </a:xfrm>
          <a:prstGeom prst="rect">
            <a:avLst/>
          </a:prstGeom>
        </p:spPr>
      </p:pic>
    </p:spTree>
    <p:extLst>
      <p:ext uri="{BB962C8B-B14F-4D97-AF65-F5344CB8AC3E}">
        <p14:creationId xmlns:p14="http://schemas.microsoft.com/office/powerpoint/2010/main" val="22126540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81A82D2-9C94-4AFB-A0D1-6243CA58C10F}"/>
              </a:ext>
            </a:extLst>
          </p:cNvPr>
          <p:cNvPicPr>
            <a:picLocks noChangeAspect="1"/>
          </p:cNvPicPr>
          <p:nvPr/>
        </p:nvPicPr>
        <p:blipFill>
          <a:blip r:embed="rId2"/>
          <a:stretch>
            <a:fillRect/>
          </a:stretch>
        </p:blipFill>
        <p:spPr>
          <a:xfrm>
            <a:off x="493938" y="1922893"/>
            <a:ext cx="6768759" cy="3012214"/>
          </a:xfrm>
          <a:prstGeom prst="rect">
            <a:avLst/>
          </a:prstGeom>
        </p:spPr>
      </p:pic>
      <p:pic>
        <p:nvPicPr>
          <p:cNvPr id="5" name="Picture 4">
            <a:extLst>
              <a:ext uri="{FF2B5EF4-FFF2-40B4-BE49-F238E27FC236}">
                <a16:creationId xmlns:a16="http://schemas.microsoft.com/office/drawing/2014/main" id="{2D67E40A-A9E9-491B-87C2-081038E039B4}"/>
              </a:ext>
            </a:extLst>
          </p:cNvPr>
          <p:cNvPicPr>
            <a:picLocks noChangeAspect="1"/>
          </p:cNvPicPr>
          <p:nvPr/>
        </p:nvPicPr>
        <p:blipFill>
          <a:blip r:embed="rId3"/>
          <a:stretch>
            <a:fillRect/>
          </a:stretch>
        </p:blipFill>
        <p:spPr>
          <a:xfrm>
            <a:off x="7894185" y="3012757"/>
            <a:ext cx="2847099" cy="832485"/>
          </a:xfrm>
          <a:prstGeom prst="rect">
            <a:avLst/>
          </a:prstGeom>
        </p:spPr>
      </p:pic>
    </p:spTree>
    <p:extLst>
      <p:ext uri="{BB962C8B-B14F-4D97-AF65-F5344CB8AC3E}">
        <p14:creationId xmlns:p14="http://schemas.microsoft.com/office/powerpoint/2010/main" val="41408410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785A80-DE59-4026-A6BF-057FE1413A67}"/>
              </a:ext>
            </a:extLst>
          </p:cNvPr>
          <p:cNvPicPr>
            <a:picLocks noChangeAspect="1"/>
          </p:cNvPicPr>
          <p:nvPr/>
        </p:nvPicPr>
        <p:blipFill>
          <a:blip r:embed="rId2"/>
          <a:stretch>
            <a:fillRect/>
          </a:stretch>
        </p:blipFill>
        <p:spPr>
          <a:xfrm>
            <a:off x="812073" y="639739"/>
            <a:ext cx="10051914" cy="3496833"/>
          </a:xfrm>
          <a:prstGeom prst="rect">
            <a:avLst/>
          </a:prstGeom>
        </p:spPr>
      </p:pic>
      <p:pic>
        <p:nvPicPr>
          <p:cNvPr id="5" name="Picture 4">
            <a:extLst>
              <a:ext uri="{FF2B5EF4-FFF2-40B4-BE49-F238E27FC236}">
                <a16:creationId xmlns:a16="http://schemas.microsoft.com/office/drawing/2014/main" id="{F66E69B8-F222-4785-A4AD-6CBE6B7AF850}"/>
              </a:ext>
            </a:extLst>
          </p:cNvPr>
          <p:cNvPicPr>
            <a:picLocks noChangeAspect="1"/>
          </p:cNvPicPr>
          <p:nvPr/>
        </p:nvPicPr>
        <p:blipFill>
          <a:blip r:embed="rId3"/>
          <a:stretch>
            <a:fillRect/>
          </a:stretch>
        </p:blipFill>
        <p:spPr>
          <a:xfrm>
            <a:off x="4570410" y="4669427"/>
            <a:ext cx="3051180" cy="1348196"/>
          </a:xfrm>
          <a:prstGeom prst="rect">
            <a:avLst/>
          </a:prstGeom>
        </p:spPr>
      </p:pic>
      <p:cxnSp>
        <p:nvCxnSpPr>
          <p:cNvPr id="7" name="Straight Arrow Connector 6">
            <a:extLst>
              <a:ext uri="{FF2B5EF4-FFF2-40B4-BE49-F238E27FC236}">
                <a16:creationId xmlns:a16="http://schemas.microsoft.com/office/drawing/2014/main" id="{FE5591A3-1EEF-4749-B6BA-02EB6C7F854F}"/>
              </a:ext>
            </a:extLst>
          </p:cNvPr>
          <p:cNvCxnSpPr>
            <a:cxnSpLocks/>
          </p:cNvCxnSpPr>
          <p:nvPr/>
        </p:nvCxnSpPr>
        <p:spPr>
          <a:xfrm flipV="1">
            <a:off x="9544594" y="3196046"/>
            <a:ext cx="0" cy="11495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991FEF5-7C26-4FE7-A21D-87CF193CFE3C}"/>
              </a:ext>
            </a:extLst>
          </p:cNvPr>
          <p:cNvSpPr txBox="1"/>
          <p:nvPr/>
        </p:nvSpPr>
        <p:spPr>
          <a:xfrm>
            <a:off x="8003177" y="4345577"/>
            <a:ext cx="3317966" cy="1477328"/>
          </a:xfrm>
          <a:prstGeom prst="rect">
            <a:avLst/>
          </a:prstGeom>
          <a:noFill/>
        </p:spPr>
        <p:txBody>
          <a:bodyPr wrap="square" rtlCol="0">
            <a:spAutoFit/>
          </a:bodyPr>
          <a:lstStyle/>
          <a:p>
            <a:r>
              <a:rPr lang="en-GB" dirty="0"/>
              <a:t>This second call is a very bad idea and doesn’t work properly (where’s 9?)</a:t>
            </a:r>
          </a:p>
          <a:p>
            <a:endParaRPr lang="en-GB" dirty="0"/>
          </a:p>
          <a:p>
            <a:r>
              <a:rPr lang="en-GB" dirty="0"/>
              <a:t>Why not?</a:t>
            </a:r>
          </a:p>
        </p:txBody>
      </p:sp>
    </p:spTree>
    <p:extLst>
      <p:ext uri="{BB962C8B-B14F-4D97-AF65-F5344CB8AC3E}">
        <p14:creationId xmlns:p14="http://schemas.microsoft.com/office/powerpoint/2010/main" val="556769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FFC4-1F0A-4954-AE06-1B5659FDE214}"/>
              </a:ext>
            </a:extLst>
          </p:cNvPr>
          <p:cNvSpPr>
            <a:spLocks noGrp="1"/>
          </p:cNvSpPr>
          <p:nvPr>
            <p:ph type="title"/>
          </p:nvPr>
        </p:nvSpPr>
        <p:spPr/>
        <p:txBody>
          <a:bodyPr/>
          <a:lstStyle/>
          <a:p>
            <a:r>
              <a:rPr lang="en-GB" dirty="0"/>
              <a:t>Under the hood</a:t>
            </a:r>
          </a:p>
        </p:txBody>
      </p:sp>
      <p:sp>
        <p:nvSpPr>
          <p:cNvPr id="3" name="Content Placeholder 2">
            <a:extLst>
              <a:ext uri="{FF2B5EF4-FFF2-40B4-BE49-F238E27FC236}">
                <a16:creationId xmlns:a16="http://schemas.microsoft.com/office/drawing/2014/main" id="{33325AE2-05E5-4717-A5CA-E9D382954C8C}"/>
              </a:ext>
            </a:extLst>
          </p:cNvPr>
          <p:cNvSpPr>
            <a:spLocks noGrp="1"/>
          </p:cNvSpPr>
          <p:nvPr>
            <p:ph idx="1"/>
          </p:nvPr>
        </p:nvSpPr>
        <p:spPr/>
        <p:txBody>
          <a:bodyPr/>
          <a:lstStyle/>
          <a:p>
            <a:r>
              <a:rPr lang="en-GB" dirty="0"/>
              <a:t>What’s actually happening here is </a:t>
            </a:r>
            <a:r>
              <a:rPr lang="en-GB" dirty="0" err="1"/>
              <a:t>remove_if</a:t>
            </a:r>
            <a:r>
              <a:rPr lang="en-GB" dirty="0"/>
              <a:t> isn’t actually removing anything, it’s rearranging the elements in the vector to match the lambda, then setting the iterator to end at the point that the lambda stops matching.</a:t>
            </a:r>
          </a:p>
          <a:p>
            <a:r>
              <a:rPr lang="en-GB" dirty="0"/>
              <a:t>Other elements are left in an undefined but theoretically valid state.</a:t>
            </a:r>
          </a:p>
          <a:p>
            <a:r>
              <a:rPr lang="en-GB" dirty="0"/>
              <a:t>If we print the array again after the second call, we get:</a:t>
            </a:r>
          </a:p>
          <a:p>
            <a:r>
              <a:rPr lang="en-GB" dirty="0"/>
              <a:t>You can sort of figure out what’s happened – but it isn’t what we’d probably intend!</a:t>
            </a:r>
          </a:p>
        </p:txBody>
      </p:sp>
      <p:pic>
        <p:nvPicPr>
          <p:cNvPr id="4" name="Picture 3">
            <a:extLst>
              <a:ext uri="{FF2B5EF4-FFF2-40B4-BE49-F238E27FC236}">
                <a16:creationId xmlns:a16="http://schemas.microsoft.com/office/drawing/2014/main" id="{033FD6B2-0C94-492C-B98D-E592DC9C18E3}"/>
              </a:ext>
            </a:extLst>
          </p:cNvPr>
          <p:cNvPicPr>
            <a:picLocks noChangeAspect="1"/>
          </p:cNvPicPr>
          <p:nvPr/>
        </p:nvPicPr>
        <p:blipFill>
          <a:blip r:embed="rId2"/>
          <a:stretch>
            <a:fillRect/>
          </a:stretch>
        </p:blipFill>
        <p:spPr>
          <a:xfrm>
            <a:off x="9482273" y="3028406"/>
            <a:ext cx="2502454" cy="1409428"/>
          </a:xfrm>
          <a:prstGeom prst="rect">
            <a:avLst/>
          </a:prstGeom>
        </p:spPr>
      </p:pic>
    </p:spTree>
    <p:extLst>
      <p:ext uri="{BB962C8B-B14F-4D97-AF65-F5344CB8AC3E}">
        <p14:creationId xmlns:p14="http://schemas.microsoft.com/office/powerpoint/2010/main" val="26577220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80027-87B5-4489-A600-35C637960759}"/>
              </a:ext>
            </a:extLst>
          </p:cNvPr>
          <p:cNvSpPr>
            <a:spLocks noGrp="1"/>
          </p:cNvSpPr>
          <p:nvPr>
            <p:ph type="title"/>
          </p:nvPr>
        </p:nvSpPr>
        <p:spPr/>
        <p:txBody>
          <a:bodyPr/>
          <a:lstStyle/>
          <a:p>
            <a:r>
              <a:rPr lang="en-GB" dirty="0"/>
              <a:t>Exercises</a:t>
            </a:r>
          </a:p>
        </p:txBody>
      </p:sp>
      <p:sp>
        <p:nvSpPr>
          <p:cNvPr id="3" name="Content Placeholder 2">
            <a:extLst>
              <a:ext uri="{FF2B5EF4-FFF2-40B4-BE49-F238E27FC236}">
                <a16:creationId xmlns:a16="http://schemas.microsoft.com/office/drawing/2014/main" id="{025B9697-E6AC-4A80-8BCE-7AEF3D34B6DF}"/>
              </a:ext>
            </a:extLst>
          </p:cNvPr>
          <p:cNvSpPr>
            <a:spLocks noGrp="1"/>
          </p:cNvSpPr>
          <p:nvPr>
            <p:ph idx="1"/>
          </p:nvPr>
        </p:nvSpPr>
        <p:spPr/>
        <p:txBody>
          <a:bodyPr>
            <a:normAutofit/>
          </a:bodyPr>
          <a:lstStyle/>
          <a:p>
            <a:pPr marL="0" indent="0">
              <a:buNone/>
            </a:pPr>
            <a:r>
              <a:rPr lang="en-GB" dirty="0"/>
              <a:t>I deliberately haven’t taught you absolutely everything required to use the various data structures and algorithms which’ll make these problems easy.  This is deliberate – use the CPP manual.  These are simple coding problems in which the goal is to write clean code far more than just working code.  Working code is easy, elegant working code is hard.</a:t>
            </a:r>
          </a:p>
          <a:p>
            <a:r>
              <a:rPr lang="en-GB" dirty="0"/>
              <a:t>Allow the user to enter any number of unique integers.  Once complete, print the even values only, in descending order.</a:t>
            </a:r>
          </a:p>
          <a:p>
            <a:pPr lvl="1"/>
            <a:r>
              <a:rPr lang="en-GB" dirty="0"/>
              <a:t>Consider the data structure you should use.</a:t>
            </a:r>
          </a:p>
          <a:p>
            <a:r>
              <a:rPr lang="en-GB" dirty="0"/>
              <a:t>Allow the user to repeatedly enter the name of a colour and their associated (separate) red, green and blue values.  When the user enters the name of a colour which already exists, instead print that colour’s RGB values.</a:t>
            </a:r>
          </a:p>
          <a:p>
            <a:pPr lvl="1"/>
            <a:r>
              <a:rPr lang="en-GB" dirty="0"/>
              <a:t>You can make this one very long, or very short… again, the right structure matters!</a:t>
            </a:r>
          </a:p>
          <a:p>
            <a:endParaRPr lang="en-GB" dirty="0"/>
          </a:p>
        </p:txBody>
      </p:sp>
    </p:spTree>
    <p:extLst>
      <p:ext uri="{BB962C8B-B14F-4D97-AF65-F5344CB8AC3E}">
        <p14:creationId xmlns:p14="http://schemas.microsoft.com/office/powerpoint/2010/main" val="2760312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1F211F-4A41-41F0-AC42-30DB5E900976}"/>
              </a:ext>
            </a:extLst>
          </p:cNvPr>
          <p:cNvPicPr>
            <a:picLocks noChangeAspect="1"/>
          </p:cNvPicPr>
          <p:nvPr/>
        </p:nvPicPr>
        <p:blipFill>
          <a:blip r:embed="rId2"/>
          <a:stretch>
            <a:fillRect/>
          </a:stretch>
        </p:blipFill>
        <p:spPr>
          <a:xfrm>
            <a:off x="2163665" y="1515305"/>
            <a:ext cx="7864669" cy="3827390"/>
          </a:xfrm>
          <a:prstGeom prst="rect">
            <a:avLst/>
          </a:prstGeom>
        </p:spPr>
      </p:pic>
    </p:spTree>
    <p:extLst>
      <p:ext uri="{BB962C8B-B14F-4D97-AF65-F5344CB8AC3E}">
        <p14:creationId xmlns:p14="http://schemas.microsoft.com/office/powerpoint/2010/main" val="1889066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ED40B2-A8E6-4F78-A4C6-B0FDD1519813}"/>
              </a:ext>
            </a:extLst>
          </p:cNvPr>
          <p:cNvPicPr>
            <a:picLocks noChangeAspect="1"/>
          </p:cNvPicPr>
          <p:nvPr/>
        </p:nvPicPr>
        <p:blipFill>
          <a:blip r:embed="rId2"/>
          <a:stretch>
            <a:fillRect/>
          </a:stretch>
        </p:blipFill>
        <p:spPr>
          <a:xfrm>
            <a:off x="262941" y="2290107"/>
            <a:ext cx="2115087" cy="2277786"/>
          </a:xfrm>
          <a:prstGeom prst="rect">
            <a:avLst/>
          </a:prstGeom>
        </p:spPr>
      </p:pic>
      <p:pic>
        <p:nvPicPr>
          <p:cNvPr id="5" name="Picture 4">
            <a:extLst>
              <a:ext uri="{FF2B5EF4-FFF2-40B4-BE49-F238E27FC236}">
                <a16:creationId xmlns:a16="http://schemas.microsoft.com/office/drawing/2014/main" id="{E0D750F6-8CE1-4838-B8A9-0653502A3640}"/>
              </a:ext>
            </a:extLst>
          </p:cNvPr>
          <p:cNvPicPr>
            <a:picLocks noChangeAspect="1"/>
          </p:cNvPicPr>
          <p:nvPr/>
        </p:nvPicPr>
        <p:blipFill>
          <a:blip r:embed="rId3"/>
          <a:stretch>
            <a:fillRect/>
          </a:stretch>
        </p:blipFill>
        <p:spPr>
          <a:xfrm>
            <a:off x="2732626" y="1813190"/>
            <a:ext cx="2720218" cy="3231619"/>
          </a:xfrm>
          <a:prstGeom prst="rect">
            <a:avLst/>
          </a:prstGeom>
        </p:spPr>
      </p:pic>
      <p:pic>
        <p:nvPicPr>
          <p:cNvPr id="6" name="Picture 5">
            <a:extLst>
              <a:ext uri="{FF2B5EF4-FFF2-40B4-BE49-F238E27FC236}">
                <a16:creationId xmlns:a16="http://schemas.microsoft.com/office/drawing/2014/main" id="{AD126656-3464-4FA9-9847-66BD19288FFE}"/>
              </a:ext>
            </a:extLst>
          </p:cNvPr>
          <p:cNvPicPr>
            <a:picLocks noChangeAspect="1"/>
          </p:cNvPicPr>
          <p:nvPr/>
        </p:nvPicPr>
        <p:blipFill>
          <a:blip r:embed="rId4"/>
          <a:stretch>
            <a:fillRect/>
          </a:stretch>
        </p:blipFill>
        <p:spPr>
          <a:xfrm>
            <a:off x="5756398" y="1297824"/>
            <a:ext cx="5106057" cy="4262352"/>
          </a:xfrm>
          <a:prstGeom prst="rect">
            <a:avLst/>
          </a:prstGeom>
        </p:spPr>
      </p:pic>
    </p:spTree>
    <p:extLst>
      <p:ext uri="{BB962C8B-B14F-4D97-AF65-F5344CB8AC3E}">
        <p14:creationId xmlns:p14="http://schemas.microsoft.com/office/powerpoint/2010/main" val="25672754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2" ma:contentTypeDescription="Create a new document." ma:contentTypeScope="" ma:versionID="c5f8acbb1e6f7944a1343bf87b974bad">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8c4fec2274418d84ca01565b10b958f3"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1E06A7D-A9F6-45CB-871A-DBB7FC14DC78}">
  <ds:schemaRefs>
    <ds:schemaRef ds:uri="http://www.w3.org/XML/1998/namespace"/>
    <ds:schemaRef ds:uri="a3276f14-397d-4ed7-b8c7-ece791485ff1"/>
    <ds:schemaRef ds:uri="http://schemas.openxmlformats.org/package/2006/metadata/core-properties"/>
    <ds:schemaRef ds:uri="http://purl.org/dc/dcmitype/"/>
    <ds:schemaRef ds:uri="http://schemas.microsoft.com/office/infopath/2007/PartnerControls"/>
    <ds:schemaRef ds:uri="http://purl.org/dc/terms/"/>
    <ds:schemaRef ds:uri="http://purl.org/dc/elements/1.1/"/>
    <ds:schemaRef ds:uri="http://schemas.microsoft.com/office/2006/documentManagement/types"/>
    <ds:schemaRef ds:uri="bf13d2f1-3fb4-4d24-806f-713eb38c1b0e"/>
    <ds:schemaRef ds:uri="http://schemas.microsoft.com/office/2006/metadata/properties"/>
  </ds:schemaRefs>
</ds:datastoreItem>
</file>

<file path=customXml/itemProps2.xml><?xml version="1.0" encoding="utf-8"?>
<ds:datastoreItem xmlns:ds="http://schemas.openxmlformats.org/officeDocument/2006/customXml" ds:itemID="{C2A41435-A902-4DF6-9EEB-DF3FE6A83EAC}">
  <ds:schemaRefs>
    <ds:schemaRef ds:uri="http://schemas.microsoft.com/sharepoint/v3/contenttype/forms"/>
  </ds:schemaRefs>
</ds:datastoreItem>
</file>

<file path=customXml/itemProps3.xml><?xml version="1.0" encoding="utf-8"?>
<ds:datastoreItem xmlns:ds="http://schemas.openxmlformats.org/officeDocument/2006/customXml" ds:itemID="{3ADB2E68-3438-498C-B98C-344E52F266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2172</TotalTime>
  <Words>1214</Words>
  <Application>Microsoft Office PowerPoint</Application>
  <PresentationFormat>Widescreen</PresentationFormat>
  <Paragraphs>104</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Trebuchet MS</vt:lpstr>
      <vt:lpstr>Wingdings 3</vt:lpstr>
      <vt:lpstr>Facet</vt:lpstr>
      <vt:lpstr>Lambda expressions</vt:lpstr>
      <vt:lpstr>Lambda expressions</vt:lpstr>
      <vt:lpstr>Lambda expressions</vt:lpstr>
      <vt:lpstr>Lambda expressions</vt:lpstr>
      <vt:lpstr>Lambda expressions</vt:lpstr>
      <vt:lpstr>Lambda expressions</vt:lpstr>
      <vt:lpstr>Lambda expressions</vt:lpstr>
      <vt:lpstr>Standard Template Library (STL)</vt:lpstr>
      <vt:lpstr>Introduction</vt:lpstr>
      <vt:lpstr>Data Structures</vt:lpstr>
      <vt:lpstr>Sequence containers</vt:lpstr>
      <vt:lpstr>Associative containers</vt:lpstr>
      <vt:lpstr>Adapter containers</vt:lpstr>
      <vt:lpstr>Iterators</vt:lpstr>
      <vt:lpstr>PowerPoint Presentation</vt:lpstr>
      <vt:lpstr>PowerPoint Presentation</vt:lpstr>
      <vt:lpstr>PowerPoint Presentation</vt:lpstr>
      <vt:lpstr>PowerPoint Presentation</vt:lpstr>
      <vt:lpstr>Algorithms</vt:lpstr>
      <vt:lpstr>PowerPoint Presentation</vt:lpstr>
      <vt:lpstr>PowerPoint Presentation</vt:lpstr>
      <vt:lpstr>PowerPoint Presentation</vt:lpstr>
      <vt:lpstr>Under the hood</vt:lpstr>
      <vt:lpstr>Exercises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Standard Template Library (STL)</dc:title>
  <dc:creator>Tim Bashford</dc:creator>
  <cp:lastModifiedBy>Tim Bashford</cp:lastModifiedBy>
  <cp:revision>18</cp:revision>
  <dcterms:created xsi:type="dcterms:W3CDTF">2019-02-03T15:39:46Z</dcterms:created>
  <dcterms:modified xsi:type="dcterms:W3CDTF">2022-01-25T17:04:21Z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