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666" y="-6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2BB8F06-6AEA-4138-B033-37520B39E159}" type="datetimeFigureOut">
              <a:rPr lang="en-GB" smtClean="0"/>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24165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BB8F06-6AEA-4138-B033-37520B39E159}" type="datetimeFigureOut">
              <a:rPr lang="en-GB" smtClean="0"/>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3862377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BB8F06-6AEA-4138-B033-37520B39E159}" type="datetimeFigureOut">
              <a:rPr lang="en-GB" smtClean="0"/>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3914491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2BB8F06-6AEA-4138-B033-37520B39E159}" type="datetimeFigureOut">
              <a:rPr lang="en-GB" smtClean="0"/>
              <a:t>16/02/2015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3296067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2BB8F06-6AEA-4138-B033-37520B39E159}" type="datetimeFigureOut">
              <a:rPr lang="en-GB" smtClean="0"/>
              <a:t>16/02/2015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3832366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2BB8F06-6AEA-4138-B033-37520B39E159}" type="datetimeFigureOut">
              <a:rPr lang="en-GB" smtClean="0"/>
              <a:t>16/02/2015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3034903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BB8F06-6AEA-4138-B033-37520B39E159}" type="datetimeFigureOut">
              <a:rPr lang="en-GB" smtClean="0"/>
              <a:t>16/02/2015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413293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BB8F06-6AEA-4138-B033-37520B39E159}" type="datetimeFigureOut">
              <a:rPr lang="en-GB" smtClean="0"/>
              <a:t>16/02/2015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2968862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BB8F06-6AEA-4138-B033-37520B39E159}" type="datetimeFigureOut">
              <a:rPr lang="en-GB" smtClean="0"/>
              <a:t>16/02/2015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3063931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BB8F06-6AEA-4138-B033-37520B39E159}" type="datetimeFigureOut">
              <a:rPr lang="en-GB" smtClean="0"/>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1263947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BB8F06-6AEA-4138-B033-37520B39E159}" type="datetimeFigureOut">
              <a:rPr lang="en-GB" smtClean="0"/>
              <a:t>16/02/2015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23B9A6-0B0D-4131-9E6A-C76CF2FE6C45}" type="slidenum">
              <a:rPr lang="en-GB" smtClean="0"/>
              <a:t>‹#›</a:t>
            </a:fld>
            <a:endParaRPr lang="en-GB"/>
          </a:p>
        </p:txBody>
      </p:sp>
    </p:spTree>
    <p:extLst>
      <p:ext uri="{BB962C8B-B14F-4D97-AF65-F5344CB8AC3E}">
        <p14:creationId xmlns:p14="http://schemas.microsoft.com/office/powerpoint/2010/main" val="1731950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BB8F06-6AEA-4138-B033-37520B39E159}" type="datetimeFigureOut">
              <a:rPr lang="en-GB" smtClean="0"/>
              <a:t>16/02/2015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3B9A6-0B0D-4131-9E6A-C76CF2FE6C45}" type="slidenum">
              <a:rPr lang="en-GB" smtClean="0"/>
              <a:t>‹#›</a:t>
            </a:fld>
            <a:endParaRPr lang="en-GB"/>
          </a:p>
        </p:txBody>
      </p:sp>
    </p:spTree>
    <p:extLst>
      <p:ext uri="{BB962C8B-B14F-4D97-AF65-F5344CB8AC3E}">
        <p14:creationId xmlns:p14="http://schemas.microsoft.com/office/powerpoint/2010/main" val="4260727008"/>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Victims of the Crusaders 1</a:t>
            </a:r>
            <a:endParaRPr lang="en-GB" dirty="0"/>
          </a:p>
        </p:txBody>
      </p:sp>
      <p:sp>
        <p:nvSpPr>
          <p:cNvPr id="3" name="Subtitle 2"/>
          <p:cNvSpPr>
            <a:spLocks noGrp="1"/>
          </p:cNvSpPr>
          <p:nvPr>
            <p:ph type="subTitle" idx="1"/>
          </p:nvPr>
        </p:nvSpPr>
        <p:spPr/>
        <p:txBody>
          <a:bodyPr/>
          <a:lstStyle/>
          <a:p>
            <a:r>
              <a:rPr lang="en-GB" dirty="0" smtClean="0"/>
              <a:t>Albert of Aix</a:t>
            </a:r>
            <a:endParaRPr lang="en-GB" dirty="0"/>
          </a:p>
        </p:txBody>
      </p:sp>
    </p:spTree>
    <p:extLst>
      <p:ext uri="{BB962C8B-B14F-4D97-AF65-F5344CB8AC3E}">
        <p14:creationId xmlns:p14="http://schemas.microsoft.com/office/powerpoint/2010/main" val="481605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04664"/>
            <a:ext cx="8136904" cy="5016758"/>
          </a:xfrm>
          <a:prstGeom prst="rect">
            <a:avLst/>
          </a:prstGeom>
        </p:spPr>
        <p:txBody>
          <a:bodyPr wrap="square">
            <a:spAutoFit/>
          </a:bodyPr>
          <a:lstStyle/>
          <a:p>
            <a:r>
              <a:rPr lang="en-GB" sz="2000" dirty="0" smtClean="0"/>
              <a:t>At the beginning of summer in the same year in which Peter, and Gottschalk, after collecting an army, had set out, there assembled in like fashion a large and innumerable host of Christians from diverse kingdoms and lands; namely, from the realms of France, England, Flanders, and Lorraine. . . . I know n whether by a judgment of the Lord, or by some error of mind;, they rose in a spirit of cruelty against the Jewish people scattered throughout these cities and slaughtered them without mercy, especially in the Kingdom of Lorraine, asserting it to be the beginning of their expedition and their duty against the enemies of the Christian faith. This slaughter of Jews was done first by citizens of Cologne. These suddenly fell upon a small band of Jews and severely wounded and killed many; they destroyed the houses and synagogues of the Jews and divided among themselves a very large, amount of money. When the Jews saw this cruelty, about two hundred in the silence of the night began flight by boat to Neuss. The pilgrims and crusaders discovered them, and after taking away all their possessions, inflicted on them similar slaughter, leaving not even one alive.</a:t>
            </a:r>
            <a:endParaRPr lang="en-GB" sz="2000" dirty="0"/>
          </a:p>
        </p:txBody>
      </p:sp>
    </p:spTree>
    <p:extLst>
      <p:ext uri="{BB962C8B-B14F-4D97-AF65-F5344CB8AC3E}">
        <p14:creationId xmlns:p14="http://schemas.microsoft.com/office/powerpoint/2010/main" val="303699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836712"/>
            <a:ext cx="7920880" cy="4247317"/>
          </a:xfrm>
          <a:prstGeom prst="rect">
            <a:avLst/>
          </a:prstGeom>
        </p:spPr>
        <p:txBody>
          <a:bodyPr wrap="square">
            <a:spAutoFit/>
          </a:bodyPr>
          <a:lstStyle/>
          <a:p>
            <a:r>
              <a:rPr lang="en-GB" dirty="0" smtClean="0"/>
              <a:t>At the beginning of summer in the same year in which Peter, and Gottschalk, after collecting an army, had set out, there assembled in like fashion a large and innumerable host of Christians from diverse kingdoms and lands; namely, from the realms of France, England, Flanders, and Lorraine. . . . I know n whether by a judgment of the Lord, or by some error of mind; they rose in a spirit of cruelty against the Jewish people scattered throughout these cities and slaughtered them without mercy, especially in the Kingdom of Lorraine, </a:t>
            </a:r>
            <a:r>
              <a:rPr lang="en-GB" dirty="0" smtClean="0">
                <a:solidFill>
                  <a:srgbClr val="FF0000"/>
                </a:solidFill>
              </a:rPr>
              <a:t>asserting it to be the beginning of their expedition and their duty against the enemies of the Christian faith. </a:t>
            </a:r>
            <a:r>
              <a:rPr lang="en-GB" dirty="0" smtClean="0"/>
              <a:t>This slaughter of Jews was done first by citizens of Cologne. These suddenly fell upon a small band of Jews and severely wounded and killed many; they destroyed the houses and synagogues of the Jews and </a:t>
            </a:r>
            <a:r>
              <a:rPr lang="en-GB" dirty="0" smtClean="0">
                <a:solidFill>
                  <a:srgbClr val="FF0000"/>
                </a:solidFill>
              </a:rPr>
              <a:t>divided among themselves a very large, amount of money</a:t>
            </a:r>
            <a:r>
              <a:rPr lang="en-GB" dirty="0" smtClean="0"/>
              <a:t>. When the Jews saw this cruelty, about two hundred in the silence of the night began flight by boat to Neuss. The pilgrims and crusaders discovered them, and </a:t>
            </a:r>
            <a:r>
              <a:rPr lang="en-GB" dirty="0" smtClean="0">
                <a:solidFill>
                  <a:srgbClr val="FF0000"/>
                </a:solidFill>
              </a:rPr>
              <a:t>after taking away all their possessions</a:t>
            </a:r>
            <a:r>
              <a:rPr lang="en-GB" dirty="0" smtClean="0"/>
              <a:t>, inflicted on them similar slaughter, leaving not even one alive.</a:t>
            </a:r>
            <a:endParaRPr lang="en-GB" dirty="0"/>
          </a:p>
        </p:txBody>
      </p:sp>
    </p:spTree>
    <p:extLst>
      <p:ext uri="{BB962C8B-B14F-4D97-AF65-F5344CB8AC3E}">
        <p14:creationId xmlns:p14="http://schemas.microsoft.com/office/powerpoint/2010/main" val="2516841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6171" y="620688"/>
            <a:ext cx="6912768" cy="5632311"/>
          </a:xfrm>
          <a:prstGeom prst="rect">
            <a:avLst/>
          </a:prstGeom>
        </p:spPr>
        <p:txBody>
          <a:bodyPr wrap="square">
            <a:spAutoFit/>
          </a:bodyPr>
          <a:lstStyle/>
          <a:p>
            <a:r>
              <a:rPr lang="en-GB" sz="2400" dirty="0" smtClean="0"/>
              <a:t>From this cruel slaughter of the Jews a few escaped; and a few because of fear, rather than because of love of the Christian faith, were baptized. With very great spoils taken from these people, Count </a:t>
            </a:r>
            <a:r>
              <a:rPr lang="en-GB" sz="2400" dirty="0" err="1" smtClean="0"/>
              <a:t>Emico</a:t>
            </a:r>
            <a:r>
              <a:rPr lang="en-GB" sz="2400" dirty="0" smtClean="0"/>
              <a:t>, </a:t>
            </a:r>
            <a:r>
              <a:rPr lang="en-GB" sz="2400" dirty="0" err="1" smtClean="0"/>
              <a:t>Clarebold</a:t>
            </a:r>
            <a:r>
              <a:rPr lang="en-GB" sz="2400" dirty="0" smtClean="0"/>
              <a:t>, Thomas, and all that intolerable company of men and women then continued on their way to Jerusalem, directing their course towards the Kingdom of Hungary, where passage along the royal highway was usually not denied the pilgrims. But on arriving at </a:t>
            </a:r>
            <a:r>
              <a:rPr lang="en-GB" sz="2400" dirty="0" err="1" smtClean="0"/>
              <a:t>Wieselburg</a:t>
            </a:r>
            <a:r>
              <a:rPr lang="en-GB" sz="2400" dirty="0" smtClean="0"/>
              <a:t>, the fortress of the King, which the rivers Danube and </a:t>
            </a:r>
            <a:r>
              <a:rPr lang="en-GB" sz="2400" dirty="0" err="1" smtClean="0"/>
              <a:t>Leytha</a:t>
            </a:r>
            <a:r>
              <a:rPr lang="en-GB" sz="2400" dirty="0" smtClean="0"/>
              <a:t> protect with marshes, the bridge and gate of the fortress were found closed by command of the King of Hungary, for great fear had entered all the Hungarians because of the slaughter which had happened to their brethren. . . .</a:t>
            </a:r>
            <a:endParaRPr lang="en-GB" sz="2400" dirty="0"/>
          </a:p>
        </p:txBody>
      </p:sp>
    </p:spTree>
    <p:extLst>
      <p:ext uri="{BB962C8B-B14F-4D97-AF65-F5344CB8AC3E}">
        <p14:creationId xmlns:p14="http://schemas.microsoft.com/office/powerpoint/2010/main" val="418733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6171" y="620688"/>
            <a:ext cx="6912768" cy="5632311"/>
          </a:xfrm>
          <a:prstGeom prst="rect">
            <a:avLst/>
          </a:prstGeom>
        </p:spPr>
        <p:txBody>
          <a:bodyPr wrap="square">
            <a:spAutoFit/>
          </a:bodyPr>
          <a:lstStyle/>
          <a:p>
            <a:r>
              <a:rPr lang="en-GB" sz="2400" dirty="0" smtClean="0"/>
              <a:t>From this cruel slaughter of the Jews a few escaped; and a few because of fear, rather than because of love of the Christian faith, </a:t>
            </a:r>
            <a:r>
              <a:rPr lang="en-GB" sz="2400" dirty="0" smtClean="0">
                <a:solidFill>
                  <a:srgbClr val="FF0000"/>
                </a:solidFill>
              </a:rPr>
              <a:t>were baptized</a:t>
            </a:r>
            <a:r>
              <a:rPr lang="en-GB" sz="2400" dirty="0" smtClean="0"/>
              <a:t>. </a:t>
            </a:r>
            <a:r>
              <a:rPr lang="en-GB" sz="2400" dirty="0" smtClean="0">
                <a:solidFill>
                  <a:srgbClr val="FF0000"/>
                </a:solidFill>
              </a:rPr>
              <a:t>With very great spoils</a:t>
            </a:r>
            <a:r>
              <a:rPr lang="en-GB" sz="2400" dirty="0" smtClean="0"/>
              <a:t> taken from these people, Count </a:t>
            </a:r>
            <a:r>
              <a:rPr lang="en-GB" sz="2400" dirty="0" err="1" smtClean="0"/>
              <a:t>Emico</a:t>
            </a:r>
            <a:r>
              <a:rPr lang="en-GB" sz="2400" dirty="0" smtClean="0"/>
              <a:t>, </a:t>
            </a:r>
            <a:r>
              <a:rPr lang="en-GB" sz="2400" dirty="0" err="1" smtClean="0"/>
              <a:t>Clarebold</a:t>
            </a:r>
            <a:r>
              <a:rPr lang="en-GB" sz="2400" dirty="0" smtClean="0"/>
              <a:t>, Thomas, and all that intolerable company of men and women then continued on their way to Jerusalem, directing their course towards the Kingdom of Hungary, where passage along the royal highway was usually not denied the pilgrims. But on arriving at </a:t>
            </a:r>
            <a:r>
              <a:rPr lang="en-GB" sz="2400" dirty="0" err="1" smtClean="0"/>
              <a:t>Wieselburg</a:t>
            </a:r>
            <a:r>
              <a:rPr lang="en-GB" sz="2400" dirty="0" smtClean="0"/>
              <a:t>, the fortress of the King, which the rivers Danube and </a:t>
            </a:r>
            <a:r>
              <a:rPr lang="en-GB" sz="2400" dirty="0" err="1" smtClean="0"/>
              <a:t>Leytha</a:t>
            </a:r>
            <a:r>
              <a:rPr lang="en-GB" sz="2400" dirty="0" smtClean="0"/>
              <a:t> protect with marshes, the bridge and gate of the fortress were found closed by command of the King of Hungary, for great fear had entered all the Hungarians because of the slaughter which had happened to their brethren. . . .</a:t>
            </a:r>
            <a:endParaRPr lang="en-GB" sz="2400" dirty="0"/>
          </a:p>
        </p:txBody>
      </p:sp>
    </p:spTree>
    <p:extLst>
      <p:ext uri="{BB962C8B-B14F-4D97-AF65-F5344CB8AC3E}">
        <p14:creationId xmlns:p14="http://schemas.microsoft.com/office/powerpoint/2010/main" val="2431933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052736"/>
            <a:ext cx="7488832" cy="4154984"/>
          </a:xfrm>
          <a:prstGeom prst="rect">
            <a:avLst/>
          </a:prstGeom>
        </p:spPr>
        <p:txBody>
          <a:bodyPr wrap="square">
            <a:spAutoFit/>
          </a:bodyPr>
          <a:lstStyle/>
          <a:p>
            <a:r>
              <a:rPr lang="en-GB" sz="2400" dirty="0" err="1" smtClean="0"/>
              <a:t>Emico</a:t>
            </a:r>
            <a:r>
              <a:rPr lang="en-GB" sz="2400" dirty="0" smtClean="0"/>
              <a:t> and some of his followers continued in their flight along the way by which they had come. Thomas, </a:t>
            </a:r>
            <a:r>
              <a:rPr lang="en-GB" sz="2400" dirty="0" err="1" smtClean="0"/>
              <a:t>Clarebold</a:t>
            </a:r>
            <a:r>
              <a:rPr lang="en-GB" sz="2400" dirty="0" smtClean="0"/>
              <a:t>, and several of their men escaped in flight toward Carinthia and Italy. So the hand of the Lord is believed to have been against the pilgrim who had sinned by excessive impurity and fornication, and who had slaughtered the exiled Jews through greed of money, rather than for the sake of God's justice, although the Jews were opposed to Christ. The Lord is a just judge and orders no one unwillingly, or under compulsion, to come under the yoke of the Catholic faith.</a:t>
            </a:r>
            <a:endParaRPr lang="en-GB" sz="2400" dirty="0"/>
          </a:p>
        </p:txBody>
      </p:sp>
    </p:spTree>
    <p:extLst>
      <p:ext uri="{BB962C8B-B14F-4D97-AF65-F5344CB8AC3E}">
        <p14:creationId xmlns:p14="http://schemas.microsoft.com/office/powerpoint/2010/main" val="2780987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052736"/>
            <a:ext cx="7488832" cy="4154984"/>
          </a:xfrm>
          <a:prstGeom prst="rect">
            <a:avLst/>
          </a:prstGeom>
        </p:spPr>
        <p:txBody>
          <a:bodyPr wrap="square">
            <a:spAutoFit/>
          </a:bodyPr>
          <a:lstStyle/>
          <a:p>
            <a:r>
              <a:rPr lang="en-GB" sz="2400" dirty="0" err="1" smtClean="0"/>
              <a:t>Emico</a:t>
            </a:r>
            <a:r>
              <a:rPr lang="en-GB" sz="2400" dirty="0" smtClean="0"/>
              <a:t> and some of his followers continued in their flight along the way by which they had come. Thomas, </a:t>
            </a:r>
            <a:r>
              <a:rPr lang="en-GB" sz="2400" dirty="0" err="1" smtClean="0"/>
              <a:t>Clarebold</a:t>
            </a:r>
            <a:r>
              <a:rPr lang="en-GB" sz="2400" dirty="0" smtClean="0"/>
              <a:t>, and several of their men escaped in flight toward Carinthia and Italy. So </a:t>
            </a:r>
            <a:r>
              <a:rPr lang="en-GB" sz="2400" dirty="0" smtClean="0">
                <a:solidFill>
                  <a:srgbClr val="FF0000"/>
                </a:solidFill>
              </a:rPr>
              <a:t>the hand of the Lord is believed to have been against the pilgrim </a:t>
            </a:r>
            <a:r>
              <a:rPr lang="en-GB" sz="2400" dirty="0" smtClean="0"/>
              <a:t>who had </a:t>
            </a:r>
            <a:r>
              <a:rPr lang="en-GB" sz="2400" dirty="0" smtClean="0">
                <a:solidFill>
                  <a:srgbClr val="FF0000"/>
                </a:solidFill>
              </a:rPr>
              <a:t>sinned by excessive impurity and fornication</a:t>
            </a:r>
            <a:r>
              <a:rPr lang="en-GB" sz="2400" dirty="0" smtClean="0"/>
              <a:t>, and who had </a:t>
            </a:r>
            <a:r>
              <a:rPr lang="en-GB" sz="2400" dirty="0" smtClean="0">
                <a:solidFill>
                  <a:srgbClr val="FF0000"/>
                </a:solidFill>
              </a:rPr>
              <a:t>slaughtered the exiled Jews through greed of money</a:t>
            </a:r>
            <a:r>
              <a:rPr lang="en-GB" sz="2400" dirty="0" smtClean="0"/>
              <a:t>, rather than for the sake of God's justice, although the Jews were opposed to Christ. The Lord is a just judge and orders no one unwillingly, or under compulsion, to come under the yoke of the Catholic faith.</a:t>
            </a:r>
            <a:endParaRPr lang="en-GB" sz="2400" dirty="0"/>
          </a:p>
        </p:txBody>
      </p:sp>
    </p:spTree>
    <p:extLst>
      <p:ext uri="{BB962C8B-B14F-4D97-AF65-F5344CB8AC3E}">
        <p14:creationId xmlns:p14="http://schemas.microsoft.com/office/powerpoint/2010/main" val="3518999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03648" y="2924944"/>
            <a:ext cx="6400800" cy="1752600"/>
          </a:xfrm>
        </p:spPr>
        <p:txBody>
          <a:bodyPr/>
          <a:lstStyle/>
          <a:p>
            <a:r>
              <a:rPr lang="en-GB" dirty="0" err="1" smtClean="0"/>
              <a:t>Ekkehard</a:t>
            </a:r>
            <a:r>
              <a:rPr lang="en-GB" dirty="0" smtClean="0"/>
              <a:t> of Aura</a:t>
            </a:r>
            <a:endParaRPr lang="en-GB" dirty="0"/>
          </a:p>
        </p:txBody>
      </p:sp>
    </p:spTree>
    <p:extLst>
      <p:ext uri="{BB962C8B-B14F-4D97-AF65-F5344CB8AC3E}">
        <p14:creationId xmlns:p14="http://schemas.microsoft.com/office/powerpoint/2010/main" val="2155143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8625" y="1600200"/>
            <a:ext cx="5746750" cy="366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0" y="260648"/>
            <a:ext cx="9144000" cy="6247864"/>
          </a:xfrm>
          <a:prstGeom prst="rect">
            <a:avLst/>
          </a:prstGeom>
        </p:spPr>
        <p:txBody>
          <a:bodyPr wrap="square">
            <a:spAutoFit/>
          </a:bodyPr>
          <a:lstStyle/>
          <a:p>
            <a:r>
              <a:rPr lang="en-GB" sz="2000" dirty="0" smtClean="0"/>
              <a:t>Just at that time, there appeared a certain soldier, </a:t>
            </a:r>
            <a:r>
              <a:rPr lang="en-GB" sz="2000" dirty="0" err="1" smtClean="0"/>
              <a:t>Emico</a:t>
            </a:r>
            <a:r>
              <a:rPr lang="en-GB" sz="2000" dirty="0" smtClean="0"/>
              <a:t>, Count of the lands around the Rhine, a man long of very ill repute on account of his tyrannical mode of life. Called by divine revelation, like another Saul, as he maintained, to the practice of religion of this kind, he usurped to himself the command of almost twelve thousand cross bearers. As they were led through the cities of the Rhine and the Main and also the Danube, they either utterly destroyed the execrable race of the Jews wherever they found them (being even in this matter zealously devoted to the Christian religion) or forced them into the bosom of the Church. When their forces, already increased by a. great number of men and women, reached the boundary of Pannonia, they were prevented by well fortified garrisons from entering that kingdom, which is surrounded partly by swamps and partly by woods. For </a:t>
            </a:r>
            <a:r>
              <a:rPr lang="en-GB" sz="2000" dirty="0" err="1" smtClean="0"/>
              <a:t>rumor</a:t>
            </a:r>
            <a:r>
              <a:rPr lang="en-GB" sz="2000" dirty="0" smtClean="0"/>
              <a:t> had reached and forewarned the ears of King </a:t>
            </a:r>
            <a:r>
              <a:rPr lang="en-GB" sz="2000" dirty="0" err="1" smtClean="0"/>
              <a:t>Coloman</a:t>
            </a:r>
            <a:r>
              <a:rPr lang="en-GB" sz="2000" dirty="0" smtClean="0"/>
              <a:t>; a </a:t>
            </a:r>
            <a:r>
              <a:rPr lang="en-GB" sz="2000" dirty="0" err="1" smtClean="0"/>
              <a:t>rumor</a:t>
            </a:r>
            <a:r>
              <a:rPr lang="en-GB" sz="2000" dirty="0" smtClean="0"/>
              <a:t> that, to the minds of the </a:t>
            </a:r>
            <a:r>
              <a:rPr lang="en-GB" sz="2000" dirty="0" err="1" smtClean="0"/>
              <a:t>Teutons</a:t>
            </a:r>
            <a:r>
              <a:rPr lang="en-GB" sz="2000" dirty="0" smtClean="0"/>
              <a:t>, there was no difference between killing pagans and Hungarians. And so, for six weeks they besieged the fortress </a:t>
            </a:r>
            <a:r>
              <a:rPr lang="en-GB" sz="2000" dirty="0" err="1" smtClean="0"/>
              <a:t>Wieselburg</a:t>
            </a:r>
            <a:r>
              <a:rPr lang="en-GB" sz="2000" dirty="0" smtClean="0"/>
              <a:t> and suffered many hardships there; yet, during this very time, they were in the throes of a most foolish civil quarrel over which one of them should be King of Pannonia. Moreover, while engaged in the final assault, although the walls had already been broken through, and the citizens were fleeing, and the army of the besieged were setting fire to their own town, yet, through the wonderful providence of Almighty God, the army of pilgrims, though victorious, fled. And they left behind them all their equipment, for no one carried away any reward except his wretched life.</a:t>
            </a:r>
            <a:endParaRPr lang="en-GB" sz="2000" dirty="0"/>
          </a:p>
        </p:txBody>
      </p:sp>
    </p:spTree>
    <p:extLst>
      <p:ext uri="{BB962C8B-B14F-4D97-AF65-F5344CB8AC3E}">
        <p14:creationId xmlns:p14="http://schemas.microsoft.com/office/powerpoint/2010/main" val="1451122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8625" y="1600200"/>
            <a:ext cx="5746750" cy="366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0" y="260648"/>
            <a:ext cx="9144000" cy="6247864"/>
          </a:xfrm>
          <a:prstGeom prst="rect">
            <a:avLst/>
          </a:prstGeom>
        </p:spPr>
        <p:txBody>
          <a:bodyPr wrap="square">
            <a:spAutoFit/>
          </a:bodyPr>
          <a:lstStyle/>
          <a:p>
            <a:r>
              <a:rPr lang="en-GB" sz="2000" dirty="0" smtClean="0"/>
              <a:t>Just at that time, there appeared a certain soldier, </a:t>
            </a:r>
            <a:r>
              <a:rPr lang="en-GB" sz="2000" dirty="0" err="1" smtClean="0"/>
              <a:t>Emico</a:t>
            </a:r>
            <a:r>
              <a:rPr lang="en-GB" sz="2000" dirty="0" smtClean="0"/>
              <a:t>, Count of the lands around the Rhine, a man long of very ill repute on account of his tyrannical mode of life. Called by divine revelation, like another Saul, as he maintained, to the practice of religion of this kind, he usurped to himself the command of almost twelve thousand cross bearers. As they were led through the cities of the Rhine and the Main and also the Danube, they either utterly destroyed the </a:t>
            </a:r>
            <a:r>
              <a:rPr lang="en-GB" sz="2000" dirty="0" smtClean="0">
                <a:solidFill>
                  <a:srgbClr val="FF0000"/>
                </a:solidFill>
              </a:rPr>
              <a:t>execrable race of the Jews </a:t>
            </a:r>
            <a:r>
              <a:rPr lang="en-GB" sz="2000" dirty="0" smtClean="0"/>
              <a:t>wherever they found them (being even in this matter </a:t>
            </a:r>
            <a:r>
              <a:rPr lang="en-GB" sz="2000" dirty="0" smtClean="0">
                <a:solidFill>
                  <a:srgbClr val="FF0000"/>
                </a:solidFill>
              </a:rPr>
              <a:t>zealously devoted to the Christian religion</a:t>
            </a:r>
            <a:r>
              <a:rPr lang="en-GB" sz="2000" dirty="0" smtClean="0"/>
              <a:t>) or </a:t>
            </a:r>
            <a:r>
              <a:rPr lang="en-GB" sz="2000" dirty="0" smtClean="0">
                <a:solidFill>
                  <a:srgbClr val="FF0000"/>
                </a:solidFill>
              </a:rPr>
              <a:t>forced them into the bosom of the Church</a:t>
            </a:r>
            <a:r>
              <a:rPr lang="en-GB" sz="2000" dirty="0" smtClean="0"/>
              <a:t>. When their forces, already increased by a. great number of men and women, reached the boundary of Pannonia, they were prevented by well fortified garrisons from entering that kingdom, which is surrounded partly by swamps and partly by woods. For rumour had reached and forewarned the ears of King </a:t>
            </a:r>
            <a:r>
              <a:rPr lang="en-GB" sz="2000" dirty="0" err="1" smtClean="0"/>
              <a:t>Coloman</a:t>
            </a:r>
            <a:r>
              <a:rPr lang="en-GB" sz="2000" dirty="0" smtClean="0"/>
              <a:t>; a rumour that, to the minds of the </a:t>
            </a:r>
            <a:r>
              <a:rPr lang="en-GB" sz="2000" dirty="0" err="1" smtClean="0"/>
              <a:t>Teutons</a:t>
            </a:r>
            <a:r>
              <a:rPr lang="en-GB" sz="2000" dirty="0" smtClean="0"/>
              <a:t>, </a:t>
            </a:r>
            <a:r>
              <a:rPr lang="en-GB" sz="2000" dirty="0" smtClean="0">
                <a:solidFill>
                  <a:srgbClr val="FF0000"/>
                </a:solidFill>
              </a:rPr>
              <a:t>there was no difference between killing pagans and Hungarians</a:t>
            </a:r>
            <a:r>
              <a:rPr lang="en-GB" sz="2000" dirty="0" smtClean="0"/>
              <a:t>. And so, for six weeks they besieged the fortress </a:t>
            </a:r>
            <a:r>
              <a:rPr lang="en-GB" sz="2000" dirty="0" err="1" smtClean="0"/>
              <a:t>Wieselburg</a:t>
            </a:r>
            <a:r>
              <a:rPr lang="en-GB" sz="2000" dirty="0" smtClean="0"/>
              <a:t> and suffered many hardships there; yet, during this very time, they were in the throes of a most foolish civil quarrel over which one of them should be King of Pannonia. Moreover, while engaged in the final assault, although the walls had already been broken through, and the citizens were fleeing, and the army of the besieged were setting fire to their own town, yet, through the wonderful providence of Almighty God, the army of pilgrims, though victorious, fled. And they left behind them all their equipment, for no one carried away any reward except his wretched life.</a:t>
            </a:r>
            <a:endParaRPr lang="en-GB" sz="2000" dirty="0"/>
          </a:p>
        </p:txBody>
      </p:sp>
    </p:spTree>
    <p:extLst>
      <p:ext uri="{BB962C8B-B14F-4D97-AF65-F5344CB8AC3E}">
        <p14:creationId xmlns:p14="http://schemas.microsoft.com/office/powerpoint/2010/main" val="388244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0029" y="548680"/>
            <a:ext cx="7272808" cy="5262979"/>
          </a:xfrm>
          <a:prstGeom prst="rect">
            <a:avLst/>
          </a:prstGeom>
        </p:spPr>
        <p:txBody>
          <a:bodyPr wrap="square">
            <a:spAutoFit/>
          </a:bodyPr>
          <a:lstStyle/>
          <a:p>
            <a:r>
              <a:rPr lang="en-GB" sz="2800" dirty="0" smtClean="0"/>
              <a:t>And thus the men of our race, zealous, doubtless, for God, though not according to the knowledge of God, began to persecute other Christians while yet upon the expedition which Christ had provided for freeing Christians. They were kept from fraternal bloodshed only by divine mercy; and the Hungarians, also were freed. This is the reason why some of the more guileless brethren, ignorant of the matter, and too hasty in their judgement were scandalized and concluded that the whole expedition was vain and foolish.</a:t>
            </a:r>
            <a:endParaRPr lang="en-GB" sz="2800" dirty="0"/>
          </a:p>
        </p:txBody>
      </p:sp>
    </p:spTree>
    <p:extLst>
      <p:ext uri="{BB962C8B-B14F-4D97-AF65-F5344CB8AC3E}">
        <p14:creationId xmlns:p14="http://schemas.microsoft.com/office/powerpoint/2010/main" val="632093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0029" y="548680"/>
            <a:ext cx="7272808" cy="5262979"/>
          </a:xfrm>
          <a:prstGeom prst="rect">
            <a:avLst/>
          </a:prstGeom>
        </p:spPr>
        <p:txBody>
          <a:bodyPr wrap="square">
            <a:spAutoFit/>
          </a:bodyPr>
          <a:lstStyle/>
          <a:p>
            <a:r>
              <a:rPr lang="en-GB" sz="2800" dirty="0" smtClean="0"/>
              <a:t>And thus the men of our race, zealous, doubtless, for God, though not according to the knowledge of God, </a:t>
            </a:r>
            <a:r>
              <a:rPr lang="en-GB" sz="2800" dirty="0" smtClean="0">
                <a:solidFill>
                  <a:srgbClr val="FF0000"/>
                </a:solidFill>
              </a:rPr>
              <a:t>began to persecute other Christians while yet upon the expedition </a:t>
            </a:r>
            <a:r>
              <a:rPr lang="en-GB" sz="2800" dirty="0" smtClean="0"/>
              <a:t>which Christ had provided for freeing Christians. They were </a:t>
            </a:r>
            <a:r>
              <a:rPr lang="en-GB" sz="2800" dirty="0" smtClean="0">
                <a:solidFill>
                  <a:srgbClr val="FF0000"/>
                </a:solidFill>
              </a:rPr>
              <a:t>kept from fraternal bloodshed only by divine mercy</a:t>
            </a:r>
            <a:r>
              <a:rPr lang="en-GB" sz="2800" dirty="0" smtClean="0"/>
              <a:t>; and the Hungarians, also were freed. This is the reason why some of the more guileless brethren, ignorant of the matter, and too hasty in their judgement were scandalized and concluded that the whole expedition was </a:t>
            </a:r>
            <a:r>
              <a:rPr lang="en-GB" sz="2800" dirty="0" smtClean="0">
                <a:solidFill>
                  <a:srgbClr val="FF0000"/>
                </a:solidFill>
              </a:rPr>
              <a:t>vain and foolish</a:t>
            </a:r>
            <a:r>
              <a:rPr lang="en-GB" sz="2800" dirty="0" smtClean="0"/>
              <a:t>.</a:t>
            </a:r>
            <a:endParaRPr lang="en-GB" sz="2800" dirty="0"/>
          </a:p>
        </p:txBody>
      </p:sp>
    </p:spTree>
    <p:extLst>
      <p:ext uri="{BB962C8B-B14F-4D97-AF65-F5344CB8AC3E}">
        <p14:creationId xmlns:p14="http://schemas.microsoft.com/office/powerpoint/2010/main" val="1333952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330794"/>
            <a:ext cx="6192688" cy="57922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1578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052736"/>
            <a:ext cx="6642078" cy="44900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1886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061" y="795667"/>
            <a:ext cx="7573363" cy="5225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5400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40768"/>
            <a:ext cx="9144000" cy="34533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1340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Battle outside Antio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441929"/>
            <a:ext cx="6264002" cy="60933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11560" y="908720"/>
            <a:ext cx="1512168" cy="646331"/>
          </a:xfrm>
          <a:prstGeom prst="rect">
            <a:avLst/>
          </a:prstGeom>
          <a:noFill/>
        </p:spPr>
        <p:txBody>
          <a:bodyPr wrap="square" rtlCol="0">
            <a:spAutoFit/>
          </a:bodyPr>
          <a:lstStyle/>
          <a:p>
            <a:r>
              <a:rPr lang="en-GB" dirty="0" smtClean="0"/>
              <a:t>Battle Outside Antioch</a:t>
            </a:r>
            <a:endParaRPr lang="en-GB" dirty="0"/>
          </a:p>
        </p:txBody>
      </p:sp>
    </p:spTree>
    <p:extLst>
      <p:ext uri="{BB962C8B-B14F-4D97-AF65-F5344CB8AC3E}">
        <p14:creationId xmlns:p14="http://schemas.microsoft.com/office/powerpoint/2010/main" val="1309830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80728"/>
            <a:ext cx="8424936" cy="4832092"/>
          </a:xfrm>
          <a:prstGeom prst="rect">
            <a:avLst/>
          </a:prstGeom>
          <a:noFill/>
        </p:spPr>
        <p:txBody>
          <a:bodyPr wrap="square" rtlCol="0">
            <a:spAutoFit/>
          </a:bodyPr>
          <a:lstStyle/>
          <a:p>
            <a:r>
              <a:rPr lang="en-GB" sz="2800" u="sng" dirty="0" smtClean="0"/>
              <a:t>Questions to Consider:</a:t>
            </a:r>
          </a:p>
          <a:p>
            <a:endParaRPr lang="en-GB" sz="2800" dirty="0" smtClean="0"/>
          </a:p>
          <a:p>
            <a:endParaRPr lang="en-GB" sz="2800" dirty="0"/>
          </a:p>
          <a:p>
            <a:pPr marL="285750" indent="-285750">
              <a:buFont typeface="Arial" panose="020B0604020202020204" pitchFamily="34" charset="0"/>
              <a:buChar char="•"/>
            </a:pPr>
            <a:r>
              <a:rPr lang="en-GB" sz="2800" dirty="0" smtClean="0"/>
              <a:t>In what ways are the ‘enemy’ presented?</a:t>
            </a:r>
          </a:p>
          <a:p>
            <a:endParaRPr lang="en-GB" sz="2800" dirty="0" smtClean="0"/>
          </a:p>
          <a:p>
            <a:pPr marL="285750" indent="-285750">
              <a:buFont typeface="Arial" panose="020B0604020202020204" pitchFamily="34" charset="0"/>
              <a:buChar char="•"/>
            </a:pPr>
            <a:r>
              <a:rPr lang="en-GB" sz="2800" dirty="0" smtClean="0"/>
              <a:t>What justification is given for </a:t>
            </a:r>
            <a:r>
              <a:rPr lang="en-GB" sz="2800" smtClean="0"/>
              <a:t>the enmity?</a:t>
            </a:r>
            <a:endParaRPr lang="en-GB" sz="2800" dirty="0" smtClean="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Do you think there is any basis in truth?</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Are there any similarities across the ways in which the victims are represented?</a:t>
            </a:r>
            <a:endParaRPr lang="en-GB" sz="2800" dirty="0"/>
          </a:p>
        </p:txBody>
      </p:sp>
    </p:spTree>
    <p:extLst>
      <p:ext uri="{BB962C8B-B14F-4D97-AF65-F5344CB8AC3E}">
        <p14:creationId xmlns:p14="http://schemas.microsoft.com/office/powerpoint/2010/main" val="41240948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TotalTime>
  <Words>1890</Words>
  <Application>Microsoft Office PowerPoint</Application>
  <PresentationFormat>On-screen Show (4:3)</PresentationFormat>
  <Paragraphs>24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Victims of the Crusaders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of the Crusaders</dc:title>
  <dc:creator>Administrator</dc:creator>
  <cp:lastModifiedBy>Administrator</cp:lastModifiedBy>
  <cp:revision>5</cp:revision>
  <dcterms:created xsi:type="dcterms:W3CDTF">2015-02-16T10:59:59Z</dcterms:created>
  <dcterms:modified xsi:type="dcterms:W3CDTF">2015-02-16T12:04:57Z</dcterms:modified>
</cp:coreProperties>
</file>