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0.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1.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2.xml" ContentType="application/vnd.openxmlformats-officedocument.theme+xml"/>
  <Override PartName="/ppt/slideLayouts/slideLayout69.xml" ContentType="application/vnd.openxmlformats-officedocument.presentationml.slideLayout+xml"/>
  <Override PartName="/ppt/theme/theme13.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4.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4" r:id="rId5"/>
    <p:sldMasterId id="2147483687" r:id="rId6"/>
    <p:sldMasterId id="2147483700" r:id="rId7"/>
    <p:sldMasterId id="2147483713" r:id="rId8"/>
    <p:sldMasterId id="2147483719" r:id="rId9"/>
    <p:sldMasterId id="2147483732" r:id="rId10"/>
    <p:sldMasterId id="2147483735" r:id="rId11"/>
    <p:sldMasterId id="2147483739" r:id="rId12"/>
    <p:sldMasterId id="2147483751" r:id="rId13"/>
    <p:sldMasterId id="2147483753" r:id="rId14"/>
    <p:sldMasterId id="2147483765" r:id="rId15"/>
  </p:sldMasterIdLst>
  <p:notesMasterIdLst>
    <p:notesMasterId r:id="rId49"/>
  </p:notesMasterIdLst>
  <p:sldIdLst>
    <p:sldId id="260" r:id="rId16"/>
    <p:sldId id="273" r:id="rId17"/>
    <p:sldId id="258" r:id="rId18"/>
    <p:sldId id="903" r:id="rId19"/>
    <p:sldId id="901" r:id="rId20"/>
    <p:sldId id="905" r:id="rId21"/>
    <p:sldId id="933" r:id="rId22"/>
    <p:sldId id="875" r:id="rId23"/>
    <p:sldId id="899" r:id="rId24"/>
    <p:sldId id="900" r:id="rId25"/>
    <p:sldId id="906" r:id="rId26"/>
    <p:sldId id="929" r:id="rId27"/>
    <p:sldId id="930" r:id="rId28"/>
    <p:sldId id="889" r:id="rId29"/>
    <p:sldId id="896" r:id="rId30"/>
    <p:sldId id="908" r:id="rId31"/>
    <p:sldId id="935" r:id="rId32"/>
    <p:sldId id="907" r:id="rId33"/>
    <p:sldId id="909" r:id="rId34"/>
    <p:sldId id="910" r:id="rId35"/>
    <p:sldId id="911" r:id="rId36"/>
    <p:sldId id="912" r:id="rId37"/>
    <p:sldId id="913" r:id="rId38"/>
    <p:sldId id="914" r:id="rId39"/>
    <p:sldId id="915" r:id="rId40"/>
    <p:sldId id="916" r:id="rId41"/>
    <p:sldId id="917" r:id="rId42"/>
    <p:sldId id="918" r:id="rId43"/>
    <p:sldId id="919" r:id="rId44"/>
    <p:sldId id="920" r:id="rId45"/>
    <p:sldId id="921" r:id="rId46"/>
    <p:sldId id="922" r:id="rId47"/>
    <p:sldId id="316" r:id="rId48"/>
  </p:sldIdLst>
  <p:sldSz cx="12192000" cy="6858000"/>
  <p:notesSz cx="6858000" cy="9144000"/>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579991-939F-4557-8C2C-00DDD2363751}" v="4" dt="2025-03-13T15:20:55.9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85" autoAdjust="0"/>
    <p:restoredTop sz="90462" autoAdjust="0"/>
  </p:normalViewPr>
  <p:slideViewPr>
    <p:cSldViewPr snapToGrid="0">
      <p:cViewPr varScale="1">
        <p:scale>
          <a:sx n="112" d="100"/>
          <a:sy n="112" d="100"/>
        </p:scale>
        <p:origin x="43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slide" Target="slides/slide32.xml"/><Relationship Id="rId50" Type="http://schemas.openxmlformats.org/officeDocument/2006/relationships/tags" Target="tags/tag1.xml"/><Relationship Id="rId55"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11.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slide" Target="slides/slide30.xml"/><Relationship Id="rId53"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slide" Target="slides/slide29.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slide" Target="slides/slide28.xml"/><Relationship Id="rId48" Type="http://schemas.openxmlformats.org/officeDocument/2006/relationships/slide" Target="slides/slide33.xml"/><Relationship Id="rId56" Type="http://schemas.microsoft.com/office/2015/10/relationships/revisionInfo" Target="revisionInfo.xml"/><Relationship Id="rId8" Type="http://schemas.openxmlformats.org/officeDocument/2006/relationships/slideMaster" Target="slideMasters/slideMaster8.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slide" Target="slides/slide31.xml"/><Relationship Id="rId20" Type="http://schemas.openxmlformats.org/officeDocument/2006/relationships/slide" Target="slides/slide5.xml"/><Relationship Id="rId41" Type="http://schemas.openxmlformats.org/officeDocument/2006/relationships/slide" Target="slides/slide26.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04BB8F8B-33A4-4C10-9AC6-66BF6C631455}"/>
    <pc:docChg chg="delSld modSld">
      <pc:chgData name="Jemma Smith" userId="c43517b7-c020-487a-a609-e5dcac601652" providerId="ADAL" clId="{04BB8F8B-33A4-4C10-9AC6-66BF6C631455}" dt="2025-02-05T15:22:53.802" v="52" actId="20577"/>
      <pc:docMkLst>
        <pc:docMk/>
      </pc:docMkLst>
      <pc:sldChg chg="addSp modSp mod">
        <pc:chgData name="Jemma Smith" userId="c43517b7-c020-487a-a609-e5dcac601652" providerId="ADAL" clId="{04BB8F8B-33A4-4C10-9AC6-66BF6C631455}" dt="2025-02-03T14:51:46.981" v="18" actId="1076"/>
        <pc:sldMkLst>
          <pc:docMk/>
          <pc:sldMk cId="3701339912" sldId="258"/>
        </pc:sldMkLst>
        <pc:spChg chg="mod">
          <ac:chgData name="Jemma Smith" userId="c43517b7-c020-487a-a609-e5dcac601652" providerId="ADAL" clId="{04BB8F8B-33A4-4C10-9AC6-66BF6C631455}" dt="2025-02-03T14:32:39.318" v="12" actId="20577"/>
          <ac:spMkLst>
            <pc:docMk/>
            <pc:sldMk cId="3701339912" sldId="258"/>
            <ac:spMk id="2" creationId="{6C703A0A-C4BC-44BE-952C-9A52B8A4C228}"/>
          </ac:spMkLst>
        </pc:spChg>
        <pc:picChg chg="add mod modCrop">
          <ac:chgData name="Jemma Smith" userId="c43517b7-c020-487a-a609-e5dcac601652" providerId="ADAL" clId="{04BB8F8B-33A4-4C10-9AC6-66BF6C631455}" dt="2025-02-03T14:51:46.981" v="18" actId="1076"/>
          <ac:picMkLst>
            <pc:docMk/>
            <pc:sldMk cId="3701339912" sldId="258"/>
            <ac:picMk id="3" creationId="{0D691B30-42FC-CA7C-BF6A-D86CD53FCF51}"/>
          </ac:picMkLst>
        </pc:picChg>
      </pc:sldChg>
      <pc:sldChg chg="modSp mod">
        <pc:chgData name="Jemma Smith" userId="c43517b7-c020-487a-a609-e5dcac601652" providerId="ADAL" clId="{04BB8F8B-33A4-4C10-9AC6-66BF6C631455}" dt="2025-02-05T15:22:17.238" v="37" actId="20577"/>
        <pc:sldMkLst>
          <pc:docMk/>
          <pc:sldMk cId="522070710" sldId="260"/>
        </pc:sldMkLst>
        <pc:spChg chg="mod">
          <ac:chgData name="Jemma Smith" userId="c43517b7-c020-487a-a609-e5dcac601652" providerId="ADAL" clId="{04BB8F8B-33A4-4C10-9AC6-66BF6C631455}" dt="2025-02-05T15:22:17.238" v="37" actId="20577"/>
          <ac:spMkLst>
            <pc:docMk/>
            <pc:sldMk cId="522070710" sldId="260"/>
            <ac:spMk id="6" creationId="{2DDBD4A8-0007-5EFA-628C-3A9FCA50BB6B}"/>
          </ac:spMkLst>
        </pc:spChg>
      </pc:sldChg>
      <pc:sldChg chg="del">
        <pc:chgData name="Jemma Smith" userId="c43517b7-c020-487a-a609-e5dcac601652" providerId="ADAL" clId="{04BB8F8B-33A4-4C10-9AC6-66BF6C631455}" dt="2025-02-03T14:28:30.291" v="0" actId="2696"/>
        <pc:sldMkLst>
          <pc:docMk/>
          <pc:sldMk cId="2387387371" sldId="267"/>
        </pc:sldMkLst>
      </pc:sldChg>
      <pc:sldChg chg="modSp mod">
        <pc:chgData name="Jemma Smith" userId="c43517b7-c020-487a-a609-e5dcac601652" providerId="ADAL" clId="{04BB8F8B-33A4-4C10-9AC6-66BF6C631455}" dt="2025-02-05T15:22:53.802" v="52" actId="20577"/>
        <pc:sldMkLst>
          <pc:docMk/>
          <pc:sldMk cId="2941564429" sldId="273"/>
        </pc:sldMkLst>
        <pc:spChg chg="mod">
          <ac:chgData name="Jemma Smith" userId="c43517b7-c020-487a-a609-e5dcac601652" providerId="ADAL" clId="{04BB8F8B-33A4-4C10-9AC6-66BF6C631455}" dt="2025-02-05T15:22:53.802" v="52" actId="20577"/>
          <ac:spMkLst>
            <pc:docMk/>
            <pc:sldMk cId="2941564429" sldId="273"/>
            <ac:spMk id="3" creationId="{129DA15B-EDB7-4EA8-93F9-99BFC0601F7E}"/>
          </ac:spMkLst>
        </pc:spChg>
      </pc:sldChg>
      <pc:sldChg chg="del">
        <pc:chgData name="Jemma Smith" userId="c43517b7-c020-487a-a609-e5dcac601652" providerId="ADAL" clId="{04BB8F8B-33A4-4C10-9AC6-66BF6C631455}" dt="2025-02-03T14:29:06.951" v="2" actId="2696"/>
        <pc:sldMkLst>
          <pc:docMk/>
          <pc:sldMk cId="0" sldId="315"/>
        </pc:sldMkLst>
      </pc:sldChg>
      <pc:sldChg chg="modSp mod">
        <pc:chgData name="Jemma Smith" userId="c43517b7-c020-487a-a609-e5dcac601652" providerId="ADAL" clId="{04BB8F8B-33A4-4C10-9AC6-66BF6C631455}" dt="2025-02-03T14:52:08.586" v="20" actId="115"/>
        <pc:sldMkLst>
          <pc:docMk/>
          <pc:sldMk cId="2115206098" sldId="901"/>
        </pc:sldMkLst>
        <pc:spChg chg="mod">
          <ac:chgData name="Jemma Smith" userId="c43517b7-c020-487a-a609-e5dcac601652" providerId="ADAL" clId="{04BB8F8B-33A4-4C10-9AC6-66BF6C631455}" dt="2025-02-03T14:52:08.586" v="20" actId="115"/>
          <ac:spMkLst>
            <pc:docMk/>
            <pc:sldMk cId="2115206098" sldId="901"/>
            <ac:spMk id="2" creationId="{B0DD9DE2-26DA-599A-2E28-3DDF25DE608C}"/>
          </ac:spMkLst>
        </pc:spChg>
      </pc:sldChg>
      <pc:sldChg chg="del">
        <pc:chgData name="Jemma Smith" userId="c43517b7-c020-487a-a609-e5dcac601652" providerId="ADAL" clId="{04BB8F8B-33A4-4C10-9AC6-66BF6C631455}" dt="2025-02-03T14:52:26.795" v="21" actId="2696"/>
        <pc:sldMkLst>
          <pc:docMk/>
          <pc:sldMk cId="4191460728" sldId="928"/>
        </pc:sldMkLst>
      </pc:sldChg>
    </pc:docChg>
  </pc:docChgLst>
  <pc:docChgLst>
    <pc:chgData name="Jemma Smith" userId="c43517b7-c020-487a-a609-e5dcac601652" providerId="ADAL" clId="{63579991-939F-4557-8C2C-00DDD2363751}"/>
    <pc:docChg chg="custSel delSld modSld">
      <pc:chgData name="Jemma Smith" userId="c43517b7-c020-487a-a609-e5dcac601652" providerId="ADAL" clId="{63579991-939F-4557-8C2C-00DDD2363751}" dt="2025-03-13T15:26:08.452" v="508" actId="20577"/>
      <pc:docMkLst>
        <pc:docMk/>
      </pc:docMkLst>
      <pc:sldChg chg="addSp modSp mod">
        <pc:chgData name="Jemma Smith" userId="c43517b7-c020-487a-a609-e5dcac601652" providerId="ADAL" clId="{63579991-939F-4557-8C2C-00DDD2363751}" dt="2025-03-13T15:04:47.281" v="3" actId="1076"/>
        <pc:sldMkLst>
          <pc:docMk/>
          <pc:sldMk cId="522070710" sldId="260"/>
        </pc:sldMkLst>
        <pc:picChg chg="add mod">
          <ac:chgData name="Jemma Smith" userId="c43517b7-c020-487a-a609-e5dcac601652" providerId="ADAL" clId="{63579991-939F-4557-8C2C-00DDD2363751}" dt="2025-03-13T15:04:47.281" v="3" actId="1076"/>
          <ac:picMkLst>
            <pc:docMk/>
            <pc:sldMk cId="522070710" sldId="260"/>
            <ac:picMk id="2" creationId="{C5BA0726-8AAF-D3B3-131D-6932EC7D1FB7}"/>
          </ac:picMkLst>
        </pc:picChg>
      </pc:sldChg>
      <pc:sldChg chg="del">
        <pc:chgData name="Jemma Smith" userId="c43517b7-c020-487a-a609-e5dcac601652" providerId="ADAL" clId="{63579991-939F-4557-8C2C-00DDD2363751}" dt="2025-03-13T15:04:58.375" v="4" actId="2696"/>
        <pc:sldMkLst>
          <pc:docMk/>
          <pc:sldMk cId="2424616853" sldId="266"/>
        </pc:sldMkLst>
      </pc:sldChg>
      <pc:sldChg chg="delSp mod">
        <pc:chgData name="Jemma Smith" userId="c43517b7-c020-487a-a609-e5dcac601652" providerId="ADAL" clId="{63579991-939F-4557-8C2C-00DDD2363751}" dt="2025-03-13T15:05:06.880" v="5" actId="21"/>
        <pc:sldMkLst>
          <pc:docMk/>
          <pc:sldMk cId="2941564429" sldId="273"/>
        </pc:sldMkLst>
        <pc:picChg chg="del">
          <ac:chgData name="Jemma Smith" userId="c43517b7-c020-487a-a609-e5dcac601652" providerId="ADAL" clId="{63579991-939F-4557-8C2C-00DDD2363751}" dt="2025-03-13T15:05:06.880" v="5" actId="21"/>
          <ac:picMkLst>
            <pc:docMk/>
            <pc:sldMk cId="2941564429" sldId="273"/>
            <ac:picMk id="6" creationId="{B97F6D9A-FBC6-2CB5-256A-533D49F6E9FC}"/>
          </ac:picMkLst>
        </pc:picChg>
      </pc:sldChg>
      <pc:sldChg chg="del">
        <pc:chgData name="Jemma Smith" userId="c43517b7-c020-487a-a609-e5dcac601652" providerId="ADAL" clId="{63579991-939F-4557-8C2C-00DDD2363751}" dt="2025-03-13T15:04:10.873" v="1" actId="2696"/>
        <pc:sldMkLst>
          <pc:docMk/>
          <pc:sldMk cId="1555249484" sldId="324"/>
        </pc:sldMkLst>
      </pc:sldChg>
      <pc:sldChg chg="delSp modSp mod">
        <pc:chgData name="Jemma Smith" userId="c43517b7-c020-487a-a609-e5dcac601652" providerId="ADAL" clId="{63579991-939F-4557-8C2C-00DDD2363751}" dt="2025-03-13T15:19:46.751" v="67" actId="21"/>
        <pc:sldMkLst>
          <pc:docMk/>
          <pc:sldMk cId="3297095142" sldId="875"/>
        </pc:sldMkLst>
        <pc:spChg chg="mod">
          <ac:chgData name="Jemma Smith" userId="c43517b7-c020-487a-a609-e5dcac601652" providerId="ADAL" clId="{63579991-939F-4557-8C2C-00DDD2363751}" dt="2025-03-13T15:19:39.271" v="65" actId="1076"/>
          <ac:spMkLst>
            <pc:docMk/>
            <pc:sldMk cId="3297095142" sldId="875"/>
            <ac:spMk id="3" creationId="{CE7E95F2-BF91-927E-6FC1-3B0586992FC2}"/>
          </ac:spMkLst>
        </pc:spChg>
        <pc:spChg chg="mod">
          <ac:chgData name="Jemma Smith" userId="c43517b7-c020-487a-a609-e5dcac601652" providerId="ADAL" clId="{63579991-939F-4557-8C2C-00DDD2363751}" dt="2025-03-13T15:19:42.063" v="66" actId="1076"/>
          <ac:spMkLst>
            <pc:docMk/>
            <pc:sldMk cId="3297095142" sldId="875"/>
            <ac:spMk id="8" creationId="{922F0890-6287-89D2-D416-CE4FCA2DCF50}"/>
          </ac:spMkLst>
        </pc:spChg>
        <pc:picChg chg="del">
          <ac:chgData name="Jemma Smith" userId="c43517b7-c020-487a-a609-e5dcac601652" providerId="ADAL" clId="{63579991-939F-4557-8C2C-00DDD2363751}" dt="2025-03-13T15:19:46.751" v="67" actId="21"/>
          <ac:picMkLst>
            <pc:docMk/>
            <pc:sldMk cId="3297095142" sldId="875"/>
            <ac:picMk id="9" creationId="{781A0479-D0CD-A41A-E31D-66876085E36D}"/>
          </ac:picMkLst>
        </pc:picChg>
      </pc:sldChg>
      <pc:sldChg chg="delSp modSp mod">
        <pc:chgData name="Jemma Smith" userId="c43517b7-c020-487a-a609-e5dcac601652" providerId="ADAL" clId="{63579991-939F-4557-8C2C-00DDD2363751}" dt="2025-03-13T15:22:16.171" v="356" actId="20577"/>
        <pc:sldMkLst>
          <pc:docMk/>
          <pc:sldMk cId="1269852103" sldId="900"/>
        </pc:sldMkLst>
        <pc:spChg chg="mod">
          <ac:chgData name="Jemma Smith" userId="c43517b7-c020-487a-a609-e5dcac601652" providerId="ADAL" clId="{63579991-939F-4557-8C2C-00DDD2363751}" dt="2025-03-13T15:22:16.171" v="356" actId="20577"/>
          <ac:spMkLst>
            <pc:docMk/>
            <pc:sldMk cId="1269852103" sldId="900"/>
            <ac:spMk id="4" creationId="{0CFD07F6-7E3E-5A91-7CBE-B4274E3185B3}"/>
          </ac:spMkLst>
        </pc:spChg>
        <pc:picChg chg="del">
          <ac:chgData name="Jemma Smith" userId="c43517b7-c020-487a-a609-e5dcac601652" providerId="ADAL" clId="{63579991-939F-4557-8C2C-00DDD2363751}" dt="2025-03-13T15:20:55.935" v="160" actId="21"/>
          <ac:picMkLst>
            <pc:docMk/>
            <pc:sldMk cId="1269852103" sldId="900"/>
            <ac:picMk id="5" creationId="{90D617D3-2B2D-B800-CD63-3A1A343C7A6F}"/>
          </ac:picMkLst>
        </pc:picChg>
      </pc:sldChg>
      <pc:sldChg chg="delSp modSp mod">
        <pc:chgData name="Jemma Smith" userId="c43517b7-c020-487a-a609-e5dcac601652" providerId="ADAL" clId="{63579991-939F-4557-8C2C-00DDD2363751}" dt="2025-03-13T15:19:51.696" v="68" actId="21"/>
        <pc:sldMkLst>
          <pc:docMk/>
          <pc:sldMk cId="2115206098" sldId="901"/>
        </pc:sldMkLst>
        <pc:spChg chg="mod">
          <ac:chgData name="Jemma Smith" userId="c43517b7-c020-487a-a609-e5dcac601652" providerId="ADAL" clId="{63579991-939F-4557-8C2C-00DDD2363751}" dt="2025-03-13T15:18:48.163" v="27" actId="403"/>
          <ac:spMkLst>
            <pc:docMk/>
            <pc:sldMk cId="2115206098" sldId="901"/>
            <ac:spMk id="5" creationId="{E14C7CB5-E3C5-571B-57DA-3D991D11C870}"/>
          </ac:spMkLst>
        </pc:spChg>
        <pc:picChg chg="del">
          <ac:chgData name="Jemma Smith" userId="c43517b7-c020-487a-a609-e5dcac601652" providerId="ADAL" clId="{63579991-939F-4557-8C2C-00DDD2363751}" dt="2025-03-13T15:19:51.696" v="68" actId="21"/>
          <ac:picMkLst>
            <pc:docMk/>
            <pc:sldMk cId="2115206098" sldId="901"/>
            <ac:picMk id="4" creationId="{88F7B533-0378-45D6-4852-0D30D1697204}"/>
          </ac:picMkLst>
        </pc:picChg>
      </pc:sldChg>
      <pc:sldChg chg="modSp mod">
        <pc:chgData name="Jemma Smith" userId="c43517b7-c020-487a-a609-e5dcac601652" providerId="ADAL" clId="{63579991-939F-4557-8C2C-00DDD2363751}" dt="2025-03-13T15:26:08.452" v="508" actId="20577"/>
        <pc:sldMkLst>
          <pc:docMk/>
          <pc:sldMk cId="1674126081" sldId="906"/>
        </pc:sldMkLst>
        <pc:spChg chg="mod">
          <ac:chgData name="Jemma Smith" userId="c43517b7-c020-487a-a609-e5dcac601652" providerId="ADAL" clId="{63579991-939F-4557-8C2C-00DDD2363751}" dt="2025-03-13T15:25:17.266" v="446" actId="115"/>
          <ac:spMkLst>
            <pc:docMk/>
            <pc:sldMk cId="1674126081" sldId="906"/>
            <ac:spMk id="2" creationId="{8EF09E9F-AA11-EA95-A89D-B9A444147906}"/>
          </ac:spMkLst>
        </pc:spChg>
        <pc:spChg chg="mod">
          <ac:chgData name="Jemma Smith" userId="c43517b7-c020-487a-a609-e5dcac601652" providerId="ADAL" clId="{63579991-939F-4557-8C2C-00DDD2363751}" dt="2025-03-13T15:26:08.452" v="508" actId="20577"/>
          <ac:spMkLst>
            <pc:docMk/>
            <pc:sldMk cId="1674126081" sldId="906"/>
            <ac:spMk id="5" creationId="{270EE45A-C188-C021-648A-8796EF5AFB08}"/>
          </ac:spMkLst>
        </pc:spChg>
      </pc:sldChg>
      <pc:sldChg chg="del">
        <pc:chgData name="Jemma Smith" userId="c43517b7-c020-487a-a609-e5dcac601652" providerId="ADAL" clId="{63579991-939F-4557-8C2C-00DDD2363751}" dt="2025-03-13T15:04:05.355" v="0" actId="2696"/>
        <pc:sldMkLst>
          <pc:docMk/>
          <pc:sldMk cId="492925925" sldId="934"/>
        </pc:sldMkLst>
      </pc:sldChg>
      <pc:sldMasterChg chg="delSldLayout">
        <pc:chgData name="Jemma Smith" userId="c43517b7-c020-487a-a609-e5dcac601652" providerId="ADAL" clId="{63579991-939F-4557-8C2C-00DDD2363751}" dt="2025-03-13T15:04:58.375" v="4" actId="2696"/>
        <pc:sldMasterMkLst>
          <pc:docMk/>
          <pc:sldMasterMk cId="580197780" sldId="2147483765"/>
        </pc:sldMasterMkLst>
        <pc:sldLayoutChg chg="del">
          <pc:chgData name="Jemma Smith" userId="c43517b7-c020-487a-a609-e5dcac601652" providerId="ADAL" clId="{63579991-939F-4557-8C2C-00DDD2363751}" dt="2025-03-13T15:04:58.375" v="4" actId="2696"/>
          <pc:sldLayoutMkLst>
            <pc:docMk/>
            <pc:sldMasterMk cId="580197780" sldId="2147483765"/>
            <pc:sldLayoutMk cId="2972617493" sldId="2147483777"/>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24.992"/>
    </inkml:context>
    <inkml:brush xml:id="br0">
      <inkml:brushProperty name="width" value="0.025" units="cm"/>
      <inkml:brushProperty name="height" value="0.025" units="cm"/>
      <inkml:brushProperty name="color" value="#F6630D"/>
    </inkml:brush>
  </inkml:definitions>
  <inkml:trace contextRef="#ctx0" brushRef="#br0">4510 1774 24575,'-1'-34'0,"-2"0"0,-2 1 0,-1-1 0,-1 1 0,-13-34 0,-69-154 0,57 152 0,-4 1 0,-3 1 0,-2 3 0,-3 1 0,-104-112 0,73 102 0,-3 4 0,-3 2 0,-3 5 0,-165-94 0,124 88 0,-4 6 0,-2 5 0,-3 6 0,-1 6 0,-162-31 0,197 63 0,-1 4 0,0 5 0,-160 14 0,241-8 0,0 0 0,0 2 0,0 0 0,1 1 0,0 1 0,0 1 0,0 1 0,1 0 0,0 1 0,-21 16 0,2 2 0,1 2 0,2 1 0,-42 48 0,34-33 0,-100 115 0,119-130 0,1 1 0,1 1 0,-26 58 0,30-50 0,2 1 0,2 0 0,-10 56 0,-9 131 0,-1 2 0,-30 326 0,41-284 0,11-189 0,-5 0 0,-2-2 0,-5 0 0,-35 85 0,6-22 0,17-43 0,-70 140 0,100-230 0,-12 25 0,-2-1 0,-2-1 0,-1-1 0,-1 0 0,-1-2 0,-40 38 0,-28 9 0,-33 31 0,108-92 0,1 0 0,1 2 0,0 0 0,-22 39 0,31-44 0,1 0 0,0 1 0,1 0 0,0 0 0,1 0 0,1 0 0,0 19 0,0-12 0,-1 0 0,-8 35 0,-3-20 43,-1 0 0,-28 48 0,23-47-790,-26 66 0,33-61-6079</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25.640"/>
    </inkml:context>
    <inkml:brush xml:id="br0">
      <inkml:brushProperty name="width" value="0.025" units="cm"/>
      <inkml:brushProperty name="height" value="0.025" units="cm"/>
      <inkml:brushProperty name="color" value="#F6630D"/>
    </inkml:brush>
  </inkml:definitions>
  <inkml:trace contextRef="#ctx0" brushRef="#br0">0 1 24575,'22'45'0,"-3"2"0,-2 0 0,-1 1 0,-3 1 0,12 88 0,-3 244 0,-16-176 0,-6-200 0,0 1 0,0-1 0,1 0 0,0 0 0,0 0 0,0 1 0,0-1 0,1 0 0,0-1 0,0 1 0,0 0 0,1 0 0,4 5 0,-5-8 0,0 0 0,1-1 0,-1 1 0,1-1 0,-1 0 0,1 0 0,0 1 0,-1-2 0,1 1 0,0 0 0,0-1 0,-1 1 0,1-1 0,0 0 0,0 0 0,0 0 0,0 0 0,-1 0 0,1-1 0,0 1 0,0-1 0,0 0 0,-1 0 0,1 0 0,4-2 0,42-17 30,-2-2 0,0-1 0,52-36 0,123-101-1515,-198 142-5341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27.538"/>
    </inkml:context>
    <inkml:brush xml:id="br0">
      <inkml:brushProperty name="width" value="0.025" units="cm"/>
      <inkml:brushProperty name="height" value="0.025" units="cm"/>
      <inkml:brushProperty name="color" value="#F6630D"/>
    </inkml:brush>
  </inkml:definitions>
  <inkml:trace contextRef="#ctx0" brushRef="#br0">1222 0 24575,'-12'1'0,"0"1"0,0 0 0,0 0 0,1 1 0,-1 1 0,1 0 0,0 1 0,-20 10 0,-82 58 0,105-68 0,-7 7 0,0 0 0,0 1 0,1 0 0,1 1 0,0 1 0,1 0 0,0 0 0,2 2 0,-1-1 0,2 1 0,1 0 0,-10 27 0,-25 76 0,5 1 0,6 3 0,-21 153 0,-69 435 0,49-300 0,39-136 0,-13 71 0,47-346 0,0 0 0,0-1 0,0 1 0,0 0 0,-1-1 0,1 1 0,0 0 0,0 0 0,-1-1 0,1 1 0,0 0 0,-1-1 0,1 1 0,0-1 0,-1 1 0,1-1 0,-1 1 0,1 0 0,-1-1 0,0 0 0,1 1 0,-1-1 0,1 1 0,-1-1 0,0 0 0,1 1 0,-1-1 0,0 0 0,1 0 0,-1 1 0,0-1 0,0 0 0,1 0 0,-1 0 0,0 0 0,0 0 0,1 0 0,-1 0 0,0 0 0,1-1 0,-1 1 0,0 0 0,0 0 0,1 0 0,-1-1 0,0 1 0,1 0 0,-1-1 0,1 1 0,-1-1 0,0 1 0,1-1 0,-1 1 0,1-1 0,-1 1 0,0-2 0,-35-35 0,33 34 0,-135-198 0,16 21 0,120 177 0,-1 1 0,0-1 0,0 0 0,0 1 0,0-1 0,0 1 0,-7-4 0,1 7 0,13 17 0,9 9 0,2 0 0,1-2 0,1 1 0,1-2 0,1-1 0,1 0 0,2-1 0,0-1 0,31 22 0,-50-40-4,1 0-1,0-1 0,-1 0 0,1 0 1,1 0-1,-1 0 0,0 0 0,0-1 1,1 0-1,-1 0 0,1 0 0,-1 0 1,0-1-1,1 0 0,0 0 1,8-1-1,-7 0 23,0-1 0,1 0 0,-1 0 1,0-1-1,0 0 0,-1 0 0,1 0 0,0-1 1,-1 1-1,8-8 0,3-5-266,-1-1 1,0 0-1,-2-1 1,0-1-1,19-35 1,-20 30-6579</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29.731"/>
    </inkml:context>
    <inkml:brush xml:id="br0">
      <inkml:brushProperty name="width" value="0.025" units="cm"/>
      <inkml:brushProperty name="height" value="0.025" units="cm"/>
      <inkml:brushProperty name="color" value="#F6630D"/>
    </inkml:brush>
  </inkml:definitions>
  <inkml:trace contextRef="#ctx0" brushRef="#br0">0 513 24575,'0'-15'0,"8"-196"0,-5 187 0,0 1 0,2 0 0,0 0 0,2 0 0,0 1 0,20-39 0,-23 54 0,1 0 0,0 1 0,0 0 0,1 0 0,-1 0 0,2 1 0,-1 0 0,0 0 0,1 1 0,0-1 0,0 1 0,0 1 0,0 0 0,1 0 0,0 0 0,-1 1 0,1 0 0,0 0 0,0 1 0,0 0 0,9 0 0,10 0 0,-1 1 0,1 2 0,-1 0 0,0 2 0,32 8 0,16 9 0,-2 3 0,115 55 0,128 94 0,-261-139 0,-2 3 0,-1 1 0,-2 3 0,65 71 0,-52-41 0,-4 3 0,73 118 0,306 605 0,-418-752 0,-3 1 0,-1 1 0,11 62 0,13 146 0,-33-204 0,31 498 0,-39 5 0,-2-186 0,6-291 0,0-42 0,-1 0 0,-2 1 0,-8 52 0,9-86 0,0-1 0,0 1 0,-1 0 0,1-1 0,0 1 0,-1 0 0,1-1 0,-1 1 0,0-1 0,1 1 0,-1-1 0,0 1 0,0-1 0,0 1 0,0-1 0,0 0 0,0 0 0,0 1 0,-1-1 0,1 0 0,0 0 0,-3 1 0,3-2 0,0 0 0,0-1 0,-1 1 0,1 0 0,0-1 0,0 1 0,0-1 0,-1 1 0,1-1 0,0 1 0,0-1 0,0 0 0,0 1 0,0-1 0,0 0 0,0 0 0,0 0 0,1 0 0,-1 0 0,0 0 0,-1-2 0,-6-9 0,0-2 0,1 1 0,-7-19 0,-2 0 0,-2 1 0,0 1 0,-40-49 0,75 93 0,1-1 0,0 0 0,1-2 0,0 0 0,28 10 0,-43-19 0,0-1 0,0 0 0,0 0 0,0-1 0,1 1 0,-1-1 0,0 0 0,0 0 0,0 0 0,1-1 0,-1 0 0,0 1 0,0-1 0,0-1 0,0 1 0,0-1 0,0 1 0,-1-1 0,1 0 0,0-1 0,-1 1 0,1 0 0,-1-1 0,0 0 0,0 0 0,0 0 0,2-4 0,9-10 0,-1 0 0,-1-1 0,20-39 0,-27 48 0,89-190-1365,-71 151-5461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31.999"/>
    </inkml:context>
    <inkml:brush xml:id="br0">
      <inkml:brushProperty name="width" value="0.025" units="cm"/>
      <inkml:brushProperty name="height" value="0.025" units="cm"/>
      <inkml:brushProperty name="color" value="#F6630D"/>
    </inkml:brush>
  </inkml:definitions>
  <inkml:trace contextRef="#ctx0" brushRef="#br0">79 1156 24575,'-1'-10'0,"-1"0"0,0 1 0,0-1 0,-1 1 0,-1-1 0,-6-12 0,-3-12 0,11 29 0,-8-24 0,1-1 0,-9-57 0,17 76 0,0 1 0,1-1 0,0 0 0,1 0 0,0 1 0,1-1 0,0 0 0,1 1 0,0-1 0,0 1 0,1 0 0,6-11 0,20-27 0,2 2 0,1 1 0,3 2 0,1 1 0,2 1 0,2 3 0,67-49 0,-58 51-1,2 3 0,2 1 0,1 3 0,74-28-1,-45 28 7,1 2 0,122-20 0,12 17-59,340-3 0,139 42-267,-512 5 235,319 66 0,-339-39 86,-1 7 0,195 84 0,-258-86 0,-3 4 0,-1 4 0,-4 5 0,132 106 0,-99-53 0,-5 6 0,-5 5 0,-5 6 0,148 221 0,-108-108 0,227 495 0,-196-301 296,-140-315-148,47 211 0,-58-59-148,-18-114 0,8 69 0,-14-111 0,6 1 0,51 207 0,-46-246 0,17 153 0,-30-184 0,-3-21 0,6 53 0,-9-73 0,0 0 0,0 0 0,0 0 0,-1-1 0,0 1 0,-1 0 0,1-1 0,-5 12 0,5-17 0,0 1 0,0-1 0,1 0 0,-1 0 0,0 0 0,0 0 0,0 0 0,0 0 0,0 0 0,0-1 0,-1 1 0,1 0 0,0-1 0,0 1 0,-1 0 0,1-1 0,0 1 0,0-1 0,-1 0 0,1 0 0,-1 1 0,1-1 0,0 0 0,-1 0 0,1 0 0,0 0 0,-1 0 0,1-1 0,0 1 0,-1 0 0,1-1 0,0 1 0,-1-1 0,1 1 0,0-1 0,0 0 0,-1 1 0,1-1 0,0 0 0,0 0 0,-1-1 0,-8-5 0,1 0 0,-1-1 0,-10-12 0,18 18 0,-100-117 0,12 11 0,63 82 0,18 18 0,0-1 0,1 1 0,0-2 0,0 1 0,-8-14 0,47 37 0,347 198 0,-377-211 0,0-1 0,0 1 0,0 0 0,0 0 0,1-1 0,-1 1 0,0-1 0,0 1 0,0-1 0,1 0 0,-1 1 0,0-1 0,0 0 0,1 0 0,-1 0 0,0 0 0,1 0 0,-1 0 0,0 0 0,0 0 0,1 0 0,-1-1 0,0 1 0,0 0 0,0-1 0,1 1 0,-1-1 0,0 0 0,0 1 0,0-1 0,1-1 0,2-2 0,-1 0 0,-1 0 0,1-1 0,-1 1 0,1-1 0,2-9 0,3-5 0,42-85 60,120-187 0,-134 239-308,3 2 1,1 1-1,3 3 1,2 1-1,58-45 1,-59 59-6579</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34.920"/>
    </inkml:context>
    <inkml:brush xml:id="br0">
      <inkml:brushProperty name="width" value="0.025" units="cm"/>
      <inkml:brushProperty name="height" value="0.025" units="cm"/>
      <inkml:brushProperty name="color" value="#F6630D"/>
    </inkml:brush>
  </inkml:definitions>
  <inkml:trace contextRef="#ctx0" brushRef="#br0">2794 460 24575,'-1'-5'0,"0"1"0,0-1 0,-1 1 0,0-1 0,0 1 0,0-1 0,0 1 0,-1 0 0,0 0 0,0 0 0,0 0 0,0 1 0,0-1 0,-1 1 0,0 0 0,1 0 0,-7-3 0,-24-20 0,0 3 0,-2 0 0,0 3 0,-2 1 0,0 2 0,-41-13 0,-253-65 0,306 89 0,-149-34 0,-2 7 0,-1 9 0,-293-4 0,437 28 0,10-1 0,-1 1 0,1 1 0,-1 1 0,1 1 0,-1 1 0,1 1 0,-42 15 0,61-18 0,0 1 0,0 0 0,0 1 0,0-1 0,1 1 0,-1 0 0,1 0 0,0 1 0,0-1 0,1 1 0,-1 0 0,1 0 0,0 0 0,0 0 0,1 0 0,-1 1 0,-1 7 0,-2 9 0,0 1 0,2 0 0,-1 27 0,2-23 0,-46 814 0,39-544 0,1 89 0,-7 137 0,23 14 0,-1-406 0,-1 391 0,-6-306 0,1-209 0,0 34 0,0-40 0,0 1 0,0-1 0,0 0 0,0 1 0,-1-1 0,1 1 0,0-1 0,-1 0 0,1 1 0,0-1 0,-1 0 0,0 0 0,1 1 0,-1-1 0,0 0 0,1 0 0,-1 0 0,0 1 0,0-1 0,-2 1 0,2-3 0,-1 0 0,1 0 0,-1 0 0,1 0 0,-1 0 0,1 0 0,-1-1 0,1 1 0,0-1 0,0 1 0,0 0 0,0-1 0,0 0 0,0 1 0,0-1 0,0 0 0,1 1 0,-1-1 0,0-2 0,-1-1 0,-27-55 0,-3 2 0,-3 1 0,-2 2 0,-44-51 0,53 74 0,-2 1 0,-1 1 0,-2 1 0,0 2 0,-2 2 0,-1 1 0,-47-23 0,77 43 0,0 1 0,0 0 0,-1 0 0,1 0 0,-1 1 0,1 0 0,-1 1 0,0-1 0,0 1 0,-10 0 0,16 1 0,1 0 0,-1 0 0,0 0 0,1 0 0,-1 0 0,1 1 0,-1-1 0,1 0 0,-1 0 0,1 1 0,-1-1 0,1 0 0,0 0 0,-1 1 0,1-1 0,-1 1 0,1-1 0,0 0 0,-1 1 0,1-1 0,0 1 0,-1-1 0,1 1 0,0-1 0,0 1 0,-1-1 0,1 1 0,0-1 0,0 1 0,0-1 0,0 1 0,0-1 0,0 1 0,0 0 0,8 24 0,22 17 0,-15-26 0,0-2 0,1 1 0,0-2 0,1 0 0,1-1 0,0-1 0,0 0 0,1-2 0,1 0 0,34 11 0,-24-12 0,-1-2 0,1-1 0,0-1 0,0-1 0,0-2 0,61-6 0,111-18 0,-198 23 0,1-1 1,0 0-1,0-1 0,-1 1 0,1-1 1,0 0-1,-1 0 0,0 0 0,1-1 1,-1 0-1,0 0 0,0 0 0,-1 0 1,1 0-1,-1-1 0,1 0 0,-1 1 0,0-1 1,-1 0-1,1-1 0,3-6 0,1-7 3,0-1 0,-2 0 0,0 1 0,3-28 0,-5 26-464,1 1-1,12-38 0,-1 26-6364</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38.353"/>
    </inkml:context>
    <inkml:brush xml:id="br0">
      <inkml:brushProperty name="width" value="0.025" units="cm"/>
      <inkml:brushProperty name="height" value="0.025" units="cm"/>
      <inkml:brushProperty name="color" value="#F6630D"/>
    </inkml:brush>
  </inkml:definitions>
  <inkml:trace contextRef="#ctx0" brushRef="#br0">1 36 24575,'-1'-2'0,"1"1"0,0-1 0,0 1 0,0-1 0,0 1 0,0-1 0,1 1 0,-1-1 0,0 1 0,1-1 0,-1 1 0,1 0 0,-1-1 0,1 1 0,0 0 0,-1-1 0,1 1 0,0 0 0,0 0 0,0 0 0,0 0 0,2-2 0,-2 3 0,0-1 0,1 1 0,-1 0 0,1-1 0,-1 1 0,1 0 0,-1 0 0,1 0 0,-1 0 0,1 0 0,-1 0 0,0 0 0,1 1 0,-1-1 0,1 0 0,-1 1 0,0-1 0,2 2 0,5 2 0,0 0 0,-1 1 0,0-1 0,0 2 0,0-1 0,8 9 0,111 126 0,91 90 0,-127-150 0,-20-19 0,-2 2 0,-3 4 0,60 80 0,-82-88 0,-3 2 0,-2 1 0,33 77 0,-8 3 0,-1-5 0,44 146 0,-55-116 0,49 290 0,-92-397 0,-2 0 0,-3 1 0,-3 0 0,-2-1 0,-3 1 0,-2-1 0,-3 0 0,-29 95 0,3-62 0,-4-1 0,-3-3 0,-5-1 0,-3-3 0,-4-2 0,-73 85 0,122-160 0,-1 1 0,-1-1 0,0-1 0,0 1 0,0-1 0,-1-1 0,-14 9 0,20-13 0,0-1 0,-1 1 0,0-1 0,1 0 0,-1 0 0,0 0 0,1 0 0,-1-1 0,0 0 0,0 0 0,1 0 0,-1 0 0,0 0 0,0-1 0,1 1 0,-1-1 0,0 0 0,1-1 0,-1 1 0,1 0 0,-1-1 0,1 0 0,0 0 0,-6-4 0,-2-3 0,1 0 0,0 0 0,0-1 0,1-1 0,0 0 0,1 0 0,-8-14 0,-44-94 0,32 61 0,14 30 0,3 5 0,-26-42 0,37 65 0,0-1 0,0 1 0,0-1 0,0 1 0,-1 0 0,1-1 0,0 1 0,0-1 0,0 1 0,0 0 0,-1-1 0,1 1 0,0 0 0,0-1 0,0 1 0,-1 0 0,1-1 0,0 1 0,-1 0 0,1 0 0,0-1 0,-1 1 0,1 0 0,0 0 0,-1-1 0,1 1 0,0 0 0,-1 0 0,1 0 0,-1 0 0,1 0 0,0 0 0,-1 0 0,1 0 0,-1 0 0,1 0 0,0 0 0,-1 0 0,1 0 0,-1 0 0,1 0 0,0 0 0,-1 0 0,1 0 0,-1 1 0,1-1 0,0 0 0,-1 0 0,1 0 0,0 1 0,-1-1 0,1 0 0,0 0 0,-1 1 0,1-1 0,0 0 0,0 1 0,-1-1 0,1 0 0,0 1 0,0-1 0,0 0 0,0 1 0,-1-1 0,1 1 0,0 0 0,-3 29 0,7-2 0,1 0 0,2 0 0,0 0 0,15 32 0,1 8 0,-12-28 0,-5-16 0,1 0 0,1 0 0,1-1 0,1 0 0,1-1 0,22 34 0,-30-53 0,0 0 0,0 0 0,0 0 0,1 0 0,-1-1 0,1 1 0,0-1 0,-1 0 0,1 0 0,0-1 0,0 1 0,0-1 0,0 0 0,1 0 0,-1 0 0,0 0 0,0-1 0,1 1 0,-1-1 0,0 0 0,1-1 0,-1 1 0,8-3 0,8-2 0,0 0 0,0-2 0,31-15 0,-34 14 0,249-93-1365,-188 78-5461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39.889"/>
    </inkml:context>
    <inkml:brush xml:id="br0">
      <inkml:brushProperty name="width" value="0.025" units="cm"/>
      <inkml:brushProperty name="height" value="0.025" units="cm"/>
      <inkml:brushProperty name="color" value="#F6630D"/>
    </inkml:brush>
  </inkml:definitions>
  <inkml:trace contextRef="#ctx0" brushRef="#br0">833 41 24575,'0'-2'0,"-1"1"0,1-1 0,0 1 0,-1-1 0,1 1 0,-1-1 0,0 0 0,1 1 0,-1 0 0,0-1 0,0 1 0,0-1 0,0 1 0,0 0 0,0 0 0,0 0 0,0 0 0,0-1 0,-1 2 0,1-1 0,-1 0 0,1 0 0,0 0 0,-1 1 0,1-1 0,-1 0 0,0 1 0,1-1 0,-1 1 0,-1 0 0,-56-6 0,51 6 0,-53 0 0,0 3 0,0 2 0,0 3 0,1 3 0,-64 20 0,114-28 0,1 0 0,-1 1 0,1 0 0,0 1 0,0 0 0,0 0 0,1 1 0,-1 0 0,1 0 0,1 1 0,-10 11 0,7-5 0,1 0 0,0 1 0,1 1 0,0 0 0,1 0 0,-5 18 0,-17 55 0,3 1 0,4 1 0,5 0 0,-10 140 0,22-107 0,5-1 0,31 234 0,-16-282 0,4-1 0,40 105 0,-32-102 0,32 138 0,-48-150 0,4-1 0,38 104 0,-41-138 0,1-1 0,2 0 0,0-1 0,2-1 0,1 0 0,1-1 0,38 39 0,175 177 0,-231-241 0,0 1 0,0 0 0,-1 0 0,1 0 0,0 0 0,0-1 0,-1 1 0,1 0 0,0 0 0,-1 0 0,1 1 0,-1-1 0,0 0 0,1 0 0,-1 0 0,0 0 0,1 0 0,-1 0 0,0 1 0,0-1 0,0 0 0,0 0 0,0 0 0,0 0 0,-1 1 0,1 0 0,-1-1 0,0 0 0,0 0 0,0 0 0,-1-1 0,1 1 0,0 0 0,0-1 0,-1 1 0,1-1 0,0 1 0,0-1 0,-1 1 0,1-1 0,-1 0 0,1 0 0,0 0 0,-4 0 0,-9 0 0,-1-1 0,-27-6 0,41 7 0,-81-17 0,2-3 0,-126-50 0,202 69-62,1 0 0,-1 0 0,0-1 0,0 0 0,1 1 0,-1-2 0,1 1 0,-1 0 0,1 0 0,0-1 0,0 0 0,0 0-1,0 0 1,1 0 0,-1 0 0,1 0 0,0-1 0,-1 1 0,2-1 0,-1 0 0,-1-4 0,2-10-6764</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40.503"/>
    </inkml:context>
    <inkml:brush xml:id="br0">
      <inkml:brushProperty name="width" value="0.025" units="cm"/>
      <inkml:brushProperty name="height" value="0.025" units="cm"/>
      <inkml:brushProperty name="color" value="#F6630D"/>
    </inkml:brush>
  </inkml:definitions>
  <inkml:trace contextRef="#ctx0" brushRef="#br0">2 441 24575,'0'93'0,"-2"-235"0,4-167 0,2 264-1365,2 8-5461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41.886"/>
    </inkml:context>
    <inkml:brush xml:id="br0">
      <inkml:brushProperty name="width" value="0.025" units="cm"/>
      <inkml:brushProperty name="height" value="0.025" units="cm"/>
      <inkml:brushProperty name="color" value="#F6630D"/>
    </inkml:brush>
  </inkml:definitions>
  <inkml:trace contextRef="#ctx0" brushRef="#br0">1 15 24575,'81'-8'0,"-67"6"0,0 0 0,0 0 0,0 1 0,1 1 0,-1 1 0,0 0 0,21 4 0,-18 1 0,1 0 0,-1 1 0,-1 1 0,1 1 0,-2 0 0,1 1 0,-1 1 0,0 0 0,-1 1 0,-1 1 0,16 17 0,13 21 0,62 98 0,213 383 0,-313-526 0,40 73 0,-3 2 0,-3 2 0,-5 1 0,-3 2 0,28 127 0,61 675 0,-108-243 0,-11-638 0,-3 24 0,3-31 0,0 1 0,0-1 0,0 1 0,0-1 0,0 1 0,-1-1 0,1 0 0,0 1 0,0-1 0,0 1 0,-1-1 0,1 0 0,0 1 0,-1-1 0,1 0 0,0 1 0,-1-1 0,1 0 0,-1 0 0,1 1 0,0-1 0,-1 0 0,1 0 0,-1 0 0,1 1 0,0-1 0,-1 0 0,1 0 0,-1 0 0,1 0 0,-1 0 0,1 0 0,-1 0 0,1 0 0,-1 0 0,1 0 0,0 0 0,-1-1 0,1 1 0,-1 0 0,1 0 0,-1 0 0,1 0 0,0-1 0,-1 1 0,1 0 0,-1 0 0,1-1 0,0 1 0,-1 0 0,1-1 0,0 1 0,0 0 0,-1-1 0,1 0 0,-15-12 0,1-1 0,-24-29 0,-3-4 0,-315-269-1365,326 293-5461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42.433"/>
    </inkml:context>
    <inkml:brush xml:id="br0">
      <inkml:brushProperty name="width" value="0.025" units="cm"/>
      <inkml:brushProperty name="height" value="0.025" units="cm"/>
      <inkml:brushProperty name="color" value="#F6630D"/>
    </inkml:brush>
  </inkml:definitions>
  <inkml:trace contextRef="#ctx0" brushRef="#br0">0 469 24575,'0'-9'0,"0"-7"0,0-6 0,0-4 0,10-6 0,6-7 0,6-2 0,4-2 0,10-4 0,9 3 0,11-2 0,-1 9 0,-4 9 0,-2 5 0,-10 7-8191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44.684"/>
    </inkml:context>
    <inkml:brush xml:id="br0">
      <inkml:brushProperty name="width" value="0.025" units="cm"/>
      <inkml:brushProperty name="height" value="0.025" units="cm"/>
      <inkml:brushProperty name="color" value="#F6630D"/>
    </inkml:brush>
  </inkml:definitions>
  <inkml:trace contextRef="#ctx0" brushRef="#br0">1173 2 24575,'-252'-1'0,"-403"7"0,628-5 0,6-1 0,0 1 0,0 1 0,0 1 0,0 1 0,-22 6 0,38-8 0,0 0 0,0 0 0,0 1 0,0 0 0,1-1 0,-1 1 0,1 1 0,0-1 0,0 1 0,0 0 0,0 0 0,1 0 0,-1 0 0,1 0 0,0 1 0,0 0 0,1-1 0,-1 1 0,1 0 0,0 0 0,1 1 0,-1-1 0,1 0 0,-1 10 0,-2 38 0,2 1 0,9 86 0,-2-41 0,52 575 0,-28-490 0,85 293 0,130 261 0,-231-696 0,2 0 0,22 44 0,-28-69 0,2 0 0,-1 0 0,2-1 0,0 0 0,1-1 0,1 0 0,16 14 0,-21-22 0,3 5 0,1-1 0,1 0 0,0-1 0,0 0 0,1-1 0,30 13 0,-42-22 0,-1 0 0,1 0 0,-1 0 0,1 0 0,-1 0 0,0-1 0,1 1 0,-1-1 0,1 0 0,-1 1 0,0-1 0,0 0 0,0-1 0,1 1 0,-1 0 0,0 0 0,0-1 0,-1 1 0,1-1 0,0 0 0,0 0 0,-1 1 0,1-1 0,-1 0 0,0 0 0,2-3 0,7-10 0,-1-1 0,11-26 0,-9 17 0,0 4-341,0-1 0,-2 0-1,7-25 1,-9 18-6485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45.220"/>
    </inkml:context>
    <inkml:brush xml:id="br0">
      <inkml:brushProperty name="width" value="0.025" units="cm"/>
      <inkml:brushProperty name="height" value="0.025" units="cm"/>
      <inkml:brushProperty name="color" value="#F6630D"/>
    </inkml:brush>
  </inkml:definitions>
  <inkml:trace contextRef="#ctx0" brushRef="#br0">1014 0 24575,'0'1'0,"-1"0"0,1 0 0,-1 0 0,1 0 0,-1 0 0,0 0 0,1 0 0,-1-1 0,0 1 0,0 0 0,0 0 0,0-1 0,1 1 0,-1-1 0,0 1 0,0-1 0,0 1 0,0-1 0,0 0 0,0 1 0,-2-1 0,-33 10 0,21-6 0,-60 21 0,-2-3 0,-158 24 0,192-42 0,-1-2 0,0-1 0,1-3 0,-1-1 0,1-2 0,-1-2 0,-45-14 0,75 17 0,-29-9 0,-43-6 0,83 19-117,2 0 81,1 0 1,-1 0-1,1 0 0,-1 0 1,1 0-1,-1 0 0,1 0 1,-1 0-1,1 0 0,-1 0 1,1 0-1,-1 0 0,0 0 1,1 0-1,-1-1 0,1 1 1,-1 0-1,1 0 0,-1 0 1,1-1-1,0 1 0,-1 0 1,1-1-1,-1 1 0,1-1 1,-1 1-1,1 0 1,0-1-1,-1 1 0,1-1 1,0 1-1,0-1 0,-1 1 1,1-1-1,7-6-6790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45.615"/>
    </inkml:context>
    <inkml:brush xml:id="br0">
      <inkml:brushProperty name="width" value="0.025" units="cm"/>
      <inkml:brushProperty name="height" value="0.025" units="cm"/>
      <inkml:brushProperty name="color" value="#F6630D"/>
    </inkml:brush>
  </inkml:definitions>
  <inkml:trace contextRef="#ctx0" brushRef="#br0">1 1237 24575,'0'4'0,"0"-7"0,0-12 0,0-23 0,4-21 0,2-16 0,0-17 0,7-25 0,7-11 0,5-11 0,6 1 0,3 18 0,0 21 0,-5 23 0,-4 15 0,-1 13 0,-5 15-8191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46.870"/>
    </inkml:context>
    <inkml:brush xml:id="br0">
      <inkml:brushProperty name="width" value="0.025" units="cm"/>
      <inkml:brushProperty name="height" value="0.025" units="cm"/>
      <inkml:brushProperty name="color" value="#F6630D"/>
    </inkml:brush>
  </inkml:definitions>
  <inkml:trace contextRef="#ctx0" brushRef="#br0">1 210 24575,'9'-7'0,"0"0"0,0 1 0,1 1 0,0 0 0,0 0 0,0 1 0,11-4 0,6-2 0,66-23 0,1 3 0,1 5 0,2 4 0,0 4 0,147-6 0,-183 20 0,0 3 0,0 2 0,0 3 0,69 14 0,-98-12 0,0 2 0,0 1 0,-1 1 0,-1 1 0,0 2 0,-1 2 0,-1 0 0,0 2 0,34 28 0,-23-10 0,-2 1 0,-2 1 0,-1 2 0,-3 2 0,-1 1 0,-2 1 0,-2 1 0,-1 2 0,-3 0 0,-2 1 0,-3 2 0,-1 0 0,-3 0 0,10 66 0,-16-51 0,-3 1 0,-2-1 0,-4 1 0,-2-1 0,-14 68 0,-1-40 0,-4-2 0,-66 169 0,-207 366 0,130-292 0,126-247 0,5 2 0,3 1 0,5 1 0,-18 102 0,42-169 0,1 0 0,3 42 0,-1-43 0,0 1 0,-4 35 0,-4-38-1365,-3-4-5461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30T17:48:47.320"/>
    </inkml:context>
    <inkml:brush xml:id="br0">
      <inkml:brushProperty name="width" value="0.025" units="cm"/>
      <inkml:brushProperty name="height" value="0.025" units="cm"/>
      <inkml:brushProperty name="color" value="#F6630D"/>
    </inkml:brush>
  </inkml:definitions>
  <inkml:trace contextRef="#ctx0" brushRef="#br0">1 0 24575,'12'140'0,"-1"-27"0,-10-89 0,-1-8 0,1 1 0,0-1 0,1 1 0,1-1 0,7 25 0,-9-38 0,0 0 0,1 0 0,-1 1 0,1-1 0,0-1 0,0 1 0,0 0 0,0 0 0,0-1 0,0 1 0,1-1 0,0 0 0,-1 0 0,1 0 0,0 0 0,0 0 0,0 0 0,0-1 0,0 1 0,0-1 0,1 0 0,-1 0 0,0 0 0,1-1 0,-1 1 0,0-1 0,1 0 0,-1 0 0,1 0 0,-1 0 0,0 0 0,7-2 0,19-6-30,-1 0 0,-1-2 0,1-1 0,-2-2-1,0 0 1,42-28 0,-14 8-1124,-16 11-5672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https://www.youtube.com/watch?v=9Xa9D_J11J8</a:t>
            </a:r>
          </a:p>
        </p:txBody>
      </p:sp>
      <p:sp>
        <p:nvSpPr>
          <p:cNvPr id="4" name="Slide Number Placeholder 3"/>
          <p:cNvSpPr>
            <a:spLocks noGrp="1"/>
          </p:cNvSpPr>
          <p:nvPr>
            <p:ph type="sldNum" sz="quarter" idx="5"/>
          </p:nvPr>
        </p:nvSpPr>
        <p:spPr/>
        <p:txBody>
          <a:bodyPr/>
          <a:lstStyle/>
          <a:p>
            <a:fld id="{AC1AE680-CCF8-44A4-99B7-5694A4EA13A5}" type="slidenum">
              <a:rPr lang="en-GB" smtClean="0"/>
              <a:t>9</a:t>
            </a:fld>
            <a:endParaRPr lang="en-GB"/>
          </a:p>
        </p:txBody>
      </p:sp>
    </p:spTree>
    <p:extLst>
      <p:ext uri="{BB962C8B-B14F-4D97-AF65-F5344CB8AC3E}">
        <p14:creationId xmlns:p14="http://schemas.microsoft.com/office/powerpoint/2010/main" val="2924896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https://gartic.io/create</a:t>
            </a:r>
          </a:p>
        </p:txBody>
      </p:sp>
      <p:sp>
        <p:nvSpPr>
          <p:cNvPr id="4" name="Slide Number Placeholder 3"/>
          <p:cNvSpPr>
            <a:spLocks noGrp="1"/>
          </p:cNvSpPr>
          <p:nvPr>
            <p:ph type="sldNum" sz="quarter" idx="5"/>
          </p:nvPr>
        </p:nvSpPr>
        <p:spPr/>
        <p:txBody>
          <a:bodyPr/>
          <a:lstStyle/>
          <a:p>
            <a:fld id="{AC1AE680-CCF8-44A4-99B7-5694A4EA13A5}" type="slidenum">
              <a:rPr lang="en-GB" smtClean="0"/>
              <a:t>11</a:t>
            </a:fld>
            <a:endParaRPr lang="en-GB"/>
          </a:p>
        </p:txBody>
      </p:sp>
    </p:spTree>
    <p:extLst>
      <p:ext uri="{BB962C8B-B14F-4D97-AF65-F5344CB8AC3E}">
        <p14:creationId xmlns:p14="http://schemas.microsoft.com/office/powerpoint/2010/main" val="3802184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https://www.16personalities.com/</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30</a:t>
            </a:fld>
            <a:endParaRPr lang="en-GB"/>
          </a:p>
        </p:txBody>
      </p:sp>
    </p:spTree>
    <p:extLst>
      <p:ext uri="{BB962C8B-B14F-4D97-AF65-F5344CB8AC3E}">
        <p14:creationId xmlns:p14="http://schemas.microsoft.com/office/powerpoint/2010/main" val="1592733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3/13/2025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3/13/2025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0370069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13/03/2025</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5772566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32186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964777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89621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09492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652035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5657799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16210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398147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535379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2239040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291451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0444365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179889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2076686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13/03/2025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2966612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9175251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2627572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9037886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9056074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2686436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4913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5897672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65060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4155620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07C6424-41DD-AF49-8D0A-B20A782F8B5F}" type="datetimeFigureOut">
              <a:rPr lang="en-US" smtClean="0"/>
              <a:t>3/13/2025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3958313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1725707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1920260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7940018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6102389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1161291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8106749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5175551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3693889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6130712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3903874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13/03/2025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30595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383530905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7.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2.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4" Type="http://schemas.openxmlformats.org/officeDocument/2006/relationships/image" Target="../media/image3.png"/></Relationships>
</file>

<file path=ppt/slideMasters/_rels/slideMaster11.xml.rels><?xml version="1.0" encoding="UTF-8" standalone="yes"?>
<Relationships xmlns="http://schemas.openxmlformats.org/package/2006/relationships"><Relationship Id="rId3" Type="http://schemas.openxmlformats.org/officeDocument/2006/relationships/theme" Target="../theme/theme11.xml"/><Relationship Id="rId2" Type="http://schemas.openxmlformats.org/officeDocument/2006/relationships/slideLayout" Target="../slideLayouts/slideLayout57.xml"/><Relationship Id="rId1" Type="http://schemas.openxmlformats.org/officeDocument/2006/relationships/slideLayout" Target="../slideLayouts/slideLayout56.xml"/><Relationship Id="rId4" Type="http://schemas.openxmlformats.org/officeDocument/2006/relationships/image" Target="../media/image5.pn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6.pn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12.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3.xml"/><Relationship Id="rId1" Type="http://schemas.openxmlformats.org/officeDocument/2006/relationships/slideLayout" Target="../slideLayouts/slideLayout6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image" Target="../media/image10.jpg"/><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theme" Target="../theme/theme14.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theme" Target="../theme/theme15.xml"/><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image" Target="../media/image10.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898947050"/>
      </p:ext>
    </p:extLst>
  </p:cSld>
  <p:clrMap bg1="lt1" tx1="dk1" bg2="lt2" tx2="dk2" accent1="accent1" accent2="accent2" accent3="accent3" accent4="accent4" accent5="accent5" accent6="accent6" hlink="hlink" folHlink="folHlink"/>
  <p:sldLayoutIdLst>
    <p:sldLayoutId id="2147483733" r:id="rId1"/>
    <p:sldLayoutId id="214748373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62958698"/>
      </p:ext>
    </p:extLst>
  </p:cSld>
  <p:clrMap bg1="lt1" tx1="dk1" bg2="lt2" tx2="dk2" accent1="accent1" accent2="accent2" accent3="accent3" accent4="accent4" accent5="accent5" accent6="accent6" hlink="hlink" folHlink="folHlink"/>
  <p:sldLayoutIdLst>
    <p:sldLayoutId id="2147483736" r:id="rId1"/>
    <p:sldLayoutId id="214748373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72178175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71182168"/>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13/03/2025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719041134"/>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13/03/2025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580197780"/>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81.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88.xml"/></Relationships>
</file>

<file path=ppt/slides/_rels/slide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1.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1.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1.xml"/><Relationship Id="rId1" Type="http://schemas.openxmlformats.org/officeDocument/2006/relationships/video" Target="https://www.youtube.com/embed/9Xa9D_J11J8?feature=oembed" TargetMode="External"/><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7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27.png"/><Relationship Id="rId26" Type="http://schemas.openxmlformats.org/officeDocument/2006/relationships/image" Target="../media/image31.png"/><Relationship Id="rId3" Type="http://schemas.openxmlformats.org/officeDocument/2006/relationships/customXml" Target="../ink/ink1.xml"/><Relationship Id="rId21" Type="http://schemas.openxmlformats.org/officeDocument/2006/relationships/customXml" Target="../ink/ink10.xml"/><Relationship Id="rId34" Type="http://schemas.openxmlformats.org/officeDocument/2006/relationships/image" Target="../media/image35.png"/><Relationship Id="rId7" Type="http://schemas.openxmlformats.org/officeDocument/2006/relationships/customXml" Target="../ink/ink3.xml"/><Relationship Id="rId12" Type="http://schemas.openxmlformats.org/officeDocument/2006/relationships/image" Target="../media/image24.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2" Type="http://schemas.openxmlformats.org/officeDocument/2006/relationships/image" Target="../media/image19.jpeg"/><Relationship Id="rId16" Type="http://schemas.openxmlformats.org/officeDocument/2006/relationships/image" Target="../media/image26.png"/><Relationship Id="rId20" Type="http://schemas.openxmlformats.org/officeDocument/2006/relationships/image" Target="../media/image28.png"/><Relationship Id="rId29" Type="http://schemas.openxmlformats.org/officeDocument/2006/relationships/customXml" Target="../ink/ink14.xml"/><Relationship Id="rId1" Type="http://schemas.openxmlformats.org/officeDocument/2006/relationships/slideLayout" Target="../slideLayouts/slideLayout71.xml"/><Relationship Id="rId6" Type="http://schemas.openxmlformats.org/officeDocument/2006/relationships/image" Target="../media/image21.png"/><Relationship Id="rId11" Type="http://schemas.openxmlformats.org/officeDocument/2006/relationships/customXml" Target="../ink/ink5.xml"/><Relationship Id="rId24" Type="http://schemas.openxmlformats.org/officeDocument/2006/relationships/image" Target="../media/image30.png"/><Relationship Id="rId32" Type="http://schemas.openxmlformats.org/officeDocument/2006/relationships/image" Target="../media/image34.png"/><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32.png"/><Relationship Id="rId10" Type="http://schemas.openxmlformats.org/officeDocument/2006/relationships/image" Target="../media/image23.png"/><Relationship Id="rId19" Type="http://schemas.openxmlformats.org/officeDocument/2006/relationships/customXml" Target="../ink/ink9.xml"/><Relationship Id="rId31" Type="http://schemas.openxmlformats.org/officeDocument/2006/relationships/customXml" Target="../ink/ink15.xml"/><Relationship Id="rId4" Type="http://schemas.openxmlformats.org/officeDocument/2006/relationships/image" Target="../media/image200.png"/><Relationship Id="rId9" Type="http://schemas.openxmlformats.org/officeDocument/2006/relationships/customXml" Target="../ink/ink4.xml"/><Relationship Id="rId14" Type="http://schemas.openxmlformats.org/officeDocument/2006/relationships/image" Target="../media/image25.png"/><Relationship Id="rId22" Type="http://schemas.openxmlformats.org/officeDocument/2006/relationships/image" Target="../media/image29.png"/><Relationship Id="rId27" Type="http://schemas.openxmlformats.org/officeDocument/2006/relationships/customXml" Target="../ink/ink13.xml"/><Relationship Id="rId30" Type="http://schemas.openxmlformats.org/officeDocument/2006/relationships/image" Target="../media/image33.png"/><Relationship Id="rId8" Type="http://schemas.openxmlformats.org/officeDocument/2006/relationships/image" Target="../media/image2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0.png"/><Relationship Id="rId1" Type="http://schemas.openxmlformats.org/officeDocument/2006/relationships/slideLayout" Target="../slideLayouts/slideLayout71.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71.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251596" y="650614"/>
            <a:ext cx="6994222"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Effective	Management</a:t>
            </a:r>
            <a:b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BMGM4000</a:t>
            </a:r>
          </a:p>
        </p:txBody>
      </p:sp>
      <p:sp>
        <p:nvSpPr>
          <p:cNvPr id="6" name="TextBox 5">
            <a:extLst>
              <a:ext uri="{FF2B5EF4-FFF2-40B4-BE49-F238E27FC236}">
                <a16:creationId xmlns:a16="http://schemas.microsoft.com/office/drawing/2014/main" id="{2DDBD4A8-0007-5EFA-628C-3A9FCA50BB6B}"/>
              </a:ext>
            </a:extLst>
          </p:cNvPr>
          <p:cNvSpPr txBox="1"/>
          <p:nvPr/>
        </p:nvSpPr>
        <p:spPr>
          <a:xfrm>
            <a:off x="167062" y="2707838"/>
            <a:ext cx="640406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panose="020B0604020202020204" pitchFamily="34" charset="0"/>
                <a:cs typeface="Arial" panose="020B0604020202020204" pitchFamily="34" charset="0"/>
              </a:rPr>
              <a:t>Jemma Smith </a:t>
            </a: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2" name="Picture 1">
            <a:extLst>
              <a:ext uri="{FF2B5EF4-FFF2-40B4-BE49-F238E27FC236}">
                <a16:creationId xmlns:a16="http://schemas.microsoft.com/office/drawing/2014/main" id="{C5BA0726-8AAF-D3B3-131D-6932EC7D1FB7}"/>
              </a:ext>
            </a:extLst>
          </p:cNvPr>
          <p:cNvPicPr>
            <a:picLocks noChangeAspect="1"/>
          </p:cNvPicPr>
          <p:nvPr/>
        </p:nvPicPr>
        <p:blipFill>
          <a:blip r:embed="rId3"/>
          <a:stretch>
            <a:fillRect/>
          </a:stretch>
        </p:blipFill>
        <p:spPr>
          <a:xfrm>
            <a:off x="7180772" y="2093860"/>
            <a:ext cx="4017612" cy="2670279"/>
          </a:xfrm>
          <a:prstGeom prst="rect">
            <a:avLst/>
          </a:prstGeom>
        </p:spPr>
      </p:pic>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752742" y="1321423"/>
            <a:ext cx="10515600" cy="4351338"/>
          </a:xfrm>
        </p:spPr>
        <p:txBody>
          <a:bodyPr vert="horz" lIns="91440" tIns="45720" rIns="91440" bIns="45720" rtlCol="0">
            <a:normAutofit/>
          </a:bodyPr>
          <a:lstStyle/>
          <a:p>
            <a:pPr marL="514350" indent="-514350" algn="just">
              <a:lnSpc>
                <a:spcPct val="150000"/>
              </a:lnSpc>
              <a:buFont typeface="+mj-lt"/>
              <a:buAutoNum type="arabicPeriod"/>
            </a:pPr>
            <a:r>
              <a:rPr lang="en-GB" sz="3200" dirty="0"/>
              <a:t>Discuss the Importance of Teamwork and Communication</a:t>
            </a:r>
          </a:p>
          <a:p>
            <a:pPr marL="0" indent="0" algn="just">
              <a:lnSpc>
                <a:spcPct val="150000"/>
              </a:lnSpc>
              <a:buNone/>
            </a:pPr>
            <a:r>
              <a:rPr lang="en-GB" sz="3200" dirty="0"/>
              <a:t>2. Case Study – Hell’s Kitchen</a:t>
            </a:r>
          </a:p>
          <a:p>
            <a:pPr marL="0" indent="0" algn="just">
              <a:lnSpc>
                <a:spcPct val="150000"/>
              </a:lnSpc>
              <a:buNone/>
            </a:pPr>
            <a:r>
              <a:rPr lang="en-GB" dirty="0"/>
              <a:t>3. </a:t>
            </a:r>
            <a:r>
              <a:rPr lang="en-GB" sz="3200" dirty="0"/>
              <a:t>BELBIN’s Theory </a:t>
            </a:r>
          </a:p>
          <a:p>
            <a:pPr marL="0" indent="0" algn="just">
              <a:lnSpc>
                <a:spcPct val="150000"/>
              </a:lnSpc>
              <a:buNone/>
            </a:pPr>
            <a:r>
              <a:rPr lang="en-GB" sz="3200" dirty="0"/>
              <a:t>4. MBTI Personality Test</a:t>
            </a:r>
          </a:p>
          <a:p>
            <a:pPr marL="0"/>
            <a:endParaRPr lang="en-US" dirty="0">
              <a:solidFill>
                <a:srgbClr val="FFFFFF"/>
              </a:solidFill>
            </a:endParaRP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3"/>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03A0A-C4BC-44BE-952C-9A52B8A4C228}"/>
              </a:ext>
            </a:extLst>
          </p:cNvPr>
          <p:cNvSpPr>
            <a:spLocks noGrp="1"/>
          </p:cNvSpPr>
          <p:nvPr>
            <p:ph type="title"/>
          </p:nvPr>
        </p:nvSpPr>
        <p:spPr>
          <a:xfrm>
            <a:off x="1039805" y="1520167"/>
            <a:ext cx="9992748" cy="1028234"/>
          </a:xfrm>
        </p:spPr>
        <p:txBody>
          <a:bodyPr>
            <a:normAutofit/>
          </a:bodyPr>
          <a:lstStyle/>
          <a:p>
            <a:pPr algn="ctr"/>
            <a:r>
              <a:rPr lang="en-GB" b="1" u="sng" dirty="0"/>
              <a:t>Why is Teamwork so Important? </a:t>
            </a:r>
          </a:p>
        </p:txBody>
      </p:sp>
      <p:pic>
        <p:nvPicPr>
          <p:cNvPr id="3" name="Picture 2">
            <a:extLst>
              <a:ext uri="{FF2B5EF4-FFF2-40B4-BE49-F238E27FC236}">
                <a16:creationId xmlns:a16="http://schemas.microsoft.com/office/drawing/2014/main" id="{0D691B30-42FC-CA7C-BF6A-D86CD53FCF51}"/>
              </a:ext>
            </a:extLst>
          </p:cNvPr>
          <p:cNvPicPr>
            <a:picLocks noChangeAspect="1"/>
          </p:cNvPicPr>
          <p:nvPr/>
        </p:nvPicPr>
        <p:blipFill>
          <a:blip r:embed="rId2"/>
          <a:srcRect r="1488" b="12751"/>
          <a:stretch/>
        </p:blipFill>
        <p:spPr>
          <a:xfrm>
            <a:off x="4307036" y="2752772"/>
            <a:ext cx="3577928" cy="2297793"/>
          </a:xfrm>
          <a:prstGeom prst="rect">
            <a:avLst/>
          </a:prstGeom>
        </p:spPr>
      </p:pic>
    </p:spTree>
    <p:extLst>
      <p:ext uri="{BB962C8B-B14F-4D97-AF65-F5344CB8AC3E}">
        <p14:creationId xmlns:p14="http://schemas.microsoft.com/office/powerpoint/2010/main" val="3701339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7B5A9-9A51-6165-1051-CAEAA492D81D}"/>
              </a:ext>
            </a:extLst>
          </p:cNvPr>
          <p:cNvSpPr>
            <a:spLocks noGrp="1"/>
          </p:cNvSpPr>
          <p:nvPr>
            <p:ph type="title"/>
          </p:nvPr>
        </p:nvSpPr>
        <p:spPr>
          <a:xfrm>
            <a:off x="289561" y="0"/>
            <a:ext cx="10515600" cy="1325563"/>
          </a:xfrm>
        </p:spPr>
        <p:txBody>
          <a:bodyPr/>
          <a:lstStyle/>
          <a:p>
            <a:r>
              <a:rPr lang="en-GB" dirty="0"/>
              <a:t>Conditions for Effectiveness</a:t>
            </a:r>
          </a:p>
        </p:txBody>
      </p:sp>
      <p:sp>
        <p:nvSpPr>
          <p:cNvPr id="3" name="Content Placeholder 2">
            <a:extLst>
              <a:ext uri="{FF2B5EF4-FFF2-40B4-BE49-F238E27FC236}">
                <a16:creationId xmlns:a16="http://schemas.microsoft.com/office/drawing/2014/main" id="{A511A0E5-084C-2005-7EB3-9267EBF666C6}"/>
              </a:ext>
            </a:extLst>
          </p:cNvPr>
          <p:cNvSpPr>
            <a:spLocks noGrp="1"/>
          </p:cNvSpPr>
          <p:nvPr>
            <p:ph idx="1"/>
          </p:nvPr>
        </p:nvSpPr>
        <p:spPr>
          <a:xfrm>
            <a:off x="289562" y="1325562"/>
            <a:ext cx="8575306" cy="4208963"/>
          </a:xfrm>
        </p:spPr>
        <p:txBody>
          <a:bodyPr>
            <a:noAutofit/>
          </a:bodyPr>
          <a:lstStyle/>
          <a:p>
            <a:pPr algn="l">
              <a:buFont typeface="+mj-lt"/>
              <a:buAutoNum type="arabicPeriod"/>
            </a:pPr>
            <a:r>
              <a:rPr lang="en-GB" sz="1600" b="1" i="0" dirty="0">
                <a:solidFill>
                  <a:srgbClr val="242424"/>
                </a:solidFill>
                <a:effectLst/>
                <a:latin typeface="source-serif-pro"/>
              </a:rPr>
              <a:t>Real team.</a:t>
            </a:r>
            <a:r>
              <a:rPr lang="en-GB" sz="1600" b="0" i="0" dirty="0">
                <a:solidFill>
                  <a:srgbClr val="242424"/>
                </a:solidFill>
                <a:effectLst/>
                <a:latin typeface="source-serif-pro"/>
              </a:rPr>
              <a:t> Effective teams have clear boundaries and interdependence among members. The members may change slightly over time, but the teams have at least a moderate stability of membership.</a:t>
            </a:r>
          </a:p>
          <a:p>
            <a:pPr algn="l">
              <a:buFont typeface="+mj-lt"/>
              <a:buAutoNum type="arabicPeriod"/>
            </a:pPr>
            <a:r>
              <a:rPr lang="en-GB" sz="1600" b="1" i="0" dirty="0">
                <a:solidFill>
                  <a:srgbClr val="242424"/>
                </a:solidFill>
                <a:effectLst/>
                <a:latin typeface="source-serif-pro"/>
              </a:rPr>
              <a:t>Compelling direction.</a:t>
            </a:r>
            <a:r>
              <a:rPr lang="en-GB" sz="1600" b="0" i="0" dirty="0">
                <a:solidFill>
                  <a:srgbClr val="242424"/>
                </a:solidFill>
                <a:effectLst/>
                <a:latin typeface="source-serif-pro"/>
              </a:rPr>
              <a:t> To be effective, teams must have a clear purpose that is challenging and consequential. The members have to know what they are working towards instead of just following the steps and getting stuck in the process instead of the end result.</a:t>
            </a:r>
          </a:p>
          <a:p>
            <a:pPr algn="l">
              <a:buFont typeface="+mj-lt"/>
              <a:buAutoNum type="arabicPeriod"/>
            </a:pPr>
            <a:r>
              <a:rPr lang="en-GB" sz="1600" b="1" i="0" dirty="0">
                <a:solidFill>
                  <a:srgbClr val="242424"/>
                </a:solidFill>
                <a:effectLst/>
                <a:latin typeface="source-serif-pro"/>
              </a:rPr>
              <a:t>Enabling structure.</a:t>
            </a:r>
            <a:r>
              <a:rPr lang="en-GB" sz="1600" b="0" i="0" dirty="0">
                <a:solidFill>
                  <a:srgbClr val="242424"/>
                </a:solidFill>
                <a:effectLst/>
                <a:latin typeface="source-serif-pro"/>
              </a:rPr>
              <a:t> Effective teams have a structure that enables teamwork as opposed to hindering it. These teams have the right tools to collaborate, no matter where they are in the world, and a structure and hierarchy that encourages collaboration and respect.</a:t>
            </a:r>
          </a:p>
          <a:p>
            <a:pPr algn="l">
              <a:buFont typeface="+mj-lt"/>
              <a:buAutoNum type="arabicPeriod"/>
            </a:pPr>
            <a:r>
              <a:rPr lang="en-GB" sz="1600" b="1" i="0" dirty="0">
                <a:solidFill>
                  <a:srgbClr val="242424"/>
                </a:solidFill>
                <a:effectLst/>
                <a:latin typeface="source-serif-pro"/>
              </a:rPr>
              <a:t>Supportive context.</a:t>
            </a:r>
            <a:r>
              <a:rPr lang="en-GB" sz="1600" b="0" i="0" dirty="0">
                <a:solidFill>
                  <a:srgbClr val="242424"/>
                </a:solidFill>
                <a:effectLst/>
                <a:latin typeface="source-serif-pro"/>
              </a:rPr>
              <a:t> The best teams aren’t left on their own but have resources like training, rewards, and access to information to do their jobs well. The team members encourage each other to use these resources and continually learn and improve.</a:t>
            </a:r>
          </a:p>
          <a:p>
            <a:pPr algn="l">
              <a:buFont typeface="+mj-lt"/>
              <a:buAutoNum type="arabicPeriod"/>
            </a:pPr>
            <a:r>
              <a:rPr lang="en-GB" sz="1600" b="1" i="0" dirty="0">
                <a:solidFill>
                  <a:srgbClr val="242424"/>
                </a:solidFill>
                <a:effectLst/>
                <a:latin typeface="source-serif-pro"/>
              </a:rPr>
              <a:t>Competent coaching.</a:t>
            </a:r>
            <a:r>
              <a:rPr lang="en-GB" sz="1600" b="0" i="0" dirty="0">
                <a:solidFill>
                  <a:srgbClr val="242424"/>
                </a:solidFill>
                <a:effectLst/>
                <a:latin typeface="source-serif-pro"/>
              </a:rPr>
              <a:t> Either within the team or close by outside, effective teams have someone to act as a mentor and to answer questions and help in getting over obstacles and challenges.</a:t>
            </a:r>
          </a:p>
          <a:p>
            <a:pPr algn="l">
              <a:buFont typeface="+mj-lt"/>
              <a:buAutoNum type="arabicPeriod"/>
            </a:pPr>
            <a:r>
              <a:rPr lang="en-GB" sz="1600" b="1" i="0" dirty="0">
                <a:solidFill>
                  <a:srgbClr val="242424"/>
                </a:solidFill>
                <a:effectLst/>
                <a:latin typeface="source-serif-pro"/>
              </a:rPr>
              <a:t>Shared mindset.</a:t>
            </a:r>
            <a:r>
              <a:rPr lang="en-GB" sz="1600" b="0" i="0" dirty="0">
                <a:solidFill>
                  <a:srgbClr val="242424"/>
                </a:solidFill>
                <a:effectLst/>
                <a:latin typeface="source-serif-pro"/>
              </a:rPr>
              <a:t> Teams are becoming more dynamic and distributed. It’s tempting to adopt an “us versus them” mentality, but a shared mindset creates a common understanding and identity.</a:t>
            </a:r>
          </a:p>
        </p:txBody>
      </p:sp>
      <p:sp>
        <p:nvSpPr>
          <p:cNvPr id="4" name="Rectangle 3">
            <a:extLst>
              <a:ext uri="{FF2B5EF4-FFF2-40B4-BE49-F238E27FC236}">
                <a16:creationId xmlns:a16="http://schemas.microsoft.com/office/drawing/2014/main" id="{D51DB529-ABDF-EE81-6A8C-6F9F72A4A6A7}"/>
              </a:ext>
            </a:extLst>
          </p:cNvPr>
          <p:cNvSpPr/>
          <p:nvPr/>
        </p:nvSpPr>
        <p:spPr>
          <a:xfrm>
            <a:off x="7600489" y="5424414"/>
            <a:ext cx="2857577" cy="369332"/>
          </a:xfrm>
          <a:prstGeom prst="rect">
            <a:avLst/>
          </a:prstGeom>
        </p:spPr>
        <p:txBody>
          <a:bodyPr wrap="none">
            <a:spAutoFit/>
          </a:bodyPr>
          <a:lstStyle/>
          <a:p>
            <a:r>
              <a:rPr lang="en-GB" dirty="0"/>
              <a:t>(Haas and Mortensen, 2016)</a:t>
            </a:r>
          </a:p>
        </p:txBody>
      </p:sp>
      <p:pic>
        <p:nvPicPr>
          <p:cNvPr id="1026" name="Picture 2">
            <a:extLst>
              <a:ext uri="{FF2B5EF4-FFF2-40B4-BE49-F238E27FC236}">
                <a16:creationId xmlns:a16="http://schemas.microsoft.com/office/drawing/2014/main" id="{DA34C03A-A901-6FEE-648B-C8CD7C65A7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872"/>
          <a:stretch/>
        </p:blipFill>
        <p:spPr bwMode="auto">
          <a:xfrm>
            <a:off x="8491741" y="144379"/>
            <a:ext cx="3527003" cy="3284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1038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D9DE2-26DA-599A-2E28-3DDF25DE608C}"/>
              </a:ext>
            </a:extLst>
          </p:cNvPr>
          <p:cNvSpPr>
            <a:spLocks noGrp="1"/>
          </p:cNvSpPr>
          <p:nvPr>
            <p:ph type="title"/>
          </p:nvPr>
        </p:nvSpPr>
        <p:spPr>
          <a:xfrm>
            <a:off x="255315" y="-65779"/>
            <a:ext cx="10739336" cy="1376126"/>
          </a:xfrm>
        </p:spPr>
        <p:txBody>
          <a:bodyPr>
            <a:normAutofit fontScale="90000"/>
          </a:bodyPr>
          <a:lstStyle/>
          <a:p>
            <a:pPr>
              <a:lnSpc>
                <a:spcPct val="150000"/>
              </a:lnSpc>
            </a:pPr>
            <a:r>
              <a:rPr lang="en-GB" b="1" u="sng" dirty="0"/>
              <a:t>Activity </a:t>
            </a:r>
            <a:br>
              <a:rPr lang="en-GB" dirty="0"/>
            </a:br>
            <a:r>
              <a:rPr lang="en-GB" dirty="0"/>
              <a:t>Discuss your experiences in pairs.</a:t>
            </a:r>
          </a:p>
        </p:txBody>
      </p:sp>
      <p:sp>
        <p:nvSpPr>
          <p:cNvPr id="5" name="TextBox 4">
            <a:extLst>
              <a:ext uri="{FF2B5EF4-FFF2-40B4-BE49-F238E27FC236}">
                <a16:creationId xmlns:a16="http://schemas.microsoft.com/office/drawing/2014/main" id="{E14C7CB5-E3C5-571B-57DA-3D991D11C870}"/>
              </a:ext>
            </a:extLst>
          </p:cNvPr>
          <p:cNvSpPr txBox="1"/>
          <p:nvPr/>
        </p:nvSpPr>
        <p:spPr>
          <a:xfrm>
            <a:off x="403755" y="2078204"/>
            <a:ext cx="5301245" cy="34195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sz="2000" b="1" u="sng" dirty="0"/>
              <a:t>20 Minute Activity</a:t>
            </a:r>
          </a:p>
          <a:p>
            <a:pPr algn="just">
              <a:lnSpc>
                <a:spcPct val="150000"/>
              </a:lnSpc>
            </a:pPr>
            <a:r>
              <a:rPr lang="en-GB" dirty="0"/>
              <a:t>In your current/previous placements, do you feel any of these “Effective Teams” Areas are lacking? </a:t>
            </a:r>
          </a:p>
          <a:p>
            <a:pPr algn="just">
              <a:lnSpc>
                <a:spcPct val="150000"/>
              </a:lnSpc>
            </a:pPr>
            <a:endParaRPr lang="en-GB" dirty="0"/>
          </a:p>
          <a:p>
            <a:pPr algn="just">
              <a:lnSpc>
                <a:spcPct val="150000"/>
              </a:lnSpc>
            </a:pPr>
            <a:r>
              <a:rPr lang="en-GB" dirty="0"/>
              <a:t>How would you improve these areas if you were the manager? </a:t>
            </a:r>
          </a:p>
          <a:p>
            <a:pPr algn="just">
              <a:lnSpc>
                <a:spcPct val="150000"/>
              </a:lnSpc>
            </a:pPr>
            <a:endParaRPr lang="en-GB" dirty="0"/>
          </a:p>
          <a:p>
            <a:pPr algn="just">
              <a:lnSpc>
                <a:spcPct val="150000"/>
              </a:lnSpc>
            </a:pPr>
            <a:r>
              <a:rPr lang="en-GB" dirty="0"/>
              <a:t>Be prepared to feedback!</a:t>
            </a:r>
          </a:p>
        </p:txBody>
      </p:sp>
      <p:pic>
        <p:nvPicPr>
          <p:cNvPr id="8" name="Picture 2">
            <a:extLst>
              <a:ext uri="{FF2B5EF4-FFF2-40B4-BE49-F238E27FC236}">
                <a16:creationId xmlns:a16="http://schemas.microsoft.com/office/drawing/2014/main" id="{A2635E27-E42B-CA64-6043-76E44B4D37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872"/>
          <a:stretch/>
        </p:blipFill>
        <p:spPr bwMode="auto">
          <a:xfrm>
            <a:off x="7276547" y="681944"/>
            <a:ext cx="4675424" cy="4354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206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DCF738-D06C-EBCA-BC10-103B340BE936}"/>
              </a:ext>
            </a:extLst>
          </p:cNvPr>
          <p:cNvSpPr>
            <a:spLocks noGrp="1"/>
          </p:cNvSpPr>
          <p:nvPr>
            <p:ph idx="1"/>
          </p:nvPr>
        </p:nvSpPr>
        <p:spPr>
          <a:xfrm>
            <a:off x="0" y="1195294"/>
            <a:ext cx="12191999" cy="4823011"/>
          </a:xfrm>
        </p:spPr>
        <p:txBody>
          <a:bodyPr/>
          <a:lstStyle/>
          <a:p>
            <a:pPr marL="0" indent="0" algn="ctr">
              <a:buNone/>
            </a:pPr>
            <a:endParaRPr lang="en-GB" sz="4400" i="1" dirty="0">
              <a:solidFill>
                <a:srgbClr val="0070C0"/>
              </a:solidFill>
            </a:endParaRPr>
          </a:p>
          <a:p>
            <a:pPr marL="0" indent="0" algn="ctr">
              <a:buNone/>
            </a:pPr>
            <a:endParaRPr lang="en-GB" sz="4400" i="1" dirty="0">
              <a:solidFill>
                <a:srgbClr val="0070C0"/>
              </a:solidFill>
            </a:endParaRPr>
          </a:p>
          <a:p>
            <a:pPr marL="0" indent="0" algn="ctr">
              <a:buNone/>
            </a:pPr>
            <a:r>
              <a:rPr lang="en-GB" sz="4400" i="1" dirty="0">
                <a:solidFill>
                  <a:srgbClr val="0070C0"/>
                </a:solidFill>
              </a:rPr>
              <a:t>Communication </a:t>
            </a:r>
          </a:p>
        </p:txBody>
      </p:sp>
    </p:spTree>
    <p:extLst>
      <p:ext uri="{BB962C8B-B14F-4D97-AF65-F5344CB8AC3E}">
        <p14:creationId xmlns:p14="http://schemas.microsoft.com/office/powerpoint/2010/main" val="2490436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48E26-3F33-5B90-186D-BA255016CE79}"/>
              </a:ext>
            </a:extLst>
          </p:cNvPr>
          <p:cNvSpPr>
            <a:spLocks noGrp="1"/>
          </p:cNvSpPr>
          <p:nvPr>
            <p:ph type="title"/>
          </p:nvPr>
        </p:nvSpPr>
        <p:spPr/>
        <p:txBody>
          <a:bodyPr/>
          <a:lstStyle/>
          <a:p>
            <a:r>
              <a:rPr lang="en-GB" dirty="0"/>
              <a:t>Communication </a:t>
            </a:r>
          </a:p>
        </p:txBody>
      </p:sp>
      <p:sp>
        <p:nvSpPr>
          <p:cNvPr id="3" name="Content Placeholder 2">
            <a:extLst>
              <a:ext uri="{FF2B5EF4-FFF2-40B4-BE49-F238E27FC236}">
                <a16:creationId xmlns:a16="http://schemas.microsoft.com/office/drawing/2014/main" id="{FF26F202-29C2-737C-0728-F71A74998EE4}"/>
              </a:ext>
            </a:extLst>
          </p:cNvPr>
          <p:cNvSpPr>
            <a:spLocks noGrp="1"/>
          </p:cNvSpPr>
          <p:nvPr>
            <p:ph idx="1"/>
          </p:nvPr>
        </p:nvSpPr>
        <p:spPr>
          <a:xfrm>
            <a:off x="838200" y="1902627"/>
            <a:ext cx="7853413" cy="3314266"/>
          </a:xfrm>
        </p:spPr>
        <p:txBody>
          <a:bodyPr>
            <a:normAutofit/>
          </a:bodyPr>
          <a:lstStyle/>
          <a:p>
            <a:pPr algn="just">
              <a:lnSpc>
                <a:spcPct val="150000"/>
              </a:lnSpc>
            </a:pPr>
            <a:r>
              <a:rPr lang="en-GB" sz="2400" dirty="0"/>
              <a:t>Verbal Communication </a:t>
            </a:r>
          </a:p>
          <a:p>
            <a:pPr algn="just">
              <a:lnSpc>
                <a:spcPct val="150000"/>
              </a:lnSpc>
            </a:pPr>
            <a:r>
              <a:rPr lang="en-GB" sz="2400" dirty="0"/>
              <a:t>Non-Verbal Communication</a:t>
            </a:r>
          </a:p>
          <a:p>
            <a:pPr algn="just">
              <a:lnSpc>
                <a:spcPct val="150000"/>
              </a:lnSpc>
            </a:pPr>
            <a:r>
              <a:rPr lang="en-GB" sz="2400" dirty="0"/>
              <a:t>Written Communication</a:t>
            </a:r>
          </a:p>
          <a:p>
            <a:pPr algn="just">
              <a:lnSpc>
                <a:spcPct val="150000"/>
              </a:lnSpc>
            </a:pPr>
            <a:r>
              <a:rPr lang="en-GB" sz="2400" dirty="0"/>
              <a:t>Visual Commination </a:t>
            </a:r>
          </a:p>
        </p:txBody>
      </p:sp>
      <p:pic>
        <p:nvPicPr>
          <p:cNvPr id="5122" name="Picture 2" descr="3 actionable communication tips!">
            <a:extLst>
              <a:ext uri="{FF2B5EF4-FFF2-40B4-BE49-F238E27FC236}">
                <a16:creationId xmlns:a16="http://schemas.microsoft.com/office/drawing/2014/main" id="{6E3E74EC-4DD0-787F-2676-D3B2E34424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5304" y="1641107"/>
            <a:ext cx="6236181" cy="3497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654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CE10D-2740-4E81-5595-6F789BC4817E}"/>
              </a:ext>
            </a:extLst>
          </p:cNvPr>
          <p:cNvSpPr>
            <a:spLocks noGrp="1"/>
          </p:cNvSpPr>
          <p:nvPr>
            <p:ph type="title"/>
          </p:nvPr>
        </p:nvSpPr>
        <p:spPr>
          <a:xfrm>
            <a:off x="579606" y="247500"/>
            <a:ext cx="10515600" cy="1325563"/>
          </a:xfrm>
        </p:spPr>
        <p:txBody>
          <a:bodyPr/>
          <a:lstStyle/>
          <a:p>
            <a:r>
              <a:rPr lang="en-GB" dirty="0"/>
              <a:t>Top Skills Employer Look For</a:t>
            </a:r>
          </a:p>
        </p:txBody>
      </p:sp>
      <p:sp>
        <p:nvSpPr>
          <p:cNvPr id="3" name="Content Placeholder 2">
            <a:extLst>
              <a:ext uri="{FF2B5EF4-FFF2-40B4-BE49-F238E27FC236}">
                <a16:creationId xmlns:a16="http://schemas.microsoft.com/office/drawing/2014/main" id="{CE7E95F2-BF91-927E-6FC1-3B0586992FC2}"/>
              </a:ext>
            </a:extLst>
          </p:cNvPr>
          <p:cNvSpPr>
            <a:spLocks noGrp="1"/>
          </p:cNvSpPr>
          <p:nvPr>
            <p:ph idx="1"/>
          </p:nvPr>
        </p:nvSpPr>
        <p:spPr>
          <a:xfrm>
            <a:off x="254866" y="1295989"/>
            <a:ext cx="10515600" cy="3822370"/>
          </a:xfrm>
        </p:spPr>
        <p:txBody>
          <a:bodyPr>
            <a:normAutofit/>
          </a:bodyPr>
          <a:lstStyle/>
          <a:p>
            <a:pPr algn="just">
              <a:lnSpc>
                <a:spcPct val="150000"/>
              </a:lnSpc>
            </a:pPr>
            <a:r>
              <a:rPr lang="en-GB" sz="2400" i="0" dirty="0">
                <a:solidFill>
                  <a:srgbClr val="FF0000"/>
                </a:solidFill>
                <a:effectLst/>
              </a:rPr>
              <a:t>Communication skill &amp; Interpersonal skill</a:t>
            </a:r>
          </a:p>
          <a:p>
            <a:pPr algn="just">
              <a:lnSpc>
                <a:spcPct val="150000"/>
              </a:lnSpc>
            </a:pPr>
            <a:r>
              <a:rPr lang="en-GB" sz="2400" i="0" dirty="0">
                <a:solidFill>
                  <a:srgbClr val="2D2D2D"/>
                </a:solidFill>
                <a:effectLst/>
              </a:rPr>
              <a:t>Time management skills</a:t>
            </a:r>
            <a:endParaRPr lang="en-GB" sz="2400" dirty="0"/>
          </a:p>
          <a:p>
            <a:pPr algn="just">
              <a:lnSpc>
                <a:spcPct val="150000"/>
              </a:lnSpc>
            </a:pPr>
            <a:r>
              <a:rPr lang="en-GB" sz="2400" i="0" dirty="0">
                <a:solidFill>
                  <a:srgbClr val="2D2D2D"/>
                </a:solidFill>
                <a:effectLst/>
              </a:rPr>
              <a:t>Problem-solving skill</a:t>
            </a:r>
            <a:endParaRPr lang="en-GB" sz="2400" dirty="0"/>
          </a:p>
          <a:p>
            <a:pPr algn="just">
              <a:lnSpc>
                <a:spcPct val="150000"/>
              </a:lnSpc>
            </a:pPr>
            <a:r>
              <a:rPr lang="en-GB" sz="2400" i="0" dirty="0">
                <a:solidFill>
                  <a:srgbClr val="FF0000"/>
                </a:solidFill>
                <a:effectLst/>
              </a:rPr>
              <a:t>Teamwork skills</a:t>
            </a:r>
            <a:endParaRPr lang="en-GB" sz="2400" dirty="0">
              <a:solidFill>
                <a:srgbClr val="FF0000"/>
              </a:solidFill>
            </a:endParaRPr>
          </a:p>
          <a:p>
            <a:endParaRPr lang="en-GB" sz="2400" dirty="0"/>
          </a:p>
        </p:txBody>
      </p:sp>
      <p:sp>
        <p:nvSpPr>
          <p:cNvPr id="4" name="Content Placeholder 2">
            <a:extLst>
              <a:ext uri="{FF2B5EF4-FFF2-40B4-BE49-F238E27FC236}">
                <a16:creationId xmlns:a16="http://schemas.microsoft.com/office/drawing/2014/main" id="{CACAF989-3DDD-0FCD-8656-D101A596CB67}"/>
              </a:ext>
            </a:extLst>
          </p:cNvPr>
          <p:cNvSpPr txBox="1">
            <a:spLocks/>
          </p:cNvSpPr>
          <p:nvPr/>
        </p:nvSpPr>
        <p:spPr>
          <a:xfrm>
            <a:off x="6502837" y="1573063"/>
            <a:ext cx="6381262" cy="32242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2400" dirty="0">
                <a:solidFill>
                  <a:srgbClr val="2D2D2D"/>
                </a:solidFill>
              </a:rPr>
              <a:t>Digital skills</a:t>
            </a:r>
          </a:p>
          <a:p>
            <a:pPr algn="just">
              <a:lnSpc>
                <a:spcPct val="150000"/>
              </a:lnSpc>
            </a:pPr>
            <a:r>
              <a:rPr lang="en-GB" sz="2400" dirty="0">
                <a:solidFill>
                  <a:srgbClr val="2D2D2D"/>
                </a:solidFill>
              </a:rPr>
              <a:t>Initiative</a:t>
            </a:r>
          </a:p>
          <a:p>
            <a:pPr algn="just">
              <a:lnSpc>
                <a:spcPct val="150000"/>
              </a:lnSpc>
            </a:pPr>
            <a:r>
              <a:rPr lang="en-GB" sz="2400" dirty="0">
                <a:solidFill>
                  <a:srgbClr val="2D2D2D"/>
                </a:solidFill>
              </a:rPr>
              <a:t>Project management skills</a:t>
            </a:r>
          </a:p>
          <a:p>
            <a:pPr algn="just">
              <a:lnSpc>
                <a:spcPct val="150000"/>
              </a:lnSpc>
            </a:pPr>
            <a:r>
              <a:rPr lang="en-GB" sz="2400" dirty="0">
                <a:solidFill>
                  <a:srgbClr val="FF0000"/>
                </a:solidFill>
              </a:rPr>
              <a:t>Emotional intelligence</a:t>
            </a:r>
          </a:p>
          <a:p>
            <a:endParaRPr lang="en-GB" sz="2400" dirty="0"/>
          </a:p>
        </p:txBody>
      </p:sp>
      <p:sp>
        <p:nvSpPr>
          <p:cNvPr id="5" name="Rectangle 4">
            <a:extLst>
              <a:ext uri="{FF2B5EF4-FFF2-40B4-BE49-F238E27FC236}">
                <a16:creationId xmlns:a16="http://schemas.microsoft.com/office/drawing/2014/main" id="{3694B53D-6BFC-DE8B-FF92-6DEC1C4CCE97}"/>
              </a:ext>
            </a:extLst>
          </p:cNvPr>
          <p:cNvSpPr/>
          <p:nvPr/>
        </p:nvSpPr>
        <p:spPr>
          <a:xfrm>
            <a:off x="9167836" y="5394973"/>
            <a:ext cx="2942922" cy="369332"/>
          </a:xfrm>
          <a:prstGeom prst="rect">
            <a:avLst/>
          </a:prstGeom>
        </p:spPr>
        <p:txBody>
          <a:bodyPr wrap="none">
            <a:spAutoFit/>
          </a:bodyPr>
          <a:lstStyle/>
          <a:p>
            <a:r>
              <a:rPr lang="en-GB" dirty="0"/>
              <a:t>(Indeed Editorial Team, 2023)</a:t>
            </a:r>
          </a:p>
        </p:txBody>
      </p:sp>
      <p:sp>
        <p:nvSpPr>
          <p:cNvPr id="8" name="TextBox 7">
            <a:extLst>
              <a:ext uri="{FF2B5EF4-FFF2-40B4-BE49-F238E27FC236}">
                <a16:creationId xmlns:a16="http://schemas.microsoft.com/office/drawing/2014/main" id="{922F0890-6287-89D2-D416-CE4FCA2DCF50}"/>
              </a:ext>
            </a:extLst>
          </p:cNvPr>
          <p:cNvSpPr txBox="1"/>
          <p:nvPr/>
        </p:nvSpPr>
        <p:spPr>
          <a:xfrm>
            <a:off x="254866" y="3979989"/>
            <a:ext cx="6030653" cy="171136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b="1" u="sng" dirty="0"/>
              <a:t>10 Minute Activity </a:t>
            </a:r>
          </a:p>
          <a:p>
            <a:pPr algn="just">
              <a:lnSpc>
                <a:spcPct val="150000"/>
              </a:lnSpc>
            </a:pPr>
            <a:r>
              <a:rPr lang="en-GB" dirty="0"/>
              <a:t>Why do employers and other professional bodies highly emphasize communication skills?</a:t>
            </a:r>
          </a:p>
          <a:p>
            <a:pPr algn="just">
              <a:lnSpc>
                <a:spcPct val="150000"/>
              </a:lnSpc>
            </a:pPr>
            <a:r>
              <a:rPr lang="en-GB" dirty="0"/>
              <a:t>Be prepared to feedback!</a:t>
            </a:r>
          </a:p>
        </p:txBody>
      </p:sp>
    </p:spTree>
    <p:extLst>
      <p:ext uri="{BB962C8B-B14F-4D97-AF65-F5344CB8AC3E}">
        <p14:creationId xmlns:p14="http://schemas.microsoft.com/office/powerpoint/2010/main" val="3297095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Service Where NOTHING Was Served | Hell's Kitchen">
            <a:hlinkClick r:id="" action="ppaction://media"/>
            <a:extLst>
              <a:ext uri="{FF2B5EF4-FFF2-40B4-BE49-F238E27FC236}">
                <a16:creationId xmlns:a16="http://schemas.microsoft.com/office/drawing/2014/main" id="{526D0F20-6DC4-4989-2375-62620DAD927E}"/>
              </a:ext>
            </a:extLst>
          </p:cNvPr>
          <p:cNvPicPr>
            <a:picLocks noRot="1" noChangeAspect="1"/>
          </p:cNvPicPr>
          <p:nvPr>
            <a:videoFile r:link="rId1"/>
          </p:nvPr>
        </p:nvPicPr>
        <p:blipFill>
          <a:blip r:embed="rId4"/>
          <a:stretch>
            <a:fillRect/>
          </a:stretch>
        </p:blipFill>
        <p:spPr>
          <a:xfrm>
            <a:off x="2369051" y="1721705"/>
            <a:ext cx="6835508" cy="3862062"/>
          </a:xfrm>
          <a:prstGeom prst="rect">
            <a:avLst/>
          </a:prstGeom>
        </p:spPr>
      </p:pic>
      <p:sp>
        <p:nvSpPr>
          <p:cNvPr id="7" name="Title 1">
            <a:extLst>
              <a:ext uri="{FF2B5EF4-FFF2-40B4-BE49-F238E27FC236}">
                <a16:creationId xmlns:a16="http://schemas.microsoft.com/office/drawing/2014/main" id="{7D53B460-0F99-7EEB-EF4B-41E73B35B7B0}"/>
              </a:ext>
            </a:extLst>
          </p:cNvPr>
          <p:cNvSpPr>
            <a:spLocks noGrp="1"/>
          </p:cNvSpPr>
          <p:nvPr>
            <p:ph type="title"/>
          </p:nvPr>
        </p:nvSpPr>
        <p:spPr>
          <a:xfrm>
            <a:off x="490094" y="297032"/>
            <a:ext cx="11211812" cy="1325563"/>
          </a:xfrm>
        </p:spPr>
        <p:txBody>
          <a:bodyPr>
            <a:noAutofit/>
          </a:bodyPr>
          <a:lstStyle/>
          <a:p>
            <a:pPr algn="l"/>
            <a:r>
              <a:rPr lang="en-GB" sz="4800" i="0" dirty="0">
                <a:solidFill>
                  <a:srgbClr val="0F0F0F"/>
                </a:solidFill>
                <a:effectLst/>
                <a:latin typeface="YouTube Sans"/>
              </a:rPr>
              <a:t>Case Study - The Service Where NOTHING Was Served | Hell's Kitchen</a:t>
            </a:r>
          </a:p>
        </p:txBody>
      </p:sp>
    </p:spTree>
    <p:extLst>
      <p:ext uri="{BB962C8B-B14F-4D97-AF65-F5344CB8AC3E}">
        <p14:creationId xmlns:p14="http://schemas.microsoft.com/office/powerpoint/2010/main" val="1959949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D9DE2-26DA-599A-2E28-3DDF25DE608C}"/>
              </a:ext>
            </a:extLst>
          </p:cNvPr>
          <p:cNvSpPr>
            <a:spLocks noGrp="1"/>
          </p:cNvSpPr>
          <p:nvPr>
            <p:ph type="title"/>
          </p:nvPr>
        </p:nvSpPr>
        <p:spPr>
          <a:xfrm>
            <a:off x="385812" y="-150054"/>
            <a:ext cx="11083077" cy="1325563"/>
          </a:xfrm>
        </p:spPr>
        <p:txBody>
          <a:bodyPr/>
          <a:lstStyle/>
          <a:p>
            <a:r>
              <a:rPr lang="en-GB" dirty="0"/>
              <a:t>Key Focus – Hell’s Kitchen Season 12 Episode 1</a:t>
            </a:r>
            <a:endParaRPr lang="en-GB" dirty="0">
              <a:latin typeface="+mn-lt"/>
            </a:endParaRPr>
          </a:p>
        </p:txBody>
      </p:sp>
      <p:sp>
        <p:nvSpPr>
          <p:cNvPr id="3" name="Content Placeholder 2">
            <a:extLst>
              <a:ext uri="{FF2B5EF4-FFF2-40B4-BE49-F238E27FC236}">
                <a16:creationId xmlns:a16="http://schemas.microsoft.com/office/drawing/2014/main" id="{77890CA9-C152-5125-C65F-59C5629665B9}"/>
              </a:ext>
            </a:extLst>
          </p:cNvPr>
          <p:cNvSpPr>
            <a:spLocks noGrp="1"/>
          </p:cNvSpPr>
          <p:nvPr>
            <p:ph idx="1"/>
          </p:nvPr>
        </p:nvSpPr>
        <p:spPr>
          <a:xfrm>
            <a:off x="385812" y="1175509"/>
            <a:ext cx="7805287" cy="4351338"/>
          </a:xfrm>
        </p:spPr>
        <p:txBody>
          <a:bodyPr>
            <a:normAutofit fontScale="85000" lnSpcReduction="20000"/>
          </a:bodyPr>
          <a:lstStyle/>
          <a:p>
            <a:pPr algn="just">
              <a:lnSpc>
                <a:spcPct val="150000"/>
              </a:lnSpc>
            </a:pPr>
            <a:r>
              <a:rPr lang="en-GB" dirty="0"/>
              <a:t>Communication </a:t>
            </a:r>
          </a:p>
          <a:p>
            <a:pPr algn="just">
              <a:lnSpc>
                <a:spcPct val="150000"/>
              </a:lnSpc>
            </a:pPr>
            <a:r>
              <a:rPr lang="en-GB" dirty="0"/>
              <a:t>Teamwork</a:t>
            </a:r>
          </a:p>
          <a:p>
            <a:pPr algn="just">
              <a:lnSpc>
                <a:spcPct val="150000"/>
              </a:lnSpc>
            </a:pPr>
            <a:r>
              <a:rPr lang="en-GB" dirty="0"/>
              <a:t>Follow the recipe</a:t>
            </a:r>
          </a:p>
          <a:p>
            <a:pPr algn="just">
              <a:lnSpc>
                <a:spcPct val="150000"/>
              </a:lnSpc>
            </a:pPr>
            <a:r>
              <a:rPr lang="en-GB" dirty="0"/>
              <a:t>Food Safety </a:t>
            </a:r>
          </a:p>
          <a:p>
            <a:pPr algn="just">
              <a:lnSpc>
                <a:spcPct val="150000"/>
              </a:lnSpc>
            </a:pPr>
            <a:r>
              <a:rPr lang="en-GB" dirty="0"/>
              <a:t>Customer Service</a:t>
            </a:r>
          </a:p>
          <a:p>
            <a:pPr algn="just">
              <a:lnSpc>
                <a:spcPct val="150000"/>
              </a:lnSpc>
            </a:pPr>
            <a:r>
              <a:rPr lang="en-GB" dirty="0"/>
              <a:t>Professionalism -  e.g., Conflict in front of the customers </a:t>
            </a:r>
          </a:p>
          <a:p>
            <a:pPr algn="just">
              <a:lnSpc>
                <a:spcPct val="150000"/>
              </a:lnSpc>
            </a:pPr>
            <a:r>
              <a:rPr lang="en-GB" dirty="0"/>
              <a:t>The Role of Manager (Front House)</a:t>
            </a:r>
          </a:p>
        </p:txBody>
      </p:sp>
      <p:sp>
        <p:nvSpPr>
          <p:cNvPr id="4" name="TextBox 3">
            <a:extLst>
              <a:ext uri="{FF2B5EF4-FFF2-40B4-BE49-F238E27FC236}">
                <a16:creationId xmlns:a16="http://schemas.microsoft.com/office/drawing/2014/main" id="{0CFD07F6-7E3E-5A91-7CBE-B4274E3185B3}"/>
              </a:ext>
            </a:extLst>
          </p:cNvPr>
          <p:cNvSpPr txBox="1"/>
          <p:nvPr/>
        </p:nvSpPr>
        <p:spPr>
          <a:xfrm>
            <a:off x="6521158" y="1254806"/>
            <a:ext cx="5118213" cy="17575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sz="2000" b="1" u="sng" dirty="0"/>
              <a:t>20 Minute Activity</a:t>
            </a:r>
            <a:endParaRPr lang="en-GB" dirty="0"/>
          </a:p>
          <a:p>
            <a:pPr algn="just">
              <a:lnSpc>
                <a:spcPct val="150000"/>
              </a:lnSpc>
            </a:pPr>
            <a:r>
              <a:rPr lang="en-GB" dirty="0"/>
              <a:t>Split into 2 groups. Using the bullet points to the left, discuss your findings from the episode and feed back to the group. </a:t>
            </a:r>
          </a:p>
        </p:txBody>
      </p:sp>
    </p:spTree>
    <p:extLst>
      <p:ext uri="{BB962C8B-B14F-4D97-AF65-F5344CB8AC3E}">
        <p14:creationId xmlns:p14="http://schemas.microsoft.com/office/powerpoint/2010/main" val="1269852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09E9F-AA11-EA95-A89D-B9A444147906}"/>
              </a:ext>
            </a:extLst>
          </p:cNvPr>
          <p:cNvSpPr>
            <a:spLocks noGrp="1"/>
          </p:cNvSpPr>
          <p:nvPr>
            <p:ph type="title"/>
          </p:nvPr>
        </p:nvSpPr>
        <p:spPr>
          <a:xfrm>
            <a:off x="591953" y="307374"/>
            <a:ext cx="10515600" cy="1325563"/>
          </a:xfrm>
        </p:spPr>
        <p:txBody>
          <a:bodyPr/>
          <a:lstStyle/>
          <a:p>
            <a:r>
              <a:rPr lang="en-GB" b="1" u="sng" dirty="0"/>
              <a:t>Communication Game - Draw &amp; Guess</a:t>
            </a:r>
          </a:p>
        </p:txBody>
      </p:sp>
      <p:pic>
        <p:nvPicPr>
          <p:cNvPr id="2050" name="Picture 2" descr="Draw &amp; Guess on Steam">
            <a:extLst>
              <a:ext uri="{FF2B5EF4-FFF2-40B4-BE49-F238E27FC236}">
                <a16:creationId xmlns:a16="http://schemas.microsoft.com/office/drawing/2014/main" id="{AF831764-65BF-19B9-1D7B-75A7D8A84A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2059166"/>
            <a:ext cx="5867400" cy="33623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70EE45A-C188-C021-648A-8796EF5AFB08}"/>
              </a:ext>
            </a:extLst>
          </p:cNvPr>
          <p:cNvSpPr txBox="1"/>
          <p:nvPr/>
        </p:nvSpPr>
        <p:spPr>
          <a:xfrm>
            <a:off x="403945" y="1482849"/>
            <a:ext cx="4730817" cy="3539430"/>
          </a:xfrm>
          <a:prstGeom prst="rect">
            <a:avLst/>
          </a:prstGeom>
          <a:noFill/>
        </p:spPr>
        <p:txBody>
          <a:bodyPr wrap="square">
            <a:spAutoFit/>
          </a:bodyPr>
          <a:lstStyle/>
          <a:p>
            <a:r>
              <a:rPr lang="en-GB" sz="3200" dirty="0"/>
              <a:t>Go to gartic.com</a:t>
            </a:r>
          </a:p>
          <a:p>
            <a:endParaRPr lang="en-GB" sz="3200" dirty="0"/>
          </a:p>
          <a:p>
            <a:r>
              <a:rPr lang="en-GB" sz="3200" dirty="0"/>
              <a:t>Click on </a:t>
            </a:r>
            <a:r>
              <a:rPr lang="en-GB" sz="3200" dirty="0" err="1"/>
              <a:t>Draw.Guess</a:t>
            </a:r>
            <a:endParaRPr lang="en-GB" sz="3200" dirty="0"/>
          </a:p>
          <a:p>
            <a:r>
              <a:rPr lang="en-GB" sz="3200" dirty="0"/>
              <a:t>Visit</a:t>
            </a:r>
          </a:p>
          <a:p>
            <a:r>
              <a:rPr lang="en-GB" sz="3200" dirty="0"/>
              <a:t>Enter a nickname and play</a:t>
            </a:r>
          </a:p>
          <a:p>
            <a:r>
              <a:rPr lang="en-GB" sz="3200" dirty="0"/>
              <a:t>Watch the drawing and guess </a:t>
            </a:r>
            <a:r>
              <a:rPr lang="en-GB" sz="3200"/>
              <a:t>the answers.</a:t>
            </a:r>
            <a:endParaRPr lang="en-GB" sz="3200" dirty="0"/>
          </a:p>
        </p:txBody>
      </p:sp>
    </p:spTree>
    <p:extLst>
      <p:ext uri="{BB962C8B-B14F-4D97-AF65-F5344CB8AC3E}">
        <p14:creationId xmlns:p14="http://schemas.microsoft.com/office/powerpoint/2010/main" val="1674126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9DB1D-49F2-4B4B-3A37-CD49B417D41E}"/>
              </a:ext>
            </a:extLst>
          </p:cNvPr>
          <p:cNvSpPr>
            <a:spLocks noGrp="1"/>
          </p:cNvSpPr>
          <p:nvPr>
            <p:ph type="title"/>
          </p:nvPr>
        </p:nvSpPr>
        <p:spPr>
          <a:xfrm>
            <a:off x="1386840" y="586506"/>
            <a:ext cx="10515600" cy="1325563"/>
          </a:xfrm>
        </p:spPr>
        <p:txBody>
          <a:bodyPr/>
          <a:lstStyle/>
          <a:p>
            <a:r>
              <a:rPr lang="en-GB" dirty="0"/>
              <a:t>What have you learnt from the game?</a:t>
            </a:r>
          </a:p>
        </p:txBody>
      </p:sp>
      <p:sp>
        <p:nvSpPr>
          <p:cNvPr id="8" name="Rectangle 7">
            <a:extLst>
              <a:ext uri="{FF2B5EF4-FFF2-40B4-BE49-F238E27FC236}">
                <a16:creationId xmlns:a16="http://schemas.microsoft.com/office/drawing/2014/main" id="{8C87DBB6-F7E0-3332-0A9B-048B5110B949}"/>
              </a:ext>
            </a:extLst>
          </p:cNvPr>
          <p:cNvSpPr/>
          <p:nvPr/>
        </p:nvSpPr>
        <p:spPr>
          <a:xfrm>
            <a:off x="1732816" y="2241927"/>
            <a:ext cx="8129598"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Communication is not Easy!</a:t>
            </a:r>
          </a:p>
        </p:txBody>
      </p:sp>
    </p:spTree>
    <p:extLst>
      <p:ext uri="{BB962C8B-B14F-4D97-AF65-F5344CB8AC3E}">
        <p14:creationId xmlns:p14="http://schemas.microsoft.com/office/powerpoint/2010/main" val="2238574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2BEFE-2624-C49B-2598-E8705B2FF88B}"/>
              </a:ext>
            </a:extLst>
          </p:cNvPr>
          <p:cNvSpPr>
            <a:spLocks noGrp="1"/>
          </p:cNvSpPr>
          <p:nvPr>
            <p:ph type="title"/>
          </p:nvPr>
        </p:nvSpPr>
        <p:spPr>
          <a:xfrm>
            <a:off x="334080" y="-67857"/>
            <a:ext cx="10515600" cy="1325563"/>
          </a:xfrm>
        </p:spPr>
        <p:txBody>
          <a:bodyPr/>
          <a:lstStyle/>
          <a:p>
            <a:r>
              <a:rPr lang="en-GB" dirty="0"/>
              <a:t>Key Points</a:t>
            </a:r>
          </a:p>
        </p:txBody>
      </p:sp>
      <p:pic>
        <p:nvPicPr>
          <p:cNvPr id="3074" name="Picture 2" descr="The Pros And Cons Of Having Multiple Layers Of Management - Insperity">
            <a:extLst>
              <a:ext uri="{FF2B5EF4-FFF2-40B4-BE49-F238E27FC236}">
                <a16:creationId xmlns:a16="http://schemas.microsoft.com/office/drawing/2014/main" id="{6187B141-4589-2625-AC10-F1B268F0BE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1639" y="1073953"/>
            <a:ext cx="7399230" cy="3884596"/>
          </a:xfrm>
          <a:prstGeom prst="rect">
            <a:avLst/>
          </a:prstGeom>
          <a:noFill/>
          <a:extLst>
            <a:ext uri="{909E8E84-426E-40DD-AFC4-6F175D3DCCD1}">
              <a14:hiddenFill xmlns:a14="http://schemas.microsoft.com/office/drawing/2010/main">
                <a:solidFill>
                  <a:srgbClr val="FFFFFF"/>
                </a:solidFill>
              </a14:hiddenFill>
            </a:ext>
          </a:extLst>
        </p:spPr>
      </p:pic>
      <p:grpSp>
        <p:nvGrpSpPr>
          <p:cNvPr id="22" name="Group 21">
            <a:extLst>
              <a:ext uri="{FF2B5EF4-FFF2-40B4-BE49-F238E27FC236}">
                <a16:creationId xmlns:a16="http://schemas.microsoft.com/office/drawing/2014/main" id="{79854D66-6ADD-1CBF-BB26-39FE091C45F4}"/>
              </a:ext>
            </a:extLst>
          </p:cNvPr>
          <p:cNvGrpSpPr/>
          <p:nvPr/>
        </p:nvGrpSpPr>
        <p:grpSpPr>
          <a:xfrm>
            <a:off x="4470840" y="854337"/>
            <a:ext cx="6046560" cy="3247200"/>
            <a:chOff x="4470840" y="854337"/>
            <a:chExt cx="6046560" cy="3247200"/>
          </a:xfrm>
        </p:grpSpPr>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34AA353F-F57D-9748-94E9-3F8093A11A3C}"/>
                    </a:ext>
                  </a:extLst>
                </p14:cNvPr>
                <p14:cNvContentPartPr/>
                <p14:nvPr/>
              </p14:nvContentPartPr>
              <p14:xfrm>
                <a:off x="5729760" y="958737"/>
                <a:ext cx="1623960" cy="1550880"/>
              </p14:xfrm>
            </p:contentPart>
          </mc:Choice>
          <mc:Fallback xmlns="">
            <p:pic>
              <p:nvPicPr>
                <p:cNvPr id="4" name="Ink 3">
                  <a:extLst>
                    <a:ext uri="{FF2B5EF4-FFF2-40B4-BE49-F238E27FC236}">
                      <a16:creationId xmlns:a16="http://schemas.microsoft.com/office/drawing/2014/main" id="{34AA353F-F57D-9748-94E9-3F8093A11A3C}"/>
                    </a:ext>
                  </a:extLst>
                </p:cNvPr>
                <p:cNvPicPr/>
                <p:nvPr/>
              </p:nvPicPr>
              <p:blipFill>
                <a:blip r:embed="rId4"/>
                <a:stretch>
                  <a:fillRect/>
                </a:stretch>
              </p:blipFill>
              <p:spPr>
                <a:xfrm>
                  <a:off x="5725440" y="954417"/>
                  <a:ext cx="1632600" cy="1559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367B6BC1-F63E-E92F-CDBF-21C273681614}"/>
                    </a:ext>
                  </a:extLst>
                </p14:cNvPr>
                <p14:cNvContentPartPr/>
                <p14:nvPr/>
              </p14:nvContentPartPr>
              <p14:xfrm>
                <a:off x="5678640" y="2242137"/>
                <a:ext cx="261360" cy="378360"/>
              </p14:xfrm>
            </p:contentPart>
          </mc:Choice>
          <mc:Fallback xmlns="">
            <p:pic>
              <p:nvPicPr>
                <p:cNvPr id="5" name="Ink 4">
                  <a:extLst>
                    <a:ext uri="{FF2B5EF4-FFF2-40B4-BE49-F238E27FC236}">
                      <a16:creationId xmlns:a16="http://schemas.microsoft.com/office/drawing/2014/main" id="{367B6BC1-F63E-E92F-CDBF-21C273681614}"/>
                    </a:ext>
                  </a:extLst>
                </p:cNvPr>
                <p:cNvPicPr/>
                <p:nvPr/>
              </p:nvPicPr>
              <p:blipFill>
                <a:blip r:embed="rId6"/>
                <a:stretch>
                  <a:fillRect/>
                </a:stretch>
              </p:blipFill>
              <p:spPr>
                <a:xfrm>
                  <a:off x="5674320" y="2237817"/>
                  <a:ext cx="270000" cy="387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B3119773-AF3F-2F42-3814-60072B75DF29}"/>
                    </a:ext>
                  </a:extLst>
                </p14:cNvPr>
                <p14:cNvContentPartPr/>
                <p14:nvPr/>
              </p14:nvContentPartPr>
              <p14:xfrm>
                <a:off x="6961680" y="1635897"/>
                <a:ext cx="439920" cy="987480"/>
              </p14:xfrm>
            </p:contentPart>
          </mc:Choice>
          <mc:Fallback xmlns="">
            <p:pic>
              <p:nvPicPr>
                <p:cNvPr id="6" name="Ink 5">
                  <a:extLst>
                    <a:ext uri="{FF2B5EF4-FFF2-40B4-BE49-F238E27FC236}">
                      <a16:creationId xmlns:a16="http://schemas.microsoft.com/office/drawing/2014/main" id="{B3119773-AF3F-2F42-3814-60072B75DF29}"/>
                    </a:ext>
                  </a:extLst>
                </p:cNvPr>
                <p:cNvPicPr/>
                <p:nvPr/>
              </p:nvPicPr>
              <p:blipFill>
                <a:blip r:embed="rId8"/>
                <a:stretch>
                  <a:fillRect/>
                </a:stretch>
              </p:blipFill>
              <p:spPr>
                <a:xfrm>
                  <a:off x="6957360" y="1631577"/>
                  <a:ext cx="448560" cy="9961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387FF779-B308-C022-E3BB-8B339671DF65}"/>
                    </a:ext>
                  </a:extLst>
                </p14:cNvPr>
                <p14:cNvContentPartPr/>
                <p14:nvPr/>
              </p14:nvContentPartPr>
              <p14:xfrm>
                <a:off x="7824960" y="1249257"/>
                <a:ext cx="887040" cy="1455480"/>
              </p14:xfrm>
            </p:contentPart>
          </mc:Choice>
          <mc:Fallback xmlns="">
            <p:pic>
              <p:nvPicPr>
                <p:cNvPr id="8" name="Ink 7">
                  <a:extLst>
                    <a:ext uri="{FF2B5EF4-FFF2-40B4-BE49-F238E27FC236}">
                      <a16:creationId xmlns:a16="http://schemas.microsoft.com/office/drawing/2014/main" id="{387FF779-B308-C022-E3BB-8B339671DF65}"/>
                    </a:ext>
                  </a:extLst>
                </p:cNvPr>
                <p:cNvPicPr/>
                <p:nvPr/>
              </p:nvPicPr>
              <p:blipFill>
                <a:blip r:embed="rId10"/>
                <a:stretch>
                  <a:fillRect/>
                </a:stretch>
              </p:blipFill>
              <p:spPr>
                <a:xfrm>
                  <a:off x="7820640" y="1244937"/>
                  <a:ext cx="895680" cy="14641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38989663-D58F-80DF-D100-C21FE4456A73}"/>
                    </a:ext>
                  </a:extLst>
                </p14:cNvPr>
                <p14:cNvContentPartPr/>
                <p14:nvPr/>
              </p14:nvContentPartPr>
              <p14:xfrm>
                <a:off x="7979400" y="854337"/>
                <a:ext cx="2538000" cy="1862640"/>
              </p14:xfrm>
            </p:contentPart>
          </mc:Choice>
          <mc:Fallback xmlns="">
            <p:pic>
              <p:nvPicPr>
                <p:cNvPr id="9" name="Ink 8">
                  <a:extLst>
                    <a:ext uri="{FF2B5EF4-FFF2-40B4-BE49-F238E27FC236}">
                      <a16:creationId xmlns:a16="http://schemas.microsoft.com/office/drawing/2014/main" id="{38989663-D58F-80DF-D100-C21FE4456A73}"/>
                    </a:ext>
                  </a:extLst>
                </p:cNvPr>
                <p:cNvPicPr/>
                <p:nvPr/>
              </p:nvPicPr>
              <p:blipFill>
                <a:blip r:embed="rId12"/>
                <a:stretch>
                  <a:fillRect/>
                </a:stretch>
              </p:blipFill>
              <p:spPr>
                <a:xfrm>
                  <a:off x="7975080" y="850017"/>
                  <a:ext cx="2546640" cy="18712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1" name="Ink 10">
                  <a:extLst>
                    <a:ext uri="{FF2B5EF4-FFF2-40B4-BE49-F238E27FC236}">
                      <a16:creationId xmlns:a16="http://schemas.microsoft.com/office/drawing/2014/main" id="{F7C34810-D97C-4179-F227-6D7CA672E7D0}"/>
                    </a:ext>
                  </a:extLst>
                </p14:cNvPr>
                <p14:cNvContentPartPr/>
                <p14:nvPr/>
              </p14:nvContentPartPr>
              <p14:xfrm>
                <a:off x="4470840" y="2432937"/>
                <a:ext cx="1006200" cy="1366200"/>
              </p14:xfrm>
            </p:contentPart>
          </mc:Choice>
          <mc:Fallback xmlns="">
            <p:pic>
              <p:nvPicPr>
                <p:cNvPr id="11" name="Ink 10">
                  <a:extLst>
                    <a:ext uri="{FF2B5EF4-FFF2-40B4-BE49-F238E27FC236}">
                      <a16:creationId xmlns:a16="http://schemas.microsoft.com/office/drawing/2014/main" id="{F7C34810-D97C-4179-F227-6D7CA672E7D0}"/>
                    </a:ext>
                  </a:extLst>
                </p:cNvPr>
                <p:cNvPicPr/>
                <p:nvPr/>
              </p:nvPicPr>
              <p:blipFill>
                <a:blip r:embed="rId14"/>
                <a:stretch>
                  <a:fillRect/>
                </a:stretch>
              </p:blipFill>
              <p:spPr>
                <a:xfrm>
                  <a:off x="4466520" y="2428617"/>
                  <a:ext cx="1014840" cy="13748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3" name="Ink 12">
                  <a:extLst>
                    <a:ext uri="{FF2B5EF4-FFF2-40B4-BE49-F238E27FC236}">
                      <a16:creationId xmlns:a16="http://schemas.microsoft.com/office/drawing/2014/main" id="{A2421561-D088-E60C-5D67-4B7B7EB5877F}"/>
                    </a:ext>
                  </a:extLst>
                </p14:cNvPr>
                <p14:cNvContentPartPr/>
                <p14:nvPr/>
              </p14:nvContentPartPr>
              <p14:xfrm>
                <a:off x="5591880" y="2701497"/>
                <a:ext cx="523080" cy="1400040"/>
              </p14:xfrm>
            </p:contentPart>
          </mc:Choice>
          <mc:Fallback xmlns="">
            <p:pic>
              <p:nvPicPr>
                <p:cNvPr id="13" name="Ink 12">
                  <a:extLst>
                    <a:ext uri="{FF2B5EF4-FFF2-40B4-BE49-F238E27FC236}">
                      <a16:creationId xmlns:a16="http://schemas.microsoft.com/office/drawing/2014/main" id="{A2421561-D088-E60C-5D67-4B7B7EB5877F}"/>
                    </a:ext>
                  </a:extLst>
                </p:cNvPr>
                <p:cNvPicPr/>
                <p:nvPr/>
              </p:nvPicPr>
              <p:blipFill>
                <a:blip r:embed="rId16"/>
                <a:stretch>
                  <a:fillRect/>
                </a:stretch>
              </p:blipFill>
              <p:spPr>
                <a:xfrm>
                  <a:off x="5587560" y="2697177"/>
                  <a:ext cx="531720" cy="14086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4" name="Ink 13">
                  <a:extLst>
                    <a:ext uri="{FF2B5EF4-FFF2-40B4-BE49-F238E27FC236}">
                      <a16:creationId xmlns:a16="http://schemas.microsoft.com/office/drawing/2014/main" id="{68176BF8-5D4E-F21B-10D1-B1C1149B1843}"/>
                    </a:ext>
                  </a:extLst>
                </p14:cNvPr>
                <p14:cNvContentPartPr/>
                <p14:nvPr/>
              </p14:nvContentPartPr>
              <p14:xfrm>
                <a:off x="6370200" y="2891937"/>
                <a:ext cx="299880" cy="1036080"/>
              </p14:xfrm>
            </p:contentPart>
          </mc:Choice>
          <mc:Fallback xmlns="">
            <p:pic>
              <p:nvPicPr>
                <p:cNvPr id="14" name="Ink 13">
                  <a:extLst>
                    <a:ext uri="{FF2B5EF4-FFF2-40B4-BE49-F238E27FC236}">
                      <a16:creationId xmlns:a16="http://schemas.microsoft.com/office/drawing/2014/main" id="{68176BF8-5D4E-F21B-10D1-B1C1149B1843}"/>
                    </a:ext>
                  </a:extLst>
                </p:cNvPr>
                <p:cNvPicPr/>
                <p:nvPr/>
              </p:nvPicPr>
              <p:blipFill>
                <a:blip r:embed="rId18"/>
                <a:stretch>
                  <a:fillRect/>
                </a:stretch>
              </p:blipFill>
              <p:spPr>
                <a:xfrm>
                  <a:off x="6365880" y="2887617"/>
                  <a:ext cx="308520" cy="10447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5" name="Ink 14">
                  <a:extLst>
                    <a:ext uri="{FF2B5EF4-FFF2-40B4-BE49-F238E27FC236}">
                      <a16:creationId xmlns:a16="http://schemas.microsoft.com/office/drawing/2014/main" id="{D752E46F-2F6C-3016-8CA7-38F9E1678C6B}"/>
                    </a:ext>
                  </a:extLst>
                </p14:cNvPr>
                <p14:cNvContentPartPr/>
                <p14:nvPr/>
              </p14:nvContentPartPr>
              <p14:xfrm>
                <a:off x="6698520" y="3662337"/>
                <a:ext cx="4680" cy="192240"/>
              </p14:xfrm>
            </p:contentPart>
          </mc:Choice>
          <mc:Fallback xmlns="">
            <p:pic>
              <p:nvPicPr>
                <p:cNvPr id="15" name="Ink 14">
                  <a:extLst>
                    <a:ext uri="{FF2B5EF4-FFF2-40B4-BE49-F238E27FC236}">
                      <a16:creationId xmlns:a16="http://schemas.microsoft.com/office/drawing/2014/main" id="{D752E46F-2F6C-3016-8CA7-38F9E1678C6B}"/>
                    </a:ext>
                  </a:extLst>
                </p:cNvPr>
                <p:cNvPicPr/>
                <p:nvPr/>
              </p:nvPicPr>
              <p:blipFill>
                <a:blip r:embed="rId20"/>
                <a:stretch>
                  <a:fillRect/>
                </a:stretch>
              </p:blipFill>
              <p:spPr>
                <a:xfrm>
                  <a:off x="6694200" y="3658017"/>
                  <a:ext cx="13320" cy="20088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6" name="Ink 15">
                  <a:extLst>
                    <a:ext uri="{FF2B5EF4-FFF2-40B4-BE49-F238E27FC236}">
                      <a16:creationId xmlns:a16="http://schemas.microsoft.com/office/drawing/2014/main" id="{BA3239F8-C4A7-9E13-1CBD-EBA4F53AC769}"/>
                    </a:ext>
                  </a:extLst>
                </p14:cNvPr>
                <p14:cNvContentPartPr/>
                <p14:nvPr/>
              </p14:nvContentPartPr>
              <p14:xfrm>
                <a:off x="7295400" y="2853417"/>
                <a:ext cx="453240" cy="1110240"/>
              </p14:xfrm>
            </p:contentPart>
          </mc:Choice>
          <mc:Fallback xmlns="">
            <p:pic>
              <p:nvPicPr>
                <p:cNvPr id="16" name="Ink 15">
                  <a:extLst>
                    <a:ext uri="{FF2B5EF4-FFF2-40B4-BE49-F238E27FC236}">
                      <a16:creationId xmlns:a16="http://schemas.microsoft.com/office/drawing/2014/main" id="{BA3239F8-C4A7-9E13-1CBD-EBA4F53AC769}"/>
                    </a:ext>
                  </a:extLst>
                </p:cNvPr>
                <p:cNvPicPr/>
                <p:nvPr/>
              </p:nvPicPr>
              <p:blipFill>
                <a:blip r:embed="rId22"/>
                <a:stretch>
                  <a:fillRect/>
                </a:stretch>
              </p:blipFill>
              <p:spPr>
                <a:xfrm>
                  <a:off x="7291080" y="2849097"/>
                  <a:ext cx="461880" cy="11188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7" name="Ink 16">
                  <a:extLst>
                    <a:ext uri="{FF2B5EF4-FFF2-40B4-BE49-F238E27FC236}">
                      <a16:creationId xmlns:a16="http://schemas.microsoft.com/office/drawing/2014/main" id="{9AF43923-45AA-2FE3-820D-B1D86BC5DD9A}"/>
                    </a:ext>
                  </a:extLst>
                </p14:cNvPr>
                <p14:cNvContentPartPr/>
                <p14:nvPr/>
              </p14:nvContentPartPr>
              <p14:xfrm>
                <a:off x="7767360" y="3748377"/>
                <a:ext cx="146160" cy="169200"/>
              </p14:xfrm>
            </p:contentPart>
          </mc:Choice>
          <mc:Fallback xmlns="">
            <p:pic>
              <p:nvPicPr>
                <p:cNvPr id="17" name="Ink 16">
                  <a:extLst>
                    <a:ext uri="{FF2B5EF4-FFF2-40B4-BE49-F238E27FC236}">
                      <a16:creationId xmlns:a16="http://schemas.microsoft.com/office/drawing/2014/main" id="{9AF43923-45AA-2FE3-820D-B1D86BC5DD9A}"/>
                    </a:ext>
                  </a:extLst>
                </p:cNvPr>
                <p:cNvPicPr/>
                <p:nvPr/>
              </p:nvPicPr>
              <p:blipFill>
                <a:blip r:embed="rId24"/>
                <a:stretch>
                  <a:fillRect/>
                </a:stretch>
              </p:blipFill>
              <p:spPr>
                <a:xfrm>
                  <a:off x="7763040" y="3744057"/>
                  <a:ext cx="154800" cy="1778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9" name="Ink 18">
                  <a:extLst>
                    <a:ext uri="{FF2B5EF4-FFF2-40B4-BE49-F238E27FC236}">
                      <a16:creationId xmlns:a16="http://schemas.microsoft.com/office/drawing/2014/main" id="{F168B11B-DCB7-B3A3-2C0F-AE4F8AB8C241}"/>
                    </a:ext>
                  </a:extLst>
                </p14:cNvPr>
                <p14:cNvContentPartPr/>
                <p14:nvPr/>
              </p14:nvContentPartPr>
              <p14:xfrm>
                <a:off x="7922520" y="2944497"/>
                <a:ext cx="422640" cy="1065600"/>
              </p14:xfrm>
            </p:contentPart>
          </mc:Choice>
          <mc:Fallback xmlns="">
            <p:pic>
              <p:nvPicPr>
                <p:cNvPr id="19" name="Ink 18">
                  <a:extLst>
                    <a:ext uri="{FF2B5EF4-FFF2-40B4-BE49-F238E27FC236}">
                      <a16:creationId xmlns:a16="http://schemas.microsoft.com/office/drawing/2014/main" id="{F168B11B-DCB7-B3A3-2C0F-AE4F8AB8C241}"/>
                    </a:ext>
                  </a:extLst>
                </p:cNvPr>
                <p:cNvPicPr/>
                <p:nvPr/>
              </p:nvPicPr>
              <p:blipFill>
                <a:blip r:embed="rId26"/>
                <a:stretch>
                  <a:fillRect/>
                </a:stretch>
              </p:blipFill>
              <p:spPr>
                <a:xfrm>
                  <a:off x="7918200" y="2940177"/>
                  <a:ext cx="431280" cy="107424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0" name="Ink 19">
                  <a:extLst>
                    <a:ext uri="{FF2B5EF4-FFF2-40B4-BE49-F238E27FC236}">
                      <a16:creationId xmlns:a16="http://schemas.microsoft.com/office/drawing/2014/main" id="{D53AB4D4-C78E-7835-4067-8CBD4B4F878B}"/>
                    </a:ext>
                  </a:extLst>
                </p14:cNvPr>
                <p14:cNvContentPartPr/>
                <p14:nvPr/>
              </p14:nvContentPartPr>
              <p14:xfrm>
                <a:off x="7950960" y="3955737"/>
                <a:ext cx="365040" cy="46440"/>
              </p14:xfrm>
            </p:contentPart>
          </mc:Choice>
          <mc:Fallback xmlns="">
            <p:pic>
              <p:nvPicPr>
                <p:cNvPr id="20" name="Ink 19">
                  <a:extLst>
                    <a:ext uri="{FF2B5EF4-FFF2-40B4-BE49-F238E27FC236}">
                      <a16:creationId xmlns:a16="http://schemas.microsoft.com/office/drawing/2014/main" id="{D53AB4D4-C78E-7835-4067-8CBD4B4F878B}"/>
                    </a:ext>
                  </a:extLst>
                </p:cNvPr>
                <p:cNvPicPr/>
                <p:nvPr/>
              </p:nvPicPr>
              <p:blipFill>
                <a:blip r:embed="rId28"/>
                <a:stretch>
                  <a:fillRect/>
                </a:stretch>
              </p:blipFill>
              <p:spPr>
                <a:xfrm>
                  <a:off x="7946640" y="3951417"/>
                  <a:ext cx="373680" cy="5508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1" name="Ink 20">
                  <a:extLst>
                    <a:ext uri="{FF2B5EF4-FFF2-40B4-BE49-F238E27FC236}">
                      <a16:creationId xmlns:a16="http://schemas.microsoft.com/office/drawing/2014/main" id="{FD09E35C-D1BC-3B3F-9218-DFE95649C57C}"/>
                    </a:ext>
                  </a:extLst>
                </p14:cNvPr>
                <p14:cNvContentPartPr/>
                <p14:nvPr/>
              </p14:nvContentPartPr>
              <p14:xfrm>
                <a:off x="8190720" y="3491337"/>
                <a:ext cx="97920" cy="447120"/>
              </p14:xfrm>
            </p:contentPart>
          </mc:Choice>
          <mc:Fallback xmlns="">
            <p:pic>
              <p:nvPicPr>
                <p:cNvPr id="21" name="Ink 20">
                  <a:extLst>
                    <a:ext uri="{FF2B5EF4-FFF2-40B4-BE49-F238E27FC236}">
                      <a16:creationId xmlns:a16="http://schemas.microsoft.com/office/drawing/2014/main" id="{FD09E35C-D1BC-3B3F-9218-DFE95649C57C}"/>
                    </a:ext>
                  </a:extLst>
                </p:cNvPr>
                <p:cNvPicPr/>
                <p:nvPr/>
              </p:nvPicPr>
              <p:blipFill>
                <a:blip r:embed="rId30"/>
                <a:stretch>
                  <a:fillRect/>
                </a:stretch>
              </p:blipFill>
              <p:spPr>
                <a:xfrm>
                  <a:off x="8186400" y="3487017"/>
                  <a:ext cx="106560" cy="455760"/>
                </a:xfrm>
                <a:prstGeom prst="rect">
                  <a:avLst/>
                </a:prstGeom>
              </p:spPr>
            </p:pic>
          </mc:Fallback>
        </mc:AlternateContent>
      </p:grpSp>
      <p:grpSp>
        <p:nvGrpSpPr>
          <p:cNvPr id="25" name="Group 24">
            <a:extLst>
              <a:ext uri="{FF2B5EF4-FFF2-40B4-BE49-F238E27FC236}">
                <a16:creationId xmlns:a16="http://schemas.microsoft.com/office/drawing/2014/main" id="{86E65E48-6A5E-9ECA-EB00-E0E84232D559}"/>
              </a:ext>
            </a:extLst>
          </p:cNvPr>
          <p:cNvGrpSpPr/>
          <p:nvPr/>
        </p:nvGrpSpPr>
        <p:grpSpPr>
          <a:xfrm>
            <a:off x="10337040" y="2783217"/>
            <a:ext cx="703080" cy="1293120"/>
            <a:chOff x="10337040" y="2783217"/>
            <a:chExt cx="703080" cy="1293120"/>
          </a:xfrm>
        </p:grpSpPr>
        <mc:AlternateContent xmlns:mc="http://schemas.openxmlformats.org/markup-compatibility/2006" xmlns:p14="http://schemas.microsoft.com/office/powerpoint/2010/main">
          <mc:Choice Requires="p14">
            <p:contentPart p14:bwMode="auto" r:id="rId31">
              <p14:nvContentPartPr>
                <p14:cNvPr id="23" name="Ink 22">
                  <a:extLst>
                    <a:ext uri="{FF2B5EF4-FFF2-40B4-BE49-F238E27FC236}">
                      <a16:creationId xmlns:a16="http://schemas.microsoft.com/office/drawing/2014/main" id="{FA2BB000-208E-9FC6-984E-40113B28E07A}"/>
                    </a:ext>
                  </a:extLst>
                </p14:cNvPr>
                <p14:cNvContentPartPr/>
                <p14:nvPr/>
              </p14:nvContentPartPr>
              <p14:xfrm>
                <a:off x="10337040" y="2783217"/>
                <a:ext cx="703080" cy="1293120"/>
              </p14:xfrm>
            </p:contentPart>
          </mc:Choice>
          <mc:Fallback xmlns="">
            <p:pic>
              <p:nvPicPr>
                <p:cNvPr id="23" name="Ink 22">
                  <a:extLst>
                    <a:ext uri="{FF2B5EF4-FFF2-40B4-BE49-F238E27FC236}">
                      <a16:creationId xmlns:a16="http://schemas.microsoft.com/office/drawing/2014/main" id="{FA2BB000-208E-9FC6-984E-40113B28E07A}"/>
                    </a:ext>
                  </a:extLst>
                </p:cNvPr>
                <p:cNvPicPr/>
                <p:nvPr/>
              </p:nvPicPr>
              <p:blipFill>
                <a:blip r:embed="rId32"/>
                <a:stretch>
                  <a:fillRect/>
                </a:stretch>
              </p:blipFill>
              <p:spPr>
                <a:xfrm>
                  <a:off x="10332720" y="2778897"/>
                  <a:ext cx="711720" cy="13017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4" name="Ink 23">
                  <a:extLst>
                    <a:ext uri="{FF2B5EF4-FFF2-40B4-BE49-F238E27FC236}">
                      <a16:creationId xmlns:a16="http://schemas.microsoft.com/office/drawing/2014/main" id="{70150B23-3A78-EE07-6B1D-0F8C745DFD0C}"/>
                    </a:ext>
                  </a:extLst>
                </p14:cNvPr>
                <p14:cNvContentPartPr/>
                <p14:nvPr/>
              </p14:nvContentPartPr>
              <p14:xfrm>
                <a:off x="10712520" y="3888417"/>
                <a:ext cx="165960" cy="163800"/>
              </p14:xfrm>
            </p:contentPart>
          </mc:Choice>
          <mc:Fallback xmlns="">
            <p:pic>
              <p:nvPicPr>
                <p:cNvPr id="24" name="Ink 23">
                  <a:extLst>
                    <a:ext uri="{FF2B5EF4-FFF2-40B4-BE49-F238E27FC236}">
                      <a16:creationId xmlns:a16="http://schemas.microsoft.com/office/drawing/2014/main" id="{70150B23-3A78-EE07-6B1D-0F8C745DFD0C}"/>
                    </a:ext>
                  </a:extLst>
                </p:cNvPr>
                <p:cNvPicPr/>
                <p:nvPr/>
              </p:nvPicPr>
              <p:blipFill>
                <a:blip r:embed="rId34"/>
                <a:stretch>
                  <a:fillRect/>
                </a:stretch>
              </p:blipFill>
              <p:spPr>
                <a:xfrm>
                  <a:off x="10708200" y="3884097"/>
                  <a:ext cx="174600" cy="172440"/>
                </a:xfrm>
                <a:prstGeom prst="rect">
                  <a:avLst/>
                </a:prstGeom>
              </p:spPr>
            </p:pic>
          </mc:Fallback>
        </mc:AlternateContent>
      </p:grpSp>
      <p:sp>
        <p:nvSpPr>
          <p:cNvPr id="3" name="Content Placeholder 2">
            <a:extLst>
              <a:ext uri="{FF2B5EF4-FFF2-40B4-BE49-F238E27FC236}">
                <a16:creationId xmlns:a16="http://schemas.microsoft.com/office/drawing/2014/main" id="{1680EC6F-8BE1-A83F-F417-C6A5998D81D5}"/>
              </a:ext>
            </a:extLst>
          </p:cNvPr>
          <p:cNvSpPr>
            <a:spLocks noGrp="1"/>
          </p:cNvSpPr>
          <p:nvPr>
            <p:ph idx="1"/>
          </p:nvPr>
        </p:nvSpPr>
        <p:spPr>
          <a:xfrm>
            <a:off x="385812" y="1175509"/>
            <a:ext cx="3413839" cy="4351338"/>
          </a:xfrm>
        </p:spPr>
        <p:txBody>
          <a:bodyPr>
            <a:normAutofit lnSpcReduction="10000"/>
          </a:bodyPr>
          <a:lstStyle/>
          <a:p>
            <a:pPr marL="0" indent="0" algn="just">
              <a:lnSpc>
                <a:spcPct val="150000"/>
              </a:lnSpc>
              <a:buNone/>
            </a:pPr>
            <a:r>
              <a:rPr lang="en-GB" dirty="0"/>
              <a:t>What communication management steps can be put in place when communications must be filtered down to an SME?</a:t>
            </a:r>
          </a:p>
        </p:txBody>
      </p:sp>
    </p:spTree>
    <p:extLst>
      <p:ext uri="{BB962C8B-B14F-4D97-AF65-F5344CB8AC3E}">
        <p14:creationId xmlns:p14="http://schemas.microsoft.com/office/powerpoint/2010/main" val="2523052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F0C35-8511-DF63-5662-ADCF66568DAB}"/>
              </a:ext>
            </a:extLst>
          </p:cNvPr>
          <p:cNvSpPr>
            <a:spLocks noGrp="1"/>
          </p:cNvSpPr>
          <p:nvPr>
            <p:ph type="title"/>
          </p:nvPr>
        </p:nvSpPr>
        <p:spPr>
          <a:xfrm>
            <a:off x="582147" y="386594"/>
            <a:ext cx="10515600" cy="1325563"/>
          </a:xfrm>
        </p:spPr>
        <p:txBody>
          <a:bodyPr/>
          <a:lstStyle/>
          <a:p>
            <a:r>
              <a:rPr lang="en-GB" dirty="0"/>
              <a:t>Understand Yourselves and Your Team</a:t>
            </a:r>
          </a:p>
        </p:txBody>
      </p:sp>
      <p:sp>
        <p:nvSpPr>
          <p:cNvPr id="3" name="Content Placeholder 2">
            <a:extLst>
              <a:ext uri="{FF2B5EF4-FFF2-40B4-BE49-F238E27FC236}">
                <a16:creationId xmlns:a16="http://schemas.microsoft.com/office/drawing/2014/main" id="{89010198-FA41-C3BB-7CB5-6A23813FBF38}"/>
              </a:ext>
            </a:extLst>
          </p:cNvPr>
          <p:cNvSpPr>
            <a:spLocks noGrp="1"/>
          </p:cNvSpPr>
          <p:nvPr>
            <p:ph idx="1"/>
          </p:nvPr>
        </p:nvSpPr>
        <p:spPr>
          <a:xfrm>
            <a:off x="1485662" y="1712157"/>
            <a:ext cx="3222646" cy="713113"/>
          </a:xfrm>
        </p:spPr>
        <p:txBody>
          <a:bodyPr/>
          <a:lstStyle/>
          <a:p>
            <a:pPr marL="0" indent="0" algn="just">
              <a:lnSpc>
                <a:spcPct val="150000"/>
              </a:lnSpc>
              <a:buNone/>
            </a:pPr>
            <a:r>
              <a:rPr lang="en-GB" dirty="0"/>
              <a:t>1. Know Your Team </a:t>
            </a:r>
          </a:p>
        </p:txBody>
      </p:sp>
      <p:sp>
        <p:nvSpPr>
          <p:cNvPr id="4" name="Content Placeholder 2">
            <a:extLst>
              <a:ext uri="{FF2B5EF4-FFF2-40B4-BE49-F238E27FC236}">
                <a16:creationId xmlns:a16="http://schemas.microsoft.com/office/drawing/2014/main" id="{34760B15-7A56-7A7D-9D87-C184CBD2D8B5}"/>
              </a:ext>
            </a:extLst>
          </p:cNvPr>
          <p:cNvSpPr txBox="1">
            <a:spLocks/>
          </p:cNvSpPr>
          <p:nvPr/>
        </p:nvSpPr>
        <p:spPr>
          <a:xfrm>
            <a:off x="3758309" y="2553179"/>
            <a:ext cx="3068454" cy="7131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t>2. Assign the Tasks</a:t>
            </a:r>
          </a:p>
        </p:txBody>
      </p:sp>
      <p:sp>
        <p:nvSpPr>
          <p:cNvPr id="5" name="Content Placeholder 2">
            <a:extLst>
              <a:ext uri="{FF2B5EF4-FFF2-40B4-BE49-F238E27FC236}">
                <a16:creationId xmlns:a16="http://schemas.microsoft.com/office/drawing/2014/main" id="{DF469F3E-31D2-A5EF-BD18-1197430EE743}"/>
              </a:ext>
            </a:extLst>
          </p:cNvPr>
          <p:cNvSpPr txBox="1">
            <a:spLocks/>
          </p:cNvSpPr>
          <p:nvPr/>
        </p:nvSpPr>
        <p:spPr>
          <a:xfrm>
            <a:off x="5964896" y="3429000"/>
            <a:ext cx="3576669" cy="7131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t>3. Complete the Work</a:t>
            </a:r>
          </a:p>
        </p:txBody>
      </p:sp>
      <p:sp>
        <p:nvSpPr>
          <p:cNvPr id="6" name="Arrow: Down 5">
            <a:extLst>
              <a:ext uri="{FF2B5EF4-FFF2-40B4-BE49-F238E27FC236}">
                <a16:creationId xmlns:a16="http://schemas.microsoft.com/office/drawing/2014/main" id="{7014091E-BFE6-17AF-2DCD-9E1947D2FD5B}"/>
              </a:ext>
            </a:extLst>
          </p:cNvPr>
          <p:cNvSpPr/>
          <p:nvPr/>
        </p:nvSpPr>
        <p:spPr>
          <a:xfrm>
            <a:off x="5316015" y="4469770"/>
            <a:ext cx="523932" cy="57362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2">
            <a:extLst>
              <a:ext uri="{FF2B5EF4-FFF2-40B4-BE49-F238E27FC236}">
                <a16:creationId xmlns:a16="http://schemas.microsoft.com/office/drawing/2014/main" id="{0DC6CAA8-435F-4F38-770F-7BE5C414C57F}"/>
              </a:ext>
            </a:extLst>
          </p:cNvPr>
          <p:cNvSpPr txBox="1">
            <a:spLocks/>
          </p:cNvSpPr>
          <p:nvPr/>
        </p:nvSpPr>
        <p:spPr>
          <a:xfrm>
            <a:off x="4051613" y="5145843"/>
            <a:ext cx="3576668" cy="7131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t>Effective Management</a:t>
            </a:r>
          </a:p>
        </p:txBody>
      </p:sp>
    </p:spTree>
    <p:extLst>
      <p:ext uri="{BB962C8B-B14F-4D97-AF65-F5344CB8AC3E}">
        <p14:creationId xmlns:p14="http://schemas.microsoft.com/office/powerpoint/2010/main" val="542177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DCF738-D06C-EBCA-BC10-103B340BE936}"/>
              </a:ext>
            </a:extLst>
          </p:cNvPr>
          <p:cNvSpPr>
            <a:spLocks noGrp="1"/>
          </p:cNvSpPr>
          <p:nvPr>
            <p:ph idx="1"/>
          </p:nvPr>
        </p:nvSpPr>
        <p:spPr>
          <a:xfrm>
            <a:off x="0" y="2835157"/>
            <a:ext cx="12191999" cy="593843"/>
          </a:xfrm>
        </p:spPr>
        <p:txBody>
          <a:bodyPr>
            <a:normAutofit fontScale="92500" lnSpcReduction="20000"/>
          </a:bodyPr>
          <a:lstStyle/>
          <a:p>
            <a:pPr marL="0" indent="0" algn="ctr">
              <a:buNone/>
            </a:pPr>
            <a:r>
              <a:rPr lang="en-GB" sz="4400" i="1" dirty="0">
                <a:solidFill>
                  <a:srgbClr val="0070C0"/>
                </a:solidFill>
              </a:rPr>
              <a:t>How to analyse your team?</a:t>
            </a:r>
          </a:p>
        </p:txBody>
      </p:sp>
    </p:spTree>
    <p:extLst>
      <p:ext uri="{BB962C8B-B14F-4D97-AF65-F5344CB8AC3E}">
        <p14:creationId xmlns:p14="http://schemas.microsoft.com/office/powerpoint/2010/main" val="234802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54893C-8363-2B57-9DD8-CA0DE27887B9}"/>
              </a:ext>
            </a:extLst>
          </p:cNvPr>
          <p:cNvSpPr>
            <a:spLocks noGrp="1"/>
          </p:cNvSpPr>
          <p:nvPr>
            <p:ph idx="1"/>
          </p:nvPr>
        </p:nvSpPr>
        <p:spPr>
          <a:xfrm>
            <a:off x="961138" y="1686827"/>
            <a:ext cx="5353035" cy="3619099"/>
          </a:xfrm>
        </p:spPr>
        <p:txBody>
          <a:bodyPr>
            <a:normAutofit fontScale="85000" lnSpcReduction="10000"/>
          </a:bodyPr>
          <a:lstStyle/>
          <a:p>
            <a:pPr marL="0" indent="0" algn="just" fontAlgn="b">
              <a:lnSpc>
                <a:spcPct val="150000"/>
              </a:lnSpc>
              <a:buNone/>
            </a:pPr>
            <a:r>
              <a:rPr lang="en-GB" sz="2400" b="1" i="0" dirty="0">
                <a:effectLst/>
                <a:latin typeface="Meta W01 Light"/>
              </a:rPr>
              <a:t>The types of behaviour in which people engage are infinite. But the range of useful behaviours, which make an effective contribution to team performance, is finite. These behaviours are grouped into a set number of related clusters, to which the term 'Team Role' is applied.“</a:t>
            </a:r>
          </a:p>
          <a:p>
            <a:pPr marL="0" indent="0" algn="r" fontAlgn="b">
              <a:lnSpc>
                <a:spcPct val="150000"/>
              </a:lnSpc>
              <a:buNone/>
            </a:pPr>
            <a:r>
              <a:rPr lang="en-GB" sz="2400" b="1" i="0" dirty="0">
                <a:effectLst/>
                <a:latin typeface="Meta W01 Light"/>
              </a:rPr>
              <a:t>(Belbin, 2010)</a:t>
            </a:r>
            <a:endParaRPr lang="en-GB" sz="2400" dirty="0"/>
          </a:p>
        </p:txBody>
      </p:sp>
      <p:sp>
        <p:nvSpPr>
          <p:cNvPr id="5" name="Title 1">
            <a:extLst>
              <a:ext uri="{FF2B5EF4-FFF2-40B4-BE49-F238E27FC236}">
                <a16:creationId xmlns:a16="http://schemas.microsoft.com/office/drawing/2014/main" id="{5354FAA4-AB1F-0F95-E7E2-DBB56FF0EA52}"/>
              </a:ext>
            </a:extLst>
          </p:cNvPr>
          <p:cNvSpPr>
            <a:spLocks noGrp="1"/>
          </p:cNvSpPr>
          <p:nvPr>
            <p:ph type="title"/>
          </p:nvPr>
        </p:nvSpPr>
        <p:spPr>
          <a:xfrm>
            <a:off x="961138" y="452339"/>
            <a:ext cx="10515600" cy="907093"/>
          </a:xfrm>
        </p:spPr>
        <p:txBody>
          <a:bodyPr/>
          <a:lstStyle/>
          <a:p>
            <a:r>
              <a:rPr lang="en-GB" dirty="0"/>
              <a:t>Belbin’s Theory</a:t>
            </a:r>
          </a:p>
        </p:txBody>
      </p:sp>
      <p:pic>
        <p:nvPicPr>
          <p:cNvPr id="4" name="Picture 3" descr="A qr code on a white background&#10;&#10;Description automatically generated">
            <a:extLst>
              <a:ext uri="{FF2B5EF4-FFF2-40B4-BE49-F238E27FC236}">
                <a16:creationId xmlns:a16="http://schemas.microsoft.com/office/drawing/2014/main" id="{F6C1D016-6FE2-38A1-CA83-C78779E015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0498" y="519765"/>
            <a:ext cx="4538311" cy="4538311"/>
          </a:xfrm>
          <a:prstGeom prst="rect">
            <a:avLst/>
          </a:prstGeom>
        </p:spPr>
      </p:pic>
      <p:sp>
        <p:nvSpPr>
          <p:cNvPr id="6" name="TextBox 5">
            <a:extLst>
              <a:ext uri="{FF2B5EF4-FFF2-40B4-BE49-F238E27FC236}">
                <a16:creationId xmlns:a16="http://schemas.microsoft.com/office/drawing/2014/main" id="{1AA868DC-797A-C550-4117-A53BCD7D5DBE}"/>
              </a:ext>
            </a:extLst>
          </p:cNvPr>
          <p:cNvSpPr txBox="1"/>
          <p:nvPr/>
        </p:nvSpPr>
        <p:spPr>
          <a:xfrm>
            <a:off x="8704444" y="5125502"/>
            <a:ext cx="1530417" cy="46487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Take the test</a:t>
            </a:r>
          </a:p>
        </p:txBody>
      </p:sp>
      <p:pic>
        <p:nvPicPr>
          <p:cNvPr id="7" name="Picture 2" descr="Amazon.co.uk: Question of the Day : Alexa Skills">
            <a:extLst>
              <a:ext uri="{FF2B5EF4-FFF2-40B4-BE49-F238E27FC236}">
                <a16:creationId xmlns:a16="http://schemas.microsoft.com/office/drawing/2014/main" id="{1B3297B6-FC23-C1BE-8CCB-699A14497E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5318" y="4861420"/>
            <a:ext cx="1295868" cy="1295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4077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220A12-41A6-2359-7DF3-EAE219D3F6AC}"/>
              </a:ext>
            </a:extLst>
          </p:cNvPr>
          <p:cNvPicPr>
            <a:picLocks noChangeAspect="1"/>
          </p:cNvPicPr>
          <p:nvPr/>
        </p:nvPicPr>
        <p:blipFill rotWithShape="1">
          <a:blip r:embed="rId2"/>
          <a:srcRect r="22255"/>
          <a:stretch/>
        </p:blipFill>
        <p:spPr>
          <a:xfrm>
            <a:off x="127517" y="134753"/>
            <a:ext cx="6839814" cy="4841507"/>
          </a:xfrm>
          <a:prstGeom prst="rect">
            <a:avLst/>
          </a:prstGeom>
        </p:spPr>
      </p:pic>
      <p:sp>
        <p:nvSpPr>
          <p:cNvPr id="6" name="Oval 5">
            <a:extLst>
              <a:ext uri="{FF2B5EF4-FFF2-40B4-BE49-F238E27FC236}">
                <a16:creationId xmlns:a16="http://schemas.microsoft.com/office/drawing/2014/main" id="{D0C62A66-37D4-8466-0E8E-AEAB4121A4AE}"/>
              </a:ext>
            </a:extLst>
          </p:cNvPr>
          <p:cNvSpPr/>
          <p:nvPr/>
        </p:nvSpPr>
        <p:spPr>
          <a:xfrm>
            <a:off x="5755906" y="3609475"/>
            <a:ext cx="943277" cy="462012"/>
          </a:xfrm>
          <a:prstGeom prst="ellipse">
            <a:avLst/>
          </a:prstGeom>
          <a:noFill/>
          <a:ln>
            <a:solidFill>
              <a:srgbClr val="FF0000"/>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9BD8307-E1BF-1A81-8116-816493E3E704}"/>
              </a:ext>
            </a:extLst>
          </p:cNvPr>
          <p:cNvSpPr txBox="1"/>
          <p:nvPr/>
        </p:nvSpPr>
        <p:spPr>
          <a:xfrm>
            <a:off x="7957273" y="3055824"/>
            <a:ext cx="4370299" cy="2031325"/>
          </a:xfrm>
          <a:prstGeom prst="rect">
            <a:avLst/>
          </a:prstGeom>
          <a:noFill/>
        </p:spPr>
        <p:txBody>
          <a:bodyPr wrap="none" rtlCol="0">
            <a:spAutoFit/>
          </a:bodyPr>
          <a:lstStyle/>
          <a:p>
            <a:r>
              <a:rPr lang="en-GB" dirty="0"/>
              <a:t>Click here for a sample report</a:t>
            </a:r>
          </a:p>
          <a:p>
            <a:endParaRPr lang="en-GB" dirty="0"/>
          </a:p>
          <a:p>
            <a:r>
              <a:rPr lang="en-GB" dirty="0"/>
              <a:t>Go to details to see your </a:t>
            </a:r>
            <a:r>
              <a:rPr lang="en-GB" dirty="0" err="1"/>
              <a:t>Belbins</a:t>
            </a:r>
            <a:r>
              <a:rPr lang="en-GB" dirty="0"/>
              <a:t> </a:t>
            </a:r>
          </a:p>
          <a:p>
            <a:r>
              <a:rPr lang="en-GB" dirty="0"/>
              <a:t>scores among other information!</a:t>
            </a:r>
          </a:p>
          <a:p>
            <a:endParaRPr lang="en-GB" dirty="0"/>
          </a:p>
          <a:p>
            <a:r>
              <a:rPr lang="en-GB" dirty="0"/>
              <a:t>Have a look through your scores and discuss </a:t>
            </a:r>
          </a:p>
          <a:p>
            <a:r>
              <a:rPr lang="en-GB" dirty="0"/>
              <a:t>if you agree/disagree? </a:t>
            </a:r>
          </a:p>
        </p:txBody>
      </p:sp>
      <p:cxnSp>
        <p:nvCxnSpPr>
          <p:cNvPr id="9" name="Straight Arrow Connector 8">
            <a:extLst>
              <a:ext uri="{FF2B5EF4-FFF2-40B4-BE49-F238E27FC236}">
                <a16:creationId xmlns:a16="http://schemas.microsoft.com/office/drawing/2014/main" id="{B9BA73E8-683C-3BB5-EE56-99AD34181841}"/>
              </a:ext>
            </a:extLst>
          </p:cNvPr>
          <p:cNvCxnSpPr>
            <a:cxnSpLocks/>
          </p:cNvCxnSpPr>
          <p:nvPr/>
        </p:nvCxnSpPr>
        <p:spPr>
          <a:xfrm flipH="1">
            <a:off x="6788426" y="3279913"/>
            <a:ext cx="1168847" cy="4671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4335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578AF-83D0-4553-3826-D170CB5E4ADF}"/>
              </a:ext>
            </a:extLst>
          </p:cNvPr>
          <p:cNvSpPr>
            <a:spLocks noGrp="1"/>
          </p:cNvSpPr>
          <p:nvPr>
            <p:ph type="title"/>
          </p:nvPr>
        </p:nvSpPr>
        <p:spPr>
          <a:xfrm>
            <a:off x="485588" y="298335"/>
            <a:ext cx="10515600" cy="907093"/>
          </a:xfrm>
        </p:spPr>
        <p:txBody>
          <a:bodyPr/>
          <a:lstStyle/>
          <a:p>
            <a:r>
              <a:rPr lang="en-GB" dirty="0"/>
              <a:t>The Nine Belbin Team Roles</a:t>
            </a:r>
          </a:p>
        </p:txBody>
      </p:sp>
      <p:sp>
        <p:nvSpPr>
          <p:cNvPr id="3" name="Content Placeholder 2">
            <a:extLst>
              <a:ext uri="{FF2B5EF4-FFF2-40B4-BE49-F238E27FC236}">
                <a16:creationId xmlns:a16="http://schemas.microsoft.com/office/drawing/2014/main" id="{A0B71E62-3F5F-A4CE-8E61-9224E6F3635E}"/>
              </a:ext>
            </a:extLst>
          </p:cNvPr>
          <p:cNvSpPr>
            <a:spLocks noGrp="1"/>
          </p:cNvSpPr>
          <p:nvPr>
            <p:ph idx="1"/>
          </p:nvPr>
        </p:nvSpPr>
        <p:spPr>
          <a:xfrm>
            <a:off x="485588" y="988920"/>
            <a:ext cx="5538694" cy="4351338"/>
          </a:xfrm>
        </p:spPr>
        <p:txBody>
          <a:bodyPr>
            <a:normAutofit fontScale="92500" lnSpcReduction="20000"/>
          </a:bodyPr>
          <a:lstStyle/>
          <a:p>
            <a:pPr algn="just">
              <a:lnSpc>
                <a:spcPct val="150000"/>
              </a:lnSpc>
            </a:pPr>
            <a:r>
              <a:rPr lang="en-GB" sz="4000" dirty="0">
                <a:effectLst/>
              </a:rPr>
              <a:t>Re</a:t>
            </a:r>
            <a:r>
              <a:rPr lang="en-GB" sz="4000" i="1" dirty="0">
                <a:effectLst/>
              </a:rPr>
              <a:t>source</a:t>
            </a:r>
            <a:r>
              <a:rPr lang="en-GB" sz="4000" i="0" dirty="0">
                <a:effectLst/>
              </a:rPr>
              <a:t> Investigator</a:t>
            </a:r>
          </a:p>
          <a:p>
            <a:pPr algn="just">
              <a:lnSpc>
                <a:spcPct val="150000"/>
              </a:lnSpc>
            </a:pPr>
            <a:r>
              <a:rPr lang="en-GB" sz="4000" i="0" dirty="0" err="1">
                <a:effectLst/>
              </a:rPr>
              <a:t>Teamworker</a:t>
            </a:r>
            <a:endParaRPr lang="en-GB" sz="4000" i="0" dirty="0">
              <a:effectLst/>
            </a:endParaRPr>
          </a:p>
          <a:p>
            <a:pPr algn="just">
              <a:lnSpc>
                <a:spcPct val="150000"/>
              </a:lnSpc>
            </a:pPr>
            <a:r>
              <a:rPr lang="en-GB" sz="4000" i="0" dirty="0">
                <a:effectLst/>
              </a:rPr>
              <a:t>Co-ordinator</a:t>
            </a:r>
          </a:p>
          <a:p>
            <a:pPr algn="just">
              <a:lnSpc>
                <a:spcPct val="150000"/>
              </a:lnSpc>
            </a:pPr>
            <a:r>
              <a:rPr lang="en-GB" sz="4000" i="0" dirty="0">
                <a:effectLst/>
              </a:rPr>
              <a:t>Plant</a:t>
            </a:r>
          </a:p>
          <a:p>
            <a:pPr algn="just">
              <a:lnSpc>
                <a:spcPct val="150000"/>
              </a:lnSpc>
            </a:pPr>
            <a:r>
              <a:rPr lang="en-GB" sz="4000" dirty="0"/>
              <a:t>Monitor Evaluator</a:t>
            </a:r>
          </a:p>
          <a:p>
            <a:pPr algn="just">
              <a:lnSpc>
                <a:spcPct val="150000"/>
              </a:lnSpc>
            </a:pPr>
            <a:endParaRPr lang="en-GB" sz="4000" i="0" dirty="0">
              <a:effectLst/>
              <a:latin typeface="Meta W01 Book"/>
            </a:endParaRPr>
          </a:p>
          <a:p>
            <a:endParaRPr lang="en-GB" dirty="0"/>
          </a:p>
        </p:txBody>
      </p:sp>
      <p:sp>
        <p:nvSpPr>
          <p:cNvPr id="4" name="Content Placeholder 2">
            <a:extLst>
              <a:ext uri="{FF2B5EF4-FFF2-40B4-BE49-F238E27FC236}">
                <a16:creationId xmlns:a16="http://schemas.microsoft.com/office/drawing/2014/main" id="{E0F6B4D3-55E1-1763-65D4-2FE910DDB89A}"/>
              </a:ext>
            </a:extLst>
          </p:cNvPr>
          <p:cNvSpPr txBox="1">
            <a:spLocks/>
          </p:cNvSpPr>
          <p:nvPr/>
        </p:nvSpPr>
        <p:spPr>
          <a:xfrm>
            <a:off x="5743388" y="1517742"/>
            <a:ext cx="6765784"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4000" dirty="0"/>
              <a:t>Specialist</a:t>
            </a:r>
          </a:p>
          <a:p>
            <a:pPr algn="just">
              <a:lnSpc>
                <a:spcPct val="150000"/>
              </a:lnSpc>
            </a:pPr>
            <a:r>
              <a:rPr lang="en-GB" sz="4000" dirty="0"/>
              <a:t>Shaper</a:t>
            </a:r>
          </a:p>
          <a:p>
            <a:pPr algn="just">
              <a:lnSpc>
                <a:spcPct val="150000"/>
              </a:lnSpc>
            </a:pPr>
            <a:r>
              <a:rPr lang="en-GB" sz="4000" dirty="0"/>
              <a:t>Implementer</a:t>
            </a:r>
          </a:p>
          <a:p>
            <a:pPr algn="just">
              <a:lnSpc>
                <a:spcPct val="150000"/>
              </a:lnSpc>
            </a:pPr>
            <a:r>
              <a:rPr lang="en-GB" sz="4000" dirty="0"/>
              <a:t>Completer Finisher</a:t>
            </a:r>
          </a:p>
          <a:p>
            <a:endParaRPr lang="en-GB" dirty="0"/>
          </a:p>
        </p:txBody>
      </p:sp>
    </p:spTree>
    <p:extLst>
      <p:ext uri="{BB962C8B-B14F-4D97-AF65-F5344CB8AC3E}">
        <p14:creationId xmlns:p14="http://schemas.microsoft.com/office/powerpoint/2010/main" val="979575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E890F9-8697-0EA9-DC95-3E0E52D1C84C}"/>
              </a:ext>
            </a:extLst>
          </p:cNvPr>
          <p:cNvSpPr>
            <a:spLocks noGrp="1"/>
          </p:cNvSpPr>
          <p:nvPr>
            <p:ph type="title"/>
          </p:nvPr>
        </p:nvSpPr>
        <p:spPr/>
        <p:txBody>
          <a:bodyPr/>
          <a:lstStyle/>
          <a:p>
            <a:pPr algn="just">
              <a:lnSpc>
                <a:spcPct val="150000"/>
              </a:lnSpc>
            </a:pPr>
            <a:r>
              <a:rPr lang="en-GB" sz="4400" dirty="0">
                <a:effectLst/>
              </a:rPr>
              <a:t>Resource</a:t>
            </a:r>
            <a:r>
              <a:rPr lang="en-GB" sz="4400" i="0" dirty="0">
                <a:effectLst/>
              </a:rPr>
              <a:t> Investigator</a:t>
            </a:r>
          </a:p>
        </p:txBody>
      </p:sp>
      <p:sp>
        <p:nvSpPr>
          <p:cNvPr id="3" name="Content Placeholder 2">
            <a:extLst>
              <a:ext uri="{FF2B5EF4-FFF2-40B4-BE49-F238E27FC236}">
                <a16:creationId xmlns:a16="http://schemas.microsoft.com/office/drawing/2014/main" id="{20833500-201B-0D88-AA90-DA81FDC17ABD}"/>
              </a:ext>
            </a:extLst>
          </p:cNvPr>
          <p:cNvSpPr>
            <a:spLocks noGrp="1"/>
          </p:cNvSpPr>
          <p:nvPr>
            <p:ph idx="1"/>
          </p:nvPr>
        </p:nvSpPr>
        <p:spPr/>
        <p:txBody>
          <a:bodyPr/>
          <a:lstStyle/>
          <a:p>
            <a:pPr marL="0" indent="0" algn="l" fontAlgn="b">
              <a:buNone/>
            </a:pPr>
            <a:r>
              <a:rPr lang="en-GB" b="0" i="0" dirty="0">
                <a:solidFill>
                  <a:srgbClr val="545454"/>
                </a:solidFill>
                <a:effectLst/>
                <a:latin typeface="Meta W01 Light"/>
              </a:rPr>
              <a:t>Uses their inquisitive nature to find ideas to bring back to the team. </a:t>
            </a:r>
            <a:endParaRPr lang="en-GB" b="1" i="0" dirty="0">
              <a:solidFill>
                <a:srgbClr val="00833C"/>
              </a:solidFill>
              <a:effectLst/>
              <a:latin typeface="Meta W01 Book"/>
            </a:endParaRPr>
          </a:p>
          <a:p>
            <a:pPr marL="0" indent="0" algn="l" fontAlgn="b">
              <a:buNone/>
            </a:pPr>
            <a:endParaRPr lang="en-GB" b="1" dirty="0">
              <a:solidFill>
                <a:srgbClr val="00833C"/>
              </a:solidFill>
              <a:latin typeface="Meta W01 Book"/>
            </a:endParaRPr>
          </a:p>
          <a:p>
            <a:pPr marL="0" indent="0" algn="l" fontAlgn="b">
              <a:buNone/>
            </a:pPr>
            <a:r>
              <a:rPr lang="en-GB" b="1" i="0" dirty="0">
                <a:solidFill>
                  <a:srgbClr val="00833C"/>
                </a:solidFill>
                <a:effectLst/>
                <a:latin typeface="Meta W01 Book"/>
              </a:rPr>
              <a:t>Strengths:</a:t>
            </a:r>
            <a:r>
              <a:rPr lang="en-GB" b="0" i="0" dirty="0">
                <a:solidFill>
                  <a:srgbClr val="545454"/>
                </a:solidFill>
                <a:effectLst/>
                <a:latin typeface="Meta W01 Light"/>
              </a:rPr>
              <a:t> Outgoing, enthusiastic. Explores opportunities and develops contacts.</a:t>
            </a:r>
          </a:p>
          <a:p>
            <a:pPr marL="0" indent="0" algn="l" fontAlgn="b">
              <a:buNone/>
            </a:pPr>
            <a:r>
              <a:rPr lang="en-GB" b="1" i="0" dirty="0">
                <a:solidFill>
                  <a:srgbClr val="00833C"/>
                </a:solidFill>
                <a:effectLst/>
                <a:latin typeface="Meta W01 Book"/>
              </a:rPr>
              <a:t>Allowable weaknesses:</a:t>
            </a:r>
            <a:r>
              <a:rPr lang="en-GB" b="0" i="0" dirty="0">
                <a:solidFill>
                  <a:srgbClr val="545454"/>
                </a:solidFill>
                <a:effectLst/>
                <a:latin typeface="Meta W01 Light"/>
              </a:rPr>
              <a:t> Might be over-optimistic, and can lose interest once the initial enthusiasm has passed.</a:t>
            </a:r>
          </a:p>
          <a:p>
            <a:pPr marL="0" indent="0" algn="l" fontAlgn="b">
              <a:buNone/>
            </a:pPr>
            <a:r>
              <a:rPr lang="en-GB" b="1" i="0" dirty="0">
                <a:solidFill>
                  <a:srgbClr val="00833C"/>
                </a:solidFill>
                <a:effectLst/>
                <a:latin typeface="Meta W01 Book"/>
              </a:rPr>
              <a:t>Don't be surprised to find that:</a:t>
            </a:r>
            <a:r>
              <a:rPr lang="en-GB" b="0" i="0" dirty="0">
                <a:solidFill>
                  <a:srgbClr val="545454"/>
                </a:solidFill>
                <a:effectLst/>
                <a:latin typeface="Meta W01 Light"/>
              </a:rPr>
              <a:t> They might forget to follow up on a lead.</a:t>
            </a:r>
          </a:p>
          <a:p>
            <a:endParaRPr lang="en-GB" dirty="0"/>
          </a:p>
        </p:txBody>
      </p:sp>
      <p:sp>
        <p:nvSpPr>
          <p:cNvPr id="6" name="Rectangle 5">
            <a:extLst>
              <a:ext uri="{FF2B5EF4-FFF2-40B4-BE49-F238E27FC236}">
                <a16:creationId xmlns:a16="http://schemas.microsoft.com/office/drawing/2014/main" id="{27BBB3A5-C2FB-AEF6-52E2-0AF89E121CDB}"/>
              </a:ext>
            </a:extLst>
          </p:cNvPr>
          <p:cNvSpPr/>
          <p:nvPr/>
        </p:nvSpPr>
        <p:spPr>
          <a:xfrm>
            <a:off x="9282991" y="5627107"/>
            <a:ext cx="2857577" cy="369332"/>
          </a:xfrm>
          <a:prstGeom prst="rect">
            <a:avLst/>
          </a:prstGeom>
        </p:spPr>
        <p:txBody>
          <a:bodyPr wrap="none">
            <a:spAutoFit/>
          </a:bodyPr>
          <a:lstStyle/>
          <a:p>
            <a:r>
              <a:rPr lang="en-GB" dirty="0"/>
              <a:t>(Haas and Mortensen, 2016)</a:t>
            </a:r>
          </a:p>
        </p:txBody>
      </p:sp>
    </p:spTree>
    <p:extLst>
      <p:ext uri="{BB962C8B-B14F-4D97-AF65-F5344CB8AC3E}">
        <p14:creationId xmlns:p14="http://schemas.microsoft.com/office/powerpoint/2010/main" val="19848300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E890F9-8697-0EA9-DC95-3E0E52D1C84C}"/>
              </a:ext>
            </a:extLst>
          </p:cNvPr>
          <p:cNvSpPr>
            <a:spLocks noGrp="1"/>
          </p:cNvSpPr>
          <p:nvPr>
            <p:ph type="title"/>
          </p:nvPr>
        </p:nvSpPr>
        <p:spPr/>
        <p:txBody>
          <a:bodyPr/>
          <a:lstStyle/>
          <a:p>
            <a:pPr algn="just">
              <a:lnSpc>
                <a:spcPct val="150000"/>
              </a:lnSpc>
            </a:pPr>
            <a:r>
              <a:rPr lang="en-GB" sz="4400" dirty="0" err="1">
                <a:effectLst/>
              </a:rPr>
              <a:t>Teamworker</a:t>
            </a:r>
            <a:endParaRPr lang="en-GB" sz="4400" i="0" dirty="0">
              <a:effectLst/>
            </a:endParaRPr>
          </a:p>
        </p:txBody>
      </p:sp>
      <p:sp>
        <p:nvSpPr>
          <p:cNvPr id="3" name="Content Placeholder 2">
            <a:extLst>
              <a:ext uri="{FF2B5EF4-FFF2-40B4-BE49-F238E27FC236}">
                <a16:creationId xmlns:a16="http://schemas.microsoft.com/office/drawing/2014/main" id="{20833500-201B-0D88-AA90-DA81FDC17ABD}"/>
              </a:ext>
            </a:extLst>
          </p:cNvPr>
          <p:cNvSpPr>
            <a:spLocks noGrp="1"/>
          </p:cNvSpPr>
          <p:nvPr>
            <p:ph idx="1"/>
          </p:nvPr>
        </p:nvSpPr>
        <p:spPr>
          <a:xfrm>
            <a:off x="838200" y="1690689"/>
            <a:ext cx="10515600" cy="4351338"/>
          </a:xfrm>
        </p:spPr>
        <p:txBody>
          <a:bodyPr/>
          <a:lstStyle/>
          <a:p>
            <a:pPr marL="0" indent="0" algn="just" fontAlgn="b">
              <a:lnSpc>
                <a:spcPct val="150000"/>
              </a:lnSpc>
              <a:buNone/>
            </a:pPr>
            <a:r>
              <a:rPr lang="en-GB" b="0" i="0" dirty="0">
                <a:solidFill>
                  <a:srgbClr val="545454"/>
                </a:solidFill>
                <a:effectLst/>
              </a:rPr>
              <a:t>Helps the team to gel, using their versatility to identify the work required and complete it on behalf of the team.</a:t>
            </a:r>
            <a:endParaRPr lang="en-GB" b="1" i="0" dirty="0">
              <a:solidFill>
                <a:srgbClr val="00833C"/>
              </a:solidFill>
              <a:effectLst/>
            </a:endParaRPr>
          </a:p>
          <a:p>
            <a:pPr marL="0" indent="0" algn="l" fontAlgn="b">
              <a:buNone/>
            </a:pPr>
            <a:r>
              <a:rPr lang="en-GB" b="1" i="0" dirty="0">
                <a:solidFill>
                  <a:srgbClr val="00833C"/>
                </a:solidFill>
                <a:effectLst/>
              </a:rPr>
              <a:t>Strengths:</a:t>
            </a:r>
            <a:r>
              <a:rPr lang="en-GB" b="0" i="0" dirty="0">
                <a:solidFill>
                  <a:srgbClr val="545454"/>
                </a:solidFill>
                <a:effectLst/>
              </a:rPr>
              <a:t> Co-operative, perceptive and diplomatic. Listens and averts friction.</a:t>
            </a:r>
          </a:p>
          <a:p>
            <a:pPr marL="0" indent="0" algn="l" fontAlgn="b">
              <a:buNone/>
            </a:pPr>
            <a:r>
              <a:rPr lang="en-GB" b="1" i="0" dirty="0">
                <a:solidFill>
                  <a:srgbClr val="00833C"/>
                </a:solidFill>
                <a:effectLst/>
              </a:rPr>
              <a:t>Allowable weaknesses:</a:t>
            </a:r>
            <a:r>
              <a:rPr lang="en-GB" b="0" i="0" dirty="0">
                <a:solidFill>
                  <a:srgbClr val="545454"/>
                </a:solidFill>
                <a:effectLst/>
              </a:rPr>
              <a:t> Can be indecisive in crunch situations and tends to avoid confrontation.</a:t>
            </a:r>
          </a:p>
          <a:p>
            <a:pPr marL="0" indent="0" algn="l" fontAlgn="b">
              <a:buNone/>
            </a:pPr>
            <a:r>
              <a:rPr lang="en-GB" b="1" i="0" dirty="0">
                <a:solidFill>
                  <a:srgbClr val="00833C"/>
                </a:solidFill>
                <a:effectLst/>
              </a:rPr>
              <a:t>Don't be surprised to find that:</a:t>
            </a:r>
            <a:r>
              <a:rPr lang="en-GB" b="0" i="0" dirty="0">
                <a:solidFill>
                  <a:srgbClr val="545454"/>
                </a:solidFill>
                <a:effectLst/>
              </a:rPr>
              <a:t> They might be hesitant to make unpopular decisions.</a:t>
            </a:r>
          </a:p>
          <a:p>
            <a:endParaRPr lang="en-GB" dirty="0"/>
          </a:p>
        </p:txBody>
      </p:sp>
    </p:spTree>
    <p:extLst>
      <p:ext uri="{BB962C8B-B14F-4D97-AF65-F5344CB8AC3E}">
        <p14:creationId xmlns:p14="http://schemas.microsoft.com/office/powerpoint/2010/main" val="16997245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Co-ordinator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p:txBody>
          <a:bodyPr/>
          <a:lstStyle/>
          <a:p>
            <a:pPr marL="0" indent="0" algn="just" fontAlgn="b">
              <a:lnSpc>
                <a:spcPct val="150000"/>
              </a:lnSpc>
              <a:buNone/>
            </a:pPr>
            <a:r>
              <a:rPr lang="en-GB" b="0" i="0" dirty="0">
                <a:solidFill>
                  <a:srgbClr val="545454"/>
                </a:solidFill>
                <a:effectLst/>
              </a:rPr>
              <a:t>Needed to focus on the team's objectives, draw out team members and delegate work appropriately.</a:t>
            </a:r>
          </a:p>
          <a:p>
            <a:pPr algn="l" fontAlgn="b"/>
            <a:r>
              <a:rPr lang="en-GB" b="1" i="0" dirty="0">
                <a:solidFill>
                  <a:srgbClr val="00833C"/>
                </a:solidFill>
                <a:effectLst/>
              </a:rPr>
              <a:t>Strengths:</a:t>
            </a:r>
            <a:r>
              <a:rPr lang="en-GB" b="0" i="0" dirty="0">
                <a:solidFill>
                  <a:srgbClr val="545454"/>
                </a:solidFill>
                <a:effectLst/>
              </a:rPr>
              <a:t> Mature, confident, identifies talent. Clarifies goals.</a:t>
            </a:r>
          </a:p>
          <a:p>
            <a:pPr algn="l" fontAlgn="b"/>
            <a:r>
              <a:rPr lang="en-GB" b="1" i="0" dirty="0">
                <a:solidFill>
                  <a:srgbClr val="00833C"/>
                </a:solidFill>
                <a:effectLst/>
              </a:rPr>
              <a:t>Allowable weaknesses:</a:t>
            </a:r>
            <a:r>
              <a:rPr lang="en-GB" b="0" i="0" dirty="0">
                <a:solidFill>
                  <a:srgbClr val="545454"/>
                </a:solidFill>
                <a:effectLst/>
              </a:rPr>
              <a:t> Can be seen as manipulative and might offload their own share of the work.</a:t>
            </a:r>
          </a:p>
          <a:p>
            <a:pPr algn="l" fontAlgn="b"/>
            <a:r>
              <a:rPr lang="en-GB" b="1" i="0" dirty="0">
                <a:solidFill>
                  <a:srgbClr val="00833C"/>
                </a:solidFill>
                <a:effectLst/>
              </a:rPr>
              <a:t>Don't be surprised to find that:</a:t>
            </a:r>
            <a:r>
              <a:rPr lang="en-GB" b="0" i="0" dirty="0">
                <a:solidFill>
                  <a:srgbClr val="545454"/>
                </a:solidFill>
                <a:effectLst/>
              </a:rPr>
              <a:t> They might over-delegate, leaving themselves little work to do.</a:t>
            </a:r>
          </a:p>
          <a:p>
            <a:endParaRPr lang="en-GB" dirty="0"/>
          </a:p>
        </p:txBody>
      </p:sp>
    </p:spTree>
    <p:extLst>
      <p:ext uri="{BB962C8B-B14F-4D97-AF65-F5344CB8AC3E}">
        <p14:creationId xmlns:p14="http://schemas.microsoft.com/office/powerpoint/2010/main" val="4153758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Plant</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Tends to be highly creative and good at solving problems in unconventional ways.</a:t>
            </a:r>
          </a:p>
          <a:p>
            <a:pPr algn="l" fontAlgn="b"/>
            <a:r>
              <a:rPr lang="en-GB" b="1" i="0" dirty="0">
                <a:solidFill>
                  <a:srgbClr val="00833C"/>
                </a:solidFill>
                <a:effectLst/>
              </a:rPr>
              <a:t>Strengths:</a:t>
            </a:r>
            <a:r>
              <a:rPr lang="en-GB" b="0" i="0" dirty="0">
                <a:solidFill>
                  <a:srgbClr val="545454"/>
                </a:solidFill>
                <a:effectLst/>
              </a:rPr>
              <a:t> Creative, imaginative, free-thinking, generates ideas and solves difficult problems.</a:t>
            </a:r>
          </a:p>
          <a:p>
            <a:pPr algn="l" fontAlgn="b"/>
            <a:r>
              <a:rPr lang="en-GB" b="1" i="0" dirty="0">
                <a:solidFill>
                  <a:srgbClr val="00833C"/>
                </a:solidFill>
                <a:effectLst/>
              </a:rPr>
              <a:t>Allowable weaknesses:</a:t>
            </a:r>
            <a:r>
              <a:rPr lang="en-GB" b="0" i="0" dirty="0">
                <a:solidFill>
                  <a:srgbClr val="545454"/>
                </a:solidFill>
                <a:effectLst/>
              </a:rPr>
              <a:t> Might ignore incidentals, and may be too preoccupied to communicate effectively.</a:t>
            </a:r>
          </a:p>
          <a:p>
            <a:pPr algn="l" fontAlgn="b"/>
            <a:r>
              <a:rPr lang="en-GB" b="1" i="0" dirty="0">
                <a:solidFill>
                  <a:srgbClr val="00833C"/>
                </a:solidFill>
                <a:effectLst/>
              </a:rPr>
              <a:t>Don't be surprised to find that:</a:t>
            </a:r>
            <a:r>
              <a:rPr lang="en-GB" b="0" i="0" dirty="0">
                <a:solidFill>
                  <a:srgbClr val="545454"/>
                </a:solidFill>
                <a:effectLst/>
              </a:rPr>
              <a:t> They could be absent-minded or forgetful.</a:t>
            </a:r>
          </a:p>
          <a:p>
            <a:endParaRPr lang="en-GB" dirty="0"/>
          </a:p>
        </p:txBody>
      </p:sp>
    </p:spTree>
    <p:extLst>
      <p:ext uri="{BB962C8B-B14F-4D97-AF65-F5344CB8AC3E}">
        <p14:creationId xmlns:p14="http://schemas.microsoft.com/office/powerpoint/2010/main" val="1150558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Monitor Evaluator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Provides a logical eye, making impartial judgements where required and weighs up the team's options in a dispassionate way.</a:t>
            </a:r>
          </a:p>
          <a:p>
            <a:pPr algn="l" fontAlgn="b"/>
            <a:r>
              <a:rPr lang="en-GB" b="1" i="0" dirty="0">
                <a:solidFill>
                  <a:srgbClr val="00833C"/>
                </a:solidFill>
                <a:effectLst/>
              </a:rPr>
              <a:t>Strengths:</a:t>
            </a:r>
            <a:r>
              <a:rPr lang="en-GB" b="0" i="0" dirty="0">
                <a:solidFill>
                  <a:srgbClr val="545454"/>
                </a:solidFill>
                <a:effectLst/>
              </a:rPr>
              <a:t> Sober, strategic and discerning. Sees all options and judges accurately.</a:t>
            </a:r>
          </a:p>
          <a:p>
            <a:pPr algn="l" fontAlgn="b"/>
            <a:r>
              <a:rPr lang="en-GB" b="1" i="0" dirty="0">
                <a:solidFill>
                  <a:srgbClr val="00833C"/>
                </a:solidFill>
                <a:effectLst/>
              </a:rPr>
              <a:t>Allowable weaknesses:</a:t>
            </a:r>
            <a:r>
              <a:rPr lang="en-GB" b="0" i="0" dirty="0">
                <a:solidFill>
                  <a:srgbClr val="545454"/>
                </a:solidFill>
                <a:effectLst/>
              </a:rPr>
              <a:t> Sometimes lacks the drive and ability to inspire others and can be overly critical.</a:t>
            </a:r>
          </a:p>
          <a:p>
            <a:pPr algn="l" fontAlgn="b"/>
            <a:r>
              <a:rPr lang="en-GB" b="1" i="0" dirty="0">
                <a:solidFill>
                  <a:srgbClr val="00833C"/>
                </a:solidFill>
                <a:effectLst/>
              </a:rPr>
              <a:t>Don't be surprised to find that:</a:t>
            </a:r>
            <a:r>
              <a:rPr lang="en-GB" b="0" i="0" dirty="0">
                <a:solidFill>
                  <a:srgbClr val="545454"/>
                </a:solidFill>
                <a:effectLst/>
              </a:rPr>
              <a:t> They could be slow to come to decisions.</a:t>
            </a:r>
          </a:p>
          <a:p>
            <a:endParaRPr lang="en-GB" dirty="0"/>
          </a:p>
        </p:txBody>
      </p:sp>
    </p:spTree>
    <p:extLst>
      <p:ext uri="{BB962C8B-B14F-4D97-AF65-F5344CB8AC3E}">
        <p14:creationId xmlns:p14="http://schemas.microsoft.com/office/powerpoint/2010/main" val="1206874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Specialist</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Brings in-depth knowledge of a key area to the team.</a:t>
            </a:r>
          </a:p>
          <a:p>
            <a:pPr algn="just" fontAlgn="b">
              <a:lnSpc>
                <a:spcPct val="150000"/>
              </a:lnSpc>
            </a:pPr>
            <a:r>
              <a:rPr lang="en-GB" b="1" i="0" dirty="0">
                <a:solidFill>
                  <a:srgbClr val="00833C"/>
                </a:solidFill>
                <a:effectLst/>
              </a:rPr>
              <a:t>Strengths:</a:t>
            </a:r>
            <a:r>
              <a:rPr lang="en-GB" b="0" i="0" dirty="0">
                <a:solidFill>
                  <a:srgbClr val="545454"/>
                </a:solidFill>
                <a:effectLst/>
              </a:rPr>
              <a:t> Single-minded, self-starting and dedicated. They provide specialist knowledge and skills.</a:t>
            </a:r>
          </a:p>
          <a:p>
            <a:pPr algn="just" fontAlgn="b">
              <a:lnSpc>
                <a:spcPct val="150000"/>
              </a:lnSpc>
            </a:pPr>
            <a:r>
              <a:rPr lang="en-GB" b="1" i="0" dirty="0">
                <a:solidFill>
                  <a:srgbClr val="00833C"/>
                </a:solidFill>
                <a:effectLst/>
              </a:rPr>
              <a:t>Allowable weaknesses:</a:t>
            </a:r>
            <a:r>
              <a:rPr lang="en-GB" b="0" i="0" dirty="0">
                <a:solidFill>
                  <a:srgbClr val="545454"/>
                </a:solidFill>
                <a:effectLst/>
              </a:rPr>
              <a:t> Tends to contribute on a narrow front and can dwell on the technicalities.</a:t>
            </a:r>
          </a:p>
          <a:p>
            <a:pPr algn="just" fontAlgn="b">
              <a:lnSpc>
                <a:spcPct val="150000"/>
              </a:lnSpc>
            </a:pPr>
            <a:r>
              <a:rPr lang="en-GB" b="1" i="0" dirty="0">
                <a:solidFill>
                  <a:srgbClr val="00833C"/>
                </a:solidFill>
                <a:effectLst/>
              </a:rPr>
              <a:t>Don't be surprised to find that:</a:t>
            </a:r>
            <a:r>
              <a:rPr lang="en-GB" b="0" i="0" dirty="0">
                <a:solidFill>
                  <a:srgbClr val="545454"/>
                </a:solidFill>
                <a:effectLst/>
              </a:rPr>
              <a:t> They overload you with information.</a:t>
            </a:r>
          </a:p>
          <a:p>
            <a:endParaRPr lang="en-GB" dirty="0"/>
          </a:p>
        </p:txBody>
      </p:sp>
    </p:spTree>
    <p:extLst>
      <p:ext uri="{BB962C8B-B14F-4D97-AF65-F5344CB8AC3E}">
        <p14:creationId xmlns:p14="http://schemas.microsoft.com/office/powerpoint/2010/main" val="39203820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Shaper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Provides the necessary drive to ensure that the team keeps moving and does not lose focus or momentum.</a:t>
            </a:r>
          </a:p>
          <a:p>
            <a:pPr algn="l" fontAlgn="b"/>
            <a:r>
              <a:rPr lang="en-GB" b="1" i="0" dirty="0">
                <a:solidFill>
                  <a:srgbClr val="00833C"/>
                </a:solidFill>
                <a:effectLst/>
              </a:rPr>
              <a:t>Strengths:</a:t>
            </a:r>
            <a:r>
              <a:rPr lang="en-GB" b="0" i="0" dirty="0">
                <a:solidFill>
                  <a:srgbClr val="545454"/>
                </a:solidFill>
                <a:effectLst/>
              </a:rPr>
              <a:t> Challenging, dynamic, thrives on pressure. Has the drive and courage to overcome obstacles.</a:t>
            </a:r>
          </a:p>
          <a:p>
            <a:pPr algn="l" fontAlgn="b"/>
            <a:r>
              <a:rPr lang="en-GB" b="1" i="0" dirty="0">
                <a:solidFill>
                  <a:srgbClr val="00833C"/>
                </a:solidFill>
                <a:effectLst/>
              </a:rPr>
              <a:t>Allowable weaknesses:</a:t>
            </a:r>
            <a:r>
              <a:rPr lang="en-GB" b="0" i="0" dirty="0">
                <a:solidFill>
                  <a:srgbClr val="545454"/>
                </a:solidFill>
                <a:effectLst/>
              </a:rPr>
              <a:t> Can be prone to provocation, and may sometimes offend people's feelings.</a:t>
            </a:r>
          </a:p>
          <a:p>
            <a:pPr algn="l" fontAlgn="b"/>
            <a:r>
              <a:rPr lang="en-GB" b="1" i="0" dirty="0">
                <a:solidFill>
                  <a:srgbClr val="00833C"/>
                </a:solidFill>
                <a:effectLst/>
              </a:rPr>
              <a:t>Don't be surprised to find that:</a:t>
            </a:r>
            <a:r>
              <a:rPr lang="en-GB" b="0" i="0" dirty="0">
                <a:solidFill>
                  <a:srgbClr val="545454"/>
                </a:solidFill>
                <a:effectLst/>
              </a:rPr>
              <a:t> They could risk becoming aggressive and bad-humoured in their attempts to get things done.</a:t>
            </a:r>
          </a:p>
          <a:p>
            <a:endParaRPr lang="en-GB" dirty="0"/>
          </a:p>
        </p:txBody>
      </p:sp>
    </p:spTree>
    <p:extLst>
      <p:ext uri="{BB962C8B-B14F-4D97-AF65-F5344CB8AC3E}">
        <p14:creationId xmlns:p14="http://schemas.microsoft.com/office/powerpoint/2010/main" val="3480875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Implementer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Needed to plan a workable strategy and carry it out as efficiently as possible.</a:t>
            </a:r>
          </a:p>
          <a:p>
            <a:pPr algn="l" fontAlgn="b"/>
            <a:r>
              <a:rPr lang="en-GB" b="1" i="0" dirty="0">
                <a:solidFill>
                  <a:srgbClr val="00833C"/>
                </a:solidFill>
                <a:effectLst/>
              </a:rPr>
              <a:t>Strengths:</a:t>
            </a:r>
            <a:r>
              <a:rPr lang="en-GB" b="0" i="0" dirty="0">
                <a:solidFill>
                  <a:srgbClr val="545454"/>
                </a:solidFill>
                <a:effectLst/>
              </a:rPr>
              <a:t> Practical, reliable, efficient. Turns ideas into actions and organises work that needs to be done.</a:t>
            </a:r>
          </a:p>
          <a:p>
            <a:pPr algn="l" fontAlgn="b"/>
            <a:r>
              <a:rPr lang="en-GB" b="1" i="0" dirty="0">
                <a:solidFill>
                  <a:srgbClr val="00833C"/>
                </a:solidFill>
                <a:effectLst/>
              </a:rPr>
              <a:t>Allowable weaknesses:</a:t>
            </a:r>
            <a:r>
              <a:rPr lang="en-GB" b="0" i="0" dirty="0">
                <a:solidFill>
                  <a:srgbClr val="545454"/>
                </a:solidFill>
                <a:effectLst/>
              </a:rPr>
              <a:t> Can be a bit inflexible and slow to respond to new possibilities.</a:t>
            </a:r>
          </a:p>
          <a:p>
            <a:pPr algn="l" fontAlgn="b"/>
            <a:r>
              <a:rPr lang="en-GB" b="1" i="0" dirty="0">
                <a:solidFill>
                  <a:srgbClr val="00833C"/>
                </a:solidFill>
                <a:effectLst/>
              </a:rPr>
              <a:t>Don't be surprised to find that:</a:t>
            </a:r>
            <a:r>
              <a:rPr lang="en-GB" b="0" i="0" dirty="0">
                <a:solidFill>
                  <a:srgbClr val="545454"/>
                </a:solidFill>
                <a:effectLst/>
              </a:rPr>
              <a:t> They might be slow to relinquish their plans in favour of positive changes.</a:t>
            </a:r>
          </a:p>
          <a:p>
            <a:endParaRPr lang="en-GB" dirty="0"/>
          </a:p>
        </p:txBody>
      </p:sp>
    </p:spTree>
    <p:extLst>
      <p:ext uri="{BB962C8B-B14F-4D97-AF65-F5344CB8AC3E}">
        <p14:creationId xmlns:p14="http://schemas.microsoft.com/office/powerpoint/2010/main" val="3501905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Completer Finisher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Most effectively used at the end of tasks to polish and scrutinise the work for errors, subjecting it to the highest standards of quality control.</a:t>
            </a:r>
          </a:p>
          <a:p>
            <a:pPr algn="just" fontAlgn="b"/>
            <a:r>
              <a:rPr lang="en-GB" b="1" i="0" dirty="0">
                <a:solidFill>
                  <a:srgbClr val="00833C"/>
                </a:solidFill>
                <a:effectLst/>
              </a:rPr>
              <a:t>Strengths:</a:t>
            </a:r>
            <a:r>
              <a:rPr lang="en-GB" b="0" i="0" dirty="0">
                <a:solidFill>
                  <a:srgbClr val="545454"/>
                </a:solidFill>
                <a:effectLst/>
              </a:rPr>
              <a:t> Painstaking, conscientious, anxious. Searches out errors. Polishes and perfects.</a:t>
            </a:r>
          </a:p>
          <a:p>
            <a:pPr algn="just" fontAlgn="b"/>
            <a:r>
              <a:rPr lang="en-GB" b="1" i="0" dirty="0">
                <a:solidFill>
                  <a:srgbClr val="00833C"/>
                </a:solidFill>
                <a:effectLst/>
              </a:rPr>
              <a:t>Allowable weaknesses:</a:t>
            </a:r>
            <a:r>
              <a:rPr lang="en-GB" b="0" i="0" dirty="0">
                <a:solidFill>
                  <a:srgbClr val="545454"/>
                </a:solidFill>
                <a:effectLst/>
              </a:rPr>
              <a:t> Can be inclined to worry unduly, and reluctant to delegate.</a:t>
            </a:r>
          </a:p>
          <a:p>
            <a:pPr algn="just" fontAlgn="b"/>
            <a:r>
              <a:rPr lang="en-GB" b="1" i="0" dirty="0">
                <a:solidFill>
                  <a:srgbClr val="00833C"/>
                </a:solidFill>
                <a:effectLst/>
              </a:rPr>
              <a:t>Don't be surprised to find that:</a:t>
            </a:r>
            <a:r>
              <a:rPr lang="en-GB" b="0" i="0" dirty="0">
                <a:solidFill>
                  <a:srgbClr val="545454"/>
                </a:solidFill>
                <a:effectLst/>
              </a:rPr>
              <a:t> They could be accused of taking their perfectionism to extremes.</a:t>
            </a:r>
          </a:p>
          <a:p>
            <a:endParaRPr lang="en-GB" dirty="0"/>
          </a:p>
        </p:txBody>
      </p:sp>
    </p:spTree>
    <p:extLst>
      <p:ext uri="{BB962C8B-B14F-4D97-AF65-F5344CB8AC3E}">
        <p14:creationId xmlns:p14="http://schemas.microsoft.com/office/powerpoint/2010/main" val="9675552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74431-91F8-2315-9430-7AFC7B2ADB38}"/>
              </a:ext>
            </a:extLst>
          </p:cNvPr>
          <p:cNvSpPr>
            <a:spLocks noGrp="1"/>
          </p:cNvSpPr>
          <p:nvPr>
            <p:ph type="title"/>
          </p:nvPr>
        </p:nvSpPr>
        <p:spPr/>
        <p:txBody>
          <a:bodyPr/>
          <a:lstStyle/>
          <a:p>
            <a:r>
              <a:rPr lang="en-GB" dirty="0"/>
              <a:t>What is the purpose of Belbin’s Theory</a:t>
            </a:r>
          </a:p>
        </p:txBody>
      </p:sp>
      <p:sp>
        <p:nvSpPr>
          <p:cNvPr id="3" name="Content Placeholder 2">
            <a:extLst>
              <a:ext uri="{FF2B5EF4-FFF2-40B4-BE49-F238E27FC236}">
                <a16:creationId xmlns:a16="http://schemas.microsoft.com/office/drawing/2014/main" id="{F3569220-070C-C63A-606C-31100B743386}"/>
              </a:ext>
            </a:extLst>
          </p:cNvPr>
          <p:cNvSpPr>
            <a:spLocks noGrp="1"/>
          </p:cNvSpPr>
          <p:nvPr>
            <p:ph idx="1"/>
          </p:nvPr>
        </p:nvSpPr>
        <p:spPr>
          <a:xfrm>
            <a:off x="1119094" y="1713519"/>
            <a:ext cx="10515600" cy="2595516"/>
          </a:xfrm>
        </p:spPr>
        <p:txBody>
          <a:bodyPr/>
          <a:lstStyle/>
          <a:p>
            <a:r>
              <a:rPr lang="en-GB" dirty="0"/>
              <a:t>Identify </a:t>
            </a:r>
          </a:p>
          <a:p>
            <a:endParaRPr lang="en-GB" dirty="0"/>
          </a:p>
          <a:p>
            <a:r>
              <a:rPr lang="en-GB" dirty="0"/>
              <a:t>Right People for the Right job</a:t>
            </a:r>
          </a:p>
          <a:p>
            <a:endParaRPr lang="en-GB" dirty="0"/>
          </a:p>
          <a:p>
            <a:r>
              <a:rPr lang="en-GB" dirty="0"/>
              <a:t>Maximize the productivity and minimize the risk </a:t>
            </a:r>
          </a:p>
        </p:txBody>
      </p:sp>
      <p:sp>
        <p:nvSpPr>
          <p:cNvPr id="4" name="TextBox 3">
            <a:extLst>
              <a:ext uri="{FF2B5EF4-FFF2-40B4-BE49-F238E27FC236}">
                <a16:creationId xmlns:a16="http://schemas.microsoft.com/office/drawing/2014/main" id="{83146F6F-CB80-32FA-5F0E-E24BBCBBF7E1}"/>
              </a:ext>
            </a:extLst>
          </p:cNvPr>
          <p:cNvSpPr txBox="1"/>
          <p:nvPr/>
        </p:nvSpPr>
        <p:spPr>
          <a:xfrm>
            <a:off x="7382578" y="2488094"/>
            <a:ext cx="3031958" cy="88036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Is the test accurate or worthwhile in your opinion?</a:t>
            </a:r>
          </a:p>
        </p:txBody>
      </p:sp>
      <p:pic>
        <p:nvPicPr>
          <p:cNvPr id="5" name="Picture 2" descr="Amazon.co.uk: Question of the Day : Alexa Skills">
            <a:extLst>
              <a:ext uri="{FF2B5EF4-FFF2-40B4-BE49-F238E27FC236}">
                <a16:creationId xmlns:a16="http://schemas.microsoft.com/office/drawing/2014/main" id="{C357001F-C66D-2E65-5C5F-6F35176371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2271" y="2570608"/>
            <a:ext cx="1295868" cy="1295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51843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6B4FA-7C6A-2E18-2E94-C33A68869D77}"/>
              </a:ext>
            </a:extLst>
          </p:cNvPr>
          <p:cNvSpPr>
            <a:spLocks noGrp="1"/>
          </p:cNvSpPr>
          <p:nvPr>
            <p:ph type="title"/>
          </p:nvPr>
        </p:nvSpPr>
        <p:spPr>
          <a:xfrm>
            <a:off x="886012" y="556373"/>
            <a:ext cx="10515600" cy="770403"/>
          </a:xfrm>
        </p:spPr>
        <p:txBody>
          <a:bodyPr/>
          <a:lstStyle/>
          <a:p>
            <a:r>
              <a:rPr lang="en-GB" dirty="0"/>
              <a:t>Why do we need diverse team?</a:t>
            </a:r>
          </a:p>
        </p:txBody>
      </p:sp>
      <p:sp>
        <p:nvSpPr>
          <p:cNvPr id="3" name="Content Placeholder 2">
            <a:extLst>
              <a:ext uri="{FF2B5EF4-FFF2-40B4-BE49-F238E27FC236}">
                <a16:creationId xmlns:a16="http://schemas.microsoft.com/office/drawing/2014/main" id="{E9B92B31-BD39-A8A8-7BE2-0308A57DC245}"/>
              </a:ext>
            </a:extLst>
          </p:cNvPr>
          <p:cNvSpPr>
            <a:spLocks noGrp="1"/>
          </p:cNvSpPr>
          <p:nvPr>
            <p:ph idx="1"/>
          </p:nvPr>
        </p:nvSpPr>
        <p:spPr>
          <a:xfrm>
            <a:off x="838200" y="2118472"/>
            <a:ext cx="10515600" cy="905622"/>
          </a:xfrm>
        </p:spPr>
        <p:txBody>
          <a:bodyPr/>
          <a:lstStyle/>
          <a:p>
            <a:pPr marL="0" indent="0" algn="ctr">
              <a:buNone/>
            </a:pPr>
            <a:r>
              <a:rPr lang="en-GB" dirty="0"/>
              <a:t>If Your Team Agrees on Everything, Working Together Is Pointless (Davey, 2017)</a:t>
            </a:r>
          </a:p>
        </p:txBody>
      </p:sp>
      <p:sp>
        <p:nvSpPr>
          <p:cNvPr id="4" name="Rectangle 3">
            <a:extLst>
              <a:ext uri="{FF2B5EF4-FFF2-40B4-BE49-F238E27FC236}">
                <a16:creationId xmlns:a16="http://schemas.microsoft.com/office/drawing/2014/main" id="{9A16E5FE-AB01-6976-EB56-C136FE9C4CF7}"/>
              </a:ext>
            </a:extLst>
          </p:cNvPr>
          <p:cNvSpPr/>
          <p:nvPr/>
        </p:nvSpPr>
        <p:spPr>
          <a:xfrm>
            <a:off x="127615" y="4096130"/>
            <a:ext cx="12032396" cy="1446550"/>
          </a:xfrm>
          <a:prstGeom prst="rect">
            <a:avLst/>
          </a:prstGeom>
          <a:noFill/>
        </p:spPr>
        <p:txBody>
          <a:bodyPr wrap="none" lIns="91440" tIns="45720" rIns="91440" bIns="45720">
            <a:spAutoFit/>
          </a:bodyPr>
          <a:lstStyle/>
          <a:p>
            <a:pPr algn="ctr"/>
            <a:r>
              <a:rPr lang="en-US" sz="4400" b="0" cap="none" spc="0" dirty="0">
                <a:ln w="0"/>
                <a:solidFill>
                  <a:schemeClr val="accent1"/>
                </a:solidFill>
                <a:effectLst>
                  <a:outerShdw blurRad="38100" dist="25400" dir="5400000" algn="ctr" rotWithShape="0">
                    <a:srgbClr val="6E747A">
                      <a:alpha val="43000"/>
                    </a:srgbClr>
                  </a:outerShdw>
                </a:effectLst>
              </a:rPr>
              <a:t>Therefore, </a:t>
            </a:r>
            <a:r>
              <a:rPr lang="en-US" sz="4400" dirty="0">
                <a:ln w="0"/>
                <a:solidFill>
                  <a:schemeClr val="accent1"/>
                </a:solidFill>
                <a:effectLst>
                  <a:outerShdw blurRad="38100" dist="25400" dir="5400000" algn="ctr" rotWithShape="0">
                    <a:srgbClr val="6E747A">
                      <a:alpha val="43000"/>
                    </a:srgbClr>
                  </a:outerShdw>
                </a:effectLst>
              </a:rPr>
              <a:t>is</a:t>
            </a:r>
            <a:r>
              <a:rPr lang="en-US" sz="4400" b="0" cap="none" spc="0" dirty="0">
                <a:ln w="0"/>
                <a:solidFill>
                  <a:schemeClr val="accent1"/>
                </a:solidFill>
                <a:effectLst>
                  <a:outerShdw blurRad="38100" dist="25400" dir="5400000" algn="ctr" rotWithShape="0">
                    <a:srgbClr val="6E747A">
                      <a:alpha val="43000"/>
                    </a:srgbClr>
                  </a:outerShdw>
                </a:effectLst>
              </a:rPr>
              <a:t> the </a:t>
            </a:r>
            <a:r>
              <a:rPr lang="en-US" sz="4400" b="0" cap="none" spc="0" dirty="0" err="1">
                <a:ln w="0"/>
                <a:solidFill>
                  <a:schemeClr val="accent1"/>
                </a:solidFill>
                <a:effectLst>
                  <a:outerShdw blurRad="38100" dist="25400" dir="5400000" algn="ctr" rotWithShape="0">
                    <a:srgbClr val="6E747A">
                      <a:alpha val="43000"/>
                    </a:srgbClr>
                  </a:outerShdw>
                </a:effectLst>
              </a:rPr>
              <a:t>Brigrade</a:t>
            </a:r>
            <a:r>
              <a:rPr lang="en-US" sz="4400" b="0" cap="none" spc="0" dirty="0">
                <a:ln w="0"/>
                <a:solidFill>
                  <a:schemeClr val="accent1"/>
                </a:solidFill>
                <a:effectLst>
                  <a:outerShdw blurRad="38100" dist="25400" dir="5400000" algn="ctr" rotWithShape="0">
                    <a:srgbClr val="6E747A">
                      <a:alpha val="43000"/>
                    </a:srgbClr>
                  </a:outerShdw>
                </a:effectLst>
              </a:rPr>
              <a:t> system good in a kitchen?</a:t>
            </a:r>
          </a:p>
          <a:p>
            <a:pPr algn="ctr"/>
            <a:r>
              <a:rPr lang="en-US" sz="4400" dirty="0">
                <a:ln w="0"/>
                <a:solidFill>
                  <a:schemeClr val="accent1"/>
                </a:solidFill>
                <a:effectLst>
                  <a:outerShdw blurRad="38100" dist="25400" dir="5400000" algn="ctr" rotWithShape="0">
                    <a:srgbClr val="6E747A">
                      <a:alpha val="43000"/>
                    </a:srgbClr>
                  </a:outerShdw>
                </a:effectLst>
              </a:rPr>
              <a:t>What are the other options? </a:t>
            </a:r>
            <a:endParaRPr lang="en-US" sz="4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0495284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1E61-85F0-8662-9343-191DD4C8CD71}"/>
              </a:ext>
            </a:extLst>
          </p:cNvPr>
          <p:cNvSpPr>
            <a:spLocks noGrp="1"/>
          </p:cNvSpPr>
          <p:nvPr>
            <p:ph type="title"/>
          </p:nvPr>
        </p:nvSpPr>
        <p:spPr>
          <a:xfrm>
            <a:off x="736600" y="443120"/>
            <a:ext cx="10515600" cy="1325563"/>
          </a:xfrm>
        </p:spPr>
        <p:txBody>
          <a:bodyPr/>
          <a:lstStyle/>
          <a:p>
            <a:r>
              <a:rPr lang="en-GB" sz="4400" dirty="0"/>
              <a:t>MBTI - 16 Personality Test</a:t>
            </a:r>
            <a:endParaRPr lang="en-GB" dirty="0"/>
          </a:p>
        </p:txBody>
      </p:sp>
      <p:sp>
        <p:nvSpPr>
          <p:cNvPr id="3" name="Content Placeholder 2">
            <a:extLst>
              <a:ext uri="{FF2B5EF4-FFF2-40B4-BE49-F238E27FC236}">
                <a16:creationId xmlns:a16="http://schemas.microsoft.com/office/drawing/2014/main" id="{12C8789C-D5B7-B8DB-F07A-1B64A1A5C07C}"/>
              </a:ext>
            </a:extLst>
          </p:cNvPr>
          <p:cNvSpPr>
            <a:spLocks noGrp="1"/>
          </p:cNvSpPr>
          <p:nvPr>
            <p:ph idx="1"/>
          </p:nvPr>
        </p:nvSpPr>
        <p:spPr>
          <a:xfrm>
            <a:off x="787473" y="1508873"/>
            <a:ext cx="5691021" cy="3320115"/>
          </a:xfrm>
        </p:spPr>
        <p:txBody>
          <a:bodyPr/>
          <a:lstStyle/>
          <a:p>
            <a:pPr marL="0" indent="0" algn="just">
              <a:lnSpc>
                <a:spcPct val="150000"/>
              </a:lnSpc>
              <a:buNone/>
            </a:pPr>
            <a:r>
              <a:rPr lang="en-GB" b="0" i="0" dirty="0">
                <a:solidFill>
                  <a:srgbClr val="202124"/>
                </a:solidFill>
                <a:effectLst/>
                <a:latin typeface="Google Sans"/>
              </a:rPr>
              <a:t>The MBTI (Myers &amp; </a:t>
            </a:r>
            <a:r>
              <a:rPr lang="en-GB" b="0" i="0" dirty="0" err="1">
                <a:solidFill>
                  <a:srgbClr val="202124"/>
                </a:solidFill>
                <a:effectLst/>
                <a:latin typeface="Google Sans"/>
              </a:rPr>
              <a:t>McCaulley</a:t>
            </a:r>
            <a:r>
              <a:rPr lang="en-GB" b="0" i="0" dirty="0">
                <a:solidFill>
                  <a:srgbClr val="202124"/>
                </a:solidFill>
                <a:effectLst/>
                <a:latin typeface="Google Sans"/>
              </a:rPr>
              <a:t>, 1985), a short form of Myers-Briggs Type Indicator is</a:t>
            </a:r>
            <a:r>
              <a:rPr lang="en-GB" b="0" i="0" dirty="0">
                <a:solidFill>
                  <a:srgbClr val="040C28"/>
                </a:solidFill>
                <a:effectLst/>
                <a:latin typeface="Google Sans"/>
              </a:rPr>
              <a:t> based on a theory of psychological “types” developed by the Swiss psychologist Carl Jung</a:t>
            </a:r>
            <a:r>
              <a:rPr lang="en-GB" b="0" i="0" dirty="0">
                <a:solidFill>
                  <a:srgbClr val="202124"/>
                </a:solidFill>
                <a:effectLst/>
                <a:latin typeface="Google Sans"/>
              </a:rPr>
              <a:t>.</a:t>
            </a:r>
            <a:endParaRPr lang="en-GB" dirty="0"/>
          </a:p>
        </p:txBody>
      </p:sp>
      <p:sp>
        <p:nvSpPr>
          <p:cNvPr id="6" name="TextBox 5">
            <a:extLst>
              <a:ext uri="{FF2B5EF4-FFF2-40B4-BE49-F238E27FC236}">
                <a16:creationId xmlns:a16="http://schemas.microsoft.com/office/drawing/2014/main" id="{2D9C267A-DC90-5AFF-883F-31DB63C565BA}"/>
              </a:ext>
            </a:extLst>
          </p:cNvPr>
          <p:cNvSpPr txBox="1"/>
          <p:nvPr/>
        </p:nvSpPr>
        <p:spPr>
          <a:xfrm>
            <a:off x="9296594" y="5347997"/>
            <a:ext cx="2725271" cy="369332"/>
          </a:xfrm>
          <a:prstGeom prst="rect">
            <a:avLst/>
          </a:prstGeom>
          <a:noFill/>
        </p:spPr>
        <p:txBody>
          <a:bodyPr wrap="square">
            <a:spAutoFit/>
          </a:bodyPr>
          <a:lstStyle/>
          <a:p>
            <a:r>
              <a:rPr lang="en-GB" b="0" i="0" dirty="0">
                <a:effectLst/>
                <a:latin typeface="Open Sans" panose="020B0606030504020204" pitchFamily="34" charset="0"/>
              </a:rPr>
              <a:t>NERIS Analytics Limited</a:t>
            </a:r>
            <a:endParaRPr lang="en-GB" dirty="0"/>
          </a:p>
        </p:txBody>
      </p:sp>
      <p:pic>
        <p:nvPicPr>
          <p:cNvPr id="7" name="Picture 6" descr="A qr code on a white background&#10;&#10;Description automatically generated">
            <a:extLst>
              <a:ext uri="{FF2B5EF4-FFF2-40B4-BE49-F238E27FC236}">
                <a16:creationId xmlns:a16="http://schemas.microsoft.com/office/drawing/2014/main" id="{2CD7491C-CC54-6EB2-9DAB-A44A6D1333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9216" y="426276"/>
            <a:ext cx="4750067" cy="4750067"/>
          </a:xfrm>
          <a:prstGeom prst="rect">
            <a:avLst/>
          </a:prstGeom>
        </p:spPr>
      </p:pic>
    </p:spTree>
    <p:extLst>
      <p:ext uri="{BB962C8B-B14F-4D97-AF65-F5344CB8AC3E}">
        <p14:creationId xmlns:p14="http://schemas.microsoft.com/office/powerpoint/2010/main" val="5038858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39DB7-CCB8-E096-2793-6D9C793E9A43}"/>
              </a:ext>
            </a:extLst>
          </p:cNvPr>
          <p:cNvSpPr>
            <a:spLocks noGrp="1"/>
          </p:cNvSpPr>
          <p:nvPr>
            <p:ph type="title"/>
          </p:nvPr>
        </p:nvSpPr>
        <p:spPr/>
        <p:txBody>
          <a:bodyPr/>
          <a:lstStyle/>
          <a:p>
            <a:r>
              <a:rPr lang="en-GB" dirty="0"/>
              <a:t>Activity – You are ‘I’ or ‘E’?</a:t>
            </a:r>
          </a:p>
        </p:txBody>
      </p:sp>
      <p:sp>
        <p:nvSpPr>
          <p:cNvPr id="6" name="Rectangle 5">
            <a:extLst>
              <a:ext uri="{FF2B5EF4-FFF2-40B4-BE49-F238E27FC236}">
                <a16:creationId xmlns:a16="http://schemas.microsoft.com/office/drawing/2014/main" id="{D7AEEC8D-7AFE-D614-737C-48D139111E97}"/>
              </a:ext>
            </a:extLst>
          </p:cNvPr>
          <p:cNvSpPr/>
          <p:nvPr/>
        </p:nvSpPr>
        <p:spPr>
          <a:xfrm>
            <a:off x="223742" y="2235644"/>
            <a:ext cx="7495720" cy="1754326"/>
          </a:xfrm>
          <a:prstGeom prst="rect">
            <a:avLst/>
          </a:prstGeom>
          <a:noFill/>
        </p:spPr>
        <p:txBody>
          <a:bodyPr wrap="square" lIns="91440" tIns="45720" rIns="91440" bIns="45720">
            <a:spAutoFit/>
          </a:bodyPr>
          <a:lstStyle/>
          <a:p>
            <a:pPr algn="ctr"/>
            <a:r>
              <a:rPr lang="en-US" sz="5400" b="0" i="1" cap="none" spc="0" dirty="0">
                <a:ln w="0"/>
                <a:solidFill>
                  <a:schemeClr val="accent1"/>
                </a:solidFill>
                <a:effectLst>
                  <a:outerShdw blurRad="38100" dist="25400" dir="5400000" algn="ctr" rotWithShape="0">
                    <a:srgbClr val="6E747A">
                      <a:alpha val="43000"/>
                    </a:srgbClr>
                  </a:outerShdw>
                </a:effectLst>
                <a:latin typeface="PMingLiU-ExtB" panose="02020500000000000000" pitchFamily="18" charset="-120"/>
                <a:ea typeface="PMingLiU-ExtB" panose="02020500000000000000" pitchFamily="18" charset="-120"/>
              </a:rPr>
              <a:t>80% fortune 500 use MBTI </a:t>
            </a:r>
          </a:p>
          <a:p>
            <a:pPr algn="ctr"/>
            <a:r>
              <a:rPr lang="en-US" sz="5400" b="0" i="1" cap="none" spc="0" dirty="0">
                <a:ln w="0"/>
                <a:solidFill>
                  <a:schemeClr val="accent1"/>
                </a:solidFill>
                <a:effectLst>
                  <a:outerShdw blurRad="38100" dist="25400" dir="5400000" algn="ctr" rotWithShape="0">
                    <a:srgbClr val="6E747A">
                      <a:alpha val="43000"/>
                    </a:srgbClr>
                  </a:outerShdw>
                </a:effectLst>
                <a:latin typeface="PMingLiU-ExtB" panose="02020500000000000000" pitchFamily="18" charset="-120"/>
                <a:ea typeface="PMingLiU-ExtB" panose="02020500000000000000" pitchFamily="18" charset="-120"/>
              </a:rPr>
              <a:t>(Psychology Today)</a:t>
            </a:r>
          </a:p>
        </p:txBody>
      </p:sp>
      <p:sp>
        <p:nvSpPr>
          <p:cNvPr id="7" name="TextBox 6">
            <a:extLst>
              <a:ext uri="{FF2B5EF4-FFF2-40B4-BE49-F238E27FC236}">
                <a16:creationId xmlns:a16="http://schemas.microsoft.com/office/drawing/2014/main" id="{AA9F2726-7AD1-5BC0-CA8D-45FDB7DE67BB}"/>
              </a:ext>
            </a:extLst>
          </p:cNvPr>
          <p:cNvSpPr txBox="1"/>
          <p:nvPr/>
        </p:nvSpPr>
        <p:spPr>
          <a:xfrm>
            <a:off x="10436106" y="5393125"/>
            <a:ext cx="1667436" cy="369332"/>
          </a:xfrm>
          <a:prstGeom prst="rect">
            <a:avLst/>
          </a:prstGeom>
          <a:noFill/>
        </p:spPr>
        <p:txBody>
          <a:bodyPr wrap="square">
            <a:spAutoFit/>
          </a:bodyPr>
          <a:lstStyle/>
          <a:p>
            <a:r>
              <a:rPr lang="en-GB" dirty="0"/>
              <a:t>(Dattner, 2008)</a:t>
            </a:r>
          </a:p>
        </p:txBody>
      </p:sp>
      <p:sp>
        <p:nvSpPr>
          <p:cNvPr id="3" name="TextBox 2">
            <a:extLst>
              <a:ext uri="{FF2B5EF4-FFF2-40B4-BE49-F238E27FC236}">
                <a16:creationId xmlns:a16="http://schemas.microsoft.com/office/drawing/2014/main" id="{759CE641-CED4-21A5-13D1-97703C1A40B8}"/>
              </a:ext>
            </a:extLst>
          </p:cNvPr>
          <p:cNvSpPr txBox="1"/>
          <p:nvPr/>
        </p:nvSpPr>
        <p:spPr>
          <a:xfrm>
            <a:off x="8405015" y="2289504"/>
            <a:ext cx="2435190" cy="88036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Did your results match </a:t>
            </a:r>
            <a:r>
              <a:rPr lang="en-GB" dirty="0" err="1"/>
              <a:t>Belbins</a:t>
            </a:r>
            <a:r>
              <a:rPr lang="en-GB" dirty="0"/>
              <a:t>?</a:t>
            </a:r>
          </a:p>
        </p:txBody>
      </p:sp>
      <p:pic>
        <p:nvPicPr>
          <p:cNvPr id="4" name="Picture 2" descr="Amazon.co.uk: Question of the Day : Alexa Skills">
            <a:extLst>
              <a:ext uri="{FF2B5EF4-FFF2-40B4-BE49-F238E27FC236}">
                <a16:creationId xmlns:a16="http://schemas.microsoft.com/office/drawing/2014/main" id="{03FD4D34-5E13-7C9B-1640-7A83CD9809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2271" y="2570608"/>
            <a:ext cx="1295868" cy="1295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70329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C90DD-6FA0-5757-8AA8-FAFF0FDF8200}"/>
              </a:ext>
            </a:extLst>
          </p:cNvPr>
          <p:cNvSpPr>
            <a:spLocks noGrp="1"/>
          </p:cNvSpPr>
          <p:nvPr>
            <p:ph type="title"/>
          </p:nvPr>
        </p:nvSpPr>
        <p:spPr/>
        <p:txBody>
          <a:bodyPr/>
          <a:lstStyle/>
          <a:p>
            <a:r>
              <a:rPr lang="en-GB" sz="4400" dirty="0"/>
              <a:t>MBTI</a:t>
            </a:r>
            <a:endParaRPr lang="en-GB" dirty="0"/>
          </a:p>
        </p:txBody>
      </p:sp>
      <p:sp>
        <p:nvSpPr>
          <p:cNvPr id="3" name="Content Placeholder 2">
            <a:extLst>
              <a:ext uri="{FF2B5EF4-FFF2-40B4-BE49-F238E27FC236}">
                <a16:creationId xmlns:a16="http://schemas.microsoft.com/office/drawing/2014/main" id="{AF828260-A0F2-701D-A163-CE90AD629B42}"/>
              </a:ext>
            </a:extLst>
          </p:cNvPr>
          <p:cNvSpPr>
            <a:spLocks noGrp="1"/>
          </p:cNvSpPr>
          <p:nvPr>
            <p:ph idx="1"/>
          </p:nvPr>
        </p:nvSpPr>
        <p:spPr>
          <a:xfrm>
            <a:off x="766482" y="1532778"/>
            <a:ext cx="10515600" cy="3284257"/>
          </a:xfrm>
        </p:spPr>
        <p:txBody>
          <a:bodyPr/>
          <a:lstStyle/>
          <a:p>
            <a:pPr algn="just">
              <a:lnSpc>
                <a:spcPct val="150000"/>
              </a:lnSpc>
            </a:pPr>
            <a:r>
              <a:rPr lang="en-GB" dirty="0"/>
              <a:t>This is only an insight, not 100% correct</a:t>
            </a:r>
          </a:p>
          <a:p>
            <a:pPr algn="just">
              <a:lnSpc>
                <a:spcPct val="150000"/>
              </a:lnSpc>
            </a:pPr>
            <a:r>
              <a:rPr lang="en-GB" dirty="0"/>
              <a:t>You may agree or disagree</a:t>
            </a:r>
          </a:p>
          <a:p>
            <a:pPr algn="just">
              <a:lnSpc>
                <a:spcPct val="150000"/>
              </a:lnSpc>
            </a:pPr>
            <a:r>
              <a:rPr lang="en-GB" dirty="0"/>
              <a:t>Hopefully, it can give you some ideas what you want to do in the future</a:t>
            </a:r>
          </a:p>
        </p:txBody>
      </p:sp>
    </p:spTree>
    <p:extLst>
      <p:ext uri="{BB962C8B-B14F-4D97-AF65-F5344CB8AC3E}">
        <p14:creationId xmlns:p14="http://schemas.microsoft.com/office/powerpoint/2010/main" val="17523011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26DE-263F-754A-CB74-E9854D9FD04E}"/>
              </a:ext>
            </a:extLst>
          </p:cNvPr>
          <p:cNvSpPr>
            <a:spLocks noGrp="1"/>
          </p:cNvSpPr>
          <p:nvPr>
            <p:ph type="title"/>
          </p:nvPr>
        </p:nvSpPr>
        <p:spPr>
          <a:xfrm>
            <a:off x="639417" y="59889"/>
            <a:ext cx="10515600" cy="1325563"/>
          </a:xfrm>
        </p:spPr>
        <p:txBody>
          <a:bodyPr/>
          <a:lstStyle/>
          <a:p>
            <a:r>
              <a:rPr lang="en-GB" dirty="0"/>
              <a:t>Refs </a:t>
            </a:r>
            <a:br>
              <a:rPr lang="en-GB" dirty="0"/>
            </a:br>
            <a:endParaRPr lang="en-GB" dirty="0"/>
          </a:p>
        </p:txBody>
      </p:sp>
      <p:sp>
        <p:nvSpPr>
          <p:cNvPr id="3" name="Content Placeholder 2">
            <a:extLst>
              <a:ext uri="{FF2B5EF4-FFF2-40B4-BE49-F238E27FC236}">
                <a16:creationId xmlns:a16="http://schemas.microsoft.com/office/drawing/2014/main" id="{F3F1BF33-3406-B7C3-B377-4B7D03E94992}"/>
              </a:ext>
            </a:extLst>
          </p:cNvPr>
          <p:cNvSpPr>
            <a:spLocks noGrp="1"/>
          </p:cNvSpPr>
          <p:nvPr>
            <p:ph idx="1"/>
          </p:nvPr>
        </p:nvSpPr>
        <p:spPr>
          <a:xfrm>
            <a:off x="639417" y="722670"/>
            <a:ext cx="11267448" cy="4999704"/>
          </a:xfrm>
        </p:spPr>
        <p:txBody>
          <a:bodyPr>
            <a:normAutofit/>
          </a:bodyPr>
          <a:lstStyle/>
          <a:p>
            <a:pPr marL="0" indent="0" algn="just">
              <a:lnSpc>
                <a:spcPct val="150000"/>
              </a:lnSpc>
              <a:buNone/>
            </a:pPr>
            <a:r>
              <a:rPr lang="en-GB" sz="2800" dirty="0"/>
              <a:t>Haas, M. and Mortensen, M. (2016) The Secrets of Great Teamwork, </a:t>
            </a:r>
            <a:r>
              <a:rPr lang="en-GB" sz="2800" i="1" dirty="0"/>
              <a:t>Harvard Business Review</a:t>
            </a:r>
            <a:r>
              <a:rPr lang="en-GB" sz="2800" dirty="0"/>
              <a:t>. United States: Harvard Business School Press, pp. 70–76.</a:t>
            </a:r>
          </a:p>
          <a:p>
            <a:pPr marL="0" indent="0">
              <a:lnSpc>
                <a:spcPct val="90000"/>
              </a:lnSpc>
              <a:buNone/>
            </a:pPr>
            <a:endParaRPr lang="en-GB" sz="2800" dirty="0"/>
          </a:p>
          <a:p>
            <a:endParaRPr lang="en-GB" baseline="0" dirty="0"/>
          </a:p>
          <a:p>
            <a:endParaRPr lang="en-GB" dirty="0"/>
          </a:p>
        </p:txBody>
      </p:sp>
    </p:spTree>
    <p:extLst>
      <p:ext uri="{BB962C8B-B14F-4D97-AF65-F5344CB8AC3E}">
        <p14:creationId xmlns:p14="http://schemas.microsoft.com/office/powerpoint/2010/main" val="13782571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1550</Words>
  <Application>Microsoft Office PowerPoint</Application>
  <PresentationFormat>Widescreen</PresentationFormat>
  <Paragraphs>173</Paragraphs>
  <Slides>33</Slides>
  <Notes>4</Notes>
  <HiddenSlides>0</HiddenSlides>
  <MMClips>1</MMClips>
  <ScaleCrop>false</ScaleCrop>
  <HeadingPairs>
    <vt:vector size="6" baseType="variant">
      <vt:variant>
        <vt:lpstr>Fonts Used</vt:lpstr>
      </vt:variant>
      <vt:variant>
        <vt:i4>10</vt:i4>
      </vt:variant>
      <vt:variant>
        <vt:lpstr>Theme</vt:lpstr>
      </vt:variant>
      <vt:variant>
        <vt:i4>15</vt:i4>
      </vt:variant>
      <vt:variant>
        <vt:lpstr>Slide Titles</vt:lpstr>
      </vt:variant>
      <vt:variant>
        <vt:i4>33</vt:i4>
      </vt:variant>
    </vt:vector>
  </HeadingPairs>
  <TitlesOfParts>
    <vt:vector size="58" baseType="lpstr">
      <vt:lpstr>Google Sans</vt:lpstr>
      <vt:lpstr>Meta W01 Book</vt:lpstr>
      <vt:lpstr>Meta W01 Light</vt:lpstr>
      <vt:lpstr>PMingLiU-ExtB</vt:lpstr>
      <vt:lpstr>source-serif-pro</vt:lpstr>
      <vt:lpstr>YouTube Sans</vt:lpstr>
      <vt:lpstr>Arial</vt:lpstr>
      <vt:lpstr>Calibri</vt:lpstr>
      <vt:lpstr>Calibri Light</vt:lpstr>
      <vt:lpstr>Open Sans</vt:lpstr>
      <vt:lpstr>Title Slide 1</vt:lpstr>
      <vt:lpstr>Text 1</vt:lpstr>
      <vt:lpstr>Title Slide 3</vt:lpstr>
      <vt:lpstr>Sub Title 2</vt:lpstr>
      <vt:lpstr>Sub Title 1</vt:lpstr>
      <vt:lpstr>Text Break Info Slide 2</vt:lpstr>
      <vt:lpstr>Text Break / Info Slide 1</vt:lpstr>
      <vt:lpstr>Text 2</vt:lpstr>
      <vt:lpstr>1_Text 1</vt:lpstr>
      <vt:lpstr>1_Title Slide 3</vt:lpstr>
      <vt:lpstr>1_Sub Title 1</vt:lpstr>
      <vt:lpstr>1_Text Break Info Slide 2</vt:lpstr>
      <vt:lpstr>1_Title Slide 1</vt:lpstr>
      <vt:lpstr>IHM PPT Template_</vt:lpstr>
      <vt:lpstr>1_Office Theme</vt:lpstr>
      <vt:lpstr>PowerPoint Presentation</vt:lpstr>
      <vt:lpstr>Aims for today</vt:lpstr>
      <vt:lpstr>Why is Teamwork so Important? </vt:lpstr>
      <vt:lpstr>Conditions for Effectiveness</vt:lpstr>
      <vt:lpstr>Activity  Discuss your experiences in pairs.</vt:lpstr>
      <vt:lpstr>PowerPoint Presentation</vt:lpstr>
      <vt:lpstr>Communication </vt:lpstr>
      <vt:lpstr>Top Skills Employer Look For</vt:lpstr>
      <vt:lpstr>Case Study - The Service Where NOTHING Was Served | Hell's Kitchen</vt:lpstr>
      <vt:lpstr>Key Focus – Hell’s Kitchen Season 12 Episode 1</vt:lpstr>
      <vt:lpstr>Communication Game - Draw &amp; Guess</vt:lpstr>
      <vt:lpstr>What have you learnt from the game?</vt:lpstr>
      <vt:lpstr>Key Points</vt:lpstr>
      <vt:lpstr>Understand Yourselves and Your Team</vt:lpstr>
      <vt:lpstr>PowerPoint Presentation</vt:lpstr>
      <vt:lpstr>Belbin’s Theory</vt:lpstr>
      <vt:lpstr>PowerPoint Presentation</vt:lpstr>
      <vt:lpstr>The Nine Belbin Team Roles</vt:lpstr>
      <vt:lpstr>Resource Investigator</vt:lpstr>
      <vt:lpstr>Teamworker</vt:lpstr>
      <vt:lpstr>Co-ordinator</vt:lpstr>
      <vt:lpstr>Plant</vt:lpstr>
      <vt:lpstr>Monitor Evaluator</vt:lpstr>
      <vt:lpstr>Specialist</vt:lpstr>
      <vt:lpstr>Shaper</vt:lpstr>
      <vt:lpstr>Implementer</vt:lpstr>
      <vt:lpstr>Completer Finisher</vt:lpstr>
      <vt:lpstr>What is the purpose of Belbin’s Theory</vt:lpstr>
      <vt:lpstr>Why do we need diverse team?</vt:lpstr>
      <vt:lpstr>MBTI - 16 Personality Test</vt:lpstr>
      <vt:lpstr>Activity – You are ‘I’ or ‘E’?</vt:lpstr>
      <vt:lpstr>MBTI</vt:lpstr>
      <vt:lpstr>Refs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63</cp:revision>
  <dcterms:created xsi:type="dcterms:W3CDTF">2022-09-15T13:13:50Z</dcterms:created>
  <dcterms:modified xsi:type="dcterms:W3CDTF">2025-03-13T15:26:08Z</dcterms:modified>
</cp:coreProperties>
</file>