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s/slide36.xml" ContentType="application/vnd.openxmlformats-officedocument.presentationml.slide+xml"/>
  <Override PartName="/ppt/slideLayouts/slideLayout46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s/slide25.xml" ContentType="application/vnd.openxmlformats-officedocument.presentationml.slid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82.xml" ContentType="application/vnd.openxmlformats-officedocument.presentationml.slideLayout+xml"/>
  <Override PartName="/ppt/notesSlides/notesSlide27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113.xml" ContentType="application/vnd.openxmlformats-officedocument.presentationml.slideLayout+xml"/>
  <Override PartName="/ppt/notesSlides/notesSlide16.xml" ContentType="application/vnd.openxmlformats-officedocument.presentationml.notesSlide+xml"/>
  <Override PartName="/ppt/tableStyles.xml" ContentType="application/vnd.openxmlformats-officedocument.presentationml.tableStyles+xml"/>
  <Override PartName="/ppt/slideLayouts/slideLayout102.xml" ContentType="application/vnd.openxmlformats-officedocument.presentationml.slideLayout+xml"/>
  <Override PartName="/ppt/slideMasters/slideMaster8.xml" ContentType="application/vnd.openxmlformats-officedocument.presentationml.slideMaster+xml"/>
  <Override PartName="/ppt/notesSlides/notesSlide12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slideLayouts/slideLayout8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10.xml" ContentType="application/vnd.openxmlformats-officedocument.them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118.xml" ContentType="application/vnd.openxmlformats-officedocument.presentationml.slideLayout+xml"/>
  <Override PartName="/ppt/notesSlides/notesSlide3.xml" ContentType="application/vnd.openxmlformats-officedocument.presentationml.notesSlide+xml"/>
  <Default Extension="png" ContentType="image/png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114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slideshow.main+xml"/>
  <Override PartName="/ppt/slides/slide22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103.xml" ContentType="application/vnd.openxmlformats-officedocument.presentationml.slideLayout+xml"/>
  <Override PartName="/ppt/notesSlides/notesSlide2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21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10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Masters/slideMaster9.xml" ContentType="application/vnd.openxmlformats-officedocument.presentationml.slideMaster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slideLayouts/slideLayout99.xml" ContentType="application/vnd.openxmlformats-officedocument.presentationml.slideLayout+xml"/>
  <Override PartName="/ppt/slideMasters/slideMaster5.xml" ContentType="application/vnd.openxmlformats-officedocument.presentationml.slideMaster+xml"/>
  <Override PartName="/ppt/slideLayouts/slideLayout59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7.xml" ContentType="application/vnd.openxmlformats-officedocument.them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108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115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104.xml" ContentType="application/vnd.openxmlformats-officedocument.presentationml.slideLayout+xml"/>
  <Override PartName="/ppt/notesSlides/notesSlide25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32.xml" ContentType="application/vnd.openxmlformats-officedocument.presentationml.notesSlide+xml"/>
  <Override PartName="/ppt/slideLayouts/slideLayout100.xml" ContentType="application/vnd.openxmlformats-officedocument.presentationml.slideLayout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slideMasters/slideMaster6.xml" ContentType="application/vnd.openxmlformats-officedocument.presentationml.slideMaster+xml"/>
  <Override PartName="/ppt/slideLayouts/slideLayout89.xml" ContentType="application/vnd.openxmlformats-officedocument.presentationml.slideLayout+xml"/>
  <Override PartName="/ppt/theme/theme8.xml" ContentType="application/vnd.openxmlformats-officedocument.them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8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28.xml" ContentType="application/vnd.openxmlformats-officedocument.presentationml.slide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10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116.xml" ContentType="application/vnd.openxmlformats-officedocument.presentationml.slideLayout+xml"/>
  <Override PartName="/ppt/notesSlides/notesSlide19.xml" ContentType="application/vnd.openxmlformats-officedocument.presentationml.notesSlide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Layouts/slideLayout16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105.xml" ContentType="application/vnd.openxmlformats-officedocument.presentationml.slideLayout+xml"/>
  <Default Extension="jpeg" ContentType="image/jpeg"/>
  <Override PartName="/ppt/slides/slide13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112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6.xml" ContentType="application/vnd.openxmlformats-officedocument.presentationml.notes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11.xml" ContentType="application/vnd.openxmlformats-officedocument.presentationml.notesSlide+xml"/>
  <Override PartName="/ppt/slideMasters/slideMaster7.xml" ContentType="application/vnd.openxmlformats-officedocument.presentationml.slideMaster+xml"/>
  <Override PartName="/ppt/theme/theme9.xml" ContentType="application/vnd.openxmlformats-officedocument.them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Layouts/slideLayout6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s/slide29.xml" ContentType="application/vnd.openxmlformats-officedocument.presentationml.slide+xml"/>
  <Override PartName="/ppt/slideLayouts/slideLayout39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117.xml" ContentType="application/vnd.openxmlformats-officedocument.presentationml.slideLayout+xml"/>
  <Override PartName="/ppt/theme/theme1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s/slide32.xml" ContentType="application/vnd.openxmlformats-officedocument.presentationml.slide+xml"/>
  <Override PartName="/ppt/slideLayouts/slideLayout42.xml" ContentType="application/vnd.openxmlformats-officedocument.presentationml.slideLayout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notesSlides/notesSlide2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6" r:id="rId2"/>
    <p:sldMasterId id="2147483688" r:id="rId3"/>
    <p:sldMasterId id="2147483826" r:id="rId4"/>
    <p:sldMasterId id="2147483842" r:id="rId5"/>
    <p:sldMasterId id="2147483855" r:id="rId6"/>
    <p:sldMasterId id="2147483868" r:id="rId7"/>
    <p:sldMasterId id="2147483884" r:id="rId8"/>
    <p:sldMasterId id="2147483897" r:id="rId9"/>
  </p:sldMasterIdLst>
  <p:notesMasterIdLst>
    <p:notesMasterId r:id="rId46"/>
  </p:notesMasterIdLst>
  <p:sldIdLst>
    <p:sldId id="256" r:id="rId10"/>
    <p:sldId id="257" r:id="rId11"/>
    <p:sldId id="258" r:id="rId12"/>
    <p:sldId id="259" r:id="rId13"/>
    <p:sldId id="302" r:id="rId14"/>
    <p:sldId id="303" r:id="rId15"/>
    <p:sldId id="305" r:id="rId16"/>
    <p:sldId id="306" r:id="rId17"/>
    <p:sldId id="324" r:id="rId18"/>
    <p:sldId id="325" r:id="rId19"/>
    <p:sldId id="326" r:id="rId20"/>
    <p:sldId id="327" r:id="rId21"/>
    <p:sldId id="328" r:id="rId22"/>
    <p:sldId id="329" r:id="rId23"/>
    <p:sldId id="330" r:id="rId24"/>
    <p:sldId id="340" r:id="rId25"/>
    <p:sldId id="341" r:id="rId26"/>
    <p:sldId id="345" r:id="rId27"/>
    <p:sldId id="347" r:id="rId28"/>
    <p:sldId id="348" r:id="rId29"/>
    <p:sldId id="349" r:id="rId30"/>
    <p:sldId id="363" r:id="rId31"/>
    <p:sldId id="364" r:id="rId32"/>
    <p:sldId id="365" r:id="rId33"/>
    <p:sldId id="350" r:id="rId34"/>
    <p:sldId id="351" r:id="rId35"/>
    <p:sldId id="352" r:id="rId36"/>
    <p:sldId id="354" r:id="rId37"/>
    <p:sldId id="357" r:id="rId38"/>
    <p:sldId id="358" r:id="rId39"/>
    <p:sldId id="359" r:id="rId40"/>
    <p:sldId id="360" r:id="rId41"/>
    <p:sldId id="361" r:id="rId42"/>
    <p:sldId id="362" r:id="rId43"/>
    <p:sldId id="366" r:id="rId44"/>
    <p:sldId id="368" r:id="rId4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openxmlformats.org/officeDocument/2006/relationships/slide" Target="slides/slide30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34" Type="http://schemas.openxmlformats.org/officeDocument/2006/relationships/slide" Target="slides/slide25.xml"/><Relationship Id="rId42" Type="http://schemas.openxmlformats.org/officeDocument/2006/relationships/slide" Target="slides/slide33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slide" Target="slides/slide29.xml"/><Relationship Id="rId46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41" Type="http://schemas.openxmlformats.org/officeDocument/2006/relationships/slide" Target="slides/slide3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slide" Target="slides/slide28.xml"/><Relationship Id="rId40" Type="http://schemas.openxmlformats.org/officeDocument/2006/relationships/slide" Target="slides/slide31.xml"/><Relationship Id="rId45" Type="http://schemas.openxmlformats.org/officeDocument/2006/relationships/slide" Target="slides/slide3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49" Type="http://schemas.openxmlformats.org/officeDocument/2006/relationships/theme" Target="theme/theme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4" Type="http://schemas.openxmlformats.org/officeDocument/2006/relationships/slide" Target="slides/slide35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43" Type="http://schemas.openxmlformats.org/officeDocument/2006/relationships/slide" Target="slides/slide34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3F5919-48E4-4C1E-928A-D053F5524826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A8803C-054B-4DAA-A334-54DF775AAD7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A8803C-054B-4DAA-A334-54DF775AAD70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A8803C-054B-4DAA-A334-54DF775AAD70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A8803C-054B-4DAA-A334-54DF775AAD70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A8803C-054B-4DAA-A334-54DF775AAD70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http://www.ask.com/wiki/List_of_museums_in_Cambridgeshire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A8803C-054B-4DAA-A334-54DF775AAD70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205D678A-318B-43EB-924E-F96A9ECD0003}" type="slidenum">
              <a:rPr lang="en-GB">
                <a:solidFill>
                  <a:prstClr val="white"/>
                </a:solidFill>
              </a:rPr>
              <a:pPr/>
              <a:t>6</a:t>
            </a:fld>
            <a:endParaRPr lang="en-GB">
              <a:solidFill>
                <a:prstClr val="white"/>
              </a:solidFill>
            </a:endParaRPr>
          </a:p>
        </p:txBody>
      </p:sp>
      <p:sp>
        <p:nvSpPr>
          <p:cNvPr id="51203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defTabSz="449263" fontAlgn="base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</a:pPr>
            <a:endParaRPr lang="en-US">
              <a:solidFill>
                <a:prstClr val="white"/>
              </a:solidFill>
              <a:latin typeface="Arial" charset="0"/>
              <a:cs typeface="Arial" charset="0"/>
            </a:endParaRPr>
          </a:p>
        </p:txBody>
      </p:sp>
      <p:sp>
        <p:nvSpPr>
          <p:cNvPr id="51204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D333B745-B35D-4BA0-9C65-1F32DCCD75AC}" type="slidenum">
              <a:rPr lang="en-GB">
                <a:solidFill>
                  <a:prstClr val="white"/>
                </a:solidFill>
              </a:rPr>
              <a:pPr/>
              <a:t>7</a:t>
            </a:fld>
            <a:endParaRPr lang="en-GB">
              <a:solidFill>
                <a:prstClr val="white"/>
              </a:solidFill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smtClean="0"/>
              <a:t>http://heritage-key.com/video/basement-cairo-museum-featuring-dr-zahi-hawass</a:t>
            </a:r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24388CDD-8A69-4D22-AED8-B14995265CB2}" type="slidenum">
              <a:rPr lang="en-GB">
                <a:solidFill>
                  <a:prstClr val="white"/>
                </a:solidFill>
              </a:rPr>
              <a:pPr/>
              <a:t>8</a:t>
            </a:fld>
            <a:endParaRPr lang="en-GB">
              <a:solidFill>
                <a:prstClr val="white"/>
              </a:solidFill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94C2FA55-C6DD-4FCD-8738-FACD927A4954}" type="slidenum">
              <a:rPr lang="en-GB">
                <a:solidFill>
                  <a:prstClr val="white"/>
                </a:solidFill>
              </a:rPr>
              <a:pPr/>
              <a:t>9</a:t>
            </a:fld>
            <a:endParaRPr lang="en-GB">
              <a:solidFill>
                <a:prstClr val="white"/>
              </a:solidFill>
            </a:endParaRPr>
          </a:p>
        </p:txBody>
      </p:sp>
      <p:sp>
        <p:nvSpPr>
          <p:cNvPr id="72707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defTabSz="449263" fontAlgn="base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</a:pPr>
            <a:endParaRPr lang="en-US">
              <a:solidFill>
                <a:prstClr val="white"/>
              </a:solidFill>
              <a:latin typeface="Arial" charset="0"/>
              <a:cs typeface="Arial" charset="0"/>
            </a:endParaRPr>
          </a:p>
        </p:txBody>
      </p:sp>
      <p:sp>
        <p:nvSpPr>
          <p:cNvPr id="72708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DCF4299F-E9ED-4882-B7D7-A3A5302ED360}" type="slidenum">
              <a:rPr lang="en-GB">
                <a:solidFill>
                  <a:prstClr val="white"/>
                </a:solidFill>
              </a:rPr>
              <a:pPr/>
              <a:t>10</a:t>
            </a:fld>
            <a:endParaRPr lang="en-GB">
              <a:solidFill>
                <a:prstClr val="white"/>
              </a:solidFill>
            </a:endParaRPr>
          </a:p>
        </p:txBody>
      </p:sp>
      <p:sp>
        <p:nvSpPr>
          <p:cNvPr id="73731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defTabSz="449263" fontAlgn="base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</a:pPr>
            <a:endParaRPr lang="en-US">
              <a:solidFill>
                <a:prstClr val="white"/>
              </a:solidFill>
              <a:latin typeface="Arial" charset="0"/>
              <a:cs typeface="Arial" charset="0"/>
            </a:endParaRPr>
          </a:p>
        </p:txBody>
      </p:sp>
      <p:sp>
        <p:nvSpPr>
          <p:cNvPr id="73732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B562D93E-30A6-4C0F-8FBA-E54AE41D54C2}" type="slidenum">
              <a:rPr lang="en-GB">
                <a:solidFill>
                  <a:prstClr val="white"/>
                </a:solidFill>
              </a:rPr>
              <a:pPr/>
              <a:t>11</a:t>
            </a:fld>
            <a:endParaRPr lang="en-GB">
              <a:solidFill>
                <a:prstClr val="white"/>
              </a:solidFill>
            </a:endParaRPr>
          </a:p>
        </p:txBody>
      </p:sp>
      <p:sp>
        <p:nvSpPr>
          <p:cNvPr id="74755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defTabSz="449263" fontAlgn="base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</a:pPr>
            <a:endParaRPr lang="en-US">
              <a:solidFill>
                <a:prstClr val="white"/>
              </a:solidFill>
              <a:latin typeface="Arial" charset="0"/>
              <a:cs typeface="Arial" charset="0"/>
            </a:endParaRPr>
          </a:p>
        </p:txBody>
      </p:sp>
      <p:sp>
        <p:nvSpPr>
          <p:cNvPr id="74756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577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  <p:sp>
        <p:nvSpPr>
          <p:cNvPr id="75780" name="Slide Number Placeholder 3"/>
          <p:cNvSpPr>
            <a:spLocks noGrp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4F7B9957-96A8-4096-9D9E-111AE1859D85}" type="slidenum">
              <a:rPr lang="en-GB">
                <a:solidFill>
                  <a:prstClr val="white"/>
                </a:solidFill>
              </a:rPr>
              <a:pPr/>
              <a:t>12</a:t>
            </a:fld>
            <a:endParaRPr lang="en-GB">
              <a:solidFill>
                <a:prstClr val="white"/>
              </a:solidFill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B2135A73-A6C5-42F1-9A86-209DD72A0DB2}" type="slidenum">
              <a:rPr lang="en-GB">
                <a:solidFill>
                  <a:prstClr val="white"/>
                </a:solidFill>
              </a:rPr>
              <a:pPr/>
              <a:t>13</a:t>
            </a:fld>
            <a:endParaRPr lang="en-GB">
              <a:solidFill>
                <a:prstClr val="white"/>
              </a:solidFill>
            </a:endParaRPr>
          </a:p>
        </p:txBody>
      </p:sp>
      <p:sp>
        <p:nvSpPr>
          <p:cNvPr id="76803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defTabSz="449263" fontAlgn="base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</a:pPr>
            <a:endParaRPr lang="en-US">
              <a:solidFill>
                <a:prstClr val="white"/>
              </a:solidFill>
              <a:latin typeface="Arial" charset="0"/>
              <a:cs typeface="Arial" charset="0"/>
            </a:endParaRPr>
          </a:p>
        </p:txBody>
      </p:sp>
      <p:sp>
        <p:nvSpPr>
          <p:cNvPr id="76804" name="Rectangle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782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46D0990D-E72D-4DA3-9F3F-8BBFAF18060E}" type="slidenum">
              <a:rPr lang="de-DE">
                <a:solidFill>
                  <a:prstClr val="white"/>
                </a:solidFill>
              </a:rPr>
              <a:pPr/>
              <a:t>14</a:t>
            </a:fld>
            <a:endParaRPr lang="de-DE">
              <a:solidFill>
                <a:prstClr val="white"/>
              </a:solidFill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noFill/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de-DE" smtClean="0"/>
              <a:t>Newberry: Scarabs, pl. VII</a:t>
            </a:r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/>
          </p:nvPr>
        </p:nvSpPr>
        <p:spPr>
          <a:noFill/>
          <a:ln>
            <a:miter lim="800000"/>
          </a:ln>
        </p:spPr>
        <p:txBody>
          <a:bodyPr/>
          <a:lstStyle/>
          <a:p>
            <a:fld id="{F2416729-2FE1-4FCA-A362-85211FB5BF64}" type="slidenum">
              <a:rPr lang="de-DE">
                <a:solidFill>
                  <a:prstClr val="white"/>
                </a:solidFill>
              </a:rPr>
              <a:pPr/>
              <a:t>15</a:t>
            </a:fld>
            <a:endParaRPr lang="de-DE">
              <a:solidFill>
                <a:prstClr val="white"/>
              </a:solidFill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80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  <p:sp>
        <p:nvSpPr>
          <p:cNvPr id="88068" name="Slide Number Placeholder 3"/>
          <p:cNvSpPr>
            <a:spLocks noGrp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3EE943E5-2D4B-41ED-AA7D-4D7D840B1836}" type="slidenum">
              <a:rPr lang="de-DE" smtClean="0">
                <a:solidFill>
                  <a:prstClr val="white"/>
                </a:solidFill>
              </a:rPr>
              <a:pPr/>
              <a:t>16</a:t>
            </a:fld>
            <a:endParaRPr lang="de-DE" smtClean="0">
              <a:solidFill>
                <a:prstClr val="white"/>
              </a:solidFill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499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  <p:sp>
        <p:nvSpPr>
          <p:cNvPr id="84996" name="Slide Number Placeholder 3"/>
          <p:cNvSpPr>
            <a:spLocks noGrp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5A513836-8D3F-4643-AF64-FF12CEA34F5A}" type="slidenum">
              <a:rPr lang="de-DE" smtClean="0">
                <a:solidFill>
                  <a:prstClr val="white"/>
                </a:solidFill>
              </a:rPr>
              <a:pPr/>
              <a:t>17</a:t>
            </a:fld>
            <a:endParaRPr lang="de-DE" smtClean="0">
              <a:solidFill>
                <a:prstClr val="white"/>
              </a:solidFill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>
              <a:defRPr/>
            </a:pPr>
            <a:fld id="{D3E08BC7-7E8A-4AB8-86E4-F5311F97CCB9}" type="slidenum">
              <a:rPr lang="en-GB" smtClean="0">
                <a:solidFill>
                  <a:prstClr val="white"/>
                </a:solidFill>
              </a:rPr>
              <a:pPr>
                <a:defRPr/>
              </a:pPr>
              <a:t>18</a:t>
            </a:fld>
            <a:endParaRPr lang="en-GB">
              <a:solidFill>
                <a:prstClr val="white"/>
              </a:solidFill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601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  <p:sp>
        <p:nvSpPr>
          <p:cNvPr id="86020" name="Slide Number Placeholder 3"/>
          <p:cNvSpPr>
            <a:spLocks noGrp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A4ED243E-3BE6-497A-94A1-98A5C95CB8FC}" type="slidenum">
              <a:rPr lang="de-DE" smtClean="0">
                <a:solidFill>
                  <a:prstClr val="white"/>
                </a:solidFill>
              </a:rPr>
              <a:pPr/>
              <a:t>19</a:t>
            </a:fld>
            <a:endParaRPr lang="de-DE" smtClean="0">
              <a:solidFill>
                <a:prstClr val="white"/>
              </a:solidFill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noFill/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de-DE" smtClean="0"/>
              <a:t>Hornung Stähelin</a:t>
            </a:r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/>
          </p:nvPr>
        </p:nvSpPr>
        <p:spPr>
          <a:noFill/>
          <a:ln>
            <a:miter lim="800000"/>
          </a:ln>
        </p:spPr>
        <p:txBody>
          <a:bodyPr/>
          <a:lstStyle/>
          <a:p>
            <a:fld id="{F7644520-95EA-4DE5-B6D0-828A952E5699}" type="slidenum">
              <a:rPr lang="de-DE" smtClean="0">
                <a:solidFill>
                  <a:prstClr val="white"/>
                </a:solidFill>
              </a:rPr>
              <a:pPr/>
              <a:t>20</a:t>
            </a:fld>
            <a:endParaRPr lang="de-DE" smtClean="0">
              <a:solidFill>
                <a:prstClr val="white"/>
              </a:solidFill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A8803C-054B-4DAA-A334-54DF775AAD70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A8803C-054B-4DAA-A334-54DF775AAD70}" type="slidenum">
              <a:rPr lang="en-US" smtClean="0"/>
              <a:pPr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A8803C-054B-4DAA-A334-54DF775AAD70}" type="slidenum">
              <a:rPr lang="en-US" smtClean="0"/>
              <a:pPr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A8803C-054B-4DAA-A334-54DF775AAD70}" type="slidenum">
              <a:rPr lang="en-US" smtClean="0"/>
              <a:pPr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http://www.touregypt.net/featurestories/amenemhet1p.htm; http://www.ancient-egypt.org/index.html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25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26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27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28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http://www.touregypt.net/featurestories/senusret1p.htm; http://www.reconstructions.org/mor/pages/frames/mor_sen1/mor_sen1_frame.html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29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http://www.reconstructions.org/mor/pages/frames/mor_sen1/mor_sen1_frame.html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30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http://www.reconstructions.org/mor/pages/frames/mor_sen1/mor_sen1_frame.html; http://www.flickr.com/photos/peterjr1961/2762771763/sizes/m/in/photostream/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31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KZ photographs, http://www.reconstructions.org/mor/pages/frames/mor_sen1/mor_sen1_frame.html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32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KZphotographs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33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Photograph KZ; http://community.webshots.com/photo/fullsize/2297004580053027900CipMbn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34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A8803C-054B-4DAA-A334-54DF775AAD70}" type="slidenum">
              <a:rPr lang="en-US" smtClean="0"/>
              <a:pPr/>
              <a:t>35</a:t>
            </a:fld>
            <a:endParaRPr lang="en-US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A8803C-054B-4DAA-A334-54DF775AAD70}" type="slidenum">
              <a:rPr lang="en-US" smtClean="0"/>
              <a:pPr/>
              <a:t>36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1AF37E-A06C-4B22-BE46-AF5DA9CF2E7B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0999FE-3943-4A11-9214-316276DE131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1AF37E-A06C-4B22-BE46-AF5DA9CF2E7B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0999FE-3943-4A11-9214-316276DE131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1AF37E-A06C-4B22-BE46-AF5DA9CF2E7B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0999FE-3943-4A11-9214-316276DE131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1AF37E-A06C-4B22-BE46-AF5DA9CF2E7B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0999FE-3943-4A11-9214-316276DE131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1AF37E-A06C-4B22-BE46-AF5DA9CF2E7B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0999FE-3943-4A11-9214-316276DE131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1AF37E-A06C-4B22-BE46-AF5DA9CF2E7B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0999FE-3943-4A11-9214-316276DE131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1AF37E-A06C-4B22-BE46-AF5DA9CF2E7B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0999FE-3943-4A11-9214-316276DE131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1AF37E-A06C-4B22-BE46-AF5DA9CF2E7B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0999FE-3943-4A11-9214-316276DE131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1AF37E-A06C-4B22-BE46-AF5DA9CF2E7B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0999FE-3943-4A11-9214-316276DE131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1AF37E-A06C-4B22-BE46-AF5DA9CF2E7B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0999FE-3943-4A11-9214-316276DE131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1AF37E-A06C-4B22-BE46-AF5DA9CF2E7B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0999FE-3943-4A11-9214-316276DE131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1AF37E-A06C-4B22-BE46-AF5DA9CF2E7B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0999FE-3943-4A11-9214-316276DE131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1AF37E-A06C-4B22-BE46-AF5DA9CF2E7B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0999FE-3943-4A11-9214-316276DE131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1AF37E-A06C-4B22-BE46-AF5DA9CF2E7B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0999FE-3943-4A11-9214-316276DE131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F1AF37E-A06C-4B22-BE46-AF5DA9CF2E7B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0999FE-3943-4A11-9214-316276DE131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A0874A-CD48-49FB-8461-8D1810600A4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CDC788-1EA2-400B-9380-6C7BE5AADE1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41763-1FFA-4FA2-90B7-E63595AF7F5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7012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6613BB-DA64-486F-9CBB-84F02D7C09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94E284-B624-4F72-8226-BD92EF3378C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DA1D4C-EF32-4413-90DA-92DD48A5579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90FDE1-E679-4ED8-B9D7-B5C5288326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A9E0EB-B8E6-4E71-8751-5D36A6C840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9ECF49-CC94-46AA-8FCF-DF96458774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B177FB-D9AD-4839-B9DA-D0DCF876DB6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604963"/>
            <a:ext cx="2055812" cy="45243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8213" cy="45243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136C3-6B87-4610-A8AD-F00F3C18022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A942C9-0FC0-4C56-8F19-4F347887243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5489D3-741A-4188-8369-AAC140464E8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07D5DA-59D0-4B7B-89B8-00897DA5E88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1F180F-F746-43C2-A96B-C3759B4C4F8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16C746-0F37-41EA-AB5A-1E94A61A6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49A6D7-7F42-49CE-97F7-569B965A1C7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70F0EE-DC58-4969-8AAF-4B45D8A32FC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DE59E9-B310-4945-9ECE-8688ECB70B9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E637AD-86FF-4E3C-AD46-55842C98C9A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BC9C22-BDD8-4FAE-B148-C7BD39BEF06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FCE989-13EF-4F3F-A5D6-DDB7D5D149F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B8BB89-51BA-41E5-A938-EA2302C851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FB6654-6F14-4537-AFB0-E9124496835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649CCD-9665-410C-98E2-D4BF383219C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175CC1-74F1-43EB-BDE8-8031F85A5A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71CF51-C774-403F-A391-A478D71D7C7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DCF762-B925-41CD-921B-861E74C748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5351C0-3E8C-40D7-970E-47BFE885AC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4D7C18-E107-4BF0-8CFA-CA50B2E0891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495103-D414-4FB1-A61C-55E145BFAA0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9D7FCE-BA7E-4692-856C-A197C6A4393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E5366C-E273-461E-AA84-11165D79E6A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1569C1-1DD6-495B-BFD7-DCBDF95DEF6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7038BA-831D-4086-AD51-3AFC4EB4E7B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8A5DE3-DCA2-4B33-9312-166E1812810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74336C-17F5-46A5-956C-41BF25B74E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D54D7-0CE5-465F-806F-447C21A43E8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F34675-5A9E-45FE-8634-9C75DD93F88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B0818D-5F97-474B-9D9D-C665C320845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F9101F-01E1-4C0D-AC94-C93EB47C9E3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F37A45-4273-4581-9484-5EA52A81004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0C2BFF-193C-49B8-8E35-FE60D6E6CD5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7C6A05-65DB-403B-B26D-5695632F5A5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CE536B-A32B-4316-979F-4DCD382862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F9E6E6-A9D7-4CB5-9CD6-9CFA77B7AAD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C3076C-1DB9-4F36-AD70-01F2C4618FD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E7E3FB-F502-4D99-8E9A-9FBEAF01020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5C144A-3DC2-468F-A8DB-94B73C3D032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17CFCA-703A-48E7-ABA4-306A328E601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CEBFB5-CE39-4F3D-ACF1-6819C4FBBD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C1F493-1706-4122-A405-8E6D7878134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CBD142-AD27-451F-8F0E-0E90B1C92F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DA21C4-0418-4E3D-B542-98F4DCF8C0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ACC07E-0245-47F0-8E19-3A3D8DC1DC7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7389E4-CA09-49E0-A435-7A939CE4616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E6EDCC-D1AD-4ED9-B596-446E6D054A8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A69862-A9DE-4AC3-96FA-34735A5057C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177C6C-D549-4B76-9530-6D8265EA26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84BF08-41B7-4383-B7A4-5551FF38187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2A06CF-C187-4F46-BF6E-B5E4229D603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CF395D-21A9-487A-ABED-07C872701E0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FA2FF7-7CA1-4678-93AE-B63ED5002CB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6EA7DC-6311-4566-9BE4-052D1F0B25A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704C74-1FD9-4E0F-A12B-299A6DCAE7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8578CE-C9DA-48FD-AD61-4FA1144B626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631D05-1ECA-4A1F-99AE-CC1A1AD3C94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0352EC-92C8-447B-8BB8-9FE6C10E015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E95A27-4004-4869-A240-2F4A69B9248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686C08-3CA5-4E8E-A373-59BBF920783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61D109-2931-4903-88F1-14230302E20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8E84BA-EAD5-49F0-A268-D4E80FA6B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61CFF9-E23D-41CF-934A-26A992BD882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48CC56-BF34-4179-9721-E63FB0D9086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047905-BADE-4479-BAE8-2C4051F96A0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4D9B85-0BC4-4BE5-98CC-208FEE666BC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A08F69-E4BB-4328-9586-0E5CEBD62E4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6" Type="http://schemas.openxmlformats.org/officeDocument/2006/relationships/theme" Target="../theme/theme4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slideLayout" Target="../slideLayouts/slideLayout5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3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8.xml"/><Relationship Id="rId7" Type="http://schemas.openxmlformats.org/officeDocument/2006/relationships/slideLayout" Target="../slideLayouts/slideLayout72.xml"/><Relationship Id="rId12" Type="http://schemas.openxmlformats.org/officeDocument/2006/relationships/slideLayout" Target="../slideLayouts/slideLayout77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11" Type="http://schemas.openxmlformats.org/officeDocument/2006/relationships/slideLayout" Target="../slideLayouts/slideLayout76.xml"/><Relationship Id="rId5" Type="http://schemas.openxmlformats.org/officeDocument/2006/relationships/slideLayout" Target="../slideLayouts/slideLayout70.xml"/><Relationship Id="rId10" Type="http://schemas.openxmlformats.org/officeDocument/2006/relationships/slideLayout" Target="../slideLayouts/slideLayout75.xml"/><Relationship Id="rId4" Type="http://schemas.openxmlformats.org/officeDocument/2006/relationships/slideLayout" Target="../slideLayouts/slideLayout69.xml"/><Relationship Id="rId9" Type="http://schemas.openxmlformats.org/officeDocument/2006/relationships/slideLayout" Target="../slideLayouts/slideLayout7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13" Type="http://schemas.openxmlformats.org/officeDocument/2006/relationships/slideLayout" Target="../slideLayouts/slideLayout90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slideLayout" Target="../slideLayouts/slideLayout89.xml"/><Relationship Id="rId2" Type="http://schemas.openxmlformats.org/officeDocument/2006/relationships/slideLayout" Target="../slideLayouts/slideLayout79.xml"/><Relationship Id="rId16" Type="http://schemas.openxmlformats.org/officeDocument/2006/relationships/theme" Target="../theme/theme7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5" Type="http://schemas.openxmlformats.org/officeDocument/2006/relationships/slideLayout" Target="../slideLayouts/slideLayout9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Relationship Id="rId14" Type="http://schemas.openxmlformats.org/officeDocument/2006/relationships/slideLayout" Target="../slideLayouts/slideLayout91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0.xml"/><Relationship Id="rId13" Type="http://schemas.openxmlformats.org/officeDocument/2006/relationships/theme" Target="../theme/theme8.xml"/><Relationship Id="rId3" Type="http://schemas.openxmlformats.org/officeDocument/2006/relationships/slideLayout" Target="../slideLayouts/slideLayout95.xml"/><Relationship Id="rId7" Type="http://schemas.openxmlformats.org/officeDocument/2006/relationships/slideLayout" Target="../slideLayouts/slideLayout99.xml"/><Relationship Id="rId12" Type="http://schemas.openxmlformats.org/officeDocument/2006/relationships/slideLayout" Target="../slideLayouts/slideLayout104.xml"/><Relationship Id="rId2" Type="http://schemas.openxmlformats.org/officeDocument/2006/relationships/slideLayout" Target="../slideLayouts/slideLayout94.xml"/><Relationship Id="rId1" Type="http://schemas.openxmlformats.org/officeDocument/2006/relationships/slideLayout" Target="../slideLayouts/slideLayout93.xml"/><Relationship Id="rId6" Type="http://schemas.openxmlformats.org/officeDocument/2006/relationships/slideLayout" Target="../slideLayouts/slideLayout98.xml"/><Relationship Id="rId11" Type="http://schemas.openxmlformats.org/officeDocument/2006/relationships/slideLayout" Target="../slideLayouts/slideLayout103.xml"/><Relationship Id="rId5" Type="http://schemas.openxmlformats.org/officeDocument/2006/relationships/slideLayout" Target="../slideLayouts/slideLayout97.xml"/><Relationship Id="rId10" Type="http://schemas.openxmlformats.org/officeDocument/2006/relationships/slideLayout" Target="../slideLayouts/slideLayout102.xml"/><Relationship Id="rId4" Type="http://schemas.openxmlformats.org/officeDocument/2006/relationships/slideLayout" Target="../slideLayouts/slideLayout96.xml"/><Relationship Id="rId9" Type="http://schemas.openxmlformats.org/officeDocument/2006/relationships/slideLayout" Target="../slideLayouts/slideLayout101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2.xml"/><Relationship Id="rId13" Type="http://schemas.openxmlformats.org/officeDocument/2006/relationships/slideLayout" Target="../slideLayouts/slideLayout117.xml"/><Relationship Id="rId3" Type="http://schemas.openxmlformats.org/officeDocument/2006/relationships/slideLayout" Target="../slideLayouts/slideLayout107.xml"/><Relationship Id="rId7" Type="http://schemas.openxmlformats.org/officeDocument/2006/relationships/slideLayout" Target="../slideLayouts/slideLayout111.xml"/><Relationship Id="rId12" Type="http://schemas.openxmlformats.org/officeDocument/2006/relationships/slideLayout" Target="../slideLayouts/slideLayout116.xml"/><Relationship Id="rId2" Type="http://schemas.openxmlformats.org/officeDocument/2006/relationships/slideLayout" Target="../slideLayouts/slideLayout106.xml"/><Relationship Id="rId16" Type="http://schemas.openxmlformats.org/officeDocument/2006/relationships/theme" Target="../theme/theme9.xml"/><Relationship Id="rId1" Type="http://schemas.openxmlformats.org/officeDocument/2006/relationships/slideLayout" Target="../slideLayouts/slideLayout105.xml"/><Relationship Id="rId6" Type="http://schemas.openxmlformats.org/officeDocument/2006/relationships/slideLayout" Target="../slideLayouts/slideLayout110.xml"/><Relationship Id="rId11" Type="http://schemas.openxmlformats.org/officeDocument/2006/relationships/slideLayout" Target="../slideLayouts/slideLayout115.xml"/><Relationship Id="rId5" Type="http://schemas.openxmlformats.org/officeDocument/2006/relationships/slideLayout" Target="../slideLayouts/slideLayout109.xml"/><Relationship Id="rId15" Type="http://schemas.openxmlformats.org/officeDocument/2006/relationships/slideLayout" Target="../slideLayouts/slideLayout119.xml"/><Relationship Id="rId10" Type="http://schemas.openxmlformats.org/officeDocument/2006/relationships/slideLayout" Target="../slideLayouts/slideLayout114.xml"/><Relationship Id="rId4" Type="http://schemas.openxmlformats.org/officeDocument/2006/relationships/slideLayout" Target="../slideLayouts/slideLayout108.xml"/><Relationship Id="rId9" Type="http://schemas.openxmlformats.org/officeDocument/2006/relationships/slideLayout" Target="../slideLayouts/slideLayout113.xml"/><Relationship Id="rId14" Type="http://schemas.openxmlformats.org/officeDocument/2006/relationships/slideLayout" Target="../slideLayouts/slideLayout1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0F1AF37E-A06C-4B22-BE46-AF5DA9CF2E7B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DB0999FE-3943-4A11-9214-316276DE131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8456613" cy="5942013"/>
            <a:chOff x="0" y="0"/>
            <a:chExt cx="5327" cy="3743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0">
              <a:gsLst>
                <a:gs pos="0">
                  <a:srgbClr val="60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2051" name="Freeform 3"/>
            <p:cNvSpPr>
              <a:spLocks noChangeArrowheads="1"/>
            </p:cNvSpPr>
            <p:nvPr/>
          </p:nvSpPr>
          <p:spPr bwMode="auto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fld id="{23D7FE43-4653-4145-A8AD-8550458651CE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766888"/>
            <a:ext cx="7769225" cy="17351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1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6425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defTabSz="449263" fontAlgn="base">
                <a:lnSpc>
                  <a:spcPct val="87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en-US">
                <a:solidFill>
                  <a:srgbClr val="FFFFFF"/>
                </a:solidFill>
                <a:latin typeface="Arial" charset="0"/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defTabSz="449263" fontAlgn="base">
                <a:lnSpc>
                  <a:spcPct val="87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en-US">
                <a:solidFill>
                  <a:srgbClr val="FFFFFF"/>
                </a:solidFill>
                <a:latin typeface="Arial" charset="0"/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n-lt"/>
              </a:defRPr>
            </a:lvl1pPr>
          </a:lstStyle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defRPr/>
            </a:pPr>
            <a:endParaRPr lang="en-GB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n-lt"/>
              </a:defRPr>
            </a:lvl1pPr>
          </a:lstStyle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defRPr/>
            </a:pPr>
            <a:endParaRPr lang="en-GB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n-lt"/>
              </a:defRPr>
            </a:lvl1pPr>
          </a:lstStyle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defRPr/>
            </a:pPr>
            <a:fld id="{C0FAF2D9-0B7C-4406-9D69-0223A84706E2}" type="slidenum">
              <a:rPr lang="en-GB"/>
              <a:pPr defTabSz="449263" fontAlgn="base"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  <p:sldLayoutId id="2147483840" r:id="rId14"/>
    <p:sldLayoutId id="2147483841" r:id="rId15"/>
  </p:sldLayoutIdLst>
  <p:txStyles>
    <p:titleStyle>
      <a:lvl1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0" fontAlgn="base" hangingPunct="0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0" fontAlgn="base" hangingPunct="0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 defTabSz="449263"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 defTabSz="449263" fontAlgn="base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 defTabSz="449263" fontAlgn="base">
              <a:spcBef>
                <a:spcPct val="0"/>
              </a:spcBef>
              <a:spcAft>
                <a:spcPct val="0"/>
              </a:spcAft>
              <a:defRPr/>
            </a:pPr>
            <a:fld id="{AFDDA9B4-E548-422E-96B3-8B07F124FD3D}" type="slidenum">
              <a:rPr lang="en-GB"/>
              <a:pPr defTabSz="449263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 defTabSz="449263" fontAlgn="base">
                <a:lnSpc>
                  <a:spcPct val="87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de-DE">
                <a:solidFill>
                  <a:srgbClr val="FFFFFF"/>
                </a:solidFill>
                <a:latin typeface="Arial" charset="0"/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defTabSz="449263" fontAlgn="base">
                <a:lnSpc>
                  <a:spcPct val="87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de-DE">
                <a:solidFill>
                  <a:srgbClr val="FFFFFF"/>
                </a:solidFill>
                <a:latin typeface="Arial" charset="0"/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defTabSz="449263" fontAlgn="base">
                <a:lnSpc>
                  <a:spcPct val="87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de-DE">
                <a:solidFill>
                  <a:srgbClr val="FFFFFF"/>
                </a:solidFill>
                <a:latin typeface="Arial" charset="0"/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defTabSz="449263" fontAlgn="base">
                <a:lnSpc>
                  <a:spcPct val="87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de-DE">
                <a:solidFill>
                  <a:srgbClr val="FFFFFF"/>
                </a:solidFill>
                <a:latin typeface="Arial" charset="0"/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defTabSz="449263" fontAlgn="base">
                <a:lnSpc>
                  <a:spcPct val="87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de-DE">
                <a:solidFill>
                  <a:srgbClr val="FFFFFF"/>
                </a:solidFill>
                <a:latin typeface="Arial" charset="0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4" r:id="rId2"/>
    <p:sldLayoutId id="2147483845" r:id="rId3"/>
    <p:sldLayoutId id="2147483846" r:id="rId4"/>
    <p:sldLayoutId id="2147483847" r:id="rId5"/>
    <p:sldLayoutId id="2147483848" r:id="rId6"/>
    <p:sldLayoutId id="2147483849" r:id="rId7"/>
    <p:sldLayoutId id="2147483850" r:id="rId8"/>
    <p:sldLayoutId id="2147483851" r:id="rId9"/>
    <p:sldLayoutId id="2147483852" r:id="rId10"/>
    <p:sldLayoutId id="2147483853" r:id="rId11"/>
    <p:sldLayoutId id="2147483854" r:id="rId12"/>
  </p:sldLayoutIdLst>
  <p:txStyles>
    <p:titleStyle>
      <a:lvl1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0" fontAlgn="base" hangingPunct="0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0" fontAlgn="base" hangingPunct="0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0" fontAlgn="base" hangingPunct="0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tabLst>
                <a:tab pos="723900" algn="l"/>
                <a:tab pos="1447800" algn="l"/>
              </a:tabLst>
              <a:defRPr sz="1000">
                <a:solidFill>
                  <a:srgbClr val="000000"/>
                </a:solidFill>
                <a:latin typeface="+mn-lt"/>
                <a:cs typeface="Lucida Sans Unicode" pitchFamily="34" charset="0"/>
              </a:defRPr>
            </a:lvl1pPr>
          </a:lstStyle>
          <a:p>
            <a:pPr defTabSz="449263" fontAlgn="base">
              <a:spcBef>
                <a:spcPct val="0"/>
              </a:spcBef>
              <a:spcAft>
                <a:spcPct val="0"/>
              </a:spcAft>
              <a:defRPr/>
            </a:pP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tabLst>
                <a:tab pos="723900" algn="l"/>
                <a:tab pos="1447800" algn="l"/>
                <a:tab pos="2171700" algn="l"/>
              </a:tabLst>
              <a:defRPr sz="1000">
                <a:solidFill>
                  <a:srgbClr val="000000"/>
                </a:solidFill>
                <a:latin typeface="+mn-lt"/>
                <a:cs typeface="Lucida Sans Unicode" pitchFamily="34" charset="0"/>
              </a:defRPr>
            </a:lvl1pPr>
          </a:lstStyle>
          <a:p>
            <a:pPr defTabSz="449263" fontAlgn="base">
              <a:spcBef>
                <a:spcPct val="0"/>
              </a:spcBef>
              <a:spcAft>
                <a:spcPct val="0"/>
              </a:spcAft>
              <a:defRPr/>
            </a:pPr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tabLst>
                <a:tab pos="723900" algn="l"/>
                <a:tab pos="1447800" algn="l"/>
              </a:tabLst>
              <a:defRPr sz="1000">
                <a:solidFill>
                  <a:srgbClr val="000000"/>
                </a:solidFill>
                <a:latin typeface="+mn-lt"/>
                <a:cs typeface="Lucida Sans Unicode" pitchFamily="34" charset="0"/>
              </a:defRPr>
            </a:lvl1pPr>
          </a:lstStyle>
          <a:p>
            <a:pPr defTabSz="449263" fontAlgn="base">
              <a:spcBef>
                <a:spcPct val="0"/>
              </a:spcBef>
              <a:spcAft>
                <a:spcPct val="0"/>
              </a:spcAft>
              <a:defRPr/>
            </a:pPr>
            <a:fld id="{11DCDD2B-A1B7-4EFE-A56C-81CFDDA73C48}" type="slidenum">
              <a:rPr lang="en-GB"/>
              <a:pPr defTabSz="449263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 defTabSz="449263" fontAlgn="base">
                <a:lnSpc>
                  <a:spcPct val="87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en-US">
                <a:solidFill>
                  <a:srgbClr val="FFFFFF"/>
                </a:solidFill>
                <a:latin typeface="Arial" charset="0"/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defTabSz="449263" fontAlgn="base">
                <a:lnSpc>
                  <a:spcPct val="87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en-US">
                <a:solidFill>
                  <a:srgbClr val="FFFFFF"/>
                </a:solidFill>
                <a:latin typeface="Arial" charset="0"/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defTabSz="449263" fontAlgn="base">
                <a:lnSpc>
                  <a:spcPct val="87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en-US">
                <a:solidFill>
                  <a:srgbClr val="FFFFFF"/>
                </a:solidFill>
                <a:latin typeface="Arial" charset="0"/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defTabSz="449263" fontAlgn="base">
                <a:lnSpc>
                  <a:spcPct val="87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en-US">
                <a:solidFill>
                  <a:srgbClr val="FFFFFF"/>
                </a:solidFill>
                <a:latin typeface="Arial" charset="0"/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defTabSz="449263" fontAlgn="base">
                <a:lnSpc>
                  <a:spcPct val="87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en-US">
                <a:solidFill>
                  <a:srgbClr val="FFFFFF"/>
                </a:solidFill>
                <a:latin typeface="Arial" charset="0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  <p:sldLayoutId id="2147483867" r:id="rId12"/>
  </p:sldLayoutIdLst>
  <p:txStyles>
    <p:titleStyle>
      <a:lvl1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0" fontAlgn="base" hangingPunct="0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0" fontAlgn="base" hangingPunct="0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0" fontAlgn="base" hangingPunct="0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defTabSz="449263" fontAlgn="base">
                <a:lnSpc>
                  <a:spcPct val="87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en-US">
                <a:solidFill>
                  <a:srgbClr val="FFFFFF"/>
                </a:solidFill>
                <a:latin typeface="Arial" charset="0"/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defTabSz="449263" fontAlgn="base">
                <a:lnSpc>
                  <a:spcPct val="87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en-US">
                <a:solidFill>
                  <a:srgbClr val="FFFFFF"/>
                </a:solidFill>
                <a:latin typeface="Arial" charset="0"/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n-lt"/>
              </a:defRPr>
            </a:lvl1pPr>
          </a:lstStyle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defRPr/>
            </a:pPr>
            <a:endParaRPr lang="en-GB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n-lt"/>
              </a:defRPr>
            </a:lvl1pPr>
          </a:lstStyle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defRPr/>
            </a:pPr>
            <a:endParaRPr lang="en-GB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n-lt"/>
              </a:defRPr>
            </a:lvl1pPr>
          </a:lstStyle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defRPr/>
            </a:pPr>
            <a:fld id="{59C7544D-8065-46B3-82E6-D527C7429309}" type="slidenum">
              <a:rPr lang="en-GB"/>
              <a:pPr defTabSz="449263" fontAlgn="base"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9" r:id="rId1"/>
    <p:sldLayoutId id="2147483870" r:id="rId2"/>
    <p:sldLayoutId id="2147483871" r:id="rId3"/>
    <p:sldLayoutId id="2147483872" r:id="rId4"/>
    <p:sldLayoutId id="2147483873" r:id="rId5"/>
    <p:sldLayoutId id="2147483874" r:id="rId6"/>
    <p:sldLayoutId id="2147483875" r:id="rId7"/>
    <p:sldLayoutId id="2147483876" r:id="rId8"/>
    <p:sldLayoutId id="2147483877" r:id="rId9"/>
    <p:sldLayoutId id="2147483878" r:id="rId10"/>
    <p:sldLayoutId id="2147483879" r:id="rId11"/>
    <p:sldLayoutId id="2147483880" r:id="rId12"/>
    <p:sldLayoutId id="2147483881" r:id="rId13"/>
    <p:sldLayoutId id="2147483882" r:id="rId14"/>
    <p:sldLayoutId id="2147483883" r:id="rId15"/>
  </p:sldLayoutIdLst>
  <p:txStyles>
    <p:titleStyle>
      <a:lvl1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0" fontAlgn="base" hangingPunct="0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0" fontAlgn="base" hangingPunct="0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tabLst>
                <a:tab pos="723900" algn="l"/>
                <a:tab pos="1447800" algn="l"/>
              </a:tabLst>
              <a:defRPr sz="1000">
                <a:solidFill>
                  <a:srgbClr val="000000"/>
                </a:solidFill>
                <a:latin typeface="+mn-lt"/>
                <a:cs typeface="Lucida Sans Unicode" pitchFamily="34" charset="0"/>
              </a:defRPr>
            </a:lvl1pPr>
          </a:lstStyle>
          <a:p>
            <a:pPr defTabSz="449263" fontAlgn="base">
              <a:spcBef>
                <a:spcPct val="0"/>
              </a:spcBef>
              <a:spcAft>
                <a:spcPct val="0"/>
              </a:spcAft>
              <a:defRPr/>
            </a:pP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tabLst>
                <a:tab pos="723900" algn="l"/>
                <a:tab pos="1447800" algn="l"/>
                <a:tab pos="2171700" algn="l"/>
              </a:tabLst>
              <a:defRPr sz="1000">
                <a:solidFill>
                  <a:srgbClr val="000000"/>
                </a:solidFill>
                <a:latin typeface="+mn-lt"/>
                <a:cs typeface="Lucida Sans Unicode" pitchFamily="34" charset="0"/>
              </a:defRPr>
            </a:lvl1pPr>
          </a:lstStyle>
          <a:p>
            <a:pPr defTabSz="449263" fontAlgn="base">
              <a:spcBef>
                <a:spcPct val="0"/>
              </a:spcBef>
              <a:spcAft>
                <a:spcPct val="0"/>
              </a:spcAft>
              <a:defRPr/>
            </a:pPr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tabLst>
                <a:tab pos="723900" algn="l"/>
                <a:tab pos="1447800" algn="l"/>
              </a:tabLst>
              <a:defRPr sz="1000">
                <a:solidFill>
                  <a:srgbClr val="000000"/>
                </a:solidFill>
                <a:latin typeface="+mn-lt"/>
                <a:cs typeface="Lucida Sans Unicode" pitchFamily="34" charset="0"/>
              </a:defRPr>
            </a:lvl1pPr>
          </a:lstStyle>
          <a:p>
            <a:pPr defTabSz="449263" fontAlgn="base">
              <a:spcBef>
                <a:spcPct val="0"/>
              </a:spcBef>
              <a:spcAft>
                <a:spcPct val="0"/>
              </a:spcAft>
              <a:defRPr/>
            </a:pPr>
            <a:fld id="{89D6CC93-A013-4173-8E24-0090F92DCF3B}" type="slidenum">
              <a:rPr lang="en-GB"/>
              <a:pPr defTabSz="449263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 defTabSz="449263" fontAlgn="base">
                <a:lnSpc>
                  <a:spcPct val="87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en-US">
                <a:solidFill>
                  <a:srgbClr val="FFFFFF"/>
                </a:solidFill>
                <a:latin typeface="Arial" charset="0"/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defTabSz="449263" fontAlgn="base">
                <a:lnSpc>
                  <a:spcPct val="87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en-US">
                <a:solidFill>
                  <a:srgbClr val="FFFFFF"/>
                </a:solidFill>
                <a:latin typeface="Arial" charset="0"/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defTabSz="449263" fontAlgn="base">
                <a:lnSpc>
                  <a:spcPct val="87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en-US">
                <a:solidFill>
                  <a:srgbClr val="FFFFFF"/>
                </a:solidFill>
                <a:latin typeface="Arial" charset="0"/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defTabSz="449263" fontAlgn="base">
                <a:lnSpc>
                  <a:spcPct val="87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en-US">
                <a:solidFill>
                  <a:srgbClr val="FFFFFF"/>
                </a:solidFill>
                <a:latin typeface="Arial" charset="0"/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defTabSz="449263" fontAlgn="base">
                <a:lnSpc>
                  <a:spcPct val="87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en-US">
                <a:solidFill>
                  <a:srgbClr val="FFFFFF"/>
                </a:solidFill>
                <a:latin typeface="Arial" charset="0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8" r:id="rId4"/>
    <p:sldLayoutId id="2147483889" r:id="rId5"/>
    <p:sldLayoutId id="2147483890" r:id="rId6"/>
    <p:sldLayoutId id="2147483891" r:id="rId7"/>
    <p:sldLayoutId id="2147483892" r:id="rId8"/>
    <p:sldLayoutId id="2147483893" r:id="rId9"/>
    <p:sldLayoutId id="2147483894" r:id="rId10"/>
    <p:sldLayoutId id="2147483895" r:id="rId11"/>
    <p:sldLayoutId id="2147483896" r:id="rId12"/>
  </p:sldLayoutIdLst>
  <p:txStyles>
    <p:titleStyle>
      <a:lvl1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0" fontAlgn="base" hangingPunct="0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0" fontAlgn="base" hangingPunct="0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0" fontAlgn="base" hangingPunct="0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E507C12C-684F-4CB1-9D32-7DC420495FD3}" type="datetimeFigureOut">
              <a:rPr lang="en-US" smtClean="0"/>
              <a:pPr/>
              <a:t>11/27/2013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  <p:sldLayoutId id="2147483909" r:id="rId12"/>
    <p:sldLayoutId id="2147483910" r:id="rId13"/>
    <p:sldLayoutId id="2147483911" r:id="rId14"/>
    <p:sldLayoutId id="2147483912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3.xml"/><Relationship Id="rId5" Type="http://schemas.openxmlformats.org/officeDocument/2006/relationships/image" Target="../media/image11.jpe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3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0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tzmuseum.cam.ac.uk/opacdirect/51961.html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9.xml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9.xml"/><Relationship Id="rId5" Type="http://schemas.openxmlformats.org/officeDocument/2006/relationships/image" Target="../media/image23.jpeg"/><Relationship Id="rId4" Type="http://schemas.openxmlformats.org/officeDocument/2006/relationships/image" Target="../media/image2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9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1.xml"/><Relationship Id="rId4" Type="http://schemas.openxmlformats.org/officeDocument/2006/relationships/image" Target="../media/image2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81.xml"/><Relationship Id="rId4" Type="http://schemas.openxmlformats.org/officeDocument/2006/relationships/image" Target="../media/image30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89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16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16.xml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16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16.xml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8.xml"/><Relationship Id="rId4" Type="http://schemas.openxmlformats.org/officeDocument/2006/relationships/image" Target="../media/image45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16.xml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8.xml"/><Relationship Id="rId4" Type="http://schemas.openxmlformats.org/officeDocument/2006/relationships/image" Target="../media/image53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8.xml"/><Relationship Id="rId4" Type="http://schemas.openxmlformats.org/officeDocument/2006/relationships/image" Target="../media/image5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04664"/>
            <a:ext cx="7772400" cy="4104455"/>
          </a:xfrm>
        </p:spPr>
        <p:txBody>
          <a:bodyPr/>
          <a:lstStyle/>
          <a:p>
            <a:r>
              <a:rPr lang="en-GB" b="1" dirty="0" smtClean="0"/>
              <a:t>Handling? Handling. Handling!</a:t>
            </a:r>
            <a:r>
              <a:rPr lang="en-GB" dirty="0" smtClean="0"/>
              <a:t/>
            </a:r>
            <a:br>
              <a:rPr lang="en-GB" dirty="0" smtClean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797152"/>
            <a:ext cx="6400800" cy="841648"/>
          </a:xfrm>
        </p:spPr>
        <p:txBody>
          <a:bodyPr/>
          <a:lstStyle/>
          <a:p>
            <a:r>
              <a:rPr lang="en-GB" dirty="0" smtClean="0"/>
              <a:t>Dr Katharina Zinn</a:t>
            </a:r>
          </a:p>
          <a:p>
            <a:r>
              <a:rPr lang="en-GB" dirty="0" smtClean="0"/>
              <a:t>AHAC7002</a:t>
            </a:r>
          </a:p>
          <a:p>
            <a:r>
              <a:rPr lang="en-GB" dirty="0" smtClean="0"/>
              <a:t>Research Methods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interests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72816"/>
            <a:ext cx="9144000" cy="4354934"/>
          </a:xfrm>
        </p:spPr>
        <p:txBody>
          <a:bodyPr/>
          <a:lstStyle/>
          <a:p>
            <a:pPr lvl="0"/>
            <a:r>
              <a:rPr lang="en-GB" sz="2800" b="1" dirty="0" smtClean="0"/>
              <a:t>Libraries and Archives in Ancient Egypt (</a:t>
            </a:r>
            <a:r>
              <a:rPr lang="en-GB" sz="2800" dirty="0" smtClean="0"/>
              <a:t>PhD research project)</a:t>
            </a:r>
          </a:p>
          <a:p>
            <a:pPr lvl="0"/>
            <a:r>
              <a:rPr lang="en-GB" sz="2800" b="1" dirty="0" smtClean="0"/>
              <a:t>Bureaucracy and administrative structures </a:t>
            </a:r>
            <a:r>
              <a:rPr lang="en-GB" sz="2800" dirty="0" smtClean="0"/>
              <a:t>(</a:t>
            </a:r>
            <a:r>
              <a:rPr lang="en-GB" sz="2800" dirty="0" err="1" smtClean="0"/>
              <a:t>Postdoc</a:t>
            </a:r>
            <a:r>
              <a:rPr lang="en-GB" sz="2800" dirty="0" smtClean="0"/>
              <a:t>)</a:t>
            </a:r>
            <a:endParaRPr lang="en-US" sz="2800" dirty="0" smtClean="0"/>
          </a:p>
          <a:p>
            <a:pPr lvl="0"/>
            <a:r>
              <a:rPr lang="en-GB" sz="2800" b="1" dirty="0" smtClean="0"/>
              <a:t>Ancient Egyptian Religion </a:t>
            </a:r>
            <a:r>
              <a:rPr lang="en-GB" sz="2800" dirty="0" smtClean="0"/>
              <a:t>(</a:t>
            </a:r>
            <a:r>
              <a:rPr lang="en-GB" sz="2800" dirty="0" err="1" smtClean="0"/>
              <a:t>Postdoc</a:t>
            </a:r>
            <a:r>
              <a:rPr lang="en-GB" sz="2800" dirty="0" smtClean="0"/>
              <a:t>)</a:t>
            </a:r>
            <a:endParaRPr lang="en-US" sz="2800" dirty="0" smtClean="0"/>
          </a:p>
          <a:p>
            <a:pPr lvl="0"/>
            <a:r>
              <a:rPr lang="en-GB" sz="2800" b="1" dirty="0" smtClean="0"/>
              <a:t>Scarabs: </a:t>
            </a:r>
            <a:r>
              <a:rPr lang="en-GB" sz="2800" dirty="0" smtClean="0"/>
              <a:t>museums projects in Leipzig (Ägyptologisches Museum </a:t>
            </a:r>
            <a:r>
              <a:rPr lang="en-GB" sz="2800" dirty="0" err="1" smtClean="0"/>
              <a:t>der</a:t>
            </a:r>
            <a:r>
              <a:rPr lang="en-GB" sz="2800" dirty="0" smtClean="0"/>
              <a:t> </a:t>
            </a:r>
            <a:r>
              <a:rPr lang="en-GB" sz="2800" dirty="0" err="1" smtClean="0"/>
              <a:t>Universität</a:t>
            </a:r>
            <a:r>
              <a:rPr lang="en-GB" sz="2800" dirty="0" smtClean="0"/>
              <a:t> Leipzig) and</a:t>
            </a:r>
            <a:r>
              <a:rPr lang="en-GB" sz="2800" b="1" dirty="0" smtClean="0"/>
              <a:t> </a:t>
            </a:r>
            <a:r>
              <a:rPr lang="en-GB" sz="2800" dirty="0" smtClean="0"/>
              <a:t>in the Fitzwilliam Museum, Cambridge</a:t>
            </a:r>
            <a:endParaRPr lang="en-US" sz="2800" dirty="0" smtClean="0"/>
          </a:p>
          <a:p>
            <a:pPr lvl="0"/>
            <a:r>
              <a:rPr lang="en-GB" sz="2800" b="1" dirty="0" smtClean="0"/>
              <a:t>Middle Kingdom – Lisht – material</a:t>
            </a:r>
            <a:r>
              <a:rPr lang="en-GB" sz="2800" dirty="0" smtClean="0"/>
              <a:t>, including re-used Old Kingdom blocks (Princeton University Art Museum)</a:t>
            </a:r>
            <a:endParaRPr lang="en-US" sz="2800" dirty="0" smtClean="0"/>
          </a:p>
          <a:p>
            <a:pPr lvl="0"/>
            <a:r>
              <a:rPr lang="en-GB" sz="2800" b="1" dirty="0" smtClean="0"/>
              <a:t>Knowledge and wisdom</a:t>
            </a:r>
            <a:endParaRPr lang="en-US" sz="2800" dirty="0" smtClean="0"/>
          </a:p>
          <a:p>
            <a:pPr lvl="0"/>
            <a:r>
              <a:rPr lang="en-GB" sz="2800" b="1" dirty="0" smtClean="0"/>
              <a:t>Scribes and writing in Ancient Egypt</a:t>
            </a:r>
            <a:endParaRPr lang="en-US" sz="2800" b="1" dirty="0" smtClean="0"/>
          </a:p>
          <a:p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Excavation of Linear Pottery (</a:t>
            </a:r>
            <a:r>
              <a:rPr lang="en-GB" sz="3600" dirty="0" err="1" smtClean="0"/>
              <a:t>Bandkeramik</a:t>
            </a:r>
            <a:r>
              <a:rPr lang="en-GB" sz="3600" dirty="0" smtClean="0"/>
              <a:t>) culture and Bronze Age settlements near Leipzig</a:t>
            </a:r>
            <a:endParaRPr lang="en-US" sz="3600" dirty="0"/>
          </a:p>
        </p:txBody>
      </p:sp>
      <p:pic>
        <p:nvPicPr>
          <p:cNvPr id="9" name="Content Placeholder 8" descr="Zwenkau 1996 2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 l="13473" t="14359"/>
          <a:stretch>
            <a:fillRect/>
          </a:stretch>
        </p:blipFill>
        <p:spPr>
          <a:xfrm>
            <a:off x="251520" y="1700808"/>
            <a:ext cx="5086933" cy="3435866"/>
          </a:xfrm>
        </p:spPr>
      </p:pic>
      <p:pic>
        <p:nvPicPr>
          <p:cNvPr id="7" name="Content Placeholder 6" descr="Zwenkau1996.JPG"/>
          <p:cNvPicPr>
            <a:picLocks noGrp="1" noChangeAspect="1"/>
          </p:cNvPicPr>
          <p:nvPr>
            <p:ph sz="half" idx="1"/>
          </p:nvPr>
        </p:nvPicPr>
        <p:blipFill>
          <a:blip r:embed="rId4" cstate="print"/>
          <a:stretch>
            <a:fillRect/>
          </a:stretch>
        </p:blipFill>
        <p:spPr>
          <a:xfrm>
            <a:off x="3779912" y="3212976"/>
            <a:ext cx="5153216" cy="351663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60649"/>
            <a:ext cx="4040188" cy="1152128"/>
          </a:xfrm>
        </p:spPr>
        <p:txBody>
          <a:bodyPr/>
          <a:lstStyle/>
          <a:p>
            <a:pPr algn="ctr"/>
            <a:r>
              <a:rPr lang="en-GB" dirty="0" smtClean="0"/>
              <a:t>Epigraphy in the chapels of the Divine </a:t>
            </a:r>
            <a:r>
              <a:rPr lang="en-GB" dirty="0" err="1" smtClean="0"/>
              <a:t>Adoratrice</a:t>
            </a:r>
            <a:r>
              <a:rPr lang="en-GB" dirty="0" smtClean="0"/>
              <a:t> in </a:t>
            </a:r>
            <a:r>
              <a:rPr lang="en-GB" dirty="0" err="1" smtClean="0"/>
              <a:t>Medinet</a:t>
            </a:r>
            <a:r>
              <a:rPr lang="en-GB" dirty="0" smtClean="0"/>
              <a:t> </a:t>
            </a:r>
            <a:r>
              <a:rPr lang="en-GB" dirty="0" err="1" smtClean="0"/>
              <a:t>Habu</a:t>
            </a:r>
            <a:endParaRPr lang="en-US" dirty="0"/>
          </a:p>
        </p:txBody>
      </p:sp>
      <p:pic>
        <p:nvPicPr>
          <p:cNvPr id="7" name="Content Placeholder 6" descr="EgyptThebesWest chapel gods wife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 l="15615" r="11521"/>
          <a:stretch>
            <a:fillRect/>
          </a:stretch>
        </p:blipFill>
        <p:spPr>
          <a:xfrm>
            <a:off x="179512" y="1844824"/>
            <a:ext cx="4536504" cy="4210050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032" y="188641"/>
            <a:ext cx="3826768" cy="1224136"/>
          </a:xfrm>
        </p:spPr>
        <p:txBody>
          <a:bodyPr/>
          <a:lstStyle/>
          <a:p>
            <a:pPr algn="ctr"/>
            <a:r>
              <a:rPr lang="en-GB" dirty="0" smtClean="0"/>
              <a:t>Work on titles on </a:t>
            </a:r>
            <a:r>
              <a:rPr lang="en-GB" dirty="0" err="1" smtClean="0"/>
              <a:t>stela</a:t>
            </a:r>
            <a:r>
              <a:rPr lang="en-GB" dirty="0" smtClean="0"/>
              <a:t> and scarabs in the British Museum</a:t>
            </a:r>
            <a:endParaRPr lang="en-US" dirty="0"/>
          </a:p>
        </p:txBody>
      </p:sp>
      <p:pic>
        <p:nvPicPr>
          <p:cNvPr id="8" name="Content Placeholder 7" descr="BritishMuseum.jpg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rcRect l="18232" t="29917" r="14763" b="9944"/>
          <a:stretch>
            <a:fillRect/>
          </a:stretch>
        </p:blipFill>
        <p:spPr>
          <a:xfrm>
            <a:off x="4939870" y="1628800"/>
            <a:ext cx="3952610" cy="473011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6425" cy="1152128"/>
          </a:xfrm>
        </p:spPr>
        <p:txBody>
          <a:bodyPr/>
          <a:lstStyle/>
          <a:p>
            <a:r>
              <a:rPr lang="en-GB" sz="3200" dirty="0" smtClean="0"/>
              <a:t>Scarab Project in the Fitzwilliam Museum, Cambridge</a:t>
            </a:r>
            <a:endParaRPr lang="en-US" sz="3200" dirty="0"/>
          </a:p>
        </p:txBody>
      </p:sp>
      <p:pic>
        <p:nvPicPr>
          <p:cNvPr id="11" name="Content Placeholder 10" descr="Fitzwilliam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79512" y="2780928"/>
            <a:ext cx="5638895" cy="3877056"/>
          </a:xfrm>
        </p:spPr>
      </p:pic>
      <p:pic>
        <p:nvPicPr>
          <p:cNvPr id="12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 l="2508" t="15407" r="6541" b="10839"/>
          <a:stretch>
            <a:fillRect/>
          </a:stretch>
        </p:blipFill>
        <p:spPr bwMode="auto">
          <a:xfrm>
            <a:off x="5148064" y="2276872"/>
            <a:ext cx="3995936" cy="216024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13" name="TextBox 12"/>
          <p:cNvSpPr txBox="1"/>
          <p:nvPr/>
        </p:nvSpPr>
        <p:spPr>
          <a:xfrm>
            <a:off x="827584" y="260648"/>
            <a:ext cx="74888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smtClean="0">
                <a:solidFill>
                  <a:srgbClr val="FFC000"/>
                </a:solidFill>
              </a:rPr>
              <a:t>Beetles and Stones</a:t>
            </a:r>
            <a:endParaRPr lang="en-US" sz="44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eaLnBrk="1" hangingPunct="1">
              <a:lnSpc>
                <a:spcPct val="10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en-GB" sz="3600" b="1" smtClean="0"/>
              <a:t>A Beetle in Stone</a:t>
            </a:r>
            <a:r>
              <a:rPr lang="en-GB" sz="3200" smtClean="0"/>
              <a:t>: Scarab Fitzwilliam Museum E.714.1954</a:t>
            </a:r>
          </a:p>
        </p:txBody>
      </p:sp>
      <p:pic>
        <p:nvPicPr>
          <p:cNvPr id="717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2144713"/>
            <a:ext cx="2609850" cy="3732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7172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363" y="2895600"/>
            <a:ext cx="3476625" cy="28225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“Secondary Archaeology”</a:t>
            </a:r>
            <a:endParaRPr lang="en-US" smtClean="0"/>
          </a:p>
        </p:txBody>
      </p:sp>
      <p:sp>
        <p:nvSpPr>
          <p:cNvPr id="9219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smtClean="0"/>
              <a:t>Re-excavations in museum’s storage rooms</a:t>
            </a:r>
          </a:p>
          <a:p>
            <a:pPr lvl="1"/>
            <a:r>
              <a:rPr lang="en-GB" smtClean="0"/>
              <a:t>More difficult than primary excavations</a:t>
            </a:r>
          </a:p>
          <a:p>
            <a:pPr lvl="1"/>
            <a:r>
              <a:rPr lang="en-GB" smtClean="0"/>
              <a:t>Very often without any provenance</a:t>
            </a:r>
          </a:p>
          <a:p>
            <a:pPr lvl="1"/>
            <a:r>
              <a:rPr lang="en-GB" smtClean="0"/>
              <a:t>Or provenance without reliable source</a:t>
            </a:r>
          </a:p>
          <a:p>
            <a:pPr lvl="1"/>
            <a:r>
              <a:rPr lang="en-GB" smtClean="0"/>
              <a:t>Even more problematic if came as bequest into museum</a:t>
            </a:r>
          </a:p>
          <a:p>
            <a:r>
              <a:rPr lang="en-GB" smtClean="0"/>
              <a:t>Dealing with re-excavations staff should trained as subject specialists, archaeologist, archivist, librarian, ...</a:t>
            </a:r>
          </a:p>
          <a:p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pic>
        <p:nvPicPr>
          <p:cNvPr id="10243" name="Content Placeholder 5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49445" t="32907" r="1988" b="35085"/>
          <a:stretch>
            <a:fillRect/>
          </a:stretch>
        </p:blipFill>
        <p:spPr>
          <a:xfrm>
            <a:off x="142875" y="2214563"/>
            <a:ext cx="8882063" cy="365918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eaLnBrk="1" hangingPunct="1">
              <a:lnSpc>
                <a:spcPct val="10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en-GB" smtClean="0"/>
              <a:t>Fitzwilliam E.1.2006</a:t>
            </a:r>
          </a:p>
        </p:txBody>
      </p:sp>
      <p:pic>
        <p:nvPicPr>
          <p:cNvPr id="2867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632075"/>
            <a:ext cx="4038600" cy="24320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2867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40313" y="1600200"/>
            <a:ext cx="3252787" cy="21685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28677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24413" y="3927475"/>
            <a:ext cx="3686175" cy="21685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"/>
          <p:cNvSpPr>
            <a:spLocks noGrp="1" noChangeArrowheads="1"/>
          </p:cNvSpPr>
          <p:nvPr>
            <p:ph type="title"/>
          </p:nvPr>
        </p:nvSpPr>
        <p:spPr/>
        <p:txBody>
          <a:bodyPr lIns="0" tIns="0" rIns="0" bIns="0" anchor="ctr"/>
          <a:lstStyle/>
          <a:p>
            <a:pPr eaLnBrk="1" hangingPunct="1"/>
            <a:r>
              <a:rPr lang="en-GB" smtClean="0"/>
              <a:t> Fitzwilliam E.1.2006</a:t>
            </a:r>
            <a:endParaRPr lang="en-US" smtClean="0"/>
          </a:p>
        </p:txBody>
      </p:sp>
      <p:sp>
        <p:nvSpPr>
          <p:cNvPr id="29699" name="Rectangle 2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marL="342900" indent="-342900" eaLnBrk="1" hangingPunct="1">
              <a:lnSpc>
                <a:spcPct val="100000"/>
              </a:lnSpc>
              <a:spcBef>
                <a:spcPts val="500"/>
              </a:spcBef>
            </a:pPr>
            <a:r>
              <a:rPr lang="en-GB" sz="2800" smtClean="0"/>
              <a:t>Dimension: </a:t>
            </a:r>
            <a:r>
              <a:rPr lang="en-GB" sz="2000" smtClean="0"/>
              <a:t>length 0.015 m, width 0.011 m, height 0.006 m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500"/>
              </a:spcBef>
            </a:pPr>
            <a:r>
              <a:rPr lang="de-DE" sz="2800" smtClean="0"/>
              <a:t>Base:</a:t>
            </a:r>
            <a:r>
              <a:rPr lang="de-DE" smtClean="0"/>
              <a:t> </a:t>
            </a:r>
            <a:r>
              <a:rPr lang="de-DE" sz="2000" smtClean="0"/>
              <a:t>scarab-beetle with exaggerated wings: above beetle two winged uraei in protecting gesture, guarding two Maat-feathers; single line encircles the inscription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500"/>
              </a:spcBef>
            </a:pPr>
            <a:r>
              <a:rPr lang="de-DE" sz="2000" smtClean="0"/>
              <a:t>Beetle, uraei and two feathers can be interpreted as equivalent for the sun disc – cryptographic writing for the god Amun(-Re)</a:t>
            </a:r>
            <a:endParaRPr lang="en-GB" sz="2000" smtClean="0"/>
          </a:p>
          <a:p>
            <a:pPr marL="342900" indent="-342900" eaLnBrk="1" hangingPunct="1">
              <a:lnSpc>
                <a:spcPct val="100000"/>
              </a:lnSpc>
              <a:spcBef>
                <a:spcPts val="500"/>
              </a:spcBef>
              <a:buFont typeface="Wingdings" pitchFamily="2" charset="2"/>
              <a:buNone/>
            </a:pPr>
            <a:endParaRPr lang="en-GB" sz="2000" smtClean="0"/>
          </a:p>
        </p:txBody>
      </p:sp>
      <p:pic>
        <p:nvPicPr>
          <p:cNvPr id="29700" name="Picture 8" descr="IMG_4411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200" y="2790825"/>
            <a:ext cx="4037013" cy="2374900"/>
          </a:xfrm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eaLnBrk="1" hangingPunct="1">
              <a:lnSpc>
                <a:spcPct val="10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en-GB" smtClean="0"/>
              <a:t>Fitzwilliam E.29.1904</a:t>
            </a:r>
          </a:p>
        </p:txBody>
      </p:sp>
      <p:pic>
        <p:nvPicPr>
          <p:cNvPr id="307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2276475"/>
            <a:ext cx="3476625" cy="27003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30724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3800" y="1341438"/>
            <a:ext cx="3011488" cy="23383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3072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625" y="3860800"/>
            <a:ext cx="2005013" cy="2746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Fitzwilliam E.29.1904</a:t>
            </a:r>
            <a:endParaRPr lang="en-US" smtClean="0"/>
          </a:p>
        </p:txBody>
      </p:sp>
      <p:sp>
        <p:nvSpPr>
          <p:cNvPr id="31747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marL="342900" indent="-342900" eaLnBrk="1" hangingPunct="1">
              <a:lnSpc>
                <a:spcPct val="100000"/>
              </a:lnSpc>
              <a:spcBef>
                <a:spcPts val="500"/>
              </a:spcBef>
            </a:pPr>
            <a:r>
              <a:rPr lang="en-GB" sz="2800" smtClean="0"/>
              <a:t>Dimension: </a:t>
            </a:r>
            <a:r>
              <a:rPr lang="en-GB" sz="2000" smtClean="0"/>
              <a:t>length 0.020 m, width 0.015 m, height 0.010 m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500"/>
              </a:spcBef>
            </a:pPr>
            <a:r>
              <a:rPr lang="de-DE" sz="2800" smtClean="0"/>
              <a:t>Base:</a:t>
            </a:r>
            <a:r>
              <a:rPr lang="de-DE" smtClean="0"/>
              <a:t> </a:t>
            </a:r>
            <a:r>
              <a:rPr lang="de-DE" sz="2000" smtClean="0"/>
              <a:t>scarab-beetle with wings: above beetle two winged uraei in protecting gesture with indicated single feathers, guarding two crudely cut Maat-feathers; single line encircles the inscription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500"/>
              </a:spcBef>
            </a:pPr>
            <a:r>
              <a:rPr lang="de-DE" sz="2000" smtClean="0"/>
              <a:t>Beetle, uraei and two feathers can be interpreted as equivalent for the sun disc – cryptographic writing for the god Amun(-Re)</a:t>
            </a:r>
            <a:endParaRPr lang="en-US" sz="2000" smtClean="0"/>
          </a:p>
        </p:txBody>
      </p:sp>
      <p:pic>
        <p:nvPicPr>
          <p:cNvPr id="31748" name="Picture 8" descr="E_29_1904(unter)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116013" y="2205038"/>
            <a:ext cx="2605087" cy="35671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363538"/>
            <a:ext cx="8229600" cy="1146175"/>
          </a:xfrm>
        </p:spPr>
        <p:txBody>
          <a:bodyPr lIns="0" tIns="0" rIns="0" bIns="0"/>
          <a:lstStyle/>
          <a:p>
            <a:pPr eaLnBrk="1" hangingPunct="1">
              <a:defRPr/>
            </a:pPr>
            <a:r>
              <a:rPr lang="en-GB" sz="3800" smtClean="0"/>
              <a:t>E.1.2006 (left) and E.29.1904 (right)</a:t>
            </a:r>
            <a:endParaRPr lang="en-US" sz="3800" smtClean="0"/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2205038"/>
            <a:ext cx="5251450" cy="30876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32772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1700213"/>
            <a:ext cx="2865438" cy="392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de-DE" sz="3200" dirty="0" smtClean="0"/>
              <a:t>Collection Bissing 635 (left top) und 636 (right), Cairo CG 37122 (left bottom)</a:t>
            </a:r>
            <a:endParaRPr lang="de-DE" sz="3200" dirty="0"/>
          </a:p>
        </p:txBody>
      </p:sp>
      <p:pic>
        <p:nvPicPr>
          <p:cNvPr id="12" name="Content Placeholder 11" descr="Bissing 635.TIF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047750" y="1600200"/>
            <a:ext cx="2857500" cy="2171700"/>
          </a:xfrm>
        </p:spPr>
      </p:pic>
      <p:pic>
        <p:nvPicPr>
          <p:cNvPr id="13" name="Content Placeholder 12" descr="CG37122.TIF"/>
          <p:cNvPicPr>
            <a:picLocks noGrp="1" noChangeAspect="1"/>
          </p:cNvPicPr>
          <p:nvPr>
            <p:ph sz="quarter" idx="2"/>
          </p:nvPr>
        </p:nvPicPr>
        <p:blipFill>
          <a:blip r:embed="rId4" cstate="print"/>
          <a:srcRect b="12250"/>
          <a:stretch>
            <a:fillRect/>
          </a:stretch>
        </p:blipFill>
        <p:spPr>
          <a:xfrm>
            <a:off x="1071563" y="4008438"/>
            <a:ext cx="2862262" cy="2635250"/>
          </a:xfrm>
        </p:spPr>
      </p:pic>
      <p:pic>
        <p:nvPicPr>
          <p:cNvPr id="14" name="Content Placeholder 13" descr="Bissing 636.TIF"/>
          <p:cNvPicPr>
            <a:picLocks noGrp="1" noChangeAspect="1"/>
          </p:cNvPicPr>
          <p:nvPr>
            <p:ph sz="half" idx="3"/>
          </p:nvPr>
        </p:nvPicPr>
        <p:blipFill>
          <a:blip r:embed="rId5" cstate="print"/>
          <a:srcRect b="3853"/>
          <a:stretch>
            <a:fillRect/>
          </a:stretch>
        </p:blipFill>
        <p:spPr>
          <a:xfrm>
            <a:off x="4648200" y="2289175"/>
            <a:ext cx="4038600" cy="29972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de-DE" dirty="0" smtClean="0"/>
              <a:t>Comparable decoration Cairo, CG 37108</a:t>
            </a:r>
            <a:endParaRPr lang="de-DE" dirty="0"/>
          </a:p>
        </p:txBody>
      </p:sp>
      <p:pic>
        <p:nvPicPr>
          <p:cNvPr id="34819" name="Content Placeholder 3" descr="CG37108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8138"/>
          <a:stretch>
            <a:fillRect/>
          </a:stretch>
        </p:blipFill>
        <p:spPr>
          <a:xfrm>
            <a:off x="1857375" y="1733550"/>
            <a:ext cx="5486400" cy="48387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pic>
        <p:nvPicPr>
          <p:cNvPr id="44035" name="Content Placeholder 7" descr="E_117_1920(3).jpg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1259632" y="692696"/>
            <a:ext cx="6949440" cy="539496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de-DE" dirty="0" smtClean="0"/>
              <a:t>Fitzwilliam E.117.1920:</a:t>
            </a:r>
            <a:br>
              <a:rPr lang="de-DE" dirty="0" smtClean="0"/>
            </a:br>
            <a:r>
              <a:rPr lang="de-DE" dirty="0" smtClean="0"/>
              <a:t>the faked one?</a:t>
            </a:r>
            <a:endParaRPr lang="de-DE" dirty="0"/>
          </a:p>
        </p:txBody>
      </p:sp>
      <p:pic>
        <p:nvPicPr>
          <p:cNvPr id="40963" name="Content Placeholder 5" descr="E_117_1920(1)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98463" y="2130425"/>
            <a:ext cx="2316162" cy="1798638"/>
          </a:xfrm>
        </p:spPr>
      </p:pic>
      <p:pic>
        <p:nvPicPr>
          <p:cNvPr id="40964" name="Content Placeholder 6" descr="E_117_1920(3).jpg"/>
          <p:cNvPicPr>
            <a:picLocks noGrp="1" noChangeAspect="1"/>
          </p:cNvPicPr>
          <p:nvPr>
            <p:ph sz="quarter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398463" y="4273550"/>
            <a:ext cx="2316162" cy="1798638"/>
          </a:xfrm>
        </p:spPr>
      </p:pic>
      <p:pic>
        <p:nvPicPr>
          <p:cNvPr id="40965" name="Content Placeholder 7" descr="E_117_1920(2).jpg"/>
          <p:cNvPicPr>
            <a:picLocks noGrp="1" noChangeAspect="1"/>
          </p:cNvPicPr>
          <p:nvPr>
            <p:ph sz="half" idx="3"/>
          </p:nvPr>
        </p:nvPicPr>
        <p:blipFill>
          <a:blip r:embed="rId5" cstate="print"/>
          <a:srcRect l="19678" t="7636" r="3231"/>
          <a:stretch>
            <a:fillRect/>
          </a:stretch>
        </p:blipFill>
        <p:spPr>
          <a:xfrm>
            <a:off x="3347864" y="1531396"/>
            <a:ext cx="5678838" cy="528198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273050"/>
            <a:ext cx="7931224" cy="851694"/>
          </a:xfrm>
        </p:spPr>
        <p:txBody>
          <a:bodyPr/>
          <a:lstStyle/>
          <a:p>
            <a:pPr algn="ctr"/>
            <a:r>
              <a:rPr lang="de-DE" sz="4400" b="0" dirty="0" smtClean="0"/>
              <a:t>Fitzwilliam E.117.1920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179512" y="1052736"/>
            <a:ext cx="5976664" cy="5073427"/>
          </a:xfrm>
        </p:spPr>
        <p:txBody>
          <a:bodyPr/>
          <a:lstStyle/>
          <a:p>
            <a:pPr indent="-324000">
              <a:buFont typeface="Wingdings" pitchFamily="2" charset="2"/>
              <a:buChar char="q"/>
            </a:pPr>
            <a:r>
              <a:rPr lang="de-DE" sz="4400" dirty="0" smtClean="0">
                <a:solidFill>
                  <a:srgbClr val="FFFFCC"/>
                </a:solidFill>
                <a:ea typeface="+mj-ea"/>
              </a:rPr>
              <a:t>Dated to 25th / 26th dyn., because</a:t>
            </a:r>
          </a:p>
          <a:p>
            <a:pPr lvl="1" indent="-324000">
              <a:buFont typeface="Wingdings" pitchFamily="2" charset="2"/>
              <a:buChar char="q"/>
            </a:pPr>
            <a:r>
              <a:rPr lang="en-GB" sz="2600" dirty="0" smtClean="0"/>
              <a:t>Rectangular form</a:t>
            </a:r>
          </a:p>
          <a:p>
            <a:pPr lvl="1" indent="-324000">
              <a:buFont typeface="Wingdings" pitchFamily="2" charset="2"/>
              <a:buChar char="q"/>
            </a:pPr>
            <a:r>
              <a:rPr lang="en-US" sz="2400" dirty="0" smtClean="0"/>
              <a:t>highly polished surface</a:t>
            </a:r>
          </a:p>
          <a:p>
            <a:pPr lvl="1" indent="-324000">
              <a:buFont typeface="Wingdings" pitchFamily="2" charset="2"/>
              <a:buChar char="q"/>
            </a:pPr>
            <a:r>
              <a:rPr lang="en-GB" sz="2400" dirty="0" smtClean="0"/>
              <a:t>Archaistic inscription (as said in the catalogue)</a:t>
            </a:r>
          </a:p>
          <a:p>
            <a:pPr lvl="2" indent="-324000">
              <a:buFont typeface="Wingdings" pitchFamily="2" charset="2"/>
              <a:buChar char="q"/>
            </a:pPr>
            <a:r>
              <a:rPr lang="en-GB" sz="2400" dirty="0" smtClean="0"/>
              <a:t>Inscription names </a:t>
            </a:r>
            <a:r>
              <a:rPr lang="en-GB" sz="2400" dirty="0" err="1" smtClean="0"/>
              <a:t>Sahure</a:t>
            </a:r>
            <a:r>
              <a:rPr lang="en-GB" sz="2400" dirty="0" smtClean="0"/>
              <a:t>, king of 5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</a:t>
            </a:r>
            <a:r>
              <a:rPr lang="en-GB" sz="2400" dirty="0" err="1" smtClean="0"/>
              <a:t>dyn</a:t>
            </a:r>
            <a:r>
              <a:rPr lang="en-GB" sz="2400" dirty="0" smtClean="0"/>
              <a:t>.</a:t>
            </a:r>
          </a:p>
          <a:p>
            <a:pPr lvl="2" indent="-324000">
              <a:buFont typeface="Wingdings"/>
              <a:buChar char="à"/>
            </a:pPr>
            <a:r>
              <a:rPr lang="en-GB" sz="3600" dirty="0" smtClean="0">
                <a:sym typeface="Wingdings" pitchFamily="2" charset="2"/>
              </a:rPr>
              <a:t>??? </a:t>
            </a:r>
            <a:endParaRPr lang="en-GB" sz="2400" dirty="0" smtClean="0">
              <a:sym typeface="Wingdings" pitchFamily="2" charset="2"/>
            </a:endParaRPr>
          </a:p>
          <a:p>
            <a:pPr lvl="2" indent="-324000">
              <a:buFont typeface="Wingdings" pitchFamily="2" charset="2"/>
              <a:buChar char="q"/>
            </a:pPr>
            <a:r>
              <a:rPr lang="en-GB" sz="2400" dirty="0" smtClean="0">
                <a:sym typeface="Wingdings" pitchFamily="2" charset="2"/>
              </a:rPr>
              <a:t> also mentioned “or fake?”</a:t>
            </a:r>
            <a:endParaRPr lang="en-GB" sz="3600" dirty="0" smtClean="0">
              <a:sym typeface="Wingdings" pitchFamily="2" charset="2"/>
            </a:endParaRPr>
          </a:p>
          <a:p>
            <a:pPr lvl="2" indent="-324000">
              <a:buFont typeface="Wingdings" pitchFamily="2" charset="2"/>
              <a:buChar char="q"/>
            </a:pPr>
            <a:endParaRPr lang="en-GB" sz="3600" dirty="0" smtClean="0"/>
          </a:p>
          <a:p>
            <a:pPr lvl="1" indent="-324000">
              <a:buFont typeface="Wingdings" pitchFamily="2" charset="2"/>
              <a:buChar char="q"/>
            </a:pPr>
            <a:endParaRPr lang="en-US" sz="2600" dirty="0"/>
          </a:p>
        </p:txBody>
      </p:sp>
      <p:pic>
        <p:nvPicPr>
          <p:cNvPr id="9" name="Content Placeholder 6" descr="E_117_1920(3)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11265" r="7914"/>
          <a:stretch>
            <a:fillRect/>
          </a:stretch>
        </p:blipFill>
        <p:spPr>
          <a:xfrm>
            <a:off x="6156176" y="2300426"/>
            <a:ext cx="2808312" cy="269748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de-DE" dirty="0" smtClean="0"/>
              <a:t>Fitzwilliam E.117.1920</a:t>
            </a:r>
          </a:p>
        </p:txBody>
      </p:sp>
      <p:pic>
        <p:nvPicPr>
          <p:cNvPr id="41987" name="Content Placeholder 8" descr="E_117_1920(2)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 l="20972" t="9906" r="5979"/>
          <a:stretch>
            <a:fillRect/>
          </a:stretch>
        </p:blipFill>
        <p:spPr>
          <a:xfrm>
            <a:off x="107504" y="2348877"/>
            <a:ext cx="3875058" cy="3710208"/>
          </a:xfrm>
        </p:spPr>
      </p:pic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3923928" y="1700808"/>
            <a:ext cx="5040560" cy="4426942"/>
          </a:xfrm>
        </p:spPr>
        <p:txBody>
          <a:bodyPr/>
          <a:lstStyle/>
          <a:p>
            <a:pPr eaLnBrk="1" hangingPunct="1">
              <a:defRPr/>
            </a:pPr>
            <a:r>
              <a:rPr lang="en-US" sz="2400" dirty="0" smtClean="0"/>
              <a:t>Reed, Maat and </a:t>
            </a:r>
            <a:r>
              <a:rPr lang="en-US" sz="2400" dirty="0" err="1" smtClean="0"/>
              <a:t>uraeus</a:t>
            </a:r>
            <a:r>
              <a:rPr lang="en-US" sz="2400" dirty="0" smtClean="0"/>
              <a:t> could be a cryptographic writing for the god Amun (</a:t>
            </a:r>
            <a:r>
              <a:rPr lang="en-US" sz="2400" dirty="0" err="1" smtClean="0"/>
              <a:t>jmn</a:t>
            </a:r>
            <a:r>
              <a:rPr lang="en-US" sz="2400" dirty="0" smtClean="0"/>
              <a:t>): reed stands for the value j, Maat for m and the </a:t>
            </a:r>
            <a:r>
              <a:rPr lang="en-US" sz="2400" dirty="0" err="1" smtClean="0"/>
              <a:t>uraeus</a:t>
            </a:r>
            <a:r>
              <a:rPr lang="en-US" sz="2400" dirty="0" smtClean="0"/>
              <a:t> as a divine figure is read </a:t>
            </a:r>
            <a:r>
              <a:rPr lang="en-US" sz="2400" dirty="0" err="1" smtClean="0"/>
              <a:t>ntr</a:t>
            </a:r>
            <a:r>
              <a:rPr lang="en-US" sz="2400" dirty="0" smtClean="0"/>
              <a:t> (</a:t>
            </a:r>
            <a:r>
              <a:rPr lang="en-US" sz="2400" dirty="0" err="1" smtClean="0"/>
              <a:t>netjer</a:t>
            </a:r>
            <a:r>
              <a:rPr lang="en-US" sz="2400" dirty="0" smtClean="0"/>
              <a:t>) and has the value n. The dot in front of the goose could be interpreted as an egg, belonging to the goose read as the word </a:t>
            </a:r>
            <a:r>
              <a:rPr lang="en-US" sz="2400" dirty="0" err="1" smtClean="0"/>
              <a:t>sa</a:t>
            </a:r>
            <a:r>
              <a:rPr lang="en-US" sz="2400" dirty="0" smtClean="0"/>
              <a:t> and expressing a </a:t>
            </a:r>
            <a:r>
              <a:rPr lang="en-US" sz="2400" dirty="0" err="1" smtClean="0"/>
              <a:t>filiation</a:t>
            </a:r>
            <a:r>
              <a:rPr lang="en-US" sz="2400" dirty="0" smtClean="0"/>
              <a:t> ( here a possible allusion to Amun) or read as the sun disc in the name Amun-Ra. This cryptographic writing puns with both alternatives.</a:t>
            </a:r>
            <a:r>
              <a:rPr lang="en-US" sz="2000" dirty="0" smtClean="0"/>
              <a:t/>
            </a:r>
            <a:br>
              <a:rPr lang="en-US" sz="2000" dirty="0" smtClean="0"/>
            </a:br>
            <a:endParaRPr lang="de-DE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" y="274638"/>
            <a:ext cx="9144000" cy="1143000"/>
          </a:xfrm>
        </p:spPr>
        <p:txBody>
          <a:bodyPr/>
          <a:lstStyle/>
          <a:p>
            <a:pPr eaLnBrk="1" hangingPunct="1">
              <a:defRPr/>
            </a:pPr>
            <a:r>
              <a:rPr lang="de-DE" sz="3600" dirty="0" smtClean="0"/>
              <a:t>Similar scarabs (Swiss private collections):</a:t>
            </a:r>
            <a:br>
              <a:rPr lang="de-DE" sz="3600" dirty="0" smtClean="0"/>
            </a:br>
            <a:r>
              <a:rPr lang="de-DE" sz="3600" dirty="0" smtClean="0"/>
              <a:t>Sammlung Bissing 434 (oben), 435 (unten)</a:t>
            </a:r>
            <a:endParaRPr lang="de-DE" sz="3600" dirty="0"/>
          </a:p>
        </p:txBody>
      </p:sp>
      <p:pic>
        <p:nvPicPr>
          <p:cNvPr id="43011" name="Content Placeholder 8" descr="Fraser 434.TIF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28625" y="1900238"/>
            <a:ext cx="2973388" cy="2171700"/>
          </a:xfrm>
        </p:spPr>
      </p:pic>
      <p:pic>
        <p:nvPicPr>
          <p:cNvPr id="43012" name="Content Placeholder 9" descr="Fraser435.TIF"/>
          <p:cNvPicPr>
            <a:picLocks noGrp="1" noChangeAspect="1"/>
          </p:cNvPicPr>
          <p:nvPr>
            <p:ph sz="quarter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28625" y="4329113"/>
            <a:ext cx="2903538" cy="2171700"/>
          </a:xfrm>
        </p:spPr>
      </p:pic>
      <p:pic>
        <p:nvPicPr>
          <p:cNvPr id="43013" name="Content Placeholder 10" descr="434 und 435.TIF"/>
          <p:cNvPicPr>
            <a:picLocks noGrp="1" noChangeAspect="1"/>
          </p:cNvPicPr>
          <p:nvPr>
            <p:ph sz="half" idx="3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3679825" y="1604963"/>
            <a:ext cx="5106988" cy="50387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716016" y="122238"/>
            <a:ext cx="3967609" cy="1446212"/>
          </a:xfrm>
        </p:spPr>
        <p:txBody>
          <a:bodyPr/>
          <a:lstStyle/>
          <a:p>
            <a:r>
              <a:rPr lang="en-GB" sz="6000" dirty="0" smtClean="0"/>
              <a:t>PUAM</a:t>
            </a:r>
            <a:endParaRPr lang="en-US" sz="6000" dirty="0"/>
          </a:p>
        </p:txBody>
      </p:sp>
      <p:pic>
        <p:nvPicPr>
          <p:cNvPr id="7" name="Content Placeholder 6" descr="m_padgett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79512" y="260648"/>
            <a:ext cx="4267200" cy="3200400"/>
          </a:xfrm>
        </p:spPr>
      </p:pic>
      <p:pic>
        <p:nvPicPr>
          <p:cNvPr id="8" name="Content Placeholder 7" descr="PUAM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3347864" y="1412776"/>
            <a:ext cx="5719572" cy="52959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146522"/>
          </a:xfrm>
        </p:spPr>
        <p:txBody>
          <a:bodyPr/>
          <a:lstStyle/>
          <a:p>
            <a:r>
              <a:rPr lang="en-GB" dirty="0" smtClean="0"/>
              <a:t>Mummy Wrappings</a:t>
            </a:r>
            <a:endParaRPr lang="en-US" dirty="0"/>
          </a:p>
        </p:txBody>
      </p:sp>
      <p:pic>
        <p:nvPicPr>
          <p:cNvPr id="5" name="Content Placeholder 4" descr="100_0232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 t="9513" b="19142"/>
          <a:stretch>
            <a:fillRect/>
          </a:stretch>
        </p:blipFill>
        <p:spPr>
          <a:xfrm>
            <a:off x="207594" y="1268760"/>
            <a:ext cx="6812678" cy="3240360"/>
          </a:xfrm>
        </p:spPr>
      </p:pic>
      <p:pic>
        <p:nvPicPr>
          <p:cNvPr id="6" name="Content Placeholder 5" descr="61-131RE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rcRect t="33919" b="33990"/>
          <a:stretch>
            <a:fillRect/>
          </a:stretch>
        </p:blipFill>
        <p:spPr>
          <a:xfrm>
            <a:off x="899592" y="4725144"/>
            <a:ext cx="8077890" cy="172819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Content Placeholder 6" descr="PUAM50-128.1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281" r="3204" b="5255"/>
          <a:stretch>
            <a:fillRect/>
          </a:stretch>
        </p:blipFill>
        <p:spPr>
          <a:xfrm>
            <a:off x="539552" y="476672"/>
            <a:ext cx="8208912" cy="554461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716016" y="122238"/>
            <a:ext cx="3967609" cy="1446212"/>
          </a:xfrm>
        </p:spPr>
        <p:txBody>
          <a:bodyPr/>
          <a:lstStyle/>
          <a:p>
            <a:r>
              <a:rPr lang="en-GB" dirty="0" smtClean="0"/>
              <a:t>PUAM 50-128.13+14</a:t>
            </a:r>
            <a:endParaRPr lang="en-US" dirty="0"/>
          </a:p>
        </p:txBody>
      </p:sp>
      <p:pic>
        <p:nvPicPr>
          <p:cNvPr id="8" name="Content Placeholder 7" descr="PUAM50-128.13+14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rcRect l="20444" r="7319" b="9136"/>
          <a:stretch>
            <a:fillRect/>
          </a:stretch>
        </p:blipFill>
        <p:spPr>
          <a:xfrm>
            <a:off x="395536" y="116632"/>
            <a:ext cx="3816424" cy="3600400"/>
          </a:xfrm>
        </p:spPr>
      </p:pic>
      <p:pic>
        <p:nvPicPr>
          <p:cNvPr id="9" name="Content Placeholder 8" descr="PUAM50-128.13Target.jpg"/>
          <p:cNvPicPr>
            <a:picLocks noGrp="1" noChangeAspect="1"/>
          </p:cNvPicPr>
          <p:nvPr>
            <p:ph sz="quarter" idx="2"/>
          </p:nvPr>
        </p:nvPicPr>
        <p:blipFill>
          <a:blip r:embed="rId4" cstate="print"/>
          <a:srcRect t="20784" b="6477"/>
          <a:stretch>
            <a:fillRect/>
          </a:stretch>
        </p:blipFill>
        <p:spPr>
          <a:xfrm>
            <a:off x="1964432" y="3933056"/>
            <a:ext cx="2895600" cy="2808312"/>
          </a:xfrm>
        </p:spPr>
      </p:pic>
      <p:pic>
        <p:nvPicPr>
          <p:cNvPr id="10" name="Content Placeholder 9" descr="PUAM50-128.13Archer.jpg"/>
          <p:cNvPicPr>
            <a:picLocks noGrp="1" noChangeAspect="1"/>
          </p:cNvPicPr>
          <p:nvPr>
            <p:ph sz="half" idx="3"/>
          </p:nvPr>
        </p:nvPicPr>
        <p:blipFill>
          <a:blip r:embed="rId5" cstate="print"/>
          <a:stretch>
            <a:fillRect/>
          </a:stretch>
        </p:blipFill>
        <p:spPr>
          <a:xfrm>
            <a:off x="5162971" y="1600200"/>
            <a:ext cx="3369469" cy="44926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Pyramid complex Amenemhet I. at Lisht North</a:t>
            </a:r>
            <a:endParaRPr lang="en-US" dirty="0"/>
          </a:p>
        </p:txBody>
      </p:sp>
      <p:pic>
        <p:nvPicPr>
          <p:cNvPr id="9" name="Content Placeholder 8" descr="amenemhet1p3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539552" y="1628800"/>
            <a:ext cx="4086225" cy="2288286"/>
          </a:xfrm>
        </p:spPr>
      </p:pic>
      <p:pic>
        <p:nvPicPr>
          <p:cNvPr id="10" name="Content Placeholder 9" descr="amenemhet1p5.jpg"/>
          <p:cNvPicPr>
            <a:picLocks noGrp="1" noChangeAspect="1"/>
          </p:cNvPicPr>
          <p:nvPr>
            <p:ph sz="quarter" idx="2"/>
          </p:nvPr>
        </p:nvPicPr>
        <p:blipFill>
          <a:blip r:embed="rId4" cstate="print"/>
          <a:stretch>
            <a:fillRect/>
          </a:stretch>
        </p:blipFill>
        <p:spPr>
          <a:xfrm>
            <a:off x="971600" y="4005064"/>
            <a:ext cx="3455480" cy="2642426"/>
          </a:xfrm>
        </p:spPr>
      </p:pic>
      <p:pic>
        <p:nvPicPr>
          <p:cNvPr id="8" name="Content Placeholder 7" descr="amenemhat_i map.jpg"/>
          <p:cNvPicPr>
            <a:picLocks noGrp="1" noChangeAspect="1"/>
          </p:cNvPicPr>
          <p:nvPr>
            <p:ph sz="half" idx="3"/>
          </p:nvPr>
        </p:nvPicPr>
        <p:blipFill>
          <a:blip r:embed="rId5" cstate="print"/>
          <a:stretch>
            <a:fillRect/>
          </a:stretch>
        </p:blipFill>
        <p:spPr>
          <a:xfrm>
            <a:off x="5358919" y="1484784"/>
            <a:ext cx="3461553" cy="526401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290538"/>
          </a:xfrm>
        </p:spPr>
        <p:txBody>
          <a:bodyPr/>
          <a:lstStyle/>
          <a:p>
            <a:r>
              <a:rPr lang="en-GB" dirty="0" smtClean="0"/>
              <a:t>Ritual scene Amenemhet I, Lisht North, PUAM y50-128.1+2</a:t>
            </a:r>
            <a:endParaRPr lang="en-US" dirty="0"/>
          </a:p>
        </p:txBody>
      </p:sp>
      <p:pic>
        <p:nvPicPr>
          <p:cNvPr id="10" name="Content Placeholder 9" descr="PUAM50-128.1+2[2]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1817" t="6058" b="4290"/>
          <a:stretch>
            <a:fillRect/>
          </a:stretch>
        </p:blipFill>
        <p:spPr>
          <a:xfrm>
            <a:off x="751656" y="1484784"/>
            <a:ext cx="7780784" cy="532859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22238"/>
            <a:ext cx="5194919" cy="858490"/>
          </a:xfrm>
        </p:spPr>
        <p:txBody>
          <a:bodyPr/>
          <a:lstStyle/>
          <a:p>
            <a:r>
              <a:rPr lang="en-GB" dirty="0" smtClean="0"/>
              <a:t>PUAM y50-128.62</a:t>
            </a:r>
            <a:endParaRPr lang="en-US" dirty="0"/>
          </a:p>
        </p:txBody>
      </p:sp>
      <p:pic>
        <p:nvPicPr>
          <p:cNvPr id="9" name="Content Placeholder 8" descr="PUAM50-128.62LeCart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rcRect l="16537"/>
          <a:stretch>
            <a:fillRect/>
          </a:stretch>
        </p:blipFill>
        <p:spPr>
          <a:xfrm>
            <a:off x="299864" y="980728"/>
            <a:ext cx="2543944" cy="4064000"/>
          </a:xfrm>
        </p:spPr>
      </p:pic>
      <p:pic>
        <p:nvPicPr>
          <p:cNvPr id="8" name="Content Placeholder 7" descr="PUAM50-128.62.JPG"/>
          <p:cNvPicPr>
            <a:picLocks noGrp="1" noChangeAspect="1"/>
          </p:cNvPicPr>
          <p:nvPr>
            <p:ph sz="half" idx="3"/>
          </p:nvPr>
        </p:nvPicPr>
        <p:blipFill>
          <a:blip r:embed="rId4" cstate="print"/>
          <a:srcRect l="24803" r="11640"/>
          <a:stretch>
            <a:fillRect/>
          </a:stretch>
        </p:blipFill>
        <p:spPr>
          <a:xfrm>
            <a:off x="6200410" y="119968"/>
            <a:ext cx="2836086" cy="6693408"/>
          </a:xfrm>
        </p:spPr>
      </p:pic>
      <p:pic>
        <p:nvPicPr>
          <p:cNvPr id="12" name="Content Placeholder 11" descr="PUAM50-128.62S3Ra.jpg"/>
          <p:cNvPicPr>
            <a:picLocks noGrp="1" noChangeAspect="1"/>
          </p:cNvPicPr>
          <p:nvPr>
            <p:ph sz="quarter" idx="2"/>
          </p:nvPr>
        </p:nvPicPr>
        <p:blipFill>
          <a:blip r:embed="rId5" cstate="print"/>
          <a:srcRect l="17010" r="9281"/>
          <a:stretch>
            <a:fillRect/>
          </a:stretch>
        </p:blipFill>
        <p:spPr>
          <a:xfrm>
            <a:off x="3059832" y="1700808"/>
            <a:ext cx="2808312" cy="5080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7" name="Content Placeholder 6" descr="PUAM50-128.17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rcRect t="6750" r="2126" b="12251"/>
          <a:stretch>
            <a:fillRect/>
          </a:stretch>
        </p:blipFill>
        <p:spPr>
          <a:xfrm>
            <a:off x="179512" y="188640"/>
            <a:ext cx="4176464" cy="2592288"/>
          </a:xfrm>
        </p:spPr>
      </p:pic>
      <p:pic>
        <p:nvPicPr>
          <p:cNvPr id="8" name="Content Placeholder 7" descr="PUAM50-128.17Scorpion.jpg"/>
          <p:cNvPicPr>
            <a:picLocks noGrp="1" noChangeAspect="1"/>
          </p:cNvPicPr>
          <p:nvPr>
            <p:ph sz="quarter" idx="2"/>
          </p:nvPr>
        </p:nvPicPr>
        <p:blipFill>
          <a:blip r:embed="rId4" cstate="print"/>
          <a:srcRect t="4904" r="8281" b="7545"/>
          <a:stretch>
            <a:fillRect/>
          </a:stretch>
        </p:blipFill>
        <p:spPr>
          <a:xfrm>
            <a:off x="827584" y="2852936"/>
            <a:ext cx="3075155" cy="3913880"/>
          </a:xfrm>
        </p:spPr>
      </p:pic>
      <p:pic>
        <p:nvPicPr>
          <p:cNvPr id="6" name="Content Placeholder 5" descr="PUAM50-128.15+16Hiero.jpg"/>
          <p:cNvPicPr>
            <a:picLocks noGrp="1" noChangeAspect="1"/>
          </p:cNvPicPr>
          <p:nvPr>
            <p:ph sz="half" idx="3"/>
          </p:nvPr>
        </p:nvPicPr>
        <p:blipFill>
          <a:blip r:embed="rId5" cstate="print"/>
          <a:stretch>
            <a:fillRect/>
          </a:stretch>
        </p:blipFill>
        <p:spPr>
          <a:xfrm>
            <a:off x="4464496" y="260648"/>
            <a:ext cx="4572000" cy="6096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074514"/>
          </a:xfrm>
        </p:spPr>
        <p:txBody>
          <a:bodyPr/>
          <a:lstStyle/>
          <a:p>
            <a:r>
              <a:rPr lang="en-GB" dirty="0" smtClean="0"/>
              <a:t>Pyramid complex </a:t>
            </a:r>
            <a:r>
              <a:rPr lang="en-GB" dirty="0" err="1" smtClean="0"/>
              <a:t>Senwosret</a:t>
            </a:r>
            <a:r>
              <a:rPr lang="en-GB" dirty="0" smtClean="0"/>
              <a:t> I in Lisht South</a:t>
            </a:r>
            <a:endParaRPr lang="en-US" dirty="0"/>
          </a:p>
        </p:txBody>
      </p:sp>
      <p:pic>
        <p:nvPicPr>
          <p:cNvPr id="8" name="Content Placeholder 7" descr="senwosret_1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rcRect l="53662" t="23122"/>
          <a:stretch>
            <a:fillRect/>
          </a:stretch>
        </p:blipFill>
        <p:spPr>
          <a:xfrm>
            <a:off x="403789" y="3356992"/>
            <a:ext cx="4456243" cy="3463611"/>
          </a:xfrm>
        </p:spPr>
      </p:pic>
      <p:pic>
        <p:nvPicPr>
          <p:cNvPr id="6" name="Content Placeholder 5" descr="senusret1p1.jpg"/>
          <p:cNvPicPr>
            <a:picLocks noGrp="1" noChangeAspect="1"/>
          </p:cNvPicPr>
          <p:nvPr>
            <p:ph sz="half" idx="3"/>
          </p:nvPr>
        </p:nvPicPr>
        <p:blipFill>
          <a:blip r:embed="rId4" cstate="print"/>
          <a:srcRect t="20802"/>
          <a:stretch>
            <a:fillRect/>
          </a:stretch>
        </p:blipFill>
        <p:spPr>
          <a:xfrm>
            <a:off x="179512" y="1340768"/>
            <a:ext cx="3863340" cy="1919094"/>
          </a:xfrm>
        </p:spPr>
      </p:pic>
      <p:pic>
        <p:nvPicPr>
          <p:cNvPr id="7" name="Content Placeholder 6" descr="senusret1p6.jpg"/>
          <p:cNvPicPr>
            <a:picLocks noGrp="1" noChangeAspect="1"/>
          </p:cNvPicPr>
          <p:nvPr>
            <p:ph sz="quarter" idx="1"/>
          </p:nvPr>
        </p:nvPicPr>
        <p:blipFill>
          <a:blip r:embed="rId5" cstate="print"/>
          <a:srcRect t="4347" b="2192"/>
          <a:stretch>
            <a:fillRect/>
          </a:stretch>
        </p:blipFill>
        <p:spPr>
          <a:xfrm>
            <a:off x="4572000" y="1268760"/>
            <a:ext cx="4322826" cy="309634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Content Placeholder 7" descr="senwosret_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20618" r="45973" b="4642"/>
          <a:stretch>
            <a:fillRect/>
          </a:stretch>
        </p:blipFill>
        <p:spPr>
          <a:xfrm>
            <a:off x="971600" y="1754805"/>
            <a:ext cx="7249786" cy="4698531"/>
          </a:xfrm>
        </p:spPr>
      </p:pic>
      <p:pic>
        <p:nvPicPr>
          <p:cNvPr id="9" name="Picture 8" descr="senwosret_1.jpg"/>
          <p:cNvPicPr>
            <a:picLocks noChangeAspect="1"/>
          </p:cNvPicPr>
          <p:nvPr/>
        </p:nvPicPr>
        <p:blipFill>
          <a:blip r:embed="rId3" cstate="print"/>
          <a:srcRect r="32614" b="78865"/>
          <a:stretch>
            <a:fillRect/>
          </a:stretch>
        </p:blipFill>
        <p:spPr>
          <a:xfrm>
            <a:off x="1139417" y="404664"/>
            <a:ext cx="7032983" cy="10333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Content Placeholder 7" descr="Hawk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16016" y="476672"/>
            <a:ext cx="4274820" cy="5715000"/>
          </a:xfrm>
        </p:spPr>
      </p:pic>
      <p:pic>
        <p:nvPicPr>
          <p:cNvPr id="7" name="Content Placeholder 7" descr="senwosret_1.jpg"/>
          <p:cNvPicPr>
            <a:picLocks noGrp="1" noChangeAspect="1"/>
          </p:cNvPicPr>
          <p:nvPr>
            <p:ph sz="half" idx="1"/>
          </p:nvPr>
        </p:nvPicPr>
        <p:blipFill>
          <a:blip r:embed="rId4" cstate="print"/>
          <a:srcRect l="62874" t="23122" r="2715" b="16445"/>
          <a:stretch>
            <a:fillRect/>
          </a:stretch>
        </p:blipFill>
        <p:spPr>
          <a:xfrm>
            <a:off x="611560" y="2924944"/>
            <a:ext cx="4540592" cy="373580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Hawk Panels Lisht South </a:t>
            </a:r>
            <a:endParaRPr lang="en-US" dirty="0"/>
          </a:p>
        </p:txBody>
      </p:sp>
      <p:pic>
        <p:nvPicPr>
          <p:cNvPr id="14" name="Content Placeholder 13" descr="PUAM50-128.65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395536" y="1397496"/>
            <a:ext cx="3860800" cy="2895600"/>
          </a:xfrm>
        </p:spPr>
      </p:pic>
      <p:pic>
        <p:nvPicPr>
          <p:cNvPr id="20" name="Content Placeholder 19" descr="s1enclosurehawk.jpg"/>
          <p:cNvPicPr>
            <a:picLocks noGrp="1" noChangeAspect="1"/>
          </p:cNvPicPr>
          <p:nvPr>
            <p:ph sz="half" idx="3"/>
          </p:nvPr>
        </p:nvPicPr>
        <p:blipFill>
          <a:blip r:embed="rId4" cstate="print"/>
          <a:srcRect t="12254"/>
          <a:stretch>
            <a:fillRect/>
          </a:stretch>
        </p:blipFill>
        <p:spPr>
          <a:xfrm>
            <a:off x="5004048" y="1484784"/>
            <a:ext cx="3901110" cy="5156430"/>
          </a:xfrm>
        </p:spPr>
      </p:pic>
      <p:pic>
        <p:nvPicPr>
          <p:cNvPr id="19" name="Content Placeholder 18" descr="PUAM50-128.35.JPG"/>
          <p:cNvPicPr>
            <a:picLocks noGrp="1" noChangeAspect="1"/>
          </p:cNvPicPr>
          <p:nvPr>
            <p:ph sz="quarter" idx="2"/>
          </p:nvPr>
        </p:nvPicPr>
        <p:blipFill>
          <a:blip r:embed="rId5" cstate="print"/>
          <a:srcRect t="10071" b="17013"/>
          <a:stretch>
            <a:fillRect/>
          </a:stretch>
        </p:blipFill>
        <p:spPr>
          <a:xfrm>
            <a:off x="200024" y="4509120"/>
            <a:ext cx="4443984" cy="216024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Reliefs from pyramid complex SI in Princeton Univ. Art Museum</a:t>
            </a:r>
            <a:endParaRPr lang="en-US" dirty="0"/>
          </a:p>
        </p:txBody>
      </p:sp>
      <p:pic>
        <p:nvPicPr>
          <p:cNvPr id="9" name="Content Placeholder 8" descr="PUAM50-128.33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 l="2949" r="2670"/>
          <a:stretch>
            <a:fillRect/>
          </a:stretch>
        </p:blipFill>
        <p:spPr>
          <a:xfrm>
            <a:off x="107504" y="1700808"/>
            <a:ext cx="4608512" cy="3255264"/>
          </a:xfrm>
        </p:spPr>
      </p:pic>
      <p:pic>
        <p:nvPicPr>
          <p:cNvPr id="12" name="Content Placeholder 11" descr="PUAM50-128.3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rcRect t="3034" r="2427" b="3792"/>
          <a:stretch>
            <a:fillRect/>
          </a:stretch>
        </p:blipFill>
        <p:spPr>
          <a:xfrm>
            <a:off x="4980383" y="1556792"/>
            <a:ext cx="4014934" cy="511189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22238"/>
            <a:ext cx="8360097" cy="1218530"/>
          </a:xfrm>
        </p:spPr>
        <p:txBody>
          <a:bodyPr/>
          <a:lstStyle/>
          <a:p>
            <a:pPr algn="l"/>
            <a:r>
              <a:rPr lang="en-GB" dirty="0" smtClean="0"/>
              <a:t>PUAM y50-128.3</a:t>
            </a:r>
            <a:endParaRPr lang="en-US" dirty="0"/>
          </a:p>
        </p:txBody>
      </p:sp>
      <p:pic>
        <p:nvPicPr>
          <p:cNvPr id="5" name="Content Placeholder 4" descr="PUAM50-128.3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 t="3030"/>
          <a:stretch>
            <a:fillRect/>
          </a:stretch>
        </p:blipFill>
        <p:spPr>
          <a:xfrm>
            <a:off x="251520" y="1124744"/>
            <a:ext cx="4267200" cy="5517232"/>
          </a:xfrm>
        </p:spPr>
      </p:pic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 l="30258" t="24891" r="29875" b="6615"/>
          <a:stretch>
            <a:fillRect/>
          </a:stretch>
        </p:blipFill>
        <p:spPr bwMode="auto">
          <a:xfrm>
            <a:off x="4572000" y="1556789"/>
            <a:ext cx="4520344" cy="4853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Ptol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r="4660"/>
          <a:stretch>
            <a:fillRect/>
          </a:stretch>
        </p:blipFill>
        <p:spPr>
          <a:xfrm>
            <a:off x="124520" y="231984"/>
            <a:ext cx="8839968" cy="6181344"/>
          </a:xfrm>
        </p:spPr>
      </p:pic>
      <p:sp>
        <p:nvSpPr>
          <p:cNvPr id="5" name="TextBox 4"/>
          <p:cNvSpPr txBox="1"/>
          <p:nvPr/>
        </p:nvSpPr>
        <p:spPr>
          <a:xfrm>
            <a:off x="3275856" y="2231577"/>
            <a:ext cx="25922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solidFill>
                  <a:srgbClr val="FFFF00"/>
                </a:solidFill>
              </a:rPr>
              <a:t>Surprise!</a:t>
            </a:r>
            <a:endParaRPr lang="en-US" sz="4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the Future?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Museums project with </a:t>
            </a:r>
            <a:r>
              <a:rPr lang="en-US" b="1" dirty="0" err="1" smtClean="0"/>
              <a:t>Cyfarthfa</a:t>
            </a:r>
            <a:r>
              <a:rPr lang="en-US" b="1" dirty="0" smtClean="0"/>
              <a:t> Castle Museum &amp; Art Gallery (</a:t>
            </a:r>
            <a:r>
              <a:rPr lang="en-US" b="1" dirty="0" err="1" smtClean="0"/>
              <a:t>Merthyr</a:t>
            </a:r>
            <a:r>
              <a:rPr lang="en-US" b="1" dirty="0" smtClean="0"/>
              <a:t> </a:t>
            </a:r>
            <a:r>
              <a:rPr lang="en-US" b="1" dirty="0" err="1" smtClean="0"/>
              <a:t>Tydfil</a:t>
            </a:r>
            <a:r>
              <a:rPr lang="en-US" b="1" dirty="0" smtClean="0"/>
              <a:t>)</a:t>
            </a:r>
            <a:r>
              <a:rPr lang="en-GB" dirty="0" smtClean="0"/>
              <a:t>:</a:t>
            </a:r>
          </a:p>
          <a:p>
            <a:r>
              <a:rPr lang="en-US" dirty="0" smtClean="0"/>
              <a:t>Egyptian and </a:t>
            </a:r>
            <a:r>
              <a:rPr lang="en-US" dirty="0" err="1" smtClean="0"/>
              <a:t>Egyptianising</a:t>
            </a:r>
            <a:r>
              <a:rPr lang="en-US" dirty="0" smtClean="0"/>
              <a:t> </a:t>
            </a:r>
            <a:r>
              <a:rPr lang="en-US" dirty="0" err="1" smtClean="0"/>
              <a:t>artefacts</a:t>
            </a:r>
            <a:endParaRPr lang="en-US" dirty="0" smtClean="0"/>
          </a:p>
          <a:p>
            <a:pPr lvl="1"/>
            <a:endParaRPr lang="en-US" dirty="0"/>
          </a:p>
        </p:txBody>
      </p:sp>
      <p:pic>
        <p:nvPicPr>
          <p:cNvPr id="4" name="Picture 3" descr="Cyrfarthfa.jpg"/>
          <p:cNvPicPr>
            <a:picLocks noChangeAspect="1"/>
          </p:cNvPicPr>
          <p:nvPr/>
        </p:nvPicPr>
        <p:blipFill>
          <a:blip r:embed="rId3" cstate="print"/>
          <a:srcRect b="20086"/>
          <a:stretch>
            <a:fillRect/>
          </a:stretch>
        </p:blipFill>
        <p:spPr>
          <a:xfrm>
            <a:off x="3419872" y="3717032"/>
            <a:ext cx="4221385" cy="24482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tharinaText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3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4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5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6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KatharinaText</Template>
  <TotalTime>185</TotalTime>
  <Words>680</Words>
  <Application>Microsoft Office PowerPoint</Application>
  <PresentationFormat>On-screen Show (4:3)</PresentationFormat>
  <Paragraphs>111</Paragraphs>
  <Slides>36</Slides>
  <Notes>36</Notes>
  <HiddenSlides>0</HiddenSlides>
  <MMClips>0</MMClips>
  <ScaleCrop>false</ScaleCrop>
  <HeadingPairs>
    <vt:vector size="4" baseType="variant">
      <vt:variant>
        <vt:lpstr>Theme</vt:lpstr>
      </vt:variant>
      <vt:variant>
        <vt:i4>9</vt:i4>
      </vt:variant>
      <vt:variant>
        <vt:lpstr>Slide Titles</vt:lpstr>
      </vt:variant>
      <vt:variant>
        <vt:i4>36</vt:i4>
      </vt:variant>
    </vt:vector>
  </HeadingPairs>
  <TitlesOfParts>
    <vt:vector size="45" baseType="lpstr">
      <vt:lpstr>KatharinaText</vt:lpstr>
      <vt:lpstr>1_Office Theme</vt:lpstr>
      <vt:lpstr>2_Office Theme</vt:lpstr>
      <vt:lpstr>Office Theme</vt:lpstr>
      <vt:lpstr>3_Office Theme</vt:lpstr>
      <vt:lpstr>4_Office Theme</vt:lpstr>
      <vt:lpstr>5_Office Theme</vt:lpstr>
      <vt:lpstr>6_Office Theme</vt:lpstr>
      <vt:lpstr>Katharina</vt:lpstr>
      <vt:lpstr>Handling? Handling. Handling! </vt:lpstr>
      <vt:lpstr>Research interests</vt:lpstr>
      <vt:lpstr>Excavation of Linear Pottery (Bandkeramik) culture and Bronze Age settlements near Leipzig</vt:lpstr>
      <vt:lpstr>Slide 4</vt:lpstr>
      <vt:lpstr>Scarab Project in the Fitzwilliam Museum, Cambridge</vt:lpstr>
      <vt:lpstr>A Beetle in Stone: Scarab Fitzwilliam Museum E.714.1954</vt:lpstr>
      <vt:lpstr>“Secondary Archaeology”</vt:lpstr>
      <vt:lpstr>Slide 8</vt:lpstr>
      <vt:lpstr>Fitzwilliam E.1.2006</vt:lpstr>
      <vt:lpstr> Fitzwilliam E.1.2006</vt:lpstr>
      <vt:lpstr>Fitzwilliam E.29.1904</vt:lpstr>
      <vt:lpstr>Fitzwilliam E.29.1904</vt:lpstr>
      <vt:lpstr>E.1.2006 (left) and E.29.1904 (right)</vt:lpstr>
      <vt:lpstr>Collection Bissing 635 (left top) und 636 (right), Cairo CG 37122 (left bottom)</vt:lpstr>
      <vt:lpstr>Comparable decoration Cairo, CG 37108</vt:lpstr>
      <vt:lpstr>Slide 16</vt:lpstr>
      <vt:lpstr>Fitzwilliam E.117.1920: the faked one?</vt:lpstr>
      <vt:lpstr>Fitzwilliam E.117.1920</vt:lpstr>
      <vt:lpstr>Fitzwilliam E.117.1920</vt:lpstr>
      <vt:lpstr>Similar scarabs (Swiss private collections): Sammlung Bissing 434 (oben), 435 (unten)</vt:lpstr>
      <vt:lpstr>PUAM</vt:lpstr>
      <vt:lpstr>Mummy Wrappings</vt:lpstr>
      <vt:lpstr>Slide 23</vt:lpstr>
      <vt:lpstr>PUAM 50-128.13+14</vt:lpstr>
      <vt:lpstr>Pyramid complex Amenemhet I. at Lisht North</vt:lpstr>
      <vt:lpstr>Ritual scene Amenemhet I, Lisht North, PUAM y50-128.1+2</vt:lpstr>
      <vt:lpstr>PUAM y50-128.62</vt:lpstr>
      <vt:lpstr>Slide 28</vt:lpstr>
      <vt:lpstr>Pyramid complex Senwosret I in Lisht South</vt:lpstr>
      <vt:lpstr>Slide 30</vt:lpstr>
      <vt:lpstr>Slide 31</vt:lpstr>
      <vt:lpstr>Hawk Panels Lisht South </vt:lpstr>
      <vt:lpstr>Reliefs from pyramid complex SI in Princeton Univ. Art Museum</vt:lpstr>
      <vt:lpstr>PUAM y50-128.3</vt:lpstr>
      <vt:lpstr>Slide 35</vt:lpstr>
      <vt:lpstr>And the Future?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Stick with scarabs?  A journey from ancient Egyptian libraries via beetles in Cambridge to rediscovered temple reliefs in Princeton</dc:title>
  <dc:creator>Katharina</dc:creator>
  <cp:lastModifiedBy>sg087</cp:lastModifiedBy>
  <cp:revision>27</cp:revision>
  <dcterms:created xsi:type="dcterms:W3CDTF">2011-04-07T10:11:16Z</dcterms:created>
  <dcterms:modified xsi:type="dcterms:W3CDTF">2013-11-27T17:55:19Z</dcterms:modified>
</cp:coreProperties>
</file>