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ppt/tags/tag3.xml" ContentType="application/vnd.openxmlformats-officedocument.presentationml.tags+xml"/>
  <Override PartName="/ppt/notesSlides/notesSlide2.xml" ContentType="application/vnd.openxmlformats-officedocument.presentationml.notesSlide+xml"/>
  <Override PartName="/ppt/tags/tag4.xml" ContentType="application/vnd.openxmlformats-officedocument.presentationml.tags+xml"/>
  <Override PartName="/ppt/notesSlides/notesSlide3.xml" ContentType="application/vnd.openxmlformats-officedocument.presentationml.notesSlide+xml"/>
  <Override PartName="/ppt/tags/tag5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49" r:id="rId1"/>
  </p:sldMasterIdLst>
  <p:notesMasterIdLst>
    <p:notesMasterId r:id="rId7"/>
  </p:notesMasterIdLst>
  <p:handoutMasterIdLst>
    <p:handoutMasterId r:id="rId8"/>
  </p:handout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746875" cy="99139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3">
          <p15:clr>
            <a:srgbClr val="A4A3A4"/>
          </p15:clr>
        </p15:guide>
        <p15:guide id="2" pos="2125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040" autoAdjust="0"/>
    <p:restoredTop sz="94249" autoAdjust="0"/>
  </p:normalViewPr>
  <p:slideViewPr>
    <p:cSldViewPr>
      <p:cViewPr varScale="1">
        <p:scale>
          <a:sx n="99" d="100"/>
          <a:sy n="99" d="100"/>
        </p:scale>
        <p:origin x="888" y="6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123"/>
        <p:guide pos="2125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3F50E497-B91B-3EB7-945B-4DF731B3861D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AEECDE03-ADD3-DCD9-EEE7-22EDF6816093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21113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E80E25BB-864A-4928-ACF4-39FED840B0F8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B15E5D25-5B02-E3A4-1583-36EC17A754FC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21113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7606CBB8-7091-4A0A-A70A-56D2E906F38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B40422C0-29CD-16A7-65D1-05803E14D1D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A924D116-7CD5-2BF7-7C75-88E211E7F4A3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2270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7D5766A2-0D0E-FC4B-2CA2-11476366D09D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42950"/>
            <a:ext cx="4957763" cy="37179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C1C38E08-F5DE-5E91-9AFE-71021CE1FF6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0113" y="4708525"/>
            <a:ext cx="4946650" cy="44624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FE413D8A-FD9D-7DD5-AFDB-9646A28FE97B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92EA3094-566C-EB86-5391-27CC1B86E0C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2270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094B4969-61C3-4126-8AB3-120A6ED1B31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>
            <a:extLst>
              <a:ext uri="{FF2B5EF4-FFF2-40B4-BE49-F238E27FC236}">
                <a16:creationId xmlns:a16="http://schemas.microsoft.com/office/drawing/2014/main" id="{E7DF6E91-6956-6618-EAFE-F33C2DB15D5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Notes Placeholder 2">
            <a:extLst>
              <a:ext uri="{FF2B5EF4-FFF2-40B4-BE49-F238E27FC236}">
                <a16:creationId xmlns:a16="http://schemas.microsoft.com/office/drawing/2014/main" id="{F70DFC67-4E32-5C05-AF71-1D8125EC38D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/>
          </a:p>
        </p:txBody>
      </p:sp>
      <p:sp>
        <p:nvSpPr>
          <p:cNvPr id="8196" name="Slide Number Placeholder 3">
            <a:extLst>
              <a:ext uri="{FF2B5EF4-FFF2-40B4-BE49-F238E27FC236}">
                <a16:creationId xmlns:a16="http://schemas.microsoft.com/office/drawing/2014/main" id="{7C1CB96C-D3BA-2764-7205-A6A46B62D8B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D582EECE-D9CF-413A-BF55-3642B7CC565D}" type="slidenum">
              <a:rPr lang="en-GB" altLang="en-US" smtClean="0">
                <a:latin typeface="Verdana" panose="020B0604030504040204" pitchFamily="34" charset="0"/>
              </a:rPr>
              <a:pPr/>
              <a:t>2</a:t>
            </a:fld>
            <a:endParaRPr lang="en-GB" altLang="en-US">
              <a:latin typeface="Verdana" panose="020B060403050404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Slide Image Placeholder 1">
            <a:extLst>
              <a:ext uri="{FF2B5EF4-FFF2-40B4-BE49-F238E27FC236}">
                <a16:creationId xmlns:a16="http://schemas.microsoft.com/office/drawing/2014/main" id="{09582650-20B5-29C5-1E4D-83B42398F1B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3" name="Notes Placeholder 2">
            <a:extLst>
              <a:ext uri="{FF2B5EF4-FFF2-40B4-BE49-F238E27FC236}">
                <a16:creationId xmlns:a16="http://schemas.microsoft.com/office/drawing/2014/main" id="{A08DCABA-1B10-9237-E77F-42B86D63042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10244" name="Slide Number Placeholder 3">
            <a:extLst>
              <a:ext uri="{FF2B5EF4-FFF2-40B4-BE49-F238E27FC236}">
                <a16:creationId xmlns:a16="http://schemas.microsoft.com/office/drawing/2014/main" id="{23A08ADE-ADC1-7378-789D-C21E3E9128B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5AE2A431-A3AD-4CD0-B18E-813363E93822}" type="slidenum">
              <a:rPr lang="en-GB" altLang="en-US" smtClean="0">
                <a:latin typeface="Verdana" panose="020B0604030504040204" pitchFamily="34" charset="0"/>
              </a:rPr>
              <a:pPr/>
              <a:t>3</a:t>
            </a:fld>
            <a:endParaRPr lang="en-GB" altLang="en-US">
              <a:latin typeface="Verdana" panose="020B060403050404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Slide Image Placeholder 1">
            <a:extLst>
              <a:ext uri="{FF2B5EF4-FFF2-40B4-BE49-F238E27FC236}">
                <a16:creationId xmlns:a16="http://schemas.microsoft.com/office/drawing/2014/main" id="{09A6C123-941C-0FB3-19CA-D6C437A2E69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1" name="Notes Placeholder 2">
            <a:extLst>
              <a:ext uri="{FF2B5EF4-FFF2-40B4-BE49-F238E27FC236}">
                <a16:creationId xmlns:a16="http://schemas.microsoft.com/office/drawing/2014/main" id="{E4D3F47C-F1D0-2A19-D8F1-92D2DA67B01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/>
          </a:p>
        </p:txBody>
      </p:sp>
      <p:sp>
        <p:nvSpPr>
          <p:cNvPr id="12292" name="Slide Number Placeholder 3">
            <a:extLst>
              <a:ext uri="{FF2B5EF4-FFF2-40B4-BE49-F238E27FC236}">
                <a16:creationId xmlns:a16="http://schemas.microsoft.com/office/drawing/2014/main" id="{96A36CF2-2B47-70AF-80CE-6FE00CD5BD3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1F6B2629-2D34-47EB-998D-512678A65338}" type="slidenum">
              <a:rPr lang="en-GB" altLang="en-US" smtClean="0">
                <a:latin typeface="Verdana" panose="020B0604030504040204" pitchFamily="34" charset="0"/>
              </a:rPr>
              <a:pPr/>
              <a:t>4</a:t>
            </a:fld>
            <a:endParaRPr lang="en-GB" altLang="en-US">
              <a:latin typeface="Verdana" panose="020B060403050404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6DF396-3D66-46F1-4632-3F10632BE8F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6E22896-E3E3-45E0-9F3F-BF138F3CCFB2}" type="datetime1">
              <a:rPr lang="en-GB" altLang="en-US"/>
              <a:pPr>
                <a:defRPr/>
              </a:pPr>
              <a:t>14/04/2023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FC3E3C-1430-A28A-8E68-2118C0DA03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A1CAEC-0802-B5A2-F842-54D310EB59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28EBC4-99A8-48BA-9723-FA43232C68B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180430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C60E5A-CC65-0BD9-680D-6AFE7BE348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D23B7C-08F9-45B5-916D-935413F3F31F}" type="datetime1">
              <a:rPr lang="en-GB" altLang="en-US"/>
              <a:pPr>
                <a:defRPr/>
              </a:pPr>
              <a:t>14/04/2023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4EA71E-2E29-5015-6393-1BA28F0093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A573CA-4F5F-1CE8-44AC-47967C6C94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179914-8D2F-481A-A283-9958DB0B1DB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3791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E8264B-E868-F19F-B6AF-EA4F3BE96C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C4D11F-1D7B-40A8-A8D5-F60BD198037A}" type="datetime1">
              <a:rPr lang="en-GB" altLang="en-US"/>
              <a:pPr>
                <a:defRPr/>
              </a:pPr>
              <a:t>14/04/2023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B8634EE6-97F4-A8BF-AAFD-42F2ACB3620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CEFCD8-EBBC-475D-9DA2-1BBA71A2117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400197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29AF965-5D5E-1BD3-5413-A58E10C882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704AFC-7B63-4B44-B8EC-007651C37E90}" type="datetime1">
              <a:rPr lang="en-GB" altLang="en-US"/>
              <a:pPr>
                <a:defRPr/>
              </a:pPr>
              <a:t>14/04/2023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844EAF-CF7D-2495-D5E7-3B60F02C5AE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80B048-4833-470F-BF21-C7A1F954AF5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608525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DBD2DAA9-593D-5CB7-552C-CAACFF8589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E302DB-F66A-477F-A05A-8A698F5A87B0}" type="datetime1">
              <a:rPr lang="en-GB" altLang="en-US"/>
              <a:pPr>
                <a:defRPr/>
              </a:pPr>
              <a:t>14/04/2023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D39EBF8B-4A00-BDFB-CE2D-13E3ADC963D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883CC8-CD54-4A37-957F-8413B9025F3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389369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3ADC0231-8AAE-B0D3-3201-20D3A3B87F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31F568-D39C-4FC4-805B-023D3F6B4E78}" type="datetime1">
              <a:rPr lang="en-GB" altLang="en-US"/>
              <a:pPr>
                <a:defRPr/>
              </a:pPr>
              <a:t>14/04/2023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DC1B5851-5544-2E90-353B-58E256FC3F7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85BCE4-D7A7-4C28-8B79-67143319972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024770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5085DA7A-135A-E713-4895-B7ABA71DBA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06F7F5-BDB8-4AD3-9688-900DCE46EA6D}" type="datetime1">
              <a:rPr lang="en-GB" altLang="en-US"/>
              <a:pPr>
                <a:defRPr/>
              </a:pPr>
              <a:t>14/04/2023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5B6EB965-9956-0640-CB99-AE59F4E7DBF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FDB877-CC76-471C-933A-126E83519D9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935221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7EA1EE5-7969-E1A4-7F95-E4FD283CD6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0B5354-E803-4D2B-BB52-8482983D0716}" type="datetime1">
              <a:rPr lang="en-GB" altLang="en-US"/>
              <a:pPr>
                <a:defRPr/>
              </a:pPr>
              <a:t>14/04/2023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130265-0BAF-07CA-8834-A6596D4D449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48A865-DAAE-4FDF-95B5-253264AD099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22721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019AFCD-84A0-CE23-670B-B781D9F200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8B7EAC-62E7-4BB8-9598-3B2D0D77A60D}" type="datetime1">
              <a:rPr lang="en-GB" altLang="en-US"/>
              <a:pPr>
                <a:defRPr/>
              </a:pPr>
              <a:t>14/04/2023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38301C-D5CE-E15E-CAF2-B0C37188031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C4C906-5DDF-4C77-AE65-96BEEDB6FCA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199006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B59A00-B998-E3CB-3B72-8F7B2584C5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D38E3E-AF85-46F9-AB34-3D3345BC2B1A}" type="datetime1">
              <a:rPr lang="en-GB" altLang="en-US"/>
              <a:pPr>
                <a:defRPr/>
              </a:pPr>
              <a:t>14/04/2023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5DB156-B43F-6CDC-95FF-239BCFF2183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EBFB4C-4483-4989-BBFF-39B4C887DCA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937998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70AF8E-7D1E-2C08-0147-A7AE68DB62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AB3249-F558-4BAD-96F8-96BCFC207753}" type="datetime1">
              <a:rPr lang="en-GB" altLang="en-US"/>
              <a:pPr>
                <a:defRPr/>
              </a:pPr>
              <a:t>14/04/2023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6E38199-4DD3-D619-AD22-A3A5232FA18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9A8AC8-8D62-42DF-BD5D-3EAFA9A28DD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457692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54ABFBBD-D14D-3B8A-A2A7-2332ABEA25E9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1165FA42-9880-20E1-695F-6BD61A7EF7AB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6C5271-9882-786D-E5BD-73A1D366FE1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F842C0C-6A8B-4C72-B11B-9D62573A0B5F}" type="datetime1">
              <a:rPr lang="en-GB" altLang="en-US"/>
              <a:pPr>
                <a:defRPr/>
              </a:pPr>
              <a:t>14/04/2023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0CAA74-27DD-717A-B935-60839EF8CB0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1041E805-81F2-4FBC-B640-77AB66CC71C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89" r:id="rId1"/>
    <p:sldLayoutId id="2147484090" r:id="rId2"/>
    <p:sldLayoutId id="2147484080" r:id="rId3"/>
    <p:sldLayoutId id="2147484081" r:id="rId4"/>
    <p:sldLayoutId id="2147484082" r:id="rId5"/>
    <p:sldLayoutId id="2147484083" r:id="rId6"/>
    <p:sldLayoutId id="2147484084" r:id="rId7"/>
    <p:sldLayoutId id="2147484085" r:id="rId8"/>
    <p:sldLayoutId id="2147484086" r:id="rId9"/>
    <p:sldLayoutId id="2147484087" r:id="rId10"/>
    <p:sldLayoutId id="2147484088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media1.m4a"/><Relationship Id="rId2" Type="http://schemas.microsoft.com/office/2007/relationships/media" Target="../media/media1.m4a"/><Relationship Id="rId1" Type="http://schemas.openxmlformats.org/officeDocument/2006/relationships/tags" Target="../tags/tag1.xml"/><Relationship Id="rId5" Type="http://schemas.openxmlformats.org/officeDocument/2006/relationships/image" Target="../media/image3.png"/><Relationship Id="rId4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audio" Target="../media/media2.m4a"/><Relationship Id="rId7" Type="http://schemas.openxmlformats.org/officeDocument/2006/relationships/image" Target="../media/image5.jpeg"/><Relationship Id="rId2" Type="http://schemas.microsoft.com/office/2007/relationships/media" Target="../media/media2.m4a"/><Relationship Id="rId1" Type="http://schemas.openxmlformats.org/officeDocument/2006/relationships/tags" Target="../tags/tag2.xml"/><Relationship Id="rId6" Type="http://schemas.openxmlformats.org/officeDocument/2006/relationships/image" Target="../media/image4.png"/><Relationship Id="rId5" Type="http://schemas.openxmlformats.org/officeDocument/2006/relationships/notesSlide" Target="../notesSlides/notesSlide1.xml"/><Relationship Id="rId4" Type="http://schemas.openxmlformats.org/officeDocument/2006/relationships/slideLayout" Target="../slideLayouts/slideLayout2.xml"/><Relationship Id="rId9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audio" Target="../media/media3.m4a"/><Relationship Id="rId7" Type="http://schemas.openxmlformats.org/officeDocument/2006/relationships/image" Target="../media/image8.jpeg"/><Relationship Id="rId12" Type="http://schemas.openxmlformats.org/officeDocument/2006/relationships/image" Target="../media/image3.png"/><Relationship Id="rId2" Type="http://schemas.microsoft.com/office/2007/relationships/media" Target="../media/media3.m4a"/><Relationship Id="rId1" Type="http://schemas.openxmlformats.org/officeDocument/2006/relationships/tags" Target="../tags/tag3.xml"/><Relationship Id="rId6" Type="http://schemas.openxmlformats.org/officeDocument/2006/relationships/image" Target="../media/image7.jpeg"/><Relationship Id="rId11" Type="http://schemas.openxmlformats.org/officeDocument/2006/relationships/image" Target="../media/image12.jpeg"/><Relationship Id="rId5" Type="http://schemas.openxmlformats.org/officeDocument/2006/relationships/notesSlide" Target="../notesSlides/notesSlide2.xml"/><Relationship Id="rId10" Type="http://schemas.openxmlformats.org/officeDocument/2006/relationships/image" Target="../media/image11.jpeg"/><Relationship Id="rId4" Type="http://schemas.openxmlformats.org/officeDocument/2006/relationships/slideLayout" Target="../slideLayouts/slideLayout2.xml"/><Relationship Id="rId9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audio" Target="../media/media4.m4a"/><Relationship Id="rId7" Type="http://schemas.openxmlformats.org/officeDocument/2006/relationships/image" Target="../media/image14.png"/><Relationship Id="rId2" Type="http://schemas.microsoft.com/office/2007/relationships/media" Target="../media/media4.m4a"/><Relationship Id="rId1" Type="http://schemas.openxmlformats.org/officeDocument/2006/relationships/tags" Target="../tags/tag4.xml"/><Relationship Id="rId6" Type="http://schemas.openxmlformats.org/officeDocument/2006/relationships/image" Target="../media/image13.jpeg"/><Relationship Id="rId5" Type="http://schemas.openxmlformats.org/officeDocument/2006/relationships/notesSlide" Target="../notesSlides/notesSlide3.xml"/><Relationship Id="rId4" Type="http://schemas.openxmlformats.org/officeDocument/2006/relationships/slideLayout" Target="../slideLayouts/slideLayout2.xml"/><Relationship Id="rId9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media5.m4a"/><Relationship Id="rId2" Type="http://schemas.microsoft.com/office/2007/relationships/media" Target="../media/media5.m4a"/><Relationship Id="rId1" Type="http://schemas.openxmlformats.org/officeDocument/2006/relationships/tags" Target="../tags/tag5.xml"/><Relationship Id="rId6" Type="http://schemas.openxmlformats.org/officeDocument/2006/relationships/image" Target="../media/image3.png"/><Relationship Id="rId5" Type="http://schemas.openxmlformats.org/officeDocument/2006/relationships/image" Target="../media/image16.jpeg"/><Relationship Id="rId4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3349EB-8D5C-426A-4CA5-4067EE5436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5288" y="425450"/>
            <a:ext cx="8856662" cy="1790700"/>
          </a:xfrm>
        </p:spPr>
        <p:txBody>
          <a:bodyPr>
            <a:normAutofit fontScale="90000"/>
          </a:bodyPr>
          <a:lstStyle/>
          <a:p>
            <a:pPr>
              <a:defRPr/>
            </a:pPr>
            <a:br>
              <a:rPr lang="en-GB" dirty="0"/>
            </a:br>
            <a:r>
              <a:rPr lang="en-GB" dirty="0"/>
              <a:t>Term 2</a:t>
            </a:r>
            <a:br>
              <a:rPr lang="en-GB" dirty="0"/>
            </a:br>
            <a:r>
              <a:rPr lang="en-GB" dirty="0"/>
              <a:t>Optional modules</a:t>
            </a:r>
            <a:br>
              <a:rPr lang="en-GB" dirty="0"/>
            </a:br>
            <a:br>
              <a:rPr lang="en-GB" dirty="0"/>
            </a:br>
            <a:r>
              <a:rPr lang="en-GB" dirty="0"/>
              <a:t>MSc. Public Health and Social Care in Practice (</a:t>
            </a:r>
            <a:r>
              <a:rPr lang="en-GB" dirty="0" err="1"/>
              <a:t>PHSCiP</a:t>
            </a:r>
            <a:r>
              <a:rPr lang="en-GB" dirty="0"/>
              <a:t>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268369-B95D-AE39-6EE1-2CA3C1C3FF8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9750" y="3429000"/>
            <a:ext cx="7993063" cy="2303463"/>
          </a:xfrm>
        </p:spPr>
        <p:txBody>
          <a:bodyPr>
            <a:normAutofit fontScale="77500" lnSpcReduction="20000"/>
          </a:bodyPr>
          <a:lstStyle/>
          <a:p>
            <a:pPr>
              <a:defRPr/>
            </a:pPr>
            <a:r>
              <a:rPr lang="en-GB" dirty="0">
                <a:solidFill>
                  <a:schemeClr val="bg1"/>
                </a:solidFill>
                <a:latin typeface="Helvetica Neue"/>
              </a:rPr>
              <a:t>The optional modules will allow you to explore areas such as:</a:t>
            </a:r>
          </a:p>
          <a:p>
            <a:pPr>
              <a:defRPr/>
            </a:pPr>
            <a:endParaRPr lang="en-GB" dirty="0">
              <a:solidFill>
                <a:schemeClr val="bg1"/>
              </a:solidFill>
              <a:latin typeface="Helvetica Neue"/>
            </a:endParaRPr>
          </a:p>
          <a:p>
            <a:pPr marL="457200" indent="-457200">
              <a:buFont typeface="Wingdings" panose="05000000000000000000" pitchFamily="2" charset="2"/>
              <a:buChar char="v"/>
              <a:defRPr/>
            </a:pPr>
            <a:r>
              <a:rPr lang="en-GB" dirty="0">
                <a:solidFill>
                  <a:schemeClr val="bg1"/>
                </a:solidFill>
                <a:latin typeface="Helvetica Neue"/>
              </a:rPr>
              <a:t>Quality Assurance and Service Improvement</a:t>
            </a:r>
          </a:p>
          <a:p>
            <a:pPr marL="457200" indent="-457200">
              <a:buFont typeface="Wingdings" panose="05000000000000000000" pitchFamily="2" charset="2"/>
              <a:buChar char="v"/>
              <a:defRPr/>
            </a:pPr>
            <a:r>
              <a:rPr lang="en-GB" dirty="0">
                <a:solidFill>
                  <a:schemeClr val="bg1"/>
                </a:solidFill>
                <a:latin typeface="Helvetica Neue"/>
              </a:rPr>
              <a:t>Population Health and Digital Health Promotion</a:t>
            </a:r>
          </a:p>
          <a:p>
            <a:pPr marL="457200" indent="-457200">
              <a:buFont typeface="Wingdings" panose="05000000000000000000" pitchFamily="2" charset="2"/>
              <a:buChar char="v"/>
              <a:defRPr/>
            </a:pPr>
            <a:r>
              <a:rPr lang="en-GB" dirty="0">
                <a:solidFill>
                  <a:schemeClr val="bg1"/>
                </a:solidFill>
                <a:latin typeface="Helvetica Neue"/>
              </a:rPr>
              <a:t>Service Integration and Partnership Working 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4442767A-CD89-1CB6-FC62-661C545F9681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spd="slow" advTm="2749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D275F009-169B-241E-2D01-A10B34DFE5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>
                <a:solidFill>
                  <a:srgbClr val="000000"/>
                </a:solidFill>
                <a:latin typeface="Lato" panose="020F0502020204030203" pitchFamily="34" charset="0"/>
              </a:rPr>
              <a:t>Quality Assurance and Service Improvements </a:t>
            </a:r>
            <a:endParaRPr lang="en-GB" altLang="en-US"/>
          </a:p>
        </p:txBody>
      </p:sp>
      <p:pic>
        <p:nvPicPr>
          <p:cNvPr id="1026" name="Picture 2" descr="What is Quality Assurance in Healthcare?">
            <a:extLst>
              <a:ext uri="{FF2B5EF4-FFF2-40B4-BE49-F238E27FC236}">
                <a16:creationId xmlns:a16="http://schemas.microsoft.com/office/drawing/2014/main" id="{5B906922-AF0C-3072-7AC9-85E195D75C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703" t="12749"/>
          <a:stretch>
            <a:fillRect/>
          </a:stretch>
        </p:blipFill>
        <p:spPr bwMode="auto">
          <a:xfrm>
            <a:off x="695325" y="2595563"/>
            <a:ext cx="1935163" cy="2198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 descr="Quality in Health social Care Assignment – Locus Assignment Help">
            <a:extLst>
              <a:ext uri="{FF2B5EF4-FFF2-40B4-BE49-F238E27FC236}">
                <a16:creationId xmlns:a16="http://schemas.microsoft.com/office/drawing/2014/main" id="{F391BD63-85E1-C037-0D55-FBA35CC714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210"/>
          <a:stretch>
            <a:fillRect/>
          </a:stretch>
        </p:blipFill>
        <p:spPr bwMode="auto">
          <a:xfrm>
            <a:off x="2847975" y="2190750"/>
            <a:ext cx="4816475" cy="3536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 descr="What is Quality Assurance in Health Care? | Respiratory Therapy Zone -  YouTube">
            <a:extLst>
              <a:ext uri="{FF2B5EF4-FFF2-40B4-BE49-F238E27FC236}">
                <a16:creationId xmlns:a16="http://schemas.microsoft.com/office/drawing/2014/main" id="{AD10C347-EC92-425D-88BE-8ABA8BFE72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2200" y="1608138"/>
            <a:ext cx="1254125" cy="704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8BB7E6C8-A81C-4593-39F9-683CF288DEDE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spd="slow" advTm="162549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723E0237-FFC8-1677-F396-DB4CB51007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>
                <a:solidFill>
                  <a:srgbClr val="000000"/>
                </a:solidFill>
                <a:latin typeface="Lato" panose="020F0502020204030203" pitchFamily="34" charset="0"/>
              </a:rPr>
              <a:t>Population Health and Digital Health Promotion </a:t>
            </a:r>
            <a:endParaRPr lang="en-GB" altLang="en-US"/>
          </a:p>
        </p:txBody>
      </p:sp>
      <p:pic>
        <p:nvPicPr>
          <p:cNvPr id="2050" name="Picture 2" descr="Population health: big data, big solutions - University of Mississippi  Medical Center">
            <a:extLst>
              <a:ext uri="{FF2B5EF4-FFF2-40B4-BE49-F238E27FC236}">
                <a16:creationId xmlns:a16="http://schemas.microsoft.com/office/drawing/2014/main" id="{38EB2064-0DB7-4EC8-1255-77A5B44755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225" y="3084513"/>
            <a:ext cx="3144838" cy="2359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 descr="Population Health Fundamentals | Center | AHA">
            <a:extLst>
              <a:ext uri="{FF2B5EF4-FFF2-40B4-BE49-F238E27FC236}">
                <a16:creationId xmlns:a16="http://schemas.microsoft.com/office/drawing/2014/main" id="{9AAB4239-13B5-57D6-E6E3-10F239E2F1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5250" y="3079750"/>
            <a:ext cx="5238750" cy="2581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6" name="Picture 8">
            <a:extLst>
              <a:ext uri="{FF2B5EF4-FFF2-40B4-BE49-F238E27FC236}">
                <a16:creationId xmlns:a16="http://schemas.microsoft.com/office/drawing/2014/main" id="{2EF1E17C-7190-8206-D1C0-736BD5FE2A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3788" y="1628775"/>
            <a:ext cx="1344612" cy="1314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8" name="Picture 10">
            <a:extLst>
              <a:ext uri="{FF2B5EF4-FFF2-40B4-BE49-F238E27FC236}">
                <a16:creationId xmlns:a16="http://schemas.microsoft.com/office/drawing/2014/main" id="{D90DA117-8877-FA36-3FC4-CCC19E4014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9300" y="1689100"/>
            <a:ext cx="1390650" cy="1390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60" name="Picture 12" descr="Best iPhone Health App Compatible Devices">
            <a:extLst>
              <a:ext uri="{FF2B5EF4-FFF2-40B4-BE49-F238E27FC236}">
                <a16:creationId xmlns:a16="http://schemas.microsoft.com/office/drawing/2014/main" id="{2D7DDCDA-6EB8-051C-1C8E-D39B103F52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3613" y="1712913"/>
            <a:ext cx="2071687" cy="1106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62" name="Picture 14" descr="What is Telemedicine? All You Need To Know: Explained | VSee">
            <a:extLst>
              <a:ext uri="{FF2B5EF4-FFF2-40B4-BE49-F238E27FC236}">
                <a16:creationId xmlns:a16="http://schemas.microsoft.com/office/drawing/2014/main" id="{5D4C85C0-5858-90F7-9AE4-8D32387892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7400" y="1582738"/>
            <a:ext cx="1584325" cy="1236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D717B21A-770D-3CCB-C1B7-5C2A49FF29AC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spd="slow" advTm="23005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3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AEB57739-4E70-512B-8B66-104BB4499E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757238" y="188913"/>
            <a:ext cx="8229601" cy="1143000"/>
          </a:xfrm>
        </p:spPr>
        <p:txBody>
          <a:bodyPr/>
          <a:lstStyle/>
          <a:p>
            <a:r>
              <a:rPr lang="en-GB" altLang="en-US" b="1">
                <a:solidFill>
                  <a:srgbClr val="000000"/>
                </a:solidFill>
                <a:latin typeface="Lato" panose="020F0502020204030203" pitchFamily="34" charset="0"/>
              </a:rPr>
              <a:t>Service Integration and Partnership Working </a:t>
            </a:r>
            <a:endParaRPr lang="en-GB" altLang="en-US"/>
          </a:p>
        </p:txBody>
      </p:sp>
      <p:pic>
        <p:nvPicPr>
          <p:cNvPr id="3074" name="Picture 2" descr="What is Integrated Care? - YouTube">
            <a:extLst>
              <a:ext uri="{FF2B5EF4-FFF2-40B4-BE49-F238E27FC236}">
                <a16:creationId xmlns:a16="http://schemas.microsoft.com/office/drawing/2014/main" id="{1CE5665B-E1DF-1D79-B7D1-A8869D829C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5600" y="1412875"/>
            <a:ext cx="3521075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 descr="Chart, sunburst chart&#10;&#10;Description automatically generated">
            <a:extLst>
              <a:ext uri="{FF2B5EF4-FFF2-40B4-BE49-F238E27FC236}">
                <a16:creationId xmlns:a16="http://schemas.microsoft.com/office/drawing/2014/main" id="{3E1632FD-C640-4DA2-0E49-BDF1AE8191D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08" t="18517" r="43687" b="8270"/>
          <a:stretch>
            <a:fillRect/>
          </a:stretch>
        </p:blipFill>
        <p:spPr bwMode="auto">
          <a:xfrm>
            <a:off x="628650" y="2259013"/>
            <a:ext cx="3151188" cy="2800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6" descr="NHS England » Working in partnership with people and communities: Statutory  guidance">
            <a:extLst>
              <a:ext uri="{FF2B5EF4-FFF2-40B4-BE49-F238E27FC236}">
                <a16:creationId xmlns:a16="http://schemas.microsoft.com/office/drawing/2014/main" id="{0833F720-C788-E8EE-E3E8-1B974AF666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9413" y="2924175"/>
            <a:ext cx="4325937" cy="2727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BA7DDBF9-2E23-7DCD-6919-F1F6ACAB0078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spd="slow" advTm="223212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Content Placeholder 2">
            <a:extLst>
              <a:ext uri="{FF2B5EF4-FFF2-40B4-BE49-F238E27FC236}">
                <a16:creationId xmlns:a16="http://schemas.microsoft.com/office/drawing/2014/main" id="{32476BFC-ACF2-7578-F82A-5CD8B83CE4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0" indent="0" algn="ctr">
              <a:buFont typeface="Arial" panose="020B0604020202020204" pitchFamily="34" charset="0"/>
              <a:buNone/>
            </a:pPr>
            <a:endParaRPr lang="en-GB" altLang="en-US" sz="4000"/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 altLang="en-US" sz="4000"/>
              <a:t>Are you able to make a choice?</a:t>
            </a: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 altLang="en-US" sz="4000"/>
              <a:t>Well done!</a:t>
            </a:r>
          </a:p>
          <a:p>
            <a:pPr marL="0" indent="0" algn="ctr">
              <a:buFont typeface="Arial" panose="020B0604020202020204" pitchFamily="34" charset="0"/>
              <a:buNone/>
            </a:pPr>
            <a:endParaRPr lang="en-GB" altLang="en-US" sz="4000"/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 altLang="en-US" sz="4000"/>
              <a:t>Any questions?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A5C67F-495A-1D02-97FB-8EC1DB22006D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6BFEB3C-2EEC-47EB-ACDB-3D948EC06150}" type="datetime1">
              <a:rPr lang="en-GB" altLang="en-US" smtClean="0"/>
              <a:pPr>
                <a:defRPr/>
              </a:pPr>
              <a:t>14/04/2023</a:t>
            </a:fld>
            <a:endParaRPr lang="en-GB" altLang="en-US" dirty="0"/>
          </a:p>
        </p:txBody>
      </p:sp>
      <p:sp>
        <p:nvSpPr>
          <p:cNvPr id="13316" name="Slide Number Placeholder 4">
            <a:extLst>
              <a:ext uri="{FF2B5EF4-FFF2-40B4-BE49-F238E27FC236}">
                <a16:creationId xmlns:a16="http://schemas.microsoft.com/office/drawing/2014/main" id="{EF31A466-AC83-F24B-EBA0-A7F7483C826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61F5E7A2-239C-4ECC-B24E-F70D81A0AC71}" type="slidenum">
              <a:rPr lang="en-GB" altLang="en-US" smtClean="0">
                <a:solidFill>
                  <a:srgbClr val="898989"/>
                </a:solidFill>
                <a:latin typeface="Myriad Pro"/>
              </a:rPr>
              <a:pPr/>
              <a:t>5</a:t>
            </a:fld>
            <a:endParaRPr lang="en-GB" altLang="en-US">
              <a:solidFill>
                <a:srgbClr val="898989"/>
              </a:solidFill>
              <a:latin typeface="Myriad Pro"/>
            </a:endParaRPr>
          </a:p>
        </p:txBody>
      </p:sp>
      <p:pic>
        <p:nvPicPr>
          <p:cNvPr id="13317" name="Picture 2" descr="We should all be asking more questions | Financial Times">
            <a:extLst>
              <a:ext uri="{FF2B5EF4-FFF2-40B4-BE49-F238E27FC236}">
                <a16:creationId xmlns:a16="http://schemas.microsoft.com/office/drawing/2014/main" id="{4070B552-2E02-DA51-6282-F5D187A794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213" y="115888"/>
            <a:ext cx="2857500" cy="16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0B0FCA05-A59A-77C2-374B-75081EB6D92D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spd="slow" advTm="3554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1.6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7|50.4|42.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5.5|46.6|74.2|18.3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.4|154.8|1.5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"/>
</p:tagLst>
</file>

<file path=ppt/theme/theme1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83</Words>
  <Application>Microsoft Office PowerPoint</Application>
  <PresentationFormat>On-screen Show (4:3)</PresentationFormat>
  <Paragraphs>19</Paragraphs>
  <Slides>5</Slides>
  <Notes>3</Notes>
  <HiddenSlides>0</HiddenSlides>
  <MMClips>5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2" baseType="lpstr">
      <vt:lpstr>Helvetica Neue</vt:lpstr>
      <vt:lpstr>Myriad Pro</vt:lpstr>
      <vt:lpstr>Arial</vt:lpstr>
      <vt:lpstr>Lato</vt:lpstr>
      <vt:lpstr>Verdana</vt:lpstr>
      <vt:lpstr>Wingdings</vt:lpstr>
      <vt:lpstr>1_20140311PresentationUWTSDTemplate</vt:lpstr>
      <vt:lpstr> Term 2 Optional modules  MSc. Public Health and Social Care in Practice (PHSCiP)</vt:lpstr>
      <vt:lpstr>Quality Assurance and Service Improvements </vt:lpstr>
      <vt:lpstr>Population Health and Digital Health Promotion </vt:lpstr>
      <vt:lpstr>Service Integration and Partnership Working </vt:lpstr>
      <vt:lpstr>PowerPoint Presentation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Diola Bijlhout</cp:lastModifiedBy>
  <cp:revision>170</cp:revision>
  <cp:lastPrinted>1601-01-01T00:00:00Z</cp:lastPrinted>
  <dcterms:created xsi:type="dcterms:W3CDTF">2002-10-07T19:43:58Z</dcterms:created>
  <dcterms:modified xsi:type="dcterms:W3CDTF">2023-04-14T15:55:05Z</dcterms:modified>
</cp:coreProperties>
</file>