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6"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619938-62ED-8C47-B33C-B749F29BA66C}" v="2016" dt="2025-11-23T20:27:20.8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13" autoAdjust="0"/>
    <p:restoredTop sz="94729" autoAdjust="0"/>
  </p:normalViewPr>
  <p:slideViewPr>
    <p:cSldViewPr snapToGrid="0" snapToObjects="1" showGuides="1">
      <p:cViewPr>
        <p:scale>
          <a:sx n="33" d="100"/>
          <a:sy n="33" d="100"/>
        </p:scale>
        <p:origin x="1104" y="-984"/>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2" Type="http://schemas.openxmlformats.org/officeDocument/2006/relationships/slideMaster" Target="slideMasters/slideMaster2.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11/18/25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11/18/25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2940167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8" Type="http://schemas.openxmlformats.org/officeDocument/2006/relationships/hyperlink" Target="https://www.matrix.nhs.scot/evidence-summaries/mental-health-difficulties-across-the-lifespan/panic-disorder-with-or-without-agoraphobia" TargetMode="External"/><Relationship Id="rId3" Type="http://schemas.openxmlformats.org/officeDocument/2006/relationships/hyperlink" Target="https://digital.nhs.uk/data-and-information/publications/statistical/adult-psychiatric-morbidity-survey/survey-of-mental-health-and-wellbeing-england-2023-24/common-mental-health-conditions" TargetMode="External"/><Relationship Id="rId7" Type="http://schemas.openxmlformats.org/officeDocument/2006/relationships/hyperlink" Target="https://www.nhs.uk/mental-health/conditions/panic-disorder/" TargetMode="External"/><Relationship Id="rId2" Type="http://schemas.openxmlformats.org/officeDocument/2006/relationships/hyperlink" Target="https://doi.org/10.3109/09540261.2011.606803" TargetMode="External"/><Relationship Id="rId1" Type="http://schemas.openxmlformats.org/officeDocument/2006/relationships/slideLayout" Target="../slideLayouts/slideLayout6.xml"/><Relationship Id="rId6" Type="http://schemas.openxmlformats.org/officeDocument/2006/relationships/hyperlink" Target="https://www.nice.org.uk/guidance/cg113" TargetMode="External"/><Relationship Id="rId5" Type="http://schemas.openxmlformats.org/officeDocument/2006/relationships/hyperlink" Target="https://www.mentalhealth.org.uk/sites/default/files/2022-09/living-with-anxiety-report.pdf" TargetMode="External"/><Relationship Id="rId10" Type="http://schemas.openxmlformats.org/officeDocument/2006/relationships/hyperlink" Target="https://www.who.int/publications" TargetMode="External"/><Relationship Id="rId4" Type="http://schemas.openxmlformats.org/officeDocument/2006/relationships/hyperlink" Target="https://icd.who.int/en/" TargetMode="External"/><Relationship Id="rId9" Type="http://schemas.openxmlformats.org/officeDocument/2006/relationships/hyperlink" Target="https://www.ncbi.nlm.nih.gov/books/NBK55284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6000" dirty="0">
                <a:latin typeface="Arial" panose="020B0604020202020204" pitchFamily="34" charset="0"/>
                <a:cs typeface="Arial" panose="020B0604020202020204" pitchFamily="34" charset="0"/>
              </a:rPr>
              <a:t>Student name : Stephanie Owusu</a:t>
            </a:r>
            <a:br>
              <a:rPr lang="en-GB" sz="6000" dirty="0">
                <a:latin typeface="Arial" panose="020B0604020202020204" pitchFamily="34" charset="0"/>
                <a:cs typeface="Arial" panose="020B0604020202020204" pitchFamily="34" charset="0"/>
              </a:rPr>
            </a:br>
            <a:br>
              <a:rPr lang="en-GB" sz="6000" dirty="0">
                <a:latin typeface="Arial" panose="020B0604020202020204" pitchFamily="34" charset="0"/>
                <a:cs typeface="Arial" panose="020B0604020202020204" pitchFamily="34" charset="0"/>
              </a:rPr>
            </a:br>
            <a:r>
              <a:rPr lang="en-GB" sz="6000" dirty="0">
                <a:latin typeface="Arial" panose="020B0604020202020204" pitchFamily="34" charset="0"/>
                <a:cs typeface="Arial" panose="020B0604020202020204" pitchFamily="34" charset="0"/>
              </a:rPr>
              <a:t>Student number : 2316785</a:t>
            </a:r>
            <a:br>
              <a:rPr lang="en-GB" sz="6000" dirty="0"/>
            </a:br>
            <a:endParaRPr lang="en-GB" sz="60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517078" y="5232401"/>
            <a:ext cx="9897312" cy="30851500"/>
          </a:xfrm>
        </p:spPr>
        <p:txBody>
          <a:bodyPr/>
          <a:lstStyle/>
          <a:p>
            <a:r>
              <a:rPr lang="en-GB" sz="4000" kern="100" dirty="0">
                <a:latin typeface="Arial" panose="020B0604020202020204" pitchFamily="34" charset="0"/>
                <a:ea typeface="Aptos" panose="020B0004020202020204" pitchFamily="34" charset="0"/>
                <a:cs typeface="Arial" panose="020B0604020202020204" pitchFamily="34" charset="0"/>
              </a:rPr>
              <a:t>Anxiety or fear related disorders</a:t>
            </a:r>
          </a:p>
          <a:p>
            <a:pPr marL="685800" indent="-685800">
              <a:buFont typeface="Arial" panose="020B0604020202020204" pitchFamily="34" charset="0"/>
              <a:buChar char="•"/>
            </a:pPr>
            <a:r>
              <a:rPr lang="en-GB" sz="2800" dirty="0">
                <a:latin typeface="Arial" panose="020B0604020202020204" pitchFamily="34" charset="0"/>
                <a:cs typeface="Arial" panose="020B0604020202020204" pitchFamily="34" charset="0"/>
              </a:rPr>
              <a:t>Excessive fear and anxiety, along with associated behavioural abnormalities, are hallmarks of anxiety and fear-related disorders(WHO, 2019)</a:t>
            </a:r>
            <a:r>
              <a:rPr lang="en-GB" sz="3600" dirty="0">
                <a:latin typeface="Arial" panose="020B0604020202020204" pitchFamily="34" charset="0"/>
                <a:cs typeface="Arial" panose="020B0604020202020204" pitchFamily="34" charset="0"/>
              </a:rPr>
              <a:t>. </a:t>
            </a:r>
          </a:p>
          <a:p>
            <a:r>
              <a:rPr lang="en-GB" sz="4800" kern="100" dirty="0">
                <a:latin typeface="Aptos" panose="020B0004020202020204" pitchFamily="34" charset="0"/>
                <a:ea typeface="Aptos" panose="020B0004020202020204" pitchFamily="34" charset="0"/>
              </a:rPr>
              <a:t>6B01 Panic disorder</a:t>
            </a:r>
          </a:p>
          <a:p>
            <a:pPr marL="685800" indent="-685800">
              <a:buFont typeface="Arial" panose="020B0604020202020204" pitchFamily="34" charset="0"/>
              <a:buChar char="•"/>
            </a:pPr>
            <a:r>
              <a:rPr lang="en-GB" sz="2800" dirty="0">
                <a:latin typeface="Arial" panose="020B0604020202020204" pitchFamily="34" charset="0"/>
                <a:cs typeface="Arial" panose="020B0604020202020204" pitchFamily="34" charset="0"/>
              </a:rPr>
              <a:t>A mental illness that causes frequent, severe panic episodes and a lingering fear of more attacks.</a:t>
            </a:r>
          </a:p>
          <a:p>
            <a:pPr marL="685800" indent="-6858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685800" indent="-685800">
              <a:buFont typeface="Arial" panose="020B0604020202020204" pitchFamily="34" charset="0"/>
              <a:buChar char="•"/>
            </a:pPr>
            <a:r>
              <a:rPr lang="en-GB" sz="2800" dirty="0">
                <a:latin typeface="Arial" panose="020B0604020202020204" pitchFamily="34" charset="0"/>
                <a:cs typeface="Arial" panose="020B0604020202020204" pitchFamily="34" charset="0"/>
              </a:rPr>
              <a:t>Dizziness, shortness of breath, a racing heart, and a sense of losing control are some of the symptoms.</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(World Health Organisation, 2019)</a:t>
            </a:r>
            <a:endParaRPr lang="en-GB" sz="2800" kern="100" dirty="0">
              <a:latin typeface="Arial" panose="020B0604020202020204" pitchFamily="34" charset="0"/>
              <a:ea typeface="Aptos" panose="020B0004020202020204" pitchFamily="34" charset="0"/>
              <a:cs typeface="Arial" panose="020B0604020202020204" pitchFamily="34" charset="0"/>
            </a:endParaRPr>
          </a:p>
          <a:p>
            <a:pPr>
              <a:buNone/>
            </a:pPr>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pPr>
              <a:buNone/>
            </a:pPr>
            <a:endParaRPr lang="en-GB" sz="4800" kern="100" dirty="0">
              <a:solidFill>
                <a:srgbClr val="FF0000"/>
              </a:solidFill>
              <a:latin typeface="Aptos" panose="020B0004020202020204" pitchFamily="34" charset="0"/>
              <a:ea typeface="Aptos" panose="020B0004020202020204" pitchFamily="34" charset="0"/>
            </a:endParaRPr>
          </a:p>
          <a:p>
            <a:pPr>
              <a:buNone/>
            </a:pPr>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pPr>
              <a:buNone/>
            </a:pPr>
            <a:endParaRPr lang="en-GB" sz="4800" kern="100" dirty="0">
              <a:solidFill>
                <a:srgbClr val="FF0000"/>
              </a:solidFill>
              <a:latin typeface="Aptos" panose="020B0004020202020204" pitchFamily="34" charset="0"/>
              <a:ea typeface="Aptos" panose="020B0004020202020204" pitchFamily="34" charset="0"/>
            </a:endParaRPr>
          </a:p>
          <a:p>
            <a:pPr>
              <a:buNone/>
            </a:pPr>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pPr>
              <a:buNone/>
            </a:pPr>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pPr>
              <a:buNone/>
            </a:pPr>
            <a:endParaRPr lang="en-GB" sz="4800" kern="100" dirty="0">
              <a:solidFill>
                <a:srgbClr val="FF0000"/>
              </a:solidFill>
              <a:latin typeface="Aptos" panose="020B0004020202020204" pitchFamily="34" charset="0"/>
              <a:ea typeface="Aptos" panose="020B0004020202020204" pitchFamily="34" charset="0"/>
            </a:endParaRPr>
          </a:p>
          <a:p>
            <a:pPr>
              <a:buNone/>
            </a:pPr>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pPr>
              <a:buNone/>
            </a:pPr>
            <a:endParaRPr lang="en-GB" sz="4800" kern="100" dirty="0">
              <a:solidFill>
                <a:srgbClr val="FF0000"/>
              </a:solidFill>
              <a:latin typeface="Aptos" panose="020B0004020202020204" pitchFamily="34" charset="0"/>
              <a:ea typeface="Aptos" panose="020B0004020202020204" pitchFamily="34" charset="0"/>
            </a:endParaRPr>
          </a:p>
          <a:p>
            <a:pPr>
              <a:buNone/>
            </a:pPr>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pPr>
              <a:buNone/>
            </a:pPr>
            <a:endParaRPr lang="en-GB" sz="4800" kern="100" dirty="0">
              <a:solidFill>
                <a:srgbClr val="FF0000"/>
              </a:solidFill>
              <a:latin typeface="Aptos" panose="020B0004020202020204" pitchFamily="34" charset="0"/>
              <a:ea typeface="Aptos" panose="020B0004020202020204" pitchFamily="34" charset="0"/>
            </a:endParaRPr>
          </a:p>
          <a:p>
            <a:pPr>
              <a:buNone/>
            </a:pPr>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pPr>
              <a:buNone/>
            </a:pPr>
            <a:endParaRPr lang="en-GB" sz="4800" kern="100" dirty="0">
              <a:solidFill>
                <a:srgbClr val="FF0000"/>
              </a:solidFill>
              <a:latin typeface="Aptos" panose="020B0004020202020204" pitchFamily="34" charset="0"/>
              <a:ea typeface="Aptos" panose="020B0004020202020204" pitchFamily="34" charset="0"/>
            </a:endParaRPr>
          </a:p>
          <a:p>
            <a:pPr>
              <a:buNone/>
            </a:pPr>
            <a:endParaRPr lang="en-GB" sz="4000" b="1" kern="100" dirty="0">
              <a:effectLst/>
              <a:latin typeface="Arial" panose="020B0604020202020204" pitchFamily="34" charset="0"/>
              <a:ea typeface="Aptos" panose="020B0004020202020204" pitchFamily="34" charset="0"/>
              <a:cs typeface="Arial" panose="020B0604020202020204" pitchFamily="34" charset="0"/>
            </a:endParaRPr>
          </a:p>
          <a:p>
            <a:pPr>
              <a:buNone/>
            </a:pPr>
            <a:r>
              <a:rPr lang="en-GB" sz="4000" b="1" kern="100" dirty="0">
                <a:effectLst/>
                <a:latin typeface="Arial" panose="020B0604020202020204" pitchFamily="34" charset="0"/>
                <a:ea typeface="Aptos" panose="020B0004020202020204" pitchFamily="34" charset="0"/>
                <a:cs typeface="Arial" panose="020B0604020202020204" pitchFamily="34" charset="0"/>
              </a:rPr>
              <a:t>Symptoms of Panic Disorder</a:t>
            </a:r>
          </a:p>
          <a:p>
            <a:r>
              <a:rPr lang="en-GB" sz="2800" dirty="0">
                <a:latin typeface="Arial" panose="020B0604020202020204" pitchFamily="34" charset="0"/>
                <a:cs typeface="Arial" panose="020B0604020202020204" pitchFamily="34" charset="0"/>
              </a:rPr>
              <a:t>A sudden, severe panic attack without a known cause.</a:t>
            </a:r>
          </a:p>
          <a:p>
            <a:r>
              <a:rPr lang="en-GB" sz="2800" dirty="0">
                <a:latin typeface="Arial" panose="020B0604020202020204" pitchFamily="34" charset="0"/>
                <a:cs typeface="Arial" panose="020B0604020202020204" pitchFamily="34" charset="0"/>
              </a:rPr>
              <a:t>Physical signs and symptoms: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 Fast heartbeat or pain in the chest</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Breathlessness or a feeling of choking</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Dizziness, shaking, or sweating</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stomach pain or nausea</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Psychological symptoms: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Fear of dying, "going crazy," or losing control</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Constant concern about potential assaults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Steer clear of areas where attacks have happened </a:t>
            </a:r>
          </a:p>
          <a:p>
            <a:r>
              <a:rPr lang="en-GB" sz="2800" dirty="0">
                <a:latin typeface="Arial" panose="020B0604020202020204" pitchFamily="34" charset="0"/>
                <a:cs typeface="Arial" panose="020B0604020202020204" pitchFamily="34" charset="0"/>
              </a:rPr>
              <a:t>(World Health Organisation, 2019; NICE, 2020).</a:t>
            </a:r>
            <a:endParaRPr lang="en-GB" sz="28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pPr>
              <a:buNone/>
            </a:pPr>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pPr>
              <a:buNone/>
            </a:pPr>
            <a:endParaRPr lang="en-GB" sz="4800" kern="100" dirty="0">
              <a:solidFill>
                <a:srgbClr val="FF0000"/>
              </a:solidFill>
              <a:latin typeface="Aptos" panose="020B0004020202020204" pitchFamily="34" charset="0"/>
              <a:ea typeface="Aptos" panose="020B0004020202020204" pitchFamily="34" charset="0"/>
            </a:endParaRPr>
          </a:p>
          <a:p>
            <a:pPr>
              <a:buNone/>
            </a:pPr>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latin typeface="Aptos" panose="020B0004020202020204" pitchFamily="34" charset="0"/>
              <a:ea typeface="Aptos" panose="020B0004020202020204" pitchFamily="34"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6408572"/>
            <a:ext cx="10038660" cy="7008064"/>
          </a:xfrm>
        </p:spPr>
        <p:txBody>
          <a:bodyPr/>
          <a:lstStyle/>
          <a:p>
            <a:endParaRPr lang="en-GB" dirty="0"/>
          </a:p>
          <a:p>
            <a:pPr algn="l"/>
            <a:r>
              <a:rPr lang="en-GB" sz="4000" u="none" dirty="0">
                <a:latin typeface="Arial" panose="020B0604020202020204" pitchFamily="34" charset="0"/>
                <a:cs typeface="Arial" panose="020B0604020202020204" pitchFamily="34" charset="0"/>
              </a:rPr>
              <a:t>Causes of Panic Disorder</a:t>
            </a:r>
          </a:p>
          <a:p>
            <a:pPr marL="571500" indent="-5715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Biological factors: Serotonin and norepinephrine imbalances in the brain may make people more sensitive to stress (NICE, 2020).</a:t>
            </a:r>
          </a:p>
          <a:p>
            <a:pPr marL="571500" indent="-5715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Genetic factors: Individuals who have a family history of panic or anxiety disorders are more vulnerable (WHO, 2019).</a:t>
            </a:r>
          </a:p>
          <a:p>
            <a:pPr marL="571500" indent="-5715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Psychological factors: Attacks can be triggered by negative thought patterns, heightened susceptibility to stress, and anxiety of bodily sensations (Clark, 2011).</a:t>
            </a:r>
          </a:p>
          <a:p>
            <a:pPr marL="571500" indent="-5715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Environmental factors: The illness may emerge as a result of significant life changes, trauma, or ongoing stress (WHO, 2022).</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78115" y="21605358"/>
            <a:ext cx="10095420" cy="8518182"/>
          </a:xfrm>
        </p:spPr>
        <p:txBody>
          <a:bodyPr/>
          <a:lstStyle/>
          <a:p>
            <a:endParaRPr lang="en-GB" sz="4000" b="1" dirty="0">
              <a:latin typeface="Arial" panose="020B0604020202020204" pitchFamily="34" charset="0"/>
              <a:cs typeface="Arial" panose="020B0604020202020204" pitchFamily="34" charset="0"/>
            </a:endParaRPr>
          </a:p>
          <a:p>
            <a:endParaRPr lang="en-GB" sz="4000" b="1"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How common is Panic disorder? How many people are diagnosed with this disorder?</a:t>
            </a:r>
            <a:endParaRPr lang="en-GB" sz="4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According to the Mental Health Foundation (2022), 1.2% of individuals in the UK suffer from panic disorder</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According to NHS Scotland Matrix summary, peak onset appears in adolescence to early adulthood.</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Compared to other common mental health conditions; in the 2023-24 Adult Psychiatric Morbidity Survey, 1 in 100 adults reported a diagnosis of panic disorder</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Around 1.0% of Uk adults currently have panic disorder</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Lifetime prevalence of panic disorder is estimated at 1%-4%</a:t>
            </a:r>
          </a:p>
          <a:p>
            <a:r>
              <a:rPr lang="en-GB" sz="2800" dirty="0">
                <a:latin typeface="Arial" panose="020B0604020202020204" pitchFamily="34" charset="0"/>
                <a:cs typeface="Arial" panose="020B0604020202020204" pitchFamily="34" charset="0"/>
              </a:rPr>
              <a:t>( Digital NHS, 2024 ; NHS Scotland, 2023; Mental Health Foundation, 2022)</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12635" y="4783589"/>
            <a:ext cx="10058400" cy="17512478"/>
          </a:xfrm>
        </p:spPr>
        <p:txBody>
          <a:bodyPr/>
          <a:lstStyle/>
          <a:p>
            <a:r>
              <a:rPr lang="en-GB" sz="4000" dirty="0">
                <a:latin typeface="Arial" panose="020B0604020202020204" pitchFamily="34" charset="0"/>
                <a:cs typeface="Arial" panose="020B0604020202020204" pitchFamily="34" charset="0"/>
              </a:rPr>
              <a:t>Historical Perspective and Treatments of Panic Disorder</a:t>
            </a:r>
          </a:p>
          <a:p>
            <a:pPr algn="l"/>
            <a:r>
              <a:rPr lang="en-GB" sz="2800" u="none" dirty="0">
                <a:latin typeface="Arial" panose="020B0604020202020204" pitchFamily="34" charset="0"/>
                <a:cs typeface="Arial" panose="020B0604020202020204" pitchFamily="34" charset="0"/>
              </a:rPr>
              <a:t>19th century</a:t>
            </a:r>
            <a:r>
              <a:rPr lang="en-GB" sz="2800" b="0" u="none" dirty="0">
                <a:latin typeface="Arial" panose="020B0604020202020204" pitchFamily="34" charset="0"/>
                <a:cs typeface="Arial" panose="020B0604020202020204" pitchFamily="34" charset="0"/>
              </a:rPr>
              <a:t>: Heart issues or nerve weariness were assumed to be the source of panic symptoms, which were initially referred to as "cardiac neurosis" or "neurasthenia" . Physicians such as Sigmund Freud (1895) connected psychological conflict and unconscious worry to panic attacks.</a:t>
            </a:r>
          </a:p>
          <a:p>
            <a:pPr algn="l"/>
            <a:endParaRPr lang="en-GB" sz="2800" u="none" dirty="0">
              <a:latin typeface="Arial" panose="020B0604020202020204" pitchFamily="34" charset="0"/>
              <a:cs typeface="Arial" panose="020B0604020202020204" pitchFamily="34" charset="0"/>
            </a:endParaRPr>
          </a:p>
          <a:p>
            <a:pPr algn="l"/>
            <a:r>
              <a:rPr lang="en-GB" sz="2800" u="none" dirty="0">
                <a:latin typeface="Arial" panose="020B0604020202020204" pitchFamily="34" charset="0"/>
                <a:cs typeface="Arial" panose="020B0604020202020204" pitchFamily="34" charset="0"/>
              </a:rPr>
              <a:t>Early 20th Century</a:t>
            </a:r>
            <a:r>
              <a:rPr lang="en-GB" sz="2800" b="0" u="none" dirty="0">
                <a:latin typeface="Arial" panose="020B0604020202020204" pitchFamily="34" charset="0"/>
                <a:cs typeface="Arial" panose="020B0604020202020204" pitchFamily="34" charset="0"/>
              </a:rPr>
              <a:t>: In early psychiatric manuals, panic attacks were categorised as "anxiety neuroses."</a:t>
            </a:r>
            <a:br>
              <a:rPr lang="en-GB" sz="2800" dirty="0">
                <a:latin typeface="Arial" panose="020B0604020202020204" pitchFamily="34" charset="0"/>
                <a:cs typeface="Arial" panose="020B0604020202020204" pitchFamily="34" charset="0"/>
              </a:rPr>
            </a:br>
            <a:r>
              <a:rPr lang="en-GB" sz="2800" b="0" u="none" dirty="0">
                <a:latin typeface="Arial" panose="020B0604020202020204" pitchFamily="34" charset="0"/>
                <a:cs typeface="Arial" panose="020B0604020202020204" pitchFamily="34" charset="0"/>
              </a:rPr>
              <a:t>Instead of comprehending the biological foundation, treatments frequently included sedatives and psychoanalysis.</a:t>
            </a:r>
          </a:p>
          <a:p>
            <a:pPr algn="l"/>
            <a:endParaRPr lang="en-GB" sz="2800" dirty="0">
              <a:latin typeface="Arial" panose="020B0604020202020204" pitchFamily="34" charset="0"/>
              <a:cs typeface="Arial" panose="020B0604020202020204" pitchFamily="34" charset="0"/>
            </a:endParaRPr>
          </a:p>
          <a:p>
            <a:pPr algn="l"/>
            <a:r>
              <a:rPr lang="en-GB" sz="2800" u="none" dirty="0">
                <a:latin typeface="Arial" panose="020B0604020202020204" pitchFamily="34" charset="0"/>
                <a:cs typeface="Arial" panose="020B0604020202020204" pitchFamily="34" charset="0"/>
              </a:rPr>
              <a:t>Late 20th Century: </a:t>
            </a:r>
            <a:r>
              <a:rPr lang="en-GB" sz="2800" b="0" u="none" dirty="0">
                <a:latin typeface="Arial" panose="020B0604020202020204" pitchFamily="34" charset="0"/>
                <a:cs typeface="Arial" panose="020B0604020202020204" pitchFamily="34" charset="0"/>
              </a:rPr>
              <a:t>The DSM-III (1980) officially recognised "panic disorder" as a diagnosis, distinguishing it from general anxiety.</a:t>
            </a:r>
            <a:br>
              <a:rPr lang="en-GB" sz="2800" dirty="0">
                <a:latin typeface="Arial" panose="020B0604020202020204" pitchFamily="34" charset="0"/>
                <a:cs typeface="Arial" panose="020B0604020202020204" pitchFamily="34" charset="0"/>
              </a:rPr>
            </a:br>
            <a:r>
              <a:rPr lang="en-GB" sz="2800" b="0" u="none" dirty="0">
                <a:latin typeface="Arial" panose="020B0604020202020204" pitchFamily="34" charset="0"/>
                <a:cs typeface="Arial" panose="020B0604020202020204" pitchFamily="34" charset="0"/>
              </a:rPr>
              <a:t>Studies found connections between genetic susceptibility and neurochemical abnormalities (noradrenaline and serotonin).</a:t>
            </a:r>
          </a:p>
          <a:p>
            <a:pPr algn="l"/>
            <a:endParaRPr lang="en-GB" sz="4800" dirty="0">
              <a:latin typeface="Aptos" panose="020B0004020202020204" pitchFamily="34" charset="0"/>
            </a:endParaRPr>
          </a:p>
          <a:p>
            <a:pPr algn="l"/>
            <a:r>
              <a:rPr lang="en-GB" sz="2800" u="none" dirty="0">
                <a:latin typeface="Arial" panose="020B0604020202020204" pitchFamily="34" charset="0"/>
                <a:cs typeface="Arial" panose="020B0604020202020204" pitchFamily="34" charset="0"/>
              </a:rPr>
              <a:t>Transition to ICD-11</a:t>
            </a:r>
            <a:r>
              <a:rPr lang="en-GB" sz="2800" b="0" u="none" dirty="0">
                <a:latin typeface="Arial" panose="020B0604020202020204" pitchFamily="34" charset="0"/>
                <a:cs typeface="Arial" panose="020B0604020202020204" pitchFamily="34" charset="0"/>
              </a:rPr>
              <a:t>: ICD-11 (2019) recognises both psychological and biological origins and categorises Panic condition (6B01) as an anxiety and fear-related condition.</a:t>
            </a:r>
          </a:p>
          <a:p>
            <a:pPr algn="l"/>
            <a:br>
              <a:rPr lang="en-GB" sz="2800" dirty="0">
                <a:latin typeface="Arial" panose="020B0604020202020204" pitchFamily="34" charset="0"/>
                <a:cs typeface="Arial" panose="020B0604020202020204" pitchFamily="34" charset="0"/>
              </a:rPr>
            </a:br>
            <a:r>
              <a:rPr lang="en-GB" sz="2800" b="0" u="none" dirty="0">
                <a:latin typeface="Arial" panose="020B0604020202020204" pitchFamily="34" charset="0"/>
                <a:cs typeface="Arial" panose="020B0604020202020204" pitchFamily="34" charset="0"/>
              </a:rPr>
              <a:t>(Shorter, 1997;WHO, 2019)</a:t>
            </a:r>
            <a:endParaRPr lang="en-GB" sz="2800" dirty="0">
              <a:latin typeface="Arial" panose="020B0604020202020204" pitchFamily="34" charset="0"/>
              <a:cs typeface="Arial" panose="020B0604020202020204" pitchFamily="34" charset="0"/>
            </a:endParaRPr>
          </a:p>
          <a:p>
            <a:endParaRPr lang="en-GB" sz="4800" dirty="0">
              <a:latin typeface="Aptos" panose="020B0004020202020204" pitchFamily="34" charset="0"/>
            </a:endParaRPr>
          </a:p>
          <a:p>
            <a:r>
              <a:rPr lang="en-GB" sz="4800" dirty="0">
                <a:latin typeface="Aptos" panose="020B0004020202020204" pitchFamily="34" charset="0"/>
              </a:rPr>
              <a:t>Current services and treatments </a:t>
            </a:r>
          </a:p>
          <a:p>
            <a:pPr marL="457200" indent="-4572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NHS Talking Therapies</a:t>
            </a:r>
          </a:p>
          <a:p>
            <a:pPr marL="457200" indent="-4572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Medication</a:t>
            </a:r>
          </a:p>
          <a:p>
            <a:pPr marL="457200" indent="-4572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Cognitive Behavioural Therapy</a:t>
            </a:r>
          </a:p>
          <a:p>
            <a:pPr marL="457200" indent="-4572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Self-Help and Digital Support</a:t>
            </a:r>
          </a:p>
          <a:p>
            <a:pPr marL="457200" indent="-4572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Crises and Emergency Services</a:t>
            </a:r>
          </a:p>
          <a:p>
            <a:pPr algn="l"/>
            <a:r>
              <a:rPr lang="en-GB" sz="2800" b="0" u="none" dirty="0">
                <a:latin typeface="Arial" panose="020B0604020202020204" pitchFamily="34" charset="0"/>
                <a:cs typeface="Arial" panose="020B0604020202020204" pitchFamily="34" charset="0"/>
              </a:rPr>
              <a:t>(NHS, 2023 ; NICE,2020)</a:t>
            </a:r>
          </a:p>
          <a:p>
            <a:pPr marL="742950" indent="-742950" algn="l">
              <a:buAutoNum type="arabicPeriod" startAt="2"/>
            </a:pPr>
            <a:endParaRPr lang="en-GB" u="none"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334343" y="11672061"/>
            <a:ext cx="10039779" cy="6075487"/>
          </a:xfrm>
        </p:spPr>
        <p:txBody>
          <a:bodyPr/>
          <a:lstStyle/>
          <a:p>
            <a:pPr algn="ctr"/>
            <a:r>
              <a:rPr lang="en-GB" sz="4000" b="1" dirty="0">
                <a:latin typeface="Arial" panose="020B0604020202020204" pitchFamily="34" charset="0"/>
                <a:cs typeface="Arial" panose="020B0604020202020204" pitchFamily="34" charset="0"/>
              </a:rPr>
              <a:t>Recommendations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Expand access to Cognitive Behavioural Therapy (CBT)</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Promote early identification and assessment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Improve patient education and self –management resources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Ensure appropriate use of medication</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Increase community and peer-support services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Improve integration between primary care and mental health services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Increase public awareness and reduce stigma</a:t>
            </a:r>
          </a:p>
          <a:p>
            <a:r>
              <a:rPr lang="en-GB" sz="2800" dirty="0">
                <a:latin typeface="Arial" panose="020B0604020202020204" pitchFamily="34" charset="0"/>
                <a:cs typeface="Arial" panose="020B0604020202020204" pitchFamily="34" charset="0"/>
              </a:rPr>
              <a:t>(NICE, 2020 ; World Health Organization, 2019)</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459063" y="17902941"/>
            <a:ext cx="9915059" cy="7317251"/>
          </a:xfrm>
        </p:spPr>
        <p:txBody>
          <a:bodyPr/>
          <a:lstStyle/>
          <a:p>
            <a:r>
              <a:rPr lang="en-GB" sz="4800" dirty="0">
                <a:latin typeface="Aptos" panose="020B0004020202020204" pitchFamily="34" charset="0"/>
              </a:rPr>
              <a:t>Conclusions </a:t>
            </a:r>
          </a:p>
          <a:p>
            <a:pPr marL="457200" indent="-4572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Panic Disorder is a treatable anxiety disorder that has a significant impact on daily life.</a:t>
            </a:r>
          </a:p>
          <a:p>
            <a:pPr marL="457200" indent="-4572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Evidence from NICE and WHO shows that early diagnosis and appropriate use of medication lead to the best outcomes</a:t>
            </a:r>
          </a:p>
          <a:p>
            <a:pPr marL="457200" indent="-4572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The combination of psychological treatment, education and community support is essential for long-term recovery</a:t>
            </a:r>
          </a:p>
          <a:p>
            <a:pPr marL="457200" indent="-4572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More people will seek assistance earlier and receive quality care if stigma is reduced and awareness is raised.</a:t>
            </a:r>
          </a:p>
          <a:p>
            <a:pPr marL="457200" indent="-457200" algn="l">
              <a:buFont typeface="Arial" panose="020B0604020202020204" pitchFamily="34" charset="0"/>
              <a:buChar char="•"/>
            </a:pPr>
            <a:endParaRPr lang="en-GB" sz="2800" b="0" u="none" dirty="0">
              <a:latin typeface="Arial" panose="020B0604020202020204" pitchFamily="34" charset="0"/>
              <a:cs typeface="Arial" panose="020B0604020202020204" pitchFamily="34" charset="0"/>
            </a:endParaRPr>
          </a:p>
          <a:p>
            <a:pPr algn="l"/>
            <a:r>
              <a:rPr lang="en-GB" sz="2800" b="0" u="none" dirty="0">
                <a:latin typeface="Arial" panose="020B0604020202020204" pitchFamily="34" charset="0"/>
                <a:cs typeface="Arial" panose="020B0604020202020204" pitchFamily="34" charset="0"/>
              </a:rPr>
              <a:t>In general, the quality of life for individuals with panic disorder can be greatly enhanced by efficient treatment, well-coordinated resources, and increased public awareness.</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flipH="1">
            <a:off x="11402416" y="22145961"/>
            <a:ext cx="10038660" cy="3381039"/>
          </a:xfrm>
        </p:spPr>
        <p:txBody>
          <a:bodyPr/>
          <a:lstStyle/>
          <a:p>
            <a:endParaRPr lang="en-GB" sz="4800" b="1"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pPr marL="685800" indent="-685800">
              <a:buFont typeface="Arial" panose="020B0604020202020204" pitchFamily="34" charset="0"/>
              <a:buChar char="•"/>
            </a:pPr>
            <a:endParaRPr lang="en-GB" sz="4800" b="1" kern="100" dirty="0">
              <a:solidFill>
                <a:srgbClr val="FF0000"/>
              </a:solidFill>
              <a:latin typeface="Aptos" panose="020B0004020202020204" pitchFamily="34" charset="0"/>
              <a:ea typeface="Aptos" panose="020B0004020202020204" pitchFamily="34" charset="0"/>
            </a:endParaRPr>
          </a:p>
          <a:p>
            <a:endParaRPr lang="en-GB" sz="4800" b="1"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b="1"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b="1"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NAME OF DISORDER ( 6B01 PANIC DISORDER)</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(Title – Anxiety or fear related disorder)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0" name="Picture 19" descr="A person with different symptoms of a panic disorder&#10;&#10;AI-generated content may be incorrect.">
            <a:extLst>
              <a:ext uri="{FF2B5EF4-FFF2-40B4-BE49-F238E27FC236}">
                <a16:creationId xmlns:a16="http://schemas.microsoft.com/office/drawing/2014/main" id="{043B7D12-C913-058A-2740-5D9B9002F6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7424" y="11672061"/>
            <a:ext cx="7826785" cy="5212477"/>
          </a:xfrm>
          <a:prstGeom prst="rect">
            <a:avLst/>
          </a:prstGeom>
        </p:spPr>
      </p:pic>
      <p:pic>
        <p:nvPicPr>
          <p:cNvPr id="6" name="Picture 5">
            <a:extLst>
              <a:ext uri="{FF2B5EF4-FFF2-40B4-BE49-F238E27FC236}">
                <a16:creationId xmlns:a16="http://schemas.microsoft.com/office/drawing/2014/main" id="{F9929437-CF9E-805F-8ACB-EC9360609C53}"/>
              </a:ext>
            </a:extLst>
          </p:cNvPr>
          <p:cNvPicPr>
            <a:picLocks noChangeAspect="1"/>
          </p:cNvPicPr>
          <p:nvPr/>
        </p:nvPicPr>
        <p:blipFill>
          <a:blip r:embed="rId4"/>
          <a:stretch>
            <a:fillRect/>
          </a:stretch>
        </p:blipFill>
        <p:spPr>
          <a:xfrm>
            <a:off x="23741238" y="22810572"/>
            <a:ext cx="8557193" cy="8004502"/>
          </a:xfrm>
          <a:prstGeom prst="rect">
            <a:avLst/>
          </a:prstGeom>
        </p:spPr>
      </p:pic>
      <p:pic>
        <p:nvPicPr>
          <p:cNvPr id="7" name="Picture 6">
            <a:extLst>
              <a:ext uri="{FF2B5EF4-FFF2-40B4-BE49-F238E27FC236}">
                <a16:creationId xmlns:a16="http://schemas.microsoft.com/office/drawing/2014/main" id="{5EEECB7A-BE4F-B3EF-F2F4-C9ED502AF05C}"/>
              </a:ext>
            </a:extLst>
          </p:cNvPr>
          <p:cNvPicPr>
            <a:picLocks noChangeAspect="1"/>
          </p:cNvPicPr>
          <p:nvPr/>
        </p:nvPicPr>
        <p:blipFill>
          <a:blip r:embed="rId5"/>
          <a:stretch>
            <a:fillRect/>
          </a:stretch>
        </p:blipFill>
        <p:spPr>
          <a:xfrm>
            <a:off x="14039476" y="4674099"/>
            <a:ext cx="7385133" cy="7066143"/>
          </a:xfrm>
          <a:prstGeom prst="rect">
            <a:avLst/>
          </a:prstGeom>
        </p:spPr>
      </p:pic>
      <p:pic>
        <p:nvPicPr>
          <p:cNvPr id="28" name="Picture 27">
            <a:extLst>
              <a:ext uri="{FF2B5EF4-FFF2-40B4-BE49-F238E27FC236}">
                <a16:creationId xmlns:a16="http://schemas.microsoft.com/office/drawing/2014/main" id="{A295AFB6-1594-0467-37D0-C34365739AE1}"/>
              </a:ext>
            </a:extLst>
          </p:cNvPr>
          <p:cNvPicPr>
            <a:picLocks noChangeAspect="1"/>
          </p:cNvPicPr>
          <p:nvPr/>
        </p:nvPicPr>
        <p:blipFill>
          <a:blip r:embed="rId6"/>
          <a:stretch>
            <a:fillRect/>
          </a:stretch>
        </p:blipFill>
        <p:spPr>
          <a:xfrm>
            <a:off x="36096121" y="4674099"/>
            <a:ext cx="7317251" cy="7317251"/>
          </a:xfrm>
          <a:prstGeom prst="rect">
            <a:avLst/>
          </a:prstGeom>
        </p:spPr>
      </p:pic>
      <p:pic>
        <p:nvPicPr>
          <p:cNvPr id="9" name="Picture 8">
            <a:extLst>
              <a:ext uri="{FF2B5EF4-FFF2-40B4-BE49-F238E27FC236}">
                <a16:creationId xmlns:a16="http://schemas.microsoft.com/office/drawing/2014/main" id="{BF3D2E2C-694E-6F75-C3C2-1EDF08FEB2BF}"/>
              </a:ext>
            </a:extLst>
          </p:cNvPr>
          <p:cNvPicPr>
            <a:picLocks noChangeAspect="1"/>
          </p:cNvPicPr>
          <p:nvPr/>
        </p:nvPicPr>
        <p:blipFill>
          <a:blip r:embed="rId7"/>
          <a:stretch>
            <a:fillRect/>
          </a:stretch>
        </p:blipFill>
        <p:spPr>
          <a:xfrm>
            <a:off x="37124640" y="24804751"/>
            <a:ext cx="6249482" cy="6156963"/>
          </a:xfrm>
          <a:prstGeom prst="rect">
            <a:avLst/>
          </a:prstGeom>
        </p:spPr>
      </p:pic>
      <p:sp>
        <p:nvSpPr>
          <p:cNvPr id="13" name="TextBox 12">
            <a:extLst>
              <a:ext uri="{FF2B5EF4-FFF2-40B4-BE49-F238E27FC236}">
                <a16:creationId xmlns:a16="http://schemas.microsoft.com/office/drawing/2014/main" id="{70D5EE8B-0285-A54B-D264-E1914B8E2D83}"/>
              </a:ext>
            </a:extLst>
          </p:cNvPr>
          <p:cNvSpPr txBox="1"/>
          <p:nvPr/>
        </p:nvSpPr>
        <p:spPr>
          <a:xfrm>
            <a:off x="11438627" y="12268200"/>
            <a:ext cx="9985981" cy="10618291"/>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Diagnosis of Panic Disorder</a:t>
            </a:r>
          </a:p>
          <a:p>
            <a:r>
              <a:rPr lang="en-GB" sz="2800" dirty="0">
                <a:latin typeface="Arial" panose="020B0604020202020204" pitchFamily="34" charset="0"/>
                <a:cs typeface="Arial" panose="020B0604020202020204" pitchFamily="34" charset="0"/>
              </a:rPr>
              <a:t>Clinical assessment: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Predicated on a thorough analysis of symptoms, medical background, and panic attack frequency.</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The evaluation is carried out by a mental health expert (psychologist, psychiatrist, or general practitioner).</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DSM-5 and ICD-11 criteria:</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Frequent and unplanned panic episodes.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Persistent anxiety for at least a month about potential attacks.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Symptoms that are not brought on by another illness or drug.</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Physical examination</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To exclude thyroid disorders, heart difficulties, or other medical conditions that could be causing anxiety symptoms.</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Screening tools: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Impact and intensity can be measured with questionnaires like the Panic Disorder Severity Scale (PDSS).</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(NICE,2019; WHO ,2018)</a:t>
            </a:r>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3444D-6179-F67F-0C55-2BD78FB1FD62}"/>
              </a:ext>
            </a:extLst>
          </p:cNvPr>
          <p:cNvSpPr>
            <a:spLocks noGrp="1"/>
          </p:cNvSpPr>
          <p:nvPr>
            <p:ph type="title"/>
          </p:nvPr>
        </p:nvSpPr>
        <p:spPr>
          <a:xfrm>
            <a:off x="3017520" y="457201"/>
            <a:ext cx="37856160" cy="4063999"/>
          </a:xfrm>
        </p:spPr>
        <p:txBody>
          <a:bodyPr>
            <a:normAutofit/>
          </a:bodyPr>
          <a:lstStyle/>
          <a:p>
            <a:r>
              <a:rPr lang="en-US" dirty="0"/>
              <a:t>REFERENCES</a:t>
            </a:r>
          </a:p>
        </p:txBody>
      </p:sp>
      <p:sp>
        <p:nvSpPr>
          <p:cNvPr id="3" name="Content Placeholder 2">
            <a:extLst>
              <a:ext uri="{FF2B5EF4-FFF2-40B4-BE49-F238E27FC236}">
                <a16:creationId xmlns:a16="http://schemas.microsoft.com/office/drawing/2014/main" id="{A45F801D-BCEC-862F-79F3-A9129FE536C8}"/>
              </a:ext>
            </a:extLst>
          </p:cNvPr>
          <p:cNvSpPr>
            <a:spLocks noGrp="1"/>
          </p:cNvSpPr>
          <p:nvPr>
            <p:ph idx="1"/>
          </p:nvPr>
        </p:nvSpPr>
        <p:spPr>
          <a:xfrm>
            <a:off x="0" y="4876800"/>
            <a:ext cx="40873680" cy="24772622"/>
          </a:xfrm>
        </p:spPr>
        <p:txBody>
          <a:bodyPr>
            <a:normAutofit/>
          </a:bodyPr>
          <a:lstStyle/>
          <a:p>
            <a:pPr marL="0" indent="0">
              <a:buNone/>
            </a:pPr>
            <a:r>
              <a:rPr lang="en-GB" sz="4800" dirty="0">
                <a:latin typeface="Arial" panose="020B0604020202020204" pitchFamily="34" charset="0"/>
                <a:cs typeface="Arial" panose="020B0604020202020204" pitchFamily="34" charset="0"/>
              </a:rPr>
              <a:t>Clark, D. M. (2011) ‘Implementing NICE guidelines for the psychological treatment of depression and anxiety disorders: The IAPT experience’, </a:t>
            </a:r>
            <a:r>
              <a:rPr lang="en-GB" sz="4800" i="1" dirty="0">
                <a:latin typeface="Arial" panose="020B0604020202020204" pitchFamily="34" charset="0"/>
                <a:cs typeface="Arial" panose="020B0604020202020204" pitchFamily="34" charset="0"/>
              </a:rPr>
              <a:t>International Review of Psychiatry</a:t>
            </a:r>
            <a:r>
              <a:rPr lang="en-GB" sz="4800" dirty="0">
                <a:latin typeface="Arial" panose="020B0604020202020204" pitchFamily="34" charset="0"/>
                <a:cs typeface="Arial" panose="020B0604020202020204" pitchFamily="34" charset="0"/>
              </a:rPr>
              <a:t>, 23(4), pp. 318–327. </a:t>
            </a:r>
            <a:r>
              <a:rPr lang="en-GB" sz="4800" dirty="0">
                <a:latin typeface="Arial" panose="020B0604020202020204" pitchFamily="34" charset="0"/>
                <a:cs typeface="Arial" panose="020B0604020202020204" pitchFamily="34" charset="0"/>
                <a:hlinkClick r:id="rId2"/>
              </a:rPr>
              <a:t>https://</a:t>
            </a:r>
            <a:r>
              <a:rPr lang="en-GB" sz="4800" dirty="0">
                <a:latin typeface="Arial" panose="020B0604020202020204" pitchFamily="34" charset="0"/>
                <a:cs typeface="Arial" panose="020B0604020202020204" pitchFamily="34" charset="0"/>
                <a:hlinkClick r:id="rId2"/>
              </a:rPr>
              <a:t>doi.org</a:t>
            </a:r>
            <a:r>
              <a:rPr lang="en-GB" sz="4800" dirty="0">
                <a:latin typeface="Arial" panose="020B0604020202020204" pitchFamily="34" charset="0"/>
                <a:cs typeface="Arial" panose="020B0604020202020204" pitchFamily="34" charset="0"/>
                <a:hlinkClick r:id="rId2"/>
              </a:rPr>
              <a:t>/10.3109/09540261.2011.606803</a:t>
            </a:r>
            <a:r>
              <a:rPr lang="en-GB" sz="4800" dirty="0">
                <a:latin typeface="Arial" panose="020B0604020202020204" pitchFamily="34" charset="0"/>
                <a:cs typeface="Arial" panose="020B0604020202020204" pitchFamily="34" charset="0"/>
              </a:rPr>
              <a:t> </a:t>
            </a:r>
            <a:endParaRPr lang="en-US" sz="4800" dirty="0">
              <a:latin typeface="Arial" panose="020B0604020202020204" pitchFamily="34" charset="0"/>
              <a:cs typeface="Arial" panose="020B0604020202020204" pitchFamily="34" charset="0"/>
            </a:endParaRPr>
          </a:p>
          <a:p>
            <a:pPr marL="0" indent="0">
              <a:buNone/>
            </a:pPr>
            <a:r>
              <a:rPr lang="en-US" sz="4800" dirty="0">
                <a:latin typeface="Arial" panose="020B0604020202020204" pitchFamily="34" charset="0"/>
                <a:cs typeface="Arial" panose="020B0604020202020204" pitchFamily="34" charset="0"/>
              </a:rPr>
              <a:t>Digital NHS (2024) </a:t>
            </a:r>
            <a:r>
              <a:rPr lang="en-US" sz="4800" i="1" dirty="0">
                <a:latin typeface="Arial" panose="020B0604020202020204" pitchFamily="34" charset="0"/>
                <a:cs typeface="Arial" panose="020B0604020202020204" pitchFamily="34" charset="0"/>
              </a:rPr>
              <a:t>Adult Psychiatric Morbidity Survey 2023-24: Common mental health conditions</a:t>
            </a:r>
            <a:r>
              <a:rPr lang="en-US" sz="4800" dirty="0">
                <a:latin typeface="Arial" panose="020B0604020202020204" pitchFamily="34" charset="0"/>
                <a:cs typeface="Arial" panose="020B0604020202020204" pitchFamily="34" charset="0"/>
              </a:rPr>
              <a:t>. Available at: </a:t>
            </a:r>
            <a:r>
              <a:rPr lang="en-US" sz="4800" dirty="0">
                <a:latin typeface="Arial" panose="020B0604020202020204" pitchFamily="34" charset="0"/>
                <a:cs typeface="Arial" panose="020B0604020202020204" pitchFamily="34" charset="0"/>
                <a:hlinkClick r:id="rId3"/>
              </a:rPr>
              <a:t>https://</a:t>
            </a:r>
            <a:r>
              <a:rPr lang="en-US" sz="4800" dirty="0">
                <a:latin typeface="Arial" panose="020B0604020202020204" pitchFamily="34" charset="0"/>
                <a:cs typeface="Arial" panose="020B0604020202020204" pitchFamily="34" charset="0"/>
                <a:hlinkClick r:id="rId3"/>
              </a:rPr>
              <a:t>digital.nhs.uk</a:t>
            </a:r>
            <a:r>
              <a:rPr lang="en-US" sz="4800" dirty="0">
                <a:latin typeface="Arial" panose="020B0604020202020204" pitchFamily="34" charset="0"/>
                <a:cs typeface="Arial" panose="020B0604020202020204" pitchFamily="34" charset="0"/>
                <a:hlinkClick r:id="rId3"/>
              </a:rPr>
              <a:t>/data-and-information/publications/statistical/adult-psychiatric-morbidity-survey/survey-of-mental-health-and-wellbeing-england-2023-24/common-mental-health-conditions</a:t>
            </a:r>
            <a:r>
              <a:rPr lang="en-US" sz="4800" dirty="0">
                <a:latin typeface="Arial" panose="020B0604020202020204" pitchFamily="34" charset="0"/>
                <a:cs typeface="Arial" panose="020B0604020202020204" pitchFamily="34" charset="0"/>
              </a:rPr>
              <a:t> (Accessed : 18</a:t>
            </a:r>
            <a:r>
              <a:rPr lang="en-US" sz="4800" baseline="30000" dirty="0">
                <a:latin typeface="Arial" panose="020B0604020202020204" pitchFamily="34" charset="0"/>
                <a:cs typeface="Arial" panose="020B0604020202020204" pitchFamily="34" charset="0"/>
              </a:rPr>
              <a:t>th</a:t>
            </a:r>
            <a:r>
              <a:rPr lang="en-US" sz="4800" dirty="0">
                <a:latin typeface="Arial" panose="020B0604020202020204" pitchFamily="34" charset="0"/>
                <a:cs typeface="Arial" panose="020B0604020202020204" pitchFamily="34" charset="0"/>
              </a:rPr>
              <a:t> November 2025)</a:t>
            </a:r>
          </a:p>
          <a:p>
            <a:pPr marL="0" indent="0">
              <a:buNone/>
            </a:pPr>
            <a:r>
              <a:rPr lang="en-US" sz="4800" dirty="0">
                <a:latin typeface="Arial" panose="020B0604020202020204" pitchFamily="34" charset="0"/>
                <a:cs typeface="Arial" panose="020B0604020202020204" pitchFamily="34" charset="0"/>
              </a:rPr>
              <a:t>International Classification of Diseases (ICD-11) (2018) </a:t>
            </a:r>
            <a:r>
              <a:rPr lang="en-US" sz="4800" i="1" dirty="0">
                <a:latin typeface="Arial" panose="020B0604020202020204" pitchFamily="34" charset="0"/>
                <a:cs typeface="Arial" panose="020B0604020202020204" pitchFamily="34" charset="0"/>
              </a:rPr>
              <a:t>6B01 Panic disorder</a:t>
            </a:r>
            <a:r>
              <a:rPr lang="en-US" sz="4800" dirty="0">
                <a:latin typeface="Arial" panose="020B0604020202020204" pitchFamily="34" charset="0"/>
                <a:cs typeface="Arial" panose="020B0604020202020204" pitchFamily="34" charset="0"/>
              </a:rPr>
              <a:t>. In: WHO. Available at : </a:t>
            </a:r>
            <a:r>
              <a:rPr lang="en-US" sz="4800" dirty="0">
                <a:latin typeface="Arial" panose="020B0604020202020204" pitchFamily="34" charset="0"/>
                <a:cs typeface="Arial" panose="020B0604020202020204" pitchFamily="34" charset="0"/>
                <a:hlinkClick r:id="rId4"/>
              </a:rPr>
              <a:t>https://icd.who.int/en/</a:t>
            </a:r>
            <a:r>
              <a:rPr lang="en-US" sz="4800" dirty="0">
                <a:latin typeface="Arial" panose="020B0604020202020204" pitchFamily="34" charset="0"/>
                <a:cs typeface="Arial" panose="020B0604020202020204" pitchFamily="34" charset="0"/>
              </a:rPr>
              <a:t>  (Accessed : 19</a:t>
            </a:r>
            <a:r>
              <a:rPr lang="en-US" sz="4800" baseline="30000" dirty="0">
                <a:latin typeface="Arial" panose="020B0604020202020204" pitchFamily="34" charset="0"/>
                <a:cs typeface="Arial" panose="020B0604020202020204" pitchFamily="34" charset="0"/>
              </a:rPr>
              <a:t>th</a:t>
            </a:r>
            <a:r>
              <a:rPr lang="en-US" sz="4800" dirty="0">
                <a:latin typeface="Arial" panose="020B0604020202020204" pitchFamily="34" charset="0"/>
                <a:cs typeface="Arial" panose="020B0604020202020204" pitchFamily="34" charset="0"/>
              </a:rPr>
              <a:t> November 2025)</a:t>
            </a:r>
          </a:p>
          <a:p>
            <a:pPr marL="0" indent="0">
              <a:buNone/>
            </a:pPr>
            <a:r>
              <a:rPr lang="en-US" sz="4800" dirty="0">
                <a:latin typeface="Arial" panose="020B0604020202020204" pitchFamily="34" charset="0"/>
                <a:cs typeface="Arial" panose="020B0604020202020204" pitchFamily="34" charset="0"/>
              </a:rPr>
              <a:t>Mental Health Foundation (2022) </a:t>
            </a:r>
            <a:r>
              <a:rPr lang="en-US" sz="4800" i="1" dirty="0">
                <a:latin typeface="Arial" panose="020B0604020202020204" pitchFamily="34" charset="0"/>
                <a:cs typeface="Arial" panose="020B0604020202020204" pitchFamily="34" charset="0"/>
              </a:rPr>
              <a:t>Living with Anxiety Report</a:t>
            </a:r>
            <a:r>
              <a:rPr lang="en-US" sz="4800" dirty="0">
                <a:latin typeface="Arial" panose="020B0604020202020204" pitchFamily="34" charset="0"/>
                <a:cs typeface="Arial" panose="020B0604020202020204" pitchFamily="34" charset="0"/>
              </a:rPr>
              <a:t>. Available at : </a:t>
            </a:r>
            <a:r>
              <a:rPr lang="en-US" sz="4800" dirty="0">
                <a:latin typeface="Arial" panose="020B0604020202020204" pitchFamily="34" charset="0"/>
                <a:cs typeface="Arial" panose="020B0604020202020204" pitchFamily="34" charset="0"/>
                <a:hlinkClick r:id="rId5"/>
              </a:rPr>
              <a:t>https://</a:t>
            </a:r>
            <a:r>
              <a:rPr lang="en-US" sz="4800" dirty="0">
                <a:latin typeface="Arial" panose="020B0604020202020204" pitchFamily="34" charset="0"/>
                <a:cs typeface="Arial" panose="020B0604020202020204" pitchFamily="34" charset="0"/>
                <a:hlinkClick r:id="rId5"/>
              </a:rPr>
              <a:t>www.mentalhealth.org.uk</a:t>
            </a:r>
            <a:r>
              <a:rPr lang="en-US" sz="4800" dirty="0">
                <a:latin typeface="Arial" panose="020B0604020202020204" pitchFamily="34" charset="0"/>
                <a:cs typeface="Arial" panose="020B0604020202020204" pitchFamily="34" charset="0"/>
                <a:hlinkClick r:id="rId5"/>
              </a:rPr>
              <a:t>/sites/default/files/2022-09/living-with-anxiety-report.pdf</a:t>
            </a:r>
            <a:r>
              <a:rPr lang="en-US" sz="4800" dirty="0">
                <a:latin typeface="Arial" panose="020B0604020202020204" pitchFamily="34" charset="0"/>
                <a:cs typeface="Arial" panose="020B0604020202020204" pitchFamily="34" charset="0"/>
              </a:rPr>
              <a:t> (Accessed : 19</a:t>
            </a:r>
            <a:r>
              <a:rPr lang="en-US" sz="4800" baseline="30000" dirty="0">
                <a:latin typeface="Arial" panose="020B0604020202020204" pitchFamily="34" charset="0"/>
                <a:cs typeface="Arial" panose="020B0604020202020204" pitchFamily="34" charset="0"/>
              </a:rPr>
              <a:t>th</a:t>
            </a:r>
            <a:r>
              <a:rPr lang="en-US" sz="4800" dirty="0">
                <a:latin typeface="Arial" panose="020B0604020202020204" pitchFamily="34" charset="0"/>
                <a:cs typeface="Arial" panose="020B0604020202020204" pitchFamily="34" charset="0"/>
              </a:rPr>
              <a:t>  November 2025)</a:t>
            </a:r>
          </a:p>
          <a:p>
            <a:pPr marL="0" indent="0">
              <a:buNone/>
            </a:pPr>
            <a:r>
              <a:rPr lang="en-US" sz="4800" dirty="0">
                <a:latin typeface="Arial" panose="020B0604020202020204" pitchFamily="34" charset="0"/>
                <a:cs typeface="Arial" panose="020B0604020202020204" pitchFamily="34" charset="0"/>
              </a:rPr>
              <a:t>National Institute for Health and Care Excellence (NICE). (2020) </a:t>
            </a:r>
            <a:r>
              <a:rPr lang="en-GB" sz="4800" i="1" dirty="0">
                <a:latin typeface="Arial" panose="020B0604020202020204" pitchFamily="34" charset="0"/>
                <a:cs typeface="Arial" panose="020B0604020202020204" pitchFamily="34" charset="0"/>
              </a:rPr>
              <a:t>Generalised anxiety disorder and panic disorder in adults: management (CG113). </a:t>
            </a:r>
            <a:r>
              <a:rPr lang="en-GB" sz="4800" dirty="0">
                <a:latin typeface="Arial" panose="020B0604020202020204" pitchFamily="34" charset="0"/>
                <a:cs typeface="Arial" panose="020B0604020202020204" pitchFamily="34" charset="0"/>
              </a:rPr>
              <a:t>Available at : </a:t>
            </a:r>
            <a:r>
              <a:rPr lang="en-GB" sz="4800" dirty="0">
                <a:latin typeface="Arial" panose="020B0604020202020204" pitchFamily="34" charset="0"/>
                <a:cs typeface="Arial" panose="020B0604020202020204" pitchFamily="34" charset="0"/>
                <a:hlinkClick r:id="rId6"/>
              </a:rPr>
              <a:t>https://www.nice.org.uk/guidance/cg113</a:t>
            </a:r>
            <a:r>
              <a:rPr lang="en-GB" sz="4800" dirty="0">
                <a:latin typeface="Arial" panose="020B0604020202020204" pitchFamily="34" charset="0"/>
                <a:cs typeface="Arial" panose="020B0604020202020204" pitchFamily="34" charset="0"/>
              </a:rPr>
              <a:t>  (Accessed : 10</a:t>
            </a:r>
            <a:r>
              <a:rPr lang="en-GB" sz="4800" baseline="30000" dirty="0">
                <a:latin typeface="Arial" panose="020B0604020202020204" pitchFamily="34" charset="0"/>
                <a:cs typeface="Arial" panose="020B0604020202020204" pitchFamily="34" charset="0"/>
              </a:rPr>
              <a:t>th</a:t>
            </a:r>
            <a:r>
              <a:rPr lang="en-GB" sz="4800" dirty="0">
                <a:latin typeface="Arial" panose="020B0604020202020204" pitchFamily="34" charset="0"/>
                <a:cs typeface="Arial" panose="020B0604020202020204" pitchFamily="34" charset="0"/>
              </a:rPr>
              <a:t> November 2025)</a:t>
            </a:r>
            <a:endParaRPr lang="en-US" sz="4800" dirty="0">
              <a:latin typeface="Arial" panose="020B0604020202020204" pitchFamily="34" charset="0"/>
              <a:cs typeface="Arial" panose="020B0604020202020204" pitchFamily="34" charset="0"/>
            </a:endParaRPr>
          </a:p>
          <a:p>
            <a:pPr marL="0" indent="0">
              <a:buNone/>
            </a:pPr>
            <a:r>
              <a:rPr lang="en-US" sz="4800" dirty="0">
                <a:latin typeface="Arial" panose="020B0604020202020204" pitchFamily="34" charset="0"/>
                <a:cs typeface="Arial" panose="020B0604020202020204" pitchFamily="34" charset="0"/>
              </a:rPr>
              <a:t>NHS (2023) </a:t>
            </a:r>
            <a:r>
              <a:rPr lang="en-US" sz="4800" i="1" dirty="0">
                <a:latin typeface="Arial" panose="020B0604020202020204" pitchFamily="34" charset="0"/>
                <a:cs typeface="Arial" panose="020B0604020202020204" pitchFamily="34" charset="0"/>
              </a:rPr>
              <a:t>Panic </a:t>
            </a:r>
            <a:r>
              <a:rPr lang="en-US" sz="4800" i="1" dirty="0" err="1">
                <a:latin typeface="Arial" panose="020B0604020202020204" pitchFamily="34" charset="0"/>
                <a:cs typeface="Arial" panose="020B0604020202020204" pitchFamily="34" charset="0"/>
              </a:rPr>
              <a:t>Disoder</a:t>
            </a:r>
            <a:r>
              <a:rPr lang="en-US" sz="4800" i="1" dirty="0">
                <a:latin typeface="Arial" panose="020B0604020202020204" pitchFamily="34" charset="0"/>
                <a:cs typeface="Arial" panose="020B0604020202020204" pitchFamily="34" charset="0"/>
              </a:rPr>
              <a:t>. </a:t>
            </a:r>
            <a:r>
              <a:rPr lang="en-US" sz="4800" dirty="0">
                <a:latin typeface="Arial" panose="020B0604020202020204" pitchFamily="34" charset="0"/>
                <a:cs typeface="Arial" panose="020B0604020202020204" pitchFamily="34" charset="0"/>
              </a:rPr>
              <a:t>Available at: </a:t>
            </a:r>
            <a:r>
              <a:rPr lang="en-US" sz="4800" dirty="0">
                <a:latin typeface="Arial" panose="020B0604020202020204" pitchFamily="34" charset="0"/>
                <a:cs typeface="Arial" panose="020B0604020202020204" pitchFamily="34" charset="0"/>
                <a:hlinkClick r:id="rId7"/>
              </a:rPr>
              <a:t>https://www.nhs.uk/mental-health/conditions/panic-disorder/</a:t>
            </a:r>
            <a:r>
              <a:rPr lang="en-US" sz="4800" dirty="0">
                <a:latin typeface="Arial" panose="020B0604020202020204" pitchFamily="34" charset="0"/>
                <a:cs typeface="Arial" panose="020B0604020202020204" pitchFamily="34" charset="0"/>
              </a:rPr>
              <a:t> (Accessed : 10</a:t>
            </a:r>
            <a:r>
              <a:rPr lang="en-US" sz="4800" baseline="30000" dirty="0">
                <a:latin typeface="Arial" panose="020B0604020202020204" pitchFamily="34" charset="0"/>
                <a:cs typeface="Arial" panose="020B0604020202020204" pitchFamily="34" charset="0"/>
              </a:rPr>
              <a:t>th</a:t>
            </a:r>
            <a:r>
              <a:rPr lang="en-US" sz="4800" dirty="0">
                <a:latin typeface="Arial" panose="020B0604020202020204" pitchFamily="34" charset="0"/>
                <a:cs typeface="Arial" panose="020B0604020202020204" pitchFamily="34" charset="0"/>
              </a:rPr>
              <a:t> November 2025) </a:t>
            </a:r>
          </a:p>
          <a:p>
            <a:pPr marL="0" indent="0">
              <a:buNone/>
            </a:pPr>
            <a:r>
              <a:rPr lang="en-US" sz="4800" dirty="0">
                <a:latin typeface="Arial" panose="020B0604020202020204" pitchFamily="34" charset="0"/>
                <a:cs typeface="Arial" panose="020B0604020202020204" pitchFamily="34" charset="0"/>
              </a:rPr>
              <a:t>NHS Scotland (2023) </a:t>
            </a:r>
            <a:r>
              <a:rPr lang="en-US" sz="4800" i="1" dirty="0">
                <a:latin typeface="Arial" panose="020B0604020202020204" pitchFamily="34" charset="0"/>
                <a:cs typeface="Arial" panose="020B0604020202020204" pitchFamily="34" charset="0"/>
              </a:rPr>
              <a:t>Panic disorder with or without agoraphobia- Evidence Summary </a:t>
            </a:r>
            <a:r>
              <a:rPr lang="en-US" sz="4800" dirty="0">
                <a:latin typeface="Arial" panose="020B0604020202020204" pitchFamily="34" charset="0"/>
                <a:cs typeface="Arial" panose="020B0604020202020204" pitchFamily="34" charset="0"/>
              </a:rPr>
              <a:t>(The Matrix). Available at : </a:t>
            </a:r>
            <a:r>
              <a:rPr lang="en-US" sz="4800" dirty="0">
                <a:latin typeface="Arial" panose="020B0604020202020204" pitchFamily="34" charset="0"/>
                <a:cs typeface="Arial" panose="020B0604020202020204" pitchFamily="34" charset="0"/>
                <a:hlinkClick r:id="rId8"/>
              </a:rPr>
              <a:t>https://</a:t>
            </a:r>
            <a:r>
              <a:rPr lang="en-US" sz="4800" dirty="0">
                <a:latin typeface="Arial" panose="020B0604020202020204" pitchFamily="34" charset="0"/>
                <a:cs typeface="Arial" panose="020B0604020202020204" pitchFamily="34" charset="0"/>
                <a:hlinkClick r:id="rId8"/>
              </a:rPr>
              <a:t>www.matrix.nhs.scot</a:t>
            </a:r>
            <a:r>
              <a:rPr lang="en-US" sz="4800" dirty="0">
                <a:latin typeface="Arial" panose="020B0604020202020204" pitchFamily="34" charset="0"/>
                <a:cs typeface="Arial" panose="020B0604020202020204" pitchFamily="34" charset="0"/>
                <a:hlinkClick r:id="rId8"/>
              </a:rPr>
              <a:t>/evidence-summaries/mental-health-difficulties-across-the-lifespan/panic-disorder-with-or-without-agoraphobia</a:t>
            </a:r>
            <a:r>
              <a:rPr lang="en-US" sz="4800" dirty="0">
                <a:latin typeface="Arial" panose="020B0604020202020204" pitchFamily="34" charset="0"/>
                <a:cs typeface="Arial" panose="020B0604020202020204" pitchFamily="34" charset="0"/>
              </a:rPr>
              <a:t> (Accessed : 19</a:t>
            </a:r>
            <a:r>
              <a:rPr lang="en-US" sz="4800" baseline="30000" dirty="0">
                <a:latin typeface="Arial" panose="020B0604020202020204" pitchFamily="34" charset="0"/>
                <a:cs typeface="Arial" panose="020B0604020202020204" pitchFamily="34" charset="0"/>
              </a:rPr>
              <a:t>th</a:t>
            </a:r>
            <a:r>
              <a:rPr lang="en-US" sz="4800" dirty="0">
                <a:latin typeface="Arial" panose="020B0604020202020204" pitchFamily="34" charset="0"/>
                <a:cs typeface="Arial" panose="020B0604020202020204" pitchFamily="34" charset="0"/>
              </a:rPr>
              <a:t> November 2025)</a:t>
            </a:r>
          </a:p>
          <a:p>
            <a:pPr marL="0" indent="0">
              <a:buNone/>
            </a:pPr>
            <a:r>
              <a:rPr lang="en-US" sz="4800" dirty="0">
                <a:latin typeface="Arial" panose="020B0604020202020204" pitchFamily="34" charset="0"/>
                <a:cs typeface="Arial" panose="020B0604020202020204" pitchFamily="34" charset="0"/>
              </a:rPr>
              <a:t>NICE (2019) </a:t>
            </a:r>
            <a:r>
              <a:rPr lang="en-US" sz="4800" i="1" dirty="0" err="1">
                <a:latin typeface="Arial" panose="020B0604020202020204" pitchFamily="34" charset="0"/>
                <a:cs typeface="Arial" panose="020B0604020202020204" pitchFamily="34" charset="0"/>
              </a:rPr>
              <a:t>Generalised</a:t>
            </a:r>
            <a:r>
              <a:rPr lang="en-US" sz="4800" i="1" dirty="0">
                <a:latin typeface="Arial" panose="020B0604020202020204" pitchFamily="34" charset="0"/>
                <a:cs typeface="Arial" panose="020B0604020202020204" pitchFamily="34" charset="0"/>
              </a:rPr>
              <a:t> anxiety disorder and panic disorder in adults: management (CG113). National Institute for Health and Care Excellence. </a:t>
            </a:r>
            <a:r>
              <a:rPr lang="en-US" sz="4800" dirty="0">
                <a:latin typeface="Arial" panose="020B0604020202020204" pitchFamily="34" charset="0"/>
                <a:cs typeface="Arial" panose="020B0604020202020204" pitchFamily="34" charset="0"/>
              </a:rPr>
              <a:t>Available at : </a:t>
            </a:r>
            <a:r>
              <a:rPr lang="en-US" sz="4800" dirty="0">
                <a:latin typeface="Arial" panose="020B0604020202020204" pitchFamily="34" charset="0"/>
                <a:cs typeface="Arial" panose="020B0604020202020204" pitchFamily="34" charset="0"/>
                <a:hlinkClick r:id="rId9"/>
              </a:rPr>
              <a:t>https://www.ncbi.nlm.nih.gov/books/NBK552847/</a:t>
            </a:r>
            <a:r>
              <a:rPr lang="en-US" sz="4800" dirty="0">
                <a:latin typeface="Arial" panose="020B0604020202020204" pitchFamily="34" charset="0"/>
                <a:cs typeface="Arial" panose="020B0604020202020204" pitchFamily="34" charset="0"/>
              </a:rPr>
              <a:t> (Accessed on 19</a:t>
            </a:r>
            <a:r>
              <a:rPr lang="en-US" sz="4800" baseline="30000" dirty="0">
                <a:latin typeface="Arial" panose="020B0604020202020204" pitchFamily="34" charset="0"/>
                <a:cs typeface="Arial" panose="020B0604020202020204" pitchFamily="34" charset="0"/>
              </a:rPr>
              <a:t>th</a:t>
            </a:r>
            <a:r>
              <a:rPr lang="en-US" sz="4800" dirty="0">
                <a:latin typeface="Arial" panose="020B0604020202020204" pitchFamily="34" charset="0"/>
                <a:cs typeface="Arial" panose="020B0604020202020204" pitchFamily="34" charset="0"/>
              </a:rPr>
              <a:t> November 2025)</a:t>
            </a:r>
            <a:endParaRPr lang="en-US" sz="4800" i="1" dirty="0">
              <a:latin typeface="Arial" panose="020B0604020202020204" pitchFamily="34" charset="0"/>
              <a:cs typeface="Arial" panose="020B0604020202020204" pitchFamily="34" charset="0"/>
            </a:endParaRPr>
          </a:p>
          <a:p>
            <a:pPr marL="0" indent="0">
              <a:buNone/>
            </a:pPr>
            <a:r>
              <a:rPr lang="en-US" sz="4800" dirty="0">
                <a:latin typeface="Arial" panose="020B0604020202020204" pitchFamily="34" charset="0"/>
                <a:cs typeface="Arial" panose="020B0604020202020204" pitchFamily="34" charset="0"/>
              </a:rPr>
              <a:t>Shorter , E. (1997) </a:t>
            </a:r>
            <a:r>
              <a:rPr lang="en-US" sz="4800" i="1" dirty="0">
                <a:latin typeface="Arial" panose="020B0604020202020204" pitchFamily="34" charset="0"/>
                <a:cs typeface="Arial" panose="020B0604020202020204" pitchFamily="34" charset="0"/>
              </a:rPr>
              <a:t>A history of Psychiatry; From the Era of the Asylum to the Age of Prozac. New York : John Wiley &amp; Sons.</a:t>
            </a:r>
          </a:p>
          <a:p>
            <a:pPr marL="0" indent="0">
              <a:buNone/>
            </a:pPr>
            <a:r>
              <a:rPr lang="en-US" sz="4800" dirty="0">
                <a:latin typeface="Arial" panose="020B0604020202020204" pitchFamily="34" charset="0"/>
                <a:cs typeface="Arial" panose="020B0604020202020204" pitchFamily="34" charset="0"/>
              </a:rPr>
              <a:t>World Health Organization (WHO). (2019) </a:t>
            </a:r>
            <a:r>
              <a:rPr lang="en-GB" sz="4800" i="1" dirty="0">
                <a:latin typeface="Arial" panose="020B0604020202020204" pitchFamily="34" charset="0"/>
                <a:cs typeface="Arial" panose="020B0604020202020204" pitchFamily="34" charset="0"/>
              </a:rPr>
              <a:t>International Classification of Diseases 11th Revision (ICD-11): Panic Disorder (6B01). </a:t>
            </a:r>
            <a:r>
              <a:rPr lang="en-GB" sz="4800" dirty="0">
                <a:latin typeface="Arial" panose="020B0604020202020204" pitchFamily="34" charset="0"/>
                <a:cs typeface="Arial" panose="020B0604020202020204" pitchFamily="34" charset="0"/>
              </a:rPr>
              <a:t>Available at: </a:t>
            </a:r>
            <a:r>
              <a:rPr lang="en-GB" sz="4800" dirty="0">
                <a:latin typeface="Arial" panose="020B0604020202020204" pitchFamily="34" charset="0"/>
                <a:cs typeface="Arial" panose="020B0604020202020204" pitchFamily="34" charset="0"/>
                <a:hlinkClick r:id="rId4"/>
              </a:rPr>
              <a:t>https://icd.who.int/en/</a:t>
            </a:r>
            <a:r>
              <a:rPr lang="en-GB" sz="4800" dirty="0">
                <a:latin typeface="Arial" panose="020B0604020202020204" pitchFamily="34" charset="0"/>
                <a:cs typeface="Arial" panose="020B0604020202020204" pitchFamily="34" charset="0"/>
              </a:rPr>
              <a:t> (Accessed : 10</a:t>
            </a:r>
            <a:r>
              <a:rPr lang="en-GB" sz="4800" baseline="30000" dirty="0">
                <a:latin typeface="Arial" panose="020B0604020202020204" pitchFamily="34" charset="0"/>
                <a:cs typeface="Arial" panose="020B0604020202020204" pitchFamily="34" charset="0"/>
              </a:rPr>
              <a:t>th</a:t>
            </a:r>
            <a:r>
              <a:rPr lang="en-GB" sz="4800" dirty="0">
                <a:latin typeface="Arial" panose="020B0604020202020204" pitchFamily="34" charset="0"/>
                <a:cs typeface="Arial" panose="020B0604020202020204" pitchFamily="34" charset="0"/>
              </a:rPr>
              <a:t> November 2025)</a:t>
            </a:r>
          </a:p>
          <a:p>
            <a:pPr marL="0" indent="0">
              <a:buNone/>
            </a:pPr>
            <a:r>
              <a:rPr lang="en-US" sz="4800" dirty="0">
                <a:latin typeface="Arial" panose="020B0604020202020204" pitchFamily="34" charset="0"/>
                <a:cs typeface="Arial" panose="020B0604020202020204" pitchFamily="34" charset="0"/>
              </a:rPr>
              <a:t>World Health Organization (WHO). (2022) </a:t>
            </a:r>
            <a:r>
              <a:rPr lang="en-US" sz="4800" i="1" dirty="0">
                <a:latin typeface="Arial" panose="020B0604020202020204" pitchFamily="34" charset="0"/>
                <a:cs typeface="Arial" panose="020B0604020202020204" pitchFamily="34" charset="0"/>
              </a:rPr>
              <a:t>World Mental Health Report: Transforming Mental Health for All. </a:t>
            </a:r>
            <a:r>
              <a:rPr lang="en-US" sz="4800" dirty="0">
                <a:latin typeface="Arial" panose="020B0604020202020204" pitchFamily="34" charset="0"/>
                <a:cs typeface="Arial" panose="020B0604020202020204" pitchFamily="34" charset="0"/>
              </a:rPr>
              <a:t>Available at : </a:t>
            </a:r>
            <a:r>
              <a:rPr lang="en-US" sz="4800" dirty="0">
                <a:latin typeface="Arial" panose="020B0604020202020204" pitchFamily="34" charset="0"/>
                <a:cs typeface="Arial" panose="020B0604020202020204" pitchFamily="34" charset="0"/>
                <a:hlinkClick r:id="rId10"/>
              </a:rPr>
              <a:t>https://www.who.int/publications</a:t>
            </a:r>
            <a:r>
              <a:rPr lang="en-US" sz="4800" dirty="0">
                <a:latin typeface="Arial" panose="020B0604020202020204" pitchFamily="34" charset="0"/>
                <a:cs typeface="Arial" panose="020B0604020202020204" pitchFamily="34" charset="0"/>
              </a:rPr>
              <a:t>  (Accessed : 11</a:t>
            </a:r>
            <a:r>
              <a:rPr lang="en-US" sz="4800" baseline="30000" dirty="0">
                <a:latin typeface="Arial" panose="020B0604020202020204" pitchFamily="34" charset="0"/>
                <a:cs typeface="Arial" panose="020B0604020202020204" pitchFamily="34" charset="0"/>
              </a:rPr>
              <a:t>th</a:t>
            </a:r>
            <a:r>
              <a:rPr lang="en-US" sz="4800" dirty="0">
                <a:latin typeface="Arial" panose="020B0604020202020204" pitchFamily="34" charset="0"/>
                <a:cs typeface="Arial" panose="020B0604020202020204" pitchFamily="34" charset="0"/>
              </a:rPr>
              <a:t> November 2025)</a:t>
            </a:r>
          </a:p>
        </p:txBody>
      </p:sp>
    </p:spTree>
    <p:extLst>
      <p:ext uri="{BB962C8B-B14F-4D97-AF65-F5344CB8AC3E}">
        <p14:creationId xmlns:p14="http://schemas.microsoft.com/office/powerpoint/2010/main" val="1028930576"/>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32969</TotalTime>
  <Words>1422</Words>
  <Application>Microsoft Macintosh PowerPoint</Application>
  <PresentationFormat>Custom</PresentationFormat>
  <Paragraphs>135</Paragraphs>
  <Slides>3</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 Stephanie Owusu  Student number : 2316785 </vt:lpstr>
      <vt:lpstr>PowerPoint Presentation</vt:lpstr>
      <vt:lpstr>REFERENCES</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Stephanie Owusu (2316785)</cp:lastModifiedBy>
  <cp:revision>87</cp:revision>
  <cp:lastPrinted>2015-06-29T17:31:11Z</cp:lastPrinted>
  <dcterms:created xsi:type="dcterms:W3CDTF">2012-02-03T19:11:35Z</dcterms:created>
  <dcterms:modified xsi:type="dcterms:W3CDTF">2025-11-23T20:27:20Z</dcterms:modified>
</cp:coreProperties>
</file>