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358" r:id="rId2"/>
    <p:sldId id="256" r:id="rId3"/>
    <p:sldId id="297" r:id="rId4"/>
    <p:sldId id="281" r:id="rId5"/>
    <p:sldId id="282" r:id="rId6"/>
    <p:sldId id="283" r:id="rId7"/>
    <p:sldId id="284" r:id="rId8"/>
    <p:sldId id="285" r:id="rId9"/>
    <p:sldId id="286" r:id="rId10"/>
    <p:sldId id="287" r:id="rId11"/>
    <p:sldId id="288" r:id="rId12"/>
    <p:sldId id="289" r:id="rId13"/>
    <p:sldId id="290" r:id="rId14"/>
    <p:sldId id="291" r:id="rId15"/>
    <p:sldId id="292" r:id="rId16"/>
    <p:sldId id="293" r:id="rId17"/>
    <p:sldId id="294" r:id="rId18"/>
    <p:sldId id="295" r:id="rId19"/>
    <p:sldId id="296" r:id="rId20"/>
    <p:sldId id="267" r:id="rId21"/>
    <p:sldId id="264" r:id="rId22"/>
    <p:sldId id="269" r:id="rId23"/>
    <p:sldId id="359" r:id="rId24"/>
    <p:sldId id="366" r:id="rId25"/>
    <p:sldId id="365" r:id="rId26"/>
    <p:sldId id="367" r:id="rId27"/>
    <p:sldId id="360" r:id="rId28"/>
    <p:sldId id="361" r:id="rId29"/>
    <p:sldId id="362" r:id="rId30"/>
    <p:sldId id="364" r:id="rId31"/>
    <p:sldId id="363"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764" autoAdjust="0"/>
    <p:restoredTop sz="94660"/>
  </p:normalViewPr>
  <p:slideViewPr>
    <p:cSldViewPr>
      <p:cViewPr varScale="1">
        <p:scale>
          <a:sx n="95" d="100"/>
          <a:sy n="95" d="100"/>
        </p:scale>
        <p:origin x="63" y="17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E81A2C-53A5-43FF-A055-7B66470BA5EC}" type="datetimeFigureOut">
              <a:rPr lang="en-GB" smtClean="0"/>
              <a:t>01/02/2021</a:t>
            </a:fld>
            <a:endParaRPr lang="en-GB"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E377C0-C48F-4E64-9EC8-C1F1B48EE29A}" type="slidenum">
              <a:rPr lang="en-GB" smtClean="0"/>
              <a:t>‹#›</a:t>
            </a:fld>
            <a:endParaRPr lang="en-GB" dirty="0"/>
          </a:p>
        </p:txBody>
      </p:sp>
    </p:spTree>
    <p:extLst>
      <p:ext uri="{BB962C8B-B14F-4D97-AF65-F5344CB8AC3E}">
        <p14:creationId xmlns:p14="http://schemas.microsoft.com/office/powerpoint/2010/main" val="3905243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C9DCEF5-61B8-472C-A394-EF60C85F61C5}" type="datetimeFigureOut">
              <a:rPr lang="en-GB" smtClean="0"/>
              <a:t>01/02/2021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BBFACA9-0D21-4FD9-B7E8-C163420EB7C7}" type="slidenum">
              <a:rPr lang="en-GB" smtClean="0"/>
              <a:t>‹#›</a:t>
            </a:fld>
            <a:endParaRPr lang="en-GB" dirty="0"/>
          </a:p>
        </p:txBody>
      </p:sp>
    </p:spTree>
    <p:extLst>
      <p:ext uri="{BB962C8B-B14F-4D97-AF65-F5344CB8AC3E}">
        <p14:creationId xmlns:p14="http://schemas.microsoft.com/office/powerpoint/2010/main" val="33762029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9DCEF5-61B8-472C-A394-EF60C85F61C5}" type="datetimeFigureOut">
              <a:rPr lang="en-GB" smtClean="0"/>
              <a:t>01/02/2021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BBFACA9-0D21-4FD9-B7E8-C163420EB7C7}" type="slidenum">
              <a:rPr lang="en-GB" smtClean="0"/>
              <a:t>‹#›</a:t>
            </a:fld>
            <a:endParaRPr lang="en-GB" dirty="0"/>
          </a:p>
        </p:txBody>
      </p:sp>
    </p:spTree>
    <p:extLst>
      <p:ext uri="{BB962C8B-B14F-4D97-AF65-F5344CB8AC3E}">
        <p14:creationId xmlns:p14="http://schemas.microsoft.com/office/powerpoint/2010/main" val="1812629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C9DCEF5-61B8-472C-A394-EF60C85F61C5}" type="datetimeFigureOut">
              <a:rPr lang="en-GB" smtClean="0"/>
              <a:t>01/02/2021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BBFACA9-0D21-4FD9-B7E8-C163420EB7C7}" type="slidenum">
              <a:rPr lang="en-GB" smtClean="0"/>
              <a:t>‹#›</a:t>
            </a:fld>
            <a:endParaRPr lang="en-GB" dirty="0"/>
          </a:p>
        </p:txBody>
      </p:sp>
    </p:spTree>
    <p:extLst>
      <p:ext uri="{BB962C8B-B14F-4D97-AF65-F5344CB8AC3E}">
        <p14:creationId xmlns:p14="http://schemas.microsoft.com/office/powerpoint/2010/main" val="1383291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C9DCEF5-61B8-472C-A394-EF60C85F61C5}" type="datetimeFigureOut">
              <a:rPr lang="en-GB" smtClean="0"/>
              <a:t>01/02/2021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BBFACA9-0D21-4FD9-B7E8-C163420EB7C7}" type="slidenum">
              <a:rPr lang="en-GB" smtClean="0"/>
              <a:t>‹#›</a:t>
            </a:fld>
            <a:endParaRPr lang="en-GB" dirty="0"/>
          </a:p>
        </p:txBody>
      </p:sp>
    </p:spTree>
    <p:extLst>
      <p:ext uri="{BB962C8B-B14F-4D97-AF65-F5344CB8AC3E}">
        <p14:creationId xmlns:p14="http://schemas.microsoft.com/office/powerpoint/2010/main" val="2695024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C9DCEF5-61B8-472C-A394-EF60C85F61C5}" type="datetimeFigureOut">
              <a:rPr lang="en-GB" smtClean="0"/>
              <a:t>01/02/2021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BBFACA9-0D21-4FD9-B7E8-C163420EB7C7}" type="slidenum">
              <a:rPr lang="en-GB" smtClean="0"/>
              <a:t>‹#›</a:t>
            </a:fld>
            <a:endParaRPr lang="en-GB" dirty="0"/>
          </a:p>
        </p:txBody>
      </p:sp>
    </p:spTree>
    <p:extLst>
      <p:ext uri="{BB962C8B-B14F-4D97-AF65-F5344CB8AC3E}">
        <p14:creationId xmlns:p14="http://schemas.microsoft.com/office/powerpoint/2010/main" val="2716128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C9DCEF5-61B8-472C-A394-EF60C85F61C5}" type="datetimeFigureOut">
              <a:rPr lang="en-GB" smtClean="0"/>
              <a:t>01/02/2021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BBFACA9-0D21-4FD9-B7E8-C163420EB7C7}" type="slidenum">
              <a:rPr lang="en-GB" smtClean="0"/>
              <a:t>‹#›</a:t>
            </a:fld>
            <a:endParaRPr lang="en-GB" dirty="0"/>
          </a:p>
        </p:txBody>
      </p:sp>
    </p:spTree>
    <p:extLst>
      <p:ext uri="{BB962C8B-B14F-4D97-AF65-F5344CB8AC3E}">
        <p14:creationId xmlns:p14="http://schemas.microsoft.com/office/powerpoint/2010/main" val="1176894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9DCEF5-61B8-472C-A394-EF60C85F61C5}" type="datetimeFigureOut">
              <a:rPr lang="en-GB" smtClean="0"/>
              <a:t>01/02/2021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BBFACA9-0D21-4FD9-B7E8-C163420EB7C7}" type="slidenum">
              <a:rPr lang="en-GB" smtClean="0"/>
              <a:t>‹#›</a:t>
            </a:fld>
            <a:endParaRPr lang="en-GB" dirty="0"/>
          </a:p>
        </p:txBody>
      </p:sp>
    </p:spTree>
    <p:extLst>
      <p:ext uri="{BB962C8B-B14F-4D97-AF65-F5344CB8AC3E}">
        <p14:creationId xmlns:p14="http://schemas.microsoft.com/office/powerpoint/2010/main" val="40937124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C9DCEF5-61B8-472C-A394-EF60C85F61C5}" type="datetimeFigureOut">
              <a:rPr lang="en-GB" smtClean="0"/>
              <a:t>01/02/2021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BBFACA9-0D21-4FD9-B7E8-C163420EB7C7}" type="slidenum">
              <a:rPr lang="en-GB" smtClean="0"/>
              <a:t>‹#›</a:t>
            </a:fld>
            <a:endParaRPr lang="en-GB" dirty="0"/>
          </a:p>
        </p:txBody>
      </p:sp>
    </p:spTree>
    <p:extLst>
      <p:ext uri="{BB962C8B-B14F-4D97-AF65-F5344CB8AC3E}">
        <p14:creationId xmlns:p14="http://schemas.microsoft.com/office/powerpoint/2010/main" val="40517353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C9DCEF5-61B8-472C-A394-EF60C85F61C5}" type="datetimeFigureOut">
              <a:rPr lang="en-GB" smtClean="0"/>
              <a:t>01/02/2021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BBFACA9-0D21-4FD9-B7E8-C163420EB7C7}" type="slidenum">
              <a:rPr lang="en-GB" smtClean="0"/>
              <a:t>‹#›</a:t>
            </a:fld>
            <a:endParaRPr lang="en-GB" dirty="0"/>
          </a:p>
        </p:txBody>
      </p:sp>
    </p:spTree>
    <p:extLst>
      <p:ext uri="{BB962C8B-B14F-4D97-AF65-F5344CB8AC3E}">
        <p14:creationId xmlns:p14="http://schemas.microsoft.com/office/powerpoint/2010/main" val="29188091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9DCEF5-61B8-472C-A394-EF60C85F61C5}" type="datetimeFigureOut">
              <a:rPr lang="en-GB" smtClean="0"/>
              <a:t>01/02/2021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BBFACA9-0D21-4FD9-B7E8-C163420EB7C7}" type="slidenum">
              <a:rPr lang="en-GB" smtClean="0"/>
              <a:t>‹#›</a:t>
            </a:fld>
            <a:endParaRPr lang="en-GB" dirty="0"/>
          </a:p>
        </p:txBody>
      </p:sp>
    </p:spTree>
    <p:extLst>
      <p:ext uri="{BB962C8B-B14F-4D97-AF65-F5344CB8AC3E}">
        <p14:creationId xmlns:p14="http://schemas.microsoft.com/office/powerpoint/2010/main" val="29177207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C9DCEF5-61B8-472C-A394-EF60C85F61C5}" type="datetimeFigureOut">
              <a:rPr lang="en-GB" smtClean="0"/>
              <a:t>01/02/2021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BBFACA9-0D21-4FD9-B7E8-C163420EB7C7}" type="slidenum">
              <a:rPr lang="en-GB" smtClean="0"/>
              <a:t>‹#›</a:t>
            </a:fld>
            <a:endParaRPr lang="en-GB" dirty="0"/>
          </a:p>
        </p:txBody>
      </p:sp>
    </p:spTree>
    <p:extLst>
      <p:ext uri="{BB962C8B-B14F-4D97-AF65-F5344CB8AC3E}">
        <p14:creationId xmlns:p14="http://schemas.microsoft.com/office/powerpoint/2010/main" val="31369459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9DCEF5-61B8-472C-A394-EF60C85F61C5}" type="datetimeFigureOut">
              <a:rPr lang="en-GB" smtClean="0"/>
              <a:t>01/02/2021</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FACA9-0D21-4FD9-B7E8-C163420EB7C7}" type="slidenum">
              <a:rPr lang="en-GB" smtClean="0"/>
              <a:t>‹#›</a:t>
            </a:fld>
            <a:endParaRPr lang="en-GB" dirty="0"/>
          </a:p>
        </p:txBody>
      </p:sp>
    </p:spTree>
    <p:extLst>
      <p:ext uri="{BB962C8B-B14F-4D97-AF65-F5344CB8AC3E}">
        <p14:creationId xmlns:p14="http://schemas.microsoft.com/office/powerpoint/2010/main" val="24287872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upload.wikimedia.org/wikipedia/en/1/11/AMY1gene.png" TargetMode="Externa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wada-ama.org/" TargetMode="Externa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ukad.coachwisehub.com/stor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66130"/>
          </a:xfrm>
        </p:spPr>
        <p:txBody>
          <a:bodyPr/>
          <a:lstStyle/>
          <a:p>
            <a:r>
              <a:rPr lang="en-GB" dirty="0" smtClean="0"/>
              <a:t>Pharmacological </a:t>
            </a:r>
            <a:r>
              <a:rPr lang="en-GB" dirty="0"/>
              <a:t>E</a:t>
            </a:r>
            <a:r>
              <a:rPr lang="en-GB" dirty="0" smtClean="0"/>
              <a:t>rgogenic Aids</a:t>
            </a:r>
            <a:endParaRPr lang="en-GB" dirty="0"/>
          </a:p>
        </p:txBody>
      </p:sp>
      <p:sp>
        <p:nvSpPr>
          <p:cNvPr id="3" name="Content Placeholder 2"/>
          <p:cNvSpPr>
            <a:spLocks noGrp="1"/>
          </p:cNvSpPr>
          <p:nvPr>
            <p:ph idx="1"/>
          </p:nvPr>
        </p:nvSpPr>
        <p:spPr>
          <a:xfrm>
            <a:off x="457200" y="1340768"/>
            <a:ext cx="8229600" cy="1800200"/>
          </a:xfrm>
        </p:spPr>
        <p:txBody>
          <a:bodyPr>
            <a:normAutofit fontScale="47500" lnSpcReduction="20000"/>
          </a:bodyPr>
          <a:lstStyle/>
          <a:p>
            <a:pPr marL="0" indent="0" algn="ctr">
              <a:buNone/>
            </a:pPr>
            <a:r>
              <a:rPr lang="en-GB" sz="5000" dirty="0">
                <a:solidFill>
                  <a:srgbClr val="FF0000"/>
                </a:solidFill>
              </a:rPr>
              <a:t>Any substances used to artificially elevate metabolic, anabolic or endocrine function in order to enhance athletic performance.</a:t>
            </a:r>
          </a:p>
          <a:p>
            <a:pPr marL="0" indent="0">
              <a:buNone/>
            </a:pPr>
            <a:endParaRPr lang="en-GB" dirty="0" smtClean="0"/>
          </a:p>
          <a:p>
            <a:pPr marL="0" indent="0">
              <a:buNone/>
            </a:pPr>
            <a:endParaRPr lang="en-GB" dirty="0"/>
          </a:p>
          <a:p>
            <a:pPr marL="0" indent="0" algn="ctr">
              <a:buNone/>
            </a:pPr>
            <a:r>
              <a:rPr lang="en-GB" sz="4300" dirty="0" smtClean="0"/>
              <a:t>Act to up or down regulate cell function at a genetic level and affect the expression of these genes and alleles</a:t>
            </a:r>
            <a:r>
              <a:rPr lang="en-GB" dirty="0" smtClean="0"/>
              <a:t>.</a:t>
            </a:r>
            <a:endParaRPr lang="en-GB" dirty="0"/>
          </a:p>
        </p:txBody>
      </p:sp>
      <p:pic>
        <p:nvPicPr>
          <p:cNvPr id="5" name="Picture 4"/>
          <p:cNvPicPr>
            <a:picLocks noChangeAspect="1"/>
          </p:cNvPicPr>
          <p:nvPr/>
        </p:nvPicPr>
        <p:blipFill>
          <a:blip r:embed="rId2"/>
          <a:stretch>
            <a:fillRect/>
          </a:stretch>
        </p:blipFill>
        <p:spPr>
          <a:xfrm>
            <a:off x="539552" y="3356992"/>
            <a:ext cx="3103951" cy="2307418"/>
          </a:xfrm>
          <a:prstGeom prst="rect">
            <a:avLst/>
          </a:prstGeom>
        </p:spPr>
      </p:pic>
      <p:pic>
        <p:nvPicPr>
          <p:cNvPr id="6" name="Picture 4" descr="File:AMY1gene.pn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05055" y="3486751"/>
            <a:ext cx="4412852" cy="23905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9" name="Straight Arrow Connector 8"/>
          <p:cNvCxnSpPr/>
          <p:nvPr/>
        </p:nvCxnSpPr>
        <p:spPr>
          <a:xfrm>
            <a:off x="3203848" y="4016778"/>
            <a:ext cx="2448272" cy="864096"/>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10473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Pharmacological Ergogenic Aids</a:t>
            </a:r>
            <a:endParaRPr lang="en-GB" dirty="0"/>
          </a:p>
        </p:txBody>
      </p:sp>
      <p:sp>
        <p:nvSpPr>
          <p:cNvPr id="5" name="Content Placeholder 4"/>
          <p:cNvSpPr>
            <a:spLocks noGrp="1"/>
          </p:cNvSpPr>
          <p:nvPr>
            <p:ph idx="1"/>
          </p:nvPr>
        </p:nvSpPr>
        <p:spPr/>
        <p:txBody>
          <a:bodyPr>
            <a:normAutofit fontScale="85000" lnSpcReduction="20000"/>
          </a:bodyPr>
          <a:lstStyle/>
          <a:p>
            <a:r>
              <a:rPr lang="en-GB" dirty="0" smtClean="0">
                <a:solidFill>
                  <a:srgbClr val="FF0000"/>
                </a:solidFill>
              </a:rPr>
              <a:t>Steroids</a:t>
            </a:r>
          </a:p>
          <a:p>
            <a:r>
              <a:rPr lang="en-GB" dirty="0" smtClean="0">
                <a:solidFill>
                  <a:srgbClr val="FF0000"/>
                </a:solidFill>
              </a:rPr>
              <a:t>Human Growth Hormone</a:t>
            </a:r>
          </a:p>
          <a:p>
            <a:r>
              <a:rPr lang="en-GB" dirty="0">
                <a:solidFill>
                  <a:srgbClr val="FF0000"/>
                </a:solidFill>
              </a:rPr>
              <a:t>EPO /Blood doping (physiological EA)</a:t>
            </a:r>
          </a:p>
          <a:p>
            <a:r>
              <a:rPr lang="en-GB" dirty="0" smtClean="0"/>
              <a:t>Amphetamines</a:t>
            </a:r>
          </a:p>
          <a:p>
            <a:r>
              <a:rPr lang="en-US" altLang="en-US" b="0" dirty="0" smtClean="0"/>
              <a:t>Beta-blockers</a:t>
            </a:r>
          </a:p>
          <a:p>
            <a:r>
              <a:rPr lang="en-US" altLang="en-US" b="0" dirty="0" smtClean="0"/>
              <a:t>Diuretics</a:t>
            </a:r>
          </a:p>
          <a:p>
            <a:r>
              <a:rPr lang="en-US" altLang="en-US" sz="2800" b="0" dirty="0" smtClean="0">
                <a:solidFill>
                  <a:srgbClr val="0070C0"/>
                </a:solidFill>
              </a:rPr>
              <a:t>Caffeine (dealt with in Nutritional EA)</a:t>
            </a:r>
          </a:p>
          <a:p>
            <a:r>
              <a:rPr lang="en-US" altLang="en-US" sz="2800" dirty="0" smtClean="0">
                <a:solidFill>
                  <a:srgbClr val="0070C0"/>
                </a:solidFill>
              </a:rPr>
              <a:t>Carnitine </a:t>
            </a:r>
            <a:r>
              <a:rPr lang="en-US" altLang="en-US" sz="2800" dirty="0">
                <a:solidFill>
                  <a:srgbClr val="0070C0"/>
                </a:solidFill>
              </a:rPr>
              <a:t>(dealt with in Nutritional EA</a:t>
            </a:r>
            <a:r>
              <a:rPr lang="en-US" altLang="en-US" sz="2800" dirty="0" smtClean="0">
                <a:solidFill>
                  <a:srgbClr val="0070C0"/>
                </a:solidFill>
              </a:rPr>
              <a:t>)</a:t>
            </a:r>
          </a:p>
          <a:p>
            <a:r>
              <a:rPr lang="en-GB" sz="2800" dirty="0" smtClean="0">
                <a:solidFill>
                  <a:srgbClr val="0070C0"/>
                </a:solidFill>
              </a:rPr>
              <a:t>Beta-</a:t>
            </a:r>
            <a:r>
              <a:rPr lang="en-GB" sz="2800" dirty="0" err="1" smtClean="0">
                <a:solidFill>
                  <a:srgbClr val="0070C0"/>
                </a:solidFill>
              </a:rPr>
              <a:t>hydroxymethylbutyrate</a:t>
            </a:r>
            <a:r>
              <a:rPr lang="en-GB" sz="2800" dirty="0" smtClean="0">
                <a:solidFill>
                  <a:srgbClr val="0070C0"/>
                </a:solidFill>
              </a:rPr>
              <a:t> </a:t>
            </a:r>
            <a:r>
              <a:rPr lang="en-GB" sz="2800" dirty="0">
                <a:solidFill>
                  <a:srgbClr val="0070C0"/>
                </a:solidFill>
              </a:rPr>
              <a:t>(HMB)</a:t>
            </a:r>
          </a:p>
          <a:p>
            <a:endParaRPr lang="en-US" altLang="en-US" sz="2800" b="0" dirty="0" smtClean="0">
              <a:solidFill>
                <a:srgbClr val="0070C0"/>
              </a:solidFill>
            </a:endParaRPr>
          </a:p>
          <a:p>
            <a:r>
              <a:rPr lang="en-US" altLang="en-US" sz="2600" b="0" dirty="0" smtClean="0">
                <a:solidFill>
                  <a:srgbClr val="FF0000"/>
                </a:solidFill>
              </a:rPr>
              <a:t>Recreationally used drugs (not dealt with in this module)</a:t>
            </a:r>
            <a:endParaRPr lang="en-US" altLang="en-US" sz="2600" dirty="0" smtClean="0">
              <a:solidFill>
                <a:srgbClr val="FF0000"/>
              </a:solidFill>
            </a:endParaRPr>
          </a:p>
          <a:p>
            <a:pPr marL="0" indent="0">
              <a:buNone/>
            </a:pPr>
            <a:endParaRPr lang="en-GB" dirty="0"/>
          </a:p>
        </p:txBody>
      </p:sp>
    </p:spTree>
    <p:extLst>
      <p:ext uri="{BB962C8B-B14F-4D97-AF65-F5344CB8AC3E}">
        <p14:creationId xmlns:p14="http://schemas.microsoft.com/office/powerpoint/2010/main" val="20189310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1985 I.O.C medical commission </a:t>
            </a:r>
          </a:p>
        </p:txBody>
      </p:sp>
      <p:sp>
        <p:nvSpPr>
          <p:cNvPr id="3" name="Content Placeholder 2"/>
          <p:cNvSpPr>
            <a:spLocks noGrp="1"/>
          </p:cNvSpPr>
          <p:nvPr>
            <p:ph idx="1"/>
          </p:nvPr>
        </p:nvSpPr>
        <p:spPr/>
        <p:txBody>
          <a:bodyPr>
            <a:normAutofit fontScale="92500" lnSpcReduction="10000"/>
          </a:bodyPr>
          <a:lstStyle/>
          <a:p>
            <a:pPr marL="0" indent="0" algn="ctr">
              <a:buNone/>
            </a:pPr>
            <a:r>
              <a:rPr lang="en-GB" dirty="0" smtClean="0">
                <a:solidFill>
                  <a:srgbClr val="7030A0"/>
                </a:solidFill>
              </a:rPr>
              <a:t>Focuses predominantly on Pharmacological </a:t>
            </a:r>
            <a:r>
              <a:rPr lang="en-GB" dirty="0" err="1" smtClean="0">
                <a:solidFill>
                  <a:srgbClr val="7030A0"/>
                </a:solidFill>
              </a:rPr>
              <a:t>Ergogenics</a:t>
            </a:r>
            <a:endParaRPr lang="en-GB" dirty="0" smtClean="0">
              <a:solidFill>
                <a:srgbClr val="7030A0"/>
              </a:solidFill>
            </a:endParaRPr>
          </a:p>
          <a:p>
            <a:pPr marL="0" indent="0" algn="ctr">
              <a:buNone/>
            </a:pPr>
            <a:endParaRPr lang="en-GB" dirty="0">
              <a:solidFill>
                <a:srgbClr val="7030A0"/>
              </a:solidFill>
            </a:endParaRPr>
          </a:p>
          <a:p>
            <a:pPr marL="0" indent="0">
              <a:buNone/>
            </a:pPr>
            <a:r>
              <a:rPr lang="en-GB" i="1" dirty="0" smtClean="0"/>
              <a:t>“</a:t>
            </a:r>
            <a:r>
              <a:rPr lang="en-GB" i="1" dirty="0"/>
              <a:t>The administration of or use by competing athlete of any substance foreign to the body or of any physiological substance taken in abnormal quantity or taken by an abnormal routine or entry in to the body with the sole intention of increasing in a artificial and unfair manner his/her performance in competition”. </a:t>
            </a:r>
          </a:p>
        </p:txBody>
      </p:sp>
    </p:spTree>
    <p:extLst>
      <p:ext uri="{BB962C8B-B14F-4D97-AF65-F5344CB8AC3E}">
        <p14:creationId xmlns:p14="http://schemas.microsoft.com/office/powerpoint/2010/main" val="3530735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a:t>1985 I.O.C medical commission </a:t>
            </a:r>
          </a:p>
        </p:txBody>
      </p:sp>
      <p:sp>
        <p:nvSpPr>
          <p:cNvPr id="5" name="Content Placeholder 4"/>
          <p:cNvSpPr>
            <a:spLocks noGrp="1"/>
          </p:cNvSpPr>
          <p:nvPr>
            <p:ph idx="1"/>
          </p:nvPr>
        </p:nvSpPr>
        <p:spPr/>
        <p:txBody>
          <a:bodyPr>
            <a:normAutofit fontScale="77500" lnSpcReduction="20000"/>
          </a:bodyPr>
          <a:lstStyle/>
          <a:p>
            <a:pPr marL="0" indent="0">
              <a:buNone/>
            </a:pPr>
            <a:r>
              <a:rPr lang="en-GB" dirty="0" smtClean="0"/>
              <a:t>Pharmacological ergogenic aids will be declared banned if they </a:t>
            </a:r>
            <a:r>
              <a:rPr lang="en-GB" dirty="0" smtClean="0">
                <a:solidFill>
                  <a:srgbClr val="FF0000"/>
                </a:solidFill>
              </a:rPr>
              <a:t>unfairly</a:t>
            </a:r>
            <a:r>
              <a:rPr lang="en-GB" dirty="0" smtClean="0"/>
              <a:t>:</a:t>
            </a:r>
          </a:p>
          <a:p>
            <a:pPr marL="0" indent="0">
              <a:buNone/>
            </a:pPr>
            <a:endParaRPr lang="en-GB" dirty="0"/>
          </a:p>
          <a:p>
            <a:r>
              <a:rPr lang="en-GB" dirty="0" smtClean="0"/>
              <a:t>directly </a:t>
            </a:r>
            <a:r>
              <a:rPr lang="en-GB" dirty="0"/>
              <a:t>influence the physiological capacity of a particular body system thereby improving </a:t>
            </a:r>
            <a:r>
              <a:rPr lang="en-GB" dirty="0" smtClean="0"/>
              <a:t>performance.</a:t>
            </a:r>
          </a:p>
          <a:p>
            <a:endParaRPr lang="en-GB" dirty="0"/>
          </a:p>
          <a:p>
            <a:r>
              <a:rPr lang="en-GB" dirty="0" smtClean="0"/>
              <a:t>remove </a:t>
            </a:r>
            <a:r>
              <a:rPr lang="en-GB" dirty="0"/>
              <a:t>psychological constraints which impact </a:t>
            </a:r>
            <a:r>
              <a:rPr lang="en-GB" dirty="0" smtClean="0"/>
              <a:t>performance.</a:t>
            </a:r>
          </a:p>
          <a:p>
            <a:endParaRPr lang="en-GB" dirty="0"/>
          </a:p>
          <a:p>
            <a:r>
              <a:rPr lang="en-GB" dirty="0" smtClean="0"/>
              <a:t>increase </a:t>
            </a:r>
            <a:r>
              <a:rPr lang="en-GB" dirty="0"/>
              <a:t>the speed of recovery from training and </a:t>
            </a:r>
            <a:r>
              <a:rPr lang="en-GB" dirty="0" smtClean="0"/>
              <a:t>competition. </a:t>
            </a:r>
            <a:endParaRPr lang="en-GB" dirty="0"/>
          </a:p>
          <a:p>
            <a:endParaRPr lang="en-GB" dirty="0"/>
          </a:p>
        </p:txBody>
      </p:sp>
    </p:spTree>
    <p:extLst>
      <p:ext uri="{BB962C8B-B14F-4D97-AF65-F5344CB8AC3E}">
        <p14:creationId xmlns:p14="http://schemas.microsoft.com/office/powerpoint/2010/main" val="20854591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60648"/>
            <a:ext cx="7772400" cy="1470025"/>
          </a:xfrm>
        </p:spPr>
        <p:txBody>
          <a:bodyPr/>
          <a:lstStyle/>
          <a:p>
            <a:r>
              <a:rPr lang="en-GB" dirty="0" smtClean="0"/>
              <a:t>Anti-Doping</a:t>
            </a:r>
            <a:endParaRPr lang="en-GB" dirty="0"/>
          </a:p>
        </p:txBody>
      </p:sp>
      <p:sp>
        <p:nvSpPr>
          <p:cNvPr id="3" name="Subtitle 2"/>
          <p:cNvSpPr>
            <a:spLocks noGrp="1"/>
          </p:cNvSpPr>
          <p:nvPr>
            <p:ph type="subTitle" idx="1"/>
          </p:nvPr>
        </p:nvSpPr>
        <p:spPr>
          <a:xfrm>
            <a:off x="323528" y="1700808"/>
            <a:ext cx="7992888" cy="4032448"/>
          </a:xfrm>
        </p:spPr>
        <p:txBody>
          <a:bodyPr>
            <a:normAutofit/>
          </a:bodyPr>
          <a:lstStyle/>
          <a:p>
            <a:pPr algn="l"/>
            <a:r>
              <a:rPr lang="en-GB" dirty="0" smtClean="0">
                <a:solidFill>
                  <a:schemeClr val="tx1"/>
                </a:solidFill>
              </a:rPr>
              <a:t>World Anti-doping Agency (WADA)</a:t>
            </a:r>
          </a:p>
          <a:p>
            <a:r>
              <a:rPr lang="en-GB" dirty="0">
                <a:solidFill>
                  <a:schemeClr val="tx1"/>
                </a:solidFill>
                <a:hlinkClick r:id="rId2"/>
              </a:rPr>
              <a:t>https://www.wada-ama.org</a:t>
            </a:r>
            <a:r>
              <a:rPr lang="en-GB" dirty="0" smtClean="0">
                <a:solidFill>
                  <a:schemeClr val="tx1"/>
                </a:solidFill>
                <a:hlinkClick r:id="rId2"/>
              </a:rPr>
              <a:t>/</a:t>
            </a:r>
            <a:r>
              <a:rPr lang="en-GB" dirty="0" smtClean="0">
                <a:solidFill>
                  <a:schemeClr val="tx1"/>
                </a:solidFill>
              </a:rPr>
              <a:t> </a:t>
            </a:r>
          </a:p>
          <a:p>
            <a:endParaRPr lang="en-GB" dirty="0">
              <a:solidFill>
                <a:schemeClr val="tx1"/>
              </a:solidFill>
            </a:endParaRPr>
          </a:p>
          <a:p>
            <a:r>
              <a:rPr lang="en-GB" dirty="0" smtClean="0">
                <a:solidFill>
                  <a:srgbClr val="002060"/>
                </a:solidFill>
              </a:rPr>
              <a:t>The </a:t>
            </a:r>
            <a:r>
              <a:rPr lang="en-GB" dirty="0">
                <a:solidFill>
                  <a:srgbClr val="002060"/>
                </a:solidFill>
              </a:rPr>
              <a:t>World Anti-Doping Agency's mission is to lead a collaborative worldwide movement for doping-free sport.</a:t>
            </a:r>
          </a:p>
        </p:txBody>
      </p:sp>
      <p:pic>
        <p:nvPicPr>
          <p:cNvPr id="1026" name="Picture 2" descr="Image resul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7784" y="5085183"/>
            <a:ext cx="3248794" cy="16326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15180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WADA Code</a:t>
            </a:r>
            <a:endParaRPr lang="en-GB" dirty="0"/>
          </a:p>
        </p:txBody>
      </p:sp>
      <p:sp>
        <p:nvSpPr>
          <p:cNvPr id="3" name="Content Placeholder 2"/>
          <p:cNvSpPr>
            <a:spLocks noGrp="1"/>
          </p:cNvSpPr>
          <p:nvPr>
            <p:ph idx="1"/>
          </p:nvPr>
        </p:nvSpPr>
        <p:spPr/>
        <p:txBody>
          <a:bodyPr/>
          <a:lstStyle/>
          <a:p>
            <a:r>
              <a:rPr lang="en-GB" dirty="0" smtClean="0"/>
              <a:t>Athletes</a:t>
            </a:r>
          </a:p>
          <a:p>
            <a:endParaRPr lang="en-GB" dirty="0"/>
          </a:p>
          <a:p>
            <a:r>
              <a:rPr lang="en-GB" dirty="0" smtClean="0"/>
              <a:t>National Governing Bodies and Partners</a:t>
            </a:r>
          </a:p>
          <a:p>
            <a:endParaRPr lang="en-GB" dirty="0"/>
          </a:p>
          <a:p>
            <a:r>
              <a:rPr lang="en-GB" dirty="0" smtClean="0"/>
              <a:t>Athlete support personnel</a:t>
            </a:r>
          </a:p>
          <a:p>
            <a:endParaRPr lang="en-GB" dirty="0"/>
          </a:p>
          <a:p>
            <a:pPr marL="0" indent="0" algn="ctr">
              <a:buNone/>
            </a:pPr>
            <a:r>
              <a:rPr lang="en-GB" dirty="0"/>
              <a:t>Anti-doping Rule Violations (ADRV)</a:t>
            </a:r>
          </a:p>
        </p:txBody>
      </p:sp>
    </p:spTree>
    <p:extLst>
      <p:ext uri="{BB962C8B-B14F-4D97-AF65-F5344CB8AC3E}">
        <p14:creationId xmlns:p14="http://schemas.microsoft.com/office/powerpoint/2010/main" val="25216481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UK Anti-doping</a:t>
            </a:r>
            <a:endParaRPr lang="en-GB" dirty="0"/>
          </a:p>
        </p:txBody>
      </p:sp>
      <p:sp>
        <p:nvSpPr>
          <p:cNvPr id="3" name="Content Placeholder 2"/>
          <p:cNvSpPr>
            <a:spLocks noGrp="1"/>
          </p:cNvSpPr>
          <p:nvPr>
            <p:ph idx="1"/>
          </p:nvPr>
        </p:nvSpPr>
        <p:spPr/>
        <p:txBody>
          <a:bodyPr>
            <a:normAutofit fontScale="92500" lnSpcReduction="20000"/>
          </a:bodyPr>
          <a:lstStyle/>
          <a:p>
            <a:pPr marL="0" indent="0" algn="ctr">
              <a:buNone/>
            </a:pPr>
            <a:endParaRPr lang="en-GB" dirty="0" smtClean="0"/>
          </a:p>
          <a:p>
            <a:pPr marL="0" indent="0" algn="ctr">
              <a:buNone/>
            </a:pPr>
            <a:r>
              <a:rPr lang="en-GB" i="1" dirty="0" smtClean="0"/>
              <a:t>‘Protecting the Right to Participate in Clean Sport’</a:t>
            </a:r>
          </a:p>
          <a:p>
            <a:pPr marL="0" indent="0">
              <a:buNone/>
            </a:pPr>
            <a:endParaRPr lang="en-GB" dirty="0" smtClean="0"/>
          </a:p>
          <a:p>
            <a:pPr marL="514350" indent="-514350">
              <a:buFont typeface="+mj-lt"/>
              <a:buAutoNum type="arabicPeriod"/>
            </a:pPr>
            <a:r>
              <a:rPr lang="en-GB" dirty="0" smtClean="0"/>
              <a:t>Doping Control</a:t>
            </a:r>
          </a:p>
          <a:p>
            <a:pPr marL="514350" indent="-514350">
              <a:buFont typeface="+mj-lt"/>
              <a:buAutoNum type="arabicPeriod"/>
            </a:pPr>
            <a:r>
              <a:rPr lang="en-GB" dirty="0" smtClean="0"/>
              <a:t>Education and prevention</a:t>
            </a:r>
          </a:p>
          <a:p>
            <a:pPr marL="514350" indent="-514350">
              <a:buFont typeface="+mj-lt"/>
              <a:buAutoNum type="arabicPeriod"/>
            </a:pPr>
            <a:r>
              <a:rPr lang="en-GB" dirty="0" smtClean="0"/>
              <a:t>Intelligence and investigation</a:t>
            </a:r>
            <a:endParaRPr lang="en-GB" dirty="0"/>
          </a:p>
          <a:p>
            <a:pPr marL="514350" indent="-514350">
              <a:buFont typeface="+mj-lt"/>
              <a:buAutoNum type="arabicPeriod"/>
            </a:pPr>
            <a:r>
              <a:rPr lang="en-GB" dirty="0" smtClean="0"/>
              <a:t>Results management</a:t>
            </a:r>
          </a:p>
          <a:p>
            <a:pPr marL="514350" indent="-514350">
              <a:buFont typeface="+mj-lt"/>
              <a:buAutoNum type="arabicPeriod"/>
            </a:pPr>
            <a:r>
              <a:rPr lang="en-GB" dirty="0" smtClean="0"/>
              <a:t>Science and Medicine</a:t>
            </a:r>
          </a:p>
          <a:p>
            <a:pPr marL="514350" indent="-514350">
              <a:buFont typeface="+mj-lt"/>
              <a:buAutoNum type="arabicPeriod"/>
            </a:pPr>
            <a:r>
              <a:rPr lang="en-GB" dirty="0" smtClean="0"/>
              <a:t>Testing programme</a:t>
            </a:r>
          </a:p>
          <a:p>
            <a:pPr marL="0" indent="0">
              <a:buNone/>
            </a:pPr>
            <a:endParaRPr lang="en-GB" dirty="0" smtClean="0"/>
          </a:p>
        </p:txBody>
      </p:sp>
      <p:pic>
        <p:nvPicPr>
          <p:cNvPr id="2050" name="Picture 2" descr="UKAD - protecting spor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24128" y="4149080"/>
            <a:ext cx="2762250" cy="8191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09872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Anti-doping Rule Violations (ADRV</a:t>
            </a:r>
            <a:r>
              <a:rPr lang="en-GB" dirty="0" smtClean="0"/>
              <a:t>)</a:t>
            </a:r>
            <a:endParaRPr lang="en-GB" dirty="0"/>
          </a:p>
        </p:txBody>
      </p:sp>
      <p:sp>
        <p:nvSpPr>
          <p:cNvPr id="3" name="Content Placeholder 2"/>
          <p:cNvSpPr>
            <a:spLocks noGrp="1"/>
          </p:cNvSpPr>
          <p:nvPr>
            <p:ph idx="1"/>
          </p:nvPr>
        </p:nvSpPr>
        <p:spPr/>
        <p:txBody>
          <a:bodyPr>
            <a:normAutofit fontScale="70000" lnSpcReduction="20000"/>
          </a:bodyPr>
          <a:lstStyle/>
          <a:p>
            <a:pPr marL="514350" indent="-514350" fontAlgn="base">
              <a:buFont typeface="+mj-lt"/>
              <a:buAutoNum type="arabicPeriod"/>
            </a:pPr>
            <a:r>
              <a:rPr lang="en-GB" dirty="0"/>
              <a:t>The presence of a prohibited substance or its metabolites or markers in an athlete’s </a:t>
            </a:r>
            <a:r>
              <a:rPr lang="en-GB" dirty="0" smtClean="0"/>
              <a:t>sample</a:t>
            </a:r>
          </a:p>
          <a:p>
            <a:pPr marL="514350" indent="-514350" fontAlgn="base">
              <a:buFont typeface="+mj-lt"/>
              <a:buAutoNum type="arabicPeriod"/>
            </a:pPr>
            <a:endParaRPr lang="en-GB" dirty="0"/>
          </a:p>
          <a:p>
            <a:pPr marL="514350" indent="-514350" fontAlgn="base">
              <a:buFont typeface="+mj-lt"/>
              <a:buAutoNum type="arabicPeriod"/>
            </a:pPr>
            <a:r>
              <a:rPr lang="en-GB" dirty="0"/>
              <a:t>Use or attempted use by an athlete of a prohibited substance or a prohibited </a:t>
            </a:r>
            <a:r>
              <a:rPr lang="en-GB" dirty="0" smtClean="0"/>
              <a:t>method</a:t>
            </a:r>
          </a:p>
          <a:p>
            <a:pPr marL="514350" indent="-514350" fontAlgn="base">
              <a:buFont typeface="+mj-lt"/>
              <a:buAutoNum type="arabicPeriod"/>
            </a:pPr>
            <a:endParaRPr lang="en-GB" dirty="0"/>
          </a:p>
          <a:p>
            <a:pPr marL="514350" indent="-514350" fontAlgn="base">
              <a:buFont typeface="+mj-lt"/>
              <a:buAutoNum type="arabicPeriod"/>
            </a:pPr>
            <a:r>
              <a:rPr lang="en-GB" dirty="0"/>
              <a:t>Evading, refusing, or failing to submit to sample </a:t>
            </a:r>
            <a:r>
              <a:rPr lang="en-GB" dirty="0" smtClean="0"/>
              <a:t>collection</a:t>
            </a:r>
          </a:p>
          <a:p>
            <a:pPr marL="514350" indent="-514350" fontAlgn="base">
              <a:buFont typeface="+mj-lt"/>
              <a:buAutoNum type="arabicPeriod"/>
            </a:pPr>
            <a:endParaRPr lang="en-GB" dirty="0"/>
          </a:p>
          <a:p>
            <a:pPr marL="514350" indent="-514350" fontAlgn="base">
              <a:buFont typeface="+mj-lt"/>
              <a:buAutoNum type="arabicPeriod"/>
            </a:pPr>
            <a:r>
              <a:rPr lang="en-GB" dirty="0"/>
              <a:t>Whereabouts failures: any combination of three missed tests and/or filing failures within a 12-month period by an athlete in a registered testing </a:t>
            </a:r>
            <a:r>
              <a:rPr lang="en-GB" dirty="0" smtClean="0"/>
              <a:t>pool</a:t>
            </a:r>
          </a:p>
          <a:p>
            <a:pPr marL="514350" indent="-514350" fontAlgn="base">
              <a:buFont typeface="+mj-lt"/>
              <a:buAutoNum type="arabicPeriod"/>
            </a:pPr>
            <a:endParaRPr lang="en-GB" dirty="0"/>
          </a:p>
          <a:p>
            <a:pPr marL="514350" indent="-514350" fontAlgn="base">
              <a:buFont typeface="+mj-lt"/>
              <a:buAutoNum type="arabicPeriod"/>
            </a:pPr>
            <a:r>
              <a:rPr lang="en-GB" dirty="0"/>
              <a:t>Tampering or attempted tampering with any part of doping </a:t>
            </a:r>
            <a:r>
              <a:rPr lang="en-GB" dirty="0" smtClean="0"/>
              <a:t>control</a:t>
            </a:r>
            <a:endParaRPr lang="en-GB" dirty="0"/>
          </a:p>
        </p:txBody>
      </p:sp>
    </p:spTree>
    <p:extLst>
      <p:ext uri="{BB962C8B-B14F-4D97-AF65-F5344CB8AC3E}">
        <p14:creationId xmlns:p14="http://schemas.microsoft.com/office/powerpoint/2010/main" val="38395643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Anti-doping Rule Violations (ADRV</a:t>
            </a:r>
            <a:r>
              <a:rPr lang="en-GB" dirty="0" smtClean="0"/>
              <a:t>)</a:t>
            </a:r>
            <a:endParaRPr lang="en-GB" dirty="0"/>
          </a:p>
        </p:txBody>
      </p:sp>
      <p:sp>
        <p:nvSpPr>
          <p:cNvPr id="3" name="Content Placeholder 2"/>
          <p:cNvSpPr>
            <a:spLocks noGrp="1"/>
          </p:cNvSpPr>
          <p:nvPr>
            <p:ph idx="1"/>
          </p:nvPr>
        </p:nvSpPr>
        <p:spPr/>
        <p:txBody>
          <a:bodyPr>
            <a:normAutofit fontScale="55000" lnSpcReduction="20000"/>
          </a:bodyPr>
          <a:lstStyle/>
          <a:p>
            <a:pPr marL="514350" indent="-514350" fontAlgn="base">
              <a:buFont typeface="+mj-lt"/>
              <a:buAutoNum type="arabicPeriod" startAt="6"/>
            </a:pPr>
            <a:r>
              <a:rPr lang="en-GB" dirty="0" smtClean="0"/>
              <a:t>Possession of a prohibited substance or prohibited method</a:t>
            </a:r>
          </a:p>
          <a:p>
            <a:pPr marL="514350" indent="-514350" fontAlgn="base">
              <a:buFont typeface="+mj-lt"/>
              <a:buAutoNum type="arabicPeriod" startAt="6"/>
            </a:pPr>
            <a:endParaRPr lang="en-GB" dirty="0" smtClean="0"/>
          </a:p>
          <a:p>
            <a:pPr marL="514350" indent="-514350" fontAlgn="base">
              <a:buFont typeface="+mj-lt"/>
              <a:buAutoNum type="arabicPeriod" startAt="6"/>
            </a:pPr>
            <a:r>
              <a:rPr lang="en-GB" dirty="0" smtClean="0"/>
              <a:t>Trafficking or attempted trafficking in any prohibited substance or prohibited method</a:t>
            </a:r>
          </a:p>
          <a:p>
            <a:pPr marL="514350" indent="-514350" fontAlgn="base">
              <a:buFont typeface="+mj-lt"/>
              <a:buAutoNum type="arabicPeriod" startAt="6"/>
            </a:pPr>
            <a:endParaRPr lang="en-GB" dirty="0" smtClean="0"/>
          </a:p>
          <a:p>
            <a:pPr marL="514350" indent="-514350" fontAlgn="base">
              <a:buFont typeface="+mj-lt"/>
              <a:buAutoNum type="arabicPeriod" startAt="6"/>
            </a:pPr>
            <a:r>
              <a:rPr lang="en-GB" dirty="0" smtClean="0"/>
              <a:t>Administration or attempted administration to any athlete in-competition of any prohibited method or prohibited substance, or administration or attempted administration to any athlete out-of-competition of any prohibited method or any prohibited substance that is prohibited out-of-competition</a:t>
            </a:r>
          </a:p>
          <a:p>
            <a:pPr marL="514350" indent="-514350" fontAlgn="base">
              <a:buFont typeface="+mj-lt"/>
              <a:buAutoNum type="arabicPeriod" startAt="6"/>
            </a:pPr>
            <a:endParaRPr lang="en-GB" dirty="0" smtClean="0"/>
          </a:p>
          <a:p>
            <a:pPr marL="514350" indent="-514350" fontAlgn="base">
              <a:buFont typeface="+mj-lt"/>
              <a:buAutoNum type="arabicPeriod" startAt="6"/>
            </a:pPr>
            <a:r>
              <a:rPr lang="en-GB" dirty="0" smtClean="0"/>
              <a:t>Complicity: assisting, encouraging, aiding, abetting, conspiring, covering up or any other type of intentional complicity involving an ADRV or any attempted ADRV</a:t>
            </a:r>
          </a:p>
          <a:p>
            <a:pPr marL="514350" indent="-514350" fontAlgn="base">
              <a:buFont typeface="+mj-lt"/>
              <a:buAutoNum type="arabicPeriod" startAt="6"/>
            </a:pPr>
            <a:endParaRPr lang="en-GB" dirty="0" smtClean="0"/>
          </a:p>
          <a:p>
            <a:pPr marL="514350" indent="-514350" fontAlgn="base">
              <a:buFont typeface="+mj-lt"/>
              <a:buAutoNum type="arabicPeriod" startAt="6"/>
            </a:pPr>
            <a:r>
              <a:rPr lang="en-GB" dirty="0" smtClean="0"/>
              <a:t>Prohibited Association: associating with a person such as a coach, doctor or </a:t>
            </a:r>
            <a:r>
              <a:rPr lang="en-GB" dirty="0" err="1" smtClean="0"/>
              <a:t>physio</a:t>
            </a:r>
            <a:r>
              <a:rPr lang="en-GB" dirty="0" smtClean="0"/>
              <a:t> who has been found guilty of a criminal or disciplinary offence equivalent to a doping violation</a:t>
            </a:r>
          </a:p>
          <a:p>
            <a:endParaRPr lang="en-GB" dirty="0"/>
          </a:p>
        </p:txBody>
      </p:sp>
    </p:spTree>
    <p:extLst>
      <p:ext uri="{BB962C8B-B14F-4D97-AF65-F5344CB8AC3E}">
        <p14:creationId xmlns:p14="http://schemas.microsoft.com/office/powerpoint/2010/main" val="6763321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Contaminated Products</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a:t>The 2015 Code acknowledges that doping resulting from the use of a contaminated product deserves special attention. If a ‘Contaminated Product’ (which is defined carefully in the Code) results in a positive test then an athlete may, if they have acted responsibly, be treated more leniently as far as a ban is concerned. Nevertheless, athletes must understand using products such as food supplements is a doping risk and that they must take all appropriate steps to manage that risk.</a:t>
            </a:r>
          </a:p>
        </p:txBody>
      </p:sp>
    </p:spTree>
    <p:extLst>
      <p:ext uri="{BB962C8B-B14F-4D97-AF65-F5344CB8AC3E}">
        <p14:creationId xmlns:p14="http://schemas.microsoft.com/office/powerpoint/2010/main" val="21456234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Supplements</a:t>
            </a:r>
            <a:endParaRPr lang="en-GB" dirty="0"/>
          </a:p>
        </p:txBody>
      </p:sp>
      <p:sp>
        <p:nvSpPr>
          <p:cNvPr id="3" name="Content Placeholder 2"/>
          <p:cNvSpPr>
            <a:spLocks noGrp="1"/>
          </p:cNvSpPr>
          <p:nvPr>
            <p:ph idx="1"/>
          </p:nvPr>
        </p:nvSpPr>
        <p:spPr>
          <a:xfrm>
            <a:off x="457200" y="1600200"/>
            <a:ext cx="8229600" cy="3845023"/>
          </a:xfrm>
        </p:spPr>
        <p:txBody>
          <a:bodyPr>
            <a:normAutofit fontScale="92500" lnSpcReduction="10000"/>
          </a:bodyPr>
          <a:lstStyle/>
          <a:p>
            <a:pPr marL="0" indent="0">
              <a:buNone/>
            </a:pPr>
            <a:r>
              <a:rPr lang="en-GB" dirty="0"/>
              <a:t>An important principle of the Code is that of strict liability, which states that athletes are solely responsible for any prohibited substances they use, attempt to use or is found in their system regardless of how it got there and if there was an intention to cheat</a:t>
            </a:r>
            <a:r>
              <a:rPr lang="en-GB" dirty="0" smtClean="0"/>
              <a:t>.</a:t>
            </a:r>
          </a:p>
          <a:p>
            <a:pPr marL="0" indent="0">
              <a:buNone/>
            </a:pPr>
            <a:endParaRPr lang="en-GB" dirty="0"/>
          </a:p>
          <a:p>
            <a:pPr marL="0" indent="0">
              <a:buNone/>
            </a:pPr>
            <a:r>
              <a:rPr lang="en-GB" dirty="0" smtClean="0"/>
              <a:t>Ignorance is not an excuse</a:t>
            </a:r>
          </a:p>
        </p:txBody>
      </p:sp>
    </p:spTree>
    <p:extLst>
      <p:ext uri="{BB962C8B-B14F-4D97-AF65-F5344CB8AC3E}">
        <p14:creationId xmlns:p14="http://schemas.microsoft.com/office/powerpoint/2010/main" val="21196021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ADRV – </a:t>
            </a:r>
            <a:r>
              <a:rPr lang="en-GB" dirty="0" smtClean="0"/>
              <a:t>Bans?</a:t>
            </a:r>
            <a:endParaRPr lang="en-GB" dirty="0"/>
          </a:p>
        </p:txBody>
      </p:sp>
      <p:sp>
        <p:nvSpPr>
          <p:cNvPr id="3" name="Content Placeholder 2"/>
          <p:cNvSpPr>
            <a:spLocks noGrp="1"/>
          </p:cNvSpPr>
          <p:nvPr>
            <p:ph idx="1"/>
          </p:nvPr>
        </p:nvSpPr>
        <p:spPr>
          <a:xfrm>
            <a:off x="457200" y="1600201"/>
            <a:ext cx="8229600" cy="748680"/>
          </a:xfrm>
        </p:spPr>
        <p:txBody>
          <a:bodyPr/>
          <a:lstStyle/>
          <a:p>
            <a:pPr marL="0" indent="0" algn="ctr">
              <a:buNone/>
            </a:pPr>
            <a:r>
              <a:rPr lang="en-GB" dirty="0" smtClean="0"/>
              <a:t>Up to 4 years</a:t>
            </a:r>
            <a:endParaRPr lang="en-GB" dirty="0"/>
          </a:p>
        </p:txBody>
      </p:sp>
      <p:pic>
        <p:nvPicPr>
          <p:cNvPr id="8196" name="Picture 4" descr="Image result for athlete crying due to dopi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66032" y="2276872"/>
            <a:ext cx="5812954" cy="43629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77616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ADRV – Case Study</a:t>
            </a:r>
            <a:endParaRPr lang="en-GB" dirty="0"/>
          </a:p>
        </p:txBody>
      </p:sp>
      <p:graphicFrame>
        <p:nvGraphicFramePr>
          <p:cNvPr id="4" name="Table 3"/>
          <p:cNvGraphicFramePr>
            <a:graphicFrameLocks noGrp="1"/>
          </p:cNvGraphicFramePr>
          <p:nvPr>
            <p:extLst/>
          </p:nvPr>
        </p:nvGraphicFramePr>
        <p:xfrm>
          <a:off x="395536" y="1556792"/>
          <a:ext cx="7848873" cy="4770120"/>
        </p:xfrm>
        <a:graphic>
          <a:graphicData uri="http://schemas.openxmlformats.org/drawingml/2006/table">
            <a:tbl>
              <a:tblPr/>
              <a:tblGrid>
                <a:gridCol w="2712176">
                  <a:extLst>
                    <a:ext uri="{9D8B030D-6E8A-4147-A177-3AD203B41FA5}">
                      <a16:colId xmlns:a16="http://schemas.microsoft.com/office/drawing/2014/main" val="20000"/>
                    </a:ext>
                  </a:extLst>
                </a:gridCol>
                <a:gridCol w="2698478">
                  <a:extLst>
                    <a:ext uri="{9D8B030D-6E8A-4147-A177-3AD203B41FA5}">
                      <a16:colId xmlns:a16="http://schemas.microsoft.com/office/drawing/2014/main" val="20001"/>
                    </a:ext>
                  </a:extLst>
                </a:gridCol>
                <a:gridCol w="2438219">
                  <a:extLst>
                    <a:ext uri="{9D8B030D-6E8A-4147-A177-3AD203B41FA5}">
                      <a16:colId xmlns:a16="http://schemas.microsoft.com/office/drawing/2014/main" val="20002"/>
                    </a:ext>
                  </a:extLst>
                </a:gridCol>
              </a:tblGrid>
              <a:tr h="0">
                <a:tc>
                  <a:txBody>
                    <a:bodyPr/>
                    <a:lstStyle/>
                    <a:p>
                      <a:pPr fontAlgn="t"/>
                      <a:r>
                        <a:rPr lang="en-GB">
                          <a:solidFill>
                            <a:srgbClr val="FFFFFF"/>
                          </a:solidFill>
                          <a:effectLst/>
                        </a:rPr>
                        <a:t>Welsh Rugby Union</a:t>
                      </a:r>
                    </a:p>
                  </a:txBody>
                  <a:tcPr marL="95250" marR="95250" marT="95250" marB="95250">
                    <a:lnL>
                      <a:noFill/>
                    </a:lnL>
                    <a:lnR w="9525" cap="flat" cmpd="sng" algn="ctr">
                      <a:solidFill>
                        <a:srgbClr val="EDEDED"/>
                      </a:solidFill>
                      <a:prstDash val="solid"/>
                      <a:round/>
                      <a:headEnd type="none" w="med" len="med"/>
                      <a:tailEnd type="none" w="med" len="med"/>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0799C4"/>
                    </a:solidFill>
                  </a:tcPr>
                </a:tc>
                <a:tc>
                  <a:txBody>
                    <a:bodyPr/>
                    <a:lstStyle/>
                    <a:p>
                      <a:pPr fontAlgn="t"/>
                      <a:r>
                        <a:rPr lang="en-GB">
                          <a:solidFill>
                            <a:srgbClr val="FFFFFF"/>
                          </a:solidFill>
                          <a:effectLst/>
                        </a:rPr>
                        <a:t>08/06/2015</a:t>
                      </a:r>
                    </a:p>
                  </a:txBody>
                  <a:tcPr marL="95250" marR="95250" marT="95250" marB="95250">
                    <a:lnL w="9525" cap="flat" cmpd="sng" algn="ctr">
                      <a:solidFill>
                        <a:srgbClr val="EDEDED"/>
                      </a:solidFill>
                      <a:prstDash val="solid"/>
                      <a:round/>
                      <a:headEnd type="none" w="med" len="med"/>
                      <a:tailEnd type="none" w="med" len="med"/>
                    </a:lnL>
                    <a:lnR w="9525" cap="flat" cmpd="sng" algn="ctr">
                      <a:solidFill>
                        <a:srgbClr val="EDEDED"/>
                      </a:solidFill>
                      <a:prstDash val="solid"/>
                      <a:round/>
                      <a:headEnd type="none" w="med" len="med"/>
                      <a:tailEnd type="none" w="med" len="med"/>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0799C4"/>
                    </a:solidFill>
                  </a:tcPr>
                </a:tc>
                <a:tc>
                  <a:txBody>
                    <a:bodyPr/>
                    <a:lstStyle/>
                    <a:p>
                      <a:pPr fontAlgn="t"/>
                      <a:endParaRPr lang="en-GB" dirty="0">
                        <a:solidFill>
                          <a:srgbClr val="FFFFFF"/>
                        </a:solidFill>
                        <a:effectLst/>
                      </a:endParaRPr>
                    </a:p>
                  </a:txBody>
                  <a:tcPr marL="95250" marR="285750" marT="95250" marB="95250">
                    <a:lnL w="9525" cap="flat" cmpd="sng" algn="ctr">
                      <a:solidFill>
                        <a:srgbClr val="EDEDED"/>
                      </a:solidFill>
                      <a:prstDash val="solid"/>
                      <a:round/>
                      <a:headEnd type="none" w="med" len="med"/>
                      <a:tailEnd type="none" w="med" len="med"/>
                    </a:lnL>
                    <a:lnR>
                      <a:noFill/>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0">
                <a:tc gridSpan="3">
                  <a:txBody>
                    <a:bodyPr/>
                    <a:lstStyle/>
                    <a:p>
                      <a:pPr fontAlgn="base">
                        <a:lnSpc>
                          <a:spcPct val="150000"/>
                        </a:lnSpc>
                        <a:buFont typeface="Arial"/>
                        <a:buChar char="•"/>
                      </a:pPr>
                      <a:r>
                        <a:rPr lang="en-GB" b="1" dirty="0">
                          <a:effectLst/>
                        </a:rPr>
                        <a:t>Date of violation:</a:t>
                      </a:r>
                      <a:r>
                        <a:rPr lang="en-GB" dirty="0">
                          <a:effectLst/>
                        </a:rPr>
                        <a:t> 08/06/2015</a:t>
                      </a:r>
                    </a:p>
                    <a:p>
                      <a:pPr fontAlgn="base">
                        <a:lnSpc>
                          <a:spcPct val="150000"/>
                        </a:lnSpc>
                        <a:buFont typeface="Arial"/>
                        <a:buChar char="•"/>
                      </a:pPr>
                      <a:r>
                        <a:rPr lang="en-GB" b="1" dirty="0">
                          <a:effectLst/>
                        </a:rPr>
                        <a:t>Date added to website:</a:t>
                      </a:r>
                      <a:r>
                        <a:rPr lang="en-GB" dirty="0">
                          <a:effectLst/>
                        </a:rPr>
                        <a:t> 08/03/2016</a:t>
                      </a:r>
                    </a:p>
                    <a:p>
                      <a:pPr fontAlgn="base">
                        <a:lnSpc>
                          <a:spcPct val="150000"/>
                        </a:lnSpc>
                        <a:buFont typeface="Arial"/>
                        <a:buChar char="•"/>
                      </a:pPr>
                      <a:r>
                        <a:rPr lang="en-GB" b="1" dirty="0">
                          <a:effectLst/>
                        </a:rPr>
                        <a:t>Sport:</a:t>
                      </a:r>
                      <a:r>
                        <a:rPr lang="en-GB" dirty="0">
                          <a:effectLst/>
                        </a:rPr>
                        <a:t> Rugby Union</a:t>
                      </a:r>
                    </a:p>
                    <a:p>
                      <a:pPr fontAlgn="base">
                        <a:lnSpc>
                          <a:spcPct val="150000"/>
                        </a:lnSpc>
                        <a:buFont typeface="Arial"/>
                        <a:buChar char="•"/>
                      </a:pPr>
                      <a:r>
                        <a:rPr lang="en-GB" b="1" dirty="0">
                          <a:effectLst/>
                        </a:rPr>
                        <a:t>National Governing Body:</a:t>
                      </a:r>
                      <a:r>
                        <a:rPr lang="en-GB" dirty="0">
                          <a:effectLst/>
                        </a:rPr>
                        <a:t> Welsh Rugby Union</a:t>
                      </a:r>
                    </a:p>
                    <a:p>
                      <a:pPr fontAlgn="base">
                        <a:lnSpc>
                          <a:spcPct val="150000"/>
                        </a:lnSpc>
                        <a:buFont typeface="Arial"/>
                        <a:buChar char="•"/>
                      </a:pPr>
                      <a:r>
                        <a:rPr lang="en-GB" b="1" dirty="0">
                          <a:effectLst/>
                        </a:rPr>
                        <a:t>Rule violated:</a:t>
                      </a:r>
                      <a:r>
                        <a:rPr lang="en-GB" dirty="0">
                          <a:effectLst/>
                        </a:rPr>
                        <a:t> Presence of a prohibited substance or its metabolites or markers in an athlete's sample</a:t>
                      </a:r>
                    </a:p>
                    <a:p>
                      <a:pPr fontAlgn="base">
                        <a:lnSpc>
                          <a:spcPct val="150000"/>
                        </a:lnSpc>
                        <a:buFont typeface="Arial"/>
                        <a:buChar char="•"/>
                      </a:pPr>
                      <a:r>
                        <a:rPr lang="en-GB" b="1" dirty="0">
                          <a:effectLst/>
                        </a:rPr>
                        <a:t>Class of drug:</a:t>
                      </a:r>
                      <a:r>
                        <a:rPr lang="en-GB" dirty="0">
                          <a:effectLst/>
                        </a:rPr>
                        <a:t> Anabolic Agents</a:t>
                      </a:r>
                    </a:p>
                    <a:p>
                      <a:pPr fontAlgn="base">
                        <a:lnSpc>
                          <a:spcPct val="150000"/>
                        </a:lnSpc>
                        <a:buFont typeface="Arial"/>
                        <a:buChar char="•"/>
                      </a:pPr>
                      <a:r>
                        <a:rPr lang="en-GB" b="1" dirty="0">
                          <a:effectLst/>
                        </a:rPr>
                        <a:t>Substance:</a:t>
                      </a:r>
                      <a:r>
                        <a:rPr lang="en-GB" dirty="0">
                          <a:effectLst/>
                        </a:rPr>
                        <a:t> </a:t>
                      </a:r>
                      <a:r>
                        <a:rPr lang="en-GB" dirty="0" err="1">
                          <a:effectLst/>
                        </a:rPr>
                        <a:t>Dehydrochlormethyltestosterone</a:t>
                      </a:r>
                      <a:endParaRPr lang="en-GB" dirty="0">
                        <a:effectLst/>
                      </a:endParaRPr>
                    </a:p>
                    <a:p>
                      <a:pPr fontAlgn="base">
                        <a:lnSpc>
                          <a:spcPct val="150000"/>
                        </a:lnSpc>
                        <a:buFont typeface="Arial"/>
                        <a:buChar char="•"/>
                      </a:pPr>
                      <a:r>
                        <a:rPr lang="en-GB" b="1" dirty="0">
                          <a:effectLst/>
                        </a:rPr>
                        <a:t>Start date of sanction:</a:t>
                      </a:r>
                      <a:r>
                        <a:rPr lang="en-GB" dirty="0">
                          <a:effectLst/>
                        </a:rPr>
                        <a:t> 24/06/2015</a:t>
                      </a:r>
                    </a:p>
                    <a:p>
                      <a:pPr fontAlgn="base">
                        <a:lnSpc>
                          <a:spcPct val="150000"/>
                        </a:lnSpc>
                        <a:buFont typeface="Arial"/>
                        <a:buChar char="•"/>
                      </a:pPr>
                      <a:r>
                        <a:rPr lang="en-GB" b="1" dirty="0">
                          <a:effectLst/>
                        </a:rPr>
                        <a:t>End date of sanction:</a:t>
                      </a:r>
                      <a:r>
                        <a:rPr lang="en-GB" dirty="0">
                          <a:effectLst/>
                        </a:rPr>
                        <a:t> 23/06/2017</a:t>
                      </a:r>
                    </a:p>
                  </a:txBody>
                  <a:tcPr marL="95250" marR="95250" marT="95250" marB="95250">
                    <a:lnL w="19050" cap="flat" cmpd="sng" algn="ctr">
                      <a:solidFill>
                        <a:srgbClr val="E6E6E6"/>
                      </a:solidFill>
                      <a:prstDash val="solid"/>
                      <a:round/>
                      <a:headEnd type="none" w="med" len="med"/>
                      <a:tailEnd type="none" w="med" len="med"/>
                    </a:lnL>
                    <a:lnR>
                      <a:noFill/>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FFFFFF"/>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8943229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ADRV – Case Study</a:t>
            </a:r>
          </a:p>
        </p:txBody>
      </p:sp>
      <p:graphicFrame>
        <p:nvGraphicFramePr>
          <p:cNvPr id="4" name="Table 3"/>
          <p:cNvGraphicFramePr>
            <a:graphicFrameLocks noGrp="1"/>
          </p:cNvGraphicFramePr>
          <p:nvPr>
            <p:extLst/>
          </p:nvPr>
        </p:nvGraphicFramePr>
        <p:xfrm>
          <a:off x="467544" y="1268760"/>
          <a:ext cx="6833369" cy="5318760"/>
        </p:xfrm>
        <a:graphic>
          <a:graphicData uri="http://schemas.openxmlformats.org/drawingml/2006/table">
            <a:tbl>
              <a:tblPr/>
              <a:tblGrid>
                <a:gridCol w="2361269">
                  <a:extLst>
                    <a:ext uri="{9D8B030D-6E8A-4147-A177-3AD203B41FA5}">
                      <a16:colId xmlns:a16="http://schemas.microsoft.com/office/drawing/2014/main" val="20000"/>
                    </a:ext>
                  </a:extLst>
                </a:gridCol>
                <a:gridCol w="2349343">
                  <a:extLst>
                    <a:ext uri="{9D8B030D-6E8A-4147-A177-3AD203B41FA5}">
                      <a16:colId xmlns:a16="http://schemas.microsoft.com/office/drawing/2014/main" val="20001"/>
                    </a:ext>
                  </a:extLst>
                </a:gridCol>
                <a:gridCol w="2122757">
                  <a:extLst>
                    <a:ext uri="{9D8B030D-6E8A-4147-A177-3AD203B41FA5}">
                      <a16:colId xmlns:a16="http://schemas.microsoft.com/office/drawing/2014/main" val="20002"/>
                    </a:ext>
                  </a:extLst>
                </a:gridCol>
              </a:tblGrid>
              <a:tr h="891684">
                <a:tc>
                  <a:txBody>
                    <a:bodyPr/>
                    <a:lstStyle/>
                    <a:p>
                      <a:pPr fontAlgn="t">
                        <a:lnSpc>
                          <a:spcPct val="150000"/>
                        </a:lnSpc>
                      </a:pPr>
                      <a:r>
                        <a:rPr lang="en-GB" dirty="0">
                          <a:solidFill>
                            <a:srgbClr val="FFFFFF"/>
                          </a:solidFill>
                          <a:effectLst/>
                        </a:rPr>
                        <a:t>Darts Regulation Authority</a:t>
                      </a:r>
                    </a:p>
                  </a:txBody>
                  <a:tcPr marL="95250" marR="95250" marT="95250" marB="95250">
                    <a:lnL>
                      <a:noFill/>
                    </a:lnL>
                    <a:lnR w="9525" cap="flat" cmpd="sng" algn="ctr">
                      <a:solidFill>
                        <a:srgbClr val="EDEDED"/>
                      </a:solidFill>
                      <a:prstDash val="solid"/>
                      <a:round/>
                      <a:headEnd type="none" w="med" len="med"/>
                      <a:tailEnd type="none" w="med" len="med"/>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0799C4"/>
                    </a:solidFill>
                  </a:tcPr>
                </a:tc>
                <a:tc>
                  <a:txBody>
                    <a:bodyPr/>
                    <a:lstStyle/>
                    <a:p>
                      <a:pPr fontAlgn="t"/>
                      <a:r>
                        <a:rPr lang="en-GB" dirty="0" err="1" smtClean="0">
                          <a:solidFill>
                            <a:srgbClr val="FFFFFF"/>
                          </a:solidFill>
                          <a:effectLst/>
                        </a:rPr>
                        <a:t>Benzoylecgonine</a:t>
                      </a:r>
                      <a:endParaRPr lang="en-GB" dirty="0">
                        <a:solidFill>
                          <a:srgbClr val="FFFFFF"/>
                        </a:solidFill>
                        <a:effectLst/>
                      </a:endParaRPr>
                    </a:p>
                  </a:txBody>
                  <a:tcPr marL="95250" marR="95250" marT="95250" marB="95250">
                    <a:lnL w="9525" cap="flat" cmpd="sng" algn="ctr">
                      <a:solidFill>
                        <a:srgbClr val="EDEDED"/>
                      </a:solidFill>
                      <a:prstDash val="solid"/>
                      <a:round/>
                      <a:headEnd type="none" w="med" len="med"/>
                      <a:tailEnd type="none" w="med" len="med"/>
                    </a:lnL>
                    <a:lnR w="9525" cap="flat" cmpd="sng" algn="ctr">
                      <a:solidFill>
                        <a:srgbClr val="EDEDED"/>
                      </a:solidFill>
                      <a:prstDash val="solid"/>
                      <a:round/>
                      <a:headEnd type="none" w="med" len="med"/>
                      <a:tailEnd type="none" w="med" len="med"/>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0799C4"/>
                    </a:solidFill>
                  </a:tcPr>
                </a:tc>
                <a:tc>
                  <a:txBody>
                    <a:bodyPr/>
                    <a:lstStyle/>
                    <a:p>
                      <a:endParaRPr lang="en-GB" dirty="0"/>
                    </a:p>
                  </a:txBody>
                  <a:tcPr marL="95250" marR="285750" marT="95250" marB="95250">
                    <a:lnL w="9525" cap="flat" cmpd="sng" algn="ctr">
                      <a:solidFill>
                        <a:srgbClr val="EDEDED"/>
                      </a:solidFill>
                      <a:prstDash val="solid"/>
                      <a:round/>
                      <a:headEnd type="none" w="med" len="med"/>
                      <a:tailEnd type="none" w="med" len="med"/>
                    </a:lnL>
                    <a:lnR>
                      <a:noFill/>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3539157">
                <a:tc gridSpan="3">
                  <a:txBody>
                    <a:bodyPr/>
                    <a:lstStyle/>
                    <a:p>
                      <a:pPr fontAlgn="base">
                        <a:lnSpc>
                          <a:spcPct val="150000"/>
                        </a:lnSpc>
                        <a:buFont typeface="Arial"/>
                        <a:buChar char="•"/>
                      </a:pPr>
                      <a:r>
                        <a:rPr lang="en-GB" b="1" dirty="0">
                          <a:effectLst/>
                        </a:rPr>
                        <a:t>Date of violation:</a:t>
                      </a:r>
                      <a:r>
                        <a:rPr lang="en-GB" dirty="0">
                          <a:effectLst/>
                        </a:rPr>
                        <a:t> 03/11/2014</a:t>
                      </a:r>
                    </a:p>
                    <a:p>
                      <a:pPr fontAlgn="base">
                        <a:lnSpc>
                          <a:spcPct val="150000"/>
                        </a:lnSpc>
                        <a:buFont typeface="Arial"/>
                        <a:buChar char="•"/>
                      </a:pPr>
                      <a:r>
                        <a:rPr lang="en-GB" b="1" dirty="0">
                          <a:effectLst/>
                        </a:rPr>
                        <a:t>Date added to website:</a:t>
                      </a:r>
                      <a:r>
                        <a:rPr lang="en-GB" dirty="0">
                          <a:effectLst/>
                        </a:rPr>
                        <a:t> 21/10/2015</a:t>
                      </a:r>
                    </a:p>
                    <a:p>
                      <a:pPr fontAlgn="base">
                        <a:lnSpc>
                          <a:spcPct val="150000"/>
                        </a:lnSpc>
                        <a:buFont typeface="Arial"/>
                        <a:buChar char="•"/>
                      </a:pPr>
                      <a:r>
                        <a:rPr lang="en-GB" b="1" dirty="0">
                          <a:effectLst/>
                        </a:rPr>
                        <a:t>Sport:</a:t>
                      </a:r>
                      <a:r>
                        <a:rPr lang="en-GB" dirty="0">
                          <a:effectLst/>
                        </a:rPr>
                        <a:t> Darts</a:t>
                      </a:r>
                    </a:p>
                    <a:p>
                      <a:pPr fontAlgn="base">
                        <a:lnSpc>
                          <a:spcPct val="150000"/>
                        </a:lnSpc>
                        <a:buFont typeface="Arial"/>
                        <a:buChar char="•"/>
                      </a:pPr>
                      <a:r>
                        <a:rPr lang="en-GB" b="1" dirty="0">
                          <a:effectLst/>
                        </a:rPr>
                        <a:t>National Governing Body:</a:t>
                      </a:r>
                      <a:r>
                        <a:rPr lang="en-GB" dirty="0">
                          <a:effectLst/>
                        </a:rPr>
                        <a:t> Darts Regulation Authority</a:t>
                      </a:r>
                    </a:p>
                    <a:p>
                      <a:pPr fontAlgn="base">
                        <a:lnSpc>
                          <a:spcPct val="150000"/>
                        </a:lnSpc>
                        <a:buFont typeface="Arial"/>
                        <a:buChar char="•"/>
                      </a:pPr>
                      <a:r>
                        <a:rPr lang="en-GB" b="1" dirty="0">
                          <a:effectLst/>
                        </a:rPr>
                        <a:t>Rule violated:</a:t>
                      </a:r>
                      <a:r>
                        <a:rPr lang="en-GB" dirty="0">
                          <a:effectLst/>
                        </a:rPr>
                        <a:t> Presence of a prohibited substance or its metabolites or markers in an athlete's sample</a:t>
                      </a:r>
                    </a:p>
                    <a:p>
                      <a:pPr fontAlgn="base">
                        <a:lnSpc>
                          <a:spcPct val="150000"/>
                        </a:lnSpc>
                        <a:buFont typeface="Arial"/>
                        <a:buChar char="•"/>
                      </a:pPr>
                      <a:r>
                        <a:rPr lang="en-GB" b="1" dirty="0">
                          <a:effectLst/>
                        </a:rPr>
                        <a:t>Class of drug:</a:t>
                      </a:r>
                      <a:r>
                        <a:rPr lang="en-GB" dirty="0">
                          <a:effectLst/>
                        </a:rPr>
                        <a:t> Stimulants</a:t>
                      </a:r>
                    </a:p>
                    <a:p>
                      <a:pPr fontAlgn="base">
                        <a:lnSpc>
                          <a:spcPct val="150000"/>
                        </a:lnSpc>
                        <a:buFont typeface="Arial"/>
                        <a:buChar char="•"/>
                      </a:pPr>
                      <a:r>
                        <a:rPr lang="en-GB" b="1" dirty="0">
                          <a:effectLst/>
                        </a:rPr>
                        <a:t>Substance:</a:t>
                      </a:r>
                      <a:r>
                        <a:rPr lang="en-GB" dirty="0">
                          <a:effectLst/>
                        </a:rPr>
                        <a:t> </a:t>
                      </a:r>
                      <a:r>
                        <a:rPr lang="en-GB" dirty="0" err="1">
                          <a:effectLst/>
                        </a:rPr>
                        <a:t>Benzoylecgonine</a:t>
                      </a:r>
                      <a:endParaRPr lang="en-GB" dirty="0">
                        <a:effectLst/>
                      </a:endParaRPr>
                    </a:p>
                    <a:p>
                      <a:pPr fontAlgn="base">
                        <a:lnSpc>
                          <a:spcPct val="150000"/>
                        </a:lnSpc>
                        <a:buFont typeface="Arial"/>
                        <a:buChar char="•"/>
                      </a:pPr>
                      <a:r>
                        <a:rPr lang="en-GB" b="1" dirty="0">
                          <a:effectLst/>
                        </a:rPr>
                        <a:t>Start date of sanction:</a:t>
                      </a:r>
                      <a:r>
                        <a:rPr lang="en-GB" dirty="0">
                          <a:effectLst/>
                        </a:rPr>
                        <a:t> 03/11/2014</a:t>
                      </a:r>
                    </a:p>
                    <a:p>
                      <a:pPr fontAlgn="base">
                        <a:lnSpc>
                          <a:spcPct val="150000"/>
                        </a:lnSpc>
                        <a:buFont typeface="Arial"/>
                        <a:buChar char="•"/>
                      </a:pPr>
                      <a:r>
                        <a:rPr lang="en-GB" b="1" dirty="0">
                          <a:effectLst/>
                        </a:rPr>
                        <a:t>End date of sanction:</a:t>
                      </a:r>
                      <a:r>
                        <a:rPr lang="en-GB" dirty="0">
                          <a:effectLst/>
                        </a:rPr>
                        <a:t> 03/05/2016</a:t>
                      </a:r>
                    </a:p>
                  </a:txBody>
                  <a:tcPr marL="95250" marR="95250" marT="95250" marB="95250">
                    <a:lnL w="19050" cap="flat" cmpd="sng" algn="ctr">
                      <a:solidFill>
                        <a:srgbClr val="E6E6E6"/>
                      </a:solidFill>
                      <a:prstDash val="solid"/>
                      <a:round/>
                      <a:headEnd type="none" w="med" len="med"/>
                      <a:tailEnd type="none" w="med" len="med"/>
                    </a:lnL>
                    <a:lnR>
                      <a:noFill/>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FFFFFF"/>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7206208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ADRV – Case Study</a:t>
            </a:r>
          </a:p>
        </p:txBody>
      </p:sp>
      <p:graphicFrame>
        <p:nvGraphicFramePr>
          <p:cNvPr id="4" name="Table 3"/>
          <p:cNvGraphicFramePr>
            <a:graphicFrameLocks noGrp="1"/>
          </p:cNvGraphicFramePr>
          <p:nvPr>
            <p:extLst/>
          </p:nvPr>
        </p:nvGraphicFramePr>
        <p:xfrm>
          <a:off x="683567" y="1268760"/>
          <a:ext cx="7632848" cy="5434878"/>
        </p:xfrm>
        <a:graphic>
          <a:graphicData uri="http://schemas.openxmlformats.org/drawingml/2006/table">
            <a:tbl>
              <a:tblPr/>
              <a:tblGrid>
                <a:gridCol w="2637528">
                  <a:extLst>
                    <a:ext uri="{9D8B030D-6E8A-4147-A177-3AD203B41FA5}">
                      <a16:colId xmlns:a16="http://schemas.microsoft.com/office/drawing/2014/main" val="20000"/>
                    </a:ext>
                  </a:extLst>
                </a:gridCol>
                <a:gridCol w="2624208">
                  <a:extLst>
                    <a:ext uri="{9D8B030D-6E8A-4147-A177-3AD203B41FA5}">
                      <a16:colId xmlns:a16="http://schemas.microsoft.com/office/drawing/2014/main" val="20001"/>
                    </a:ext>
                  </a:extLst>
                </a:gridCol>
                <a:gridCol w="2371112">
                  <a:extLst>
                    <a:ext uri="{9D8B030D-6E8A-4147-A177-3AD203B41FA5}">
                      <a16:colId xmlns:a16="http://schemas.microsoft.com/office/drawing/2014/main" val="20002"/>
                    </a:ext>
                  </a:extLst>
                </a:gridCol>
              </a:tblGrid>
              <a:tr h="1129578">
                <a:tc>
                  <a:txBody>
                    <a:bodyPr/>
                    <a:lstStyle/>
                    <a:p>
                      <a:pPr fontAlgn="t">
                        <a:lnSpc>
                          <a:spcPct val="150000"/>
                        </a:lnSpc>
                      </a:pPr>
                      <a:r>
                        <a:rPr lang="en-GB" dirty="0">
                          <a:solidFill>
                            <a:srgbClr val="FFFFFF"/>
                          </a:solidFill>
                          <a:effectLst/>
                        </a:rPr>
                        <a:t>Motor Sports Association</a:t>
                      </a:r>
                    </a:p>
                  </a:txBody>
                  <a:tcPr marL="95250" marR="95250" marT="95250" marB="95250">
                    <a:lnL>
                      <a:noFill/>
                    </a:lnL>
                    <a:lnR w="9525" cap="flat" cmpd="sng" algn="ctr">
                      <a:solidFill>
                        <a:srgbClr val="EDEDED"/>
                      </a:solidFill>
                      <a:prstDash val="solid"/>
                      <a:round/>
                      <a:headEnd type="none" w="med" len="med"/>
                      <a:tailEnd type="none" w="med" len="med"/>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0799C4"/>
                    </a:solidFill>
                  </a:tcPr>
                </a:tc>
                <a:tc>
                  <a:txBody>
                    <a:bodyPr/>
                    <a:lstStyle/>
                    <a:p>
                      <a:pPr fontAlgn="t">
                        <a:lnSpc>
                          <a:spcPct val="150000"/>
                        </a:lnSpc>
                      </a:pPr>
                      <a:r>
                        <a:rPr lang="en-GB">
                          <a:solidFill>
                            <a:srgbClr val="FFFFFF"/>
                          </a:solidFill>
                          <a:effectLst/>
                        </a:rPr>
                        <a:t>11/07/2015</a:t>
                      </a:r>
                    </a:p>
                  </a:txBody>
                  <a:tcPr marL="95250" marR="95250" marT="95250" marB="95250">
                    <a:lnL w="9525" cap="flat" cmpd="sng" algn="ctr">
                      <a:solidFill>
                        <a:srgbClr val="EDEDED"/>
                      </a:solidFill>
                      <a:prstDash val="solid"/>
                      <a:round/>
                      <a:headEnd type="none" w="med" len="med"/>
                      <a:tailEnd type="none" w="med" len="med"/>
                    </a:lnL>
                    <a:lnR w="9525" cap="flat" cmpd="sng" algn="ctr">
                      <a:solidFill>
                        <a:srgbClr val="EDEDED"/>
                      </a:solidFill>
                      <a:prstDash val="solid"/>
                      <a:round/>
                      <a:headEnd type="none" w="med" len="med"/>
                      <a:tailEnd type="none" w="med" len="med"/>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0799C4"/>
                    </a:solidFill>
                  </a:tcPr>
                </a:tc>
                <a:tc>
                  <a:txBody>
                    <a:bodyPr/>
                    <a:lstStyle/>
                    <a:p>
                      <a:pPr fontAlgn="t"/>
                      <a:endParaRPr lang="en-GB" dirty="0">
                        <a:solidFill>
                          <a:srgbClr val="FFFFFF"/>
                        </a:solidFill>
                        <a:effectLst/>
                      </a:endParaRPr>
                    </a:p>
                  </a:txBody>
                  <a:tcPr marL="95250" marR="285750" marT="95250" marB="95250">
                    <a:lnL w="9525" cap="flat" cmpd="sng" algn="ctr">
                      <a:solidFill>
                        <a:srgbClr val="EDEDED"/>
                      </a:solidFill>
                      <a:prstDash val="solid"/>
                      <a:round/>
                      <a:headEnd type="none" w="med" len="med"/>
                      <a:tailEnd type="none" w="med" len="med"/>
                    </a:lnL>
                    <a:lnR>
                      <a:noFill/>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3575583">
                <a:tc gridSpan="3">
                  <a:txBody>
                    <a:bodyPr/>
                    <a:lstStyle/>
                    <a:p>
                      <a:pPr fontAlgn="base">
                        <a:lnSpc>
                          <a:spcPct val="150000"/>
                        </a:lnSpc>
                        <a:buFont typeface="Arial"/>
                        <a:buChar char="•"/>
                      </a:pPr>
                      <a:r>
                        <a:rPr lang="en-GB" b="1" dirty="0">
                          <a:effectLst/>
                        </a:rPr>
                        <a:t>Date of violation:</a:t>
                      </a:r>
                      <a:r>
                        <a:rPr lang="en-GB" dirty="0">
                          <a:effectLst/>
                        </a:rPr>
                        <a:t> 11/07/2015</a:t>
                      </a:r>
                    </a:p>
                    <a:p>
                      <a:pPr fontAlgn="base">
                        <a:lnSpc>
                          <a:spcPct val="150000"/>
                        </a:lnSpc>
                        <a:buFont typeface="Arial"/>
                        <a:buChar char="•"/>
                      </a:pPr>
                      <a:r>
                        <a:rPr lang="en-GB" b="1" dirty="0">
                          <a:effectLst/>
                        </a:rPr>
                        <a:t>Date added to website:</a:t>
                      </a:r>
                      <a:r>
                        <a:rPr lang="en-GB" dirty="0">
                          <a:effectLst/>
                        </a:rPr>
                        <a:t> 23/12/2015</a:t>
                      </a:r>
                    </a:p>
                    <a:p>
                      <a:pPr fontAlgn="base">
                        <a:lnSpc>
                          <a:spcPct val="150000"/>
                        </a:lnSpc>
                        <a:buFont typeface="Arial"/>
                        <a:buChar char="•"/>
                      </a:pPr>
                      <a:r>
                        <a:rPr lang="en-GB" b="1" dirty="0">
                          <a:effectLst/>
                        </a:rPr>
                        <a:t>Sport:</a:t>
                      </a:r>
                      <a:r>
                        <a:rPr lang="en-GB" dirty="0">
                          <a:effectLst/>
                        </a:rPr>
                        <a:t> Motor Sport</a:t>
                      </a:r>
                    </a:p>
                    <a:p>
                      <a:pPr fontAlgn="base">
                        <a:lnSpc>
                          <a:spcPct val="150000"/>
                        </a:lnSpc>
                        <a:buFont typeface="Arial"/>
                        <a:buChar char="•"/>
                      </a:pPr>
                      <a:r>
                        <a:rPr lang="en-GB" b="1" dirty="0">
                          <a:effectLst/>
                        </a:rPr>
                        <a:t>National Governing Body:</a:t>
                      </a:r>
                      <a:r>
                        <a:rPr lang="en-GB" dirty="0">
                          <a:effectLst/>
                        </a:rPr>
                        <a:t> Motor Sports Association</a:t>
                      </a:r>
                    </a:p>
                    <a:p>
                      <a:pPr fontAlgn="base">
                        <a:lnSpc>
                          <a:spcPct val="150000"/>
                        </a:lnSpc>
                        <a:buFont typeface="Arial"/>
                        <a:buChar char="•"/>
                      </a:pPr>
                      <a:r>
                        <a:rPr lang="en-GB" b="1" dirty="0">
                          <a:effectLst/>
                        </a:rPr>
                        <a:t>Rule violated:</a:t>
                      </a:r>
                      <a:r>
                        <a:rPr lang="en-GB" dirty="0">
                          <a:effectLst/>
                        </a:rPr>
                        <a:t> Presence of a prohibited substance or its metabolites or markers in an athlete's sample</a:t>
                      </a:r>
                    </a:p>
                    <a:p>
                      <a:pPr fontAlgn="base">
                        <a:lnSpc>
                          <a:spcPct val="150000"/>
                        </a:lnSpc>
                        <a:buFont typeface="Arial"/>
                        <a:buChar char="•"/>
                      </a:pPr>
                      <a:r>
                        <a:rPr lang="en-GB" b="1" dirty="0">
                          <a:effectLst/>
                        </a:rPr>
                        <a:t>Class of drug:</a:t>
                      </a:r>
                      <a:r>
                        <a:rPr lang="en-GB" dirty="0">
                          <a:effectLst/>
                        </a:rPr>
                        <a:t> Diuretics and Other Masking Agents, Stimulants</a:t>
                      </a:r>
                    </a:p>
                    <a:p>
                      <a:pPr fontAlgn="base">
                        <a:lnSpc>
                          <a:spcPct val="150000"/>
                        </a:lnSpc>
                        <a:buFont typeface="Arial"/>
                        <a:buChar char="•"/>
                      </a:pPr>
                      <a:r>
                        <a:rPr lang="en-GB" b="1" dirty="0">
                          <a:effectLst/>
                        </a:rPr>
                        <a:t>Substance:</a:t>
                      </a:r>
                      <a:r>
                        <a:rPr lang="en-GB" dirty="0">
                          <a:effectLst/>
                        </a:rPr>
                        <a:t> </a:t>
                      </a:r>
                      <a:r>
                        <a:rPr lang="en-GB" dirty="0" err="1">
                          <a:effectLst/>
                        </a:rPr>
                        <a:t>Benzoylecgonine</a:t>
                      </a:r>
                      <a:r>
                        <a:rPr lang="en-GB" dirty="0">
                          <a:effectLst/>
                        </a:rPr>
                        <a:t>, Furosemide</a:t>
                      </a:r>
                    </a:p>
                    <a:p>
                      <a:pPr fontAlgn="base">
                        <a:lnSpc>
                          <a:spcPct val="150000"/>
                        </a:lnSpc>
                        <a:buFont typeface="Arial"/>
                        <a:buChar char="•"/>
                      </a:pPr>
                      <a:r>
                        <a:rPr lang="en-GB" b="1" dirty="0">
                          <a:effectLst/>
                        </a:rPr>
                        <a:t>Start date of sanction:</a:t>
                      </a:r>
                      <a:r>
                        <a:rPr lang="en-GB" dirty="0">
                          <a:effectLst/>
                        </a:rPr>
                        <a:t> 11/07/2015</a:t>
                      </a:r>
                    </a:p>
                    <a:p>
                      <a:pPr fontAlgn="base">
                        <a:lnSpc>
                          <a:spcPct val="150000"/>
                        </a:lnSpc>
                        <a:buFont typeface="Arial"/>
                        <a:buChar char="•"/>
                      </a:pPr>
                      <a:r>
                        <a:rPr lang="en-GB" b="1" dirty="0">
                          <a:effectLst/>
                        </a:rPr>
                        <a:t>End date of sanction:</a:t>
                      </a:r>
                      <a:r>
                        <a:rPr lang="en-GB" dirty="0">
                          <a:effectLst/>
                        </a:rPr>
                        <a:t> 10/07/2017</a:t>
                      </a:r>
                    </a:p>
                  </a:txBody>
                  <a:tcPr marL="95250" marR="95250" marT="95250" marB="95250">
                    <a:lnL w="19050" cap="flat" cmpd="sng" algn="ctr">
                      <a:solidFill>
                        <a:srgbClr val="E6E6E6"/>
                      </a:solidFill>
                      <a:prstDash val="solid"/>
                      <a:round/>
                      <a:headEnd type="none" w="med" len="med"/>
                      <a:tailEnd type="none" w="med" len="med"/>
                    </a:lnL>
                    <a:lnR>
                      <a:noFill/>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FFFFFF"/>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3667900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ADRV – Case Study</a:t>
            </a:r>
          </a:p>
        </p:txBody>
      </p:sp>
      <p:graphicFrame>
        <p:nvGraphicFramePr>
          <p:cNvPr id="4" name="Table 3"/>
          <p:cNvGraphicFramePr>
            <a:graphicFrameLocks noGrp="1"/>
          </p:cNvGraphicFramePr>
          <p:nvPr>
            <p:extLst/>
          </p:nvPr>
        </p:nvGraphicFramePr>
        <p:xfrm>
          <a:off x="1619672" y="1484784"/>
          <a:ext cx="6537945" cy="4907280"/>
        </p:xfrm>
        <a:graphic>
          <a:graphicData uri="http://schemas.openxmlformats.org/drawingml/2006/table">
            <a:tbl>
              <a:tblPr/>
              <a:tblGrid>
                <a:gridCol w="2259185">
                  <a:extLst>
                    <a:ext uri="{9D8B030D-6E8A-4147-A177-3AD203B41FA5}">
                      <a16:colId xmlns:a16="http://schemas.microsoft.com/office/drawing/2014/main" val="20000"/>
                    </a:ext>
                  </a:extLst>
                </a:gridCol>
                <a:gridCol w="2247775">
                  <a:extLst>
                    <a:ext uri="{9D8B030D-6E8A-4147-A177-3AD203B41FA5}">
                      <a16:colId xmlns:a16="http://schemas.microsoft.com/office/drawing/2014/main" val="20001"/>
                    </a:ext>
                  </a:extLst>
                </a:gridCol>
                <a:gridCol w="2030985">
                  <a:extLst>
                    <a:ext uri="{9D8B030D-6E8A-4147-A177-3AD203B41FA5}">
                      <a16:colId xmlns:a16="http://schemas.microsoft.com/office/drawing/2014/main" val="20002"/>
                    </a:ext>
                  </a:extLst>
                </a:gridCol>
              </a:tblGrid>
              <a:tr h="0">
                <a:tc>
                  <a:txBody>
                    <a:bodyPr/>
                    <a:lstStyle/>
                    <a:p>
                      <a:pPr fontAlgn="t">
                        <a:lnSpc>
                          <a:spcPct val="150000"/>
                        </a:lnSpc>
                      </a:pPr>
                      <a:r>
                        <a:rPr lang="en-GB" dirty="0">
                          <a:solidFill>
                            <a:srgbClr val="FFFFFF"/>
                          </a:solidFill>
                          <a:effectLst/>
                        </a:rPr>
                        <a:t>Football Association</a:t>
                      </a:r>
                    </a:p>
                  </a:txBody>
                  <a:tcPr marL="95250" marR="95250" marT="95250" marB="95250">
                    <a:lnL>
                      <a:noFill/>
                    </a:lnL>
                    <a:lnR w="9525" cap="flat" cmpd="sng" algn="ctr">
                      <a:solidFill>
                        <a:srgbClr val="EDEDED"/>
                      </a:solidFill>
                      <a:prstDash val="solid"/>
                      <a:round/>
                      <a:headEnd type="none" w="med" len="med"/>
                      <a:tailEnd type="none" w="med" len="med"/>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0799C4"/>
                    </a:solidFill>
                  </a:tcPr>
                </a:tc>
                <a:tc>
                  <a:txBody>
                    <a:bodyPr/>
                    <a:lstStyle/>
                    <a:p>
                      <a:pPr fontAlgn="t">
                        <a:lnSpc>
                          <a:spcPct val="150000"/>
                        </a:lnSpc>
                      </a:pPr>
                      <a:r>
                        <a:rPr lang="en-GB">
                          <a:solidFill>
                            <a:srgbClr val="FFFFFF"/>
                          </a:solidFill>
                          <a:effectLst/>
                        </a:rPr>
                        <a:t>19/11/2016</a:t>
                      </a:r>
                    </a:p>
                  </a:txBody>
                  <a:tcPr marL="95250" marR="95250" marT="95250" marB="95250">
                    <a:lnL w="9525" cap="flat" cmpd="sng" algn="ctr">
                      <a:solidFill>
                        <a:srgbClr val="EDEDED"/>
                      </a:solidFill>
                      <a:prstDash val="solid"/>
                      <a:round/>
                      <a:headEnd type="none" w="med" len="med"/>
                      <a:tailEnd type="none" w="med" len="med"/>
                    </a:lnL>
                    <a:lnR w="9525" cap="flat" cmpd="sng" algn="ctr">
                      <a:solidFill>
                        <a:srgbClr val="EDEDED"/>
                      </a:solidFill>
                      <a:prstDash val="solid"/>
                      <a:round/>
                      <a:headEnd type="none" w="med" len="med"/>
                      <a:tailEnd type="none" w="med" len="med"/>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0799C4"/>
                    </a:solidFill>
                  </a:tcPr>
                </a:tc>
                <a:tc>
                  <a:txBody>
                    <a:bodyPr/>
                    <a:lstStyle/>
                    <a:p>
                      <a:pPr fontAlgn="t">
                        <a:lnSpc>
                          <a:spcPct val="150000"/>
                        </a:lnSpc>
                      </a:pPr>
                      <a:endParaRPr lang="en-GB" dirty="0">
                        <a:solidFill>
                          <a:srgbClr val="FFFFFF"/>
                        </a:solidFill>
                        <a:effectLst/>
                      </a:endParaRPr>
                    </a:p>
                  </a:txBody>
                  <a:tcPr marL="95250" marR="285750" marT="95250" marB="95250">
                    <a:lnL w="9525" cap="flat" cmpd="sng" algn="ctr">
                      <a:solidFill>
                        <a:srgbClr val="EDEDED"/>
                      </a:solidFill>
                      <a:prstDash val="solid"/>
                      <a:round/>
                      <a:headEnd type="none" w="med" len="med"/>
                      <a:tailEnd type="none" w="med" len="med"/>
                    </a:lnL>
                    <a:lnR>
                      <a:noFill/>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0">
                <a:tc gridSpan="3">
                  <a:txBody>
                    <a:bodyPr/>
                    <a:lstStyle/>
                    <a:p>
                      <a:pPr fontAlgn="base">
                        <a:lnSpc>
                          <a:spcPct val="150000"/>
                        </a:lnSpc>
                        <a:buFont typeface="Arial"/>
                        <a:buChar char="•"/>
                      </a:pPr>
                      <a:r>
                        <a:rPr lang="en-GB" b="1" dirty="0">
                          <a:effectLst/>
                        </a:rPr>
                        <a:t>Date of violation:</a:t>
                      </a:r>
                      <a:r>
                        <a:rPr lang="en-GB" dirty="0">
                          <a:effectLst/>
                        </a:rPr>
                        <a:t> 19/11/2016</a:t>
                      </a:r>
                    </a:p>
                    <a:p>
                      <a:pPr fontAlgn="base">
                        <a:lnSpc>
                          <a:spcPct val="150000"/>
                        </a:lnSpc>
                        <a:buFont typeface="Arial"/>
                        <a:buChar char="•"/>
                      </a:pPr>
                      <a:r>
                        <a:rPr lang="en-GB" b="1" dirty="0">
                          <a:effectLst/>
                        </a:rPr>
                        <a:t>Date added to website:</a:t>
                      </a:r>
                      <a:r>
                        <a:rPr lang="en-GB" dirty="0">
                          <a:effectLst/>
                        </a:rPr>
                        <a:t> 16/03/2017</a:t>
                      </a:r>
                    </a:p>
                    <a:p>
                      <a:pPr fontAlgn="base">
                        <a:lnSpc>
                          <a:spcPct val="150000"/>
                        </a:lnSpc>
                        <a:buFont typeface="Arial"/>
                        <a:buChar char="•"/>
                      </a:pPr>
                      <a:r>
                        <a:rPr lang="en-GB" b="1" dirty="0">
                          <a:effectLst/>
                        </a:rPr>
                        <a:t>Sport:</a:t>
                      </a:r>
                      <a:r>
                        <a:rPr lang="en-GB" dirty="0">
                          <a:effectLst/>
                        </a:rPr>
                        <a:t> Football</a:t>
                      </a:r>
                    </a:p>
                    <a:p>
                      <a:pPr fontAlgn="base">
                        <a:lnSpc>
                          <a:spcPct val="150000"/>
                        </a:lnSpc>
                        <a:buFont typeface="Arial"/>
                        <a:buChar char="•"/>
                      </a:pPr>
                      <a:r>
                        <a:rPr lang="en-GB" b="1" dirty="0">
                          <a:effectLst/>
                        </a:rPr>
                        <a:t>National Governing Body:</a:t>
                      </a:r>
                      <a:r>
                        <a:rPr lang="en-GB" dirty="0">
                          <a:effectLst/>
                        </a:rPr>
                        <a:t> Football Association</a:t>
                      </a:r>
                    </a:p>
                    <a:p>
                      <a:pPr fontAlgn="base">
                        <a:lnSpc>
                          <a:spcPct val="150000"/>
                        </a:lnSpc>
                        <a:buFont typeface="Arial"/>
                        <a:buChar char="•"/>
                      </a:pPr>
                      <a:r>
                        <a:rPr lang="en-GB" b="1" dirty="0">
                          <a:effectLst/>
                        </a:rPr>
                        <a:t>Rule violated:</a:t>
                      </a:r>
                      <a:r>
                        <a:rPr lang="en-GB" dirty="0">
                          <a:effectLst/>
                        </a:rPr>
                        <a:t> Presence of a prohibited substance or its metabolites or markers in an athlete's sample</a:t>
                      </a:r>
                    </a:p>
                    <a:p>
                      <a:pPr fontAlgn="base">
                        <a:lnSpc>
                          <a:spcPct val="150000"/>
                        </a:lnSpc>
                        <a:buFont typeface="Arial"/>
                        <a:buChar char="•"/>
                      </a:pPr>
                      <a:r>
                        <a:rPr lang="en-GB" b="1" dirty="0">
                          <a:effectLst/>
                        </a:rPr>
                        <a:t>Class of drug:</a:t>
                      </a:r>
                      <a:r>
                        <a:rPr lang="en-GB" dirty="0">
                          <a:effectLst/>
                        </a:rPr>
                        <a:t> Cannabinoids</a:t>
                      </a:r>
                    </a:p>
                    <a:p>
                      <a:pPr fontAlgn="base">
                        <a:lnSpc>
                          <a:spcPct val="150000"/>
                        </a:lnSpc>
                        <a:buFont typeface="Arial"/>
                        <a:buChar char="•"/>
                      </a:pPr>
                      <a:r>
                        <a:rPr lang="en-GB" b="1" dirty="0">
                          <a:effectLst/>
                        </a:rPr>
                        <a:t>Substance:</a:t>
                      </a:r>
                      <a:r>
                        <a:rPr lang="en-GB" dirty="0">
                          <a:effectLst/>
                        </a:rPr>
                        <a:t> Cannabis</a:t>
                      </a:r>
                    </a:p>
                    <a:p>
                      <a:pPr fontAlgn="base">
                        <a:lnSpc>
                          <a:spcPct val="150000"/>
                        </a:lnSpc>
                        <a:buFont typeface="Arial"/>
                        <a:buChar char="•"/>
                      </a:pPr>
                      <a:r>
                        <a:rPr lang="en-GB" b="1" dirty="0">
                          <a:effectLst/>
                        </a:rPr>
                        <a:t>Start date of sanction:</a:t>
                      </a:r>
                      <a:r>
                        <a:rPr lang="en-GB" dirty="0">
                          <a:effectLst/>
                        </a:rPr>
                        <a:t> 09/12/2016</a:t>
                      </a:r>
                    </a:p>
                    <a:p>
                      <a:pPr fontAlgn="base">
                        <a:lnSpc>
                          <a:spcPct val="150000"/>
                        </a:lnSpc>
                        <a:buFont typeface="Arial"/>
                        <a:buChar char="•"/>
                      </a:pPr>
                      <a:r>
                        <a:rPr lang="en-GB" b="1" dirty="0">
                          <a:effectLst/>
                        </a:rPr>
                        <a:t>End date of sanction:</a:t>
                      </a:r>
                      <a:r>
                        <a:rPr lang="en-GB" dirty="0">
                          <a:effectLst/>
                        </a:rPr>
                        <a:t> 28/04/2017</a:t>
                      </a:r>
                    </a:p>
                  </a:txBody>
                  <a:tcPr marL="95250" marR="95250" marT="95250" marB="95250">
                    <a:lnL w="19050" cap="flat" cmpd="sng" algn="ctr">
                      <a:solidFill>
                        <a:srgbClr val="E6E6E6"/>
                      </a:solidFill>
                      <a:prstDash val="solid"/>
                      <a:round/>
                      <a:headEnd type="none" w="med" len="med"/>
                      <a:tailEnd type="none" w="med" len="med"/>
                    </a:lnL>
                    <a:lnR>
                      <a:noFill/>
                    </a:lnR>
                    <a:lnT w="9525" cap="flat" cmpd="sng" algn="ctr">
                      <a:solidFill>
                        <a:srgbClr val="EDEDED"/>
                      </a:solidFill>
                      <a:prstDash val="solid"/>
                      <a:round/>
                      <a:headEnd type="none" w="med" len="med"/>
                      <a:tailEnd type="none" w="med" len="med"/>
                    </a:lnT>
                    <a:lnB w="9525" cap="flat" cmpd="sng" algn="ctr">
                      <a:solidFill>
                        <a:srgbClr val="EDEDED"/>
                      </a:solidFill>
                      <a:prstDash val="solid"/>
                      <a:round/>
                      <a:headEnd type="none" w="med" len="med"/>
                      <a:tailEnd type="none" w="med" len="med"/>
                    </a:lnB>
                    <a:solidFill>
                      <a:srgbClr val="FFFFFF"/>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8830550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Therapeutic Use Exemptions</a:t>
            </a:r>
            <a:endParaRPr lang="en-GB" dirty="0"/>
          </a:p>
        </p:txBody>
      </p:sp>
      <p:sp>
        <p:nvSpPr>
          <p:cNvPr id="3" name="Content Placeholder 2"/>
          <p:cNvSpPr>
            <a:spLocks noGrp="1"/>
          </p:cNvSpPr>
          <p:nvPr>
            <p:ph idx="1"/>
          </p:nvPr>
        </p:nvSpPr>
        <p:spPr/>
        <p:txBody>
          <a:bodyPr>
            <a:normAutofit fontScale="85000" lnSpcReduction="20000"/>
          </a:bodyPr>
          <a:lstStyle/>
          <a:p>
            <a:pPr marL="0" indent="0" algn="ctr">
              <a:buNone/>
            </a:pPr>
            <a:r>
              <a:rPr lang="en-GB" sz="2400" dirty="0">
                <a:solidFill>
                  <a:srgbClr val="0070C0"/>
                </a:solidFill>
              </a:rPr>
              <a:t>a means by which an athlete can obtain approval to use a prescribed prohibited substance or method for the treatment of a legitimate </a:t>
            </a:r>
            <a:r>
              <a:rPr lang="en-GB" sz="2600" dirty="0" smtClean="0">
                <a:solidFill>
                  <a:srgbClr val="0070C0"/>
                </a:solidFill>
              </a:rPr>
              <a:t>medical </a:t>
            </a:r>
            <a:r>
              <a:rPr lang="en-GB" sz="2600" dirty="0">
                <a:solidFill>
                  <a:srgbClr val="0070C0"/>
                </a:solidFill>
              </a:rPr>
              <a:t>condition</a:t>
            </a:r>
            <a:r>
              <a:rPr lang="en-GB" sz="2600" dirty="0" smtClean="0">
                <a:solidFill>
                  <a:srgbClr val="0070C0"/>
                </a:solidFill>
              </a:rPr>
              <a:t>.</a:t>
            </a:r>
          </a:p>
          <a:p>
            <a:pPr marL="0" indent="0" algn="ctr">
              <a:buNone/>
            </a:pPr>
            <a:endParaRPr lang="en-GB" sz="2600" dirty="0" smtClean="0">
              <a:solidFill>
                <a:srgbClr val="0070C0"/>
              </a:solidFill>
            </a:endParaRPr>
          </a:p>
          <a:p>
            <a:pPr marL="0" indent="0" fontAlgn="base">
              <a:buNone/>
            </a:pPr>
            <a:r>
              <a:rPr lang="en-GB" sz="2600" dirty="0" smtClean="0"/>
              <a:t>Check </a:t>
            </a:r>
            <a:r>
              <a:rPr lang="en-GB" sz="2600" dirty="0"/>
              <a:t>to see if any medications </a:t>
            </a:r>
            <a:r>
              <a:rPr lang="en-GB" sz="2600" dirty="0" smtClean="0"/>
              <a:t>being using </a:t>
            </a:r>
            <a:r>
              <a:rPr lang="en-GB" sz="2600" dirty="0"/>
              <a:t>are prohibited on Global DRO. If the medication is not </a:t>
            </a:r>
            <a:r>
              <a:rPr lang="en-GB" sz="2600" dirty="0" smtClean="0"/>
              <a:t>prohibited then prescribed </a:t>
            </a:r>
            <a:r>
              <a:rPr lang="en-GB" sz="2600" dirty="0"/>
              <a:t>medication or </a:t>
            </a:r>
            <a:r>
              <a:rPr lang="en-GB" sz="2600" dirty="0" smtClean="0"/>
              <a:t>treatment</a:t>
            </a:r>
            <a:r>
              <a:rPr lang="en-GB" sz="2600" dirty="0"/>
              <a:t> </a:t>
            </a:r>
            <a:r>
              <a:rPr lang="en-GB" sz="2600" dirty="0" smtClean="0"/>
              <a:t>can be used immediately.</a:t>
            </a:r>
          </a:p>
          <a:p>
            <a:pPr marL="0" indent="0" fontAlgn="base">
              <a:buNone/>
            </a:pPr>
            <a:endParaRPr lang="en-GB" sz="2600" dirty="0" smtClean="0"/>
          </a:p>
          <a:p>
            <a:pPr marL="0" indent="0" fontAlgn="base">
              <a:buNone/>
            </a:pPr>
            <a:r>
              <a:rPr lang="en-GB" sz="2600" dirty="0" smtClean="0"/>
              <a:t>If </a:t>
            </a:r>
            <a:r>
              <a:rPr lang="en-GB" sz="2600" dirty="0"/>
              <a:t>the medication is prohibited </a:t>
            </a:r>
            <a:r>
              <a:rPr lang="en-GB" sz="2600" dirty="0" smtClean="0"/>
              <a:t>check </a:t>
            </a:r>
            <a:r>
              <a:rPr lang="en-GB" sz="2600" dirty="0"/>
              <a:t>with your prescribing </a:t>
            </a:r>
            <a:r>
              <a:rPr lang="en-GB" sz="2600" dirty="0" smtClean="0"/>
              <a:t>physician </a:t>
            </a:r>
            <a:r>
              <a:rPr lang="en-GB" sz="2600" dirty="0"/>
              <a:t>to see if there are any alternative medications of </a:t>
            </a:r>
            <a:r>
              <a:rPr lang="en-GB" sz="2600" dirty="0" smtClean="0"/>
              <a:t>treatments </a:t>
            </a:r>
            <a:r>
              <a:rPr lang="en-GB" sz="2600" dirty="0"/>
              <a:t>that are prohibited</a:t>
            </a:r>
            <a:r>
              <a:rPr lang="en-GB" sz="2600" dirty="0" smtClean="0"/>
              <a:t>.</a:t>
            </a:r>
          </a:p>
          <a:p>
            <a:pPr marL="0" indent="0" fontAlgn="base">
              <a:buNone/>
            </a:pPr>
            <a:endParaRPr lang="en-GB" sz="2600" dirty="0"/>
          </a:p>
          <a:p>
            <a:pPr marL="0" indent="0" fontAlgn="base">
              <a:buNone/>
            </a:pPr>
            <a:r>
              <a:rPr lang="en-GB" sz="2600" dirty="0" smtClean="0"/>
              <a:t>If </a:t>
            </a:r>
            <a:r>
              <a:rPr lang="en-GB" sz="2600" dirty="0"/>
              <a:t>it is prohibited and there are no permitted alternatives, you </a:t>
            </a:r>
            <a:r>
              <a:rPr lang="en-GB" sz="2600" dirty="0" smtClean="0"/>
              <a:t>now need </a:t>
            </a:r>
            <a:r>
              <a:rPr lang="en-GB" sz="2600" dirty="0"/>
              <a:t>to work out if you need a TUE in advance or </a:t>
            </a:r>
            <a:r>
              <a:rPr lang="en-GB" sz="2600" dirty="0" smtClean="0"/>
              <a:t>a retroactive </a:t>
            </a:r>
            <a:r>
              <a:rPr lang="en-GB" sz="2600" dirty="0"/>
              <a:t>TUE.</a:t>
            </a:r>
          </a:p>
          <a:p>
            <a:pPr marL="0" indent="0" algn="ctr">
              <a:buNone/>
            </a:pPr>
            <a:endParaRPr lang="en-GB" sz="2400" dirty="0">
              <a:solidFill>
                <a:srgbClr val="0070C0"/>
              </a:solidFill>
            </a:endParaRPr>
          </a:p>
        </p:txBody>
      </p:sp>
      <p:sp>
        <p:nvSpPr>
          <p:cNvPr id="4" name="Down Arrow 3"/>
          <p:cNvSpPr/>
          <p:nvPr/>
        </p:nvSpPr>
        <p:spPr>
          <a:xfrm>
            <a:off x="4788024" y="3501008"/>
            <a:ext cx="216024" cy="3600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Down Arrow 4"/>
          <p:cNvSpPr/>
          <p:nvPr/>
        </p:nvSpPr>
        <p:spPr>
          <a:xfrm>
            <a:off x="4820576" y="4653136"/>
            <a:ext cx="216024" cy="3600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031812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dirty="0" smtClean="0"/>
              <a:t>Anti-doping rule violations are the responsibility of the athlete and are likely to result in a ban.</a:t>
            </a:r>
          </a:p>
          <a:p>
            <a:pPr marL="0" indent="0">
              <a:buNone/>
            </a:pPr>
            <a:endParaRPr lang="en-GB" dirty="0"/>
          </a:p>
          <a:p>
            <a:pPr marL="0" indent="0">
              <a:buNone/>
            </a:pPr>
            <a:r>
              <a:rPr lang="en-GB" dirty="0" smtClean="0"/>
              <a:t>You, as an advisor should have a clear and up to date understanding of the rules and violations and know where to find the prohibited substances list. You can be banned by colluding with an athlete or organisation who is found guilty of using banned substances</a:t>
            </a:r>
          </a:p>
          <a:p>
            <a:pPr marL="0" indent="0">
              <a:buNone/>
            </a:pPr>
            <a:endParaRPr lang="en-GB" dirty="0"/>
          </a:p>
          <a:p>
            <a:pPr marL="0" indent="0" algn="ctr">
              <a:buNone/>
            </a:pPr>
            <a:r>
              <a:rPr lang="en-GB" i="1" dirty="0">
                <a:solidFill>
                  <a:srgbClr val="FF0000"/>
                </a:solidFill>
              </a:rPr>
              <a:t>Clean Sport Advisor Course</a:t>
            </a:r>
          </a:p>
          <a:p>
            <a:pPr marL="0" indent="0" algn="ctr">
              <a:buNone/>
            </a:pPr>
            <a:r>
              <a:rPr lang="en-GB" dirty="0">
                <a:hlinkClick r:id="rId2"/>
              </a:rPr>
              <a:t>http://ukad.coachwisehub.com/store</a:t>
            </a:r>
            <a:endParaRPr lang="en-GB" dirty="0"/>
          </a:p>
        </p:txBody>
      </p:sp>
    </p:spTree>
    <p:extLst>
      <p:ext uri="{BB962C8B-B14F-4D97-AF65-F5344CB8AC3E}">
        <p14:creationId xmlns:p14="http://schemas.microsoft.com/office/powerpoint/2010/main" val="20875705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Thought?</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r>
              <a:rPr lang="en-GB" dirty="0" smtClean="0"/>
              <a:t>Why are many ergogenic aids banned?</a:t>
            </a:r>
          </a:p>
          <a:p>
            <a:pPr marL="0" indent="0">
              <a:buNone/>
            </a:pPr>
            <a:endParaRPr lang="en-GB" dirty="0"/>
          </a:p>
          <a:p>
            <a:pPr marL="0" indent="0">
              <a:buNone/>
            </a:pPr>
            <a:r>
              <a:rPr lang="en-GB" dirty="0" smtClean="0"/>
              <a:t>Do you agree with these bans?</a:t>
            </a:r>
          </a:p>
          <a:p>
            <a:pPr marL="0" indent="0">
              <a:buNone/>
            </a:pPr>
            <a:endParaRPr lang="en-GB" dirty="0"/>
          </a:p>
          <a:p>
            <a:pPr marL="0" indent="0">
              <a:buNone/>
            </a:pPr>
            <a:r>
              <a:rPr lang="en-GB" dirty="0" smtClean="0"/>
              <a:t>Are there aids not banned that should be?</a:t>
            </a:r>
            <a:endParaRPr lang="en-GB" dirty="0"/>
          </a:p>
        </p:txBody>
      </p:sp>
    </p:spTree>
    <p:extLst>
      <p:ext uri="{BB962C8B-B14F-4D97-AF65-F5344CB8AC3E}">
        <p14:creationId xmlns:p14="http://schemas.microsoft.com/office/powerpoint/2010/main" val="605817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Athlete Biological Passport (ABP)</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GB" sz="2400" dirty="0" smtClean="0"/>
              <a:t>First drug testing introduced in 1960’s to detect the presence of abnormal substances in the blood / urine. </a:t>
            </a:r>
          </a:p>
          <a:p>
            <a:pPr marL="0" indent="0">
              <a:buNone/>
            </a:pPr>
            <a:endParaRPr lang="en-GB" sz="2400" dirty="0"/>
          </a:p>
          <a:p>
            <a:pPr marL="0" indent="0">
              <a:buNone/>
            </a:pPr>
            <a:r>
              <a:rPr lang="en-GB" sz="2400" dirty="0" smtClean="0"/>
              <a:t>Improvement in doping strategies, new (hard to detect drugs), pharmacological progress and micro doping often means these substances are hard to detect.</a:t>
            </a:r>
          </a:p>
          <a:p>
            <a:pPr marL="0" indent="0">
              <a:buNone/>
            </a:pPr>
            <a:endParaRPr lang="en-GB" sz="2400" dirty="0"/>
          </a:p>
          <a:p>
            <a:pPr marL="0" indent="0">
              <a:buNone/>
            </a:pPr>
            <a:r>
              <a:rPr lang="en-GB" sz="2400" dirty="0" smtClean="0"/>
              <a:t>New doping strategy to measure </a:t>
            </a:r>
            <a:r>
              <a:rPr lang="en-GB" sz="2400" i="1" dirty="0" smtClean="0">
                <a:solidFill>
                  <a:srgbClr val="FF0000"/>
                </a:solidFill>
              </a:rPr>
              <a:t>abnormal</a:t>
            </a:r>
            <a:r>
              <a:rPr lang="en-GB" sz="2400" dirty="0" smtClean="0"/>
              <a:t> levels of substances or metabolites in the blood.</a:t>
            </a:r>
          </a:p>
          <a:p>
            <a:pPr marL="0" indent="0">
              <a:buNone/>
            </a:pPr>
            <a:endParaRPr lang="en-GB" sz="2400" dirty="0"/>
          </a:p>
          <a:p>
            <a:pPr marL="0" indent="0">
              <a:buNone/>
            </a:pPr>
            <a:r>
              <a:rPr lang="en-GB" sz="2400" dirty="0" smtClean="0"/>
              <a:t>However some athletes naturally have abnormal levels of metabolites (that’s what makes them elite)</a:t>
            </a:r>
          </a:p>
          <a:p>
            <a:pPr marL="0" indent="0">
              <a:buNone/>
            </a:pPr>
            <a:endParaRPr lang="en-GB" sz="2400" dirty="0"/>
          </a:p>
          <a:p>
            <a:pPr marL="0" indent="0">
              <a:buNone/>
            </a:pPr>
            <a:r>
              <a:rPr lang="en-GB" sz="2400" dirty="0" smtClean="0"/>
              <a:t>ABP records ‘normal’ levels of blood / urine metabolites for that athlete (which are very consistent) and compares these to current and on-going tests.</a:t>
            </a:r>
            <a:endParaRPr lang="en-GB" sz="2400" dirty="0"/>
          </a:p>
        </p:txBody>
      </p:sp>
    </p:spTree>
    <p:extLst>
      <p:ext uri="{BB962C8B-B14F-4D97-AF65-F5344CB8AC3E}">
        <p14:creationId xmlns:p14="http://schemas.microsoft.com/office/powerpoint/2010/main" val="6751373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Effectiveness of ABP</a:t>
            </a:r>
            <a:endParaRPr lang="en-GB" dirty="0"/>
          </a:p>
        </p:txBody>
      </p:sp>
      <p:pic>
        <p:nvPicPr>
          <p:cNvPr id="1026" name="Picture 2" descr="Image result for athlete biological passpor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1838" y="1484784"/>
            <a:ext cx="8690642" cy="47224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134545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Sporting Impact of ABP</a:t>
            </a:r>
            <a:endParaRPr lang="en-GB" dirty="0"/>
          </a:p>
        </p:txBody>
      </p:sp>
      <p:pic>
        <p:nvPicPr>
          <p:cNvPr id="2050" name="Picture 2" descr="Image result for athlete biological passpor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451" y="1340768"/>
            <a:ext cx="9010650" cy="5324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79563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Genetic Influence on Performance</a:t>
            </a:r>
            <a:endParaRPr lang="en-GB" dirty="0"/>
          </a:p>
        </p:txBody>
      </p:sp>
      <p:sp>
        <p:nvSpPr>
          <p:cNvPr id="3" name="Content Placeholder 2"/>
          <p:cNvSpPr>
            <a:spLocks noGrp="1"/>
          </p:cNvSpPr>
          <p:nvPr>
            <p:ph idx="1"/>
          </p:nvPr>
        </p:nvSpPr>
        <p:spPr/>
        <p:txBody>
          <a:bodyPr>
            <a:normAutofit fontScale="92500" lnSpcReduction="20000"/>
          </a:bodyPr>
          <a:lstStyle/>
          <a:p>
            <a:pPr marL="0" indent="0" algn="ctr">
              <a:buNone/>
            </a:pPr>
            <a:r>
              <a:rPr lang="en-GB" sz="3000" dirty="0" smtClean="0">
                <a:solidFill>
                  <a:srgbClr val="FF0000"/>
                </a:solidFill>
              </a:rPr>
              <a:t>The Next Ergogenic Tool?</a:t>
            </a:r>
          </a:p>
          <a:p>
            <a:pPr marL="0" indent="0" algn="ctr">
              <a:buNone/>
            </a:pPr>
            <a:endParaRPr lang="en-GB" sz="3000" dirty="0"/>
          </a:p>
          <a:p>
            <a:pPr marL="514350" indent="-514350">
              <a:buFont typeface="+mj-lt"/>
              <a:buAutoNum type="arabicPeriod"/>
            </a:pPr>
            <a:r>
              <a:rPr lang="en-GB" sz="3000" dirty="0" smtClean="0"/>
              <a:t>To what extent do genes influence performance?</a:t>
            </a:r>
          </a:p>
          <a:p>
            <a:pPr marL="514350" indent="-514350">
              <a:buFont typeface="+mj-lt"/>
              <a:buAutoNum type="arabicPeriod"/>
            </a:pPr>
            <a:endParaRPr lang="en-GB" sz="3000" dirty="0" smtClean="0"/>
          </a:p>
          <a:p>
            <a:pPr marL="514350" indent="-514350">
              <a:buFont typeface="+mj-lt"/>
              <a:buAutoNum type="arabicPeriod"/>
            </a:pPr>
            <a:r>
              <a:rPr lang="en-GB" sz="3000" dirty="0" smtClean="0"/>
              <a:t>Can we link specific genes are to high performance characteristic?</a:t>
            </a:r>
          </a:p>
          <a:p>
            <a:pPr marL="514350" indent="-514350">
              <a:buFont typeface="+mj-lt"/>
              <a:buAutoNum type="arabicPeriod"/>
            </a:pPr>
            <a:endParaRPr lang="en-GB" sz="3000" dirty="0"/>
          </a:p>
          <a:p>
            <a:pPr marL="514350" indent="-514350">
              <a:buFont typeface="+mj-lt"/>
              <a:buAutoNum type="arabicPeriod"/>
            </a:pPr>
            <a:r>
              <a:rPr lang="en-GB" sz="3000" dirty="0" smtClean="0"/>
              <a:t>How do we influence genetic phenotype?</a:t>
            </a:r>
          </a:p>
          <a:p>
            <a:pPr marL="514350" indent="-514350">
              <a:buFont typeface="+mj-lt"/>
              <a:buAutoNum type="arabicPeriod"/>
            </a:pPr>
            <a:endParaRPr lang="en-GB" sz="3000" dirty="0"/>
          </a:p>
          <a:p>
            <a:pPr marL="514350" indent="-514350">
              <a:buFont typeface="+mj-lt"/>
              <a:buAutoNum type="arabicPeriod"/>
            </a:pPr>
            <a:r>
              <a:rPr lang="en-GB" sz="3000" dirty="0" smtClean="0"/>
              <a:t>Should be genetically test athletes?</a:t>
            </a:r>
          </a:p>
          <a:p>
            <a:pPr marL="0" indent="0" algn="ctr">
              <a:buNone/>
            </a:pPr>
            <a:endParaRPr lang="en-GB" dirty="0"/>
          </a:p>
          <a:p>
            <a:pPr marL="0" indent="0" algn="ctr">
              <a:buNone/>
            </a:pPr>
            <a:endParaRPr lang="en-GB" dirty="0"/>
          </a:p>
        </p:txBody>
      </p:sp>
    </p:spTree>
    <p:extLst>
      <p:ext uri="{BB962C8B-B14F-4D97-AF65-F5344CB8AC3E}">
        <p14:creationId xmlns:p14="http://schemas.microsoft.com/office/powerpoint/2010/main" val="12610694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Contribution of genetic to performance continuum.</a:t>
            </a:r>
            <a:endParaRPr lang="en-GB" dirty="0"/>
          </a:p>
        </p:txBody>
      </p:sp>
      <p:pic>
        <p:nvPicPr>
          <p:cNvPr id="4" name="Picture 3"/>
          <p:cNvPicPr>
            <a:picLocks noChangeAspect="1"/>
          </p:cNvPicPr>
          <p:nvPr/>
        </p:nvPicPr>
        <p:blipFill>
          <a:blip r:embed="rId2"/>
          <a:stretch>
            <a:fillRect/>
          </a:stretch>
        </p:blipFill>
        <p:spPr>
          <a:xfrm>
            <a:off x="539552" y="1844824"/>
            <a:ext cx="4464496" cy="4436595"/>
          </a:xfrm>
          <a:prstGeom prst="rect">
            <a:avLst/>
          </a:prstGeom>
        </p:spPr>
      </p:pic>
      <p:sp>
        <p:nvSpPr>
          <p:cNvPr id="5" name="TextBox 4"/>
          <p:cNvSpPr txBox="1"/>
          <p:nvPr/>
        </p:nvSpPr>
        <p:spPr>
          <a:xfrm>
            <a:off x="5292080" y="1844824"/>
            <a:ext cx="3394720" cy="3416320"/>
          </a:xfrm>
          <a:prstGeom prst="rect">
            <a:avLst/>
          </a:prstGeom>
          <a:noFill/>
        </p:spPr>
        <p:txBody>
          <a:bodyPr wrap="square" rtlCol="0">
            <a:spAutoFit/>
          </a:bodyPr>
          <a:lstStyle/>
          <a:p>
            <a:r>
              <a:rPr lang="en-GB" dirty="0" smtClean="0"/>
              <a:t>Depends on;</a:t>
            </a:r>
          </a:p>
          <a:p>
            <a:endParaRPr lang="en-GB" dirty="0"/>
          </a:p>
          <a:p>
            <a:r>
              <a:rPr lang="en-GB" dirty="0" smtClean="0"/>
              <a:t>Type of performance outcome.</a:t>
            </a:r>
          </a:p>
          <a:p>
            <a:endParaRPr lang="en-GB" dirty="0"/>
          </a:p>
          <a:p>
            <a:r>
              <a:rPr lang="en-GB" dirty="0" smtClean="0"/>
              <a:t>Type of traits required.</a:t>
            </a:r>
          </a:p>
          <a:p>
            <a:endParaRPr lang="en-GB" dirty="0"/>
          </a:p>
          <a:p>
            <a:r>
              <a:rPr lang="en-GB" dirty="0" smtClean="0"/>
              <a:t>Type of training support / environment.</a:t>
            </a:r>
          </a:p>
          <a:p>
            <a:endParaRPr lang="en-GB" dirty="0"/>
          </a:p>
          <a:p>
            <a:r>
              <a:rPr lang="en-GB" dirty="0" err="1" smtClean="0"/>
              <a:t>Ethicity</a:t>
            </a:r>
            <a:endParaRPr lang="en-GB" dirty="0" smtClean="0"/>
          </a:p>
          <a:p>
            <a:endParaRPr lang="en-GB" dirty="0"/>
          </a:p>
          <a:p>
            <a:endParaRPr lang="en-GB" dirty="0"/>
          </a:p>
        </p:txBody>
      </p:sp>
    </p:spTree>
    <p:extLst>
      <p:ext uri="{BB962C8B-B14F-4D97-AF65-F5344CB8AC3E}">
        <p14:creationId xmlns:p14="http://schemas.microsoft.com/office/powerpoint/2010/main" val="25433459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Terminonology</a:t>
            </a:r>
            <a:endParaRPr lang="en-GB" dirty="0"/>
          </a:p>
        </p:txBody>
      </p:sp>
      <p:sp>
        <p:nvSpPr>
          <p:cNvPr id="3" name="Content Placeholder 2"/>
          <p:cNvSpPr>
            <a:spLocks noGrp="1"/>
          </p:cNvSpPr>
          <p:nvPr>
            <p:ph idx="1"/>
          </p:nvPr>
        </p:nvSpPr>
        <p:spPr/>
        <p:txBody>
          <a:bodyPr/>
          <a:lstStyle/>
          <a:p>
            <a:pPr marL="0" indent="0">
              <a:buNone/>
            </a:pPr>
            <a:r>
              <a:rPr lang="en-GB" dirty="0" smtClean="0"/>
              <a:t>Gene expression</a:t>
            </a:r>
          </a:p>
          <a:p>
            <a:pPr marL="0" indent="0">
              <a:buNone/>
            </a:pPr>
            <a:r>
              <a:rPr lang="en-GB" dirty="0" smtClean="0"/>
              <a:t>Epigenetics</a:t>
            </a:r>
          </a:p>
          <a:p>
            <a:pPr marL="0" indent="0">
              <a:buNone/>
            </a:pPr>
            <a:r>
              <a:rPr lang="en-GB" dirty="0" smtClean="0"/>
              <a:t>Allele</a:t>
            </a:r>
          </a:p>
          <a:p>
            <a:pPr marL="0" indent="0">
              <a:buNone/>
            </a:pPr>
            <a:r>
              <a:rPr lang="en-GB" dirty="0" smtClean="0"/>
              <a:t>Polymorphism</a:t>
            </a:r>
            <a:endParaRPr lang="en-GB" dirty="0"/>
          </a:p>
        </p:txBody>
      </p:sp>
    </p:spTree>
    <p:extLst>
      <p:ext uri="{BB962C8B-B14F-4D97-AF65-F5344CB8AC3E}">
        <p14:creationId xmlns:p14="http://schemas.microsoft.com/office/powerpoint/2010/main" val="2406547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Identifying Talent</a:t>
            </a:r>
            <a:endParaRPr lang="en-GB" dirty="0"/>
          </a:p>
        </p:txBody>
      </p:sp>
      <p:sp>
        <p:nvSpPr>
          <p:cNvPr id="3" name="Content Placeholder 2"/>
          <p:cNvSpPr>
            <a:spLocks noGrp="1"/>
          </p:cNvSpPr>
          <p:nvPr>
            <p:ph idx="1"/>
          </p:nvPr>
        </p:nvSpPr>
        <p:spPr/>
        <p:txBody>
          <a:bodyPr>
            <a:normAutofit/>
          </a:bodyPr>
          <a:lstStyle/>
          <a:p>
            <a:pPr marL="0" indent="0">
              <a:buNone/>
            </a:pPr>
            <a:r>
              <a:rPr lang="en-GB" sz="2800" i="1" dirty="0" smtClean="0"/>
              <a:t>‘The </a:t>
            </a:r>
            <a:r>
              <a:rPr lang="en-GB" sz="2800" i="1" dirty="0"/>
              <a:t>use of total genotype scores, composed of a high number of performance-enhancing polymorphisms, will likely be one of the best strategies in the utilisation of genetic information to identify talent in </a:t>
            </a:r>
            <a:r>
              <a:rPr lang="en-GB" sz="2800" i="1" dirty="0" smtClean="0"/>
              <a:t>sport’</a:t>
            </a:r>
          </a:p>
          <a:p>
            <a:pPr marL="0" indent="0">
              <a:buNone/>
            </a:pPr>
            <a:endParaRPr lang="en-GB" sz="2800" i="1" dirty="0"/>
          </a:p>
          <a:p>
            <a:pPr marL="0" indent="0">
              <a:buNone/>
            </a:pPr>
            <a:r>
              <a:rPr lang="en-GB" sz="2000" dirty="0" smtClean="0"/>
              <a:t>Pickering et al. (2019) Can genetic testing Identify talent for sport? </a:t>
            </a:r>
            <a:endParaRPr lang="en-GB" sz="2000" dirty="0"/>
          </a:p>
        </p:txBody>
      </p:sp>
    </p:spTree>
    <p:extLst>
      <p:ext uri="{BB962C8B-B14F-4D97-AF65-F5344CB8AC3E}">
        <p14:creationId xmlns:p14="http://schemas.microsoft.com/office/powerpoint/2010/main" val="14962251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Endurance performance</a:t>
            </a:r>
            <a:endParaRPr lang="en-GB" dirty="0"/>
          </a:p>
        </p:txBody>
      </p:sp>
      <p:sp>
        <p:nvSpPr>
          <p:cNvPr id="3" name="Content Placeholder 2"/>
          <p:cNvSpPr>
            <a:spLocks noGrp="1"/>
          </p:cNvSpPr>
          <p:nvPr>
            <p:ph idx="1"/>
          </p:nvPr>
        </p:nvSpPr>
        <p:spPr/>
        <p:txBody>
          <a:bodyPr/>
          <a:lstStyle/>
          <a:p>
            <a:pPr marL="0" indent="0">
              <a:buNone/>
            </a:pPr>
            <a:r>
              <a:rPr lang="en-GB" dirty="0" smtClean="0"/>
              <a:t>MCT1 T1470A polymorphism associated with lactate transport.</a:t>
            </a:r>
          </a:p>
          <a:p>
            <a:pPr marL="0" indent="0">
              <a:buNone/>
            </a:pPr>
            <a:r>
              <a:rPr lang="en-GB" sz="1600" dirty="0" err="1" smtClean="0"/>
              <a:t>Cupeiro</a:t>
            </a:r>
            <a:r>
              <a:rPr lang="en-GB" sz="1600" dirty="0" smtClean="0"/>
              <a:t> et al (2012) ‘Influence </a:t>
            </a:r>
            <a:r>
              <a:rPr lang="en-GB" sz="1600" dirty="0"/>
              <a:t>of the </a:t>
            </a:r>
            <a:r>
              <a:rPr lang="en-GB" sz="1600" i="1" dirty="0"/>
              <a:t>MCT1</a:t>
            </a:r>
            <a:r>
              <a:rPr lang="en-GB" sz="1600" dirty="0"/>
              <a:t>-T1470A polymorphism (rs1049434) on blood lactate accumulation during different circuit weight trainings in men and </a:t>
            </a:r>
            <a:r>
              <a:rPr lang="en-GB" sz="1600" dirty="0" smtClean="0"/>
              <a:t>women’, Journal of Science and Medicine in Sport, 15(6), pp.541-547.</a:t>
            </a:r>
            <a:endParaRPr lang="en-GB" sz="1600" dirty="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40116430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Power and Strength</a:t>
            </a:r>
            <a:endParaRPr lang="en-GB" dirty="0"/>
          </a:p>
        </p:txBody>
      </p:sp>
      <p:sp>
        <p:nvSpPr>
          <p:cNvPr id="3" name="Content Placeholder 2"/>
          <p:cNvSpPr>
            <a:spLocks noGrp="1"/>
          </p:cNvSpPr>
          <p:nvPr>
            <p:ph idx="1"/>
          </p:nvPr>
        </p:nvSpPr>
        <p:spPr/>
        <p:txBody>
          <a:bodyPr/>
          <a:lstStyle/>
          <a:p>
            <a:pPr marL="0" indent="0">
              <a:buNone/>
            </a:pPr>
            <a:r>
              <a:rPr lang="en-GB" sz="1800" dirty="0"/>
              <a:t>9 genetic polymorphisms associated with high performance power athletes</a:t>
            </a:r>
            <a:r>
              <a:rPr lang="en-GB" sz="1800" dirty="0" smtClean="0"/>
              <a:t>.</a:t>
            </a:r>
          </a:p>
          <a:p>
            <a:pPr marL="0" indent="0">
              <a:buNone/>
            </a:pPr>
            <a:endParaRPr lang="en-GB" sz="1800" dirty="0" smtClean="0"/>
          </a:p>
          <a:p>
            <a:pPr marL="0" indent="0">
              <a:buNone/>
            </a:pPr>
            <a:r>
              <a:rPr lang="en-GB" sz="1800" dirty="0" err="1" smtClean="0"/>
              <a:t>Weyerstrab</a:t>
            </a:r>
            <a:r>
              <a:rPr lang="en-GB" sz="1800" dirty="0" smtClean="0"/>
              <a:t> </a:t>
            </a:r>
            <a:r>
              <a:rPr lang="en-GB" sz="1800" dirty="0"/>
              <a:t>et al (2018) ‘Nine genetic polymorphisms associated with power athlete status – A Meta-Analysis’, </a:t>
            </a:r>
            <a:r>
              <a:rPr lang="en-GB" sz="1800" i="1" dirty="0"/>
              <a:t>Journal of Science and Medicine in Sport</a:t>
            </a:r>
            <a:r>
              <a:rPr lang="en-GB" sz="1800" dirty="0"/>
              <a:t>, 21(2), pp.213-220.</a:t>
            </a:r>
          </a:p>
          <a:p>
            <a:pPr marL="0" indent="0">
              <a:buNone/>
            </a:pPr>
            <a:endParaRPr lang="en-GB" dirty="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18883847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fontScale="90000"/>
          </a:bodyPr>
          <a:lstStyle/>
          <a:p>
            <a:r>
              <a:rPr lang="en-GB" dirty="0" smtClean="0"/>
              <a:t>Injury risk</a:t>
            </a:r>
            <a:endParaRPr lang="en-GB" dirty="0"/>
          </a:p>
        </p:txBody>
      </p:sp>
      <p:sp>
        <p:nvSpPr>
          <p:cNvPr id="4" name="Rectangle 3"/>
          <p:cNvSpPr/>
          <p:nvPr/>
        </p:nvSpPr>
        <p:spPr>
          <a:xfrm>
            <a:off x="611560" y="1417638"/>
            <a:ext cx="7344816" cy="5078313"/>
          </a:xfrm>
          <a:prstGeom prst="rect">
            <a:avLst/>
          </a:prstGeom>
        </p:spPr>
        <p:txBody>
          <a:bodyPr wrap="square">
            <a:spAutoFit/>
          </a:bodyPr>
          <a:lstStyle/>
          <a:p>
            <a:r>
              <a:rPr lang="en-GB" dirty="0"/>
              <a:t>Concussion</a:t>
            </a:r>
          </a:p>
          <a:p>
            <a:endParaRPr lang="en-GB" dirty="0"/>
          </a:p>
          <a:p>
            <a:endParaRPr lang="en-GB" dirty="0"/>
          </a:p>
          <a:p>
            <a:endParaRPr lang="en-GB" dirty="0" smtClean="0"/>
          </a:p>
          <a:p>
            <a:endParaRPr lang="en-GB" dirty="0"/>
          </a:p>
          <a:p>
            <a:endParaRPr lang="en-GB" dirty="0"/>
          </a:p>
          <a:p>
            <a:r>
              <a:rPr lang="en-GB" dirty="0" smtClean="0"/>
              <a:t>Tendinopathy</a:t>
            </a:r>
          </a:p>
          <a:p>
            <a:endParaRPr lang="en-GB" dirty="0"/>
          </a:p>
          <a:p>
            <a:endParaRPr lang="en-GB" dirty="0" smtClean="0"/>
          </a:p>
          <a:p>
            <a:endParaRPr lang="en-GB" dirty="0"/>
          </a:p>
          <a:p>
            <a:r>
              <a:rPr lang="en-GB" dirty="0">
                <a:solidFill>
                  <a:srgbClr val="FF0000"/>
                </a:solidFill>
              </a:rPr>
              <a:t>Stress fractures </a:t>
            </a:r>
            <a:r>
              <a:rPr lang="en-GB" dirty="0" smtClean="0"/>
              <a:t>– Varley</a:t>
            </a:r>
            <a:r>
              <a:rPr lang="en-GB" dirty="0"/>
              <a:t> </a:t>
            </a:r>
            <a:r>
              <a:rPr lang="en-GB" dirty="0" smtClean="0"/>
              <a:t>et al (2018) ‘The </a:t>
            </a:r>
            <a:r>
              <a:rPr lang="en-GB" dirty="0"/>
              <a:t>association of novel polymorphisms with stress fracture injury in elite athletes: Further insights from the SFEA </a:t>
            </a:r>
            <a:r>
              <a:rPr lang="en-GB" dirty="0" smtClean="0"/>
              <a:t>cohort’. </a:t>
            </a:r>
            <a:r>
              <a:rPr lang="en-GB" i="1" dirty="0"/>
              <a:t>J. Sci. Med</a:t>
            </a:r>
            <a:r>
              <a:rPr lang="en-GB" dirty="0"/>
              <a:t>. </a:t>
            </a:r>
            <a:r>
              <a:rPr lang="en-GB" dirty="0" smtClean="0"/>
              <a:t>Sport, </a:t>
            </a:r>
            <a:r>
              <a:rPr lang="en-GB" dirty="0"/>
              <a:t>21, </a:t>
            </a:r>
            <a:r>
              <a:rPr lang="en-GB" dirty="0" smtClean="0"/>
              <a:t>pp.564–568.</a:t>
            </a:r>
          </a:p>
          <a:p>
            <a:endParaRPr lang="en-GB" dirty="0"/>
          </a:p>
          <a:p>
            <a:r>
              <a:rPr lang="en-GB" dirty="0" smtClean="0">
                <a:solidFill>
                  <a:srgbClr val="FF0000"/>
                </a:solidFill>
              </a:rPr>
              <a:t>Muscle damage </a:t>
            </a:r>
            <a:r>
              <a:rPr lang="en-GB" dirty="0" smtClean="0"/>
              <a:t>– </a:t>
            </a:r>
            <a:r>
              <a:rPr lang="en-GB" dirty="0" err="1" smtClean="0"/>
              <a:t>Baltazar</a:t>
            </a:r>
            <a:r>
              <a:rPr lang="en-GB" dirty="0" smtClean="0"/>
              <a:t> et al (2020) ‘Effect </a:t>
            </a:r>
            <a:r>
              <a:rPr lang="en-GB" dirty="0"/>
              <a:t>of </a:t>
            </a:r>
            <a:r>
              <a:rPr lang="en-GB" i="1" dirty="0"/>
              <a:t>ACTN3</a:t>
            </a:r>
            <a:r>
              <a:rPr lang="en-GB" dirty="0"/>
              <a:t> Genotype on Sports Performance, Exercise-Induced Muscle Damage, and Injury </a:t>
            </a:r>
            <a:r>
              <a:rPr lang="en-GB" dirty="0" smtClean="0"/>
              <a:t>Epidemiology’</a:t>
            </a:r>
            <a:r>
              <a:rPr lang="en-GB" b="1" dirty="0" smtClean="0"/>
              <a:t>, </a:t>
            </a:r>
            <a:r>
              <a:rPr lang="en-GB" i="1" dirty="0" smtClean="0"/>
              <a:t>Sports</a:t>
            </a:r>
            <a:r>
              <a:rPr lang="en-GB" dirty="0" smtClean="0"/>
              <a:t> 8 (7) pp 99- 111. </a:t>
            </a:r>
            <a:endParaRPr lang="en-GB" dirty="0"/>
          </a:p>
          <a:p>
            <a:endParaRPr lang="en-GB" dirty="0"/>
          </a:p>
        </p:txBody>
      </p:sp>
    </p:spTree>
    <p:extLst>
      <p:ext uri="{BB962C8B-B14F-4D97-AF65-F5344CB8AC3E}">
        <p14:creationId xmlns:p14="http://schemas.microsoft.com/office/powerpoint/2010/main" val="315592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Genetic test</a:t>
            </a:r>
            <a:endParaRPr lang="en-GB"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smtClean="0"/>
              <a:t>Match genetic predisposition to sport and performance requirements?</a:t>
            </a:r>
          </a:p>
          <a:p>
            <a:pPr marL="0" indent="0">
              <a:buNone/>
            </a:pPr>
            <a:endParaRPr lang="en-GB" dirty="0"/>
          </a:p>
          <a:p>
            <a:pPr marL="0" indent="0">
              <a:buNone/>
            </a:pPr>
            <a:r>
              <a:rPr lang="en-GB" dirty="0" smtClean="0"/>
              <a:t>Training optimisation?</a:t>
            </a:r>
          </a:p>
          <a:p>
            <a:pPr marL="0" indent="0">
              <a:buNone/>
            </a:pPr>
            <a:endParaRPr lang="en-GB" dirty="0"/>
          </a:p>
          <a:p>
            <a:pPr marL="0" indent="0">
              <a:buNone/>
            </a:pPr>
            <a:r>
              <a:rPr lang="en-GB" dirty="0" smtClean="0"/>
              <a:t>Injury prevention?</a:t>
            </a:r>
          </a:p>
          <a:p>
            <a:pPr marL="0" indent="0">
              <a:buNone/>
            </a:pPr>
            <a:endParaRPr lang="en-GB" dirty="0"/>
          </a:p>
          <a:p>
            <a:r>
              <a:rPr lang="en-GB" dirty="0" smtClean="0"/>
              <a:t>To what extent is it different from physiological testing?</a:t>
            </a:r>
          </a:p>
          <a:p>
            <a:endParaRPr lang="en-GB" dirty="0"/>
          </a:p>
          <a:p>
            <a:r>
              <a:rPr lang="en-GB" dirty="0" smtClean="0"/>
              <a:t>Is it ethical?</a:t>
            </a:r>
          </a:p>
          <a:p>
            <a:endParaRPr lang="en-GB" dirty="0"/>
          </a:p>
          <a:p>
            <a:r>
              <a:rPr lang="en-GB" dirty="0" smtClean="0"/>
              <a:t>Should athletes have a genetic passport?</a:t>
            </a:r>
            <a:endParaRPr lang="en-GB" dirty="0"/>
          </a:p>
        </p:txBody>
      </p:sp>
    </p:spTree>
    <p:extLst>
      <p:ext uri="{BB962C8B-B14F-4D97-AF65-F5344CB8AC3E}">
        <p14:creationId xmlns:p14="http://schemas.microsoft.com/office/powerpoint/2010/main" val="7978033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Future Research</a:t>
            </a:r>
            <a:endParaRPr lang="en-GB" dirty="0"/>
          </a:p>
        </p:txBody>
      </p:sp>
      <p:sp>
        <p:nvSpPr>
          <p:cNvPr id="3" name="Content Placeholder 2"/>
          <p:cNvSpPr>
            <a:spLocks noGrp="1"/>
          </p:cNvSpPr>
          <p:nvPr>
            <p:ph idx="1"/>
          </p:nvPr>
        </p:nvSpPr>
        <p:spPr/>
        <p:txBody>
          <a:bodyPr/>
          <a:lstStyle/>
          <a:p>
            <a:pPr marL="0" indent="0">
              <a:buNone/>
            </a:pPr>
            <a:r>
              <a:rPr lang="en-GB" dirty="0" smtClean="0"/>
              <a:t>Genome-wide association studies?</a:t>
            </a:r>
          </a:p>
          <a:p>
            <a:pPr marL="0" indent="0">
              <a:buNone/>
            </a:pPr>
            <a:endParaRPr lang="en-GB" dirty="0"/>
          </a:p>
          <a:p>
            <a:pPr marL="0" indent="0">
              <a:buNone/>
            </a:pPr>
            <a:r>
              <a:rPr lang="en-GB" dirty="0" smtClean="0"/>
              <a:t>Epigenetic modifications?</a:t>
            </a:r>
          </a:p>
          <a:p>
            <a:pPr marL="0" indent="0">
              <a:buNone/>
            </a:pPr>
            <a:endParaRPr lang="en-GB" dirty="0"/>
          </a:p>
          <a:p>
            <a:pPr marL="0" indent="0">
              <a:buNone/>
            </a:pPr>
            <a:r>
              <a:rPr lang="en-GB" dirty="0" smtClean="0"/>
              <a:t>Genetic modifications?</a:t>
            </a:r>
            <a:endParaRPr lang="en-GB" dirty="0"/>
          </a:p>
        </p:txBody>
      </p:sp>
    </p:spTree>
    <p:extLst>
      <p:ext uri="{BB962C8B-B14F-4D97-AF65-F5344CB8AC3E}">
        <p14:creationId xmlns:p14="http://schemas.microsoft.com/office/powerpoint/2010/main" val="38677760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517</TotalTime>
  <Words>1627</Words>
  <Application>Microsoft Office PowerPoint</Application>
  <PresentationFormat>On-screen Show (4:3)</PresentationFormat>
  <Paragraphs>231</Paragraphs>
  <Slides>31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31</vt:i4>
      </vt:variant>
    </vt:vector>
  </HeadingPairs>
  <TitlesOfParts>
    <vt:vector size="34" baseType="lpstr">
      <vt:lpstr>Arial</vt:lpstr>
      <vt:lpstr>Calibri</vt:lpstr>
      <vt:lpstr>Office Theme</vt:lpstr>
      <vt:lpstr>Pharmacological Ergogenic Aids</vt:lpstr>
      <vt:lpstr>Pharmacological Ergogenic Aids</vt:lpstr>
      <vt:lpstr>1985 I.O.C medical commission </vt:lpstr>
      <vt:lpstr>1985 I.O.C medical commission </vt:lpstr>
      <vt:lpstr>Anti-Doping</vt:lpstr>
      <vt:lpstr>WADA Code</vt:lpstr>
      <vt:lpstr>UK Anti-doping</vt:lpstr>
      <vt:lpstr>Anti-doping Rule Violations (ADRV)</vt:lpstr>
      <vt:lpstr>Anti-doping Rule Violations (ADRV)</vt:lpstr>
      <vt:lpstr>Contaminated Products</vt:lpstr>
      <vt:lpstr>Supplements</vt:lpstr>
      <vt:lpstr>ADRV – Bans?</vt:lpstr>
      <vt:lpstr>ADRV – Case Study</vt:lpstr>
      <vt:lpstr>ADRV – Case Study</vt:lpstr>
      <vt:lpstr>ADRV – Case Study</vt:lpstr>
      <vt:lpstr>ADRV – Case Study</vt:lpstr>
      <vt:lpstr>Therapeutic Use Exemptions</vt:lpstr>
      <vt:lpstr>Summary</vt:lpstr>
      <vt:lpstr>Thought?</vt:lpstr>
      <vt:lpstr>The Athlete Biological Passport (ABP)</vt:lpstr>
      <vt:lpstr>Effectiveness of ABP</vt:lpstr>
      <vt:lpstr>Sporting Impact of ABP</vt:lpstr>
      <vt:lpstr>Genetic Influence on Performance</vt:lpstr>
      <vt:lpstr>Contribution of genetic to performance continuum.</vt:lpstr>
      <vt:lpstr>Terminonology</vt:lpstr>
      <vt:lpstr>Identifying Talent</vt:lpstr>
      <vt:lpstr>Endurance performance</vt:lpstr>
      <vt:lpstr>Power and Strength</vt:lpstr>
      <vt:lpstr>Injury risk</vt:lpstr>
      <vt:lpstr>Genetic test</vt:lpstr>
      <vt:lpstr>Future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Pharmacological Ergogenic Aids</dc:title>
  <dc:creator>Administrator</dc:creator>
  <cp:lastModifiedBy>David Gardner</cp:lastModifiedBy>
  <cp:revision>52</cp:revision>
  <dcterms:created xsi:type="dcterms:W3CDTF">2017-10-18T17:21:43Z</dcterms:created>
  <dcterms:modified xsi:type="dcterms:W3CDTF">2021-02-01T21:28:39Z</dcterms:modified>
</cp:coreProperties>
</file>