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3" r:id="rId2"/>
  </p:sldMasterIdLst>
  <p:notesMasterIdLst>
    <p:notesMasterId r:id="rId16"/>
  </p:notesMasterIdLst>
  <p:sldIdLst>
    <p:sldId id="681" r:id="rId3"/>
    <p:sldId id="335" r:id="rId4"/>
    <p:sldId id="355" r:id="rId5"/>
    <p:sldId id="682" r:id="rId6"/>
    <p:sldId id="376" r:id="rId7"/>
    <p:sldId id="377" r:id="rId8"/>
    <p:sldId id="386" r:id="rId9"/>
    <p:sldId id="634" r:id="rId10"/>
    <p:sldId id="387" r:id="rId11"/>
    <p:sldId id="337" r:id="rId12"/>
    <p:sldId id="385" r:id="rId13"/>
    <p:sldId id="349" r:id="rId14"/>
    <p:sldId id="356" r:id="rId15"/>
  </p:sldIdLst>
  <p:sldSz cx="9144000" cy="6858000" type="screen4x3"/>
  <p:notesSz cx="6858000" cy="9144000"/>
  <p:defaultTextStyle>
    <a:defPPr>
      <a:defRPr lang="en-GB"/>
    </a:defPPr>
    <a:lvl1pPr algn="l" rtl="0" eaLnBrk="0" fontAlgn="base" hangingPunct="0">
      <a:spcBef>
        <a:spcPct val="0"/>
      </a:spcBef>
      <a:spcAft>
        <a:spcPct val="0"/>
      </a:spcAft>
      <a:defRPr b="1"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b="1"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b="1"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b="1"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b="1" kern="1200">
        <a:solidFill>
          <a:schemeClr val="tx1"/>
        </a:solidFill>
        <a:latin typeface="Arial" panose="020B0604020202020204" pitchFamily="34" charset="0"/>
        <a:ea typeface="+mn-ea"/>
        <a:cs typeface="+mn-cs"/>
      </a:defRPr>
    </a:lvl5pPr>
    <a:lvl6pPr marL="2286000" algn="l" defTabSz="914400" rtl="0" eaLnBrk="1" latinLnBrk="0" hangingPunct="1">
      <a:defRPr b="1" kern="1200">
        <a:solidFill>
          <a:schemeClr val="tx1"/>
        </a:solidFill>
        <a:latin typeface="Arial" panose="020B0604020202020204" pitchFamily="34" charset="0"/>
        <a:ea typeface="+mn-ea"/>
        <a:cs typeface="+mn-cs"/>
      </a:defRPr>
    </a:lvl6pPr>
    <a:lvl7pPr marL="2743200" algn="l" defTabSz="914400" rtl="0" eaLnBrk="1" latinLnBrk="0" hangingPunct="1">
      <a:defRPr b="1" kern="1200">
        <a:solidFill>
          <a:schemeClr val="tx1"/>
        </a:solidFill>
        <a:latin typeface="Arial" panose="020B0604020202020204" pitchFamily="34" charset="0"/>
        <a:ea typeface="+mn-ea"/>
        <a:cs typeface="+mn-cs"/>
      </a:defRPr>
    </a:lvl7pPr>
    <a:lvl8pPr marL="3200400" algn="l" defTabSz="914400" rtl="0" eaLnBrk="1" latinLnBrk="0" hangingPunct="1">
      <a:defRPr b="1" kern="1200">
        <a:solidFill>
          <a:schemeClr val="tx1"/>
        </a:solidFill>
        <a:latin typeface="Arial" panose="020B0604020202020204" pitchFamily="34" charset="0"/>
        <a:ea typeface="+mn-ea"/>
        <a:cs typeface="+mn-cs"/>
      </a:defRPr>
    </a:lvl8pPr>
    <a:lvl9pPr marL="3657600" algn="l" defTabSz="914400" rtl="0" eaLnBrk="1" latinLnBrk="0" hangingPunct="1">
      <a:defRPr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CFF66"/>
    <a:srgbClr val="FFFFFF"/>
    <a:srgbClr val="008BBD"/>
    <a:srgbClr val="F9F9F4"/>
    <a:srgbClr val="525C5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5A060F-CD16-400D-B836-1E8ECEA08F15}" v="1" dt="2024-10-21T07:32:08.2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288" autoAdjust="0"/>
    <p:restoredTop sz="75667" autoAdjust="0"/>
  </p:normalViewPr>
  <p:slideViewPr>
    <p:cSldViewPr showGuides="1">
      <p:cViewPr varScale="1">
        <p:scale>
          <a:sx n="81" d="100"/>
          <a:sy n="81" d="100"/>
        </p:scale>
        <p:origin x="2310"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10" cy="7201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viewProps" Target="viewProps.xml"/><Relationship Id="rId3" Type="http://schemas.openxmlformats.org/officeDocument/2006/relationships/slide" Target="slides/slide1.xml"/><Relationship Id="rId21" Type="http://schemas.microsoft.com/office/2016/11/relationships/changesInfo" Target="changesInfos/changesInfo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10" Type="http://schemas.openxmlformats.org/officeDocument/2006/relationships/slide" Target="slides/slide8.xml"/><Relationship Id="rId19"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tthew Archer" userId="aad98465-9c59-4159-8df1-a13be7bdef7f" providerId="ADAL" clId="{5D5A060F-CD16-400D-B836-1E8ECEA08F15}"/>
    <pc:docChg chg="modSld">
      <pc:chgData name="Matthew Archer" userId="aad98465-9c59-4159-8df1-a13be7bdef7f" providerId="ADAL" clId="{5D5A060F-CD16-400D-B836-1E8ECEA08F15}" dt="2024-10-21T07:32:08.238" v="0" actId="478"/>
      <pc:docMkLst>
        <pc:docMk/>
      </pc:docMkLst>
      <pc:sldChg chg="delSp">
        <pc:chgData name="Matthew Archer" userId="aad98465-9c59-4159-8df1-a13be7bdef7f" providerId="ADAL" clId="{5D5A060F-CD16-400D-B836-1E8ECEA08F15}" dt="2024-10-21T07:32:08.238" v="0" actId="478"/>
        <pc:sldMkLst>
          <pc:docMk/>
          <pc:sldMk cId="0" sldId="337"/>
        </pc:sldMkLst>
        <pc:spChg chg="del">
          <ac:chgData name="Matthew Archer" userId="aad98465-9c59-4159-8df1-a13be7bdef7f" providerId="ADAL" clId="{5D5A060F-CD16-400D-B836-1E8ECEA08F15}" dt="2024-10-21T07:32:08.238" v="0" actId="478"/>
          <ac:spMkLst>
            <pc:docMk/>
            <pc:sldMk cId="0" sldId="337"/>
            <ac:spMk id="17431" creationId="{09A34468-36A9-9188-69F7-77431A3361BD}"/>
          </ac:spMkLst>
        </pc:spChg>
      </pc:sldChg>
    </pc:docChg>
  </pc:docChgLst>
  <pc:docChgLst>
    <pc:chgData name="Matthew Archer" userId="aad98465-9c59-4159-8df1-a13be7bdef7f" providerId="ADAL" clId="{42D605A9-93E8-4194-B9FD-835101BF9D21}"/>
    <pc:docChg chg="addSld delSld modSld modMainMaster">
      <pc:chgData name="Matthew Archer" userId="aad98465-9c59-4159-8df1-a13be7bdef7f" providerId="ADAL" clId="{42D605A9-93E8-4194-B9FD-835101BF9D21}" dt="2023-11-16T13:47:37.722" v="94" actId="20577"/>
      <pc:docMkLst>
        <pc:docMk/>
      </pc:docMkLst>
      <pc:sldChg chg="modSp">
        <pc:chgData name="Matthew Archer" userId="aad98465-9c59-4159-8df1-a13be7bdef7f" providerId="ADAL" clId="{42D605A9-93E8-4194-B9FD-835101BF9D21}" dt="2023-11-15T15:22:52.289" v="13" actId="1035"/>
        <pc:sldMkLst>
          <pc:docMk/>
          <pc:sldMk cId="0" sldId="335"/>
        </pc:sldMkLst>
        <pc:spChg chg="mod">
          <ac:chgData name="Matthew Archer" userId="aad98465-9c59-4159-8df1-a13be7bdef7f" providerId="ADAL" clId="{42D605A9-93E8-4194-B9FD-835101BF9D21}" dt="2023-11-15T15:22:52.289" v="13" actId="1035"/>
          <ac:spMkLst>
            <pc:docMk/>
            <pc:sldMk cId="0" sldId="335"/>
            <ac:spMk id="6146" creationId="{CDCB8FCD-E407-C777-10CA-0A1DB6637B09}"/>
          </ac:spMkLst>
        </pc:spChg>
        <pc:spChg chg="mod">
          <ac:chgData name="Matthew Archer" userId="aad98465-9c59-4159-8df1-a13be7bdef7f" providerId="ADAL" clId="{42D605A9-93E8-4194-B9FD-835101BF9D21}" dt="2023-11-15T15:22:52.289" v="13" actId="1035"/>
          <ac:spMkLst>
            <pc:docMk/>
            <pc:sldMk cId="0" sldId="335"/>
            <ac:spMk id="6147" creationId="{27A7B395-2261-D7AD-D42C-55833C7DE0DF}"/>
          </ac:spMkLst>
        </pc:spChg>
      </pc:sldChg>
      <pc:sldChg chg="addSp delSp modSp">
        <pc:chgData name="Matthew Archer" userId="aad98465-9c59-4159-8df1-a13be7bdef7f" providerId="ADAL" clId="{42D605A9-93E8-4194-B9FD-835101BF9D21}" dt="2023-11-15T15:32:34.276" v="28"/>
        <pc:sldMkLst>
          <pc:docMk/>
          <pc:sldMk cId="0" sldId="349"/>
        </pc:sldMkLst>
        <pc:picChg chg="add mod">
          <ac:chgData name="Matthew Archer" userId="aad98465-9c59-4159-8df1-a13be7bdef7f" providerId="ADAL" clId="{42D605A9-93E8-4194-B9FD-835101BF9D21}" dt="2023-11-15T15:32:34.276" v="28"/>
          <ac:picMkLst>
            <pc:docMk/>
            <pc:sldMk cId="0" sldId="349"/>
            <ac:picMk id="2" creationId="{46848E96-C378-2D80-FF7D-454F335C82F6}"/>
          </ac:picMkLst>
        </pc:picChg>
        <pc:picChg chg="del">
          <ac:chgData name="Matthew Archer" userId="aad98465-9c59-4159-8df1-a13be7bdef7f" providerId="ADAL" clId="{42D605A9-93E8-4194-B9FD-835101BF9D21}" dt="2023-11-15T15:32:10.691" v="24" actId="478"/>
          <ac:picMkLst>
            <pc:docMk/>
            <pc:sldMk cId="0" sldId="349"/>
            <ac:picMk id="21508" creationId="{0989D070-89A3-66CF-93E0-574FBD7B40EB}"/>
          </ac:picMkLst>
        </pc:picChg>
      </pc:sldChg>
      <pc:sldChg chg="delSp">
        <pc:chgData name="Matthew Archer" userId="aad98465-9c59-4159-8df1-a13be7bdef7f" providerId="ADAL" clId="{42D605A9-93E8-4194-B9FD-835101BF9D21}" dt="2023-11-16T13:44:39.748" v="32" actId="478"/>
        <pc:sldMkLst>
          <pc:docMk/>
          <pc:sldMk cId="0" sldId="355"/>
        </pc:sldMkLst>
        <pc:spChg chg="del">
          <ac:chgData name="Matthew Archer" userId="aad98465-9c59-4159-8df1-a13be7bdef7f" providerId="ADAL" clId="{42D605A9-93E8-4194-B9FD-835101BF9D21}" dt="2023-11-16T13:44:39.748" v="32" actId="478"/>
          <ac:spMkLst>
            <pc:docMk/>
            <pc:sldMk cId="0" sldId="355"/>
            <ac:spMk id="8210" creationId="{16F2966B-AF1E-86BF-609F-00A4B20308A6}"/>
          </ac:spMkLst>
        </pc:spChg>
        <pc:spChg chg="del">
          <ac:chgData name="Matthew Archer" userId="aad98465-9c59-4159-8df1-a13be7bdef7f" providerId="ADAL" clId="{42D605A9-93E8-4194-B9FD-835101BF9D21}" dt="2023-11-16T13:44:37.946" v="31" actId="478"/>
          <ac:spMkLst>
            <pc:docMk/>
            <pc:sldMk cId="0" sldId="355"/>
            <ac:spMk id="8211" creationId="{BBF6EF7A-575E-1EE0-922D-88B4C27B32CD}"/>
          </ac:spMkLst>
        </pc:spChg>
        <pc:spChg chg="del">
          <ac:chgData name="Matthew Archer" userId="aad98465-9c59-4159-8df1-a13be7bdef7f" providerId="ADAL" clId="{42D605A9-93E8-4194-B9FD-835101BF9D21}" dt="2023-11-16T13:44:36.522" v="30" actId="478"/>
          <ac:spMkLst>
            <pc:docMk/>
            <pc:sldMk cId="0" sldId="355"/>
            <ac:spMk id="8212" creationId="{18759194-7B4C-0355-F0ED-B90EBFDA3BE0}"/>
          </ac:spMkLst>
        </pc:spChg>
      </pc:sldChg>
      <pc:sldChg chg="modNotesTx">
        <pc:chgData name="Matthew Archer" userId="aad98465-9c59-4159-8df1-a13be7bdef7f" providerId="ADAL" clId="{42D605A9-93E8-4194-B9FD-835101BF9D21}" dt="2023-11-16T13:47:37.722" v="94" actId="20577"/>
        <pc:sldMkLst>
          <pc:docMk/>
          <pc:sldMk cId="0" sldId="356"/>
        </pc:sldMkLst>
      </pc:sldChg>
      <pc:sldChg chg="modSp">
        <pc:chgData name="Matthew Archer" userId="aad98465-9c59-4159-8df1-a13be7bdef7f" providerId="ADAL" clId="{42D605A9-93E8-4194-B9FD-835101BF9D21}" dt="2023-11-15T15:32:28.771" v="27" actId="14100"/>
        <pc:sldMkLst>
          <pc:docMk/>
          <pc:sldMk cId="0" sldId="385"/>
        </pc:sldMkLst>
        <pc:picChg chg="mod">
          <ac:chgData name="Matthew Archer" userId="aad98465-9c59-4159-8df1-a13be7bdef7f" providerId="ADAL" clId="{42D605A9-93E8-4194-B9FD-835101BF9D21}" dt="2023-11-15T15:32:16.904" v="25" actId="1035"/>
          <ac:picMkLst>
            <pc:docMk/>
            <pc:sldMk cId="0" sldId="385"/>
            <ac:picMk id="19460" creationId="{CE00064C-CF04-2FA1-C817-9B68D942A6B2}"/>
          </ac:picMkLst>
        </pc:picChg>
        <pc:picChg chg="mod">
          <ac:chgData name="Matthew Archer" userId="aad98465-9c59-4159-8df1-a13be7bdef7f" providerId="ADAL" clId="{42D605A9-93E8-4194-B9FD-835101BF9D21}" dt="2023-11-15T15:32:28.771" v="27" actId="14100"/>
          <ac:picMkLst>
            <pc:docMk/>
            <pc:sldMk cId="0" sldId="385"/>
            <ac:picMk id="19461" creationId="{0CCC2715-B45E-5F0E-7825-0C829EA434DA}"/>
          </ac:picMkLst>
        </pc:picChg>
      </pc:sldChg>
      <pc:sldChg chg="delSp del">
        <pc:chgData name="Matthew Archer" userId="aad98465-9c59-4159-8df1-a13be7bdef7f" providerId="ADAL" clId="{42D605A9-93E8-4194-B9FD-835101BF9D21}" dt="2023-11-15T15:24:37.889" v="18" actId="47"/>
        <pc:sldMkLst>
          <pc:docMk/>
          <pc:sldMk cId="0" sldId="391"/>
        </pc:sldMkLst>
        <pc:picChg chg="del">
          <ac:chgData name="Matthew Archer" userId="aad98465-9c59-4159-8df1-a13be7bdef7f" providerId="ADAL" clId="{42D605A9-93E8-4194-B9FD-835101BF9D21}" dt="2023-11-15T15:24:25.271" v="15" actId="478"/>
          <ac:picMkLst>
            <pc:docMk/>
            <pc:sldMk cId="0" sldId="391"/>
            <ac:picMk id="13316" creationId="{6BC89602-697A-94F0-FBD3-73F44B50FB9C}"/>
          </ac:picMkLst>
        </pc:picChg>
      </pc:sldChg>
      <pc:sldChg chg="del">
        <pc:chgData name="Matthew Archer" userId="aad98465-9c59-4159-8df1-a13be7bdef7f" providerId="ADAL" clId="{42D605A9-93E8-4194-B9FD-835101BF9D21}" dt="2023-11-15T15:22:31.007" v="0" actId="47"/>
        <pc:sldMkLst>
          <pc:docMk/>
          <pc:sldMk cId="0" sldId="393"/>
        </pc:sldMkLst>
      </pc:sldChg>
      <pc:sldChg chg="addSp delSp modSp">
        <pc:chgData name="Matthew Archer" userId="aad98465-9c59-4159-8df1-a13be7bdef7f" providerId="ADAL" clId="{42D605A9-93E8-4194-B9FD-835101BF9D21}" dt="2023-11-15T15:25:01.827" v="22"/>
        <pc:sldMkLst>
          <pc:docMk/>
          <pc:sldMk cId="0" sldId="634"/>
        </pc:sldMkLst>
        <pc:spChg chg="mod">
          <ac:chgData name="Matthew Archer" userId="aad98465-9c59-4159-8df1-a13be7bdef7f" providerId="ADAL" clId="{42D605A9-93E8-4194-B9FD-835101BF9D21}" dt="2023-11-15T15:25:01.827" v="22"/>
          <ac:spMkLst>
            <pc:docMk/>
            <pc:sldMk cId="0" sldId="634"/>
            <ac:spMk id="40962" creationId="{9BA8FC45-F8E0-D74F-36DF-81FB702E54E6}"/>
          </ac:spMkLst>
        </pc:spChg>
        <pc:spChg chg="mod">
          <ac:chgData name="Matthew Archer" userId="aad98465-9c59-4159-8df1-a13be7bdef7f" providerId="ADAL" clId="{42D605A9-93E8-4194-B9FD-835101BF9D21}" dt="2023-11-15T15:25:01.827" v="22"/>
          <ac:spMkLst>
            <pc:docMk/>
            <pc:sldMk cId="0" sldId="634"/>
            <ac:spMk id="40963" creationId="{17D0AD12-CF28-53A6-3769-5FA8AB026597}"/>
          </ac:spMkLst>
        </pc:spChg>
        <pc:picChg chg="add del mod">
          <ac:chgData name="Matthew Archer" userId="aad98465-9c59-4159-8df1-a13be7bdef7f" providerId="ADAL" clId="{42D605A9-93E8-4194-B9FD-835101BF9D21}" dt="2023-11-15T15:24:34.581" v="17" actId="478"/>
          <ac:picMkLst>
            <pc:docMk/>
            <pc:sldMk cId="0" sldId="634"/>
            <ac:picMk id="40964" creationId="{AC1ACA9E-E4EC-18E2-6DC4-2B1446AF1CFD}"/>
          </ac:picMkLst>
        </pc:picChg>
      </pc:sldChg>
      <pc:sldChg chg="add">
        <pc:chgData name="Matthew Archer" userId="aad98465-9c59-4159-8df1-a13be7bdef7f" providerId="ADAL" clId="{42D605A9-93E8-4194-B9FD-835101BF9D21}" dt="2023-11-16T13:44:32.031" v="29" actId="2890"/>
        <pc:sldMkLst>
          <pc:docMk/>
          <pc:sldMk cId="2131802743" sldId="682"/>
        </pc:sldMkLst>
      </pc:sldChg>
      <pc:sldMasterChg chg="modSldLayout">
        <pc:chgData name="Matthew Archer" userId="aad98465-9c59-4159-8df1-a13be7bdef7f" providerId="ADAL" clId="{42D605A9-93E8-4194-B9FD-835101BF9D21}" dt="2023-11-15T15:24:44.829" v="19" actId="735"/>
        <pc:sldMasterMkLst>
          <pc:docMk/>
          <pc:sldMasterMk cId="0" sldId="2147483648"/>
        </pc:sldMasterMkLst>
        <pc:sldLayoutChg chg="modSp">
          <pc:chgData name="Matthew Archer" userId="aad98465-9c59-4159-8df1-a13be7bdef7f" providerId="ADAL" clId="{42D605A9-93E8-4194-B9FD-835101BF9D21}" dt="2023-11-15T15:24:44.829" v="19" actId="735"/>
          <pc:sldLayoutMkLst>
            <pc:docMk/>
            <pc:sldMasterMk cId="0" sldId="2147483648"/>
            <pc:sldLayoutMk cId="208206656" sldId="2147483662"/>
          </pc:sldLayoutMkLst>
        </pc:sldLayoutChg>
      </pc:sldMasterChg>
      <pc:sldMasterChg chg="modSldLayout">
        <pc:chgData name="Matthew Archer" userId="aad98465-9c59-4159-8df1-a13be7bdef7f" providerId="ADAL" clId="{42D605A9-93E8-4194-B9FD-835101BF9D21}" dt="2023-11-15T15:25:01.827" v="21" actId="735"/>
        <pc:sldMasterMkLst>
          <pc:docMk/>
          <pc:sldMasterMk cId="160462529" sldId="2147483663"/>
        </pc:sldMasterMkLst>
        <pc:sldLayoutChg chg="modSp">
          <pc:chgData name="Matthew Archer" userId="aad98465-9c59-4159-8df1-a13be7bdef7f" providerId="ADAL" clId="{42D605A9-93E8-4194-B9FD-835101BF9D21}" dt="2023-11-15T15:25:01.827" v="21" actId="735"/>
          <pc:sldLayoutMkLst>
            <pc:docMk/>
            <pc:sldMasterMk cId="160462529" sldId="2147483663"/>
            <pc:sldLayoutMk cId="2822942698" sldId="2147483665"/>
          </pc:sldLayoutMkLst>
        </pc:sldLayoutChg>
      </pc:sldMasterChg>
      <pc:sldMasterChg chg="modSp">
        <pc:chgData name="Matthew Archer" userId="aad98465-9c59-4159-8df1-a13be7bdef7f" providerId="ADAL" clId="{42D605A9-93E8-4194-B9FD-835101BF9D21}" dt="2023-11-15T15:25:00.171" v="20" actId="735"/>
        <pc:sldMasterMkLst>
          <pc:docMk/>
          <pc:sldMasterMk cId="3828763976" sldId="2147483666"/>
        </pc:sldMasterMkLst>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7938" name="Rectangle 2">
            <a:extLst>
              <a:ext uri="{FF2B5EF4-FFF2-40B4-BE49-F238E27FC236}">
                <a16:creationId xmlns:a16="http://schemas.microsoft.com/office/drawing/2014/main" id="{A0EC2E81-4C39-AD3A-9D2F-231F5D01867D}"/>
              </a:ext>
            </a:extLst>
          </p:cNvPr>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167939" name="Rectangle 3">
            <a:extLst>
              <a:ext uri="{FF2B5EF4-FFF2-40B4-BE49-F238E27FC236}">
                <a16:creationId xmlns:a16="http://schemas.microsoft.com/office/drawing/2014/main" id="{ADFD12ED-15E9-A2C2-711F-B5204E76B10D}"/>
              </a:ext>
            </a:extLst>
          </p:cNvPr>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b="0">
                <a:latin typeface="Arial" charset="0"/>
              </a:defRPr>
            </a:lvl1pPr>
          </a:lstStyle>
          <a:p>
            <a:pPr>
              <a:defRPr/>
            </a:pPr>
            <a:endParaRPr lang="en-GB" altLang="en-US"/>
          </a:p>
        </p:txBody>
      </p:sp>
      <p:sp>
        <p:nvSpPr>
          <p:cNvPr id="3076" name="Rectangle 4">
            <a:extLst>
              <a:ext uri="{FF2B5EF4-FFF2-40B4-BE49-F238E27FC236}">
                <a16:creationId xmlns:a16="http://schemas.microsoft.com/office/drawing/2014/main" id="{6BBC5913-5BF8-642A-8A4B-6C552828176B}"/>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167941" name="Rectangle 5">
            <a:extLst>
              <a:ext uri="{FF2B5EF4-FFF2-40B4-BE49-F238E27FC236}">
                <a16:creationId xmlns:a16="http://schemas.microsoft.com/office/drawing/2014/main" id="{9E235B18-43D6-A8FB-84E9-9EBB323C77ED}"/>
              </a:ext>
            </a:extLst>
          </p:cNvPr>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167942" name="Rectangle 6">
            <a:extLst>
              <a:ext uri="{FF2B5EF4-FFF2-40B4-BE49-F238E27FC236}">
                <a16:creationId xmlns:a16="http://schemas.microsoft.com/office/drawing/2014/main" id="{65E75F3E-AFF4-0AB3-6925-5253B91AB09A}"/>
              </a:ext>
            </a:extLst>
          </p:cNvPr>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b="0">
                <a:latin typeface="Arial" charset="0"/>
              </a:defRPr>
            </a:lvl1pPr>
          </a:lstStyle>
          <a:p>
            <a:pPr>
              <a:defRPr/>
            </a:pPr>
            <a:endParaRPr lang="en-GB" altLang="en-US"/>
          </a:p>
        </p:txBody>
      </p:sp>
      <p:sp>
        <p:nvSpPr>
          <p:cNvPr id="167943" name="Rectangle 7">
            <a:extLst>
              <a:ext uri="{FF2B5EF4-FFF2-40B4-BE49-F238E27FC236}">
                <a16:creationId xmlns:a16="http://schemas.microsoft.com/office/drawing/2014/main" id="{FA581F3A-6D61-E795-6E64-B86DFB6A6CA7}"/>
              </a:ext>
            </a:extLst>
          </p:cNvPr>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b="0"/>
            </a:lvl1pPr>
          </a:lstStyle>
          <a:p>
            <a:fld id="{CB0EF3C8-0F1B-4E95-90CB-D2DCA8B9601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A5E4BB96-7D7C-8C91-6E38-238D57DEA6E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730CFCB3-C7BA-4AEE-B466-2061ADD77FDF}"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099" name="Rectangle 2">
            <a:extLst>
              <a:ext uri="{FF2B5EF4-FFF2-40B4-BE49-F238E27FC236}">
                <a16:creationId xmlns:a16="http://schemas.microsoft.com/office/drawing/2014/main" id="{E09C1F2A-E3D7-1247-F04F-34CC50343810}"/>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DE04CE2A-824F-8C8F-CF4C-5396096C81D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41972233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7">
            <a:extLst>
              <a:ext uri="{FF2B5EF4-FFF2-40B4-BE49-F238E27FC236}">
                <a16:creationId xmlns:a16="http://schemas.microsoft.com/office/drawing/2014/main" id="{9BF2D76B-E25C-3598-9CB4-61B9DAE2ECAF}"/>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853C1AF1-CB46-4097-A800-C6117BCD3C6E}" type="slidenum">
              <a:rPr lang="en-GB" altLang="en-US"/>
              <a:pPr>
                <a:spcBef>
                  <a:spcPct val="0"/>
                </a:spcBef>
              </a:pPr>
              <a:t>2</a:t>
            </a:fld>
            <a:endParaRPr lang="en-GB" altLang="en-US"/>
          </a:p>
        </p:txBody>
      </p:sp>
      <p:sp>
        <p:nvSpPr>
          <p:cNvPr id="7171" name="Rectangle 2">
            <a:extLst>
              <a:ext uri="{FF2B5EF4-FFF2-40B4-BE49-F238E27FC236}">
                <a16:creationId xmlns:a16="http://schemas.microsoft.com/office/drawing/2014/main" id="{159F8D42-5A8B-3225-0706-05B79BA563C4}"/>
              </a:ext>
            </a:extLst>
          </p:cNvPr>
          <p:cNvSpPr>
            <a:spLocks noGrp="1" noRot="1" noChangeAspect="1" noChangeArrowheads="1" noTextEdit="1"/>
          </p:cNvSpPr>
          <p:nvPr>
            <p:ph type="sldImg"/>
          </p:nvPr>
        </p:nvSpPr>
        <p:spPr>
          <a:ln/>
        </p:spPr>
      </p:sp>
      <p:sp>
        <p:nvSpPr>
          <p:cNvPr id="7172" name="Rectangle 3">
            <a:extLst>
              <a:ext uri="{FF2B5EF4-FFF2-40B4-BE49-F238E27FC236}">
                <a16:creationId xmlns:a16="http://schemas.microsoft.com/office/drawing/2014/main" id="{E9E32824-0772-1B15-0F2E-15CBCDC83D69}"/>
              </a:ext>
            </a:extLst>
          </p:cNvPr>
          <p:cNvSpPr>
            <a:spLocks noGrp="1" noChangeArrowheads="1"/>
          </p:cNvSpPr>
          <p:nvPr>
            <p:ph type="body" idx="1"/>
          </p:nvPr>
        </p:nvSpPr>
        <p:spPr>
          <a:noFill/>
        </p:spPr>
        <p:txBody>
          <a:bodyPr/>
          <a:lstStyle/>
          <a:p>
            <a:pPr eaLnBrk="1" hangingPunct="1"/>
            <a:r>
              <a:rPr lang="en-GB" altLang="en-US">
                <a:latin typeface="Arial" panose="020B0604020202020204" pitchFamily="34" charset="0"/>
              </a:rPr>
              <a:t>Organisations are becoming ever more interested in their End-of-Life (EoL) impacts. This can be driven by a company’s philosophical approach but also be part of an objective to deliver a higher quality customer service - extending from the point of sale. In addition, product-oriented environmental policies from the European Commission are strongly focused upon the end-of-life stage of products. </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E211C407-64E4-419D-D670-DDA4740849D8}"/>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8042549-1A0C-43D8-AECE-D4B64F89B7B6}" type="slidenum">
              <a:rPr lang="en-GB" altLang="en-US"/>
              <a:pPr>
                <a:spcBef>
                  <a:spcPct val="0"/>
                </a:spcBef>
              </a:pPr>
              <a:t>7</a:t>
            </a:fld>
            <a:endParaRPr lang="en-GB" altLang="en-US"/>
          </a:p>
        </p:txBody>
      </p:sp>
      <p:sp>
        <p:nvSpPr>
          <p:cNvPr id="12291" name="Rectangle 2">
            <a:extLst>
              <a:ext uri="{FF2B5EF4-FFF2-40B4-BE49-F238E27FC236}">
                <a16:creationId xmlns:a16="http://schemas.microsoft.com/office/drawing/2014/main" id="{AD9E403C-81EB-41BE-48C3-C305D9C171BE}"/>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7098109C-56B5-C65A-344B-658394485E51}"/>
              </a:ext>
            </a:extLst>
          </p:cNvPr>
          <p:cNvSpPr>
            <a:spLocks noGrp="1" noChangeArrowheads="1"/>
          </p:cNvSpPr>
          <p:nvPr>
            <p:ph type="body" idx="1"/>
          </p:nvPr>
        </p:nvSpPr>
        <p:spPr>
          <a:noFill/>
        </p:spPr>
        <p:txBody>
          <a:bodyPr/>
          <a:lstStyle/>
          <a:p>
            <a:pPr eaLnBrk="1" hangingPunct="1"/>
            <a:r>
              <a:rPr lang="en-GB" altLang="en-US" dirty="0">
                <a:latin typeface="Arial" panose="020B0604020202020204" pitchFamily="34" charset="0"/>
              </a:rPr>
              <a:t>Industry is recognising that there is a real market advantage in offering an extended service and provide End-of-Life (</a:t>
            </a:r>
            <a:r>
              <a:rPr lang="en-GB" altLang="en-US" dirty="0" err="1">
                <a:latin typeface="Arial" panose="020B0604020202020204" pitchFamily="34" charset="0"/>
              </a:rPr>
              <a:t>EoL</a:t>
            </a:r>
            <a:r>
              <a:rPr lang="en-GB" altLang="en-US" dirty="0">
                <a:latin typeface="Arial" panose="020B0604020202020204" pitchFamily="34" charset="0"/>
              </a:rPr>
              <a:t>) solutions.</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Many electronic equipment manufactures are offering recycling schemes.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Apple have a scheme that will accept not only its own products, but those of rival PC brands as well. </a:t>
            </a:r>
          </a:p>
          <a:p>
            <a:pPr eaLnBrk="1" hangingPunct="1"/>
            <a:r>
              <a:rPr lang="en-GB" altLang="en-US" dirty="0">
                <a:latin typeface="Arial" panose="020B0604020202020204" pitchFamily="34" charset="0"/>
              </a:rPr>
              <a:t>Apple is offering free recycling on items such as CPUs, iPods and mobile phones, both in-store and online; a freepost label is generated when the user fills out their details. Apple will pay for the shipping, with the one proviso that those taking advantage of the service must have already bought an Apple computer. </a:t>
            </a:r>
          </a:p>
          <a:p>
            <a:pPr eaLnBrk="1" hangingPunct="1"/>
            <a:endParaRPr lang="en-GB" altLang="en-US" dirty="0">
              <a:latin typeface="Arial" panose="020B0604020202020204" pitchFamily="34" charset="0"/>
            </a:endParaRPr>
          </a:p>
          <a:p>
            <a:pPr eaLnBrk="1" hangingPunct="1"/>
            <a:r>
              <a:rPr lang="en-GB" altLang="en-US" dirty="0">
                <a:latin typeface="Arial" panose="020B0604020202020204" pitchFamily="34" charset="0"/>
              </a:rPr>
              <a:t>Amazon and </a:t>
            </a:r>
            <a:r>
              <a:rPr lang="en-GB" altLang="en-US" dirty="0" err="1">
                <a:latin typeface="Arial" panose="020B0604020202020204" pitchFamily="34" charset="0"/>
              </a:rPr>
              <a:t>ebay</a:t>
            </a:r>
            <a:r>
              <a:rPr lang="en-GB" altLang="en-US" dirty="0">
                <a:latin typeface="Arial" panose="020B0604020202020204" pitchFamily="34" charset="0"/>
              </a:rPr>
              <a:t> have made second hand goods desirable, they have taken the opportunity to opened up the reuse / second hand electronic equipment market.</a:t>
            </a:r>
          </a:p>
          <a:p>
            <a:pPr eaLnBrk="1" hangingPunct="1"/>
            <a:endParaRPr lang="en-GB" altLang="en-US" dirty="0">
              <a:latin typeface="Arial" panose="020B060402020202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0DEA8D5D-E349-B0A8-200F-DA1B9AC7583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000">
                <a:solidFill>
                  <a:schemeClr val="tx1"/>
                </a:solidFill>
                <a:latin typeface="Arial" panose="020B0604020202020204" pitchFamily="34" charset="0"/>
              </a:defRPr>
            </a:lvl1pPr>
            <a:lvl2pPr marL="742950" indent="-285750">
              <a:spcBef>
                <a:spcPct val="30000"/>
              </a:spcBef>
              <a:defRPr sz="1000">
                <a:solidFill>
                  <a:schemeClr val="tx1"/>
                </a:solidFill>
                <a:latin typeface="Arial" panose="020B0604020202020204" pitchFamily="34" charset="0"/>
              </a:defRPr>
            </a:lvl2pPr>
            <a:lvl3pPr marL="1143000" indent="-228600">
              <a:spcBef>
                <a:spcPct val="30000"/>
              </a:spcBef>
              <a:defRPr sz="1000">
                <a:solidFill>
                  <a:schemeClr val="tx1"/>
                </a:solidFill>
                <a:latin typeface="Arial" panose="020B0604020202020204" pitchFamily="34" charset="0"/>
              </a:defRPr>
            </a:lvl3pPr>
            <a:lvl4pPr marL="1600200" indent="-228600">
              <a:spcBef>
                <a:spcPct val="30000"/>
              </a:spcBef>
              <a:defRPr sz="1000">
                <a:solidFill>
                  <a:schemeClr val="tx1"/>
                </a:solidFill>
                <a:latin typeface="Arial" panose="020B0604020202020204" pitchFamily="34" charset="0"/>
              </a:defRPr>
            </a:lvl4pPr>
            <a:lvl5pPr marL="2057400" indent="-228600">
              <a:spcBef>
                <a:spcPct val="30000"/>
              </a:spcBef>
              <a:defRPr sz="1000">
                <a:solidFill>
                  <a:schemeClr val="tx1"/>
                </a:solidFill>
                <a:latin typeface="Arial" panose="020B0604020202020204" pitchFamily="34" charset="0"/>
              </a:defRPr>
            </a:lvl5pPr>
            <a:lvl6pPr marL="2514600" indent="-228600" eaLnBrk="0" fontAlgn="base" hangingPunct="0">
              <a:spcBef>
                <a:spcPct val="30000"/>
              </a:spcBef>
              <a:spcAft>
                <a:spcPct val="0"/>
              </a:spcAft>
              <a:defRPr sz="1000">
                <a:solidFill>
                  <a:schemeClr val="tx1"/>
                </a:solidFill>
                <a:latin typeface="Arial" panose="020B0604020202020204" pitchFamily="34" charset="0"/>
              </a:defRPr>
            </a:lvl6pPr>
            <a:lvl7pPr marL="2971800" indent="-228600" eaLnBrk="0" fontAlgn="base" hangingPunct="0">
              <a:spcBef>
                <a:spcPct val="30000"/>
              </a:spcBef>
              <a:spcAft>
                <a:spcPct val="0"/>
              </a:spcAft>
              <a:defRPr sz="1000">
                <a:solidFill>
                  <a:schemeClr val="tx1"/>
                </a:solidFill>
                <a:latin typeface="Arial" panose="020B0604020202020204" pitchFamily="34" charset="0"/>
              </a:defRPr>
            </a:lvl7pPr>
            <a:lvl8pPr marL="3429000" indent="-228600" eaLnBrk="0" fontAlgn="base" hangingPunct="0">
              <a:spcBef>
                <a:spcPct val="30000"/>
              </a:spcBef>
              <a:spcAft>
                <a:spcPct val="0"/>
              </a:spcAft>
              <a:defRPr sz="1000">
                <a:solidFill>
                  <a:schemeClr val="tx1"/>
                </a:solidFill>
                <a:latin typeface="Arial" panose="020B0604020202020204" pitchFamily="34" charset="0"/>
              </a:defRPr>
            </a:lvl8pPr>
            <a:lvl9pPr marL="3886200" indent="-228600" eaLnBrk="0" fontAlgn="base" hangingPunct="0">
              <a:spcBef>
                <a:spcPct val="30000"/>
              </a:spcBef>
              <a:spcAft>
                <a:spcPct val="0"/>
              </a:spcAft>
              <a:defRPr sz="10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11640D47-08D0-4A84-9072-8681C641D46E}"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41987" name="Rectangle 2">
            <a:extLst>
              <a:ext uri="{FF2B5EF4-FFF2-40B4-BE49-F238E27FC236}">
                <a16:creationId xmlns:a16="http://schemas.microsoft.com/office/drawing/2014/main" id="{4C86D0F2-1C68-8DCF-2D78-74EE47EB1284}"/>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2D3986AE-2C28-065C-A56B-1950F2234A3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Simultaneously, traditional end-of-life options such as landfill have become increasingly costly.</a:t>
            </a:r>
          </a:p>
          <a:p>
            <a:endParaRPr lang="en-GB" altLang="en-US">
              <a:latin typeface="Arial" panose="020B0604020202020204" pitchFamily="34" charset="0"/>
            </a:endParaRPr>
          </a:p>
          <a:p>
            <a:r>
              <a:rPr lang="en-US" altLang="en-US">
                <a:latin typeface="Arial" panose="020B0604020202020204" pitchFamily="34" charset="0"/>
              </a:rPr>
              <a:t>Landfill Tax is a tax on the disposal of waste. It aims to encourage waste producers to produce less waste, recover more value from waste, for example through recycling or composting and to use more environmentally friendly methods of waste disposal.</a:t>
            </a:r>
            <a:r>
              <a:rPr lang="en-GB" altLang="en-US">
                <a:latin typeface="Arial" panose="020B0604020202020204" pitchFamily="34" charset="0"/>
              </a:rPr>
              <a:t> HM Revenues and Customs 2008</a:t>
            </a:r>
          </a:p>
          <a:p>
            <a:r>
              <a:rPr lang="en-GB" altLang="en-US">
                <a:latin typeface="Arial" panose="020B0604020202020204" pitchFamily="34" charset="0"/>
              </a:rPr>
              <a:t>http://customs.hmrc.gov.uk/channelsPortalWebApp/channelsPortalWebApp.portal?_nfpb=true&amp;_pageLabel=pageExcise_ShowContent&amp;id=HMCE_CL_001206&amp;propertyType=document</a:t>
            </a:r>
          </a:p>
          <a:p>
            <a:endParaRPr lang="en-GB" altLang="en-US">
              <a:latin typeface="Arial" panose="020B0604020202020204" pitchFamily="34" charset="0"/>
            </a:endParaRPr>
          </a:p>
          <a:p>
            <a:r>
              <a:rPr lang="en-GB" altLang="en-US">
                <a:latin typeface="Arial" panose="020B0604020202020204" pitchFamily="34" charset="0"/>
              </a:rPr>
              <a:t>Landfill tax is seen as a key mechanism in enabling the UK to meet its targets set out in the Landfill Directive for the landfilling of biodegradable waste. </a:t>
            </a:r>
          </a:p>
          <a:p>
            <a:endParaRPr lang="en-GB" altLang="en-US">
              <a:latin typeface="Arial" panose="020B0604020202020204" pitchFamily="34" charset="0"/>
            </a:endParaRPr>
          </a:p>
          <a:p>
            <a:r>
              <a:rPr lang="en-GB" altLang="en-US">
                <a:latin typeface="Arial" panose="020B0604020202020204" pitchFamily="34" charset="0"/>
              </a:rPr>
              <a:t>Every year since the tax was implemented April 1996, landfill tax in the United Kingdom has risen starting at £7.00 per tonne standard rate to £80.00 (2014-2020). This will continue to rise each year.</a:t>
            </a:r>
          </a:p>
          <a:p>
            <a:r>
              <a:rPr lang="en-GB" altLang="en-US">
                <a:latin typeface="Arial" panose="020B0604020202020204" pitchFamily="34" charset="0"/>
              </a:rPr>
              <a:t>Source: http://www.uktradeinfo.com/index.cfm?task=bulllandfill</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0EE295F4-CA12-73B9-2DFC-B2A9539313BA}"/>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96E56DD-3826-4ED0-BF98-1E87E29C1A8C}" type="slidenum">
              <a:rPr lang="en-GB" altLang="en-US"/>
              <a:pPr>
                <a:spcBef>
                  <a:spcPct val="0"/>
                </a:spcBef>
              </a:pPr>
              <a:t>9</a:t>
            </a:fld>
            <a:endParaRPr lang="en-GB" altLang="en-US"/>
          </a:p>
        </p:txBody>
      </p:sp>
      <p:sp>
        <p:nvSpPr>
          <p:cNvPr id="16387" name="Rectangle 2">
            <a:extLst>
              <a:ext uri="{FF2B5EF4-FFF2-40B4-BE49-F238E27FC236}">
                <a16:creationId xmlns:a16="http://schemas.microsoft.com/office/drawing/2014/main" id="{9903073C-0E55-1677-770A-EBEBE590A404}"/>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6B548142-7F76-BF35-802C-916416796CA3}"/>
              </a:ext>
            </a:extLst>
          </p:cNvPr>
          <p:cNvSpPr>
            <a:spLocks noGrp="1" noChangeArrowheads="1"/>
          </p:cNvSpPr>
          <p:nvPr>
            <p:ph type="body" idx="1"/>
          </p:nvPr>
        </p:nvSpPr>
        <p:spPr>
          <a:noFill/>
        </p:spPr>
        <p:txBody>
          <a:bodyPr/>
          <a:lstStyle/>
          <a:p>
            <a:pPr eaLnBrk="1" hangingPunct="1"/>
            <a:r>
              <a:rPr lang="en-GB" altLang="en-US" dirty="0">
                <a:latin typeface="Arial" panose="020B0604020202020204" pitchFamily="34" charset="0"/>
              </a:rPr>
              <a:t>Simultaneously, traditional end-of-life options such as landfill have become increasingly costly. </a:t>
            </a:r>
          </a:p>
          <a:p>
            <a:pPr eaLnBrk="1" hangingPunct="1"/>
            <a:endParaRPr lang="en-GB" altLang="en-US" dirty="0">
              <a:latin typeface="Arial" panose="020B060402020202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F9C1EE1A-4D7F-E1DA-DD3B-4AF6835558FC}"/>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B26E2DA7-A5AE-4241-ACC5-C6AF1822E40E}" type="slidenum">
              <a:rPr lang="en-GB" altLang="en-US"/>
              <a:pPr>
                <a:spcBef>
                  <a:spcPct val="0"/>
                </a:spcBef>
              </a:pPr>
              <a:t>10</a:t>
            </a:fld>
            <a:endParaRPr lang="en-GB" altLang="en-US"/>
          </a:p>
        </p:txBody>
      </p:sp>
      <p:sp>
        <p:nvSpPr>
          <p:cNvPr id="18435" name="Rectangle 2">
            <a:extLst>
              <a:ext uri="{FF2B5EF4-FFF2-40B4-BE49-F238E27FC236}">
                <a16:creationId xmlns:a16="http://schemas.microsoft.com/office/drawing/2014/main" id="{4079C1DE-F917-EF22-E07C-F202D6B76E6F}"/>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44640D54-71D0-B82E-7E53-80135C018982}"/>
              </a:ext>
            </a:extLst>
          </p:cNvPr>
          <p:cNvSpPr>
            <a:spLocks noGrp="1" noChangeArrowheads="1"/>
          </p:cNvSpPr>
          <p:nvPr>
            <p:ph type="body" idx="1"/>
          </p:nvPr>
        </p:nvSpPr>
        <p:spPr>
          <a:noFill/>
        </p:spPr>
        <p:txBody>
          <a:bodyPr/>
          <a:lstStyle/>
          <a:p>
            <a:pPr eaLnBrk="1" hangingPunct="1">
              <a:spcBef>
                <a:spcPct val="50000"/>
              </a:spcBef>
            </a:pPr>
            <a:r>
              <a:rPr lang="en-GB" altLang="en-US">
                <a:solidFill>
                  <a:srgbClr val="525C54"/>
                </a:solidFill>
                <a:latin typeface="Arial" panose="020B0604020202020204" pitchFamily="34" charset="0"/>
              </a:rPr>
              <a:t>Source: CRR &amp; Envirowise (2007) An Introduction to Remanufacturing GG773</a:t>
            </a:r>
          </a:p>
          <a:p>
            <a:pPr eaLnBrk="1" hangingPunct="1"/>
            <a:endParaRPr lang="en-GB" altLang="en-US">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7D2D86BB-F9E8-3BEE-D296-5873205E7812}"/>
              </a:ext>
            </a:extLst>
          </p:cNvPr>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8F99769-2138-4819-9A4A-AE097779DF4C}" type="slidenum">
              <a:rPr lang="en-GB" altLang="en-US"/>
              <a:pPr>
                <a:spcBef>
                  <a:spcPct val="0"/>
                </a:spcBef>
              </a:pPr>
              <a:t>11</a:t>
            </a:fld>
            <a:endParaRPr lang="en-GB" altLang="en-US"/>
          </a:p>
        </p:txBody>
      </p:sp>
      <p:sp>
        <p:nvSpPr>
          <p:cNvPr id="20483" name="Rectangle 2">
            <a:extLst>
              <a:ext uri="{FF2B5EF4-FFF2-40B4-BE49-F238E27FC236}">
                <a16:creationId xmlns:a16="http://schemas.microsoft.com/office/drawing/2014/main" id="{5FA084A2-372B-6806-AFAC-6631FB8F0824}"/>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D975A2BA-7F96-495D-CB50-936C0D652871}"/>
              </a:ext>
            </a:extLst>
          </p:cNvPr>
          <p:cNvSpPr>
            <a:spLocks noGrp="1" noChangeArrowheads="1"/>
          </p:cNvSpPr>
          <p:nvPr>
            <p:ph type="body" idx="1"/>
          </p:nvPr>
        </p:nvSpPr>
        <p:spPr>
          <a:noFill/>
        </p:spPr>
        <p:txBody>
          <a:bodyPr/>
          <a:lstStyle/>
          <a:p>
            <a:pPr eaLnBrk="1" hangingPunct="1"/>
            <a:r>
              <a:rPr lang="en-GB" altLang="en-US">
                <a:solidFill>
                  <a:srgbClr val="008BBD"/>
                </a:solidFill>
                <a:latin typeface="Arial" panose="020B0604020202020204" pitchFamily="34" charset="0"/>
              </a:rPr>
              <a:t>Steelcase corporate customers have the choice</a:t>
            </a:r>
            <a:r>
              <a:rPr lang="en-GB" altLang="en-US">
                <a:latin typeface="Arial" panose="020B0604020202020204" pitchFamily="34" charset="0"/>
              </a:rPr>
              <a:t> of donating, refurbishing, reselling or recycling their retired furnishings. </a:t>
            </a:r>
          </a:p>
          <a:p>
            <a:pPr eaLnBrk="1" hangingPunct="1"/>
            <a:r>
              <a:rPr lang="en-GB" altLang="en-US">
                <a:latin typeface="Arial" panose="020B0604020202020204" pitchFamily="34" charset="0"/>
              </a:rPr>
              <a:t>Client indicates the type of furniture, quantity, age and the deadline and general conditions for removing it plus a photograph if possible. </a:t>
            </a:r>
          </a:p>
          <a:p>
            <a:pPr eaLnBrk="1" hangingPunct="1"/>
            <a:r>
              <a:rPr lang="en-GB" altLang="en-US">
                <a:latin typeface="Arial" panose="020B0604020202020204" pitchFamily="34" charset="0"/>
              </a:rPr>
              <a:t>Steelcase conduct a </a:t>
            </a:r>
            <a:r>
              <a:rPr lang="en-GB" altLang="en-US">
                <a:solidFill>
                  <a:srgbClr val="008BBD"/>
                </a:solidFill>
                <a:latin typeface="Arial" panose="020B0604020202020204" pitchFamily="34" charset="0"/>
              </a:rPr>
              <a:t>feasibility study</a:t>
            </a:r>
            <a:r>
              <a:rPr lang="en-GB" altLang="en-US">
                <a:latin typeface="Arial" panose="020B0604020202020204" pitchFamily="34" charset="0"/>
              </a:rPr>
              <a:t> and prepare a proposal, </a:t>
            </a:r>
          </a:p>
          <a:p>
            <a:pPr eaLnBrk="1" hangingPunct="1"/>
            <a:endParaRPr lang="en-GB"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remediation: the action of remedying something, in particular of reversing or stopping environmental </a:t>
            </a:r>
            <a:r>
              <a:rPr lang="en-GB"/>
              <a:t>damage.</a:t>
            </a:r>
          </a:p>
          <a:p>
            <a:endParaRPr lang="en-GB" dirty="0"/>
          </a:p>
          <a:p>
            <a:r>
              <a:rPr lang="en-GB" dirty="0"/>
              <a:t>inventory: a complete list of items such as property, goods in stock, or the contents of a building.</a:t>
            </a:r>
          </a:p>
        </p:txBody>
      </p:sp>
      <p:sp>
        <p:nvSpPr>
          <p:cNvPr id="4" name="Slide Number Placeholder 3"/>
          <p:cNvSpPr>
            <a:spLocks noGrp="1"/>
          </p:cNvSpPr>
          <p:nvPr>
            <p:ph type="sldNum" sz="quarter" idx="5"/>
          </p:nvPr>
        </p:nvSpPr>
        <p:spPr/>
        <p:txBody>
          <a:bodyPr/>
          <a:lstStyle/>
          <a:p>
            <a:fld id="{CB0EF3C8-0F1B-4E95-90CB-D2DCA8B96010}" type="slidenum">
              <a:rPr lang="en-GB" altLang="en-US" smtClean="0"/>
              <a:pPr/>
              <a:t>13</a:t>
            </a:fld>
            <a:endParaRPr lang="en-GB" altLang="en-US"/>
          </a:p>
        </p:txBody>
      </p:sp>
    </p:spTree>
    <p:extLst>
      <p:ext uri="{BB962C8B-B14F-4D97-AF65-F5344CB8AC3E}">
        <p14:creationId xmlns:p14="http://schemas.microsoft.com/office/powerpoint/2010/main" val="15825719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21295851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0820665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2839835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2942698"/>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2880"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76B2F779-EA2A-CFA6-4F98-BA77A372D923}"/>
              </a:ext>
            </a:extLst>
          </p:cNvPr>
          <p:cNvSpPr>
            <a:spLocks noGrp="1" noChangeArrowheads="1"/>
          </p:cNvSpPr>
          <p:nvPr>
            <p:ph type="title"/>
          </p:nvPr>
        </p:nvSpPr>
        <p:spPr bwMode="auto">
          <a:xfrm>
            <a:off x="152400" y="1828800"/>
            <a:ext cx="8667750" cy="50323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F3ED9FFC-94C9-F498-8009-9B9027892693}"/>
              </a:ext>
            </a:extLst>
          </p:cNvPr>
          <p:cNvSpPr>
            <a:spLocks noGrp="1" noChangeArrowheads="1"/>
          </p:cNvSpPr>
          <p:nvPr>
            <p:ph type="body" idx="1"/>
          </p:nvPr>
        </p:nvSpPr>
        <p:spPr bwMode="auto">
          <a:xfrm>
            <a:off x="152400" y="2476500"/>
            <a:ext cx="8667750" cy="316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ITC Avant Garde Std Bk" pitchFamily="34" charset="0"/>
        </a:defRPr>
      </a:lvl2pPr>
      <a:lvl3pPr algn="l" rtl="0" eaLnBrk="0" fontAlgn="base" hangingPunct="0">
        <a:spcBef>
          <a:spcPct val="0"/>
        </a:spcBef>
        <a:spcAft>
          <a:spcPct val="0"/>
        </a:spcAft>
        <a:defRPr sz="2400" b="1">
          <a:solidFill>
            <a:srgbClr val="008BBD"/>
          </a:solidFill>
          <a:latin typeface="ITC Avant Garde Std Bk" pitchFamily="34" charset="0"/>
        </a:defRPr>
      </a:lvl3pPr>
      <a:lvl4pPr algn="l" rtl="0" eaLnBrk="0" fontAlgn="base" hangingPunct="0">
        <a:spcBef>
          <a:spcPct val="0"/>
        </a:spcBef>
        <a:spcAft>
          <a:spcPct val="0"/>
        </a:spcAft>
        <a:defRPr sz="2400" b="1">
          <a:solidFill>
            <a:srgbClr val="008BBD"/>
          </a:solidFill>
          <a:latin typeface="ITC Avant Garde Std Bk" pitchFamily="34" charset="0"/>
        </a:defRPr>
      </a:lvl4pPr>
      <a:lvl5pPr algn="l" rtl="0" eaLnBrk="0" fontAlgn="base" hangingPunct="0">
        <a:spcBef>
          <a:spcPct val="0"/>
        </a:spcBef>
        <a:spcAft>
          <a:spcPct val="0"/>
        </a:spcAft>
        <a:defRPr sz="2400" b="1">
          <a:solidFill>
            <a:srgbClr val="008BBD"/>
          </a:solidFill>
          <a:latin typeface="ITC Avant Garde Std Bk" pitchFamily="34" charset="0"/>
        </a:defRPr>
      </a:lvl5pPr>
      <a:lvl6pPr marL="457200" algn="l" rtl="0" fontAlgn="base">
        <a:spcBef>
          <a:spcPct val="0"/>
        </a:spcBef>
        <a:spcAft>
          <a:spcPct val="0"/>
        </a:spcAft>
        <a:defRPr sz="2400" b="1">
          <a:solidFill>
            <a:srgbClr val="008BBD"/>
          </a:solidFill>
          <a:latin typeface="ITC Avant Garde Std Bk" pitchFamily="34" charset="0"/>
        </a:defRPr>
      </a:lvl6pPr>
      <a:lvl7pPr marL="914400" algn="l" rtl="0" fontAlgn="base">
        <a:spcBef>
          <a:spcPct val="0"/>
        </a:spcBef>
        <a:spcAft>
          <a:spcPct val="0"/>
        </a:spcAft>
        <a:defRPr sz="2400" b="1">
          <a:solidFill>
            <a:srgbClr val="008BBD"/>
          </a:solidFill>
          <a:latin typeface="ITC Avant Garde Std Bk" pitchFamily="34" charset="0"/>
        </a:defRPr>
      </a:lvl7pPr>
      <a:lvl8pPr marL="1371600" algn="l" rtl="0" fontAlgn="base">
        <a:spcBef>
          <a:spcPct val="0"/>
        </a:spcBef>
        <a:spcAft>
          <a:spcPct val="0"/>
        </a:spcAft>
        <a:defRPr sz="2400" b="1">
          <a:solidFill>
            <a:srgbClr val="008BBD"/>
          </a:solidFill>
          <a:latin typeface="ITC Avant Garde Std Bk" pitchFamily="34" charset="0"/>
        </a:defRPr>
      </a:lvl8pPr>
      <a:lvl9pPr marL="1828800" algn="l" rtl="0" fontAlgn="base">
        <a:spcBef>
          <a:spcPct val="0"/>
        </a:spcBef>
        <a:spcAft>
          <a:spcPct val="0"/>
        </a:spcAft>
        <a:defRPr sz="2400" b="1">
          <a:solidFill>
            <a:srgbClr val="008BBD"/>
          </a:solidFill>
          <a:latin typeface="ITC Avant Garde Std Bk"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90272843-D769-EFDB-D74A-59A8E9D1C206}"/>
              </a:ext>
            </a:extLst>
          </p:cNvPr>
          <p:cNvSpPr>
            <a:spLocks noGrp="1" noChangeArrowheads="1"/>
          </p:cNvSpPr>
          <p:nvPr>
            <p:ph type="title"/>
          </p:nvPr>
        </p:nvSpPr>
        <p:spPr bwMode="auto">
          <a:xfrm>
            <a:off x="152400" y="1828800"/>
            <a:ext cx="8667750" cy="503238"/>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 </a:t>
            </a:r>
          </a:p>
        </p:txBody>
      </p:sp>
      <p:sp>
        <p:nvSpPr>
          <p:cNvPr id="1028" name="Rectangle 3">
            <a:extLst>
              <a:ext uri="{FF2B5EF4-FFF2-40B4-BE49-F238E27FC236}">
                <a16:creationId xmlns:a16="http://schemas.microsoft.com/office/drawing/2014/main" id="{B804E3E9-E293-EEF4-F066-2EA69CDA4620}"/>
              </a:ext>
            </a:extLst>
          </p:cNvPr>
          <p:cNvSpPr>
            <a:spLocks noGrp="1" noChangeArrowheads="1"/>
          </p:cNvSpPr>
          <p:nvPr>
            <p:ph type="body" idx="1"/>
          </p:nvPr>
        </p:nvSpPr>
        <p:spPr bwMode="auto">
          <a:xfrm>
            <a:off x="152400" y="2476500"/>
            <a:ext cx="8667750" cy="3168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30" name="Rectangle 25">
            <a:extLst>
              <a:ext uri="{FF2B5EF4-FFF2-40B4-BE49-F238E27FC236}">
                <a16:creationId xmlns:a16="http://schemas.microsoft.com/office/drawing/2014/main" id="{1DCAA209-F3B0-AF4C-1C45-9083728D2223}"/>
              </a:ext>
            </a:extLst>
          </p:cNvPr>
          <p:cNvSpPr>
            <a:spLocks noChangeArrowheads="1"/>
          </p:cNvSpPr>
          <p:nvPr userDrawn="1"/>
        </p:nvSpPr>
        <p:spPr bwMode="auto">
          <a:xfrm>
            <a:off x="250825" y="5949950"/>
            <a:ext cx="3241675" cy="792163"/>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eaLnBrk="0" hangingPunct="0">
              <a:defRPr b="1">
                <a:solidFill>
                  <a:schemeClr val="tx1"/>
                </a:solidFill>
                <a:latin typeface="Century Gothic" panose="020B0502020202020204" pitchFamily="34" charset="0"/>
              </a:defRPr>
            </a:lvl1pPr>
            <a:lvl2pPr marL="742950" indent="-285750" eaLnBrk="0" hangingPunct="0">
              <a:defRPr b="1">
                <a:solidFill>
                  <a:schemeClr val="tx1"/>
                </a:solidFill>
                <a:latin typeface="Century Gothic" panose="020B0502020202020204" pitchFamily="34" charset="0"/>
              </a:defRPr>
            </a:lvl2pPr>
            <a:lvl3pPr marL="1143000" indent="-228600" eaLnBrk="0" hangingPunct="0">
              <a:defRPr b="1">
                <a:solidFill>
                  <a:schemeClr val="tx1"/>
                </a:solidFill>
                <a:latin typeface="Century Gothic" panose="020B0502020202020204" pitchFamily="34" charset="0"/>
              </a:defRPr>
            </a:lvl3pPr>
            <a:lvl4pPr marL="1600200" indent="-228600" eaLnBrk="0" hangingPunct="0">
              <a:defRPr b="1">
                <a:solidFill>
                  <a:schemeClr val="tx1"/>
                </a:solidFill>
                <a:latin typeface="Century Gothic" panose="020B0502020202020204" pitchFamily="34" charset="0"/>
              </a:defRPr>
            </a:lvl4pPr>
            <a:lvl5pPr marL="2057400" indent="-228600" eaLnBrk="0" hangingPunct="0">
              <a:defRPr b="1">
                <a:solidFill>
                  <a:schemeClr val="tx1"/>
                </a:solidFill>
                <a:latin typeface="Century Gothic" panose="020B0502020202020204" pitchFamily="34" charset="0"/>
              </a:defRPr>
            </a:lvl5pPr>
            <a:lvl6pPr marL="2514600" indent="-228600" eaLnBrk="0" fontAlgn="base" hangingPunct="0">
              <a:spcBef>
                <a:spcPct val="0"/>
              </a:spcBef>
              <a:spcAft>
                <a:spcPct val="0"/>
              </a:spcAft>
              <a:defRPr b="1">
                <a:solidFill>
                  <a:schemeClr val="tx1"/>
                </a:solidFill>
                <a:latin typeface="Century Gothic" panose="020B0502020202020204" pitchFamily="34" charset="0"/>
              </a:defRPr>
            </a:lvl6pPr>
            <a:lvl7pPr marL="2971800" indent="-228600" eaLnBrk="0" fontAlgn="base" hangingPunct="0">
              <a:spcBef>
                <a:spcPct val="0"/>
              </a:spcBef>
              <a:spcAft>
                <a:spcPct val="0"/>
              </a:spcAft>
              <a:defRPr b="1">
                <a:solidFill>
                  <a:schemeClr val="tx1"/>
                </a:solidFill>
                <a:latin typeface="Century Gothic" panose="020B0502020202020204" pitchFamily="34" charset="0"/>
              </a:defRPr>
            </a:lvl7pPr>
            <a:lvl8pPr marL="3429000" indent="-228600" eaLnBrk="0" fontAlgn="base" hangingPunct="0">
              <a:spcBef>
                <a:spcPct val="0"/>
              </a:spcBef>
              <a:spcAft>
                <a:spcPct val="0"/>
              </a:spcAft>
              <a:defRPr b="1">
                <a:solidFill>
                  <a:schemeClr val="tx1"/>
                </a:solidFill>
                <a:latin typeface="Century Gothic" panose="020B0502020202020204" pitchFamily="34" charset="0"/>
              </a:defRPr>
            </a:lvl8pPr>
            <a:lvl9pPr marL="3886200" indent="-228600" eaLnBrk="0" fontAlgn="base" hangingPunct="0">
              <a:spcBef>
                <a:spcPct val="0"/>
              </a:spcBef>
              <a:spcAft>
                <a:spcPct val="0"/>
              </a:spcAft>
              <a:defRPr b="1">
                <a:solidFill>
                  <a:schemeClr val="tx1"/>
                </a:solidFill>
                <a:latin typeface="Century Gothic" panose="020B0502020202020204" pitchFamily="34" charset="0"/>
              </a:defRPr>
            </a:lvl9pPr>
          </a:lstStyle>
          <a:p>
            <a:pPr eaLnBrk="1" hangingPunct="1">
              <a:defRPr/>
            </a:pPr>
            <a:endParaRPr lang="en-US" altLang="en-US"/>
          </a:p>
        </p:txBody>
      </p:sp>
    </p:spTree>
    <p:extLst>
      <p:ext uri="{BB962C8B-B14F-4D97-AF65-F5344CB8AC3E}">
        <p14:creationId xmlns:p14="http://schemas.microsoft.com/office/powerpoint/2010/main" val="160462529"/>
      </p:ext>
    </p:extLst>
  </p:cSld>
  <p:clrMap bg1="lt1" tx1="dk1" bg2="lt2" tx2="dk2" accent1="accent1" accent2="accent2" accent3="accent3" accent4="accent4" accent5="accent5" accent6="accent6" hlink="hlink" folHlink="folHlink"/>
  <p:sldLayoutIdLst>
    <p:sldLayoutId id="2147483664" r:id="rId1"/>
    <p:sldLayoutId id="2147483665" r:id="rId2"/>
  </p:sldLayoutIdLst>
  <p:txStyles>
    <p:titleStyle>
      <a:lvl1pPr algn="l" rtl="0" eaLnBrk="0" fontAlgn="base" hangingPunct="0">
        <a:spcBef>
          <a:spcPct val="0"/>
        </a:spcBef>
        <a:spcAft>
          <a:spcPct val="0"/>
        </a:spcAft>
        <a:defRPr sz="2400" b="1">
          <a:solidFill>
            <a:srgbClr val="008BBD"/>
          </a:solidFill>
          <a:latin typeface="+mj-lt"/>
          <a:ea typeface="+mj-ea"/>
          <a:cs typeface="+mj-cs"/>
        </a:defRPr>
      </a:lvl1pPr>
      <a:lvl2pPr algn="l" rtl="0" eaLnBrk="0" fontAlgn="base" hangingPunct="0">
        <a:spcBef>
          <a:spcPct val="0"/>
        </a:spcBef>
        <a:spcAft>
          <a:spcPct val="0"/>
        </a:spcAft>
        <a:defRPr sz="2400" b="1">
          <a:solidFill>
            <a:srgbClr val="008BBD"/>
          </a:solidFill>
          <a:latin typeface="Century Gothic" pitchFamily="34" charset="0"/>
        </a:defRPr>
      </a:lvl2pPr>
      <a:lvl3pPr algn="l" rtl="0" eaLnBrk="0" fontAlgn="base" hangingPunct="0">
        <a:spcBef>
          <a:spcPct val="0"/>
        </a:spcBef>
        <a:spcAft>
          <a:spcPct val="0"/>
        </a:spcAft>
        <a:defRPr sz="2400" b="1">
          <a:solidFill>
            <a:srgbClr val="008BBD"/>
          </a:solidFill>
          <a:latin typeface="Century Gothic" pitchFamily="34" charset="0"/>
        </a:defRPr>
      </a:lvl3pPr>
      <a:lvl4pPr algn="l" rtl="0" eaLnBrk="0" fontAlgn="base" hangingPunct="0">
        <a:spcBef>
          <a:spcPct val="0"/>
        </a:spcBef>
        <a:spcAft>
          <a:spcPct val="0"/>
        </a:spcAft>
        <a:defRPr sz="2400" b="1">
          <a:solidFill>
            <a:srgbClr val="008BBD"/>
          </a:solidFill>
          <a:latin typeface="Century Gothic" pitchFamily="34" charset="0"/>
        </a:defRPr>
      </a:lvl4pPr>
      <a:lvl5pPr algn="l" rtl="0" eaLnBrk="0" fontAlgn="base" hangingPunct="0">
        <a:spcBef>
          <a:spcPct val="0"/>
        </a:spcBef>
        <a:spcAft>
          <a:spcPct val="0"/>
        </a:spcAft>
        <a:defRPr sz="2400" b="1">
          <a:solidFill>
            <a:srgbClr val="008BBD"/>
          </a:solidFill>
          <a:latin typeface="Century Gothic" pitchFamily="34" charset="0"/>
        </a:defRPr>
      </a:lvl5pPr>
      <a:lvl6pPr marL="457200" algn="l" rtl="0" fontAlgn="base">
        <a:spcBef>
          <a:spcPct val="0"/>
        </a:spcBef>
        <a:spcAft>
          <a:spcPct val="0"/>
        </a:spcAft>
        <a:defRPr sz="2400" b="1">
          <a:solidFill>
            <a:srgbClr val="008BBD"/>
          </a:solidFill>
          <a:latin typeface="Century Gothic" pitchFamily="34" charset="0"/>
        </a:defRPr>
      </a:lvl6pPr>
      <a:lvl7pPr marL="914400" algn="l" rtl="0" fontAlgn="base">
        <a:spcBef>
          <a:spcPct val="0"/>
        </a:spcBef>
        <a:spcAft>
          <a:spcPct val="0"/>
        </a:spcAft>
        <a:defRPr sz="2400" b="1">
          <a:solidFill>
            <a:srgbClr val="008BBD"/>
          </a:solidFill>
          <a:latin typeface="Century Gothic" pitchFamily="34" charset="0"/>
        </a:defRPr>
      </a:lvl7pPr>
      <a:lvl8pPr marL="1371600" algn="l" rtl="0" fontAlgn="base">
        <a:spcBef>
          <a:spcPct val="0"/>
        </a:spcBef>
        <a:spcAft>
          <a:spcPct val="0"/>
        </a:spcAft>
        <a:defRPr sz="2400" b="1">
          <a:solidFill>
            <a:srgbClr val="008BBD"/>
          </a:solidFill>
          <a:latin typeface="Century Gothic" pitchFamily="34" charset="0"/>
        </a:defRPr>
      </a:lvl8pPr>
      <a:lvl9pPr marL="1828800" algn="l" rtl="0" fontAlgn="base">
        <a:spcBef>
          <a:spcPct val="0"/>
        </a:spcBef>
        <a:spcAft>
          <a:spcPct val="0"/>
        </a:spcAft>
        <a:defRPr sz="2400" b="1">
          <a:solidFill>
            <a:srgbClr val="008BBD"/>
          </a:solidFill>
          <a:latin typeface="Century Gothic" pitchFamily="34" charset="0"/>
        </a:defRPr>
      </a:lvl9pPr>
    </p:titleStyle>
    <p:bodyStyle>
      <a:lvl1pPr marL="342900" indent="-342900" algn="l" rtl="0" eaLnBrk="0" fontAlgn="base" hangingPunct="0">
        <a:spcBef>
          <a:spcPct val="20000"/>
        </a:spcBef>
        <a:spcAft>
          <a:spcPct val="0"/>
        </a:spcAft>
        <a:buChar char="•"/>
        <a:defRPr>
          <a:solidFill>
            <a:srgbClr val="525C54"/>
          </a:solidFill>
          <a:latin typeface="+mn-lt"/>
          <a:ea typeface="+mn-ea"/>
          <a:cs typeface="+mn-cs"/>
        </a:defRPr>
      </a:lvl1pPr>
      <a:lvl2pPr marL="742950" indent="-285750" algn="l" rtl="0" eaLnBrk="0" fontAlgn="base" hangingPunct="0">
        <a:spcBef>
          <a:spcPct val="20000"/>
        </a:spcBef>
        <a:spcAft>
          <a:spcPct val="0"/>
        </a:spcAft>
        <a:buChar char="–"/>
        <a:defRPr>
          <a:solidFill>
            <a:srgbClr val="525C54"/>
          </a:solidFill>
          <a:latin typeface="+mn-lt"/>
        </a:defRPr>
      </a:lvl2pPr>
      <a:lvl3pPr marL="1143000" indent="-228600" algn="l" rtl="0" eaLnBrk="0" fontAlgn="base" hangingPunct="0">
        <a:spcBef>
          <a:spcPct val="20000"/>
        </a:spcBef>
        <a:spcAft>
          <a:spcPct val="0"/>
        </a:spcAft>
        <a:buChar char="•"/>
        <a:defRPr>
          <a:solidFill>
            <a:srgbClr val="525C54"/>
          </a:solidFill>
          <a:latin typeface="+mn-lt"/>
        </a:defRPr>
      </a:lvl3pPr>
      <a:lvl4pPr marL="1562100" indent="-228600" algn="l" rtl="0" eaLnBrk="0" fontAlgn="base" hangingPunct="0">
        <a:spcBef>
          <a:spcPct val="20000"/>
        </a:spcBef>
        <a:spcAft>
          <a:spcPct val="0"/>
        </a:spcAft>
        <a:buChar char="–"/>
        <a:defRPr>
          <a:solidFill>
            <a:srgbClr val="525C54"/>
          </a:solidFill>
          <a:latin typeface="+mn-lt"/>
        </a:defRPr>
      </a:lvl4pPr>
      <a:lvl5pPr marL="1981200" indent="-228600" algn="l" rtl="0" eaLnBrk="0" fontAlgn="base" hangingPunct="0">
        <a:spcBef>
          <a:spcPct val="20000"/>
        </a:spcBef>
        <a:spcAft>
          <a:spcPct val="0"/>
        </a:spcAft>
        <a:buChar char="»"/>
        <a:defRPr>
          <a:solidFill>
            <a:srgbClr val="525C54"/>
          </a:solidFill>
          <a:latin typeface="+mn-lt"/>
        </a:defRPr>
      </a:lvl5pPr>
      <a:lvl6pPr marL="2438400" indent="-228600" algn="l" rtl="0" fontAlgn="base">
        <a:spcBef>
          <a:spcPct val="20000"/>
        </a:spcBef>
        <a:spcAft>
          <a:spcPct val="0"/>
        </a:spcAft>
        <a:buChar char="»"/>
        <a:defRPr>
          <a:solidFill>
            <a:srgbClr val="525C54"/>
          </a:solidFill>
          <a:latin typeface="+mn-lt"/>
        </a:defRPr>
      </a:lvl6pPr>
      <a:lvl7pPr marL="2895600" indent="-228600" algn="l" rtl="0" fontAlgn="base">
        <a:spcBef>
          <a:spcPct val="20000"/>
        </a:spcBef>
        <a:spcAft>
          <a:spcPct val="0"/>
        </a:spcAft>
        <a:buChar char="»"/>
        <a:defRPr>
          <a:solidFill>
            <a:srgbClr val="525C54"/>
          </a:solidFill>
          <a:latin typeface="+mn-lt"/>
        </a:defRPr>
      </a:lvl7pPr>
      <a:lvl8pPr marL="3352800" indent="-228600" algn="l" rtl="0" fontAlgn="base">
        <a:spcBef>
          <a:spcPct val="20000"/>
        </a:spcBef>
        <a:spcAft>
          <a:spcPct val="0"/>
        </a:spcAft>
        <a:buChar char="»"/>
        <a:defRPr>
          <a:solidFill>
            <a:srgbClr val="525C54"/>
          </a:solidFill>
          <a:latin typeface="+mn-lt"/>
        </a:defRPr>
      </a:lvl8pPr>
      <a:lvl9pPr marL="3810000" indent="-228600" algn="l" rtl="0" fontAlgn="base">
        <a:spcBef>
          <a:spcPct val="20000"/>
        </a:spcBef>
        <a:spcAft>
          <a:spcPct val="0"/>
        </a:spcAft>
        <a:buChar char="»"/>
        <a:defRPr>
          <a:solidFill>
            <a:srgbClr val="525C54"/>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jpeg"/></Relationships>
</file>

<file path=ppt/slides/_rels/slide10.xml.rels><?xml version="1.0" encoding="UTF-8" standalone="yes"?>
<Relationships xmlns="http://schemas.openxmlformats.org/package/2006/relationships"><Relationship Id="rId3" Type="http://schemas.openxmlformats.org/officeDocument/2006/relationships/hyperlink" Target="http://unitedkingdom.cat.com/"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http://www.steelcase.com/uk/office_furniture_steelcase_index.aspx"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www.steelcase.com/uk/office_furniture_steelcase_index.aspx"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3">
            <a:extLst>
              <a:ext uri="{FF2B5EF4-FFF2-40B4-BE49-F238E27FC236}">
                <a16:creationId xmlns:a16="http://schemas.microsoft.com/office/drawing/2014/main" id="{3DB2E3AE-04A0-82D4-B743-C2EF1ED49141}"/>
              </a:ext>
            </a:extLst>
          </p:cNvPr>
          <p:cNvSpPr>
            <a:spLocks noChangeArrowheads="1"/>
          </p:cNvSpPr>
          <p:nvPr/>
        </p:nvSpPr>
        <p:spPr bwMode="auto">
          <a:xfrm>
            <a:off x="-18306" y="2505959"/>
            <a:ext cx="9144000" cy="180022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62000" tIns="72000"/>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40000"/>
              </a:lnSpc>
              <a:spcBef>
                <a:spcPct val="0"/>
              </a:spcBef>
              <a:spcAft>
                <a:spcPct val="0"/>
              </a:spcAft>
              <a:buClrTx/>
              <a:buSzTx/>
              <a:buFontTx/>
              <a:buNone/>
              <a:tabLst/>
              <a:defRPr/>
            </a:pPr>
            <a:endParaRPr kumimoji="0" lang="en-GB" altLang="en-US" sz="1800" b="0" i="0" u="none" strike="noStrike" kern="1200" cap="none" spc="0" normalizeH="0" baseline="0" noProof="0" dirty="0">
              <a:ln>
                <a:noFill/>
              </a:ln>
              <a:solidFill>
                <a:srgbClr val="FFFFFF"/>
              </a:solidFill>
              <a:effectLst/>
              <a:uLnTx/>
              <a:uFillTx/>
              <a:latin typeface="Century Gothic" panose="020B0502020202090204" pitchFamily="34" charset="0"/>
              <a:ea typeface="+mn-ea"/>
              <a:cs typeface="+mn-cs"/>
            </a:endParaRPr>
          </a:p>
        </p:txBody>
      </p:sp>
      <p:sp>
        <p:nvSpPr>
          <p:cNvPr id="3077" name="TextBox 3">
            <a:extLst>
              <a:ext uri="{FF2B5EF4-FFF2-40B4-BE49-F238E27FC236}">
                <a16:creationId xmlns:a16="http://schemas.microsoft.com/office/drawing/2014/main" id="{DFAAB691-A4F7-3D85-B088-A1F41AA7C665}"/>
              </a:ext>
            </a:extLst>
          </p:cNvPr>
          <p:cNvSpPr txBox="1">
            <a:spLocks noChangeArrowheads="1"/>
          </p:cNvSpPr>
          <p:nvPr/>
        </p:nvSpPr>
        <p:spPr bwMode="auto">
          <a:xfrm>
            <a:off x="8316913" y="6197600"/>
            <a:ext cx="863600"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a:solidFill>
                  <a:srgbClr val="525C54"/>
                </a:solidFill>
                <a:latin typeface="Arial" panose="020B0604020202020204" pitchFamily="34" charset="0"/>
              </a:defRPr>
            </a:lvl1pPr>
            <a:lvl2pPr marL="742950" indent="-285750">
              <a:spcBef>
                <a:spcPct val="20000"/>
              </a:spcBef>
              <a:buChar char="–"/>
              <a:defRPr>
                <a:solidFill>
                  <a:srgbClr val="525C54"/>
                </a:solidFill>
                <a:latin typeface="Arial" panose="020B0604020202020204" pitchFamily="34" charset="0"/>
              </a:defRPr>
            </a:lvl2pPr>
            <a:lvl3pPr marL="1143000" indent="-228600">
              <a:spcBef>
                <a:spcPct val="20000"/>
              </a:spcBef>
              <a:buChar char="•"/>
              <a:defRPr>
                <a:solidFill>
                  <a:srgbClr val="525C54"/>
                </a:solidFill>
                <a:latin typeface="Arial" panose="020B0604020202020204" pitchFamily="34" charset="0"/>
              </a:defRPr>
            </a:lvl3pPr>
            <a:lvl4pPr marL="1600200" indent="-228600">
              <a:spcBef>
                <a:spcPct val="20000"/>
              </a:spcBef>
              <a:buChar char="–"/>
              <a:defRPr>
                <a:solidFill>
                  <a:srgbClr val="525C54"/>
                </a:solidFill>
                <a:latin typeface="Arial" panose="020B0604020202020204" pitchFamily="34" charset="0"/>
              </a:defRPr>
            </a:lvl4pPr>
            <a:lvl5pPr marL="2057400" indent="-228600">
              <a:spcBef>
                <a:spcPct val="20000"/>
              </a:spcBef>
              <a:buChar char="»"/>
              <a:defRPr>
                <a:solidFill>
                  <a:srgbClr val="525C54"/>
                </a:solidFill>
                <a:latin typeface="Arial" panose="020B0604020202020204" pitchFamily="34" charset="0"/>
              </a:defRPr>
            </a:lvl5pPr>
            <a:lvl6pPr marL="2514600" indent="-228600" eaLnBrk="0" fontAlgn="base" hangingPunct="0">
              <a:spcBef>
                <a:spcPct val="20000"/>
              </a:spcBef>
              <a:spcAft>
                <a:spcPct val="0"/>
              </a:spcAft>
              <a:buChar char="»"/>
              <a:defRPr>
                <a:solidFill>
                  <a:srgbClr val="525C54"/>
                </a:solidFill>
                <a:latin typeface="Arial" panose="020B0604020202020204" pitchFamily="34" charset="0"/>
              </a:defRPr>
            </a:lvl6pPr>
            <a:lvl7pPr marL="2971800" indent="-228600" eaLnBrk="0" fontAlgn="base" hangingPunct="0">
              <a:spcBef>
                <a:spcPct val="20000"/>
              </a:spcBef>
              <a:spcAft>
                <a:spcPct val="0"/>
              </a:spcAft>
              <a:buChar char="»"/>
              <a:defRPr>
                <a:solidFill>
                  <a:srgbClr val="525C54"/>
                </a:solidFill>
                <a:latin typeface="Arial" panose="020B0604020202020204" pitchFamily="34" charset="0"/>
              </a:defRPr>
            </a:lvl7pPr>
            <a:lvl8pPr marL="3429000" indent="-228600" eaLnBrk="0" fontAlgn="base" hangingPunct="0">
              <a:spcBef>
                <a:spcPct val="20000"/>
              </a:spcBef>
              <a:spcAft>
                <a:spcPct val="0"/>
              </a:spcAft>
              <a:buChar char="»"/>
              <a:defRPr>
                <a:solidFill>
                  <a:srgbClr val="525C54"/>
                </a:solidFill>
                <a:latin typeface="Arial" panose="020B0604020202020204" pitchFamily="34" charset="0"/>
              </a:defRPr>
            </a:lvl8pPr>
            <a:lvl9pPr marL="3886200" indent="-228600" eaLnBrk="0" fontAlgn="base" hangingPunct="0">
              <a:spcBef>
                <a:spcPct val="20000"/>
              </a:spcBef>
              <a:spcAft>
                <a:spcPct val="0"/>
              </a:spcAft>
              <a:buChar char="»"/>
              <a:defRPr>
                <a:solidFill>
                  <a:srgbClr val="525C54"/>
                </a:solidFill>
                <a:latin typeface="Arial" panose="020B060402020202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FFFFFF"/>
                </a:solidFill>
                <a:effectLst/>
                <a:uLnTx/>
                <a:uFillTx/>
                <a:latin typeface="Century Gothic" panose="020B0502020202090204" pitchFamily="34" charset="0"/>
                <a:ea typeface="+mn-ea"/>
                <a:cs typeface="+mn-cs"/>
              </a:rPr>
              <a:t>M Archer</a:t>
            </a:r>
          </a:p>
        </p:txBody>
      </p:sp>
      <p:sp>
        <p:nvSpPr>
          <p:cNvPr id="4" name="object 19">
            <a:extLst>
              <a:ext uri="{FF2B5EF4-FFF2-40B4-BE49-F238E27FC236}">
                <a16:creationId xmlns:a16="http://schemas.microsoft.com/office/drawing/2014/main" id="{0749E255-3807-ACFF-1C1C-3E15906FBD8D}"/>
              </a:ext>
            </a:extLst>
          </p:cNvPr>
          <p:cNvSpPr txBox="1">
            <a:spLocks/>
          </p:cNvSpPr>
          <p:nvPr/>
        </p:nvSpPr>
        <p:spPr>
          <a:xfrm>
            <a:off x="0" y="2636912"/>
            <a:ext cx="9144000" cy="1467068"/>
          </a:xfrm>
          <a:prstGeom prst="rect">
            <a:avLst/>
          </a:prstGeom>
        </p:spPr>
        <p:txBody>
          <a:bodyPr vert="horz" wrap="square" lIns="0" tIns="12700" rIns="0" bIns="0" rtlCol="0">
            <a:spAutoFit/>
          </a:bodyPr>
          <a:lstStyle>
            <a:lvl1pPr>
              <a:defRPr sz="2900" b="0" i="0">
                <a:solidFill>
                  <a:schemeClr val="tx1"/>
                </a:solidFill>
                <a:latin typeface="Arial Rounded MT Bold"/>
                <a:ea typeface="+mj-ea"/>
                <a:cs typeface="Arial Rounded MT Bold"/>
              </a:defRPr>
            </a:lvl1pPr>
          </a:lstStyle>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4000" b="1" i="0" u="none" strike="noStrike" kern="0" cap="none" spc="15" normalizeH="0" baseline="0" noProof="0" dirty="0">
                <a:ln>
                  <a:noFill/>
                </a:ln>
                <a:solidFill>
                  <a:sysClr val="window" lastClr="FFFFFF"/>
                </a:solidFill>
                <a:effectLst/>
                <a:uLnTx/>
                <a:uFillTx/>
                <a:latin typeface="Arial Rounded MT Bold"/>
                <a:ea typeface="+mj-ea"/>
              </a:rPr>
              <a:t>DC:ST</a:t>
            </a: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2000" b="0" i="0" u="none" strike="noStrike" kern="0" cap="none" spc="15" normalizeH="0" baseline="0" noProof="0" dirty="0">
                <a:ln>
                  <a:noFill/>
                </a:ln>
                <a:solidFill>
                  <a:sysClr val="window" lastClr="FFFFFF"/>
                </a:solidFill>
                <a:effectLst/>
                <a:uLnTx/>
                <a:uFillTx/>
                <a:latin typeface="Arial Rounded MT Bold"/>
                <a:ea typeface="+mj-ea"/>
              </a:rPr>
              <a:t>DESIGN CIRCULARITY : SUSTAINABLE THINKING</a:t>
            </a:r>
          </a:p>
          <a:p>
            <a:pPr marL="12700" marR="0" lvl="0" indent="0" algn="ctr" defTabSz="914400" rtl="0" eaLnBrk="1" fontAlgn="auto" latinLnBrk="0" hangingPunct="1">
              <a:lnSpc>
                <a:spcPct val="100000"/>
              </a:lnSpc>
              <a:spcBef>
                <a:spcPts val="100"/>
              </a:spcBef>
              <a:spcAft>
                <a:spcPts val="0"/>
              </a:spcAft>
              <a:buClrTx/>
              <a:buSzTx/>
              <a:buFontTx/>
              <a:buNone/>
              <a:tabLst/>
              <a:defRPr/>
            </a:pPr>
            <a:endParaRPr kumimoji="0" lang="en-GB" sz="1600" b="0" i="0" u="none" strike="noStrike" kern="0" cap="none" spc="15" normalizeH="0" baseline="0" noProof="0" dirty="0">
              <a:ln>
                <a:noFill/>
              </a:ln>
              <a:solidFill>
                <a:sysClr val="window" lastClr="FFFFFF"/>
              </a:solidFill>
              <a:effectLst/>
              <a:uLnTx/>
              <a:uFillTx/>
              <a:latin typeface="Arial Rounded MT Bold"/>
              <a:ea typeface="+mj-ea"/>
            </a:endParaRPr>
          </a:p>
          <a:p>
            <a:pPr marL="12700" marR="0" lvl="0" indent="0" algn="ctr" defTabSz="914400" rtl="0" eaLnBrk="1" fontAlgn="auto" latinLnBrk="0" hangingPunct="1">
              <a:lnSpc>
                <a:spcPct val="100000"/>
              </a:lnSpc>
              <a:spcBef>
                <a:spcPts val="100"/>
              </a:spcBef>
              <a:spcAft>
                <a:spcPts val="0"/>
              </a:spcAft>
              <a:buClrTx/>
              <a:buSzTx/>
              <a:buFontTx/>
              <a:buNone/>
              <a:tabLst/>
              <a:defRPr/>
            </a:pPr>
            <a:r>
              <a:rPr kumimoji="0" lang="en-GB" sz="1600" b="0" i="0" u="none" strike="noStrike" kern="0" cap="none" spc="15" normalizeH="0" baseline="0" noProof="0" dirty="0">
                <a:ln>
                  <a:noFill/>
                </a:ln>
                <a:solidFill>
                  <a:sysClr val="window" lastClr="FFFFFF"/>
                </a:solidFill>
                <a:effectLst/>
                <a:uLnTx/>
                <a:uFillTx/>
                <a:latin typeface="Arial Rounded MT Bold"/>
                <a:ea typeface="+mj-ea"/>
              </a:rPr>
              <a:t>M ARCHER</a:t>
            </a:r>
          </a:p>
        </p:txBody>
      </p:sp>
    </p:spTree>
    <p:extLst>
      <p:ext uri="{BB962C8B-B14F-4D97-AF65-F5344CB8AC3E}">
        <p14:creationId xmlns:p14="http://schemas.microsoft.com/office/powerpoint/2010/main" val="2311800749"/>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CDCB8FCD-E407-C777-10CA-0A1DB6637B09}"/>
              </a:ext>
            </a:extLst>
          </p:cNvPr>
          <p:cNvSpPr>
            <a:spLocks noGrp="1" noChangeArrowheads="1"/>
          </p:cNvSpPr>
          <p:nvPr>
            <p:ph type="ctrTitle"/>
          </p:nvPr>
        </p:nvSpPr>
        <p:spPr>
          <a:xfrm>
            <a:off x="193675" y="1124680"/>
            <a:ext cx="8950325" cy="504825"/>
          </a:xfrm>
        </p:spPr>
        <p:txBody>
          <a:bodyPr/>
          <a:lstStyle/>
          <a:p>
            <a:pPr eaLnBrk="1" hangingPunct="1"/>
            <a:r>
              <a:rPr lang="en-GB" altLang="en-US"/>
              <a:t>End-of-Life definitions</a:t>
            </a:r>
          </a:p>
        </p:txBody>
      </p:sp>
      <p:sp>
        <p:nvSpPr>
          <p:cNvPr id="6147" name="Rectangle 3">
            <a:extLst>
              <a:ext uri="{FF2B5EF4-FFF2-40B4-BE49-F238E27FC236}">
                <a16:creationId xmlns:a16="http://schemas.microsoft.com/office/drawing/2014/main" id="{27A7B395-2261-D7AD-D42C-55833C7DE0DF}"/>
              </a:ext>
            </a:extLst>
          </p:cNvPr>
          <p:cNvSpPr>
            <a:spLocks noGrp="1" noChangeArrowheads="1"/>
          </p:cNvSpPr>
          <p:nvPr>
            <p:ph type="subTitle" idx="1"/>
          </p:nvPr>
        </p:nvSpPr>
        <p:spPr>
          <a:xfrm>
            <a:off x="187325" y="1716818"/>
            <a:ext cx="8705850" cy="4176712"/>
          </a:xfrm>
        </p:spPr>
        <p:txBody>
          <a:bodyPr/>
          <a:lstStyle/>
          <a:p>
            <a:pPr algn="l" eaLnBrk="1" hangingPunct="1">
              <a:lnSpc>
                <a:spcPct val="90000"/>
              </a:lnSpc>
            </a:pPr>
            <a:r>
              <a:rPr lang="en-GB" altLang="en-US" sz="1600" b="1" dirty="0">
                <a:solidFill>
                  <a:srgbClr val="008BBD"/>
                </a:solidFill>
              </a:rPr>
              <a:t>End of Life management:</a:t>
            </a:r>
            <a:r>
              <a:rPr lang="en-GB" altLang="en-US" sz="1600" b="1" dirty="0"/>
              <a:t> </a:t>
            </a:r>
            <a:r>
              <a:rPr lang="en-GB" altLang="en-US" sz="1600" dirty="0"/>
              <a:t>Activities required to avoid waste and recover resources once a product is discarded.</a:t>
            </a:r>
          </a:p>
          <a:p>
            <a:pPr algn="l" eaLnBrk="1" hangingPunct="1">
              <a:lnSpc>
                <a:spcPct val="90000"/>
              </a:lnSpc>
            </a:pPr>
            <a:endParaRPr lang="en-GB" altLang="en-US" sz="1600" b="1" dirty="0"/>
          </a:p>
          <a:p>
            <a:pPr algn="l" eaLnBrk="1" hangingPunct="1">
              <a:lnSpc>
                <a:spcPct val="90000"/>
              </a:lnSpc>
            </a:pPr>
            <a:r>
              <a:rPr lang="en-GB" altLang="en-US" sz="1600" b="1" dirty="0">
                <a:solidFill>
                  <a:srgbClr val="008BBD"/>
                </a:solidFill>
              </a:rPr>
              <a:t>Product takeback:</a:t>
            </a:r>
            <a:r>
              <a:rPr lang="en-GB" altLang="en-US" sz="1600" b="1" dirty="0"/>
              <a:t> </a:t>
            </a:r>
            <a:r>
              <a:rPr lang="en-GB" altLang="en-US" sz="1600" dirty="0"/>
              <a:t>Manufacturers taking responsibility for products once discarded </a:t>
            </a:r>
            <a:br>
              <a:rPr lang="en-GB" altLang="en-US" sz="1600" dirty="0"/>
            </a:br>
            <a:endParaRPr lang="en-GB" altLang="en-US" sz="1600" dirty="0"/>
          </a:p>
          <a:p>
            <a:pPr algn="l" eaLnBrk="1" hangingPunct="1">
              <a:lnSpc>
                <a:spcPct val="90000"/>
              </a:lnSpc>
            </a:pPr>
            <a:r>
              <a:rPr lang="en-GB" altLang="en-US" sz="1600" b="1" dirty="0">
                <a:solidFill>
                  <a:srgbClr val="008BBD"/>
                </a:solidFill>
              </a:rPr>
              <a:t>Remanufacture:</a:t>
            </a:r>
            <a:r>
              <a:rPr lang="en-GB" altLang="en-US" sz="1600" dirty="0"/>
              <a:t> “Manufacturing steps acting on an end-of-life part or product in order to return it to like-new or better performance, with warranty to match.” (Centre for Remanufacturing and Reuse (CRR) 2007)</a:t>
            </a:r>
          </a:p>
          <a:p>
            <a:pPr algn="l" eaLnBrk="1" hangingPunct="1">
              <a:lnSpc>
                <a:spcPct val="90000"/>
              </a:lnSpc>
            </a:pPr>
            <a:endParaRPr lang="en-GB" altLang="en-US" sz="1600" b="1" dirty="0"/>
          </a:p>
          <a:p>
            <a:pPr algn="l" eaLnBrk="1" hangingPunct="1">
              <a:lnSpc>
                <a:spcPct val="90000"/>
              </a:lnSpc>
            </a:pPr>
            <a:r>
              <a:rPr lang="en-GB" altLang="en-US" sz="1600" b="1" dirty="0">
                <a:solidFill>
                  <a:srgbClr val="008BBD"/>
                </a:solidFill>
              </a:rPr>
              <a:t>Cradle to cradle:</a:t>
            </a:r>
            <a:r>
              <a:rPr lang="en-GB" altLang="en-US" sz="1600" dirty="0"/>
              <a:t> “Resources should be part of cyclic systems, so that the quality of processing at the end-of-life is high enough or appropriate enough to feed into new high quality products.” (BS 8887-1:2006 p29)</a:t>
            </a:r>
            <a:br>
              <a:rPr lang="en-GB" altLang="en-US" sz="1600" dirty="0"/>
            </a:br>
            <a:endParaRPr lang="en-GB" altLang="en-US" sz="1600" b="1" dirty="0"/>
          </a:p>
          <a:p>
            <a:pPr algn="l" eaLnBrk="1" hangingPunct="1">
              <a:lnSpc>
                <a:spcPct val="90000"/>
              </a:lnSpc>
            </a:pPr>
            <a:r>
              <a:rPr lang="en-GB" altLang="en-US" sz="1600" b="1" dirty="0">
                <a:solidFill>
                  <a:srgbClr val="008BBD"/>
                </a:solidFill>
              </a:rPr>
              <a:t>Product Stewardship:</a:t>
            </a:r>
            <a:r>
              <a:rPr lang="en-GB" altLang="en-US" sz="1600" b="1" dirty="0"/>
              <a:t> </a:t>
            </a:r>
            <a:r>
              <a:rPr lang="en-GB" altLang="en-US" sz="1600" dirty="0"/>
              <a:t>“ A ‘Shared Product Responsibility’ model of implementation whereby all stakeholders adopt specific obligations and responsibilities relevant to their place in the supply chain.”(PSA website)</a:t>
            </a:r>
          </a:p>
          <a:p>
            <a:pPr algn="l" eaLnBrk="1" hangingPunct="1">
              <a:lnSpc>
                <a:spcPct val="90000"/>
              </a:lnSpc>
            </a:pPr>
            <a:endParaRPr lang="en-GB" altLang="en-US" sz="1600" dirty="0"/>
          </a:p>
          <a:p>
            <a:pPr algn="l" eaLnBrk="1" hangingPunct="1">
              <a:lnSpc>
                <a:spcPct val="90000"/>
              </a:lnSpc>
            </a:pPr>
            <a:endParaRPr lang="en-GB" altLang="en-US" sz="1600" dirty="0"/>
          </a:p>
          <a:p>
            <a:pPr algn="l" eaLnBrk="1" hangingPunct="1">
              <a:lnSpc>
                <a:spcPct val="90000"/>
              </a:lnSpc>
            </a:pPr>
            <a:endParaRPr lang="en-GB" altLang="en-US" sz="1600" dirty="0"/>
          </a:p>
        </p:txBody>
      </p:sp>
    </p:spTree>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5">
            <a:extLst>
              <a:ext uri="{FF2B5EF4-FFF2-40B4-BE49-F238E27FC236}">
                <a16:creationId xmlns:a16="http://schemas.microsoft.com/office/drawing/2014/main" id="{683686C4-22B8-7739-B748-A617C9B11962}"/>
              </a:ext>
            </a:extLst>
          </p:cNvPr>
          <p:cNvSpPr>
            <a:spLocks noChangeArrowheads="1"/>
          </p:cNvSpPr>
          <p:nvPr/>
        </p:nvSpPr>
        <p:spPr bwMode="auto">
          <a:xfrm>
            <a:off x="3249613" y="4581525"/>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8195" name="Rectangle 36">
            <a:extLst>
              <a:ext uri="{FF2B5EF4-FFF2-40B4-BE49-F238E27FC236}">
                <a16:creationId xmlns:a16="http://schemas.microsoft.com/office/drawing/2014/main" id="{3B935ADA-9AAA-319C-871E-9E031EEBEBA8}"/>
              </a:ext>
            </a:extLst>
          </p:cNvPr>
          <p:cNvSpPr>
            <a:spLocks noChangeArrowheads="1"/>
          </p:cNvSpPr>
          <p:nvPr/>
        </p:nvSpPr>
        <p:spPr bwMode="auto">
          <a:xfrm>
            <a:off x="3249613" y="4005263"/>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8196" name="Rectangle 34">
            <a:extLst>
              <a:ext uri="{FF2B5EF4-FFF2-40B4-BE49-F238E27FC236}">
                <a16:creationId xmlns:a16="http://schemas.microsoft.com/office/drawing/2014/main" id="{AE08619A-7D98-69C0-3EC5-E1A583B2F773}"/>
              </a:ext>
            </a:extLst>
          </p:cNvPr>
          <p:cNvSpPr>
            <a:spLocks noChangeArrowheads="1"/>
          </p:cNvSpPr>
          <p:nvPr/>
        </p:nvSpPr>
        <p:spPr bwMode="auto">
          <a:xfrm>
            <a:off x="3249613" y="2852738"/>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8197" name="Rectangle 20">
            <a:extLst>
              <a:ext uri="{FF2B5EF4-FFF2-40B4-BE49-F238E27FC236}">
                <a16:creationId xmlns:a16="http://schemas.microsoft.com/office/drawing/2014/main" id="{A5975E69-8889-139B-8C6B-4642BAE78653}"/>
              </a:ext>
            </a:extLst>
          </p:cNvPr>
          <p:cNvSpPr>
            <a:spLocks noChangeArrowheads="1"/>
          </p:cNvSpPr>
          <p:nvPr/>
        </p:nvSpPr>
        <p:spPr bwMode="auto">
          <a:xfrm>
            <a:off x="3249613" y="2276475"/>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8198" name="Rectangle 6">
            <a:extLst>
              <a:ext uri="{FF2B5EF4-FFF2-40B4-BE49-F238E27FC236}">
                <a16:creationId xmlns:a16="http://schemas.microsoft.com/office/drawing/2014/main" id="{E98CE60C-E625-57C2-4AE6-FDB1B4FAF59B}"/>
              </a:ext>
            </a:extLst>
          </p:cNvPr>
          <p:cNvSpPr>
            <a:spLocks noChangeArrowheads="1"/>
          </p:cNvSpPr>
          <p:nvPr/>
        </p:nvSpPr>
        <p:spPr bwMode="auto">
          <a:xfrm>
            <a:off x="3609975" y="170021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Material Processing</a:t>
            </a:r>
          </a:p>
        </p:txBody>
      </p:sp>
      <p:sp>
        <p:nvSpPr>
          <p:cNvPr id="8199" name="Rectangle 7">
            <a:extLst>
              <a:ext uri="{FF2B5EF4-FFF2-40B4-BE49-F238E27FC236}">
                <a16:creationId xmlns:a16="http://schemas.microsoft.com/office/drawing/2014/main" id="{066F6D7A-EF72-C2AF-424C-86FF40BA9B06}"/>
              </a:ext>
            </a:extLst>
          </p:cNvPr>
          <p:cNvSpPr>
            <a:spLocks noChangeArrowheads="1"/>
          </p:cNvSpPr>
          <p:nvPr/>
        </p:nvSpPr>
        <p:spPr bwMode="auto">
          <a:xfrm>
            <a:off x="3609975" y="227647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Production</a:t>
            </a:r>
          </a:p>
        </p:txBody>
      </p:sp>
      <p:sp>
        <p:nvSpPr>
          <p:cNvPr id="8200" name="Rectangle 8">
            <a:extLst>
              <a:ext uri="{FF2B5EF4-FFF2-40B4-BE49-F238E27FC236}">
                <a16:creationId xmlns:a16="http://schemas.microsoft.com/office/drawing/2014/main" id="{B3F2ED2E-DC49-81F9-C7FE-2F2B0FEF2DD3}"/>
              </a:ext>
            </a:extLst>
          </p:cNvPr>
          <p:cNvSpPr>
            <a:spLocks noChangeArrowheads="1"/>
          </p:cNvSpPr>
          <p:nvPr/>
        </p:nvSpPr>
        <p:spPr bwMode="auto">
          <a:xfrm>
            <a:off x="3609975" y="285273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Packaging</a:t>
            </a:r>
          </a:p>
        </p:txBody>
      </p:sp>
      <p:sp>
        <p:nvSpPr>
          <p:cNvPr id="8201" name="Rectangle 9">
            <a:extLst>
              <a:ext uri="{FF2B5EF4-FFF2-40B4-BE49-F238E27FC236}">
                <a16:creationId xmlns:a16="http://schemas.microsoft.com/office/drawing/2014/main" id="{1B95FEAF-D04C-5E30-788A-F6F85734DED2}"/>
              </a:ext>
            </a:extLst>
          </p:cNvPr>
          <p:cNvSpPr>
            <a:spLocks noChangeArrowheads="1"/>
          </p:cNvSpPr>
          <p:nvPr/>
        </p:nvSpPr>
        <p:spPr bwMode="auto">
          <a:xfrm>
            <a:off x="3609975" y="3429000"/>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Transport/Retail</a:t>
            </a:r>
          </a:p>
        </p:txBody>
      </p:sp>
      <p:sp>
        <p:nvSpPr>
          <p:cNvPr id="8202" name="Rectangle 10">
            <a:extLst>
              <a:ext uri="{FF2B5EF4-FFF2-40B4-BE49-F238E27FC236}">
                <a16:creationId xmlns:a16="http://schemas.microsoft.com/office/drawing/2014/main" id="{C269B9AA-A269-8994-631A-7FC7E1D49763}"/>
              </a:ext>
            </a:extLst>
          </p:cNvPr>
          <p:cNvSpPr>
            <a:spLocks noChangeArrowheads="1"/>
          </p:cNvSpPr>
          <p:nvPr/>
        </p:nvSpPr>
        <p:spPr bwMode="auto">
          <a:xfrm>
            <a:off x="3609975" y="400526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Consumption</a:t>
            </a:r>
          </a:p>
        </p:txBody>
      </p:sp>
      <p:sp>
        <p:nvSpPr>
          <p:cNvPr id="8203" name="Rectangle 11">
            <a:extLst>
              <a:ext uri="{FF2B5EF4-FFF2-40B4-BE49-F238E27FC236}">
                <a16:creationId xmlns:a16="http://schemas.microsoft.com/office/drawing/2014/main" id="{3C2FB5A1-83E1-65F4-2208-EF15427CABBB}"/>
              </a:ext>
            </a:extLst>
          </p:cNvPr>
          <p:cNvSpPr>
            <a:spLocks noChangeArrowheads="1"/>
          </p:cNvSpPr>
          <p:nvPr/>
        </p:nvSpPr>
        <p:spPr bwMode="auto">
          <a:xfrm>
            <a:off x="3609975" y="458152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Waste</a:t>
            </a:r>
          </a:p>
        </p:txBody>
      </p:sp>
      <p:sp>
        <p:nvSpPr>
          <p:cNvPr id="8204" name="Rectangle 12">
            <a:extLst>
              <a:ext uri="{FF2B5EF4-FFF2-40B4-BE49-F238E27FC236}">
                <a16:creationId xmlns:a16="http://schemas.microsoft.com/office/drawing/2014/main" id="{52EA347A-BDD4-B764-FE95-693151575F24}"/>
              </a:ext>
            </a:extLst>
          </p:cNvPr>
          <p:cNvSpPr>
            <a:spLocks noChangeArrowheads="1"/>
          </p:cNvSpPr>
          <p:nvPr/>
        </p:nvSpPr>
        <p:spPr bwMode="auto">
          <a:xfrm>
            <a:off x="3609975" y="515778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Landfill</a:t>
            </a:r>
          </a:p>
        </p:txBody>
      </p:sp>
      <p:sp>
        <p:nvSpPr>
          <p:cNvPr id="8205" name="Text Box 22">
            <a:extLst>
              <a:ext uri="{FF2B5EF4-FFF2-40B4-BE49-F238E27FC236}">
                <a16:creationId xmlns:a16="http://schemas.microsoft.com/office/drawing/2014/main" id="{3E23DA84-2858-14AC-272A-FBC9671261BB}"/>
              </a:ext>
            </a:extLst>
          </p:cNvPr>
          <p:cNvSpPr txBox="1">
            <a:spLocks noChangeArrowheads="1"/>
          </p:cNvSpPr>
          <p:nvPr/>
        </p:nvSpPr>
        <p:spPr bwMode="auto">
          <a:xfrm>
            <a:off x="5697538" y="2349500"/>
            <a:ext cx="29368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Remanufacturing/Repurposing</a:t>
            </a:r>
          </a:p>
        </p:txBody>
      </p:sp>
      <p:sp>
        <p:nvSpPr>
          <p:cNvPr id="8207" name="Text Box 35">
            <a:extLst>
              <a:ext uri="{FF2B5EF4-FFF2-40B4-BE49-F238E27FC236}">
                <a16:creationId xmlns:a16="http://schemas.microsoft.com/office/drawing/2014/main" id="{569A6612-A734-15FF-5D52-5DB76108301D}"/>
              </a:ext>
            </a:extLst>
          </p:cNvPr>
          <p:cNvSpPr txBox="1">
            <a:spLocks noChangeArrowheads="1"/>
          </p:cNvSpPr>
          <p:nvPr/>
        </p:nvSpPr>
        <p:spPr bwMode="auto">
          <a:xfrm>
            <a:off x="7131050" y="2925763"/>
            <a:ext cx="14493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Product reuse</a:t>
            </a:r>
          </a:p>
        </p:txBody>
      </p:sp>
      <p:sp>
        <p:nvSpPr>
          <p:cNvPr id="8208" name="Text Box 37">
            <a:extLst>
              <a:ext uri="{FF2B5EF4-FFF2-40B4-BE49-F238E27FC236}">
                <a16:creationId xmlns:a16="http://schemas.microsoft.com/office/drawing/2014/main" id="{CED7867C-E0D8-FC9B-1239-D11CA5F2CBFD}"/>
              </a:ext>
            </a:extLst>
          </p:cNvPr>
          <p:cNvSpPr txBox="1">
            <a:spLocks noChangeArrowheads="1"/>
          </p:cNvSpPr>
          <p:nvPr/>
        </p:nvSpPr>
        <p:spPr bwMode="auto">
          <a:xfrm>
            <a:off x="5867400" y="4076700"/>
            <a:ext cx="27241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Material recycling and reuse</a:t>
            </a:r>
          </a:p>
        </p:txBody>
      </p:sp>
      <p:sp>
        <p:nvSpPr>
          <p:cNvPr id="8209" name="Text Box 38">
            <a:extLst>
              <a:ext uri="{FF2B5EF4-FFF2-40B4-BE49-F238E27FC236}">
                <a16:creationId xmlns:a16="http://schemas.microsoft.com/office/drawing/2014/main" id="{2AA6448A-23F5-7834-96D1-F7FD3146CDA0}"/>
              </a:ext>
            </a:extLst>
          </p:cNvPr>
          <p:cNvSpPr txBox="1">
            <a:spLocks noChangeArrowheads="1"/>
          </p:cNvSpPr>
          <p:nvPr/>
        </p:nvSpPr>
        <p:spPr bwMode="auto">
          <a:xfrm>
            <a:off x="6659563" y="4652963"/>
            <a:ext cx="192563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Energy from Waste</a:t>
            </a:r>
          </a:p>
        </p:txBody>
      </p:sp>
      <p:sp>
        <p:nvSpPr>
          <p:cNvPr id="8213" name="Text Box 53">
            <a:extLst>
              <a:ext uri="{FF2B5EF4-FFF2-40B4-BE49-F238E27FC236}">
                <a16:creationId xmlns:a16="http://schemas.microsoft.com/office/drawing/2014/main" id="{221C2585-527B-86FF-3289-85E7AA88D321}"/>
              </a:ext>
            </a:extLst>
          </p:cNvPr>
          <p:cNvSpPr txBox="1">
            <a:spLocks noChangeArrowheads="1"/>
          </p:cNvSpPr>
          <p:nvPr/>
        </p:nvSpPr>
        <p:spPr bwMode="auto">
          <a:xfrm>
            <a:off x="266700" y="1725613"/>
            <a:ext cx="2000250" cy="2298700"/>
          </a:xfrm>
          <a:prstGeom prst="rect">
            <a:avLst/>
          </a:prstGeom>
          <a:solidFill>
            <a:schemeClr val="bg2"/>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r>
              <a:rPr lang="en-GB" altLang="en-US"/>
              <a:t>Reduce</a:t>
            </a:r>
          </a:p>
          <a:p>
            <a:pPr eaLnBrk="1" hangingPunct="1">
              <a:spcBef>
                <a:spcPct val="0"/>
              </a:spcBef>
              <a:buFontTx/>
              <a:buNone/>
            </a:pPr>
            <a:r>
              <a:rPr lang="en-GB" altLang="en-US"/>
              <a:t>Reuse</a:t>
            </a:r>
          </a:p>
          <a:p>
            <a:pPr eaLnBrk="1" hangingPunct="1">
              <a:spcBef>
                <a:spcPct val="0"/>
              </a:spcBef>
              <a:buFontTx/>
              <a:buNone/>
            </a:pPr>
            <a:r>
              <a:rPr lang="en-GB" altLang="en-US"/>
              <a:t>Repair</a:t>
            </a:r>
          </a:p>
          <a:p>
            <a:pPr eaLnBrk="1" hangingPunct="1">
              <a:spcBef>
                <a:spcPct val="0"/>
              </a:spcBef>
              <a:buFontTx/>
              <a:buNone/>
            </a:pPr>
            <a:r>
              <a:rPr lang="en-GB" altLang="en-US"/>
              <a:t>Refurbish</a:t>
            </a:r>
          </a:p>
          <a:p>
            <a:pPr eaLnBrk="1" hangingPunct="1">
              <a:spcBef>
                <a:spcPct val="0"/>
              </a:spcBef>
              <a:buFontTx/>
              <a:buNone/>
            </a:pPr>
            <a:r>
              <a:rPr lang="en-GB" altLang="en-US"/>
              <a:t>Remanufacture</a:t>
            </a:r>
          </a:p>
          <a:p>
            <a:pPr eaLnBrk="1" hangingPunct="1">
              <a:spcBef>
                <a:spcPct val="0"/>
              </a:spcBef>
              <a:buFontTx/>
              <a:buNone/>
            </a:pPr>
            <a:r>
              <a:rPr lang="en-GB" altLang="en-US"/>
              <a:t>Repurpose</a:t>
            </a:r>
          </a:p>
          <a:p>
            <a:pPr eaLnBrk="1" hangingPunct="1">
              <a:spcBef>
                <a:spcPct val="0"/>
              </a:spcBef>
              <a:buFontTx/>
              <a:buNone/>
            </a:pPr>
            <a:r>
              <a:rPr lang="en-GB" altLang="en-US"/>
              <a:t>Recover</a:t>
            </a:r>
          </a:p>
          <a:p>
            <a:pPr eaLnBrk="1" hangingPunct="1">
              <a:spcBef>
                <a:spcPct val="0"/>
              </a:spcBef>
              <a:buFontTx/>
              <a:buNone/>
            </a:pPr>
            <a:r>
              <a:rPr lang="en-GB" altLang="en-US"/>
              <a:t>Recycle</a:t>
            </a:r>
          </a:p>
        </p:txBody>
      </p:sp>
      <p:sp>
        <p:nvSpPr>
          <p:cNvPr id="8214" name="Rectangle 55">
            <a:extLst>
              <a:ext uri="{FF2B5EF4-FFF2-40B4-BE49-F238E27FC236}">
                <a16:creationId xmlns:a16="http://schemas.microsoft.com/office/drawing/2014/main" id="{D22EBC29-7A52-D4F8-2670-99ABEAA9E6DD}"/>
              </a:ext>
            </a:extLst>
          </p:cNvPr>
          <p:cNvSpPr>
            <a:spLocks noGrp="1" noChangeArrowheads="1"/>
          </p:cNvSpPr>
          <p:nvPr>
            <p:ph type="title"/>
          </p:nvPr>
        </p:nvSpPr>
        <p:spPr>
          <a:xfrm>
            <a:off x="2843213" y="404813"/>
            <a:ext cx="3816350" cy="503237"/>
          </a:xfrm>
        </p:spPr>
        <p:txBody>
          <a:bodyPr/>
          <a:lstStyle/>
          <a:p>
            <a:pPr eaLnBrk="1" hangingPunct="1"/>
            <a:r>
              <a:rPr lang="en-GB" altLang="en-US"/>
              <a:t>A Hierarchy of sorts!!!</a:t>
            </a:r>
          </a:p>
        </p:txBody>
      </p:sp>
      <p:sp>
        <p:nvSpPr>
          <p:cNvPr id="2" name="Text Box 15">
            <a:extLst>
              <a:ext uri="{FF2B5EF4-FFF2-40B4-BE49-F238E27FC236}">
                <a16:creationId xmlns:a16="http://schemas.microsoft.com/office/drawing/2014/main" id="{26C8484D-0510-30DA-8A98-22DC5C0DF111}"/>
              </a:ext>
            </a:extLst>
          </p:cNvPr>
          <p:cNvSpPr txBox="1">
            <a:spLocks noChangeArrowheads="1"/>
          </p:cNvSpPr>
          <p:nvPr/>
        </p:nvSpPr>
        <p:spPr bwMode="auto">
          <a:xfrm>
            <a:off x="179388" y="6029325"/>
            <a:ext cx="3081337"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50000"/>
              </a:spcBef>
              <a:buFontTx/>
              <a:buNone/>
            </a:pPr>
            <a:r>
              <a:rPr lang="en-GB" altLang="en-US" sz="1200" b="0" dirty="0"/>
              <a:t>Source: CRR &amp; </a:t>
            </a:r>
            <a:r>
              <a:rPr lang="en-GB" altLang="en-US" sz="1200" b="0" dirty="0" err="1"/>
              <a:t>Envirowise</a:t>
            </a:r>
            <a:r>
              <a:rPr lang="en-GB" altLang="en-US" sz="1200" b="0" dirty="0"/>
              <a:t>:</a:t>
            </a:r>
          </a:p>
          <a:p>
            <a:pPr eaLnBrk="1" hangingPunct="1">
              <a:spcBef>
                <a:spcPct val="50000"/>
              </a:spcBef>
              <a:buFontTx/>
              <a:buNone/>
            </a:pPr>
            <a:r>
              <a:rPr lang="en-GB" altLang="en-US" sz="1200" b="0" dirty="0"/>
              <a:t>An Introduction to Remanufacturing GG773</a:t>
            </a:r>
          </a:p>
        </p:txBody>
      </p:sp>
    </p:spTree>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45">
            <a:extLst>
              <a:ext uri="{FF2B5EF4-FFF2-40B4-BE49-F238E27FC236}">
                <a16:creationId xmlns:a16="http://schemas.microsoft.com/office/drawing/2014/main" id="{683686C4-22B8-7739-B748-A617C9B11962}"/>
              </a:ext>
            </a:extLst>
          </p:cNvPr>
          <p:cNvSpPr>
            <a:spLocks noChangeArrowheads="1"/>
          </p:cNvSpPr>
          <p:nvPr/>
        </p:nvSpPr>
        <p:spPr bwMode="auto">
          <a:xfrm>
            <a:off x="3249613" y="4581525"/>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8195" name="Rectangle 36">
            <a:extLst>
              <a:ext uri="{FF2B5EF4-FFF2-40B4-BE49-F238E27FC236}">
                <a16:creationId xmlns:a16="http://schemas.microsoft.com/office/drawing/2014/main" id="{3B935ADA-9AAA-319C-871E-9E031EEBEBA8}"/>
              </a:ext>
            </a:extLst>
          </p:cNvPr>
          <p:cNvSpPr>
            <a:spLocks noChangeArrowheads="1"/>
          </p:cNvSpPr>
          <p:nvPr/>
        </p:nvSpPr>
        <p:spPr bwMode="auto">
          <a:xfrm>
            <a:off x="3249613" y="4005263"/>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8196" name="Rectangle 34">
            <a:extLst>
              <a:ext uri="{FF2B5EF4-FFF2-40B4-BE49-F238E27FC236}">
                <a16:creationId xmlns:a16="http://schemas.microsoft.com/office/drawing/2014/main" id="{AE08619A-7D98-69C0-3EC5-E1A583B2F773}"/>
              </a:ext>
            </a:extLst>
          </p:cNvPr>
          <p:cNvSpPr>
            <a:spLocks noChangeArrowheads="1"/>
          </p:cNvSpPr>
          <p:nvPr/>
        </p:nvSpPr>
        <p:spPr bwMode="auto">
          <a:xfrm>
            <a:off x="3249613" y="2852738"/>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8197" name="Rectangle 20">
            <a:extLst>
              <a:ext uri="{FF2B5EF4-FFF2-40B4-BE49-F238E27FC236}">
                <a16:creationId xmlns:a16="http://schemas.microsoft.com/office/drawing/2014/main" id="{A5975E69-8889-139B-8C6B-4642BAE78653}"/>
              </a:ext>
            </a:extLst>
          </p:cNvPr>
          <p:cNvSpPr>
            <a:spLocks noChangeArrowheads="1"/>
          </p:cNvSpPr>
          <p:nvPr/>
        </p:nvSpPr>
        <p:spPr bwMode="auto">
          <a:xfrm>
            <a:off x="3249613" y="2276475"/>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8198" name="Rectangle 6">
            <a:extLst>
              <a:ext uri="{FF2B5EF4-FFF2-40B4-BE49-F238E27FC236}">
                <a16:creationId xmlns:a16="http://schemas.microsoft.com/office/drawing/2014/main" id="{E98CE60C-E625-57C2-4AE6-FDB1B4FAF59B}"/>
              </a:ext>
            </a:extLst>
          </p:cNvPr>
          <p:cNvSpPr>
            <a:spLocks noChangeArrowheads="1"/>
          </p:cNvSpPr>
          <p:nvPr/>
        </p:nvSpPr>
        <p:spPr bwMode="auto">
          <a:xfrm>
            <a:off x="3609975" y="170021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Material Processing</a:t>
            </a:r>
          </a:p>
        </p:txBody>
      </p:sp>
      <p:sp>
        <p:nvSpPr>
          <p:cNvPr id="8199" name="Rectangle 7">
            <a:extLst>
              <a:ext uri="{FF2B5EF4-FFF2-40B4-BE49-F238E27FC236}">
                <a16:creationId xmlns:a16="http://schemas.microsoft.com/office/drawing/2014/main" id="{066F6D7A-EF72-C2AF-424C-86FF40BA9B06}"/>
              </a:ext>
            </a:extLst>
          </p:cNvPr>
          <p:cNvSpPr>
            <a:spLocks noChangeArrowheads="1"/>
          </p:cNvSpPr>
          <p:nvPr/>
        </p:nvSpPr>
        <p:spPr bwMode="auto">
          <a:xfrm>
            <a:off x="3609975" y="227647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Production</a:t>
            </a:r>
          </a:p>
        </p:txBody>
      </p:sp>
      <p:sp>
        <p:nvSpPr>
          <p:cNvPr id="8200" name="Rectangle 8">
            <a:extLst>
              <a:ext uri="{FF2B5EF4-FFF2-40B4-BE49-F238E27FC236}">
                <a16:creationId xmlns:a16="http://schemas.microsoft.com/office/drawing/2014/main" id="{B3F2ED2E-DC49-81F9-C7FE-2F2B0FEF2DD3}"/>
              </a:ext>
            </a:extLst>
          </p:cNvPr>
          <p:cNvSpPr>
            <a:spLocks noChangeArrowheads="1"/>
          </p:cNvSpPr>
          <p:nvPr/>
        </p:nvSpPr>
        <p:spPr bwMode="auto">
          <a:xfrm>
            <a:off x="3609975" y="285273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Packaging</a:t>
            </a:r>
          </a:p>
        </p:txBody>
      </p:sp>
      <p:sp>
        <p:nvSpPr>
          <p:cNvPr id="8201" name="Rectangle 9">
            <a:extLst>
              <a:ext uri="{FF2B5EF4-FFF2-40B4-BE49-F238E27FC236}">
                <a16:creationId xmlns:a16="http://schemas.microsoft.com/office/drawing/2014/main" id="{1B95FEAF-D04C-5E30-788A-F6F85734DED2}"/>
              </a:ext>
            </a:extLst>
          </p:cNvPr>
          <p:cNvSpPr>
            <a:spLocks noChangeArrowheads="1"/>
          </p:cNvSpPr>
          <p:nvPr/>
        </p:nvSpPr>
        <p:spPr bwMode="auto">
          <a:xfrm>
            <a:off x="3609975" y="3429000"/>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Transport/Retail</a:t>
            </a:r>
          </a:p>
        </p:txBody>
      </p:sp>
      <p:sp>
        <p:nvSpPr>
          <p:cNvPr id="8202" name="Rectangle 10">
            <a:extLst>
              <a:ext uri="{FF2B5EF4-FFF2-40B4-BE49-F238E27FC236}">
                <a16:creationId xmlns:a16="http://schemas.microsoft.com/office/drawing/2014/main" id="{C269B9AA-A269-8994-631A-7FC7E1D49763}"/>
              </a:ext>
            </a:extLst>
          </p:cNvPr>
          <p:cNvSpPr>
            <a:spLocks noChangeArrowheads="1"/>
          </p:cNvSpPr>
          <p:nvPr/>
        </p:nvSpPr>
        <p:spPr bwMode="auto">
          <a:xfrm>
            <a:off x="3609975" y="400526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Consumption</a:t>
            </a:r>
          </a:p>
        </p:txBody>
      </p:sp>
      <p:sp>
        <p:nvSpPr>
          <p:cNvPr id="8203" name="Rectangle 11">
            <a:extLst>
              <a:ext uri="{FF2B5EF4-FFF2-40B4-BE49-F238E27FC236}">
                <a16:creationId xmlns:a16="http://schemas.microsoft.com/office/drawing/2014/main" id="{3C2FB5A1-83E1-65F4-2208-EF15427CABBB}"/>
              </a:ext>
            </a:extLst>
          </p:cNvPr>
          <p:cNvSpPr>
            <a:spLocks noChangeArrowheads="1"/>
          </p:cNvSpPr>
          <p:nvPr/>
        </p:nvSpPr>
        <p:spPr bwMode="auto">
          <a:xfrm>
            <a:off x="3609975" y="458152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Waste</a:t>
            </a:r>
          </a:p>
        </p:txBody>
      </p:sp>
      <p:sp>
        <p:nvSpPr>
          <p:cNvPr id="8204" name="Rectangle 12">
            <a:extLst>
              <a:ext uri="{FF2B5EF4-FFF2-40B4-BE49-F238E27FC236}">
                <a16:creationId xmlns:a16="http://schemas.microsoft.com/office/drawing/2014/main" id="{52EA347A-BDD4-B764-FE95-693151575F24}"/>
              </a:ext>
            </a:extLst>
          </p:cNvPr>
          <p:cNvSpPr>
            <a:spLocks noChangeArrowheads="1"/>
          </p:cNvSpPr>
          <p:nvPr/>
        </p:nvSpPr>
        <p:spPr bwMode="auto">
          <a:xfrm>
            <a:off x="3609975" y="515778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Landfill</a:t>
            </a:r>
          </a:p>
        </p:txBody>
      </p:sp>
      <p:sp>
        <p:nvSpPr>
          <p:cNvPr id="8205" name="Text Box 22">
            <a:extLst>
              <a:ext uri="{FF2B5EF4-FFF2-40B4-BE49-F238E27FC236}">
                <a16:creationId xmlns:a16="http://schemas.microsoft.com/office/drawing/2014/main" id="{3E23DA84-2858-14AC-272A-FBC9671261BB}"/>
              </a:ext>
            </a:extLst>
          </p:cNvPr>
          <p:cNvSpPr txBox="1">
            <a:spLocks noChangeArrowheads="1"/>
          </p:cNvSpPr>
          <p:nvPr/>
        </p:nvSpPr>
        <p:spPr bwMode="auto">
          <a:xfrm>
            <a:off x="5697538" y="2349500"/>
            <a:ext cx="29368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Remanufacturing/Repurposing</a:t>
            </a:r>
          </a:p>
        </p:txBody>
      </p:sp>
      <p:sp>
        <p:nvSpPr>
          <p:cNvPr id="8207" name="Text Box 35">
            <a:extLst>
              <a:ext uri="{FF2B5EF4-FFF2-40B4-BE49-F238E27FC236}">
                <a16:creationId xmlns:a16="http://schemas.microsoft.com/office/drawing/2014/main" id="{569A6612-A734-15FF-5D52-5DB76108301D}"/>
              </a:ext>
            </a:extLst>
          </p:cNvPr>
          <p:cNvSpPr txBox="1">
            <a:spLocks noChangeArrowheads="1"/>
          </p:cNvSpPr>
          <p:nvPr/>
        </p:nvSpPr>
        <p:spPr bwMode="auto">
          <a:xfrm>
            <a:off x="7131050" y="2925763"/>
            <a:ext cx="14493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Product reuse</a:t>
            </a:r>
          </a:p>
        </p:txBody>
      </p:sp>
      <p:sp>
        <p:nvSpPr>
          <p:cNvPr id="8208" name="Text Box 37">
            <a:extLst>
              <a:ext uri="{FF2B5EF4-FFF2-40B4-BE49-F238E27FC236}">
                <a16:creationId xmlns:a16="http://schemas.microsoft.com/office/drawing/2014/main" id="{CED7867C-E0D8-FC9B-1239-D11CA5F2CBFD}"/>
              </a:ext>
            </a:extLst>
          </p:cNvPr>
          <p:cNvSpPr txBox="1">
            <a:spLocks noChangeArrowheads="1"/>
          </p:cNvSpPr>
          <p:nvPr/>
        </p:nvSpPr>
        <p:spPr bwMode="auto">
          <a:xfrm>
            <a:off x="5867400" y="4076700"/>
            <a:ext cx="27241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Material recycling and reuse</a:t>
            </a:r>
          </a:p>
        </p:txBody>
      </p:sp>
      <p:sp>
        <p:nvSpPr>
          <p:cNvPr id="8209" name="Text Box 38">
            <a:extLst>
              <a:ext uri="{FF2B5EF4-FFF2-40B4-BE49-F238E27FC236}">
                <a16:creationId xmlns:a16="http://schemas.microsoft.com/office/drawing/2014/main" id="{2AA6448A-23F5-7834-96D1-F7FD3146CDA0}"/>
              </a:ext>
            </a:extLst>
          </p:cNvPr>
          <p:cNvSpPr txBox="1">
            <a:spLocks noChangeArrowheads="1"/>
          </p:cNvSpPr>
          <p:nvPr/>
        </p:nvSpPr>
        <p:spPr bwMode="auto">
          <a:xfrm>
            <a:off x="6659563" y="4652963"/>
            <a:ext cx="192563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Energy from Waste</a:t>
            </a:r>
          </a:p>
        </p:txBody>
      </p:sp>
      <p:sp>
        <p:nvSpPr>
          <p:cNvPr id="8210" name="Line 46">
            <a:extLst>
              <a:ext uri="{FF2B5EF4-FFF2-40B4-BE49-F238E27FC236}">
                <a16:creationId xmlns:a16="http://schemas.microsoft.com/office/drawing/2014/main" id="{16F2966B-AF1E-86BF-609F-00A4B20308A6}"/>
              </a:ext>
            </a:extLst>
          </p:cNvPr>
          <p:cNvSpPr>
            <a:spLocks noChangeShapeType="1"/>
          </p:cNvSpPr>
          <p:nvPr/>
        </p:nvSpPr>
        <p:spPr bwMode="auto">
          <a:xfrm>
            <a:off x="8578850" y="4149725"/>
            <a:ext cx="215900" cy="0"/>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1" name="Line 47">
            <a:extLst>
              <a:ext uri="{FF2B5EF4-FFF2-40B4-BE49-F238E27FC236}">
                <a16:creationId xmlns:a16="http://schemas.microsoft.com/office/drawing/2014/main" id="{BBF6EF7A-575E-1EE0-922D-88B4C27B32CD}"/>
              </a:ext>
            </a:extLst>
          </p:cNvPr>
          <p:cNvSpPr>
            <a:spLocks noChangeShapeType="1"/>
          </p:cNvSpPr>
          <p:nvPr/>
        </p:nvSpPr>
        <p:spPr bwMode="auto">
          <a:xfrm>
            <a:off x="8797925" y="1900238"/>
            <a:ext cx="0" cy="2278062"/>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2" name="Line 48">
            <a:extLst>
              <a:ext uri="{FF2B5EF4-FFF2-40B4-BE49-F238E27FC236}">
                <a16:creationId xmlns:a16="http://schemas.microsoft.com/office/drawing/2014/main" id="{18759194-7B4C-0355-F0ED-B90EBFDA3BE0}"/>
              </a:ext>
            </a:extLst>
          </p:cNvPr>
          <p:cNvSpPr>
            <a:spLocks noChangeShapeType="1"/>
          </p:cNvSpPr>
          <p:nvPr/>
        </p:nvSpPr>
        <p:spPr bwMode="auto">
          <a:xfrm flipH="1" flipV="1">
            <a:off x="5697538" y="1905000"/>
            <a:ext cx="3122612" cy="12700"/>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8213" name="Text Box 53">
            <a:extLst>
              <a:ext uri="{FF2B5EF4-FFF2-40B4-BE49-F238E27FC236}">
                <a16:creationId xmlns:a16="http://schemas.microsoft.com/office/drawing/2014/main" id="{221C2585-527B-86FF-3289-85E7AA88D321}"/>
              </a:ext>
            </a:extLst>
          </p:cNvPr>
          <p:cNvSpPr txBox="1">
            <a:spLocks noChangeArrowheads="1"/>
          </p:cNvSpPr>
          <p:nvPr/>
        </p:nvSpPr>
        <p:spPr bwMode="auto">
          <a:xfrm>
            <a:off x="266700" y="1725613"/>
            <a:ext cx="2000250" cy="2298700"/>
          </a:xfrm>
          <a:prstGeom prst="rect">
            <a:avLst/>
          </a:prstGeom>
          <a:solidFill>
            <a:schemeClr val="bg2"/>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r>
              <a:rPr lang="en-GB" altLang="en-US"/>
              <a:t>Reduce</a:t>
            </a:r>
          </a:p>
          <a:p>
            <a:pPr eaLnBrk="1" hangingPunct="1">
              <a:spcBef>
                <a:spcPct val="0"/>
              </a:spcBef>
              <a:buFontTx/>
              <a:buNone/>
            </a:pPr>
            <a:r>
              <a:rPr lang="en-GB" altLang="en-US"/>
              <a:t>Reuse</a:t>
            </a:r>
          </a:p>
          <a:p>
            <a:pPr eaLnBrk="1" hangingPunct="1">
              <a:spcBef>
                <a:spcPct val="0"/>
              </a:spcBef>
              <a:buFontTx/>
              <a:buNone/>
            </a:pPr>
            <a:r>
              <a:rPr lang="en-GB" altLang="en-US"/>
              <a:t>Repair</a:t>
            </a:r>
          </a:p>
          <a:p>
            <a:pPr eaLnBrk="1" hangingPunct="1">
              <a:spcBef>
                <a:spcPct val="0"/>
              </a:spcBef>
              <a:buFontTx/>
              <a:buNone/>
            </a:pPr>
            <a:r>
              <a:rPr lang="en-GB" altLang="en-US"/>
              <a:t>Refurbish</a:t>
            </a:r>
          </a:p>
          <a:p>
            <a:pPr eaLnBrk="1" hangingPunct="1">
              <a:spcBef>
                <a:spcPct val="0"/>
              </a:spcBef>
              <a:buFontTx/>
              <a:buNone/>
            </a:pPr>
            <a:r>
              <a:rPr lang="en-GB" altLang="en-US"/>
              <a:t>Remanufacture</a:t>
            </a:r>
          </a:p>
          <a:p>
            <a:pPr eaLnBrk="1" hangingPunct="1">
              <a:spcBef>
                <a:spcPct val="0"/>
              </a:spcBef>
              <a:buFontTx/>
              <a:buNone/>
            </a:pPr>
            <a:r>
              <a:rPr lang="en-GB" altLang="en-US"/>
              <a:t>Repurpose</a:t>
            </a:r>
          </a:p>
          <a:p>
            <a:pPr eaLnBrk="1" hangingPunct="1">
              <a:spcBef>
                <a:spcPct val="0"/>
              </a:spcBef>
              <a:buFontTx/>
              <a:buNone/>
            </a:pPr>
            <a:r>
              <a:rPr lang="en-GB" altLang="en-US"/>
              <a:t>Recover</a:t>
            </a:r>
          </a:p>
          <a:p>
            <a:pPr eaLnBrk="1" hangingPunct="1">
              <a:spcBef>
                <a:spcPct val="0"/>
              </a:spcBef>
              <a:buFontTx/>
              <a:buNone/>
            </a:pPr>
            <a:r>
              <a:rPr lang="en-GB" altLang="en-US"/>
              <a:t>Recycle</a:t>
            </a:r>
          </a:p>
        </p:txBody>
      </p:sp>
      <p:sp>
        <p:nvSpPr>
          <p:cNvPr id="8214" name="Rectangle 55">
            <a:extLst>
              <a:ext uri="{FF2B5EF4-FFF2-40B4-BE49-F238E27FC236}">
                <a16:creationId xmlns:a16="http://schemas.microsoft.com/office/drawing/2014/main" id="{D22EBC29-7A52-D4F8-2670-99ABEAA9E6DD}"/>
              </a:ext>
            </a:extLst>
          </p:cNvPr>
          <p:cNvSpPr>
            <a:spLocks noGrp="1" noChangeArrowheads="1"/>
          </p:cNvSpPr>
          <p:nvPr>
            <p:ph type="title"/>
          </p:nvPr>
        </p:nvSpPr>
        <p:spPr>
          <a:xfrm>
            <a:off x="2843213" y="404813"/>
            <a:ext cx="3816350" cy="503237"/>
          </a:xfrm>
        </p:spPr>
        <p:txBody>
          <a:bodyPr/>
          <a:lstStyle/>
          <a:p>
            <a:pPr eaLnBrk="1" hangingPunct="1"/>
            <a:r>
              <a:rPr lang="en-GB" altLang="en-US"/>
              <a:t>A Hierarchy of sorts!!!</a:t>
            </a:r>
          </a:p>
        </p:txBody>
      </p:sp>
      <p:sp>
        <p:nvSpPr>
          <p:cNvPr id="2" name="Text Box 15">
            <a:extLst>
              <a:ext uri="{FF2B5EF4-FFF2-40B4-BE49-F238E27FC236}">
                <a16:creationId xmlns:a16="http://schemas.microsoft.com/office/drawing/2014/main" id="{26C8484D-0510-30DA-8A98-22DC5C0DF111}"/>
              </a:ext>
            </a:extLst>
          </p:cNvPr>
          <p:cNvSpPr txBox="1">
            <a:spLocks noChangeArrowheads="1"/>
          </p:cNvSpPr>
          <p:nvPr/>
        </p:nvSpPr>
        <p:spPr bwMode="auto">
          <a:xfrm>
            <a:off x="179388" y="6029325"/>
            <a:ext cx="3081337"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50000"/>
              </a:spcBef>
              <a:buFontTx/>
              <a:buNone/>
            </a:pPr>
            <a:r>
              <a:rPr lang="en-GB" altLang="en-US" sz="1200" b="0" dirty="0"/>
              <a:t>Source: CRR &amp; </a:t>
            </a:r>
            <a:r>
              <a:rPr lang="en-GB" altLang="en-US" sz="1200" b="0" dirty="0" err="1"/>
              <a:t>Envirowise</a:t>
            </a:r>
            <a:r>
              <a:rPr lang="en-GB" altLang="en-US" sz="1200" b="0" dirty="0"/>
              <a:t>:</a:t>
            </a:r>
          </a:p>
          <a:p>
            <a:pPr eaLnBrk="1" hangingPunct="1">
              <a:spcBef>
                <a:spcPct val="50000"/>
              </a:spcBef>
              <a:buFontTx/>
              <a:buNone/>
            </a:pPr>
            <a:r>
              <a:rPr lang="en-GB" altLang="en-US" sz="1200" b="0" dirty="0"/>
              <a:t>An Introduction to Remanufacturing GG773</a:t>
            </a:r>
          </a:p>
        </p:txBody>
      </p:sp>
    </p:spTree>
    <p:extLst>
      <p:ext uri="{BB962C8B-B14F-4D97-AF65-F5344CB8AC3E}">
        <p14:creationId xmlns:p14="http://schemas.microsoft.com/office/powerpoint/2010/main" val="2131802743"/>
      </p:ext>
    </p:extLst>
  </p:cSld>
  <p:clrMapOvr>
    <a:masterClrMapping/>
  </p:clrMapOvr>
  <p:transition>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3033DB9E-C61F-F59B-24FB-CB13E00041E4}"/>
              </a:ext>
            </a:extLst>
          </p:cNvPr>
          <p:cNvSpPr>
            <a:spLocks noChangeArrowheads="1"/>
          </p:cNvSpPr>
          <p:nvPr/>
        </p:nvSpPr>
        <p:spPr bwMode="auto">
          <a:xfrm>
            <a:off x="3249613" y="4581525"/>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9219" name="Rectangle 3">
            <a:extLst>
              <a:ext uri="{FF2B5EF4-FFF2-40B4-BE49-F238E27FC236}">
                <a16:creationId xmlns:a16="http://schemas.microsoft.com/office/drawing/2014/main" id="{A630F178-A955-7875-8170-ADC37068F162}"/>
              </a:ext>
            </a:extLst>
          </p:cNvPr>
          <p:cNvSpPr>
            <a:spLocks noChangeArrowheads="1"/>
          </p:cNvSpPr>
          <p:nvPr/>
        </p:nvSpPr>
        <p:spPr bwMode="auto">
          <a:xfrm>
            <a:off x="3249613" y="4005263"/>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9220" name="Rectangle 4">
            <a:extLst>
              <a:ext uri="{FF2B5EF4-FFF2-40B4-BE49-F238E27FC236}">
                <a16:creationId xmlns:a16="http://schemas.microsoft.com/office/drawing/2014/main" id="{E9A5AA09-F1F7-893B-B514-F9E668BE5D3C}"/>
              </a:ext>
            </a:extLst>
          </p:cNvPr>
          <p:cNvSpPr>
            <a:spLocks noChangeArrowheads="1"/>
          </p:cNvSpPr>
          <p:nvPr/>
        </p:nvSpPr>
        <p:spPr bwMode="auto">
          <a:xfrm>
            <a:off x="3249613" y="2852738"/>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9221" name="Rectangle 5">
            <a:extLst>
              <a:ext uri="{FF2B5EF4-FFF2-40B4-BE49-F238E27FC236}">
                <a16:creationId xmlns:a16="http://schemas.microsoft.com/office/drawing/2014/main" id="{F4F92393-F286-211B-F8EB-E792C70EB278}"/>
              </a:ext>
            </a:extLst>
          </p:cNvPr>
          <p:cNvSpPr>
            <a:spLocks noChangeArrowheads="1"/>
          </p:cNvSpPr>
          <p:nvPr/>
        </p:nvSpPr>
        <p:spPr bwMode="auto">
          <a:xfrm>
            <a:off x="3249613" y="2276475"/>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9222" name="Rectangle 6">
            <a:extLst>
              <a:ext uri="{FF2B5EF4-FFF2-40B4-BE49-F238E27FC236}">
                <a16:creationId xmlns:a16="http://schemas.microsoft.com/office/drawing/2014/main" id="{728BC1B3-DC8A-425E-00DC-0C8A0B6EFB25}"/>
              </a:ext>
            </a:extLst>
          </p:cNvPr>
          <p:cNvSpPr>
            <a:spLocks noChangeArrowheads="1"/>
          </p:cNvSpPr>
          <p:nvPr/>
        </p:nvSpPr>
        <p:spPr bwMode="auto">
          <a:xfrm>
            <a:off x="3609975" y="170021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Material Processing</a:t>
            </a:r>
          </a:p>
        </p:txBody>
      </p:sp>
      <p:sp>
        <p:nvSpPr>
          <p:cNvPr id="9223" name="Rectangle 7">
            <a:extLst>
              <a:ext uri="{FF2B5EF4-FFF2-40B4-BE49-F238E27FC236}">
                <a16:creationId xmlns:a16="http://schemas.microsoft.com/office/drawing/2014/main" id="{FA199FA3-A3E4-F7BE-9D0F-948F8DC4D6F4}"/>
              </a:ext>
            </a:extLst>
          </p:cNvPr>
          <p:cNvSpPr>
            <a:spLocks noChangeArrowheads="1"/>
          </p:cNvSpPr>
          <p:nvPr/>
        </p:nvSpPr>
        <p:spPr bwMode="auto">
          <a:xfrm>
            <a:off x="3609975" y="227647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Production</a:t>
            </a:r>
          </a:p>
        </p:txBody>
      </p:sp>
      <p:sp>
        <p:nvSpPr>
          <p:cNvPr id="9224" name="Rectangle 8">
            <a:extLst>
              <a:ext uri="{FF2B5EF4-FFF2-40B4-BE49-F238E27FC236}">
                <a16:creationId xmlns:a16="http://schemas.microsoft.com/office/drawing/2014/main" id="{FAE14FA9-ED1A-D84E-4846-E05FAD29DA18}"/>
              </a:ext>
            </a:extLst>
          </p:cNvPr>
          <p:cNvSpPr>
            <a:spLocks noChangeArrowheads="1"/>
          </p:cNvSpPr>
          <p:nvPr/>
        </p:nvSpPr>
        <p:spPr bwMode="auto">
          <a:xfrm>
            <a:off x="3609975" y="285273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Packaging</a:t>
            </a:r>
          </a:p>
        </p:txBody>
      </p:sp>
      <p:sp>
        <p:nvSpPr>
          <p:cNvPr id="9225" name="Rectangle 9">
            <a:extLst>
              <a:ext uri="{FF2B5EF4-FFF2-40B4-BE49-F238E27FC236}">
                <a16:creationId xmlns:a16="http://schemas.microsoft.com/office/drawing/2014/main" id="{192E1644-42CE-189C-3B29-FD85ECCD2B7F}"/>
              </a:ext>
            </a:extLst>
          </p:cNvPr>
          <p:cNvSpPr>
            <a:spLocks noChangeArrowheads="1"/>
          </p:cNvSpPr>
          <p:nvPr/>
        </p:nvSpPr>
        <p:spPr bwMode="auto">
          <a:xfrm>
            <a:off x="3609975" y="3429000"/>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Transport/Retail</a:t>
            </a:r>
          </a:p>
        </p:txBody>
      </p:sp>
      <p:sp>
        <p:nvSpPr>
          <p:cNvPr id="9226" name="Rectangle 10">
            <a:extLst>
              <a:ext uri="{FF2B5EF4-FFF2-40B4-BE49-F238E27FC236}">
                <a16:creationId xmlns:a16="http://schemas.microsoft.com/office/drawing/2014/main" id="{5214D43E-FCAA-E131-9213-FB937CF59AFE}"/>
              </a:ext>
            </a:extLst>
          </p:cNvPr>
          <p:cNvSpPr>
            <a:spLocks noChangeArrowheads="1"/>
          </p:cNvSpPr>
          <p:nvPr/>
        </p:nvSpPr>
        <p:spPr bwMode="auto">
          <a:xfrm>
            <a:off x="3609975" y="400526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Consumption</a:t>
            </a:r>
          </a:p>
        </p:txBody>
      </p:sp>
      <p:sp>
        <p:nvSpPr>
          <p:cNvPr id="9227" name="Rectangle 11">
            <a:extLst>
              <a:ext uri="{FF2B5EF4-FFF2-40B4-BE49-F238E27FC236}">
                <a16:creationId xmlns:a16="http://schemas.microsoft.com/office/drawing/2014/main" id="{7DE9F4E5-51DA-6F92-161C-CE69E5964CC8}"/>
              </a:ext>
            </a:extLst>
          </p:cNvPr>
          <p:cNvSpPr>
            <a:spLocks noChangeArrowheads="1"/>
          </p:cNvSpPr>
          <p:nvPr/>
        </p:nvSpPr>
        <p:spPr bwMode="auto">
          <a:xfrm>
            <a:off x="3609975" y="458152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Waste</a:t>
            </a:r>
          </a:p>
        </p:txBody>
      </p:sp>
      <p:sp>
        <p:nvSpPr>
          <p:cNvPr id="9228" name="Rectangle 12">
            <a:extLst>
              <a:ext uri="{FF2B5EF4-FFF2-40B4-BE49-F238E27FC236}">
                <a16:creationId xmlns:a16="http://schemas.microsoft.com/office/drawing/2014/main" id="{1D8B3B15-FF5E-825E-D1E6-65CDB6D90DB6}"/>
              </a:ext>
            </a:extLst>
          </p:cNvPr>
          <p:cNvSpPr>
            <a:spLocks noChangeArrowheads="1"/>
          </p:cNvSpPr>
          <p:nvPr/>
        </p:nvSpPr>
        <p:spPr bwMode="auto">
          <a:xfrm>
            <a:off x="3609975" y="515778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Landfill</a:t>
            </a:r>
          </a:p>
        </p:txBody>
      </p:sp>
      <p:sp>
        <p:nvSpPr>
          <p:cNvPr id="9229" name="Text Box 13">
            <a:extLst>
              <a:ext uri="{FF2B5EF4-FFF2-40B4-BE49-F238E27FC236}">
                <a16:creationId xmlns:a16="http://schemas.microsoft.com/office/drawing/2014/main" id="{1CC14C0D-956D-645B-74A0-6EA408154D32}"/>
              </a:ext>
            </a:extLst>
          </p:cNvPr>
          <p:cNvSpPr txBox="1">
            <a:spLocks noChangeArrowheads="1"/>
          </p:cNvSpPr>
          <p:nvPr/>
        </p:nvSpPr>
        <p:spPr bwMode="auto">
          <a:xfrm>
            <a:off x="5697538" y="2349500"/>
            <a:ext cx="29368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Remanufacturing/Repurposing</a:t>
            </a:r>
          </a:p>
        </p:txBody>
      </p:sp>
      <p:sp>
        <p:nvSpPr>
          <p:cNvPr id="9230" name="Text Box 15">
            <a:extLst>
              <a:ext uri="{FF2B5EF4-FFF2-40B4-BE49-F238E27FC236}">
                <a16:creationId xmlns:a16="http://schemas.microsoft.com/office/drawing/2014/main" id="{73B1CA0B-2DCD-2021-9FF8-9747BA765DBC}"/>
              </a:ext>
            </a:extLst>
          </p:cNvPr>
          <p:cNvSpPr txBox="1">
            <a:spLocks noChangeArrowheads="1"/>
          </p:cNvSpPr>
          <p:nvPr/>
        </p:nvSpPr>
        <p:spPr bwMode="auto">
          <a:xfrm>
            <a:off x="179388" y="6029325"/>
            <a:ext cx="3081337"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50000"/>
              </a:spcBef>
              <a:buFontTx/>
              <a:buNone/>
            </a:pPr>
            <a:r>
              <a:rPr lang="en-GB" altLang="en-US" sz="1200" b="0" dirty="0"/>
              <a:t>Source: CRR &amp; </a:t>
            </a:r>
            <a:r>
              <a:rPr lang="en-GB" altLang="en-US" sz="1200" b="0" dirty="0" err="1"/>
              <a:t>Envirowise</a:t>
            </a:r>
            <a:r>
              <a:rPr lang="en-GB" altLang="en-US" sz="1200" b="0" dirty="0"/>
              <a:t>:</a:t>
            </a:r>
          </a:p>
          <a:p>
            <a:pPr eaLnBrk="1" hangingPunct="1">
              <a:spcBef>
                <a:spcPct val="50000"/>
              </a:spcBef>
              <a:buFontTx/>
              <a:buNone/>
            </a:pPr>
            <a:r>
              <a:rPr lang="en-GB" altLang="en-US" sz="1200" b="0" dirty="0"/>
              <a:t>An Introduction to Remanufacturing GG773</a:t>
            </a:r>
          </a:p>
        </p:txBody>
      </p:sp>
      <p:sp>
        <p:nvSpPr>
          <p:cNvPr id="9231" name="Text Box 16">
            <a:extLst>
              <a:ext uri="{FF2B5EF4-FFF2-40B4-BE49-F238E27FC236}">
                <a16:creationId xmlns:a16="http://schemas.microsoft.com/office/drawing/2014/main" id="{B56E107F-03F8-080C-141D-7B50BCE65318}"/>
              </a:ext>
            </a:extLst>
          </p:cNvPr>
          <p:cNvSpPr txBox="1">
            <a:spLocks noChangeArrowheads="1"/>
          </p:cNvSpPr>
          <p:nvPr/>
        </p:nvSpPr>
        <p:spPr bwMode="auto">
          <a:xfrm>
            <a:off x="7131050" y="2925763"/>
            <a:ext cx="14493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Product reuse</a:t>
            </a:r>
          </a:p>
        </p:txBody>
      </p:sp>
      <p:sp>
        <p:nvSpPr>
          <p:cNvPr id="9232" name="Text Box 17">
            <a:extLst>
              <a:ext uri="{FF2B5EF4-FFF2-40B4-BE49-F238E27FC236}">
                <a16:creationId xmlns:a16="http://schemas.microsoft.com/office/drawing/2014/main" id="{28F8277F-170B-4DF0-31FE-14D3D49292F2}"/>
              </a:ext>
            </a:extLst>
          </p:cNvPr>
          <p:cNvSpPr txBox="1">
            <a:spLocks noChangeArrowheads="1"/>
          </p:cNvSpPr>
          <p:nvPr/>
        </p:nvSpPr>
        <p:spPr bwMode="auto">
          <a:xfrm>
            <a:off x="5867400" y="4076700"/>
            <a:ext cx="27241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Material recycling and reuse</a:t>
            </a:r>
          </a:p>
        </p:txBody>
      </p:sp>
      <p:sp>
        <p:nvSpPr>
          <p:cNvPr id="9233" name="Text Box 18">
            <a:extLst>
              <a:ext uri="{FF2B5EF4-FFF2-40B4-BE49-F238E27FC236}">
                <a16:creationId xmlns:a16="http://schemas.microsoft.com/office/drawing/2014/main" id="{DA63FA90-08A7-C26D-D928-89BCA3EF0EA3}"/>
              </a:ext>
            </a:extLst>
          </p:cNvPr>
          <p:cNvSpPr txBox="1">
            <a:spLocks noChangeArrowheads="1"/>
          </p:cNvSpPr>
          <p:nvPr/>
        </p:nvSpPr>
        <p:spPr bwMode="auto">
          <a:xfrm>
            <a:off x="6659563" y="4652963"/>
            <a:ext cx="192563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Energy from Waste</a:t>
            </a:r>
          </a:p>
        </p:txBody>
      </p:sp>
      <p:sp>
        <p:nvSpPr>
          <p:cNvPr id="9234" name="Line 19">
            <a:extLst>
              <a:ext uri="{FF2B5EF4-FFF2-40B4-BE49-F238E27FC236}">
                <a16:creationId xmlns:a16="http://schemas.microsoft.com/office/drawing/2014/main" id="{B0228AA5-BB44-74C5-05B7-040E3A95EFAC}"/>
              </a:ext>
            </a:extLst>
          </p:cNvPr>
          <p:cNvSpPr>
            <a:spLocks noChangeShapeType="1"/>
          </p:cNvSpPr>
          <p:nvPr/>
        </p:nvSpPr>
        <p:spPr bwMode="auto">
          <a:xfrm>
            <a:off x="8578850" y="4365625"/>
            <a:ext cx="215900" cy="0"/>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5" name="Line 20">
            <a:extLst>
              <a:ext uri="{FF2B5EF4-FFF2-40B4-BE49-F238E27FC236}">
                <a16:creationId xmlns:a16="http://schemas.microsoft.com/office/drawing/2014/main" id="{54A07061-44B6-1C9F-98E6-2C34F3F5B0F9}"/>
              </a:ext>
            </a:extLst>
          </p:cNvPr>
          <p:cNvSpPr>
            <a:spLocks noChangeShapeType="1"/>
          </p:cNvSpPr>
          <p:nvPr/>
        </p:nvSpPr>
        <p:spPr bwMode="auto">
          <a:xfrm flipH="1">
            <a:off x="8794750" y="4333875"/>
            <a:ext cx="9525" cy="1055688"/>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6" name="Line 21">
            <a:extLst>
              <a:ext uri="{FF2B5EF4-FFF2-40B4-BE49-F238E27FC236}">
                <a16:creationId xmlns:a16="http://schemas.microsoft.com/office/drawing/2014/main" id="{B400E44D-D0DA-4DB8-6211-004D49F1D1BB}"/>
              </a:ext>
            </a:extLst>
          </p:cNvPr>
          <p:cNvSpPr>
            <a:spLocks noChangeShapeType="1"/>
          </p:cNvSpPr>
          <p:nvPr/>
        </p:nvSpPr>
        <p:spPr bwMode="auto">
          <a:xfrm flipH="1" flipV="1">
            <a:off x="5710238" y="5360988"/>
            <a:ext cx="3097212" cy="12700"/>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7" name="Line 22">
            <a:extLst>
              <a:ext uri="{FF2B5EF4-FFF2-40B4-BE49-F238E27FC236}">
                <a16:creationId xmlns:a16="http://schemas.microsoft.com/office/drawing/2014/main" id="{26002AB9-5CE2-A75E-C6D8-1FF4691FF6A1}"/>
              </a:ext>
            </a:extLst>
          </p:cNvPr>
          <p:cNvSpPr>
            <a:spLocks noChangeShapeType="1"/>
          </p:cNvSpPr>
          <p:nvPr/>
        </p:nvSpPr>
        <p:spPr bwMode="auto">
          <a:xfrm>
            <a:off x="8578850" y="4797425"/>
            <a:ext cx="215900" cy="0"/>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8" name="Line 23">
            <a:extLst>
              <a:ext uri="{FF2B5EF4-FFF2-40B4-BE49-F238E27FC236}">
                <a16:creationId xmlns:a16="http://schemas.microsoft.com/office/drawing/2014/main" id="{C1BE4015-84C7-C695-F654-26BB2E9225E7}"/>
              </a:ext>
            </a:extLst>
          </p:cNvPr>
          <p:cNvSpPr>
            <a:spLocks noChangeShapeType="1"/>
          </p:cNvSpPr>
          <p:nvPr/>
        </p:nvSpPr>
        <p:spPr bwMode="auto">
          <a:xfrm>
            <a:off x="8578850" y="4149725"/>
            <a:ext cx="215900" cy="0"/>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39" name="Line 24">
            <a:extLst>
              <a:ext uri="{FF2B5EF4-FFF2-40B4-BE49-F238E27FC236}">
                <a16:creationId xmlns:a16="http://schemas.microsoft.com/office/drawing/2014/main" id="{4124C427-678E-81F1-38DB-CAE6B647267E}"/>
              </a:ext>
            </a:extLst>
          </p:cNvPr>
          <p:cNvSpPr>
            <a:spLocks noChangeShapeType="1"/>
          </p:cNvSpPr>
          <p:nvPr/>
        </p:nvSpPr>
        <p:spPr bwMode="auto">
          <a:xfrm>
            <a:off x="8797925" y="1900238"/>
            <a:ext cx="0" cy="2278062"/>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40" name="Line 25">
            <a:extLst>
              <a:ext uri="{FF2B5EF4-FFF2-40B4-BE49-F238E27FC236}">
                <a16:creationId xmlns:a16="http://schemas.microsoft.com/office/drawing/2014/main" id="{F06E4B66-0D52-7D6E-8640-FE98910B85F4}"/>
              </a:ext>
            </a:extLst>
          </p:cNvPr>
          <p:cNvSpPr>
            <a:spLocks noChangeShapeType="1"/>
          </p:cNvSpPr>
          <p:nvPr/>
        </p:nvSpPr>
        <p:spPr bwMode="auto">
          <a:xfrm flipH="1" flipV="1">
            <a:off x="5697538" y="1905000"/>
            <a:ext cx="3122612" cy="12700"/>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9241" name="Text Box 30">
            <a:extLst>
              <a:ext uri="{FF2B5EF4-FFF2-40B4-BE49-F238E27FC236}">
                <a16:creationId xmlns:a16="http://schemas.microsoft.com/office/drawing/2014/main" id="{42377671-2F6F-9AE8-77FC-2E6480F35757}"/>
              </a:ext>
            </a:extLst>
          </p:cNvPr>
          <p:cNvSpPr txBox="1">
            <a:spLocks noChangeArrowheads="1"/>
          </p:cNvSpPr>
          <p:nvPr/>
        </p:nvSpPr>
        <p:spPr bwMode="auto">
          <a:xfrm>
            <a:off x="266700" y="1725613"/>
            <a:ext cx="2000250" cy="2298700"/>
          </a:xfrm>
          <a:prstGeom prst="rect">
            <a:avLst/>
          </a:prstGeom>
          <a:solidFill>
            <a:schemeClr val="bg2"/>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r>
              <a:rPr lang="en-GB" altLang="en-US"/>
              <a:t>Reduce</a:t>
            </a:r>
          </a:p>
          <a:p>
            <a:pPr eaLnBrk="1" hangingPunct="1">
              <a:spcBef>
                <a:spcPct val="0"/>
              </a:spcBef>
              <a:buFontTx/>
              <a:buNone/>
            </a:pPr>
            <a:r>
              <a:rPr lang="en-GB" altLang="en-US"/>
              <a:t>Reuse</a:t>
            </a:r>
          </a:p>
          <a:p>
            <a:pPr eaLnBrk="1" hangingPunct="1">
              <a:spcBef>
                <a:spcPct val="0"/>
              </a:spcBef>
              <a:buFontTx/>
              <a:buNone/>
            </a:pPr>
            <a:r>
              <a:rPr lang="en-GB" altLang="en-US"/>
              <a:t>Repair</a:t>
            </a:r>
          </a:p>
          <a:p>
            <a:pPr eaLnBrk="1" hangingPunct="1">
              <a:spcBef>
                <a:spcPct val="0"/>
              </a:spcBef>
              <a:buFontTx/>
              <a:buNone/>
            </a:pPr>
            <a:r>
              <a:rPr lang="en-GB" altLang="en-US"/>
              <a:t>Refurbish</a:t>
            </a:r>
          </a:p>
          <a:p>
            <a:pPr eaLnBrk="1" hangingPunct="1">
              <a:spcBef>
                <a:spcPct val="0"/>
              </a:spcBef>
              <a:buFontTx/>
              <a:buNone/>
            </a:pPr>
            <a:r>
              <a:rPr lang="en-GB" altLang="en-US"/>
              <a:t>Remanufacture</a:t>
            </a:r>
          </a:p>
          <a:p>
            <a:pPr eaLnBrk="1" hangingPunct="1">
              <a:spcBef>
                <a:spcPct val="0"/>
              </a:spcBef>
              <a:buFontTx/>
              <a:buNone/>
            </a:pPr>
            <a:r>
              <a:rPr lang="en-GB" altLang="en-US"/>
              <a:t>Repurpose</a:t>
            </a:r>
          </a:p>
          <a:p>
            <a:pPr eaLnBrk="1" hangingPunct="1">
              <a:spcBef>
                <a:spcPct val="0"/>
              </a:spcBef>
              <a:buFontTx/>
              <a:buNone/>
            </a:pPr>
            <a:r>
              <a:rPr lang="en-GB" altLang="en-US"/>
              <a:t>Recover</a:t>
            </a:r>
          </a:p>
          <a:p>
            <a:pPr eaLnBrk="1" hangingPunct="1">
              <a:spcBef>
                <a:spcPct val="0"/>
              </a:spcBef>
              <a:buFontTx/>
              <a:buNone/>
            </a:pPr>
            <a:r>
              <a:rPr lang="en-GB" altLang="en-US"/>
              <a:t>Recycle</a:t>
            </a:r>
          </a:p>
        </p:txBody>
      </p:sp>
      <p:sp>
        <p:nvSpPr>
          <p:cNvPr id="9242" name="Rectangle 31">
            <a:extLst>
              <a:ext uri="{FF2B5EF4-FFF2-40B4-BE49-F238E27FC236}">
                <a16:creationId xmlns:a16="http://schemas.microsoft.com/office/drawing/2014/main" id="{0BC68878-1B5C-0746-D3C1-6817D790BF44}"/>
              </a:ext>
            </a:extLst>
          </p:cNvPr>
          <p:cNvSpPr>
            <a:spLocks noGrp="1" noChangeArrowheads="1"/>
          </p:cNvSpPr>
          <p:nvPr>
            <p:ph type="title"/>
          </p:nvPr>
        </p:nvSpPr>
        <p:spPr>
          <a:xfrm>
            <a:off x="2843213" y="404813"/>
            <a:ext cx="3816350" cy="503237"/>
          </a:xfrm>
        </p:spPr>
        <p:txBody>
          <a:bodyPr/>
          <a:lstStyle/>
          <a:p>
            <a:pPr eaLnBrk="1" hangingPunct="1"/>
            <a:r>
              <a:rPr lang="en-GB" altLang="en-US"/>
              <a:t>A Hierarchy of sorts!!!</a:t>
            </a:r>
          </a:p>
        </p:txBody>
      </p:sp>
    </p:spTree>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2B4A233-A030-1D37-00C5-4D9F26E81799}"/>
              </a:ext>
            </a:extLst>
          </p:cNvPr>
          <p:cNvSpPr>
            <a:spLocks noChangeArrowheads="1"/>
          </p:cNvSpPr>
          <p:nvPr/>
        </p:nvSpPr>
        <p:spPr bwMode="auto">
          <a:xfrm>
            <a:off x="3249613" y="4581525"/>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10243" name="Rectangle 3">
            <a:extLst>
              <a:ext uri="{FF2B5EF4-FFF2-40B4-BE49-F238E27FC236}">
                <a16:creationId xmlns:a16="http://schemas.microsoft.com/office/drawing/2014/main" id="{D0CD31F2-4030-DBEC-75AF-B47B2FBE5CFC}"/>
              </a:ext>
            </a:extLst>
          </p:cNvPr>
          <p:cNvSpPr>
            <a:spLocks noChangeArrowheads="1"/>
          </p:cNvSpPr>
          <p:nvPr/>
        </p:nvSpPr>
        <p:spPr bwMode="auto">
          <a:xfrm>
            <a:off x="3249613" y="4005263"/>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10244" name="Rectangle 4">
            <a:extLst>
              <a:ext uri="{FF2B5EF4-FFF2-40B4-BE49-F238E27FC236}">
                <a16:creationId xmlns:a16="http://schemas.microsoft.com/office/drawing/2014/main" id="{DEE7ABD1-F203-8B5B-C8C9-4951A76082A4}"/>
              </a:ext>
            </a:extLst>
          </p:cNvPr>
          <p:cNvSpPr>
            <a:spLocks noChangeArrowheads="1"/>
          </p:cNvSpPr>
          <p:nvPr/>
        </p:nvSpPr>
        <p:spPr bwMode="auto">
          <a:xfrm>
            <a:off x="3249613" y="2852738"/>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10245" name="Rectangle 5">
            <a:extLst>
              <a:ext uri="{FF2B5EF4-FFF2-40B4-BE49-F238E27FC236}">
                <a16:creationId xmlns:a16="http://schemas.microsoft.com/office/drawing/2014/main" id="{A66018DB-620B-A7CC-B6BF-999EF51ED265}"/>
              </a:ext>
            </a:extLst>
          </p:cNvPr>
          <p:cNvSpPr>
            <a:spLocks noChangeArrowheads="1"/>
          </p:cNvSpPr>
          <p:nvPr/>
        </p:nvSpPr>
        <p:spPr bwMode="auto">
          <a:xfrm>
            <a:off x="3249613" y="2276475"/>
            <a:ext cx="5329237" cy="504825"/>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10246" name="Rectangle 6">
            <a:extLst>
              <a:ext uri="{FF2B5EF4-FFF2-40B4-BE49-F238E27FC236}">
                <a16:creationId xmlns:a16="http://schemas.microsoft.com/office/drawing/2014/main" id="{6712C5C3-8D30-A470-9DC3-86003895CAB3}"/>
              </a:ext>
            </a:extLst>
          </p:cNvPr>
          <p:cNvSpPr>
            <a:spLocks noChangeArrowheads="1"/>
          </p:cNvSpPr>
          <p:nvPr/>
        </p:nvSpPr>
        <p:spPr bwMode="auto">
          <a:xfrm>
            <a:off x="3609975" y="170021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Material Processing</a:t>
            </a:r>
          </a:p>
        </p:txBody>
      </p:sp>
      <p:sp>
        <p:nvSpPr>
          <p:cNvPr id="10247" name="Rectangle 7">
            <a:extLst>
              <a:ext uri="{FF2B5EF4-FFF2-40B4-BE49-F238E27FC236}">
                <a16:creationId xmlns:a16="http://schemas.microsoft.com/office/drawing/2014/main" id="{78C9C874-7990-7E3D-433F-8E434151EE64}"/>
              </a:ext>
            </a:extLst>
          </p:cNvPr>
          <p:cNvSpPr>
            <a:spLocks noChangeArrowheads="1"/>
          </p:cNvSpPr>
          <p:nvPr/>
        </p:nvSpPr>
        <p:spPr bwMode="auto">
          <a:xfrm>
            <a:off x="3609975" y="227647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Production</a:t>
            </a:r>
          </a:p>
        </p:txBody>
      </p:sp>
      <p:sp>
        <p:nvSpPr>
          <p:cNvPr id="10248" name="Rectangle 8">
            <a:extLst>
              <a:ext uri="{FF2B5EF4-FFF2-40B4-BE49-F238E27FC236}">
                <a16:creationId xmlns:a16="http://schemas.microsoft.com/office/drawing/2014/main" id="{74BC7F54-ED34-AC1E-9FAF-3FEB2BB99059}"/>
              </a:ext>
            </a:extLst>
          </p:cNvPr>
          <p:cNvSpPr>
            <a:spLocks noChangeArrowheads="1"/>
          </p:cNvSpPr>
          <p:nvPr/>
        </p:nvSpPr>
        <p:spPr bwMode="auto">
          <a:xfrm>
            <a:off x="3609975" y="285273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Packaging</a:t>
            </a:r>
          </a:p>
        </p:txBody>
      </p:sp>
      <p:sp>
        <p:nvSpPr>
          <p:cNvPr id="10249" name="Rectangle 9">
            <a:extLst>
              <a:ext uri="{FF2B5EF4-FFF2-40B4-BE49-F238E27FC236}">
                <a16:creationId xmlns:a16="http://schemas.microsoft.com/office/drawing/2014/main" id="{1A39C309-DDCB-04D8-5903-8644BF857633}"/>
              </a:ext>
            </a:extLst>
          </p:cNvPr>
          <p:cNvSpPr>
            <a:spLocks noChangeArrowheads="1"/>
          </p:cNvSpPr>
          <p:nvPr/>
        </p:nvSpPr>
        <p:spPr bwMode="auto">
          <a:xfrm>
            <a:off x="3609975" y="3429000"/>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Transport/Retail</a:t>
            </a:r>
          </a:p>
        </p:txBody>
      </p:sp>
      <p:sp>
        <p:nvSpPr>
          <p:cNvPr id="10250" name="Rectangle 10">
            <a:extLst>
              <a:ext uri="{FF2B5EF4-FFF2-40B4-BE49-F238E27FC236}">
                <a16:creationId xmlns:a16="http://schemas.microsoft.com/office/drawing/2014/main" id="{FC074C30-BC94-C884-E805-A2EC1AFBD307}"/>
              </a:ext>
            </a:extLst>
          </p:cNvPr>
          <p:cNvSpPr>
            <a:spLocks noChangeArrowheads="1"/>
          </p:cNvSpPr>
          <p:nvPr/>
        </p:nvSpPr>
        <p:spPr bwMode="auto">
          <a:xfrm>
            <a:off x="3609975" y="400526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Consumption</a:t>
            </a:r>
          </a:p>
        </p:txBody>
      </p:sp>
      <p:sp>
        <p:nvSpPr>
          <p:cNvPr id="10251" name="Rectangle 11">
            <a:extLst>
              <a:ext uri="{FF2B5EF4-FFF2-40B4-BE49-F238E27FC236}">
                <a16:creationId xmlns:a16="http://schemas.microsoft.com/office/drawing/2014/main" id="{0AD06F81-56FC-D98D-67DB-F7622D755580}"/>
              </a:ext>
            </a:extLst>
          </p:cNvPr>
          <p:cNvSpPr>
            <a:spLocks noChangeArrowheads="1"/>
          </p:cNvSpPr>
          <p:nvPr/>
        </p:nvSpPr>
        <p:spPr bwMode="auto">
          <a:xfrm>
            <a:off x="3609975" y="458152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Waste</a:t>
            </a:r>
          </a:p>
        </p:txBody>
      </p:sp>
      <p:sp>
        <p:nvSpPr>
          <p:cNvPr id="10252" name="Rectangle 12">
            <a:extLst>
              <a:ext uri="{FF2B5EF4-FFF2-40B4-BE49-F238E27FC236}">
                <a16:creationId xmlns:a16="http://schemas.microsoft.com/office/drawing/2014/main" id="{A6ACE043-CA14-6CF9-4EA6-D08DA2CB8A19}"/>
              </a:ext>
            </a:extLst>
          </p:cNvPr>
          <p:cNvSpPr>
            <a:spLocks noChangeArrowheads="1"/>
          </p:cNvSpPr>
          <p:nvPr/>
        </p:nvSpPr>
        <p:spPr bwMode="auto">
          <a:xfrm>
            <a:off x="3609975" y="515778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Landfill</a:t>
            </a:r>
          </a:p>
        </p:txBody>
      </p:sp>
      <p:sp>
        <p:nvSpPr>
          <p:cNvPr id="10253" name="Text Box 13">
            <a:extLst>
              <a:ext uri="{FF2B5EF4-FFF2-40B4-BE49-F238E27FC236}">
                <a16:creationId xmlns:a16="http://schemas.microsoft.com/office/drawing/2014/main" id="{E836B6E4-B435-3421-F421-6F6CFEC778F0}"/>
              </a:ext>
            </a:extLst>
          </p:cNvPr>
          <p:cNvSpPr txBox="1">
            <a:spLocks noChangeArrowheads="1"/>
          </p:cNvSpPr>
          <p:nvPr/>
        </p:nvSpPr>
        <p:spPr bwMode="auto">
          <a:xfrm>
            <a:off x="5697538" y="2349500"/>
            <a:ext cx="29368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Remanufacturing/Repurposing</a:t>
            </a:r>
          </a:p>
        </p:txBody>
      </p:sp>
      <p:sp>
        <p:nvSpPr>
          <p:cNvPr id="10254" name="Line 14">
            <a:extLst>
              <a:ext uri="{FF2B5EF4-FFF2-40B4-BE49-F238E27FC236}">
                <a16:creationId xmlns:a16="http://schemas.microsoft.com/office/drawing/2014/main" id="{20D1291B-BAC7-E26F-7362-19750B4B04E1}"/>
              </a:ext>
            </a:extLst>
          </p:cNvPr>
          <p:cNvSpPr>
            <a:spLocks noChangeShapeType="1"/>
          </p:cNvSpPr>
          <p:nvPr/>
        </p:nvSpPr>
        <p:spPr bwMode="auto">
          <a:xfrm flipV="1">
            <a:off x="2638425" y="2493963"/>
            <a:ext cx="950913" cy="3175"/>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56" name="Text Box 16">
            <a:extLst>
              <a:ext uri="{FF2B5EF4-FFF2-40B4-BE49-F238E27FC236}">
                <a16:creationId xmlns:a16="http://schemas.microsoft.com/office/drawing/2014/main" id="{74FF0404-BAA1-7015-49D4-3A08966736E1}"/>
              </a:ext>
            </a:extLst>
          </p:cNvPr>
          <p:cNvSpPr txBox="1">
            <a:spLocks noChangeArrowheads="1"/>
          </p:cNvSpPr>
          <p:nvPr/>
        </p:nvSpPr>
        <p:spPr bwMode="auto">
          <a:xfrm>
            <a:off x="7131050" y="2925763"/>
            <a:ext cx="14493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Product reuse</a:t>
            </a:r>
          </a:p>
        </p:txBody>
      </p:sp>
      <p:sp>
        <p:nvSpPr>
          <p:cNvPr id="10257" name="Text Box 17">
            <a:extLst>
              <a:ext uri="{FF2B5EF4-FFF2-40B4-BE49-F238E27FC236}">
                <a16:creationId xmlns:a16="http://schemas.microsoft.com/office/drawing/2014/main" id="{77D6DE65-4542-7BA2-EA42-5420BE984BB2}"/>
              </a:ext>
            </a:extLst>
          </p:cNvPr>
          <p:cNvSpPr txBox="1">
            <a:spLocks noChangeArrowheads="1"/>
          </p:cNvSpPr>
          <p:nvPr/>
        </p:nvSpPr>
        <p:spPr bwMode="auto">
          <a:xfrm>
            <a:off x="5867400" y="4076700"/>
            <a:ext cx="272415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Material recycling and reuse</a:t>
            </a:r>
          </a:p>
        </p:txBody>
      </p:sp>
      <p:sp>
        <p:nvSpPr>
          <p:cNvPr id="10258" name="Text Box 18">
            <a:extLst>
              <a:ext uri="{FF2B5EF4-FFF2-40B4-BE49-F238E27FC236}">
                <a16:creationId xmlns:a16="http://schemas.microsoft.com/office/drawing/2014/main" id="{035FFD2C-8D9F-9BC2-2BFD-1735530B7654}"/>
              </a:ext>
            </a:extLst>
          </p:cNvPr>
          <p:cNvSpPr txBox="1">
            <a:spLocks noChangeArrowheads="1"/>
          </p:cNvSpPr>
          <p:nvPr/>
        </p:nvSpPr>
        <p:spPr bwMode="auto">
          <a:xfrm>
            <a:off x="6659563" y="4652963"/>
            <a:ext cx="192563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Energy from Waste</a:t>
            </a:r>
          </a:p>
        </p:txBody>
      </p:sp>
      <p:sp>
        <p:nvSpPr>
          <p:cNvPr id="10259" name="Line 19">
            <a:extLst>
              <a:ext uri="{FF2B5EF4-FFF2-40B4-BE49-F238E27FC236}">
                <a16:creationId xmlns:a16="http://schemas.microsoft.com/office/drawing/2014/main" id="{ED698768-C8B9-3040-0387-EEB36B35A38A}"/>
              </a:ext>
            </a:extLst>
          </p:cNvPr>
          <p:cNvSpPr>
            <a:spLocks noChangeShapeType="1"/>
          </p:cNvSpPr>
          <p:nvPr/>
        </p:nvSpPr>
        <p:spPr bwMode="auto">
          <a:xfrm>
            <a:off x="8578850" y="4365625"/>
            <a:ext cx="215900" cy="0"/>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0" name="Line 20">
            <a:extLst>
              <a:ext uri="{FF2B5EF4-FFF2-40B4-BE49-F238E27FC236}">
                <a16:creationId xmlns:a16="http://schemas.microsoft.com/office/drawing/2014/main" id="{0FF1F82D-0B9D-A221-7BF5-B0ED32287B10}"/>
              </a:ext>
            </a:extLst>
          </p:cNvPr>
          <p:cNvSpPr>
            <a:spLocks noChangeShapeType="1"/>
          </p:cNvSpPr>
          <p:nvPr/>
        </p:nvSpPr>
        <p:spPr bwMode="auto">
          <a:xfrm flipH="1">
            <a:off x="8794750" y="4333875"/>
            <a:ext cx="9525" cy="1055688"/>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1" name="Line 21">
            <a:extLst>
              <a:ext uri="{FF2B5EF4-FFF2-40B4-BE49-F238E27FC236}">
                <a16:creationId xmlns:a16="http://schemas.microsoft.com/office/drawing/2014/main" id="{0ACC1B61-D19F-2CCD-D396-586616723367}"/>
              </a:ext>
            </a:extLst>
          </p:cNvPr>
          <p:cNvSpPr>
            <a:spLocks noChangeShapeType="1"/>
          </p:cNvSpPr>
          <p:nvPr/>
        </p:nvSpPr>
        <p:spPr bwMode="auto">
          <a:xfrm flipH="1" flipV="1">
            <a:off x="5710238" y="5360988"/>
            <a:ext cx="3097212" cy="12700"/>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2" name="Line 22">
            <a:extLst>
              <a:ext uri="{FF2B5EF4-FFF2-40B4-BE49-F238E27FC236}">
                <a16:creationId xmlns:a16="http://schemas.microsoft.com/office/drawing/2014/main" id="{E88DD4BF-BEAC-9B5E-0532-07E7EE1A61C5}"/>
              </a:ext>
            </a:extLst>
          </p:cNvPr>
          <p:cNvSpPr>
            <a:spLocks noChangeShapeType="1"/>
          </p:cNvSpPr>
          <p:nvPr/>
        </p:nvSpPr>
        <p:spPr bwMode="auto">
          <a:xfrm>
            <a:off x="8578850" y="4797425"/>
            <a:ext cx="215900" cy="0"/>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3" name="Line 23">
            <a:extLst>
              <a:ext uri="{FF2B5EF4-FFF2-40B4-BE49-F238E27FC236}">
                <a16:creationId xmlns:a16="http://schemas.microsoft.com/office/drawing/2014/main" id="{5A11EBB1-B7E0-D1B9-4647-9CF58165A7DB}"/>
              </a:ext>
            </a:extLst>
          </p:cNvPr>
          <p:cNvSpPr>
            <a:spLocks noChangeShapeType="1"/>
          </p:cNvSpPr>
          <p:nvPr/>
        </p:nvSpPr>
        <p:spPr bwMode="auto">
          <a:xfrm>
            <a:off x="8578850" y="4149725"/>
            <a:ext cx="215900" cy="0"/>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4" name="Line 24">
            <a:extLst>
              <a:ext uri="{FF2B5EF4-FFF2-40B4-BE49-F238E27FC236}">
                <a16:creationId xmlns:a16="http://schemas.microsoft.com/office/drawing/2014/main" id="{B7F015E3-A1DE-415D-B51B-FDE5D3C97A7E}"/>
              </a:ext>
            </a:extLst>
          </p:cNvPr>
          <p:cNvSpPr>
            <a:spLocks noChangeShapeType="1"/>
          </p:cNvSpPr>
          <p:nvPr/>
        </p:nvSpPr>
        <p:spPr bwMode="auto">
          <a:xfrm>
            <a:off x="8797925" y="1900238"/>
            <a:ext cx="0" cy="2278062"/>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5" name="Line 25">
            <a:extLst>
              <a:ext uri="{FF2B5EF4-FFF2-40B4-BE49-F238E27FC236}">
                <a16:creationId xmlns:a16="http://schemas.microsoft.com/office/drawing/2014/main" id="{7EFDDEFC-01D4-B733-4F24-231339109322}"/>
              </a:ext>
            </a:extLst>
          </p:cNvPr>
          <p:cNvSpPr>
            <a:spLocks noChangeShapeType="1"/>
          </p:cNvSpPr>
          <p:nvPr/>
        </p:nvSpPr>
        <p:spPr bwMode="auto">
          <a:xfrm flipH="1" flipV="1">
            <a:off x="5697538" y="1905000"/>
            <a:ext cx="3122612" cy="12700"/>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6" name="Line 26">
            <a:extLst>
              <a:ext uri="{FF2B5EF4-FFF2-40B4-BE49-F238E27FC236}">
                <a16:creationId xmlns:a16="http://schemas.microsoft.com/office/drawing/2014/main" id="{99D62F3C-D3B5-1EBB-F2F4-7325D745195F}"/>
              </a:ext>
            </a:extLst>
          </p:cNvPr>
          <p:cNvSpPr>
            <a:spLocks noChangeShapeType="1"/>
          </p:cNvSpPr>
          <p:nvPr/>
        </p:nvSpPr>
        <p:spPr bwMode="auto">
          <a:xfrm flipV="1">
            <a:off x="2624138" y="4268788"/>
            <a:ext cx="985837" cy="3175"/>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7" name="Line 27">
            <a:extLst>
              <a:ext uri="{FF2B5EF4-FFF2-40B4-BE49-F238E27FC236}">
                <a16:creationId xmlns:a16="http://schemas.microsoft.com/office/drawing/2014/main" id="{60205FCD-6613-0FB4-1178-509DB26BC722}"/>
              </a:ext>
            </a:extLst>
          </p:cNvPr>
          <p:cNvSpPr>
            <a:spLocks noChangeShapeType="1"/>
          </p:cNvSpPr>
          <p:nvPr/>
        </p:nvSpPr>
        <p:spPr bwMode="auto">
          <a:xfrm flipH="1">
            <a:off x="2647950" y="2473325"/>
            <a:ext cx="22225" cy="1820863"/>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8" name="Line 28">
            <a:extLst>
              <a:ext uri="{FF2B5EF4-FFF2-40B4-BE49-F238E27FC236}">
                <a16:creationId xmlns:a16="http://schemas.microsoft.com/office/drawing/2014/main" id="{5691E02A-17CD-6AA6-44A5-B3A95BC694B2}"/>
              </a:ext>
            </a:extLst>
          </p:cNvPr>
          <p:cNvSpPr>
            <a:spLocks noChangeShapeType="1"/>
          </p:cNvSpPr>
          <p:nvPr/>
        </p:nvSpPr>
        <p:spPr bwMode="auto">
          <a:xfrm>
            <a:off x="2974975" y="3043238"/>
            <a:ext cx="0" cy="1236662"/>
          </a:xfrm>
          <a:prstGeom prst="line">
            <a:avLst/>
          </a:prstGeom>
          <a:noFill/>
          <a:ln w="571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69" name="Line 29">
            <a:extLst>
              <a:ext uri="{FF2B5EF4-FFF2-40B4-BE49-F238E27FC236}">
                <a16:creationId xmlns:a16="http://schemas.microsoft.com/office/drawing/2014/main" id="{7E599AF5-1545-F2C8-8D5F-FF353657BBB9}"/>
              </a:ext>
            </a:extLst>
          </p:cNvPr>
          <p:cNvSpPr>
            <a:spLocks noChangeShapeType="1"/>
          </p:cNvSpPr>
          <p:nvPr/>
        </p:nvSpPr>
        <p:spPr bwMode="auto">
          <a:xfrm>
            <a:off x="2962275" y="3068638"/>
            <a:ext cx="649288" cy="0"/>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0270" name="Text Box 30">
            <a:extLst>
              <a:ext uri="{FF2B5EF4-FFF2-40B4-BE49-F238E27FC236}">
                <a16:creationId xmlns:a16="http://schemas.microsoft.com/office/drawing/2014/main" id="{D9094760-9EE4-1294-BF2C-5235321EFE53}"/>
              </a:ext>
            </a:extLst>
          </p:cNvPr>
          <p:cNvSpPr txBox="1">
            <a:spLocks noChangeArrowheads="1"/>
          </p:cNvSpPr>
          <p:nvPr/>
        </p:nvSpPr>
        <p:spPr bwMode="auto">
          <a:xfrm>
            <a:off x="266700" y="1725613"/>
            <a:ext cx="2000250" cy="2298700"/>
          </a:xfrm>
          <a:prstGeom prst="rect">
            <a:avLst/>
          </a:prstGeom>
          <a:solidFill>
            <a:schemeClr val="bg2"/>
          </a:solidFill>
          <a:ln w="9525">
            <a:solidFill>
              <a:schemeClr val="bg2"/>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r>
              <a:rPr lang="en-GB" altLang="en-US"/>
              <a:t>Reduce</a:t>
            </a:r>
          </a:p>
          <a:p>
            <a:pPr eaLnBrk="1" hangingPunct="1">
              <a:spcBef>
                <a:spcPct val="0"/>
              </a:spcBef>
              <a:buFontTx/>
              <a:buNone/>
            </a:pPr>
            <a:r>
              <a:rPr lang="en-GB" altLang="en-US"/>
              <a:t>Reuse</a:t>
            </a:r>
          </a:p>
          <a:p>
            <a:pPr eaLnBrk="1" hangingPunct="1">
              <a:spcBef>
                <a:spcPct val="0"/>
              </a:spcBef>
              <a:buFontTx/>
              <a:buNone/>
            </a:pPr>
            <a:r>
              <a:rPr lang="en-GB" altLang="en-US"/>
              <a:t>Repair</a:t>
            </a:r>
          </a:p>
          <a:p>
            <a:pPr eaLnBrk="1" hangingPunct="1">
              <a:spcBef>
                <a:spcPct val="0"/>
              </a:spcBef>
              <a:buFontTx/>
              <a:buNone/>
            </a:pPr>
            <a:r>
              <a:rPr lang="en-GB" altLang="en-US"/>
              <a:t>Refurbish</a:t>
            </a:r>
          </a:p>
          <a:p>
            <a:pPr eaLnBrk="1" hangingPunct="1">
              <a:spcBef>
                <a:spcPct val="0"/>
              </a:spcBef>
              <a:buFontTx/>
              <a:buNone/>
            </a:pPr>
            <a:r>
              <a:rPr lang="en-GB" altLang="en-US"/>
              <a:t>Remanufacture</a:t>
            </a:r>
          </a:p>
          <a:p>
            <a:pPr eaLnBrk="1" hangingPunct="1">
              <a:spcBef>
                <a:spcPct val="0"/>
              </a:spcBef>
              <a:buFontTx/>
              <a:buNone/>
            </a:pPr>
            <a:r>
              <a:rPr lang="en-GB" altLang="en-US"/>
              <a:t>Repurpose</a:t>
            </a:r>
          </a:p>
          <a:p>
            <a:pPr eaLnBrk="1" hangingPunct="1">
              <a:spcBef>
                <a:spcPct val="0"/>
              </a:spcBef>
              <a:buFontTx/>
              <a:buNone/>
            </a:pPr>
            <a:r>
              <a:rPr lang="en-GB" altLang="en-US"/>
              <a:t>Recover</a:t>
            </a:r>
          </a:p>
          <a:p>
            <a:pPr eaLnBrk="1" hangingPunct="1">
              <a:spcBef>
                <a:spcPct val="0"/>
              </a:spcBef>
              <a:buFontTx/>
              <a:buNone/>
            </a:pPr>
            <a:r>
              <a:rPr lang="en-GB" altLang="en-US"/>
              <a:t>Recycle</a:t>
            </a:r>
          </a:p>
        </p:txBody>
      </p:sp>
      <p:sp>
        <p:nvSpPr>
          <p:cNvPr id="10271" name="Rectangle 31">
            <a:extLst>
              <a:ext uri="{FF2B5EF4-FFF2-40B4-BE49-F238E27FC236}">
                <a16:creationId xmlns:a16="http://schemas.microsoft.com/office/drawing/2014/main" id="{BB67208E-505E-81C3-9F84-1BC46428E98A}"/>
              </a:ext>
            </a:extLst>
          </p:cNvPr>
          <p:cNvSpPr>
            <a:spLocks noGrp="1" noChangeArrowheads="1"/>
          </p:cNvSpPr>
          <p:nvPr>
            <p:ph type="title"/>
          </p:nvPr>
        </p:nvSpPr>
        <p:spPr>
          <a:xfrm>
            <a:off x="2843213" y="404813"/>
            <a:ext cx="3816350" cy="503237"/>
          </a:xfrm>
        </p:spPr>
        <p:txBody>
          <a:bodyPr/>
          <a:lstStyle/>
          <a:p>
            <a:pPr eaLnBrk="1" hangingPunct="1"/>
            <a:r>
              <a:rPr lang="en-GB" altLang="en-US"/>
              <a:t>A Hierarchy of sorts!!!</a:t>
            </a:r>
          </a:p>
        </p:txBody>
      </p:sp>
      <p:sp>
        <p:nvSpPr>
          <p:cNvPr id="2" name="Text Box 15">
            <a:extLst>
              <a:ext uri="{FF2B5EF4-FFF2-40B4-BE49-F238E27FC236}">
                <a16:creationId xmlns:a16="http://schemas.microsoft.com/office/drawing/2014/main" id="{FCF708C0-CA52-9436-111A-A76F9550272E}"/>
              </a:ext>
            </a:extLst>
          </p:cNvPr>
          <p:cNvSpPr txBox="1">
            <a:spLocks noChangeArrowheads="1"/>
          </p:cNvSpPr>
          <p:nvPr/>
        </p:nvSpPr>
        <p:spPr bwMode="auto">
          <a:xfrm>
            <a:off x="179388" y="6029325"/>
            <a:ext cx="3081337"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50000"/>
              </a:spcBef>
              <a:buFontTx/>
              <a:buNone/>
            </a:pPr>
            <a:r>
              <a:rPr lang="en-GB" altLang="en-US" sz="1200" b="0" dirty="0"/>
              <a:t>Source: CRR &amp; </a:t>
            </a:r>
            <a:r>
              <a:rPr lang="en-GB" altLang="en-US" sz="1200" b="0" dirty="0" err="1"/>
              <a:t>Envirowise</a:t>
            </a:r>
            <a:r>
              <a:rPr lang="en-GB" altLang="en-US" sz="1200" b="0" dirty="0"/>
              <a:t>:</a:t>
            </a:r>
          </a:p>
          <a:p>
            <a:pPr eaLnBrk="1" hangingPunct="1">
              <a:spcBef>
                <a:spcPct val="50000"/>
              </a:spcBef>
              <a:buFontTx/>
              <a:buNone/>
            </a:pPr>
            <a:r>
              <a:rPr lang="en-GB" altLang="en-US" sz="1200" b="0" dirty="0"/>
              <a:t>An Introduction to Remanufacturing GG773</a:t>
            </a:r>
          </a:p>
        </p:txBody>
      </p:sp>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5FB66E59-6B7A-70CA-A3A7-A69BB10C13FC}"/>
              </a:ext>
            </a:extLst>
          </p:cNvPr>
          <p:cNvSpPr>
            <a:spLocks noGrp="1" noChangeArrowheads="1"/>
          </p:cNvSpPr>
          <p:nvPr>
            <p:ph type="title"/>
          </p:nvPr>
        </p:nvSpPr>
        <p:spPr>
          <a:xfrm>
            <a:off x="152400" y="908650"/>
            <a:ext cx="8667750" cy="503238"/>
          </a:xfrm>
        </p:spPr>
        <p:txBody>
          <a:bodyPr/>
          <a:lstStyle/>
          <a:p>
            <a:pPr eaLnBrk="1" hangingPunct="1"/>
            <a:r>
              <a:rPr lang="en-GB" altLang="en-US"/>
              <a:t>Market advantage</a:t>
            </a:r>
          </a:p>
        </p:txBody>
      </p:sp>
      <p:sp>
        <p:nvSpPr>
          <p:cNvPr id="11267" name="Rectangle 3">
            <a:extLst>
              <a:ext uri="{FF2B5EF4-FFF2-40B4-BE49-F238E27FC236}">
                <a16:creationId xmlns:a16="http://schemas.microsoft.com/office/drawing/2014/main" id="{BCFF3F37-6154-A07C-0E28-B7C14B6812FC}"/>
              </a:ext>
            </a:extLst>
          </p:cNvPr>
          <p:cNvSpPr>
            <a:spLocks noGrp="1" noChangeArrowheads="1"/>
          </p:cNvSpPr>
          <p:nvPr>
            <p:ph type="body" idx="1"/>
          </p:nvPr>
        </p:nvSpPr>
        <p:spPr>
          <a:xfrm>
            <a:off x="152400" y="1556350"/>
            <a:ext cx="8667750" cy="3168650"/>
          </a:xfrm>
        </p:spPr>
        <p:txBody>
          <a:bodyPr/>
          <a:lstStyle/>
          <a:p>
            <a:pPr eaLnBrk="1" hangingPunct="1"/>
            <a:r>
              <a:rPr lang="en-GB" altLang="en-US"/>
              <a:t>Industry is recognising that there is a real market advantage in offering an extended service and provide </a:t>
            </a:r>
            <a:r>
              <a:rPr lang="en-GB" altLang="en-US" b="1">
                <a:solidFill>
                  <a:srgbClr val="008BBD"/>
                </a:solidFill>
              </a:rPr>
              <a:t>End-of-Life (EoL)</a:t>
            </a:r>
            <a:r>
              <a:rPr lang="en-GB" altLang="en-US"/>
              <a:t> solutions</a:t>
            </a:r>
          </a:p>
        </p:txBody>
      </p:sp>
      <p:pic>
        <p:nvPicPr>
          <p:cNvPr id="11268" name="Picture 4">
            <a:extLst>
              <a:ext uri="{FF2B5EF4-FFF2-40B4-BE49-F238E27FC236}">
                <a16:creationId xmlns:a16="http://schemas.microsoft.com/office/drawing/2014/main" id="{B1E95155-85E1-237A-9166-278F41EDEC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0762" t="22302" r="33595" b="44571"/>
          <a:stretch>
            <a:fillRect/>
          </a:stretch>
        </p:blipFill>
        <p:spPr bwMode="auto">
          <a:xfrm>
            <a:off x="0" y="2785075"/>
            <a:ext cx="4356100" cy="30368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1269" name="Picture 5">
            <a:extLst>
              <a:ext uri="{FF2B5EF4-FFF2-40B4-BE49-F238E27FC236}">
                <a16:creationId xmlns:a16="http://schemas.microsoft.com/office/drawing/2014/main" id="{EF21D311-199F-8DF0-AD5C-5E7B680ACA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41" t="10809" r="66690" b="56079"/>
          <a:stretch>
            <a:fillRect/>
          </a:stretch>
        </p:blipFill>
        <p:spPr bwMode="auto">
          <a:xfrm>
            <a:off x="4643438" y="2510438"/>
            <a:ext cx="4383087" cy="3311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9BA8FC45-F8E0-D74F-36DF-81FB702E54E6}"/>
              </a:ext>
            </a:extLst>
          </p:cNvPr>
          <p:cNvSpPr>
            <a:spLocks noGrp="1" noChangeArrowheads="1"/>
          </p:cNvSpPr>
          <p:nvPr>
            <p:ph type="title"/>
          </p:nvPr>
        </p:nvSpPr>
        <p:spPr/>
        <p:txBody>
          <a:bodyPr/>
          <a:lstStyle/>
          <a:p>
            <a:endParaRPr lang="en-US" altLang="en-US"/>
          </a:p>
        </p:txBody>
      </p:sp>
      <p:sp>
        <p:nvSpPr>
          <p:cNvPr id="40963" name="Rectangle 3">
            <a:extLst>
              <a:ext uri="{FF2B5EF4-FFF2-40B4-BE49-F238E27FC236}">
                <a16:creationId xmlns:a16="http://schemas.microsoft.com/office/drawing/2014/main" id="{17D0AD12-CF28-53A6-3769-5FA8AB026597}"/>
              </a:ext>
            </a:extLst>
          </p:cNvPr>
          <p:cNvSpPr>
            <a:spLocks noGrp="1" noChangeArrowheads="1"/>
          </p:cNvSpPr>
          <p:nvPr>
            <p:ph idx="1"/>
          </p:nvPr>
        </p:nvSpPr>
        <p:spPr/>
        <p:txBody>
          <a:bodyPr/>
          <a:lstStyle/>
          <a:p>
            <a:endParaRPr lang="en-US" altLang="en-US"/>
          </a:p>
        </p:txBody>
      </p:sp>
      <p:pic>
        <p:nvPicPr>
          <p:cNvPr id="40964" name="Picture 6">
            <a:extLst>
              <a:ext uri="{FF2B5EF4-FFF2-40B4-BE49-F238E27FC236}">
                <a16:creationId xmlns:a16="http://schemas.microsoft.com/office/drawing/2014/main" id="{AC1ACA9E-E4EC-18E2-6DC4-2B1446AF1C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9825"/>
          <a:stretch>
            <a:fillRect/>
          </a:stretch>
        </p:blipFill>
        <p:spPr bwMode="auto">
          <a:xfrm>
            <a:off x="-21466" y="1"/>
            <a:ext cx="9273416"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0965" name="Text Box 7">
            <a:extLst>
              <a:ext uri="{FF2B5EF4-FFF2-40B4-BE49-F238E27FC236}">
                <a16:creationId xmlns:a16="http://schemas.microsoft.com/office/drawing/2014/main" id="{0C7B7832-B1B1-F316-87C7-67B56AAF71BE}"/>
              </a:ext>
            </a:extLst>
          </p:cNvPr>
          <p:cNvSpPr txBox="1">
            <a:spLocks noChangeArrowheads="1"/>
          </p:cNvSpPr>
          <p:nvPr/>
        </p:nvSpPr>
        <p:spPr bwMode="auto">
          <a:xfrm>
            <a:off x="0" y="188913"/>
            <a:ext cx="1939925" cy="24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000" b="0" i="0" u="none" strike="noStrike" kern="1200" cap="none" spc="0" normalizeH="0" baseline="0" noProof="0">
                <a:ln>
                  <a:noFill/>
                </a:ln>
                <a:solidFill>
                  <a:srgbClr val="000000"/>
                </a:solidFill>
                <a:effectLst/>
                <a:uLnTx/>
                <a:uFillTx/>
                <a:latin typeface="Century Gothic" panose="020B0502020202090204" pitchFamily="34" charset="0"/>
                <a:ea typeface="+mn-ea"/>
                <a:cs typeface="+mn-cs"/>
              </a:rPr>
              <a:t>Image www.castlereagh.gov.uk</a:t>
            </a:r>
          </a:p>
        </p:txBody>
      </p:sp>
      <p:sp>
        <p:nvSpPr>
          <p:cNvPr id="40966" name="Rectangle 9">
            <a:extLst>
              <a:ext uri="{FF2B5EF4-FFF2-40B4-BE49-F238E27FC236}">
                <a16:creationId xmlns:a16="http://schemas.microsoft.com/office/drawing/2014/main" id="{58107E19-6462-B679-E71D-4410ED77BE3B}"/>
              </a:ext>
            </a:extLst>
          </p:cNvPr>
          <p:cNvSpPr>
            <a:spLocks noChangeArrowheads="1"/>
          </p:cNvSpPr>
          <p:nvPr/>
        </p:nvSpPr>
        <p:spPr bwMode="auto">
          <a:xfrm>
            <a:off x="6299200" y="2565400"/>
            <a:ext cx="2952750" cy="1368425"/>
          </a:xfrm>
          <a:prstGeom prst="rect">
            <a:avLst/>
          </a:prstGeom>
          <a:solidFill>
            <a:srgbClr val="ECEF00"/>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marL="0" marR="0" lvl="0" indent="0" algn="l" defTabSz="914400" rtl="0" eaLnBrk="0" fontAlgn="base" latinLnBrk="0" hangingPunct="0">
              <a:lnSpc>
                <a:spcPct val="90000"/>
              </a:lnSpc>
              <a:spcBef>
                <a:spcPct val="0"/>
              </a:spcBef>
              <a:spcAft>
                <a:spcPct val="0"/>
              </a:spcAft>
              <a:buClrTx/>
              <a:buSzTx/>
              <a:buFontTx/>
              <a:buNone/>
              <a:tabLst/>
              <a:defRPr/>
            </a:pPr>
            <a:r>
              <a:rPr kumimoji="0" lang="en-US" altLang="en-US" sz="9600" b="1" i="0" u="none" strike="noStrike" kern="1200" cap="none" spc="0" normalizeH="0" baseline="0" noProof="0" dirty="0">
                <a:ln>
                  <a:noFill/>
                </a:ln>
                <a:solidFill>
                  <a:srgbClr val="000000"/>
                </a:solidFill>
                <a:effectLst/>
                <a:uLnTx/>
                <a:uFillTx/>
                <a:latin typeface="Century Gothic" panose="020B0502020202090204" pitchFamily="34" charset="0"/>
                <a:ea typeface="ＭＳ Ｐゴシック" panose="020B0600070205080204" pitchFamily="34" charset="-128"/>
                <a:cs typeface="Arial" panose="020B0604020202020204" pitchFamily="34" charset="0"/>
              </a:rPr>
              <a:t>£98</a:t>
            </a:r>
            <a:r>
              <a:rPr kumimoji="0" lang="en-US" altLang="en-US" sz="4000" b="1" i="0" u="none" strike="noStrike" kern="1200" cap="none" spc="0" normalizeH="0" baseline="0" noProof="0" dirty="0">
                <a:ln>
                  <a:noFill/>
                </a:ln>
                <a:solidFill>
                  <a:srgbClr val="000000"/>
                </a:solidFill>
                <a:effectLst/>
                <a:uLnTx/>
                <a:uFillTx/>
                <a:latin typeface="Century Gothic" panose="020B0502020202090204" pitchFamily="34" charset="0"/>
                <a:ea typeface="ＭＳ Ｐゴシック" panose="020B0600070205080204" pitchFamily="34" charset="-128"/>
                <a:cs typeface="Arial" panose="020B0604020202020204" pitchFamily="34" charset="0"/>
              </a:rPr>
              <a:t>.60</a:t>
            </a:r>
          </a:p>
          <a:p>
            <a:pPr marL="0" marR="0" lvl="0" indent="0" algn="l" defTabSz="914400" rtl="0" eaLnBrk="0" fontAlgn="base" latinLnBrk="0" hangingPunct="0">
              <a:lnSpc>
                <a:spcPct val="90000"/>
              </a:lnSpc>
              <a:spcBef>
                <a:spcPct val="0"/>
              </a:spcBef>
              <a:spcAft>
                <a:spcPct val="0"/>
              </a:spcAft>
              <a:buClrTx/>
              <a:buSzTx/>
              <a:buFontTx/>
              <a:buNone/>
              <a:tabLst/>
              <a:defRPr/>
            </a:pPr>
            <a:endParaRPr kumimoji="0" lang="en-US" altLang="en-US" sz="2800" b="0" i="0" u="none" strike="noStrike" kern="1200" cap="none" spc="0" normalizeH="0" baseline="0" noProof="0" dirty="0">
              <a:ln>
                <a:noFill/>
              </a:ln>
              <a:solidFill>
                <a:srgbClr val="000000"/>
              </a:solidFill>
              <a:effectLst/>
              <a:uLnTx/>
              <a:uFillTx/>
              <a:latin typeface="Century Gothic" panose="020B0502020202090204" pitchFamily="34" charset="0"/>
              <a:ea typeface="ＭＳ Ｐゴシック" panose="020B0600070205080204" pitchFamily="34" charset="-128"/>
              <a:cs typeface="Arial" panose="020B0604020202020204" pitchFamily="34" charset="0"/>
            </a:endParaRPr>
          </a:p>
        </p:txBody>
      </p:sp>
      <p:sp>
        <p:nvSpPr>
          <p:cNvPr id="40967" name="Rectangle 10">
            <a:extLst>
              <a:ext uri="{FF2B5EF4-FFF2-40B4-BE49-F238E27FC236}">
                <a16:creationId xmlns:a16="http://schemas.microsoft.com/office/drawing/2014/main" id="{18B6D7F0-9EA5-3085-F305-083CEB3A3A95}"/>
              </a:ext>
            </a:extLst>
          </p:cNvPr>
          <p:cNvSpPr>
            <a:spLocks noChangeArrowheads="1"/>
          </p:cNvSpPr>
          <p:nvPr/>
        </p:nvSpPr>
        <p:spPr bwMode="auto">
          <a:xfrm>
            <a:off x="6300788" y="3933825"/>
            <a:ext cx="2952750" cy="1511300"/>
          </a:xfrm>
          <a:prstGeom prst="rect">
            <a:avLst/>
          </a:prstGeom>
          <a:solidFill>
            <a:schemeClr val="bg1"/>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800" b="0" i="0" u="none" strike="noStrike" kern="1200" cap="none" spc="0" normalizeH="0" baseline="0" noProof="0">
              <a:ln>
                <a:noFill/>
              </a:ln>
              <a:solidFill>
                <a:srgbClr val="000000"/>
              </a:solidFill>
              <a:effectLst/>
              <a:uLnTx/>
              <a:uFillTx/>
              <a:latin typeface="Century Gothic" panose="020B0502020202090204" pitchFamily="34" charset="0"/>
              <a:ea typeface="+mn-ea"/>
              <a:cs typeface="+mn-cs"/>
            </a:endParaRPr>
          </a:p>
        </p:txBody>
      </p:sp>
      <p:sp>
        <p:nvSpPr>
          <p:cNvPr id="40968" name="Rectangle 11">
            <a:extLst>
              <a:ext uri="{FF2B5EF4-FFF2-40B4-BE49-F238E27FC236}">
                <a16:creationId xmlns:a16="http://schemas.microsoft.com/office/drawing/2014/main" id="{03E8D7C8-0BF2-FDB6-DC8F-D741A0347F91}"/>
              </a:ext>
            </a:extLst>
          </p:cNvPr>
          <p:cNvSpPr>
            <a:spLocks noChangeArrowheads="1"/>
          </p:cNvSpPr>
          <p:nvPr/>
        </p:nvSpPr>
        <p:spPr bwMode="auto">
          <a:xfrm>
            <a:off x="6300788" y="2084388"/>
            <a:ext cx="2984500" cy="481012"/>
          </a:xfrm>
          <a:prstGeom prst="rect">
            <a:avLst/>
          </a:prstGeom>
          <a:solidFill>
            <a:schemeClr val="tx1">
              <a:alpha val="81175"/>
            </a:schemeClr>
          </a:soli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000" b="1" i="0" u="none" strike="noStrike" kern="1200" cap="none" spc="0" normalizeH="0" baseline="0" noProof="0">
                <a:ln>
                  <a:noFill/>
                </a:ln>
                <a:solidFill>
                  <a:srgbClr val="FFFFFF"/>
                </a:solidFill>
                <a:effectLst/>
                <a:uLnTx/>
                <a:uFillTx/>
                <a:latin typeface="Century Gothic" panose="020B0502020202090204" pitchFamily="34" charset="0"/>
                <a:ea typeface="ＭＳ Ｐゴシック" panose="020B0600070205080204" pitchFamily="34" charset="-128"/>
                <a:cs typeface="Arial" panose="020B0604020202020204" pitchFamily="34" charset="0"/>
              </a:rPr>
              <a:t>Landfill Tax UK</a:t>
            </a:r>
            <a:endParaRPr kumimoji="0" lang="en-US" altLang="en-US" sz="2000" b="0" i="0" u="none" strike="noStrike" kern="1200" cap="none" spc="0" normalizeH="0" baseline="0" noProof="0">
              <a:ln>
                <a:noFill/>
              </a:ln>
              <a:solidFill>
                <a:srgbClr val="FFFFFF"/>
              </a:solidFill>
              <a:effectLst/>
              <a:uLnTx/>
              <a:uFillTx/>
              <a:latin typeface="Century Gothic" panose="020B0502020202090204" pitchFamily="34" charset="0"/>
              <a:ea typeface="ＭＳ Ｐゴシック" panose="020B0600070205080204" pitchFamily="34" charset="-128"/>
              <a:cs typeface="Arial" panose="020B0604020202020204" pitchFamily="34" charset="0"/>
            </a:endParaRPr>
          </a:p>
        </p:txBody>
      </p:sp>
      <p:sp>
        <p:nvSpPr>
          <p:cNvPr id="40969" name="Text Box 12">
            <a:extLst>
              <a:ext uri="{FF2B5EF4-FFF2-40B4-BE49-F238E27FC236}">
                <a16:creationId xmlns:a16="http://schemas.microsoft.com/office/drawing/2014/main" id="{2CFCF390-91B5-8EF7-7C6D-FE0983959D49}"/>
              </a:ext>
            </a:extLst>
          </p:cNvPr>
          <p:cNvSpPr txBox="1">
            <a:spLocks noChangeArrowheads="1"/>
          </p:cNvSpPr>
          <p:nvPr/>
        </p:nvSpPr>
        <p:spPr bwMode="auto">
          <a:xfrm>
            <a:off x="6300788" y="3967163"/>
            <a:ext cx="3024187"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Century Gothic" panose="020B0502020202090204" pitchFamily="34" charset="0"/>
              </a:defRPr>
            </a:lvl1pPr>
            <a:lvl2pPr marL="742950" indent="-285750">
              <a:spcBef>
                <a:spcPct val="20000"/>
              </a:spcBef>
              <a:buChar char="–"/>
              <a:defRPr>
                <a:solidFill>
                  <a:srgbClr val="525C54"/>
                </a:solidFill>
                <a:latin typeface="Century Gothic" panose="020B0502020202090204" pitchFamily="34" charset="0"/>
              </a:defRPr>
            </a:lvl2pPr>
            <a:lvl3pPr marL="1143000" indent="-228600">
              <a:spcBef>
                <a:spcPct val="20000"/>
              </a:spcBef>
              <a:buChar char="•"/>
              <a:defRPr>
                <a:solidFill>
                  <a:srgbClr val="525C54"/>
                </a:solidFill>
                <a:latin typeface="Century Gothic" panose="020B0502020202090204" pitchFamily="34" charset="0"/>
              </a:defRPr>
            </a:lvl3pPr>
            <a:lvl4pPr marL="1600200" indent="-228600">
              <a:spcBef>
                <a:spcPct val="20000"/>
              </a:spcBef>
              <a:buChar char="–"/>
              <a:defRPr>
                <a:solidFill>
                  <a:srgbClr val="525C54"/>
                </a:solidFill>
                <a:latin typeface="Century Gothic" panose="020B0502020202090204" pitchFamily="34" charset="0"/>
              </a:defRPr>
            </a:lvl4pPr>
            <a:lvl5pPr marL="2057400" indent="-228600">
              <a:spcBef>
                <a:spcPct val="20000"/>
              </a:spcBef>
              <a:buChar char="»"/>
              <a:defRPr>
                <a:solidFill>
                  <a:srgbClr val="525C54"/>
                </a:solidFill>
                <a:latin typeface="Century Gothic" panose="020B0502020202090204" pitchFamily="34" charset="0"/>
              </a:defRPr>
            </a:lvl5pPr>
            <a:lvl6pPr marL="2514600" indent="-228600" eaLnBrk="0" fontAlgn="base" hangingPunct="0">
              <a:spcBef>
                <a:spcPct val="20000"/>
              </a:spcBef>
              <a:spcAft>
                <a:spcPct val="0"/>
              </a:spcAft>
              <a:buChar char="»"/>
              <a:defRPr>
                <a:solidFill>
                  <a:srgbClr val="525C54"/>
                </a:solidFill>
                <a:latin typeface="Century Gothic" panose="020B0502020202090204" pitchFamily="34" charset="0"/>
              </a:defRPr>
            </a:lvl6pPr>
            <a:lvl7pPr marL="2971800" indent="-228600" eaLnBrk="0" fontAlgn="base" hangingPunct="0">
              <a:spcBef>
                <a:spcPct val="20000"/>
              </a:spcBef>
              <a:spcAft>
                <a:spcPct val="0"/>
              </a:spcAft>
              <a:buChar char="»"/>
              <a:defRPr>
                <a:solidFill>
                  <a:srgbClr val="525C54"/>
                </a:solidFill>
                <a:latin typeface="Century Gothic" panose="020B0502020202090204" pitchFamily="34" charset="0"/>
              </a:defRPr>
            </a:lvl7pPr>
            <a:lvl8pPr marL="3429000" indent="-228600" eaLnBrk="0" fontAlgn="base" hangingPunct="0">
              <a:spcBef>
                <a:spcPct val="20000"/>
              </a:spcBef>
              <a:spcAft>
                <a:spcPct val="0"/>
              </a:spcAft>
              <a:buChar char="»"/>
              <a:defRPr>
                <a:solidFill>
                  <a:srgbClr val="525C54"/>
                </a:solidFill>
                <a:latin typeface="Century Gothic" panose="020B0502020202090204" pitchFamily="34" charset="0"/>
              </a:defRPr>
            </a:lvl8pPr>
            <a:lvl9pPr marL="3886200" indent="-228600" eaLnBrk="0" fontAlgn="base" hangingPunct="0">
              <a:spcBef>
                <a:spcPct val="20000"/>
              </a:spcBef>
              <a:spcAft>
                <a:spcPct val="0"/>
              </a:spcAft>
              <a:buChar char="»"/>
              <a:defRPr>
                <a:solidFill>
                  <a:srgbClr val="525C54"/>
                </a:solidFill>
                <a:latin typeface="Century Gothic" panose="020B050202020209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800" b="0" i="0" u="none" strike="noStrike" kern="1200" cap="none" spc="0" normalizeH="0" baseline="0" noProof="0" dirty="0">
                <a:ln>
                  <a:noFill/>
                </a:ln>
                <a:solidFill>
                  <a:srgbClr val="000000"/>
                </a:solidFill>
                <a:effectLst/>
                <a:uLnTx/>
                <a:uFillTx/>
                <a:latin typeface="Century Gothic" panose="020B0502020202090204" pitchFamily="34" charset="0"/>
                <a:ea typeface="+mn-ea"/>
                <a:cs typeface="+mn-cs"/>
              </a:rPr>
              <a:t>Landfill tax in the UK was £7.00 per tonne in 1996. It’s increased of 1309% over 27 years.</a:t>
            </a:r>
          </a:p>
        </p:txBody>
      </p:sp>
    </p:spTree>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F1770FB-5674-36FF-3E08-F49C9168C15E}"/>
              </a:ext>
            </a:extLst>
          </p:cNvPr>
          <p:cNvSpPr>
            <a:spLocks noGrp="1" noChangeArrowheads="1"/>
          </p:cNvSpPr>
          <p:nvPr>
            <p:ph type="title"/>
          </p:nvPr>
        </p:nvSpPr>
        <p:spPr>
          <a:xfrm>
            <a:off x="152400" y="1196690"/>
            <a:ext cx="8667750" cy="503238"/>
          </a:xfrm>
        </p:spPr>
        <p:txBody>
          <a:bodyPr/>
          <a:lstStyle/>
          <a:p>
            <a:pPr eaLnBrk="1" hangingPunct="1"/>
            <a:r>
              <a:rPr lang="en-GB" altLang="en-US"/>
              <a:t>Caterpillar “As good as new, as strong as ever”</a:t>
            </a:r>
          </a:p>
        </p:txBody>
      </p:sp>
      <p:sp>
        <p:nvSpPr>
          <p:cNvPr id="15363" name="Rectangle 3">
            <a:extLst>
              <a:ext uri="{FF2B5EF4-FFF2-40B4-BE49-F238E27FC236}">
                <a16:creationId xmlns:a16="http://schemas.microsoft.com/office/drawing/2014/main" id="{37A62A88-B852-1508-9373-C7F32EA02AB3}"/>
              </a:ext>
            </a:extLst>
          </p:cNvPr>
          <p:cNvSpPr>
            <a:spLocks noGrp="1" noChangeArrowheads="1"/>
          </p:cNvSpPr>
          <p:nvPr>
            <p:ph type="body" idx="1"/>
          </p:nvPr>
        </p:nvSpPr>
        <p:spPr>
          <a:xfrm>
            <a:off x="152400" y="1844390"/>
            <a:ext cx="8667750" cy="3168650"/>
          </a:xfrm>
        </p:spPr>
        <p:txBody>
          <a:bodyPr/>
          <a:lstStyle/>
          <a:p>
            <a:pPr eaLnBrk="1" hangingPunct="1"/>
            <a:endParaRPr lang="en-US" altLang="en-US"/>
          </a:p>
        </p:txBody>
      </p:sp>
      <p:pic>
        <p:nvPicPr>
          <p:cNvPr id="15364" name="Picture 4">
            <a:extLst>
              <a:ext uri="{FF2B5EF4-FFF2-40B4-BE49-F238E27FC236}">
                <a16:creationId xmlns:a16="http://schemas.microsoft.com/office/drawing/2014/main" id="{A7350A22-A421-5015-7674-0767FD9961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10" t="10794" r="27562" b="43799"/>
          <a:stretch/>
        </p:blipFill>
        <p:spPr bwMode="auto">
          <a:xfrm>
            <a:off x="1" y="1757078"/>
            <a:ext cx="9144000" cy="43362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365" name="Picture 5" descr="76698A1F8B6EF4E715359D09C96FE9CA-Default">
            <a:extLst>
              <a:ext uri="{FF2B5EF4-FFF2-40B4-BE49-F238E27FC236}">
                <a16:creationId xmlns:a16="http://schemas.microsoft.com/office/drawing/2014/main" id="{B4725A56-F215-8237-38A9-348184F167B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0440" y="2725453"/>
            <a:ext cx="1403350" cy="1049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366" name="Picture 7" descr="VendorLogo">
            <a:extLst>
              <a:ext uri="{FF2B5EF4-FFF2-40B4-BE49-F238E27FC236}">
                <a16:creationId xmlns:a16="http://schemas.microsoft.com/office/drawing/2014/main" id="{C0115C5A-89B9-01F0-6AAA-CB289DC8374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54875" y="5533740"/>
            <a:ext cx="1854200" cy="46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D7F9663-1DA5-0D82-8A77-04D6A73FE078}"/>
              </a:ext>
            </a:extLst>
          </p:cNvPr>
          <p:cNvSpPr>
            <a:spLocks noGrp="1" noChangeArrowheads="1"/>
          </p:cNvSpPr>
          <p:nvPr>
            <p:ph type="title"/>
          </p:nvPr>
        </p:nvSpPr>
        <p:spPr>
          <a:xfrm>
            <a:off x="152400" y="1201928"/>
            <a:ext cx="8667750" cy="503238"/>
          </a:xfrm>
        </p:spPr>
        <p:txBody>
          <a:bodyPr/>
          <a:lstStyle/>
          <a:p>
            <a:pPr eaLnBrk="1" hangingPunct="1"/>
            <a:r>
              <a:rPr lang="en-GB" altLang="en-US"/>
              <a:t>Caterpillar “As good as new, as strong as ever”</a:t>
            </a:r>
          </a:p>
        </p:txBody>
      </p:sp>
      <p:sp>
        <p:nvSpPr>
          <p:cNvPr id="17411" name="Rectangle 4">
            <a:extLst>
              <a:ext uri="{FF2B5EF4-FFF2-40B4-BE49-F238E27FC236}">
                <a16:creationId xmlns:a16="http://schemas.microsoft.com/office/drawing/2014/main" id="{EBB5AEBC-E743-C144-865F-9C848AD7B75B}"/>
              </a:ext>
            </a:extLst>
          </p:cNvPr>
          <p:cNvSpPr>
            <a:spLocks noChangeArrowheads="1"/>
          </p:cNvSpPr>
          <p:nvPr/>
        </p:nvSpPr>
        <p:spPr bwMode="auto">
          <a:xfrm>
            <a:off x="250825" y="3522853"/>
            <a:ext cx="8667750" cy="1223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spcBef>
                <a:spcPct val="20000"/>
              </a:spcBef>
              <a:buChar char="•"/>
              <a:defRPr>
                <a:solidFill>
                  <a:srgbClr val="525C54"/>
                </a:solidFill>
                <a:latin typeface="ITC Avant Garde Std Bk" pitchFamily="34" charset="0"/>
              </a:defRPr>
            </a:lvl1pPr>
            <a:lvl2pPr marL="800100" indent="-342900">
              <a:spcBef>
                <a:spcPct val="20000"/>
              </a:spcBef>
              <a:buChar char="–"/>
              <a:defRPr>
                <a:solidFill>
                  <a:srgbClr val="525C54"/>
                </a:solidFill>
                <a:latin typeface="ITC Avant Garde Std Bk" pitchFamily="34" charset="0"/>
              </a:defRPr>
            </a:lvl2pPr>
            <a:lvl3pPr marL="1257300" indent="-342900">
              <a:spcBef>
                <a:spcPct val="20000"/>
              </a:spcBef>
              <a:buChar char="•"/>
              <a:defRPr>
                <a:solidFill>
                  <a:srgbClr val="525C54"/>
                </a:solidFill>
                <a:latin typeface="ITC Avant Garde Std Bk" pitchFamily="34" charset="0"/>
              </a:defRPr>
            </a:lvl3pPr>
            <a:lvl4pPr marL="1676400" indent="-342900">
              <a:spcBef>
                <a:spcPct val="20000"/>
              </a:spcBef>
              <a:buChar char="–"/>
              <a:defRPr>
                <a:solidFill>
                  <a:srgbClr val="525C54"/>
                </a:solidFill>
                <a:latin typeface="ITC Avant Garde Std Bk" pitchFamily="34" charset="0"/>
              </a:defRPr>
            </a:lvl4pPr>
            <a:lvl5pPr marL="2095500" indent="-342900">
              <a:spcBef>
                <a:spcPct val="20000"/>
              </a:spcBef>
              <a:buChar char="»"/>
              <a:defRPr>
                <a:solidFill>
                  <a:srgbClr val="525C54"/>
                </a:solidFill>
                <a:latin typeface="ITC Avant Garde Std Bk" pitchFamily="34" charset="0"/>
              </a:defRPr>
            </a:lvl5pPr>
            <a:lvl6pPr marL="2552700" indent="-342900" eaLnBrk="0" fontAlgn="base" hangingPunct="0">
              <a:spcBef>
                <a:spcPct val="20000"/>
              </a:spcBef>
              <a:spcAft>
                <a:spcPct val="0"/>
              </a:spcAft>
              <a:buChar char="»"/>
              <a:defRPr>
                <a:solidFill>
                  <a:srgbClr val="525C54"/>
                </a:solidFill>
                <a:latin typeface="ITC Avant Garde Std Bk" pitchFamily="34" charset="0"/>
              </a:defRPr>
            </a:lvl6pPr>
            <a:lvl7pPr marL="3009900" indent="-342900" eaLnBrk="0" fontAlgn="base" hangingPunct="0">
              <a:spcBef>
                <a:spcPct val="20000"/>
              </a:spcBef>
              <a:spcAft>
                <a:spcPct val="0"/>
              </a:spcAft>
              <a:buChar char="»"/>
              <a:defRPr>
                <a:solidFill>
                  <a:srgbClr val="525C54"/>
                </a:solidFill>
                <a:latin typeface="ITC Avant Garde Std Bk" pitchFamily="34" charset="0"/>
              </a:defRPr>
            </a:lvl7pPr>
            <a:lvl8pPr marL="3467100" indent="-342900" eaLnBrk="0" fontAlgn="base" hangingPunct="0">
              <a:spcBef>
                <a:spcPct val="20000"/>
              </a:spcBef>
              <a:spcAft>
                <a:spcPct val="0"/>
              </a:spcAft>
              <a:buChar char="»"/>
              <a:defRPr>
                <a:solidFill>
                  <a:srgbClr val="525C54"/>
                </a:solidFill>
                <a:latin typeface="ITC Avant Garde Std Bk" pitchFamily="34" charset="0"/>
              </a:defRPr>
            </a:lvl8pPr>
            <a:lvl9pPr marL="3924300" indent="-3429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buFontTx/>
              <a:buNone/>
            </a:pPr>
            <a:endParaRPr lang="en-US" altLang="en-US" b="0" i="1"/>
          </a:p>
        </p:txBody>
      </p:sp>
      <p:pic>
        <p:nvPicPr>
          <p:cNvPr id="17412" name="Picture 7" descr="Cat_logo">
            <a:hlinkClick r:id="rId3"/>
            <a:extLst>
              <a:ext uri="{FF2B5EF4-FFF2-40B4-BE49-F238E27FC236}">
                <a16:creationId xmlns:a16="http://schemas.microsoft.com/office/drawing/2014/main" id="{3E5AA801-1658-CDDF-62BC-CE2D3A1756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3850" y="5465953"/>
            <a:ext cx="1943100" cy="314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15821" name="Group 109">
            <a:extLst>
              <a:ext uri="{FF2B5EF4-FFF2-40B4-BE49-F238E27FC236}">
                <a16:creationId xmlns:a16="http://schemas.microsoft.com/office/drawing/2014/main" id="{A1FC7388-B79C-1D5E-BC98-B78162D0C784}"/>
              </a:ext>
            </a:extLst>
          </p:cNvPr>
          <p:cNvGraphicFramePr>
            <a:graphicFrameLocks noGrp="1"/>
          </p:cNvGraphicFramePr>
          <p:nvPr>
            <p:extLst>
              <p:ext uri="{D42A27DB-BD31-4B8C-83A1-F6EECF244321}">
                <p14:modId xmlns:p14="http://schemas.microsoft.com/office/powerpoint/2010/main" val="3563261865"/>
              </p:ext>
            </p:extLst>
          </p:nvPr>
        </p:nvGraphicFramePr>
        <p:xfrm>
          <a:off x="250825" y="1865503"/>
          <a:ext cx="8642350" cy="2778131"/>
        </p:xfrm>
        <a:graphic>
          <a:graphicData uri="http://schemas.openxmlformats.org/drawingml/2006/table">
            <a:tbl>
              <a:tblPr/>
              <a:tblGrid>
                <a:gridCol w="2879725">
                  <a:extLst>
                    <a:ext uri="{9D8B030D-6E8A-4147-A177-3AD203B41FA5}">
                      <a16:colId xmlns:a16="http://schemas.microsoft.com/office/drawing/2014/main" val="20000"/>
                    </a:ext>
                  </a:extLst>
                </a:gridCol>
                <a:gridCol w="2665413">
                  <a:extLst>
                    <a:ext uri="{9D8B030D-6E8A-4147-A177-3AD203B41FA5}">
                      <a16:colId xmlns:a16="http://schemas.microsoft.com/office/drawing/2014/main" val="20001"/>
                    </a:ext>
                  </a:extLst>
                </a:gridCol>
                <a:gridCol w="3097212">
                  <a:extLst>
                    <a:ext uri="{9D8B030D-6E8A-4147-A177-3AD203B41FA5}">
                      <a16:colId xmlns:a16="http://schemas.microsoft.com/office/drawing/2014/main" val="20002"/>
                    </a:ext>
                  </a:extLst>
                </a:gridCol>
              </a:tblGrid>
              <a:tr h="360301">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rgbClr val="525C54"/>
                          </a:solidFill>
                          <a:effectLst/>
                          <a:latin typeface="ITC Avant Garde Std Bk" pitchFamily="34" charset="0"/>
                        </a:rPr>
                        <a:t>Benefits for Caterpillar</a:t>
                      </a:r>
                    </a:p>
                  </a:txBody>
                  <a:tcPr marT="45713" marB="45713" horzOverflow="overflow">
                    <a:lnL cap="flat">
                      <a:noFill/>
                    </a:lnL>
                    <a:lnR w="12700" cap="flat" cmpd="sng" algn="ctr">
                      <a:solidFill>
                        <a:schemeClr val="tx1"/>
                      </a:solidFill>
                      <a:prstDash val="solid"/>
                      <a:round/>
                      <a:headEnd type="none" w="med" len="med"/>
                      <a:tailEnd type="none" w="med" len="med"/>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rgbClr val="525C54"/>
                          </a:solidFill>
                          <a:effectLst/>
                          <a:latin typeface="ITC Avant Garde Std Bk" pitchFamily="34" charset="0"/>
                        </a:rPr>
                        <a:t>Benefits for customer</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cap="flat">
                      <a:noFill/>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rgbClr val="525C54"/>
                          </a:solidFill>
                          <a:effectLst/>
                          <a:latin typeface="ITC Avant Garde Std Bk" pitchFamily="34" charset="0"/>
                        </a:rPr>
                        <a:t>Benefits for both</a:t>
                      </a:r>
                    </a:p>
                  </a:txBody>
                  <a:tcPr marT="45713" marB="45713" horzOverflow="overflow">
                    <a:lnL w="12700" cap="flat" cmpd="sng" algn="ctr">
                      <a:solidFill>
                        <a:schemeClr val="tx1"/>
                      </a:solidFill>
                      <a:prstDash val="solid"/>
                      <a:round/>
                      <a:headEnd type="none" w="med" len="med"/>
                      <a:tailEnd type="none" w="med" len="med"/>
                    </a:lnL>
                    <a:lnR cap="flat">
                      <a:noFill/>
                    </a:lnR>
                    <a:lnT cap="flat">
                      <a:noFill/>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79101">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rgbClr val="525C54"/>
                          </a:solidFill>
                          <a:effectLst/>
                          <a:latin typeface="ITC Avant Garde Std Bk" pitchFamily="34" charset="0"/>
                        </a:rPr>
                        <a:t>Improve product lifecycle knowledge</a:t>
                      </a:r>
                    </a:p>
                  </a:txBody>
                  <a:tcPr marT="45713" marB="45713" horzOverflow="overflow">
                    <a:lnL cap="flat">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rgbClr val="525C54"/>
                          </a:solidFill>
                          <a:effectLst/>
                          <a:latin typeface="ITC Avant Garde Std Bk" pitchFamily="34" charset="0"/>
                        </a:rPr>
                        <a:t>Continued support for legacy equipment</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rgbClr val="525C54"/>
                          </a:solidFill>
                          <a:effectLst/>
                          <a:latin typeface="ITC Avant Garde Std Bk" pitchFamily="34" charset="0"/>
                        </a:rPr>
                        <a:t>Reduced environmental impact</a:t>
                      </a:r>
                    </a:p>
                  </a:txBody>
                  <a:tcPr marT="45713" marB="45713" horzOverflow="overflow">
                    <a:lnL w="12700" cap="flat" cmpd="sng" algn="ctr">
                      <a:solidFill>
                        <a:schemeClr val="tx1"/>
                      </a:solidFill>
                      <a:prstDash val="solid"/>
                      <a:round/>
                      <a:headEnd type="none" w="med" len="med"/>
                      <a:tailEnd type="none" w="med" len="med"/>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822901">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rgbClr val="525C54"/>
                          </a:solidFill>
                          <a:effectLst/>
                          <a:latin typeface="ITC Avant Garde Std Bk" pitchFamily="34" charset="0"/>
                        </a:rPr>
                        <a:t>Remanufacture service can be sold to other manufacturers</a:t>
                      </a:r>
                    </a:p>
                  </a:txBody>
                  <a:tcPr marT="45713" marB="45713" horzOverflow="overflow">
                    <a:lnL cap="flat">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rgbClr val="525C54"/>
                          </a:solidFill>
                          <a:effectLst/>
                          <a:latin typeface="ITC Avant Garde Std Bk" pitchFamily="34" charset="0"/>
                        </a:rPr>
                        <a:t>Minimum equipment downtime</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rgbClr val="525C54"/>
                          </a:solidFill>
                          <a:effectLst/>
                          <a:latin typeface="ITC Avant Garde Std Bk" pitchFamily="34" charset="0"/>
                        </a:rPr>
                        <a:t>Closer working relationship</a:t>
                      </a:r>
                    </a:p>
                  </a:txBody>
                  <a:tcPr marT="45713" marB="45713" horzOverflow="overflow">
                    <a:lnL w="12700" cap="flat" cmpd="sng" algn="ctr">
                      <a:solidFill>
                        <a:schemeClr val="tx1"/>
                      </a:solidFill>
                      <a:prstDash val="solid"/>
                      <a:round/>
                      <a:headEnd type="none" w="med" len="med"/>
                      <a:tailEnd type="none" w="med" len="med"/>
                    </a:lnL>
                    <a:lnR cap="flat">
                      <a:noFill/>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015823">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1" i="0" u="none" strike="noStrike" cap="none" normalizeH="0" baseline="0">
                          <a:ln>
                            <a:noFill/>
                          </a:ln>
                          <a:solidFill>
                            <a:srgbClr val="008BBD"/>
                          </a:solidFill>
                          <a:effectLst/>
                          <a:latin typeface="ITC Avant Garde Std Bk" pitchFamily="34" charset="0"/>
                        </a:rPr>
                        <a:t>Protect brand by preventing substandard equipment entering market</a:t>
                      </a:r>
                    </a:p>
                  </a:txBody>
                  <a:tcPr marT="45713" marB="45713" horzOverflow="overflow">
                    <a:lnL cap="flat">
                      <a:noFill/>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rgbClr val="525C54"/>
                          </a:solidFill>
                          <a:effectLst/>
                          <a:latin typeface="ITC Avant Garde Std Bk" pitchFamily="34" charset="0"/>
                        </a:rPr>
                        <a:t>Reduced capital outlay</a:t>
                      </a:r>
                    </a:p>
                  </a:txBody>
                  <a:tcPr marT="45713" marB="45713"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cap="flat">
                      <a:noFill/>
                    </a:lnB>
                    <a:lnTlToBr>
                      <a:noFill/>
                    </a:lnTlToBr>
                    <a:lnBlToTr>
                      <a:noFill/>
                    </a:lnBlToTr>
                    <a:noFill/>
                  </a:tcPr>
                </a:tc>
                <a:tc>
                  <a:txBody>
                    <a:bodyPr/>
                    <a:lstStyle>
                      <a:lvl1pPr>
                        <a:spcBef>
                          <a:spcPct val="20000"/>
                        </a:spcBef>
                        <a:defRPr sz="1600">
                          <a:solidFill>
                            <a:srgbClr val="525C54"/>
                          </a:solidFill>
                          <a:latin typeface="ITC Avant Garde Std Bk" pitchFamily="34" charset="0"/>
                        </a:defRPr>
                      </a:lvl1pPr>
                      <a:lvl2pPr>
                        <a:spcBef>
                          <a:spcPct val="20000"/>
                        </a:spcBef>
                        <a:defRPr sz="1600">
                          <a:solidFill>
                            <a:srgbClr val="525C54"/>
                          </a:solidFill>
                          <a:latin typeface="ITC Avant Garde Std Bk" pitchFamily="34" charset="0"/>
                        </a:defRPr>
                      </a:lvl2pPr>
                      <a:lvl3pPr>
                        <a:spcBef>
                          <a:spcPct val="20000"/>
                        </a:spcBef>
                        <a:defRPr sz="1600">
                          <a:solidFill>
                            <a:srgbClr val="525C54"/>
                          </a:solidFill>
                          <a:latin typeface="ITC Avant Garde Std Bk" pitchFamily="34" charset="0"/>
                        </a:defRPr>
                      </a:lvl3pPr>
                      <a:lvl4pPr marL="1333500">
                        <a:spcBef>
                          <a:spcPct val="20000"/>
                        </a:spcBef>
                        <a:defRPr sz="1600">
                          <a:solidFill>
                            <a:srgbClr val="525C54"/>
                          </a:solidFill>
                          <a:latin typeface="ITC Avant Garde Std Bk" pitchFamily="34" charset="0"/>
                        </a:defRPr>
                      </a:lvl4pPr>
                      <a:lvl5pPr marL="1752600">
                        <a:spcBef>
                          <a:spcPct val="20000"/>
                        </a:spcBef>
                        <a:defRPr sz="1600">
                          <a:solidFill>
                            <a:srgbClr val="525C54"/>
                          </a:solidFill>
                          <a:latin typeface="ITC Avant Garde Std Bk" pitchFamily="34" charset="0"/>
                        </a:defRPr>
                      </a:lvl5pPr>
                      <a:lvl6pPr marL="2209800" fontAlgn="base">
                        <a:spcBef>
                          <a:spcPct val="20000"/>
                        </a:spcBef>
                        <a:spcAft>
                          <a:spcPct val="0"/>
                        </a:spcAft>
                        <a:defRPr sz="1600">
                          <a:solidFill>
                            <a:srgbClr val="525C54"/>
                          </a:solidFill>
                          <a:latin typeface="ITC Avant Garde Std Bk" pitchFamily="34" charset="0"/>
                        </a:defRPr>
                      </a:lvl6pPr>
                      <a:lvl7pPr marL="2667000" fontAlgn="base">
                        <a:spcBef>
                          <a:spcPct val="20000"/>
                        </a:spcBef>
                        <a:spcAft>
                          <a:spcPct val="0"/>
                        </a:spcAft>
                        <a:defRPr sz="1600">
                          <a:solidFill>
                            <a:srgbClr val="525C54"/>
                          </a:solidFill>
                          <a:latin typeface="ITC Avant Garde Std Bk" pitchFamily="34" charset="0"/>
                        </a:defRPr>
                      </a:lvl7pPr>
                      <a:lvl8pPr marL="3124200" fontAlgn="base">
                        <a:spcBef>
                          <a:spcPct val="20000"/>
                        </a:spcBef>
                        <a:spcAft>
                          <a:spcPct val="0"/>
                        </a:spcAft>
                        <a:defRPr sz="1600">
                          <a:solidFill>
                            <a:srgbClr val="525C54"/>
                          </a:solidFill>
                          <a:latin typeface="ITC Avant Garde Std Bk" pitchFamily="34" charset="0"/>
                        </a:defRPr>
                      </a:lvl8pPr>
                      <a:lvl9pPr marL="3581400" fontAlgn="base">
                        <a:spcBef>
                          <a:spcPct val="20000"/>
                        </a:spcBef>
                        <a:spcAft>
                          <a:spcPct val="0"/>
                        </a:spcAft>
                        <a:defRPr sz="1600">
                          <a:solidFill>
                            <a:srgbClr val="525C54"/>
                          </a:solidFill>
                          <a:latin typeface="ITC Avant Garde Std Bk" pitchFamily="34"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altLang="en-US" sz="1600" b="0" i="0" u="none" strike="noStrike" cap="none" normalizeH="0" baseline="0">
                          <a:ln>
                            <a:noFill/>
                          </a:ln>
                          <a:solidFill>
                            <a:srgbClr val="525C54"/>
                          </a:solidFill>
                          <a:effectLst/>
                          <a:latin typeface="ITC Avant Garde Std Bk" pitchFamily="34" charset="0"/>
                        </a:rPr>
                        <a:t>Improved profit margin</a:t>
                      </a:r>
                    </a:p>
                  </a:txBody>
                  <a:tcPr marT="45713" marB="45713" horzOverflow="overflow">
                    <a:lnL w="12700" cap="flat" cmpd="sng" algn="ctr">
                      <a:solidFill>
                        <a:schemeClr val="tx1"/>
                      </a:solidFill>
                      <a:prstDash val="solid"/>
                      <a:round/>
                      <a:headEnd type="none" w="med" len="med"/>
                      <a:tailEnd type="none" w="med" len="med"/>
                    </a:lnL>
                    <a:lnR cap="flat">
                      <a:noFill/>
                    </a:lnR>
                    <a:lnT w="12700" cap="flat" cmpd="sng" algn="ctr">
                      <a:solidFill>
                        <a:schemeClr val="tx1"/>
                      </a:solidFill>
                      <a:prstDash val="solid"/>
                      <a:round/>
                      <a:headEnd type="none" w="med" len="med"/>
                      <a:tailEnd type="none" w="med" len="med"/>
                    </a:lnT>
                    <a:lnB cap="flat">
                      <a:noFill/>
                    </a:lnB>
                    <a:lnTlToBr>
                      <a:noFill/>
                    </a:lnTlToBr>
                    <a:lnBlToTr>
                      <a:noFill/>
                    </a:lnBlToTr>
                    <a:noFill/>
                  </a:tcPr>
                </a:tc>
                <a:extLst>
                  <a:ext uri="{0D108BD9-81ED-4DB2-BD59-A6C34878D82A}">
                    <a16:rowId xmlns:a16="http://schemas.microsoft.com/office/drawing/2014/main" val="10003"/>
                  </a:ext>
                </a:extLst>
              </a:tr>
            </a:tbl>
          </a:graphicData>
        </a:graphic>
      </p:graphicFrame>
    </p:spTree>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1F6018C0-27B8-C441-D774-529384EF9453}"/>
              </a:ext>
            </a:extLst>
          </p:cNvPr>
          <p:cNvSpPr>
            <a:spLocks noGrp="1" noChangeArrowheads="1"/>
          </p:cNvSpPr>
          <p:nvPr>
            <p:ph type="title"/>
          </p:nvPr>
        </p:nvSpPr>
        <p:spPr>
          <a:xfrm>
            <a:off x="152400" y="1179615"/>
            <a:ext cx="8667750" cy="503238"/>
          </a:xfrm>
        </p:spPr>
        <p:txBody>
          <a:bodyPr/>
          <a:lstStyle/>
          <a:p>
            <a:pPr eaLnBrk="1" hangingPunct="1"/>
            <a:r>
              <a:rPr lang="en-GB" altLang="en-US" dirty="0"/>
              <a:t>Steelcase Environmental Partnership</a:t>
            </a:r>
          </a:p>
        </p:txBody>
      </p:sp>
      <p:sp>
        <p:nvSpPr>
          <p:cNvPr id="19459" name="Rectangle 3">
            <a:extLst>
              <a:ext uri="{FF2B5EF4-FFF2-40B4-BE49-F238E27FC236}">
                <a16:creationId xmlns:a16="http://schemas.microsoft.com/office/drawing/2014/main" id="{853B7E8D-839E-5E7F-7CD8-626A4CCBB8C7}"/>
              </a:ext>
            </a:extLst>
          </p:cNvPr>
          <p:cNvSpPr>
            <a:spLocks noGrp="1" noChangeArrowheads="1"/>
          </p:cNvSpPr>
          <p:nvPr>
            <p:ph type="body" idx="1"/>
          </p:nvPr>
        </p:nvSpPr>
        <p:spPr>
          <a:xfrm>
            <a:off x="152400" y="1827315"/>
            <a:ext cx="8667750" cy="3168650"/>
          </a:xfrm>
        </p:spPr>
        <p:txBody>
          <a:bodyPr/>
          <a:lstStyle/>
          <a:p>
            <a:pPr eaLnBrk="1" hangingPunct="1"/>
            <a:r>
              <a:rPr lang="en-GB" altLang="en-US"/>
              <a:t>Steelcase corporate customers have the choice of </a:t>
            </a:r>
            <a:r>
              <a:rPr lang="en-GB" altLang="en-US" b="1">
                <a:solidFill>
                  <a:srgbClr val="008BBD"/>
                </a:solidFill>
              </a:rPr>
              <a:t>donating, refurbishing, reselling or recycling</a:t>
            </a:r>
            <a:r>
              <a:rPr lang="en-GB" altLang="en-US"/>
              <a:t> their retired furnishings. </a:t>
            </a:r>
          </a:p>
          <a:p>
            <a:pPr eaLnBrk="1" hangingPunct="1"/>
            <a:endParaRPr lang="en-GB" altLang="en-US"/>
          </a:p>
        </p:txBody>
      </p:sp>
      <p:pic>
        <p:nvPicPr>
          <p:cNvPr id="19460" name="Picture 5" descr="Make your space an inspiring workplace with Steelcase’s Inspiration Office approach. We continuously share our knowledge about how people work so that companies achieve business effectiveness through a better environment and more efficient tool.">
            <a:extLst>
              <a:ext uri="{FF2B5EF4-FFF2-40B4-BE49-F238E27FC236}">
                <a16:creationId xmlns:a16="http://schemas.microsoft.com/office/drawing/2014/main" id="{CE00064C-CF04-2FA1-C817-9B68D942A6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834" r="11103"/>
          <a:stretch/>
        </p:blipFill>
        <p:spPr bwMode="auto">
          <a:xfrm>
            <a:off x="0" y="2996940"/>
            <a:ext cx="9144000" cy="3165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7" descr="logo-sc-blue3">
            <a:hlinkClick r:id="rId4"/>
            <a:extLst>
              <a:ext uri="{FF2B5EF4-FFF2-40B4-BE49-F238E27FC236}">
                <a16:creationId xmlns:a16="http://schemas.microsoft.com/office/drawing/2014/main" id="{0CCC2715-B45E-5F0E-7825-0C829EA434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24564" y="6162415"/>
            <a:ext cx="695586" cy="69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6D6864C-3863-8445-1C58-A41E7292DF9A}"/>
              </a:ext>
            </a:extLst>
          </p:cNvPr>
          <p:cNvSpPr>
            <a:spLocks noGrp="1" noChangeArrowheads="1"/>
          </p:cNvSpPr>
          <p:nvPr>
            <p:ph type="title"/>
          </p:nvPr>
        </p:nvSpPr>
        <p:spPr>
          <a:xfrm>
            <a:off x="152400" y="1180709"/>
            <a:ext cx="8667750" cy="503238"/>
          </a:xfrm>
        </p:spPr>
        <p:txBody>
          <a:bodyPr/>
          <a:lstStyle/>
          <a:p>
            <a:pPr eaLnBrk="1" hangingPunct="1"/>
            <a:r>
              <a:rPr lang="en-GB" altLang="en-US"/>
              <a:t>Steelcase Environmental Partnership</a:t>
            </a:r>
          </a:p>
        </p:txBody>
      </p:sp>
      <p:sp>
        <p:nvSpPr>
          <p:cNvPr id="21507" name="Rectangle 3">
            <a:extLst>
              <a:ext uri="{FF2B5EF4-FFF2-40B4-BE49-F238E27FC236}">
                <a16:creationId xmlns:a16="http://schemas.microsoft.com/office/drawing/2014/main" id="{7A4E2AA3-3C06-4AD2-6CE0-442FC565771B}"/>
              </a:ext>
            </a:extLst>
          </p:cNvPr>
          <p:cNvSpPr>
            <a:spLocks noGrp="1" noChangeArrowheads="1"/>
          </p:cNvSpPr>
          <p:nvPr>
            <p:ph type="body" idx="1"/>
          </p:nvPr>
        </p:nvSpPr>
        <p:spPr>
          <a:xfrm>
            <a:off x="152400" y="1772848"/>
            <a:ext cx="8667750" cy="1584142"/>
          </a:xfrm>
        </p:spPr>
        <p:txBody>
          <a:bodyPr/>
          <a:lstStyle/>
          <a:p>
            <a:pPr marL="0" indent="0" eaLnBrk="1" hangingPunct="1">
              <a:buFontTx/>
              <a:buNone/>
            </a:pPr>
            <a:r>
              <a:rPr lang="en-GB" altLang="en-US" sz="2000" i="1" dirty="0"/>
              <a:t>“It is a win-win situation. It ensures </a:t>
            </a:r>
            <a:r>
              <a:rPr lang="en-GB" altLang="en-US" sz="2000" b="1" i="1" dirty="0">
                <a:solidFill>
                  <a:srgbClr val="008BBD"/>
                </a:solidFill>
              </a:rPr>
              <a:t>credibility, transparency and confidence</a:t>
            </a:r>
            <a:r>
              <a:rPr lang="en-GB" altLang="en-US" sz="2000" i="1" dirty="0"/>
              <a:t> between Steelcase and its clients.” </a:t>
            </a:r>
            <a:br>
              <a:rPr lang="en-GB" altLang="en-US" sz="2000" i="1" dirty="0"/>
            </a:br>
            <a:endParaRPr lang="en-GB" altLang="en-US" sz="2000" i="1" dirty="0"/>
          </a:p>
          <a:p>
            <a:pPr marL="0" indent="0" eaLnBrk="1" hangingPunct="1">
              <a:buFontTx/>
              <a:buNone/>
            </a:pPr>
            <a:r>
              <a:rPr lang="en-GB" altLang="en-US" sz="1600" b="1" dirty="0" err="1"/>
              <a:t>Félicie</a:t>
            </a:r>
            <a:r>
              <a:rPr lang="en-GB" altLang="en-US" sz="1600" b="1" dirty="0"/>
              <a:t> Schneider, Sustainable Development Communication Manager</a:t>
            </a:r>
          </a:p>
          <a:p>
            <a:pPr marL="0" indent="0" eaLnBrk="1" hangingPunct="1">
              <a:buFontTx/>
              <a:buNone/>
            </a:pPr>
            <a:endParaRPr lang="en-GB" altLang="en-US" sz="1600" b="1" dirty="0"/>
          </a:p>
        </p:txBody>
      </p:sp>
      <p:pic>
        <p:nvPicPr>
          <p:cNvPr id="2" name="Picture 7" descr="logo-sc-blue3">
            <a:hlinkClick r:id="rId2"/>
            <a:extLst>
              <a:ext uri="{FF2B5EF4-FFF2-40B4-BE49-F238E27FC236}">
                <a16:creationId xmlns:a16="http://schemas.microsoft.com/office/drawing/2014/main" id="{46848E96-C378-2D80-FF7D-454F335C82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24564" y="6162415"/>
            <a:ext cx="695586" cy="6955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4">
            <a:extLst>
              <a:ext uri="{FF2B5EF4-FFF2-40B4-BE49-F238E27FC236}">
                <a16:creationId xmlns:a16="http://schemas.microsoft.com/office/drawing/2014/main" id="{778DFB94-0E33-9652-70CF-5BEA6163A02F}"/>
              </a:ext>
            </a:extLst>
          </p:cNvPr>
          <p:cNvSpPr>
            <a:spLocks noChangeArrowheads="1"/>
          </p:cNvSpPr>
          <p:nvPr/>
        </p:nvSpPr>
        <p:spPr bwMode="auto">
          <a:xfrm>
            <a:off x="3203575" y="1916113"/>
            <a:ext cx="5329238" cy="1655762"/>
          </a:xfrm>
          <a:prstGeom prst="rect">
            <a:avLst/>
          </a:prstGeom>
          <a:solidFill>
            <a:srgbClr val="CCFF66"/>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endParaRPr lang="en-US" altLang="en-US">
              <a:solidFill>
                <a:schemeClr val="tx1"/>
              </a:solidFill>
              <a:latin typeface="Arial" panose="020B0604020202020204" pitchFamily="34" charset="0"/>
            </a:endParaRPr>
          </a:p>
        </p:txBody>
      </p:sp>
      <p:sp>
        <p:nvSpPr>
          <p:cNvPr id="22531" name="Rectangle 5">
            <a:extLst>
              <a:ext uri="{FF2B5EF4-FFF2-40B4-BE49-F238E27FC236}">
                <a16:creationId xmlns:a16="http://schemas.microsoft.com/office/drawing/2014/main" id="{9580A8E8-5AB9-9B8F-443B-209E924ACF5D}"/>
              </a:ext>
            </a:extLst>
          </p:cNvPr>
          <p:cNvSpPr>
            <a:spLocks noGrp="1" noChangeArrowheads="1"/>
          </p:cNvSpPr>
          <p:nvPr>
            <p:ph type="title"/>
          </p:nvPr>
        </p:nvSpPr>
        <p:spPr>
          <a:xfrm>
            <a:off x="1979613" y="404813"/>
            <a:ext cx="5329237" cy="503237"/>
          </a:xfrm>
        </p:spPr>
        <p:txBody>
          <a:bodyPr/>
          <a:lstStyle/>
          <a:p>
            <a:pPr algn="ctr" eaLnBrk="1" hangingPunct="1"/>
            <a:r>
              <a:rPr lang="en-GB" altLang="en-US"/>
              <a:t>Remanufacture Process Diagram</a:t>
            </a:r>
          </a:p>
        </p:txBody>
      </p:sp>
      <p:sp>
        <p:nvSpPr>
          <p:cNvPr id="22532" name="Rectangle 6">
            <a:extLst>
              <a:ext uri="{FF2B5EF4-FFF2-40B4-BE49-F238E27FC236}">
                <a16:creationId xmlns:a16="http://schemas.microsoft.com/office/drawing/2014/main" id="{EAA22F72-8DFF-D13B-CF51-F2D0A03458BB}"/>
              </a:ext>
            </a:extLst>
          </p:cNvPr>
          <p:cNvSpPr>
            <a:spLocks noChangeArrowheads="1"/>
          </p:cNvSpPr>
          <p:nvPr/>
        </p:nvSpPr>
        <p:spPr bwMode="auto">
          <a:xfrm>
            <a:off x="3563938" y="1339850"/>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Reverse Logistics</a:t>
            </a:r>
          </a:p>
        </p:txBody>
      </p:sp>
      <p:sp>
        <p:nvSpPr>
          <p:cNvPr id="22533" name="Rectangle 7">
            <a:extLst>
              <a:ext uri="{FF2B5EF4-FFF2-40B4-BE49-F238E27FC236}">
                <a16:creationId xmlns:a16="http://schemas.microsoft.com/office/drawing/2014/main" id="{B8F74FC5-81B9-A2F7-0BEC-7776BF5A41E5}"/>
              </a:ext>
            </a:extLst>
          </p:cNvPr>
          <p:cNvSpPr>
            <a:spLocks noChangeArrowheads="1"/>
          </p:cNvSpPr>
          <p:nvPr/>
        </p:nvSpPr>
        <p:spPr bwMode="auto">
          <a:xfrm>
            <a:off x="3563938" y="191611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Disassembly</a:t>
            </a:r>
          </a:p>
        </p:txBody>
      </p:sp>
      <p:sp>
        <p:nvSpPr>
          <p:cNvPr id="22534" name="Rectangle 8">
            <a:extLst>
              <a:ext uri="{FF2B5EF4-FFF2-40B4-BE49-F238E27FC236}">
                <a16:creationId xmlns:a16="http://schemas.microsoft.com/office/drawing/2014/main" id="{0DF4A850-2EEF-605B-5E32-F400A380F48C}"/>
              </a:ext>
            </a:extLst>
          </p:cNvPr>
          <p:cNvSpPr>
            <a:spLocks noChangeArrowheads="1"/>
          </p:cNvSpPr>
          <p:nvPr/>
        </p:nvSpPr>
        <p:spPr bwMode="auto">
          <a:xfrm>
            <a:off x="3563938" y="249237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Cleaning</a:t>
            </a:r>
          </a:p>
        </p:txBody>
      </p:sp>
      <p:sp>
        <p:nvSpPr>
          <p:cNvPr id="22535" name="Rectangle 9">
            <a:extLst>
              <a:ext uri="{FF2B5EF4-FFF2-40B4-BE49-F238E27FC236}">
                <a16:creationId xmlns:a16="http://schemas.microsoft.com/office/drawing/2014/main" id="{15BB5F15-C195-AFB2-02FB-7544554881EB}"/>
              </a:ext>
            </a:extLst>
          </p:cNvPr>
          <p:cNvSpPr>
            <a:spLocks noChangeArrowheads="1"/>
          </p:cNvSpPr>
          <p:nvPr/>
        </p:nvSpPr>
        <p:spPr bwMode="auto">
          <a:xfrm>
            <a:off x="3563938" y="306863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Testing</a:t>
            </a:r>
          </a:p>
        </p:txBody>
      </p:sp>
      <p:sp>
        <p:nvSpPr>
          <p:cNvPr id="22536" name="Rectangle 10">
            <a:extLst>
              <a:ext uri="{FF2B5EF4-FFF2-40B4-BE49-F238E27FC236}">
                <a16:creationId xmlns:a16="http://schemas.microsoft.com/office/drawing/2014/main" id="{5168A4FA-CBE9-3562-F702-CAFAFA574FA7}"/>
              </a:ext>
            </a:extLst>
          </p:cNvPr>
          <p:cNvSpPr>
            <a:spLocks noChangeArrowheads="1"/>
          </p:cNvSpPr>
          <p:nvPr/>
        </p:nvSpPr>
        <p:spPr bwMode="auto">
          <a:xfrm>
            <a:off x="3563938" y="3644900"/>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Replacement</a:t>
            </a:r>
          </a:p>
        </p:txBody>
      </p:sp>
      <p:sp>
        <p:nvSpPr>
          <p:cNvPr id="22537" name="Rectangle 11">
            <a:extLst>
              <a:ext uri="{FF2B5EF4-FFF2-40B4-BE49-F238E27FC236}">
                <a16:creationId xmlns:a16="http://schemas.microsoft.com/office/drawing/2014/main" id="{95012B22-676B-0D8D-D940-BADA41ACEC78}"/>
              </a:ext>
            </a:extLst>
          </p:cNvPr>
          <p:cNvSpPr>
            <a:spLocks noChangeArrowheads="1"/>
          </p:cNvSpPr>
          <p:nvPr/>
        </p:nvSpPr>
        <p:spPr bwMode="auto">
          <a:xfrm>
            <a:off x="3563938" y="422116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Assembly</a:t>
            </a:r>
          </a:p>
        </p:txBody>
      </p:sp>
      <p:sp>
        <p:nvSpPr>
          <p:cNvPr id="22538" name="Rectangle 12">
            <a:extLst>
              <a:ext uri="{FF2B5EF4-FFF2-40B4-BE49-F238E27FC236}">
                <a16:creationId xmlns:a16="http://schemas.microsoft.com/office/drawing/2014/main" id="{86511DEC-62F7-279D-30A9-700B0E2E883A}"/>
              </a:ext>
            </a:extLst>
          </p:cNvPr>
          <p:cNvSpPr>
            <a:spLocks noChangeArrowheads="1"/>
          </p:cNvSpPr>
          <p:nvPr/>
        </p:nvSpPr>
        <p:spPr bwMode="auto">
          <a:xfrm>
            <a:off x="3563938" y="479742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Testing</a:t>
            </a:r>
          </a:p>
        </p:txBody>
      </p:sp>
      <p:sp>
        <p:nvSpPr>
          <p:cNvPr id="22539" name="Rectangle 13">
            <a:extLst>
              <a:ext uri="{FF2B5EF4-FFF2-40B4-BE49-F238E27FC236}">
                <a16:creationId xmlns:a16="http://schemas.microsoft.com/office/drawing/2014/main" id="{71669AC2-56C1-64DB-3779-4013EE3B19AD}"/>
              </a:ext>
            </a:extLst>
          </p:cNvPr>
          <p:cNvSpPr>
            <a:spLocks noChangeArrowheads="1"/>
          </p:cNvSpPr>
          <p:nvPr/>
        </p:nvSpPr>
        <p:spPr bwMode="auto">
          <a:xfrm>
            <a:off x="3563938" y="5373688"/>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Logistics </a:t>
            </a:r>
          </a:p>
        </p:txBody>
      </p:sp>
      <p:sp>
        <p:nvSpPr>
          <p:cNvPr id="22540" name="Text Box 14">
            <a:extLst>
              <a:ext uri="{FF2B5EF4-FFF2-40B4-BE49-F238E27FC236}">
                <a16:creationId xmlns:a16="http://schemas.microsoft.com/office/drawing/2014/main" id="{AE8BBD27-62D6-C2B7-3BED-D143D0DEDE91}"/>
              </a:ext>
            </a:extLst>
          </p:cNvPr>
          <p:cNvSpPr txBox="1">
            <a:spLocks noChangeArrowheads="1"/>
          </p:cNvSpPr>
          <p:nvPr/>
        </p:nvSpPr>
        <p:spPr bwMode="auto">
          <a:xfrm>
            <a:off x="1352550" y="1401763"/>
            <a:ext cx="1131888"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r>
              <a:rPr lang="en-GB" altLang="en-US" sz="1600">
                <a:solidFill>
                  <a:schemeClr val="tx1"/>
                </a:solidFill>
                <a:latin typeface="Arial" panose="020B0604020202020204" pitchFamily="34" charset="0"/>
              </a:rPr>
              <a:t>Customer</a:t>
            </a:r>
          </a:p>
        </p:txBody>
      </p:sp>
      <p:sp>
        <p:nvSpPr>
          <p:cNvPr id="22541" name="Text Box 15">
            <a:extLst>
              <a:ext uri="{FF2B5EF4-FFF2-40B4-BE49-F238E27FC236}">
                <a16:creationId xmlns:a16="http://schemas.microsoft.com/office/drawing/2014/main" id="{94469DAB-AB97-A7FC-11D6-3129C2060724}"/>
              </a:ext>
            </a:extLst>
          </p:cNvPr>
          <p:cNvSpPr txBox="1">
            <a:spLocks noChangeArrowheads="1"/>
          </p:cNvSpPr>
          <p:nvPr/>
        </p:nvSpPr>
        <p:spPr bwMode="auto">
          <a:xfrm>
            <a:off x="6588125" y="5295900"/>
            <a:ext cx="1979613"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0"/>
              </a:spcBef>
              <a:buFontTx/>
              <a:buNone/>
            </a:pPr>
            <a:r>
              <a:rPr lang="en-GB" altLang="en-US" sz="1600">
                <a:solidFill>
                  <a:schemeClr val="tx1"/>
                </a:solidFill>
                <a:latin typeface="Arial" panose="020B0604020202020204" pitchFamily="34" charset="0"/>
              </a:rPr>
              <a:t>Existing Customer</a:t>
            </a:r>
          </a:p>
          <a:p>
            <a:pPr eaLnBrk="1" hangingPunct="1">
              <a:spcBef>
                <a:spcPct val="0"/>
              </a:spcBef>
              <a:buFontTx/>
              <a:buNone/>
            </a:pPr>
            <a:r>
              <a:rPr lang="en-GB" altLang="en-US" sz="1600">
                <a:solidFill>
                  <a:schemeClr val="tx1"/>
                </a:solidFill>
                <a:latin typeface="Arial" panose="020B0604020202020204" pitchFamily="34" charset="0"/>
              </a:rPr>
              <a:t>New Customer</a:t>
            </a:r>
          </a:p>
        </p:txBody>
      </p:sp>
      <p:sp>
        <p:nvSpPr>
          <p:cNvPr id="22542" name="Rectangle 16">
            <a:extLst>
              <a:ext uri="{FF2B5EF4-FFF2-40B4-BE49-F238E27FC236}">
                <a16:creationId xmlns:a16="http://schemas.microsoft.com/office/drawing/2014/main" id="{24BAAB6B-EF06-D15F-D854-DAEBD13DB36C}"/>
              </a:ext>
            </a:extLst>
          </p:cNvPr>
          <p:cNvSpPr>
            <a:spLocks noChangeArrowheads="1"/>
          </p:cNvSpPr>
          <p:nvPr/>
        </p:nvSpPr>
        <p:spPr bwMode="auto">
          <a:xfrm>
            <a:off x="611188" y="2492375"/>
            <a:ext cx="2016125" cy="503238"/>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dirty="0">
                <a:solidFill>
                  <a:schemeClr val="tx1"/>
                </a:solidFill>
                <a:latin typeface="Arial" panose="020B0604020202020204" pitchFamily="34" charset="0"/>
              </a:rPr>
              <a:t>Inventory</a:t>
            </a:r>
          </a:p>
        </p:txBody>
      </p:sp>
      <p:sp>
        <p:nvSpPr>
          <p:cNvPr id="22543" name="Rectangle 17">
            <a:extLst>
              <a:ext uri="{FF2B5EF4-FFF2-40B4-BE49-F238E27FC236}">
                <a16:creationId xmlns:a16="http://schemas.microsoft.com/office/drawing/2014/main" id="{CA207A1C-1D12-7316-BFF2-D7EEA5B95BF9}"/>
              </a:ext>
            </a:extLst>
          </p:cNvPr>
          <p:cNvSpPr>
            <a:spLocks noChangeArrowheads="1"/>
          </p:cNvSpPr>
          <p:nvPr/>
        </p:nvSpPr>
        <p:spPr bwMode="auto">
          <a:xfrm>
            <a:off x="611188" y="364331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dirty="0">
                <a:solidFill>
                  <a:schemeClr val="tx1"/>
                </a:solidFill>
                <a:latin typeface="Arial" panose="020B0604020202020204" pitchFamily="34" charset="0"/>
              </a:rPr>
              <a:t>Remediation</a:t>
            </a:r>
          </a:p>
        </p:txBody>
      </p:sp>
      <p:sp>
        <p:nvSpPr>
          <p:cNvPr id="22544" name="Rectangle 18">
            <a:extLst>
              <a:ext uri="{FF2B5EF4-FFF2-40B4-BE49-F238E27FC236}">
                <a16:creationId xmlns:a16="http://schemas.microsoft.com/office/drawing/2014/main" id="{6909CBB9-214A-65C4-DA49-52111402EF59}"/>
              </a:ext>
            </a:extLst>
          </p:cNvPr>
          <p:cNvSpPr>
            <a:spLocks noChangeArrowheads="1"/>
          </p:cNvSpPr>
          <p:nvPr/>
        </p:nvSpPr>
        <p:spPr bwMode="auto">
          <a:xfrm>
            <a:off x="6516688" y="3643313"/>
            <a:ext cx="2016125" cy="503237"/>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ctr" eaLnBrk="1" hangingPunct="1">
              <a:spcBef>
                <a:spcPct val="0"/>
              </a:spcBef>
              <a:buFontTx/>
              <a:buNone/>
            </a:pPr>
            <a:r>
              <a:rPr lang="en-GB" altLang="en-US" sz="1600" b="0">
                <a:solidFill>
                  <a:schemeClr val="tx1"/>
                </a:solidFill>
                <a:latin typeface="Arial" panose="020B0604020202020204" pitchFamily="34" charset="0"/>
              </a:rPr>
              <a:t>Reengineering</a:t>
            </a:r>
          </a:p>
        </p:txBody>
      </p:sp>
      <p:sp>
        <p:nvSpPr>
          <p:cNvPr id="22545" name="Text Box 19">
            <a:extLst>
              <a:ext uri="{FF2B5EF4-FFF2-40B4-BE49-F238E27FC236}">
                <a16:creationId xmlns:a16="http://schemas.microsoft.com/office/drawing/2014/main" id="{C2A5786A-7153-46CF-B6D3-DB23823A646C}"/>
              </a:ext>
            </a:extLst>
          </p:cNvPr>
          <p:cNvSpPr txBox="1">
            <a:spLocks noChangeArrowheads="1"/>
          </p:cNvSpPr>
          <p:nvPr/>
        </p:nvSpPr>
        <p:spPr bwMode="auto">
          <a:xfrm>
            <a:off x="7267575" y="1946275"/>
            <a:ext cx="1265238"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algn="r" eaLnBrk="1" hangingPunct="1">
              <a:spcBef>
                <a:spcPct val="0"/>
              </a:spcBef>
              <a:buFontTx/>
              <a:buNone/>
            </a:pPr>
            <a:r>
              <a:rPr lang="en-GB" altLang="en-US" sz="1600" b="0">
                <a:solidFill>
                  <a:schemeClr val="tx1"/>
                </a:solidFill>
                <a:latin typeface="Arial" panose="020B0604020202020204" pitchFamily="34" charset="0"/>
              </a:rPr>
              <a:t>Reverse </a:t>
            </a:r>
          </a:p>
          <a:p>
            <a:pPr algn="r" eaLnBrk="1" hangingPunct="1">
              <a:spcBef>
                <a:spcPct val="0"/>
              </a:spcBef>
              <a:buFontTx/>
              <a:buNone/>
            </a:pPr>
            <a:r>
              <a:rPr lang="en-GB" altLang="en-US" sz="1600" b="0">
                <a:solidFill>
                  <a:schemeClr val="tx1"/>
                </a:solidFill>
                <a:latin typeface="Arial" panose="020B0604020202020204" pitchFamily="34" charset="0"/>
              </a:rPr>
              <a:t>Engineering</a:t>
            </a:r>
          </a:p>
        </p:txBody>
      </p:sp>
      <p:sp>
        <p:nvSpPr>
          <p:cNvPr id="22546" name="Line 20">
            <a:extLst>
              <a:ext uri="{FF2B5EF4-FFF2-40B4-BE49-F238E27FC236}">
                <a16:creationId xmlns:a16="http://schemas.microsoft.com/office/drawing/2014/main" id="{0E56A1BE-CD1C-0E21-97F0-8BDC7F85D2B1}"/>
              </a:ext>
            </a:extLst>
          </p:cNvPr>
          <p:cNvSpPr>
            <a:spLocks noChangeShapeType="1"/>
          </p:cNvSpPr>
          <p:nvPr/>
        </p:nvSpPr>
        <p:spPr bwMode="auto">
          <a:xfrm>
            <a:off x="2717800" y="2733675"/>
            <a:ext cx="812800" cy="0"/>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47" name="Line 21">
            <a:extLst>
              <a:ext uri="{FF2B5EF4-FFF2-40B4-BE49-F238E27FC236}">
                <a16:creationId xmlns:a16="http://schemas.microsoft.com/office/drawing/2014/main" id="{85B3E51F-D44A-39C1-B327-1EDD0B4EFF3A}"/>
              </a:ext>
            </a:extLst>
          </p:cNvPr>
          <p:cNvSpPr>
            <a:spLocks noChangeShapeType="1"/>
          </p:cNvSpPr>
          <p:nvPr/>
        </p:nvSpPr>
        <p:spPr bwMode="auto">
          <a:xfrm flipV="1">
            <a:off x="2717800" y="2203450"/>
            <a:ext cx="774700" cy="250825"/>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48" name="Line 22">
            <a:extLst>
              <a:ext uri="{FF2B5EF4-FFF2-40B4-BE49-F238E27FC236}">
                <a16:creationId xmlns:a16="http://schemas.microsoft.com/office/drawing/2014/main" id="{7CB67356-8155-7519-8B22-5346E0E0B3F6}"/>
              </a:ext>
            </a:extLst>
          </p:cNvPr>
          <p:cNvSpPr>
            <a:spLocks noChangeShapeType="1"/>
          </p:cNvSpPr>
          <p:nvPr/>
        </p:nvSpPr>
        <p:spPr bwMode="auto">
          <a:xfrm flipV="1">
            <a:off x="2700338" y="3394075"/>
            <a:ext cx="774700" cy="250825"/>
          </a:xfrm>
          <a:prstGeom prst="line">
            <a:avLst/>
          </a:prstGeom>
          <a:noFill/>
          <a:ln w="57150">
            <a:solidFill>
              <a:schemeClr val="bg2"/>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49" name="Line 23">
            <a:extLst>
              <a:ext uri="{FF2B5EF4-FFF2-40B4-BE49-F238E27FC236}">
                <a16:creationId xmlns:a16="http://schemas.microsoft.com/office/drawing/2014/main" id="{11BF94EA-512E-98FB-B37A-ABB1F6F35717}"/>
              </a:ext>
            </a:extLst>
          </p:cNvPr>
          <p:cNvSpPr>
            <a:spLocks noChangeShapeType="1"/>
          </p:cNvSpPr>
          <p:nvPr/>
        </p:nvSpPr>
        <p:spPr bwMode="auto">
          <a:xfrm>
            <a:off x="2700338" y="2960688"/>
            <a:ext cx="774700" cy="250825"/>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50" name="Line 24">
            <a:extLst>
              <a:ext uri="{FF2B5EF4-FFF2-40B4-BE49-F238E27FC236}">
                <a16:creationId xmlns:a16="http://schemas.microsoft.com/office/drawing/2014/main" id="{F70F902C-210E-B9F3-D03F-DF72AE06465E}"/>
              </a:ext>
            </a:extLst>
          </p:cNvPr>
          <p:cNvSpPr>
            <a:spLocks noChangeShapeType="1"/>
          </p:cNvSpPr>
          <p:nvPr/>
        </p:nvSpPr>
        <p:spPr bwMode="auto">
          <a:xfrm>
            <a:off x="2700338" y="4148138"/>
            <a:ext cx="774700" cy="250825"/>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51" name="Line 25">
            <a:extLst>
              <a:ext uri="{FF2B5EF4-FFF2-40B4-BE49-F238E27FC236}">
                <a16:creationId xmlns:a16="http://schemas.microsoft.com/office/drawing/2014/main" id="{F2041F61-761C-7211-A97B-98F8FAA58CB2}"/>
              </a:ext>
            </a:extLst>
          </p:cNvPr>
          <p:cNvSpPr>
            <a:spLocks noChangeShapeType="1"/>
          </p:cNvSpPr>
          <p:nvPr/>
        </p:nvSpPr>
        <p:spPr bwMode="auto">
          <a:xfrm>
            <a:off x="2627313" y="1590675"/>
            <a:ext cx="812800" cy="0"/>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52" name="Line 26">
            <a:extLst>
              <a:ext uri="{FF2B5EF4-FFF2-40B4-BE49-F238E27FC236}">
                <a16:creationId xmlns:a16="http://schemas.microsoft.com/office/drawing/2014/main" id="{F1262FBD-37EF-2F79-3147-3EAA0CC6C508}"/>
              </a:ext>
            </a:extLst>
          </p:cNvPr>
          <p:cNvSpPr>
            <a:spLocks noChangeShapeType="1"/>
          </p:cNvSpPr>
          <p:nvPr/>
        </p:nvSpPr>
        <p:spPr bwMode="auto">
          <a:xfrm>
            <a:off x="5724525" y="5622925"/>
            <a:ext cx="812800" cy="0"/>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53" name="Line 27">
            <a:extLst>
              <a:ext uri="{FF2B5EF4-FFF2-40B4-BE49-F238E27FC236}">
                <a16:creationId xmlns:a16="http://schemas.microsoft.com/office/drawing/2014/main" id="{3787F5ED-EC67-58CC-E7D2-63FEB8901D8A}"/>
              </a:ext>
            </a:extLst>
          </p:cNvPr>
          <p:cNvSpPr>
            <a:spLocks noChangeShapeType="1"/>
          </p:cNvSpPr>
          <p:nvPr/>
        </p:nvSpPr>
        <p:spPr bwMode="auto">
          <a:xfrm flipV="1">
            <a:off x="5651500" y="4184650"/>
            <a:ext cx="774700" cy="250825"/>
          </a:xfrm>
          <a:prstGeom prst="line">
            <a:avLst/>
          </a:prstGeom>
          <a:noFill/>
          <a:ln w="57150">
            <a:solidFill>
              <a:schemeClr val="bg2"/>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2554" name="Line 28">
            <a:extLst>
              <a:ext uri="{FF2B5EF4-FFF2-40B4-BE49-F238E27FC236}">
                <a16:creationId xmlns:a16="http://schemas.microsoft.com/office/drawing/2014/main" id="{32B54675-3852-4BB2-6526-36059ED9361D}"/>
              </a:ext>
            </a:extLst>
          </p:cNvPr>
          <p:cNvSpPr>
            <a:spLocks noChangeShapeType="1"/>
          </p:cNvSpPr>
          <p:nvPr/>
        </p:nvSpPr>
        <p:spPr bwMode="auto">
          <a:xfrm>
            <a:off x="5651500" y="3355975"/>
            <a:ext cx="774700" cy="250825"/>
          </a:xfrm>
          <a:prstGeom prst="line">
            <a:avLst/>
          </a:prstGeom>
          <a:noFill/>
          <a:ln w="57150">
            <a:solidFill>
              <a:schemeClr val="bg2"/>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2" name="Text Box 15">
            <a:extLst>
              <a:ext uri="{FF2B5EF4-FFF2-40B4-BE49-F238E27FC236}">
                <a16:creationId xmlns:a16="http://schemas.microsoft.com/office/drawing/2014/main" id="{97C52A3E-71FF-D4FF-BB09-92161B2254B2}"/>
              </a:ext>
            </a:extLst>
          </p:cNvPr>
          <p:cNvSpPr txBox="1">
            <a:spLocks noChangeArrowheads="1"/>
          </p:cNvSpPr>
          <p:nvPr/>
        </p:nvSpPr>
        <p:spPr bwMode="auto">
          <a:xfrm>
            <a:off x="179388" y="6029325"/>
            <a:ext cx="3081337" cy="553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a:solidFill>
                  <a:srgbClr val="525C54"/>
                </a:solidFill>
                <a:latin typeface="ITC Avant Garde Std Bk" pitchFamily="34" charset="0"/>
              </a:defRPr>
            </a:lvl1pPr>
            <a:lvl2pPr marL="742950" indent="-285750">
              <a:spcBef>
                <a:spcPct val="20000"/>
              </a:spcBef>
              <a:buChar char="–"/>
              <a:defRPr>
                <a:solidFill>
                  <a:srgbClr val="525C54"/>
                </a:solidFill>
                <a:latin typeface="ITC Avant Garde Std Bk" pitchFamily="34" charset="0"/>
              </a:defRPr>
            </a:lvl2pPr>
            <a:lvl3pPr marL="1143000" indent="-228600">
              <a:spcBef>
                <a:spcPct val="20000"/>
              </a:spcBef>
              <a:buChar char="•"/>
              <a:defRPr>
                <a:solidFill>
                  <a:srgbClr val="525C54"/>
                </a:solidFill>
                <a:latin typeface="ITC Avant Garde Std Bk" pitchFamily="34" charset="0"/>
              </a:defRPr>
            </a:lvl3pPr>
            <a:lvl4pPr marL="1600200" indent="-228600">
              <a:spcBef>
                <a:spcPct val="20000"/>
              </a:spcBef>
              <a:buChar char="–"/>
              <a:defRPr>
                <a:solidFill>
                  <a:srgbClr val="525C54"/>
                </a:solidFill>
                <a:latin typeface="ITC Avant Garde Std Bk" pitchFamily="34" charset="0"/>
              </a:defRPr>
            </a:lvl4pPr>
            <a:lvl5pPr marL="2057400" indent="-228600">
              <a:spcBef>
                <a:spcPct val="20000"/>
              </a:spcBef>
              <a:buChar char="»"/>
              <a:defRPr>
                <a:solidFill>
                  <a:srgbClr val="525C54"/>
                </a:solidFill>
                <a:latin typeface="ITC Avant Garde Std Bk" pitchFamily="34" charset="0"/>
              </a:defRPr>
            </a:lvl5pPr>
            <a:lvl6pPr marL="2514600" indent="-228600" eaLnBrk="0" fontAlgn="base" hangingPunct="0">
              <a:spcBef>
                <a:spcPct val="20000"/>
              </a:spcBef>
              <a:spcAft>
                <a:spcPct val="0"/>
              </a:spcAft>
              <a:buChar char="»"/>
              <a:defRPr>
                <a:solidFill>
                  <a:srgbClr val="525C54"/>
                </a:solidFill>
                <a:latin typeface="ITC Avant Garde Std Bk" pitchFamily="34" charset="0"/>
              </a:defRPr>
            </a:lvl6pPr>
            <a:lvl7pPr marL="2971800" indent="-228600" eaLnBrk="0" fontAlgn="base" hangingPunct="0">
              <a:spcBef>
                <a:spcPct val="20000"/>
              </a:spcBef>
              <a:spcAft>
                <a:spcPct val="0"/>
              </a:spcAft>
              <a:buChar char="»"/>
              <a:defRPr>
                <a:solidFill>
                  <a:srgbClr val="525C54"/>
                </a:solidFill>
                <a:latin typeface="ITC Avant Garde Std Bk" pitchFamily="34" charset="0"/>
              </a:defRPr>
            </a:lvl7pPr>
            <a:lvl8pPr marL="3429000" indent="-228600" eaLnBrk="0" fontAlgn="base" hangingPunct="0">
              <a:spcBef>
                <a:spcPct val="20000"/>
              </a:spcBef>
              <a:spcAft>
                <a:spcPct val="0"/>
              </a:spcAft>
              <a:buChar char="»"/>
              <a:defRPr>
                <a:solidFill>
                  <a:srgbClr val="525C54"/>
                </a:solidFill>
                <a:latin typeface="ITC Avant Garde Std Bk" pitchFamily="34" charset="0"/>
              </a:defRPr>
            </a:lvl8pPr>
            <a:lvl9pPr marL="3886200" indent="-228600" eaLnBrk="0" fontAlgn="base" hangingPunct="0">
              <a:spcBef>
                <a:spcPct val="20000"/>
              </a:spcBef>
              <a:spcAft>
                <a:spcPct val="0"/>
              </a:spcAft>
              <a:buChar char="»"/>
              <a:defRPr>
                <a:solidFill>
                  <a:srgbClr val="525C54"/>
                </a:solidFill>
                <a:latin typeface="ITC Avant Garde Std Bk" pitchFamily="34" charset="0"/>
              </a:defRPr>
            </a:lvl9pPr>
          </a:lstStyle>
          <a:p>
            <a:pPr eaLnBrk="1" hangingPunct="1">
              <a:spcBef>
                <a:spcPct val="50000"/>
              </a:spcBef>
              <a:buFontTx/>
              <a:buNone/>
            </a:pPr>
            <a:r>
              <a:rPr lang="en-GB" altLang="en-US" sz="1200" b="0" dirty="0"/>
              <a:t>Source: CRR &amp; </a:t>
            </a:r>
            <a:r>
              <a:rPr lang="en-GB" altLang="en-US" sz="1200" b="0" dirty="0" err="1"/>
              <a:t>Envirowise</a:t>
            </a:r>
            <a:r>
              <a:rPr lang="en-GB" altLang="en-US" sz="1200" b="0" dirty="0"/>
              <a:t>:</a:t>
            </a:r>
          </a:p>
          <a:p>
            <a:pPr eaLnBrk="1" hangingPunct="1">
              <a:spcBef>
                <a:spcPct val="50000"/>
              </a:spcBef>
              <a:buFontTx/>
              <a:buNone/>
            </a:pPr>
            <a:r>
              <a:rPr lang="en-GB" altLang="en-US" sz="1200" b="0" dirty="0"/>
              <a:t>An Introduction to Remanufacturing GG773</a:t>
            </a:r>
          </a:p>
        </p:txBody>
      </p:sp>
    </p:spTree>
  </p:cSld>
  <p:clrMapOvr>
    <a:masterClrMapping/>
  </p:clrMapOvr>
  <p:transition>
    <p:fade/>
  </p:transition>
</p:sld>
</file>

<file path=ppt/theme/theme1.xml><?xml version="1.0" encoding="utf-8"?>
<a:theme xmlns:a="http://schemas.openxmlformats.org/drawingml/2006/main" name="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ITC Avant Garde Std Bk"/>
        <a:ea typeface=""/>
        <a:cs typeface=""/>
      </a:majorFont>
      <a:minorFont>
        <a:latin typeface="ITC Avant Garde Std Bk"/>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Arial"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2_Eco Presentation_blu_nofr">
  <a:themeElements>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Eco Presentation_blu_nofr">
      <a:majorFont>
        <a:latin typeface="Century Gothic"/>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Century Gothic"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1" i="0" u="none" strike="noStrike" cap="none" normalizeH="0" baseline="0" smtClean="0">
            <a:ln>
              <a:noFill/>
            </a:ln>
            <a:solidFill>
              <a:schemeClr val="tx1"/>
            </a:solidFill>
            <a:effectLst/>
            <a:latin typeface="Century Gothic" pitchFamily="34" charset="0"/>
          </a:defRPr>
        </a:defPPr>
      </a:lstStyle>
    </a:lnDef>
  </a:objectDefaults>
  <a:extraClrSchemeLst>
    <a:extraClrScheme>
      <a:clrScheme name="Eco Presentation_blu_nofr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Eco Presentation_blu_nofr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Eco Presentation_blu_nofr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Eco Presentation_blu_nofr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Eco Presentation_blu_nofr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Eco Presentation_blu_nofr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Eco Presentation_blu_nofr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Eco Presentation_blu_nofr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Eco Presentation_blu_nofr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Eco Presentation_blu_nofr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Eco Presentation_blu_nofr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Eco Presentation_blu_nofr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11835</TotalTime>
  <Words>1077</Words>
  <Application>Microsoft Office PowerPoint</Application>
  <PresentationFormat>On-screen Show (4:3)</PresentationFormat>
  <Paragraphs>180</Paragraphs>
  <Slides>13</Slides>
  <Notes>8</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13</vt:i4>
      </vt:variant>
    </vt:vector>
  </HeadingPairs>
  <TitlesOfParts>
    <vt:vector size="19" baseType="lpstr">
      <vt:lpstr>ITC Avant Garde Std Bk</vt:lpstr>
      <vt:lpstr>Arial</vt:lpstr>
      <vt:lpstr>Arial Rounded MT Bold</vt:lpstr>
      <vt:lpstr>Century Gothic</vt:lpstr>
      <vt:lpstr>Eco Presentation_blu_nofr</vt:lpstr>
      <vt:lpstr>2_Eco Presentation_blu_nofr</vt:lpstr>
      <vt:lpstr>PowerPoint Presentation</vt:lpstr>
      <vt:lpstr>End-of-Life definitions</vt:lpstr>
      <vt:lpstr>A Hierarchy of sorts!!!</vt:lpstr>
      <vt:lpstr>A Hierarchy of sorts!!!</vt:lpstr>
      <vt:lpstr>A Hierarchy of sorts!!!</vt:lpstr>
      <vt:lpstr>A Hierarchy of sorts!!!</vt:lpstr>
      <vt:lpstr>Market advantage</vt:lpstr>
      <vt:lpstr>PowerPoint Presentation</vt:lpstr>
      <vt:lpstr>Caterpillar “As good as new, as strong as ever”</vt:lpstr>
      <vt:lpstr>Caterpillar “As good as new, as strong as ever”</vt:lpstr>
      <vt:lpstr>Steelcase Environmental Partnership</vt:lpstr>
      <vt:lpstr>Steelcase Environmental Partnership</vt:lpstr>
      <vt:lpstr>Remanufacture Process Diagram</vt:lpstr>
    </vt:vector>
  </TitlesOfParts>
  <Company>UWIC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ECODESIGN OPPORTUNITIES IN FASHION &amp; TEXTILES</dc:title>
  <dc:creator>Standalone</dc:creator>
  <cp:lastModifiedBy>Matthew Archer</cp:lastModifiedBy>
  <cp:revision>131</cp:revision>
  <dcterms:created xsi:type="dcterms:W3CDTF">2007-02-27T09:16:04Z</dcterms:created>
  <dcterms:modified xsi:type="dcterms:W3CDTF">2024-10-21T07:32:18Z</dcterms:modified>
</cp:coreProperties>
</file>