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handoutMasterIdLst>
    <p:handoutMasterId r:id="rId22"/>
  </p:handoutMasterIdLst>
  <p:sldIdLst>
    <p:sldId id="273" r:id="rId5"/>
    <p:sldId id="256" r:id="rId6"/>
    <p:sldId id="257" r:id="rId7"/>
    <p:sldId id="258" r:id="rId8"/>
    <p:sldId id="268" r:id="rId9"/>
    <p:sldId id="269" r:id="rId10"/>
    <p:sldId id="261" r:id="rId11"/>
    <p:sldId id="260" r:id="rId12"/>
    <p:sldId id="267" r:id="rId13"/>
    <p:sldId id="270" r:id="rId14"/>
    <p:sldId id="262" r:id="rId15"/>
    <p:sldId id="271" r:id="rId16"/>
    <p:sldId id="263" r:id="rId17"/>
    <p:sldId id="266" r:id="rId18"/>
    <p:sldId id="272" r:id="rId19"/>
    <p:sldId id="265"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B8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463" autoAdjust="0"/>
  </p:normalViewPr>
  <p:slideViewPr>
    <p:cSldViewPr>
      <p:cViewPr varScale="1">
        <p:scale>
          <a:sx n="52" d="100"/>
          <a:sy n="52" d="100"/>
        </p:scale>
        <p:origin x="828" y="52"/>
      </p:cViewPr>
      <p:guideLst>
        <p:guide orient="horz" pos="2160"/>
        <p:guide pos="2880"/>
      </p:guideLst>
    </p:cSldViewPr>
  </p:slideViewPr>
  <p:notesTextViewPr>
    <p:cViewPr>
      <p:scale>
        <a:sx n="75" d="100"/>
        <a:sy n="75" d="100"/>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25/11/2024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11/25/2024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Community is a group of people living in the same area or people having common interests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Lowe, 2021)</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They may share the same goals, values, or beliefs. In a community, people help and support each other. A community can consist of families, friends, neighbours who work together. The aim of this community development project is to evaluate and respond to the health and social care needs of London Borough of Tower Hamlets. It focuses on tackling the high prevalence of Type 2 diabetes among its residents.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(Khan et al., 2020)</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3441808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London Borough of Tower Hamlets is located in East London. It spans about 7.6 square miles. It is famous for its diversity and young population. It includes areas such as Canary Wharf and Whitechapel. It is further bordered by the River Thames to the south, making it even more unique.</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3728350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Tower Hamlets has a population of about 325,000 people (</a:t>
            </a:r>
            <a:r>
              <a:rPr lang="en-US" sz="1800" dirty="0"/>
              <a:t>Sanders, 2023)</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It is one of the most multicultural boroughs in London. About 31% of the population is White British, and the largest ethnic minority group is Bangladeshi, making up 32%. Black African and Caribbean groups account for around 7%, while other Asian groups, including Indian and Pakistani, form 12%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(Quin et al., 2023)</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The remaining 18% includes mixed and other ethnicities. The most practiced religion among the residents is Islam with 35% of the residents being Muslim. Christianity follows next with a 28% response to the question on religious affiliation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(Dundas et al., 2024)</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 significant portion, 26%, states that they have no religious affiliation. The minorities are represented by Hindus 3%, Buddhists 1% and others.</a:t>
            </a:r>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2687827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Diabetes type 2 is a critical health concern in Tower Hamlets. About 10% of the adults in the borough suffer from this condition which is above the UK average (Tower Hamlets Council, 2024). This is because of certain behaviours such as diet and lack of exercise. The risk is also higher in ethnic groups with Tower Hamlets’ large Bangladeshi population being at a higher risk of diabetes. The borough’s lower income levels also play a role as poverty can lead to adverse health outcomes. There are some causes of type 2 Diabetes.  People are taking unhealthy foods or they are not taking enough nutritional foods which are leading to diabetes. Moreover, high blood pressure is also one of the main reason for type 2 diabetes. Physical inactivity is another reason which is considered one of the main prevalent for this diseases. </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31945450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community development program will be based on the principle of participation, inclusivity, sustainability, collaboration and equity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(Silverman &amp; Patterson, 2021)</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These will guide the community development in line with the teachings of the program by meeting all the resident’s needs.</a:t>
            </a:r>
          </a:p>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There will be several key stakeholders involved in the community development program. A key stakeholder is the local council of Tower Hamlets. This will help in the planning and funding of the program. Another core stakeholder includes local healthcare providers like doctors and nurses. This will support and guide health education and diabetes management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(Edelman &amp;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Kudzma</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2021)</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Community groups, especially those focused on ethnic minorities, will play a big role. They will serve as a way to connect the program to the residents. Local schools and colleges are also important. They can help spread awareness among young people, and with families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(Barton et al., 2021)</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Charities and non-profit organisations from local will be involved. They will support those affected by diabetes type-2 and provide resources. Faith leaders, especially from the Muslim and Christian communities, can help share information with the people who attend their places of worship. Finally, local businesses can get involved in the program through sponsorships or promoting healthy lifestyle choices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(Sanders, 2023)</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Joint work between all stakeholders will be done to expand diabetes type-2 awareness and healthcare access in Tower Hamlets.</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13340699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community development project will utilise the employment of digital media and technology in addressing the people and increase awareness regarding diabetes.</a:t>
            </a:r>
          </a:p>
          <a:p>
            <a:pPr algn="just">
              <a:lnSpc>
                <a:spcPct val="150000"/>
              </a:lnSpc>
              <a:spcBef>
                <a:spcPts val="60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most critical digital media will be social media such as Facebook, Instagram, and Twitter. These will be used to post articles, writings, and posts about diabetes prevention, healthy diets, and exercises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(Parker &amp; Fleming, 2020)</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The audience can follow the program’s page and be informed of the events or workshop that offers knowledge about diabetes care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(Silverman &amp; Patterson, 2021)</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a:t>
            </a:r>
          </a:p>
          <a:p>
            <a:pPr algn="just">
              <a:lnSpc>
                <a:spcPct val="150000"/>
              </a:lnSpc>
              <a:spcBef>
                <a:spcPts val="60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Another technology is mobile health apps. This app can assist people in monitoring their blood glucose, eating habits, and exercise routines. An example is the use of the mobile application known as the NHS Diabetes App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(McKenzie et al., 2022)</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It provides the actual pointers on how to deal with this or that state of health; it offers the functionalities to remind users to take their doses.</a:t>
            </a:r>
          </a:p>
          <a:p>
            <a:pPr algn="just">
              <a:lnSpc>
                <a:spcPct val="150000"/>
              </a:lnSpc>
              <a:spcBef>
                <a:spcPts val="60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Lastly, online support groups as well as webinars will be initiated. These virtual meetings will enable the people who have diabetes to meet with other people who also have the same disease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(Barton et al., 2021)</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By so doing, they can listen to other people’s experiences and even gain more knowledge from the health care professionals.</a:t>
            </a:r>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25135658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According to the Maslow’s Hierarchy of Needs, people have different needs and the basic ones include food and safety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(Edelman &amp;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Kudzma</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2021)</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By improving access to Type 2 diabetes care, the project helps meet health needs. This enables the individuals in Tower Hamlets to concentrate on enhancing their quality of life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(Sanders, 2023)</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15659287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According to the Attachment Theory, people tend to be secure when they have quality bonds with others (Fearon &amp;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Roisman</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2017). Thus, the focus point of this project is the integration of the society. Support from local leaders and family members makes people feel supported in their efforts to manage Type 2 diabetes. According to the attachment theory, people with close relationships and a strong support system are more likely to take care of their own health.</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20421715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Equality Act 2010 is an important piece of legislation that can help people with Type 2 diabetes. It is aimed at preventing discrimination based on health status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(McKenzie et al., 2022)</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This guarantees that all individuals including those with diabetes have an equal chance of accessing healthcare services. The act plays a role in promoting equality in employment, education, and health services. The Care Act 2014 also embraces the community needs. It mandates local councils to offer care and assistance to the sick populace. This act seeks to enhance the life expectancy of people with chronic diseases such as diabetes.</a:t>
            </a:r>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31070794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NHS Long Term Plan is a major policy. It aims to stop the development of Type 2 diabetes by promoting the adoption of healthier lifestyles and improved care. The plan includes more funding for diabetes care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Alderwick</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&amp; Dixon, 2019). This makes it easier for people to get help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(Parker &amp; Fleming, 2020)</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It focuses on preventing Type 2 diabetes in the UK.</a:t>
            </a:r>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40844433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There are several barriers to community development in Tower Hamlets. One main barrier is lack of funding. When there is inadequate funding, it becomes challenging to develop interventions that assist individuals diagnosed with diabetes. Another challenge that hinders this process is the language difference. A significant portion of the community has limited English proficiency and cannot communicate effectively in English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(Silverman &amp; Patterson, 2021)</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It can make sharing of important health information difficult. Cultural differences can also be a challenge. Cultural beliefs and prior experiences may have left some individuals with little confidence in the healthcare system. Limited access to technology is another barrier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(Edelman &amp;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Kudzma</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2021)</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For instance, not all people own smartphones or even have internet access, so trying to engage them on digital platforms will prove to be challenging. Finally, there is a lack of awareness. Most individuals are unaware of the dangers of diabetes or how one can avoid it.</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12034587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There are some steps that can be taken to improve diabetes care in Tower Hamlets. First, increase funds for community programs. With an increase in fund, there will be an improvement in services like free health check-ups and educational workshops.</a:t>
            </a:r>
          </a:p>
          <a:p>
            <a:pPr algn="just">
              <a:lnSpc>
                <a:spcPct val="150000"/>
              </a:lnSpc>
              <a:spcBef>
                <a:spcPts val="60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Provide information in different languages. There are many people in the area who cannot speak English. The health information should be translated into common languages such as Bengali, Somali, Urdu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(Barton et al., 2021)</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Doing this will inform everyone what the risks will be and how diabetes is to be managed.</a:t>
            </a:r>
          </a:p>
          <a:p>
            <a:pPr algn="just">
              <a:lnSpc>
                <a:spcPct val="150000"/>
              </a:lnSpc>
              <a:spcBef>
                <a:spcPts val="60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Next, train community leaders to spread health messages. People trust leaders in their community, be it a local activist or faith leader. They can help teach them about diabetes and healthy habits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(Ronaldson et al., 2022)</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a:t>
            </a:r>
          </a:p>
          <a:p>
            <a:pPr algn="just">
              <a:lnSpc>
                <a:spcPct val="150000"/>
              </a:lnSpc>
              <a:spcBef>
                <a:spcPts val="60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Additionally, it is imperative to increase access to technology. Not everyone is able to get a smartphone or computer. Local centres can be set up in communities where people can use the internet to access and get health support from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(Quin et al., 2023)</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a:t>
            </a:r>
          </a:p>
          <a:p>
            <a:pPr algn="just">
              <a:lnSpc>
                <a:spcPct val="150000"/>
              </a:lnSpc>
              <a:spcBef>
                <a:spcPts val="60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Raise awareness through schools.  This will help to teach children and young people about diabetes and healthy lifestyles. The pupils can also share this knowledge with their families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a:t>
            </a:r>
            <a:r>
              <a:rPr lang="en-US" sz="1800" dirty="0"/>
              <a:t>Sanders, 2023</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a:t>
            </a:r>
          </a:p>
          <a:p>
            <a:pPr algn="just">
              <a:lnSpc>
                <a:spcPct val="150000"/>
              </a:lnSpc>
              <a:spcBef>
                <a:spcPts val="60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Another recommendation is to use local media. Messages about diabetes can be shared through radio stations and newspapers in Tower Hamlets. This will get to a wide audience.</a:t>
            </a:r>
          </a:p>
          <a:p>
            <a:pPr algn="just">
              <a:lnSpc>
                <a:spcPct val="150000"/>
              </a:lnSpc>
              <a:spcBef>
                <a:spcPts val="60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Lastly, organise regular health fairs. Free diabetes tests, healthy food and information on how to manage the disease should be provided at these events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(Silverman &amp; Patterson, 2021)</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a:t>
            </a:r>
          </a:p>
          <a:p>
            <a:pPr algn="just">
              <a:lnSpc>
                <a:spcPct val="150000"/>
              </a:lnSpc>
              <a:spcBef>
                <a:spcPts val="600"/>
              </a:spcBef>
              <a:spcAft>
                <a:spcPts val="12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If the community follows these steps, the community will be better prepared in the prevention and management of diabetes. It will make Tower Hamlets healthier and stronger.</a:t>
            </a:r>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27002839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25/11/2024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25/11/2024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25/11/2024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25/11/2024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25/11/2024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25/11/2024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www.claritychi.com/the-importance-of-community/"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kindpng.com/imgv/TRmmThi_instagram-symbols-of-social-media-hd-png-download/" TargetMode="External"/><Relationship Id="rId13" Type="http://schemas.openxmlformats.org/officeDocument/2006/relationships/hyperlink" Target="https://logohistory.net/snapchat-logo/" TargetMode="External"/><Relationship Id="rId3" Type="http://schemas.openxmlformats.org/officeDocument/2006/relationships/image" Target="../media/image8.png"/><Relationship Id="rId7" Type="http://schemas.openxmlformats.org/officeDocument/2006/relationships/image" Target="../media/image10.png"/><Relationship Id="rId12" Type="http://schemas.openxmlformats.org/officeDocument/2006/relationships/image" Target="../media/image13.svg"/><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hyperlink" Target="https://clipart.info/facebook-symbol-png-logo-7115" TargetMode="External"/><Relationship Id="rId11" Type="http://schemas.openxmlformats.org/officeDocument/2006/relationships/image" Target="../media/image12.png"/><Relationship Id="rId5" Type="http://schemas.openxmlformats.org/officeDocument/2006/relationships/image" Target="../media/image9.png"/><Relationship Id="rId15" Type="http://schemas.openxmlformats.org/officeDocument/2006/relationships/hyperlink" Target="https://www.freepik.com/premium-vector/tiktok-app-icon-social-media-logo-vector-illustration_38582324.htm" TargetMode="External"/><Relationship Id="rId10" Type="http://schemas.openxmlformats.org/officeDocument/2006/relationships/hyperlink" Target="https://logos-world.net/twitter-logo/" TargetMode="External"/><Relationship Id="rId4" Type="http://schemas.openxmlformats.org/officeDocument/2006/relationships/hyperlink" Target="https://clipart.info/whatsapp-icon-logo-png-4964" TargetMode="External"/><Relationship Id="rId9" Type="http://schemas.openxmlformats.org/officeDocument/2006/relationships/image" Target="../media/image11.png"/><Relationship Id="rId14" Type="http://schemas.openxmlformats.org/officeDocument/2006/relationships/image" Target="../media/image14.jpe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70F02B-CC3D-4F8C-A19E-3E80F2700899}"/>
              </a:ext>
            </a:extLst>
          </p:cNvPr>
          <p:cNvSpPr>
            <a:spLocks noGrp="1"/>
          </p:cNvSpPr>
          <p:nvPr>
            <p:ph idx="1"/>
          </p:nvPr>
        </p:nvSpPr>
        <p:spPr/>
        <p:txBody>
          <a:bodyPr/>
          <a:lstStyle/>
          <a:p>
            <a:pPr>
              <a:spcAft>
                <a:spcPts val="1100"/>
              </a:spcAft>
              <a:tabLst>
                <a:tab pos="3824605" algn="l"/>
              </a:tabLst>
            </a:pPr>
            <a:r>
              <a:rPr lang="en-US" sz="1800" dirty="0">
                <a:effectLst/>
                <a:latin typeface="Arial" panose="020B0604020202020204" pitchFamily="34" charset="0"/>
                <a:ea typeface="Century Schoolbook" panose="02040604050505020304" pitchFamily="18" charset="0"/>
                <a:cs typeface="Times New Roman" panose="02020603050405020304" pitchFamily="18" charset="0"/>
              </a:rPr>
              <a:t>Acknowledgment</a:t>
            </a:r>
            <a:endParaRPr lang="en-GB" sz="18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marL="0" indent="0">
              <a:spcAft>
                <a:spcPts val="1100"/>
              </a:spcAft>
              <a:buNone/>
              <a:tabLst>
                <a:tab pos="3824605" algn="l"/>
              </a:tabLst>
            </a:pPr>
            <a:r>
              <a:rPr lang="en-US" sz="1800" dirty="0">
                <a:effectLst/>
                <a:latin typeface="Arial" panose="020B0604020202020204" pitchFamily="34" charset="0"/>
                <a:ea typeface="Century Schoolbook" panose="02040604050505020304" pitchFamily="18" charset="0"/>
                <a:cs typeface="Times New Roman" panose="02020603050405020304" pitchFamily="18" charset="0"/>
              </a:rPr>
              <a:t> </a:t>
            </a:r>
            <a:endParaRPr lang="en-GB" sz="18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marL="0" indent="0">
              <a:spcAft>
                <a:spcPts val="1100"/>
              </a:spcAft>
              <a:buNone/>
            </a:pPr>
            <a:r>
              <a:rPr lang="en-US" sz="1800" dirty="0">
                <a:effectLst/>
                <a:latin typeface="Arial" panose="020B0604020202020204" pitchFamily="34" charset="0"/>
                <a:ea typeface="Century Schoolbook" panose="02040604050505020304" pitchFamily="18" charset="0"/>
                <a:cs typeface="Times New Roman" panose="02020603050405020304" pitchFamily="18" charset="0"/>
              </a:rPr>
              <a:t> </a:t>
            </a:r>
            <a:endParaRPr lang="en-GB" sz="18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marL="0" indent="0">
              <a:spcAft>
                <a:spcPts val="1100"/>
              </a:spcAft>
              <a:buNone/>
            </a:pPr>
            <a:r>
              <a:rPr lang="en-US" sz="1800" dirty="0">
                <a:effectLst/>
                <a:latin typeface="Arial" panose="020B0604020202020204" pitchFamily="34" charset="0"/>
                <a:ea typeface="Century Schoolbook" panose="02040604050505020304" pitchFamily="18" charset="0"/>
                <a:cs typeface="Times New Roman" panose="02020603050405020304" pitchFamily="18" charset="0"/>
              </a:rPr>
              <a:t> </a:t>
            </a:r>
            <a:endParaRPr lang="en-GB" sz="18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marL="0" indent="0">
              <a:spcAft>
                <a:spcPts val="1100"/>
              </a:spcAft>
              <a:buNone/>
            </a:pPr>
            <a:r>
              <a:rPr lang="en-US" sz="1800" dirty="0">
                <a:effectLst/>
                <a:latin typeface="Arial" panose="020B0604020202020204" pitchFamily="34" charset="0"/>
                <a:ea typeface="Century Schoolbook" panose="02040604050505020304" pitchFamily="18" charset="0"/>
                <a:cs typeface="Times New Roman" panose="02020603050405020304" pitchFamily="18" charset="0"/>
              </a:rPr>
              <a:t>I confirm that I have not used any AI tools in the research and creation of this assignment. I confirm that I have not presented any AI-generated materials as my work. I confirm I have copies of my drafts, notes, and other resources I used, which I may be asked to provide in evidence.</a:t>
            </a:r>
            <a:endParaRPr lang="en-GB" sz="18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717413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1526927"/>
            <a:ext cx="7992888" cy="1470025"/>
          </a:xfrm>
        </p:spPr>
        <p:txBody>
          <a:bodyPr>
            <a:noAutofit/>
          </a:bodyPr>
          <a:lstStyle/>
          <a:p>
            <a:pPr marL="0" indent="0"/>
            <a:r>
              <a:rPr lang="en-GB" altLang="en-US" b="1" dirty="0">
                <a:solidFill>
                  <a:schemeClr val="bg1"/>
                </a:solidFill>
              </a:rPr>
              <a:t>Community development</a:t>
            </a:r>
          </a:p>
        </p:txBody>
      </p:sp>
      <p:sp>
        <p:nvSpPr>
          <p:cNvPr id="3" name="TextBox 2">
            <a:extLst>
              <a:ext uri="{FF2B5EF4-FFF2-40B4-BE49-F238E27FC236}">
                <a16:creationId xmlns:a16="http://schemas.microsoft.com/office/drawing/2014/main" id="{9D1C96DE-C090-4E6B-AC0B-470FD4653840}"/>
              </a:ext>
            </a:extLst>
          </p:cNvPr>
          <p:cNvSpPr txBox="1"/>
          <p:nvPr/>
        </p:nvSpPr>
        <p:spPr>
          <a:xfrm>
            <a:off x="2051720" y="3861048"/>
            <a:ext cx="5040560" cy="1631216"/>
          </a:xfrm>
          <a:prstGeom prst="rect">
            <a:avLst/>
          </a:prstGeom>
          <a:noFill/>
        </p:spPr>
        <p:txBody>
          <a:bodyPr wrap="square" rtlCol="0">
            <a:spAutoFit/>
          </a:bodyPr>
          <a:lstStyle/>
          <a:p>
            <a:r>
              <a:rPr lang="en-GB" sz="2000" b="1" dirty="0">
                <a:solidFill>
                  <a:schemeClr val="bg1"/>
                </a:solidFill>
              </a:rPr>
              <a:t>Module Name: </a:t>
            </a:r>
            <a:r>
              <a:rPr lang="en-GB" altLang="en-US" sz="2000" b="1" dirty="0">
                <a:solidFill>
                  <a:schemeClr val="bg1"/>
                </a:solidFill>
              </a:rPr>
              <a:t>Community Development</a:t>
            </a:r>
            <a:endParaRPr lang="en-GB" sz="2000" b="1" dirty="0">
              <a:solidFill>
                <a:schemeClr val="bg1"/>
              </a:solidFill>
            </a:endParaRPr>
          </a:p>
          <a:p>
            <a:r>
              <a:rPr lang="en-GB" sz="2000" b="1" dirty="0">
                <a:solidFill>
                  <a:schemeClr val="bg1"/>
                </a:solidFill>
              </a:rPr>
              <a:t>Module Code: BMHP6022</a:t>
            </a:r>
          </a:p>
          <a:p>
            <a:r>
              <a:rPr lang="en-GB" sz="2000" b="1" dirty="0">
                <a:solidFill>
                  <a:schemeClr val="bg1"/>
                </a:solidFill>
              </a:rPr>
              <a:t>Lecture Name: Jolly Nwankwo</a:t>
            </a:r>
          </a:p>
          <a:p>
            <a:r>
              <a:rPr lang="en-GB" sz="2000" b="1" dirty="0">
                <a:solidFill>
                  <a:schemeClr val="bg1"/>
                </a:solidFill>
              </a:rPr>
              <a:t>Student Name: Portia Turkson</a:t>
            </a:r>
          </a:p>
          <a:p>
            <a:r>
              <a:rPr lang="en-GB" sz="2000" b="1" dirty="0">
                <a:solidFill>
                  <a:schemeClr val="bg1"/>
                </a:solidFill>
              </a:rPr>
              <a:t>Student ID: 212236</a:t>
            </a:r>
          </a:p>
        </p:txBody>
      </p:sp>
      <p:sp>
        <p:nvSpPr>
          <p:cNvPr id="4" name="Title 1">
            <a:extLst>
              <a:ext uri="{FF2B5EF4-FFF2-40B4-BE49-F238E27FC236}">
                <a16:creationId xmlns:a16="http://schemas.microsoft.com/office/drawing/2014/main" id="{ADCC31D3-9B2A-412E-B789-15C7DB65C744}"/>
              </a:ext>
            </a:extLst>
          </p:cNvPr>
          <p:cNvSpPr txBox="1">
            <a:spLocks/>
          </p:cNvSpPr>
          <p:nvPr/>
        </p:nvSpPr>
        <p:spPr>
          <a:xfrm>
            <a:off x="575556" y="2564904"/>
            <a:ext cx="7992888" cy="147002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altLang="en-US" sz="2400" b="1" i="1" dirty="0">
                <a:solidFill>
                  <a:schemeClr val="bg1"/>
                </a:solidFill>
              </a:rPr>
              <a:t>Improving Type 2 Diabetes Care in Tower Hamlets</a:t>
            </a:r>
            <a:endParaRPr lang="en-GB" altLang="en-US" sz="2400" b="1" i="1"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DAD26-D490-09D2-3E4E-A5EB817CDA63}"/>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dirty="0"/>
              <a:t>Introduction</a:t>
            </a:r>
          </a:p>
        </p:txBody>
      </p:sp>
      <p:sp>
        <p:nvSpPr>
          <p:cNvPr id="3" name="Content Placeholder 2">
            <a:extLst>
              <a:ext uri="{FF2B5EF4-FFF2-40B4-BE49-F238E27FC236}">
                <a16:creationId xmlns:a16="http://schemas.microsoft.com/office/drawing/2014/main" id="{A3694BB8-A548-2EAF-80CC-584CCA9671AC}"/>
              </a:ext>
            </a:extLst>
          </p:cNvPr>
          <p:cNvSpPr>
            <a:spLocks noGrp="1"/>
          </p:cNvSpPr>
          <p:nvPr>
            <p:ph sz="half" idx="1"/>
          </p:nvPr>
        </p:nvSpPr>
        <p:spPr>
          <a:xfrm>
            <a:off x="457200" y="1600201"/>
            <a:ext cx="4038600" cy="3989040"/>
          </a:xfrm>
        </p:spPr>
        <p:txBody>
          <a:bodyPr vert="horz" lIns="91440" tIns="45720" rIns="91440" bIns="45720" rtlCol="0">
            <a:normAutofit/>
          </a:bodyPr>
          <a:lstStyle/>
          <a:p>
            <a:pPr>
              <a:lnSpc>
                <a:spcPct val="90000"/>
              </a:lnSpc>
            </a:pPr>
            <a:r>
              <a:rPr lang="en-US" sz="2000" dirty="0">
                <a:latin typeface="Arial" panose="020B0604020202020204" pitchFamily="34" charset="0"/>
                <a:cs typeface="Arial" panose="020B0604020202020204" pitchFamily="34" charset="0"/>
              </a:rPr>
              <a:t>A community is a group of people who live in the same area or share common interests (Lowe, 2021). </a:t>
            </a:r>
            <a:endParaRPr lang="en-GB" sz="2000" dirty="0">
              <a:latin typeface="Arial" panose="020B0604020202020204" pitchFamily="34" charset="0"/>
              <a:cs typeface="Arial" panose="020B0604020202020204" pitchFamily="34" charset="0"/>
            </a:endParaRPr>
          </a:p>
          <a:p>
            <a:pPr>
              <a:lnSpc>
                <a:spcPct val="90000"/>
              </a:lnSpc>
            </a:pPr>
            <a:endParaRPr lang="en-GB" sz="2000" b="1" dirty="0">
              <a:latin typeface="Arial" panose="020B0604020202020204" pitchFamily="34" charset="0"/>
              <a:cs typeface="Arial" panose="020B0604020202020204" pitchFamily="34" charset="0"/>
            </a:endParaRPr>
          </a:p>
          <a:p>
            <a:pPr>
              <a:lnSpc>
                <a:spcPct val="90000"/>
              </a:lnSpc>
            </a:pPr>
            <a:r>
              <a:rPr lang="en-GB" sz="2000" b="1" dirty="0">
                <a:latin typeface="Arial" panose="020B0604020202020204" pitchFamily="34" charset="0"/>
                <a:cs typeface="Arial" panose="020B0604020202020204" pitchFamily="34" charset="0"/>
              </a:rPr>
              <a:t>Project Aim: </a:t>
            </a:r>
            <a:r>
              <a:rPr lang="en-US" sz="2000" dirty="0">
                <a:latin typeface="Arial" panose="020B0604020202020204" pitchFamily="34" charset="0"/>
                <a:cs typeface="Arial" panose="020B0604020202020204" pitchFamily="34" charset="0"/>
              </a:rPr>
              <a:t>to assess and address the health and social care needs of the London Borough of Tower Hamlets, specifically focusing on tackling the high prevalence of Type 2 diabetes among its residents.</a:t>
            </a:r>
            <a:endParaRPr lang="en-GB" sz="2000" dirty="0">
              <a:latin typeface="Arial" panose="020B0604020202020204" pitchFamily="34" charset="0"/>
              <a:cs typeface="Arial" panose="020B0604020202020204" pitchFamily="34" charset="0"/>
            </a:endParaRPr>
          </a:p>
        </p:txBody>
      </p:sp>
      <p:pic>
        <p:nvPicPr>
          <p:cNvPr id="13" name="Picture 12" descr="A group of people holding hands&#10;&#10;Description automatically generated">
            <a:extLst>
              <a:ext uri="{FF2B5EF4-FFF2-40B4-BE49-F238E27FC236}">
                <a16:creationId xmlns:a16="http://schemas.microsoft.com/office/drawing/2014/main" id="{1AB94C89-A31D-0446-BEE7-F129BA930F95}"/>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6282" r="16138" b="-2"/>
          <a:stretch/>
        </p:blipFill>
        <p:spPr>
          <a:xfrm>
            <a:off x="4648219" y="1600201"/>
            <a:ext cx="4038561" cy="3989040"/>
          </a:xfrm>
          <a:prstGeom prst="rect">
            <a:avLst/>
          </a:prstGeom>
          <a:noFill/>
        </p:spPr>
      </p:pic>
    </p:spTree>
    <p:extLst>
      <p:ext uri="{BB962C8B-B14F-4D97-AF65-F5344CB8AC3E}">
        <p14:creationId xmlns:p14="http://schemas.microsoft.com/office/powerpoint/2010/main" val="27958735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2A022-09AA-C9ED-5450-56B7A8A450E3}"/>
              </a:ext>
            </a:extLst>
          </p:cNvPr>
          <p:cNvSpPr>
            <a:spLocks noGrp="1"/>
          </p:cNvSpPr>
          <p:nvPr>
            <p:ph type="title"/>
          </p:nvPr>
        </p:nvSpPr>
        <p:spPr>
          <a:xfrm>
            <a:off x="457200" y="274638"/>
            <a:ext cx="8229600" cy="1143000"/>
          </a:xfrm>
        </p:spPr>
        <p:txBody>
          <a:bodyPr anchor="ctr">
            <a:normAutofit/>
          </a:bodyPr>
          <a:lstStyle/>
          <a:p>
            <a:r>
              <a:rPr lang="en-GB" b="1" dirty="0"/>
              <a:t>Demographics</a:t>
            </a:r>
          </a:p>
        </p:txBody>
      </p:sp>
      <p:sp>
        <p:nvSpPr>
          <p:cNvPr id="3" name="Content Placeholder 2">
            <a:extLst>
              <a:ext uri="{FF2B5EF4-FFF2-40B4-BE49-F238E27FC236}">
                <a16:creationId xmlns:a16="http://schemas.microsoft.com/office/drawing/2014/main" id="{7CC950D7-AB84-B857-C599-5E588C35E6FD}"/>
              </a:ext>
            </a:extLst>
          </p:cNvPr>
          <p:cNvSpPr>
            <a:spLocks noGrp="1"/>
          </p:cNvSpPr>
          <p:nvPr>
            <p:ph sz="half" idx="2"/>
          </p:nvPr>
        </p:nvSpPr>
        <p:spPr>
          <a:xfrm>
            <a:off x="457200" y="2174875"/>
            <a:ext cx="4040188" cy="3414365"/>
          </a:xfrm>
        </p:spPr>
        <p:txBody>
          <a:bodyPr>
            <a:normAutofit/>
          </a:bodyPr>
          <a:lstStyle/>
          <a:p>
            <a:r>
              <a:rPr lang="en-US"/>
              <a:t>Tower Hamlets is in East London, covering 7.6 square miles.</a:t>
            </a:r>
          </a:p>
          <a:p>
            <a:r>
              <a:rPr lang="en-US"/>
              <a:t>It includes key areas like Canary Wharf and Whitechapel.</a:t>
            </a:r>
          </a:p>
          <a:p>
            <a:r>
              <a:rPr lang="en-US"/>
              <a:t>Bordered by the River Thames to the south.</a:t>
            </a:r>
          </a:p>
        </p:txBody>
      </p:sp>
      <p:sp>
        <p:nvSpPr>
          <p:cNvPr id="6" name="TextBox 5">
            <a:extLst>
              <a:ext uri="{FF2B5EF4-FFF2-40B4-BE49-F238E27FC236}">
                <a16:creationId xmlns:a16="http://schemas.microsoft.com/office/drawing/2014/main" id="{C98D663B-25A9-46E6-A85A-C9589ECD418E}"/>
              </a:ext>
            </a:extLst>
          </p:cNvPr>
          <p:cNvSpPr txBox="1"/>
          <p:nvPr/>
        </p:nvSpPr>
        <p:spPr>
          <a:xfrm>
            <a:off x="4645025" y="1535113"/>
            <a:ext cx="4041775" cy="639762"/>
          </a:xfrm>
          <a:prstGeom prst="rect">
            <a:avLst/>
          </a:prstGeom>
        </p:spPr>
        <p:txBody>
          <a:bodyPr vert="horz" lIns="91440" tIns="45720" rIns="91440" bIns="45720" rtlCol="0" anchor="b">
            <a:normAutofit/>
          </a:bodyPr>
          <a:lstStyle/>
          <a:p>
            <a:pPr>
              <a:spcBef>
                <a:spcPct val="20000"/>
              </a:spcBef>
            </a:pPr>
            <a:r>
              <a:rPr lang="en-US" sz="2200" b="1" kern="1200"/>
              <a:t>(Of Cabbages &amp; Kings, 2024)</a:t>
            </a:r>
          </a:p>
        </p:txBody>
      </p:sp>
      <p:pic>
        <p:nvPicPr>
          <p:cNvPr id="5" name="Picture 4">
            <a:extLst>
              <a:ext uri="{FF2B5EF4-FFF2-40B4-BE49-F238E27FC236}">
                <a16:creationId xmlns:a16="http://schemas.microsoft.com/office/drawing/2014/main" id="{8C32143C-591B-4F70-A37D-6B4BBF6DB452}"/>
              </a:ext>
            </a:extLst>
          </p:cNvPr>
          <p:cNvPicPr>
            <a:picLocks noChangeAspect="1"/>
          </p:cNvPicPr>
          <p:nvPr/>
        </p:nvPicPr>
        <p:blipFill rotWithShape="1">
          <a:blip r:embed="rId3"/>
          <a:srcRect l="16401" t="4850" r="16401" b="4850"/>
          <a:stretch/>
        </p:blipFill>
        <p:spPr>
          <a:xfrm>
            <a:off x="5395489" y="2174875"/>
            <a:ext cx="2540846" cy="3414365"/>
          </a:xfrm>
          <a:prstGeom prst="rect">
            <a:avLst/>
          </a:prstGeom>
          <a:noFill/>
        </p:spPr>
      </p:pic>
    </p:spTree>
    <p:extLst>
      <p:ext uri="{BB962C8B-B14F-4D97-AF65-F5344CB8AC3E}">
        <p14:creationId xmlns:p14="http://schemas.microsoft.com/office/powerpoint/2010/main" val="4056129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2A022-09AA-C9ED-5450-56B7A8A450E3}"/>
              </a:ext>
            </a:extLst>
          </p:cNvPr>
          <p:cNvSpPr>
            <a:spLocks noGrp="1"/>
          </p:cNvSpPr>
          <p:nvPr>
            <p:ph type="title"/>
          </p:nvPr>
        </p:nvSpPr>
        <p:spPr/>
        <p:txBody>
          <a:bodyPr/>
          <a:lstStyle/>
          <a:p>
            <a:r>
              <a:rPr lang="en-GB" b="1" dirty="0"/>
              <a:t>Population</a:t>
            </a:r>
          </a:p>
        </p:txBody>
      </p:sp>
      <p:sp>
        <p:nvSpPr>
          <p:cNvPr id="3" name="Content Placeholder 2">
            <a:extLst>
              <a:ext uri="{FF2B5EF4-FFF2-40B4-BE49-F238E27FC236}">
                <a16:creationId xmlns:a16="http://schemas.microsoft.com/office/drawing/2014/main" id="{7CC950D7-AB84-B857-C599-5E588C35E6FD}"/>
              </a:ext>
            </a:extLst>
          </p:cNvPr>
          <p:cNvSpPr>
            <a:spLocks noGrp="1"/>
          </p:cNvSpPr>
          <p:nvPr>
            <p:ph idx="1"/>
          </p:nvPr>
        </p:nvSpPr>
        <p:spPr>
          <a:xfrm>
            <a:off x="19489" y="1772816"/>
            <a:ext cx="5616624" cy="3917032"/>
          </a:xfrm>
        </p:spPr>
        <p:txBody>
          <a:bodyPr>
            <a:normAutofit/>
          </a:bodyPr>
          <a:lstStyle/>
          <a:p>
            <a:r>
              <a:rPr lang="en-US" sz="2000" b="1" dirty="0">
                <a:latin typeface="Arial" panose="020B0604020202020204" pitchFamily="34" charset="0"/>
                <a:cs typeface="Arial" panose="020B0604020202020204" pitchFamily="34" charset="0"/>
              </a:rPr>
              <a:t>Population: </a:t>
            </a:r>
            <a:r>
              <a:rPr lang="en-US" sz="2000" dirty="0">
                <a:latin typeface="Arial" panose="020B0604020202020204" pitchFamily="34" charset="0"/>
                <a:cs typeface="Arial" panose="020B0604020202020204" pitchFamily="34" charset="0"/>
              </a:rPr>
              <a:t>Approximately 325,000.</a:t>
            </a:r>
          </a:p>
          <a:p>
            <a:r>
              <a:rPr lang="en-US" sz="2000" b="1" dirty="0">
                <a:latin typeface="Arial" panose="020B0604020202020204" pitchFamily="34" charset="0"/>
                <a:cs typeface="Arial" panose="020B0604020202020204" pitchFamily="34" charset="0"/>
              </a:rPr>
              <a:t>Ethnic Diversity: </a:t>
            </a:r>
            <a:r>
              <a:rPr lang="en-US" sz="2000" dirty="0">
                <a:latin typeface="Arial" panose="020B0604020202020204" pitchFamily="34" charset="0"/>
                <a:cs typeface="Arial" panose="020B0604020202020204" pitchFamily="34" charset="0"/>
              </a:rPr>
              <a:t>31% White British, 32% Bangladeshi, 7% Black African/Caribbean.</a:t>
            </a:r>
          </a:p>
          <a:p>
            <a:r>
              <a:rPr lang="en-US" sz="2000" b="1" dirty="0">
                <a:latin typeface="Arial" panose="020B0604020202020204" pitchFamily="34" charset="0"/>
                <a:cs typeface="Arial" panose="020B0604020202020204" pitchFamily="34" charset="0"/>
              </a:rPr>
              <a:t>Religion: </a:t>
            </a:r>
            <a:r>
              <a:rPr lang="en-US" sz="2000" dirty="0">
                <a:latin typeface="Arial" panose="020B0604020202020204" pitchFamily="34" charset="0"/>
                <a:cs typeface="Arial" panose="020B0604020202020204" pitchFamily="34" charset="0"/>
              </a:rPr>
              <a:t>35% Muslim, 28% Christian, 26% no affiliation.</a:t>
            </a:r>
          </a:p>
        </p:txBody>
      </p:sp>
      <p:sp>
        <p:nvSpPr>
          <p:cNvPr id="6" name="TextBox 5">
            <a:extLst>
              <a:ext uri="{FF2B5EF4-FFF2-40B4-BE49-F238E27FC236}">
                <a16:creationId xmlns:a16="http://schemas.microsoft.com/office/drawing/2014/main" id="{C98D663B-25A9-46E6-A85A-C9589ECD418E}"/>
              </a:ext>
            </a:extLst>
          </p:cNvPr>
          <p:cNvSpPr txBox="1"/>
          <p:nvPr/>
        </p:nvSpPr>
        <p:spPr>
          <a:xfrm>
            <a:off x="6156176" y="4576926"/>
            <a:ext cx="2376264" cy="369332"/>
          </a:xfrm>
          <a:prstGeom prst="rect">
            <a:avLst/>
          </a:prstGeom>
          <a:noFill/>
        </p:spPr>
        <p:txBody>
          <a:bodyPr wrap="square">
            <a:spAutoFit/>
          </a:bodyPr>
          <a:lstStyle/>
          <a:p>
            <a:r>
              <a:rPr lang="en-GB" dirty="0"/>
              <a:t>(ONS, 2023)</a:t>
            </a:r>
          </a:p>
        </p:txBody>
      </p:sp>
      <p:pic>
        <p:nvPicPr>
          <p:cNvPr id="7" name="Picture 6">
            <a:extLst>
              <a:ext uri="{FF2B5EF4-FFF2-40B4-BE49-F238E27FC236}">
                <a16:creationId xmlns:a16="http://schemas.microsoft.com/office/drawing/2014/main" id="{462CE168-14D3-414D-A983-503E396E1542}"/>
              </a:ext>
            </a:extLst>
          </p:cNvPr>
          <p:cNvPicPr>
            <a:picLocks noChangeAspect="1"/>
          </p:cNvPicPr>
          <p:nvPr/>
        </p:nvPicPr>
        <p:blipFill>
          <a:blip r:embed="rId3"/>
          <a:stretch>
            <a:fillRect/>
          </a:stretch>
        </p:blipFill>
        <p:spPr>
          <a:xfrm>
            <a:off x="5636113" y="1829409"/>
            <a:ext cx="3328375" cy="2747517"/>
          </a:xfrm>
          <a:prstGeom prst="rect">
            <a:avLst/>
          </a:prstGeom>
        </p:spPr>
      </p:pic>
    </p:spTree>
    <p:extLst>
      <p:ext uri="{BB962C8B-B14F-4D97-AF65-F5344CB8AC3E}">
        <p14:creationId xmlns:p14="http://schemas.microsoft.com/office/powerpoint/2010/main" val="361844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2A022-09AA-C9ED-5450-56B7A8A450E3}"/>
              </a:ext>
            </a:extLst>
          </p:cNvPr>
          <p:cNvSpPr>
            <a:spLocks noGrp="1"/>
          </p:cNvSpPr>
          <p:nvPr>
            <p:ph type="title"/>
          </p:nvPr>
        </p:nvSpPr>
        <p:spPr/>
        <p:txBody>
          <a:bodyPr/>
          <a:lstStyle/>
          <a:p>
            <a:r>
              <a:rPr lang="en-GB" b="1" dirty="0"/>
              <a:t>Key Issues</a:t>
            </a:r>
          </a:p>
        </p:txBody>
      </p:sp>
      <p:sp>
        <p:nvSpPr>
          <p:cNvPr id="3" name="Content Placeholder 2">
            <a:extLst>
              <a:ext uri="{FF2B5EF4-FFF2-40B4-BE49-F238E27FC236}">
                <a16:creationId xmlns:a16="http://schemas.microsoft.com/office/drawing/2014/main" id="{7CC950D7-AB84-B857-C599-5E588C35E6FD}"/>
              </a:ext>
            </a:extLst>
          </p:cNvPr>
          <p:cNvSpPr>
            <a:spLocks noGrp="1"/>
          </p:cNvSpPr>
          <p:nvPr>
            <p:ph idx="1"/>
          </p:nvPr>
        </p:nvSpPr>
        <p:spPr>
          <a:xfrm>
            <a:off x="19489" y="1730426"/>
            <a:ext cx="5295162" cy="3959422"/>
          </a:xfrm>
        </p:spPr>
        <p:txBody>
          <a:bodyPr>
            <a:normAutofit fontScale="85000" lnSpcReduction="20000"/>
          </a:bodyPr>
          <a:lstStyle/>
          <a:p>
            <a:pPr algn="just"/>
            <a:r>
              <a:rPr lang="en-US" sz="2200" dirty="0">
                <a:latin typeface="Arial" panose="020B0604020202020204" pitchFamily="34" charset="0"/>
                <a:cs typeface="Arial" panose="020B0604020202020204" pitchFamily="34" charset="0"/>
              </a:rPr>
              <a:t>Type 2 diabetes affects 10% of adults in Tower Hamlets, above the UK average.</a:t>
            </a:r>
          </a:p>
          <a:p>
            <a:pPr algn="just"/>
            <a:r>
              <a:rPr lang="en-US" sz="2200" dirty="0">
                <a:latin typeface="Arial" panose="020B0604020202020204" pitchFamily="34" charset="0"/>
                <a:cs typeface="Arial" panose="020B0604020202020204" pitchFamily="34" charset="0"/>
              </a:rPr>
              <a:t>Linked to lifestyle factors like diet and physical inactivity.</a:t>
            </a:r>
          </a:p>
          <a:p>
            <a:pPr algn="just"/>
            <a:r>
              <a:rPr lang="en-US" sz="2200" dirty="0">
                <a:latin typeface="Arial" panose="020B0604020202020204" pitchFamily="34" charset="0"/>
                <a:cs typeface="Arial" panose="020B0604020202020204" pitchFamily="34" charset="0"/>
              </a:rPr>
              <a:t>Higher risk in ethnic groups, especially the large Bangladeshi community.</a:t>
            </a:r>
          </a:p>
          <a:p>
            <a:pPr algn="just"/>
            <a:r>
              <a:rPr lang="en-US" sz="2200" dirty="0">
                <a:latin typeface="Arial" panose="020B0604020202020204" pitchFamily="34" charset="0"/>
                <a:cs typeface="Arial" panose="020B0604020202020204" pitchFamily="34" charset="0"/>
              </a:rPr>
              <a:t>Lower income levels contribute to increased health risks.</a:t>
            </a:r>
          </a:p>
          <a:p>
            <a:pPr algn="just"/>
            <a:endParaRPr lang="en-US" sz="2200" b="1" dirty="0">
              <a:latin typeface="Arial" panose="020B0604020202020204" pitchFamily="34" charset="0"/>
              <a:cs typeface="Arial" panose="020B0604020202020204" pitchFamily="34" charset="0"/>
            </a:endParaRPr>
          </a:p>
          <a:p>
            <a:pPr marL="0" indent="0" algn="just">
              <a:buNone/>
            </a:pPr>
            <a:r>
              <a:rPr lang="en-US" sz="2200" b="1" dirty="0">
                <a:latin typeface="Arial" panose="020B0604020202020204" pitchFamily="34" charset="0"/>
                <a:cs typeface="Arial" panose="020B0604020202020204" pitchFamily="34" charset="0"/>
              </a:rPr>
              <a:t>CAUSESE OF TYPE 2 DIABETES</a:t>
            </a:r>
          </a:p>
          <a:p>
            <a:pPr algn="just"/>
            <a:r>
              <a:rPr lang="en-US" sz="2200" dirty="0">
                <a:latin typeface="Arial" panose="020B0604020202020204" pitchFamily="34" charset="0"/>
                <a:cs typeface="Arial" panose="020B0604020202020204" pitchFamily="34" charset="0"/>
              </a:rPr>
              <a:t>High Blood Pressure </a:t>
            </a:r>
          </a:p>
          <a:p>
            <a:pPr algn="just"/>
            <a:r>
              <a:rPr lang="en-US" sz="2200" dirty="0">
                <a:latin typeface="Arial" panose="020B0604020202020204" pitchFamily="34" charset="0"/>
                <a:cs typeface="Arial" panose="020B0604020202020204" pitchFamily="34" charset="0"/>
              </a:rPr>
              <a:t>Depression </a:t>
            </a:r>
          </a:p>
          <a:p>
            <a:pPr algn="just"/>
            <a:r>
              <a:rPr lang="en-US" sz="2200" dirty="0">
                <a:latin typeface="Arial" panose="020B0604020202020204" pitchFamily="34" charset="0"/>
                <a:cs typeface="Arial" panose="020B0604020202020204" pitchFamily="34" charset="0"/>
              </a:rPr>
              <a:t>Family History </a:t>
            </a:r>
          </a:p>
          <a:p>
            <a:pPr algn="just"/>
            <a:r>
              <a:rPr lang="en-US" sz="2200" dirty="0">
                <a:latin typeface="Arial" panose="020B0604020202020204" pitchFamily="34" charset="0"/>
                <a:cs typeface="Arial" panose="020B0604020202020204" pitchFamily="34" charset="0"/>
              </a:rPr>
              <a:t>Physical Inactivity. </a:t>
            </a:r>
          </a:p>
          <a:p>
            <a:pPr algn="just"/>
            <a:endParaRPr lang="en-US" sz="2000" dirty="0"/>
          </a:p>
        </p:txBody>
      </p:sp>
      <p:sp>
        <p:nvSpPr>
          <p:cNvPr id="6" name="TextBox 5">
            <a:extLst>
              <a:ext uri="{FF2B5EF4-FFF2-40B4-BE49-F238E27FC236}">
                <a16:creationId xmlns:a16="http://schemas.microsoft.com/office/drawing/2014/main" id="{C98D663B-25A9-46E6-A85A-C9589ECD418E}"/>
              </a:ext>
            </a:extLst>
          </p:cNvPr>
          <p:cNvSpPr txBox="1"/>
          <p:nvPr/>
        </p:nvSpPr>
        <p:spPr>
          <a:xfrm>
            <a:off x="5580112" y="4353015"/>
            <a:ext cx="3439475" cy="369332"/>
          </a:xfrm>
          <a:prstGeom prst="rect">
            <a:avLst/>
          </a:prstGeom>
          <a:noFill/>
        </p:spPr>
        <p:txBody>
          <a:bodyPr wrap="square">
            <a:spAutoFit/>
          </a:bodyPr>
          <a:lstStyle/>
          <a:p>
            <a:r>
              <a:rPr lang="en-GB" dirty="0"/>
              <a:t>(Tower Hamlets Council, 2024)</a:t>
            </a:r>
          </a:p>
        </p:txBody>
      </p:sp>
      <p:pic>
        <p:nvPicPr>
          <p:cNvPr id="5" name="Picture 4">
            <a:extLst>
              <a:ext uri="{FF2B5EF4-FFF2-40B4-BE49-F238E27FC236}">
                <a16:creationId xmlns:a16="http://schemas.microsoft.com/office/drawing/2014/main" id="{0F8FF691-73EC-4191-B941-FA2DE68A0B2F}"/>
              </a:ext>
            </a:extLst>
          </p:cNvPr>
          <p:cNvPicPr>
            <a:picLocks noChangeAspect="1"/>
          </p:cNvPicPr>
          <p:nvPr/>
        </p:nvPicPr>
        <p:blipFill>
          <a:blip r:embed="rId3"/>
          <a:stretch>
            <a:fillRect/>
          </a:stretch>
        </p:blipFill>
        <p:spPr>
          <a:xfrm>
            <a:off x="5613027" y="1988840"/>
            <a:ext cx="3439475" cy="2306563"/>
          </a:xfrm>
          <a:prstGeom prst="rect">
            <a:avLst/>
          </a:prstGeom>
        </p:spPr>
      </p:pic>
      <p:sp>
        <p:nvSpPr>
          <p:cNvPr id="8" name="TextBox 7">
            <a:extLst>
              <a:ext uri="{FF2B5EF4-FFF2-40B4-BE49-F238E27FC236}">
                <a16:creationId xmlns:a16="http://schemas.microsoft.com/office/drawing/2014/main" id="{F84708C4-1CE8-4CCE-8978-21027C2099B7}"/>
              </a:ext>
            </a:extLst>
          </p:cNvPr>
          <p:cNvSpPr txBox="1"/>
          <p:nvPr/>
        </p:nvSpPr>
        <p:spPr>
          <a:xfrm>
            <a:off x="5881344" y="1268761"/>
            <a:ext cx="2507080" cy="461665"/>
          </a:xfrm>
          <a:prstGeom prst="rect">
            <a:avLst/>
          </a:prstGeom>
          <a:noFill/>
        </p:spPr>
        <p:txBody>
          <a:bodyPr wrap="square">
            <a:spAutoFit/>
          </a:bodyPr>
          <a:lstStyle/>
          <a:p>
            <a:pPr algn="ctr"/>
            <a:r>
              <a:rPr lang="en-GB" sz="1200" b="1" dirty="0"/>
              <a:t>Figure: </a:t>
            </a:r>
            <a:r>
              <a:rPr lang="en-US" sz="1200" b="1" dirty="0"/>
              <a:t>Distribution of cases of diabetes in Tower Hamlets,</a:t>
            </a:r>
            <a:endParaRPr lang="en-GB" sz="1200" b="1" dirty="0"/>
          </a:p>
        </p:txBody>
      </p:sp>
    </p:spTree>
    <p:extLst>
      <p:ext uri="{BB962C8B-B14F-4D97-AF65-F5344CB8AC3E}">
        <p14:creationId xmlns:p14="http://schemas.microsoft.com/office/powerpoint/2010/main" val="21406749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D19E5-AC55-54FD-E00B-89D6CD59399C}"/>
              </a:ext>
            </a:extLst>
          </p:cNvPr>
          <p:cNvSpPr>
            <a:spLocks noGrp="1"/>
          </p:cNvSpPr>
          <p:nvPr>
            <p:ph type="title"/>
          </p:nvPr>
        </p:nvSpPr>
        <p:spPr/>
        <p:txBody>
          <a:bodyPr>
            <a:normAutofit fontScale="90000"/>
          </a:bodyPr>
          <a:lstStyle/>
          <a:p>
            <a:r>
              <a:rPr lang="en-GB" b="1" dirty="0"/>
              <a:t>Stakeholders involved in the program</a:t>
            </a:r>
          </a:p>
        </p:txBody>
      </p:sp>
      <p:sp>
        <p:nvSpPr>
          <p:cNvPr id="3" name="Content Placeholder 2">
            <a:extLst>
              <a:ext uri="{FF2B5EF4-FFF2-40B4-BE49-F238E27FC236}">
                <a16:creationId xmlns:a16="http://schemas.microsoft.com/office/drawing/2014/main" id="{5A38472C-4FE6-2304-26CB-5EA0498926A5}"/>
              </a:ext>
            </a:extLst>
          </p:cNvPr>
          <p:cNvSpPr>
            <a:spLocks noGrp="1"/>
          </p:cNvSpPr>
          <p:nvPr>
            <p:ph idx="1"/>
          </p:nvPr>
        </p:nvSpPr>
        <p:spPr/>
        <p:txBody>
          <a:bodyPr>
            <a:normAutofit/>
          </a:bodyPr>
          <a:lstStyle/>
          <a:p>
            <a:pPr marL="0" indent="0">
              <a:buNone/>
            </a:pPr>
            <a:r>
              <a:rPr lang="en-US" sz="2000" b="1" dirty="0">
                <a:latin typeface="Arial" panose="020B0604020202020204" pitchFamily="34" charset="0"/>
                <a:cs typeface="Arial" panose="020B0604020202020204" pitchFamily="34" charset="0"/>
              </a:rPr>
              <a:t>Principles: </a:t>
            </a:r>
            <a:r>
              <a:rPr lang="en-US" sz="2000" dirty="0">
                <a:latin typeface="Arial" panose="020B0604020202020204" pitchFamily="34" charset="0"/>
                <a:cs typeface="Arial" panose="020B0604020202020204" pitchFamily="34" charset="0"/>
              </a:rPr>
              <a:t>Participation, inclusivity, sustainability, collaboration, equity.</a:t>
            </a:r>
          </a:p>
          <a:p>
            <a:pPr marL="0" indent="0">
              <a:buNone/>
            </a:pPr>
            <a:r>
              <a:rPr lang="en-US" sz="2000" b="1" dirty="0">
                <a:latin typeface="Arial" panose="020B0604020202020204" pitchFamily="34" charset="0"/>
                <a:cs typeface="Arial" panose="020B0604020202020204" pitchFamily="34" charset="0"/>
              </a:rPr>
              <a:t>Core Stakeholders: </a:t>
            </a:r>
          </a:p>
          <a:p>
            <a:r>
              <a:rPr lang="en-US" sz="2000" dirty="0">
                <a:latin typeface="Arial" panose="020B0604020202020204" pitchFamily="34" charset="0"/>
                <a:cs typeface="Arial" panose="020B0604020202020204" pitchFamily="34" charset="0"/>
              </a:rPr>
              <a:t>Local council</a:t>
            </a:r>
          </a:p>
          <a:p>
            <a:r>
              <a:rPr lang="en-US" sz="2000" dirty="0">
                <a:latin typeface="Arial" panose="020B0604020202020204" pitchFamily="34" charset="0"/>
                <a:cs typeface="Arial" panose="020B0604020202020204" pitchFamily="34" charset="0"/>
              </a:rPr>
              <a:t>healthcare providers</a:t>
            </a:r>
          </a:p>
          <a:p>
            <a:r>
              <a:rPr lang="en-US" sz="2000" dirty="0">
                <a:latin typeface="Arial" panose="020B0604020202020204" pitchFamily="34" charset="0"/>
                <a:cs typeface="Arial" panose="020B0604020202020204" pitchFamily="34" charset="0"/>
              </a:rPr>
              <a:t>community groups</a:t>
            </a:r>
          </a:p>
          <a:p>
            <a:r>
              <a:rPr lang="en-US" sz="2000" dirty="0">
                <a:latin typeface="Arial" panose="020B0604020202020204" pitchFamily="34" charset="0"/>
                <a:cs typeface="Arial" panose="020B0604020202020204" pitchFamily="34" charset="0"/>
              </a:rPr>
              <a:t>Schools</a:t>
            </a:r>
          </a:p>
          <a:p>
            <a:r>
              <a:rPr lang="en-US" sz="2000" dirty="0">
                <a:latin typeface="Arial" panose="020B0604020202020204" pitchFamily="34" charset="0"/>
                <a:cs typeface="Arial" panose="020B0604020202020204" pitchFamily="34" charset="0"/>
              </a:rPr>
              <a:t>charities</a:t>
            </a:r>
          </a:p>
          <a:p>
            <a:r>
              <a:rPr lang="en-US" sz="2000" dirty="0">
                <a:latin typeface="Arial" panose="020B0604020202020204" pitchFamily="34" charset="0"/>
                <a:cs typeface="Arial" panose="020B0604020202020204" pitchFamily="34" charset="0"/>
              </a:rPr>
              <a:t>faith leaders</a:t>
            </a:r>
          </a:p>
          <a:p>
            <a:r>
              <a:rPr lang="en-US" sz="2000" dirty="0">
                <a:latin typeface="Arial" panose="020B0604020202020204" pitchFamily="34" charset="0"/>
                <a:cs typeface="Arial" panose="020B0604020202020204" pitchFamily="34" charset="0"/>
              </a:rPr>
              <a:t>local businesses</a:t>
            </a:r>
          </a:p>
          <a:p>
            <a:pPr marL="0" indent="0">
              <a:buNone/>
            </a:pPr>
            <a:endParaRPr lang="en-GB" dirty="0"/>
          </a:p>
        </p:txBody>
      </p:sp>
      <p:pic>
        <p:nvPicPr>
          <p:cNvPr id="6" name="Picture 5">
            <a:extLst>
              <a:ext uri="{FF2B5EF4-FFF2-40B4-BE49-F238E27FC236}">
                <a16:creationId xmlns:a16="http://schemas.microsoft.com/office/drawing/2014/main" id="{72FA334E-3F50-4EC4-8EB8-9A96A30E53C3}"/>
              </a:ext>
            </a:extLst>
          </p:cNvPr>
          <p:cNvPicPr>
            <a:picLocks noChangeAspect="1"/>
          </p:cNvPicPr>
          <p:nvPr/>
        </p:nvPicPr>
        <p:blipFill>
          <a:blip r:embed="rId3"/>
          <a:stretch>
            <a:fillRect/>
          </a:stretch>
        </p:blipFill>
        <p:spPr>
          <a:xfrm>
            <a:off x="3779912" y="2492896"/>
            <a:ext cx="5200433" cy="2383532"/>
          </a:xfrm>
          <a:prstGeom prst="rect">
            <a:avLst/>
          </a:prstGeom>
        </p:spPr>
      </p:pic>
      <p:sp>
        <p:nvSpPr>
          <p:cNvPr id="8" name="TextBox 7">
            <a:extLst>
              <a:ext uri="{FF2B5EF4-FFF2-40B4-BE49-F238E27FC236}">
                <a16:creationId xmlns:a16="http://schemas.microsoft.com/office/drawing/2014/main" id="{F8350EBE-0B22-4C9E-B018-830F584223B2}"/>
              </a:ext>
            </a:extLst>
          </p:cNvPr>
          <p:cNvSpPr txBox="1"/>
          <p:nvPr/>
        </p:nvSpPr>
        <p:spPr>
          <a:xfrm>
            <a:off x="5220072" y="4888467"/>
            <a:ext cx="2718048" cy="369332"/>
          </a:xfrm>
          <a:prstGeom prst="rect">
            <a:avLst/>
          </a:prstGeom>
          <a:noFill/>
        </p:spPr>
        <p:txBody>
          <a:bodyPr wrap="square">
            <a:spAutoFit/>
          </a:bodyPr>
          <a:lstStyle/>
          <a:p>
            <a:pPr algn="ctr"/>
            <a:r>
              <a:rPr lang="en-GB" sz="1800" dirty="0">
                <a:effectLst/>
                <a:latin typeface="Times New Roman" panose="02020603050405020304" pitchFamily="18" charset="0"/>
                <a:ea typeface="Calibri" panose="020F0502020204030204" pitchFamily="34" charset="0"/>
                <a:cs typeface="Arial" panose="020B0604020202020204" pitchFamily="34" charset="0"/>
              </a:rPr>
              <a:t>(Parker &amp; Fleming, 2020)</a:t>
            </a:r>
            <a:endParaRPr lang="en-GB" dirty="0"/>
          </a:p>
        </p:txBody>
      </p:sp>
    </p:spTree>
    <p:extLst>
      <p:ext uri="{BB962C8B-B14F-4D97-AF65-F5344CB8AC3E}">
        <p14:creationId xmlns:p14="http://schemas.microsoft.com/office/powerpoint/2010/main" val="9555425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A043B-1F8B-0C61-16B2-3357984A5A00}"/>
              </a:ext>
            </a:extLst>
          </p:cNvPr>
          <p:cNvSpPr>
            <a:spLocks noGrp="1"/>
          </p:cNvSpPr>
          <p:nvPr>
            <p:ph type="title"/>
          </p:nvPr>
        </p:nvSpPr>
        <p:spPr>
          <a:xfrm>
            <a:off x="457200" y="274638"/>
            <a:ext cx="8229600" cy="1143000"/>
          </a:xfrm>
        </p:spPr>
        <p:txBody>
          <a:bodyPr vert="horz" lIns="91440" tIns="45720" rIns="91440" bIns="45720" rtlCol="0" anchor="ctr">
            <a:normAutofit/>
          </a:bodyPr>
          <a:lstStyle/>
          <a:p>
            <a:pPr>
              <a:lnSpc>
                <a:spcPct val="90000"/>
              </a:lnSpc>
            </a:pPr>
            <a:r>
              <a:rPr lang="en-GB" sz="3400" b="1" dirty="0"/>
              <a:t>Use of digital media and technologies for community development</a:t>
            </a:r>
            <a:endParaRPr lang="en-GB" sz="3400" dirty="0"/>
          </a:p>
        </p:txBody>
      </p:sp>
      <p:pic>
        <p:nvPicPr>
          <p:cNvPr id="7" name="Content Placeholder 6" descr="A green square with a white phone in the middle&#10;&#10;Description automatically generated">
            <a:extLst>
              <a:ext uri="{FF2B5EF4-FFF2-40B4-BE49-F238E27FC236}">
                <a16:creationId xmlns:a16="http://schemas.microsoft.com/office/drawing/2014/main" id="{61401164-D6D0-DAEF-65A2-9A87AE820A54}"/>
              </a:ext>
            </a:extLst>
          </p:cNvPr>
          <p:cNvPicPr>
            <a:picLocks noGrp="1" noChangeAspect="1"/>
          </p:cNvPicPr>
          <p:nvPr>
            <p:ph sz="quarter" idx="4"/>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937721" y="1966966"/>
            <a:ext cx="1728191" cy="1901010"/>
          </a:xfrm>
        </p:spPr>
      </p:pic>
      <p:pic>
        <p:nvPicPr>
          <p:cNvPr id="10" name="Picture 9" descr="A blue square with a white f on it&#10;&#10;Description automatically generated">
            <a:extLst>
              <a:ext uri="{FF2B5EF4-FFF2-40B4-BE49-F238E27FC236}">
                <a16:creationId xmlns:a16="http://schemas.microsoft.com/office/drawing/2014/main" id="{54308ED3-115C-1421-D346-D2D4B066EF77}"/>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732239" y="2060850"/>
            <a:ext cx="1770965" cy="1584175"/>
          </a:xfrm>
          <a:prstGeom prst="rect">
            <a:avLst/>
          </a:prstGeom>
        </p:spPr>
      </p:pic>
      <p:pic>
        <p:nvPicPr>
          <p:cNvPr id="14" name="Picture 13" descr="A logo of a camera&#10;&#10;Description automatically generated">
            <a:extLst>
              <a:ext uri="{FF2B5EF4-FFF2-40B4-BE49-F238E27FC236}">
                <a16:creationId xmlns:a16="http://schemas.microsoft.com/office/drawing/2014/main" id="{BB71DD2F-C296-5C12-C021-4387DC5A843D}"/>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076056" y="3976900"/>
            <a:ext cx="1728192" cy="1612340"/>
          </a:xfrm>
          <a:prstGeom prst="rect">
            <a:avLst/>
          </a:prstGeom>
        </p:spPr>
      </p:pic>
      <p:pic>
        <p:nvPicPr>
          <p:cNvPr id="18" name="Picture 17" descr="A white bird in a blue circle&#10;&#10;Description automatically generated">
            <a:extLst>
              <a:ext uri="{FF2B5EF4-FFF2-40B4-BE49-F238E27FC236}">
                <a16:creationId xmlns:a16="http://schemas.microsoft.com/office/drawing/2014/main" id="{43CFD408-DBB6-C8ED-580D-59CF687EFB15}"/>
              </a:ext>
            </a:extLst>
          </p:cNvPr>
          <p:cNvPicPr>
            <a:picLocks noChangeAspect="1"/>
          </p:cNvPicPr>
          <p:nvPr/>
        </p:nvPicPr>
        <p:blipFill>
          <a:blip r:embed="rId9" cstate="print">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6804248" y="3645025"/>
            <a:ext cx="2222187" cy="2088232"/>
          </a:xfrm>
          <a:prstGeom prst="rect">
            <a:avLst/>
          </a:prstGeom>
        </p:spPr>
      </p:pic>
      <p:sp>
        <p:nvSpPr>
          <p:cNvPr id="22" name="TextBox 21">
            <a:extLst>
              <a:ext uri="{FF2B5EF4-FFF2-40B4-BE49-F238E27FC236}">
                <a16:creationId xmlns:a16="http://schemas.microsoft.com/office/drawing/2014/main" id="{3DD48395-6AD8-C049-3E7D-0FBB7435C46C}"/>
              </a:ext>
            </a:extLst>
          </p:cNvPr>
          <p:cNvSpPr txBox="1"/>
          <p:nvPr/>
        </p:nvSpPr>
        <p:spPr>
          <a:xfrm>
            <a:off x="117564" y="2348880"/>
            <a:ext cx="4088715" cy="923330"/>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#diabetestype2</a:t>
            </a:r>
          </a:p>
          <a:p>
            <a:r>
              <a:rPr lang="en-GB" dirty="0">
                <a:latin typeface="Arial" panose="020B0604020202020204" pitchFamily="34" charset="0"/>
                <a:cs typeface="Arial" panose="020B0604020202020204" pitchFamily="34" charset="0"/>
              </a:rPr>
              <a:t>    #checkyourbloodsugar</a:t>
            </a:r>
          </a:p>
          <a:p>
            <a:r>
              <a:rPr lang="en-GB" dirty="0">
                <a:latin typeface="Arial" panose="020B0604020202020204" pitchFamily="34" charset="0"/>
                <a:cs typeface="Arial" panose="020B0604020202020204" pitchFamily="34" charset="0"/>
              </a:rPr>
              <a:t>      #Eathealthy</a:t>
            </a:r>
          </a:p>
        </p:txBody>
      </p:sp>
      <p:pic>
        <p:nvPicPr>
          <p:cNvPr id="26" name="Graphic 25">
            <a:extLst>
              <a:ext uri="{FF2B5EF4-FFF2-40B4-BE49-F238E27FC236}">
                <a16:creationId xmlns:a16="http://schemas.microsoft.com/office/drawing/2014/main" id="{C6FC5173-CE27-EEBF-0573-8175BBFD3723}"/>
              </a:ext>
            </a:extLst>
          </p:cNvPr>
          <p:cNvPicPr>
            <a:picLocks noChangeAspect="1"/>
          </p:cNvPicPr>
          <p:nvPr/>
        </p:nvPicPr>
        <p:blipFill>
          <a:blip r:embed="rId11">
            <a:extLst>
              <a:ext uri="{96DAC541-7B7A-43D3-8B79-37D633B846F1}">
                <asvg:svgBlip xmlns:asvg="http://schemas.microsoft.com/office/drawing/2016/SVG/main" r:embed="rId12"/>
              </a:ext>
              <a:ext uri="{837473B0-CC2E-450A-ABE3-18F120FF3D39}">
                <a1611:picAttrSrcUrl xmlns:a1611="http://schemas.microsoft.com/office/drawing/2016/11/main" r:id="rId13"/>
              </a:ext>
            </a:extLst>
          </a:blip>
          <a:stretch>
            <a:fillRect/>
          </a:stretch>
        </p:blipFill>
        <p:spPr>
          <a:xfrm>
            <a:off x="2123727" y="1966966"/>
            <a:ext cx="3384377" cy="1865917"/>
          </a:xfrm>
          <a:prstGeom prst="rect">
            <a:avLst/>
          </a:prstGeom>
        </p:spPr>
      </p:pic>
      <p:pic>
        <p:nvPicPr>
          <p:cNvPr id="32" name="Picture 31" descr="A black square with a white and blue logo&#10;&#10;Description automatically generated">
            <a:extLst>
              <a:ext uri="{FF2B5EF4-FFF2-40B4-BE49-F238E27FC236}">
                <a16:creationId xmlns:a16="http://schemas.microsoft.com/office/drawing/2014/main" id="{4FC7DD81-ABEB-7E68-2395-7E46D72C7226}"/>
              </a:ext>
            </a:extLst>
          </p:cNvPr>
          <p:cNvPicPr>
            <a:picLocks noChangeAspect="1"/>
          </p:cNvPicPr>
          <p:nvPr/>
        </p:nvPicPr>
        <p:blipFill>
          <a:blip r:embed="rId14" cstate="print">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2339752" y="3832882"/>
            <a:ext cx="2736303" cy="1865917"/>
          </a:xfrm>
          <a:prstGeom prst="rect">
            <a:avLst/>
          </a:prstGeom>
        </p:spPr>
      </p:pic>
    </p:spTree>
    <p:extLst>
      <p:ext uri="{BB962C8B-B14F-4D97-AF65-F5344CB8AC3E}">
        <p14:creationId xmlns:p14="http://schemas.microsoft.com/office/powerpoint/2010/main" val="2874181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4F261-6511-8AE0-77C5-240C6BEB583C}"/>
              </a:ext>
            </a:extLst>
          </p:cNvPr>
          <p:cNvSpPr>
            <a:spLocks noGrp="1"/>
          </p:cNvSpPr>
          <p:nvPr>
            <p:ph type="title"/>
          </p:nvPr>
        </p:nvSpPr>
        <p:spPr/>
        <p:txBody>
          <a:bodyPr>
            <a:normAutofit/>
          </a:bodyPr>
          <a:lstStyle/>
          <a:p>
            <a:r>
              <a:rPr lang="en-GB" b="1" dirty="0"/>
              <a:t>Maslow’s Hierarchy of Needs</a:t>
            </a:r>
          </a:p>
        </p:txBody>
      </p:sp>
      <p:sp>
        <p:nvSpPr>
          <p:cNvPr id="3" name="Content Placeholder 2">
            <a:extLst>
              <a:ext uri="{FF2B5EF4-FFF2-40B4-BE49-F238E27FC236}">
                <a16:creationId xmlns:a16="http://schemas.microsoft.com/office/drawing/2014/main" id="{1B1FFB6E-5EC1-7B35-F6C0-0B080FEB49AF}"/>
              </a:ext>
            </a:extLst>
          </p:cNvPr>
          <p:cNvSpPr>
            <a:spLocks noGrp="1"/>
          </p:cNvSpPr>
          <p:nvPr>
            <p:ph idx="1"/>
          </p:nvPr>
        </p:nvSpPr>
        <p:spPr>
          <a:xfrm>
            <a:off x="34630" y="2132856"/>
            <a:ext cx="5846007" cy="3168352"/>
          </a:xfrm>
        </p:spPr>
        <p:txBody>
          <a:bodyPr>
            <a:normAutofit/>
          </a:bodyPr>
          <a:lstStyle/>
          <a:p>
            <a:r>
              <a:rPr lang="en-US" sz="2000" dirty="0">
                <a:latin typeface="Arial" panose="020B0604020202020204" pitchFamily="34" charset="0"/>
                <a:cs typeface="Arial" panose="020B0604020202020204" pitchFamily="34" charset="0"/>
              </a:rPr>
              <a:t>Maslow’s Hierarchy starts with basic needs like food and safety.</a:t>
            </a:r>
          </a:p>
          <a:p>
            <a:r>
              <a:rPr lang="en-US" sz="2000" dirty="0">
                <a:latin typeface="Arial" panose="020B0604020202020204" pitchFamily="34" charset="0"/>
                <a:cs typeface="Arial" panose="020B0604020202020204" pitchFamily="34" charset="0"/>
              </a:rPr>
              <a:t>Meeting health needs allows focus on higher well-being.</a:t>
            </a:r>
          </a:p>
          <a:p>
            <a:r>
              <a:rPr lang="en-US" sz="2000" dirty="0">
                <a:latin typeface="Arial" panose="020B0604020202020204" pitchFamily="34" charset="0"/>
                <a:cs typeface="Arial" panose="020B0604020202020204" pitchFamily="34" charset="0"/>
              </a:rPr>
              <a:t>Improving diabetes care helps meet health needs in Tower Hamlets.</a:t>
            </a:r>
          </a:p>
          <a:p>
            <a:r>
              <a:rPr lang="en-US" sz="2000" dirty="0">
                <a:latin typeface="Arial" panose="020B0604020202020204" pitchFamily="34" charset="0"/>
                <a:cs typeface="Arial" panose="020B0604020202020204" pitchFamily="34" charset="0"/>
              </a:rPr>
              <a:t>This enables residents to focus on improving their lives.</a:t>
            </a:r>
          </a:p>
        </p:txBody>
      </p:sp>
      <p:sp>
        <p:nvSpPr>
          <p:cNvPr id="6" name="TextBox 5">
            <a:extLst>
              <a:ext uri="{FF2B5EF4-FFF2-40B4-BE49-F238E27FC236}">
                <a16:creationId xmlns:a16="http://schemas.microsoft.com/office/drawing/2014/main" id="{89630AA1-3A88-4C76-8545-F559A5F2B76D}"/>
              </a:ext>
            </a:extLst>
          </p:cNvPr>
          <p:cNvSpPr txBox="1"/>
          <p:nvPr/>
        </p:nvSpPr>
        <p:spPr>
          <a:xfrm>
            <a:off x="6084167" y="4365104"/>
            <a:ext cx="2482878" cy="369332"/>
          </a:xfrm>
          <a:prstGeom prst="rect">
            <a:avLst/>
          </a:prstGeom>
          <a:noFill/>
        </p:spPr>
        <p:txBody>
          <a:bodyPr wrap="square">
            <a:spAutoFit/>
          </a:bodyPr>
          <a:lstStyle/>
          <a:p>
            <a:pPr algn="ctr"/>
            <a:r>
              <a:rPr lang="en-GB" dirty="0"/>
              <a:t>(McKenzie et al., 2022)</a:t>
            </a:r>
          </a:p>
        </p:txBody>
      </p:sp>
      <p:pic>
        <p:nvPicPr>
          <p:cNvPr id="5" name="Picture 4">
            <a:extLst>
              <a:ext uri="{FF2B5EF4-FFF2-40B4-BE49-F238E27FC236}">
                <a16:creationId xmlns:a16="http://schemas.microsoft.com/office/drawing/2014/main" id="{6979BA64-B672-4625-B096-AA65C20189E6}"/>
              </a:ext>
            </a:extLst>
          </p:cNvPr>
          <p:cNvPicPr>
            <a:picLocks noChangeAspect="1"/>
          </p:cNvPicPr>
          <p:nvPr/>
        </p:nvPicPr>
        <p:blipFill>
          <a:blip r:embed="rId3"/>
          <a:stretch>
            <a:fillRect/>
          </a:stretch>
        </p:blipFill>
        <p:spPr>
          <a:xfrm>
            <a:off x="5292080" y="1556792"/>
            <a:ext cx="3274965" cy="2808312"/>
          </a:xfrm>
          <a:prstGeom prst="rect">
            <a:avLst/>
          </a:prstGeom>
        </p:spPr>
      </p:pic>
    </p:spTree>
    <p:extLst>
      <p:ext uri="{BB962C8B-B14F-4D97-AF65-F5344CB8AC3E}">
        <p14:creationId xmlns:p14="http://schemas.microsoft.com/office/powerpoint/2010/main" val="27305551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4F261-6511-8AE0-77C5-240C6BEB583C}"/>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dirty="0"/>
              <a:t>Attachment Theory</a:t>
            </a:r>
          </a:p>
        </p:txBody>
      </p:sp>
      <p:sp>
        <p:nvSpPr>
          <p:cNvPr id="3" name="Content Placeholder 2">
            <a:extLst>
              <a:ext uri="{FF2B5EF4-FFF2-40B4-BE49-F238E27FC236}">
                <a16:creationId xmlns:a16="http://schemas.microsoft.com/office/drawing/2014/main" id="{1B1FFB6E-5EC1-7B35-F6C0-0B080FEB49AF}"/>
              </a:ext>
            </a:extLst>
          </p:cNvPr>
          <p:cNvSpPr>
            <a:spLocks noGrp="1"/>
          </p:cNvSpPr>
          <p:nvPr>
            <p:ph sz="half" idx="2"/>
          </p:nvPr>
        </p:nvSpPr>
        <p:spPr>
          <a:xfrm>
            <a:off x="457200" y="1700809"/>
            <a:ext cx="4040188" cy="3888432"/>
          </a:xfrm>
        </p:spPr>
        <p:txBody>
          <a:bodyPr vert="horz" lIns="91440" tIns="45720" rIns="91440" bIns="45720" rtlCol="0">
            <a:noAutofit/>
          </a:bodyPr>
          <a:lstStyle/>
          <a:p>
            <a:pPr>
              <a:lnSpc>
                <a:spcPct val="90000"/>
              </a:lnSpc>
            </a:pPr>
            <a:r>
              <a:rPr lang="en-US" sz="2000" dirty="0">
                <a:latin typeface="Arial" panose="020B0604020202020204" pitchFamily="34" charset="0"/>
                <a:cs typeface="Arial" panose="020B0604020202020204" pitchFamily="34" charset="0"/>
              </a:rPr>
              <a:t>Attachment Theory highlights the importance of supportive relationships for security.</a:t>
            </a:r>
          </a:p>
          <a:p>
            <a:pPr>
              <a:lnSpc>
                <a:spcPct val="90000"/>
              </a:lnSpc>
            </a:pPr>
            <a:r>
              <a:rPr lang="en-US" sz="2000" dirty="0">
                <a:latin typeface="Arial" panose="020B0604020202020204" pitchFamily="34" charset="0"/>
                <a:cs typeface="Arial" panose="020B0604020202020204" pitchFamily="34" charset="0"/>
              </a:rPr>
              <a:t>Building community connections is key to managing diabetes in this project.</a:t>
            </a:r>
          </a:p>
          <a:p>
            <a:pPr>
              <a:lnSpc>
                <a:spcPct val="90000"/>
              </a:lnSpc>
            </a:pPr>
            <a:r>
              <a:rPr lang="en-US" sz="2000" dirty="0">
                <a:latin typeface="Arial" panose="020B0604020202020204" pitchFamily="34" charset="0"/>
                <a:cs typeface="Arial" panose="020B0604020202020204" pitchFamily="34" charset="0"/>
              </a:rPr>
              <a:t>Involving local leaders and families provides support for better health.</a:t>
            </a:r>
          </a:p>
          <a:p>
            <a:pPr>
              <a:lnSpc>
                <a:spcPct val="90000"/>
              </a:lnSpc>
            </a:pPr>
            <a:r>
              <a:rPr lang="en-US" sz="2000" dirty="0">
                <a:latin typeface="Arial" panose="020B0604020202020204" pitchFamily="34" charset="0"/>
                <a:cs typeface="Arial" panose="020B0604020202020204" pitchFamily="34" charset="0"/>
              </a:rPr>
              <a:t>Strong bonds encourage people to care for their health, improving outcomes.</a:t>
            </a:r>
          </a:p>
        </p:txBody>
      </p:sp>
      <p:sp>
        <p:nvSpPr>
          <p:cNvPr id="6" name="TextBox 5">
            <a:extLst>
              <a:ext uri="{FF2B5EF4-FFF2-40B4-BE49-F238E27FC236}">
                <a16:creationId xmlns:a16="http://schemas.microsoft.com/office/drawing/2014/main" id="{89630AA1-3A88-4C76-8545-F559A5F2B76D}"/>
              </a:ext>
            </a:extLst>
          </p:cNvPr>
          <p:cNvSpPr txBox="1"/>
          <p:nvPr/>
        </p:nvSpPr>
        <p:spPr>
          <a:xfrm>
            <a:off x="4645025" y="1535113"/>
            <a:ext cx="4041775" cy="639762"/>
          </a:xfrm>
          <a:prstGeom prst="rect">
            <a:avLst/>
          </a:prstGeom>
        </p:spPr>
        <p:txBody>
          <a:bodyPr vert="horz" lIns="91440" tIns="45720" rIns="91440" bIns="45720" rtlCol="0" anchor="b">
            <a:normAutofit/>
          </a:bodyPr>
          <a:lstStyle/>
          <a:p>
            <a:pPr>
              <a:spcBef>
                <a:spcPct val="20000"/>
              </a:spcBef>
            </a:pPr>
            <a:r>
              <a:rPr lang="en-US" sz="2400" b="1" kern="1200">
                <a:latin typeface="+mn-lt"/>
                <a:ea typeface="+mn-ea"/>
                <a:cs typeface="+mn-cs"/>
              </a:rPr>
              <a:t>(Fearon &amp; Roisman., 2017)</a:t>
            </a:r>
          </a:p>
        </p:txBody>
      </p:sp>
      <p:pic>
        <p:nvPicPr>
          <p:cNvPr id="9" name="Picture 8">
            <a:extLst>
              <a:ext uri="{FF2B5EF4-FFF2-40B4-BE49-F238E27FC236}">
                <a16:creationId xmlns:a16="http://schemas.microsoft.com/office/drawing/2014/main" id="{684AD3EE-B1CD-439C-B634-3E9E0DB1376F}"/>
              </a:ext>
            </a:extLst>
          </p:cNvPr>
          <p:cNvPicPr>
            <a:picLocks noChangeAspect="1"/>
          </p:cNvPicPr>
          <p:nvPr/>
        </p:nvPicPr>
        <p:blipFill>
          <a:blip r:embed="rId3"/>
          <a:srcRect l="8594" r="6474" b="2"/>
          <a:stretch/>
        </p:blipFill>
        <p:spPr>
          <a:xfrm>
            <a:off x="4645025" y="2174875"/>
            <a:ext cx="4041775" cy="3414365"/>
          </a:xfrm>
          <a:prstGeom prst="rect">
            <a:avLst/>
          </a:prstGeom>
          <a:noFill/>
        </p:spPr>
      </p:pic>
    </p:spTree>
    <p:extLst>
      <p:ext uri="{BB962C8B-B14F-4D97-AF65-F5344CB8AC3E}">
        <p14:creationId xmlns:p14="http://schemas.microsoft.com/office/powerpoint/2010/main" val="14741642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DDA00-8EF0-E77F-4B43-35F0E57C4F41}"/>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a:t>Legislation</a:t>
            </a:r>
          </a:p>
        </p:txBody>
      </p:sp>
      <p:sp>
        <p:nvSpPr>
          <p:cNvPr id="3" name="Content Placeholder 2">
            <a:extLst>
              <a:ext uri="{FF2B5EF4-FFF2-40B4-BE49-F238E27FC236}">
                <a16:creationId xmlns:a16="http://schemas.microsoft.com/office/drawing/2014/main" id="{D7ED11C4-A4C6-65AA-EEA1-E3F6BFEB0B5C}"/>
              </a:ext>
            </a:extLst>
          </p:cNvPr>
          <p:cNvSpPr>
            <a:spLocks noGrp="1"/>
          </p:cNvSpPr>
          <p:nvPr>
            <p:ph sz="half" idx="2"/>
          </p:nvPr>
        </p:nvSpPr>
        <p:spPr>
          <a:xfrm>
            <a:off x="457200" y="1916833"/>
            <a:ext cx="4040188" cy="3672408"/>
          </a:xfrm>
        </p:spPr>
        <p:txBody>
          <a:bodyPr vert="horz" lIns="91440" tIns="45720" rIns="91440" bIns="45720" rtlCol="0">
            <a:noAutofit/>
          </a:bodyPr>
          <a:lstStyle/>
          <a:p>
            <a:pPr>
              <a:lnSpc>
                <a:spcPct val="90000"/>
              </a:lnSpc>
            </a:pPr>
            <a:r>
              <a:rPr lang="en-US" sz="2000" dirty="0">
                <a:latin typeface="Arial" panose="020B0604020202020204" pitchFamily="34" charset="0"/>
                <a:cs typeface="Arial" panose="020B0604020202020204" pitchFamily="34" charset="0"/>
              </a:rPr>
              <a:t>The Equality Act 2010 protects individuals with diabetes from discrimination.</a:t>
            </a:r>
          </a:p>
          <a:p>
            <a:pPr>
              <a:lnSpc>
                <a:spcPct val="90000"/>
              </a:lnSpc>
            </a:pPr>
            <a:r>
              <a:rPr lang="en-US" sz="2000" dirty="0">
                <a:latin typeface="Arial" panose="020B0604020202020204" pitchFamily="34" charset="0"/>
                <a:cs typeface="Arial" panose="020B0604020202020204" pitchFamily="34" charset="0"/>
              </a:rPr>
              <a:t>Ensures fair access to healthcare, employment, and education for all.</a:t>
            </a:r>
          </a:p>
          <a:p>
            <a:pPr>
              <a:lnSpc>
                <a:spcPct val="90000"/>
              </a:lnSpc>
            </a:pPr>
            <a:r>
              <a:rPr lang="en-US" sz="2000" dirty="0">
                <a:latin typeface="Arial" panose="020B0604020202020204" pitchFamily="34" charset="0"/>
                <a:cs typeface="Arial" panose="020B0604020202020204" pitchFamily="34" charset="0"/>
              </a:rPr>
              <a:t>The Care Act 2014 requires councils to provide care for those with health issues.</a:t>
            </a:r>
          </a:p>
          <a:p>
            <a:pPr>
              <a:lnSpc>
                <a:spcPct val="90000"/>
              </a:lnSpc>
            </a:pPr>
            <a:r>
              <a:rPr lang="en-US" sz="2000" dirty="0">
                <a:latin typeface="Arial" panose="020B0604020202020204" pitchFamily="34" charset="0"/>
                <a:cs typeface="Arial" panose="020B0604020202020204" pitchFamily="34" charset="0"/>
              </a:rPr>
              <a:t>Both acts aim to improve the quality of life for people managing diabetes.</a:t>
            </a:r>
          </a:p>
        </p:txBody>
      </p:sp>
      <p:sp>
        <p:nvSpPr>
          <p:cNvPr id="6" name="TextBox 5">
            <a:extLst>
              <a:ext uri="{FF2B5EF4-FFF2-40B4-BE49-F238E27FC236}">
                <a16:creationId xmlns:a16="http://schemas.microsoft.com/office/drawing/2014/main" id="{23DF6F14-C0D8-4AD2-9A61-6DA4D6A93549}"/>
              </a:ext>
            </a:extLst>
          </p:cNvPr>
          <p:cNvSpPr txBox="1"/>
          <p:nvPr/>
        </p:nvSpPr>
        <p:spPr>
          <a:xfrm>
            <a:off x="4645025" y="1535113"/>
            <a:ext cx="4041775" cy="639762"/>
          </a:xfrm>
          <a:prstGeom prst="rect">
            <a:avLst/>
          </a:prstGeom>
        </p:spPr>
        <p:txBody>
          <a:bodyPr vert="horz" lIns="91440" tIns="45720" rIns="91440" bIns="45720" rtlCol="0" anchor="b">
            <a:normAutofit/>
          </a:bodyPr>
          <a:lstStyle/>
          <a:p>
            <a:pPr>
              <a:spcBef>
                <a:spcPct val="20000"/>
              </a:spcBef>
            </a:pPr>
            <a:r>
              <a:rPr lang="en-US" sz="2400" b="1" kern="1200">
                <a:latin typeface="+mn-lt"/>
                <a:ea typeface="+mn-ea"/>
                <a:cs typeface="+mn-cs"/>
              </a:rPr>
              <a:t>(Ronaldson et al., 2022)</a:t>
            </a:r>
          </a:p>
        </p:txBody>
      </p:sp>
      <p:pic>
        <p:nvPicPr>
          <p:cNvPr id="7" name="Picture 6">
            <a:extLst>
              <a:ext uri="{FF2B5EF4-FFF2-40B4-BE49-F238E27FC236}">
                <a16:creationId xmlns:a16="http://schemas.microsoft.com/office/drawing/2014/main" id="{72ABDB8B-681B-4CA3-9878-EA4C0EB14E94}"/>
              </a:ext>
            </a:extLst>
          </p:cNvPr>
          <p:cNvPicPr>
            <a:picLocks noChangeAspect="1"/>
          </p:cNvPicPr>
          <p:nvPr/>
        </p:nvPicPr>
        <p:blipFill>
          <a:blip r:embed="rId3"/>
          <a:srcRect t="30492" b="11852"/>
          <a:stretch/>
        </p:blipFill>
        <p:spPr>
          <a:xfrm>
            <a:off x="4645025" y="2174875"/>
            <a:ext cx="4041775" cy="3414365"/>
          </a:xfrm>
          <a:prstGeom prst="rect">
            <a:avLst/>
          </a:prstGeom>
          <a:noFill/>
        </p:spPr>
      </p:pic>
    </p:spTree>
    <p:extLst>
      <p:ext uri="{BB962C8B-B14F-4D97-AF65-F5344CB8AC3E}">
        <p14:creationId xmlns:p14="http://schemas.microsoft.com/office/powerpoint/2010/main" val="15008526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DDA00-8EF0-E77F-4B43-35F0E57C4F41}"/>
              </a:ext>
            </a:extLst>
          </p:cNvPr>
          <p:cNvSpPr>
            <a:spLocks noGrp="1"/>
          </p:cNvSpPr>
          <p:nvPr>
            <p:ph type="title"/>
          </p:nvPr>
        </p:nvSpPr>
        <p:spPr>
          <a:xfrm>
            <a:off x="251520" y="908720"/>
            <a:ext cx="8229600" cy="796950"/>
          </a:xfrm>
        </p:spPr>
        <p:txBody>
          <a:bodyPr>
            <a:noAutofit/>
          </a:bodyPr>
          <a:lstStyle/>
          <a:p>
            <a:r>
              <a:rPr lang="en-GB" sz="3600" b="1" dirty="0"/>
              <a:t>Policy</a:t>
            </a:r>
          </a:p>
        </p:txBody>
      </p:sp>
      <p:sp>
        <p:nvSpPr>
          <p:cNvPr id="3" name="Content Placeholder 2">
            <a:extLst>
              <a:ext uri="{FF2B5EF4-FFF2-40B4-BE49-F238E27FC236}">
                <a16:creationId xmlns:a16="http://schemas.microsoft.com/office/drawing/2014/main" id="{D7ED11C4-A4C6-65AA-EEA1-E3F6BFEB0B5C}"/>
              </a:ext>
            </a:extLst>
          </p:cNvPr>
          <p:cNvSpPr>
            <a:spLocks noGrp="1"/>
          </p:cNvSpPr>
          <p:nvPr>
            <p:ph idx="1"/>
          </p:nvPr>
        </p:nvSpPr>
        <p:spPr>
          <a:xfrm>
            <a:off x="-9245" y="2132856"/>
            <a:ext cx="4869277" cy="2695438"/>
          </a:xfrm>
        </p:spPr>
        <p:txBody>
          <a:bodyPr>
            <a:normAutofit/>
          </a:bodyPr>
          <a:lstStyle/>
          <a:p>
            <a:pPr algn="just"/>
            <a:r>
              <a:rPr lang="en-US" sz="2000" dirty="0">
                <a:latin typeface="Arial" panose="020B0604020202020204" pitchFamily="34" charset="0"/>
                <a:cs typeface="Arial" panose="020B0604020202020204" pitchFamily="34" charset="0"/>
              </a:rPr>
              <a:t>The NHS Long Term Plan focuses on preventing Type 2 diabetes with healthier lifestyles.</a:t>
            </a:r>
          </a:p>
          <a:p>
            <a:pPr algn="just"/>
            <a:r>
              <a:rPr lang="en-US" sz="2000" dirty="0">
                <a:latin typeface="Arial" panose="020B0604020202020204" pitchFamily="34" charset="0"/>
                <a:cs typeface="Arial" panose="020B0604020202020204" pitchFamily="34" charset="0"/>
              </a:rPr>
              <a:t>Includes more funding for diabetes care to improve access to support.</a:t>
            </a:r>
          </a:p>
          <a:p>
            <a:pPr algn="just"/>
            <a:r>
              <a:rPr lang="en-US" sz="2000" dirty="0">
                <a:latin typeface="Arial" panose="020B0604020202020204" pitchFamily="34" charset="0"/>
                <a:cs typeface="Arial" panose="020B0604020202020204" pitchFamily="34" charset="0"/>
              </a:rPr>
              <a:t>Aims to reduce Type 2 diabetes rates across the UK.</a:t>
            </a:r>
          </a:p>
        </p:txBody>
      </p:sp>
      <p:sp>
        <p:nvSpPr>
          <p:cNvPr id="6" name="TextBox 5">
            <a:extLst>
              <a:ext uri="{FF2B5EF4-FFF2-40B4-BE49-F238E27FC236}">
                <a16:creationId xmlns:a16="http://schemas.microsoft.com/office/drawing/2014/main" id="{23DF6F14-C0D8-4AD2-9A61-6DA4D6A93549}"/>
              </a:ext>
            </a:extLst>
          </p:cNvPr>
          <p:cNvSpPr txBox="1"/>
          <p:nvPr/>
        </p:nvSpPr>
        <p:spPr>
          <a:xfrm>
            <a:off x="5796136" y="5013500"/>
            <a:ext cx="3449651" cy="369332"/>
          </a:xfrm>
          <a:prstGeom prst="rect">
            <a:avLst/>
          </a:prstGeom>
          <a:noFill/>
        </p:spPr>
        <p:txBody>
          <a:bodyPr wrap="square">
            <a:spAutoFit/>
          </a:bodyPr>
          <a:lstStyle/>
          <a:p>
            <a:pPr algn="ctr"/>
            <a:r>
              <a:rPr lang="en-GB" dirty="0"/>
              <a:t>(</a:t>
            </a:r>
            <a:r>
              <a:rPr lang="en-GB" dirty="0" err="1"/>
              <a:t>Alderwick</a:t>
            </a:r>
            <a:r>
              <a:rPr lang="en-GB" dirty="0"/>
              <a:t> &amp; Dixon, 2019)</a:t>
            </a:r>
          </a:p>
        </p:txBody>
      </p:sp>
      <p:pic>
        <p:nvPicPr>
          <p:cNvPr id="4" name="Picture 3">
            <a:extLst>
              <a:ext uri="{FF2B5EF4-FFF2-40B4-BE49-F238E27FC236}">
                <a16:creationId xmlns:a16="http://schemas.microsoft.com/office/drawing/2014/main" id="{6C4C2F4F-3E0B-4A98-AA6F-E38C6CCF13ED}"/>
              </a:ext>
            </a:extLst>
          </p:cNvPr>
          <p:cNvPicPr>
            <a:picLocks noChangeAspect="1"/>
          </p:cNvPicPr>
          <p:nvPr/>
        </p:nvPicPr>
        <p:blipFill>
          <a:blip r:embed="rId3"/>
          <a:stretch>
            <a:fillRect/>
          </a:stretch>
        </p:blipFill>
        <p:spPr>
          <a:xfrm>
            <a:off x="5004048" y="1705670"/>
            <a:ext cx="3779912" cy="3292606"/>
          </a:xfrm>
          <a:prstGeom prst="rect">
            <a:avLst/>
          </a:prstGeom>
        </p:spPr>
      </p:pic>
    </p:spTree>
    <p:extLst>
      <p:ext uri="{BB962C8B-B14F-4D97-AF65-F5344CB8AC3E}">
        <p14:creationId xmlns:p14="http://schemas.microsoft.com/office/powerpoint/2010/main" val="17560439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45DB2-D1E4-8C3C-9288-0285E12AC63C}"/>
              </a:ext>
            </a:extLst>
          </p:cNvPr>
          <p:cNvSpPr>
            <a:spLocks noGrp="1"/>
          </p:cNvSpPr>
          <p:nvPr>
            <p:ph type="title"/>
          </p:nvPr>
        </p:nvSpPr>
        <p:spPr>
          <a:xfrm>
            <a:off x="457200" y="274638"/>
            <a:ext cx="8229600" cy="1143000"/>
          </a:xfrm>
        </p:spPr>
        <p:txBody>
          <a:bodyPr vert="horz" lIns="91440" tIns="45720" rIns="91440" bIns="45720" rtlCol="0" anchor="ctr">
            <a:normAutofit/>
          </a:bodyPr>
          <a:lstStyle/>
          <a:p>
            <a:pPr>
              <a:lnSpc>
                <a:spcPct val="90000"/>
              </a:lnSpc>
            </a:pPr>
            <a:r>
              <a:rPr lang="en-GB" sz="3700" b="1"/>
              <a:t>Barriers/obstacles to community development</a:t>
            </a:r>
            <a:endParaRPr lang="en-GB" sz="3700"/>
          </a:p>
        </p:txBody>
      </p:sp>
      <p:sp>
        <p:nvSpPr>
          <p:cNvPr id="3" name="Content Placeholder 2">
            <a:extLst>
              <a:ext uri="{FF2B5EF4-FFF2-40B4-BE49-F238E27FC236}">
                <a16:creationId xmlns:a16="http://schemas.microsoft.com/office/drawing/2014/main" id="{8D487F98-1EA6-BF70-0F76-6420703ED133}"/>
              </a:ext>
            </a:extLst>
          </p:cNvPr>
          <p:cNvSpPr>
            <a:spLocks noGrp="1"/>
          </p:cNvSpPr>
          <p:nvPr>
            <p:ph sz="half" idx="2"/>
          </p:nvPr>
        </p:nvSpPr>
        <p:spPr>
          <a:xfrm>
            <a:off x="457200" y="2174875"/>
            <a:ext cx="4040188" cy="3414365"/>
          </a:xfrm>
        </p:spPr>
        <p:txBody>
          <a:bodyPr vert="horz" lIns="91440" tIns="45720" rIns="91440" bIns="45720" rtlCol="0">
            <a:normAutofit/>
          </a:bodyPr>
          <a:lstStyle/>
          <a:p>
            <a:r>
              <a:rPr lang="en-US" sz="2000" dirty="0">
                <a:latin typeface="Arial" panose="020B0604020202020204" pitchFamily="34" charset="0"/>
                <a:cs typeface="Arial" panose="020B0604020202020204" pitchFamily="34" charset="0"/>
              </a:rPr>
              <a:t>Funding Challenges</a:t>
            </a:r>
          </a:p>
          <a:p>
            <a:r>
              <a:rPr lang="en-US" sz="2000" dirty="0">
                <a:latin typeface="Arial" panose="020B0604020202020204" pitchFamily="34" charset="0"/>
                <a:cs typeface="Arial" panose="020B0604020202020204" pitchFamily="34" charset="0"/>
              </a:rPr>
              <a:t>Language Barriers</a:t>
            </a:r>
          </a:p>
          <a:p>
            <a:r>
              <a:rPr lang="en-US" sz="2000" dirty="0">
                <a:latin typeface="Arial" panose="020B0604020202020204" pitchFamily="34" charset="0"/>
                <a:cs typeface="Arial" panose="020B0604020202020204" pitchFamily="34" charset="0"/>
              </a:rPr>
              <a:t>Cultural Differences</a:t>
            </a:r>
          </a:p>
          <a:p>
            <a:r>
              <a:rPr lang="en-US" sz="2000" dirty="0">
                <a:latin typeface="Arial" panose="020B0604020202020204" pitchFamily="34" charset="0"/>
                <a:cs typeface="Arial" panose="020B0604020202020204" pitchFamily="34" charset="0"/>
              </a:rPr>
              <a:t>Technology Access</a:t>
            </a:r>
          </a:p>
          <a:p>
            <a:r>
              <a:rPr lang="en-US" sz="2000" dirty="0">
                <a:latin typeface="Arial" panose="020B0604020202020204" pitchFamily="34" charset="0"/>
                <a:cs typeface="Arial" panose="020B0604020202020204" pitchFamily="34" charset="0"/>
              </a:rPr>
              <a:t>Awareness Issues</a:t>
            </a:r>
            <a:endParaRPr lang="en-GB" sz="20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F5DD957-439B-4F51-B6FF-5EDBBC30537E}"/>
              </a:ext>
            </a:extLst>
          </p:cNvPr>
          <p:cNvSpPr txBox="1"/>
          <p:nvPr/>
        </p:nvSpPr>
        <p:spPr>
          <a:xfrm>
            <a:off x="4645025" y="1535113"/>
            <a:ext cx="4041775" cy="639762"/>
          </a:xfrm>
          <a:prstGeom prst="rect">
            <a:avLst/>
          </a:prstGeom>
        </p:spPr>
        <p:txBody>
          <a:bodyPr vert="horz" lIns="91440" tIns="45720" rIns="91440" bIns="45720" rtlCol="0" anchor="b">
            <a:normAutofit/>
          </a:bodyPr>
          <a:lstStyle/>
          <a:p>
            <a:pPr>
              <a:lnSpc>
                <a:spcPct val="90000"/>
              </a:lnSpc>
              <a:spcBef>
                <a:spcPct val="20000"/>
              </a:spcBef>
            </a:pPr>
            <a:r>
              <a:rPr lang="en-US" sz="2000" b="1" kern="1200">
                <a:latin typeface="+mn-lt"/>
                <a:ea typeface="+mn-ea"/>
                <a:cs typeface="+mn-cs"/>
              </a:rPr>
              <a:t>(Silverman &amp; Patterson, 2021)</a:t>
            </a:r>
          </a:p>
        </p:txBody>
      </p:sp>
      <p:pic>
        <p:nvPicPr>
          <p:cNvPr id="4" name="Picture 3">
            <a:extLst>
              <a:ext uri="{FF2B5EF4-FFF2-40B4-BE49-F238E27FC236}">
                <a16:creationId xmlns:a16="http://schemas.microsoft.com/office/drawing/2014/main" id="{9F5F7617-AB02-41A2-80AB-BFC16851AFE7}"/>
              </a:ext>
            </a:extLst>
          </p:cNvPr>
          <p:cNvPicPr>
            <a:picLocks noChangeAspect="1"/>
          </p:cNvPicPr>
          <p:nvPr/>
        </p:nvPicPr>
        <p:blipFill>
          <a:blip r:embed="rId3"/>
          <a:stretch>
            <a:fillRect/>
          </a:stretch>
        </p:blipFill>
        <p:spPr>
          <a:xfrm>
            <a:off x="4645025" y="2179460"/>
            <a:ext cx="4041775" cy="3405195"/>
          </a:xfrm>
          <a:prstGeom prst="rect">
            <a:avLst/>
          </a:prstGeom>
          <a:noFill/>
        </p:spPr>
      </p:pic>
    </p:spTree>
    <p:extLst>
      <p:ext uri="{BB962C8B-B14F-4D97-AF65-F5344CB8AC3E}">
        <p14:creationId xmlns:p14="http://schemas.microsoft.com/office/powerpoint/2010/main" val="1744270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8B2A2-B57A-D7BD-9560-2DF103992541}"/>
              </a:ext>
            </a:extLst>
          </p:cNvPr>
          <p:cNvSpPr>
            <a:spLocks noGrp="1"/>
          </p:cNvSpPr>
          <p:nvPr>
            <p:ph type="title"/>
          </p:nvPr>
        </p:nvSpPr>
        <p:spPr/>
        <p:txBody>
          <a:bodyPr/>
          <a:lstStyle/>
          <a:p>
            <a:r>
              <a:rPr lang="en-GB" b="1" dirty="0"/>
              <a:t>Recommendations</a:t>
            </a:r>
          </a:p>
        </p:txBody>
      </p:sp>
      <p:sp>
        <p:nvSpPr>
          <p:cNvPr id="3" name="Content Placeholder 2">
            <a:extLst>
              <a:ext uri="{FF2B5EF4-FFF2-40B4-BE49-F238E27FC236}">
                <a16:creationId xmlns:a16="http://schemas.microsoft.com/office/drawing/2014/main" id="{F1659EE3-E57E-A609-2DF7-E4C55C3D211A}"/>
              </a:ext>
            </a:extLst>
          </p:cNvPr>
          <p:cNvSpPr>
            <a:spLocks noGrp="1"/>
          </p:cNvSpPr>
          <p:nvPr>
            <p:ph idx="1"/>
          </p:nvPr>
        </p:nvSpPr>
        <p:spPr>
          <a:xfrm>
            <a:off x="457200" y="1600201"/>
            <a:ext cx="4978896" cy="3556991"/>
          </a:xfrm>
        </p:spPr>
        <p:txBody>
          <a:bodyPr>
            <a:normAutofit/>
          </a:bodyPr>
          <a:lstStyle/>
          <a:p>
            <a:r>
              <a:rPr lang="en-US" sz="2000" dirty="0">
                <a:latin typeface="Arial" panose="020B0604020202020204" pitchFamily="34" charset="0"/>
                <a:cs typeface="Arial" panose="020B0604020202020204" pitchFamily="34" charset="0"/>
              </a:rPr>
              <a:t>Increase Funding</a:t>
            </a:r>
          </a:p>
          <a:p>
            <a:r>
              <a:rPr lang="en-US" sz="2000" dirty="0">
                <a:latin typeface="Arial" panose="020B0604020202020204" pitchFamily="34" charset="0"/>
                <a:cs typeface="Arial" panose="020B0604020202020204" pitchFamily="34" charset="0"/>
              </a:rPr>
              <a:t>Multilingual Information</a:t>
            </a:r>
          </a:p>
          <a:p>
            <a:r>
              <a:rPr lang="en-US" sz="2000" dirty="0">
                <a:latin typeface="Arial" panose="020B0604020202020204" pitchFamily="34" charset="0"/>
                <a:cs typeface="Arial" panose="020B0604020202020204" pitchFamily="34" charset="0"/>
              </a:rPr>
              <a:t>Community Leader Training</a:t>
            </a:r>
          </a:p>
          <a:p>
            <a:r>
              <a:rPr lang="en-US" sz="2000" dirty="0">
                <a:latin typeface="Arial" panose="020B0604020202020204" pitchFamily="34" charset="0"/>
                <a:cs typeface="Arial" panose="020B0604020202020204" pitchFamily="34" charset="0"/>
              </a:rPr>
              <a:t>Technology Access</a:t>
            </a:r>
          </a:p>
          <a:p>
            <a:r>
              <a:rPr lang="en-US" sz="2000" dirty="0">
                <a:latin typeface="Arial" panose="020B0604020202020204" pitchFamily="34" charset="0"/>
                <a:cs typeface="Arial" panose="020B0604020202020204" pitchFamily="34" charset="0"/>
              </a:rPr>
              <a:t>School Programs</a:t>
            </a:r>
          </a:p>
          <a:p>
            <a:r>
              <a:rPr lang="en-US" sz="2000" dirty="0">
                <a:latin typeface="Arial" panose="020B0604020202020204" pitchFamily="34" charset="0"/>
                <a:cs typeface="Arial" panose="020B0604020202020204" pitchFamily="34" charset="0"/>
              </a:rPr>
              <a:t>Local Media Outreach</a:t>
            </a:r>
          </a:p>
          <a:p>
            <a:r>
              <a:rPr lang="en-US" sz="2000" dirty="0">
                <a:latin typeface="Arial" panose="020B0604020202020204" pitchFamily="34" charset="0"/>
                <a:cs typeface="Arial" panose="020B0604020202020204" pitchFamily="34" charset="0"/>
              </a:rPr>
              <a:t>Health Fairs</a:t>
            </a:r>
          </a:p>
        </p:txBody>
      </p:sp>
      <p:pic>
        <p:nvPicPr>
          <p:cNvPr id="4" name="Picture 3">
            <a:extLst>
              <a:ext uri="{FF2B5EF4-FFF2-40B4-BE49-F238E27FC236}">
                <a16:creationId xmlns:a16="http://schemas.microsoft.com/office/drawing/2014/main" id="{294102EA-B7B9-4D3A-B411-53DC90362C87}"/>
              </a:ext>
            </a:extLst>
          </p:cNvPr>
          <p:cNvPicPr>
            <a:picLocks noChangeAspect="1"/>
          </p:cNvPicPr>
          <p:nvPr/>
        </p:nvPicPr>
        <p:blipFill>
          <a:blip r:embed="rId3"/>
          <a:stretch>
            <a:fillRect/>
          </a:stretch>
        </p:blipFill>
        <p:spPr>
          <a:xfrm>
            <a:off x="5416807" y="1600200"/>
            <a:ext cx="3556991" cy="3556991"/>
          </a:xfrm>
          <a:prstGeom prst="rect">
            <a:avLst/>
          </a:prstGeom>
        </p:spPr>
      </p:pic>
      <p:sp>
        <p:nvSpPr>
          <p:cNvPr id="6" name="TextBox 5">
            <a:extLst>
              <a:ext uri="{FF2B5EF4-FFF2-40B4-BE49-F238E27FC236}">
                <a16:creationId xmlns:a16="http://schemas.microsoft.com/office/drawing/2014/main" id="{AA39507B-03B7-4A20-ADA1-C608F155E6D2}"/>
              </a:ext>
            </a:extLst>
          </p:cNvPr>
          <p:cNvSpPr txBox="1"/>
          <p:nvPr/>
        </p:nvSpPr>
        <p:spPr>
          <a:xfrm>
            <a:off x="5587009" y="4603194"/>
            <a:ext cx="3556991" cy="369332"/>
          </a:xfrm>
          <a:prstGeom prst="rect">
            <a:avLst/>
          </a:prstGeom>
          <a:noFill/>
        </p:spPr>
        <p:txBody>
          <a:bodyPr wrap="square">
            <a:spAutoFit/>
          </a:bodyPr>
          <a:lstStyle/>
          <a:p>
            <a:pPr algn="ctr"/>
            <a:r>
              <a:rPr lang="en-GB" dirty="0"/>
              <a:t>(Edelman &amp; </a:t>
            </a:r>
            <a:r>
              <a:rPr lang="en-GB" dirty="0" err="1"/>
              <a:t>Kudzma</a:t>
            </a:r>
            <a:r>
              <a:rPr lang="en-GB" dirty="0"/>
              <a:t>, 2021)</a:t>
            </a:r>
          </a:p>
        </p:txBody>
      </p:sp>
    </p:spTree>
    <p:extLst>
      <p:ext uri="{BB962C8B-B14F-4D97-AF65-F5344CB8AC3E}">
        <p14:creationId xmlns:p14="http://schemas.microsoft.com/office/powerpoint/2010/main" val="11415204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AFBC5-0F5F-44BA-FC45-08C0580CA4F5}"/>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2E59EE40-01EE-EF1E-290A-D850EAF157DF}"/>
              </a:ext>
            </a:extLst>
          </p:cNvPr>
          <p:cNvSpPr>
            <a:spLocks noGrp="1"/>
          </p:cNvSpPr>
          <p:nvPr>
            <p:ph idx="1"/>
          </p:nvPr>
        </p:nvSpPr>
        <p:spPr/>
        <p:txBody>
          <a:bodyPr/>
          <a:lstStyle/>
          <a:p>
            <a:pPr algn="just"/>
            <a:r>
              <a:rPr lang="en-GB" sz="2000" dirty="0">
                <a:latin typeface="Arial" panose="020B0604020202020204" pitchFamily="34" charset="0"/>
                <a:cs typeface="Arial" panose="020B0604020202020204" pitchFamily="34" charset="0"/>
              </a:rPr>
              <a:t>This presentation</a:t>
            </a:r>
            <a:r>
              <a:rPr lang="en-GB" sz="2000" dirty="0">
                <a:effectLst/>
                <a:latin typeface="Arial" panose="020B0604020202020204" pitchFamily="34" charset="0"/>
                <a:ea typeface="Times New Roman" panose="02020603050405020304" pitchFamily="18" charset="0"/>
                <a:cs typeface="Times New Roman" panose="02020603050405020304" pitchFamily="18" charset="0"/>
              </a:rPr>
              <a:t> is </a:t>
            </a:r>
            <a:r>
              <a:rPr lang="en-GB" sz="2000" dirty="0">
                <a:latin typeface="Arial" panose="020B0604020202020204" pitchFamily="34" charset="0"/>
                <a:ea typeface="Times New Roman" panose="02020603050405020304" pitchFamily="18" charset="0"/>
                <a:cs typeface="Times New Roman" panose="02020603050405020304" pitchFamily="18" charset="0"/>
              </a:rPr>
              <a:t>about how </a:t>
            </a:r>
            <a:r>
              <a:rPr lang="en-GB" sz="2000" dirty="0">
                <a:effectLst/>
                <a:latin typeface="Arial" panose="020B0604020202020204" pitchFamily="34" charset="0"/>
                <a:ea typeface="Times New Roman" panose="02020603050405020304" pitchFamily="18" charset="0"/>
                <a:cs typeface="Times New Roman" panose="02020603050405020304" pitchFamily="18" charset="0"/>
              </a:rPr>
              <a:t>to improve diabetes care in the Tower Hamlets community. More funding, more awareness, and the use of digitized tools can help to offer better support regarding the issue. Involving local leaders and offering information in different languages will help everyone. If implemented successfully, these will encourage community health and enhance the lives of all those who reside in the community.</a:t>
            </a:r>
          </a:p>
          <a:p>
            <a:pPr algn="just"/>
            <a:endParaRPr lang="en-GB" altLang="en-US" dirty="0"/>
          </a:p>
        </p:txBody>
      </p:sp>
    </p:spTree>
    <p:extLst>
      <p:ext uri="{BB962C8B-B14F-4D97-AF65-F5344CB8AC3E}">
        <p14:creationId xmlns:p14="http://schemas.microsoft.com/office/powerpoint/2010/main" val="7734774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75954-8C3F-3E4A-14FC-8362731AF2A2}"/>
              </a:ext>
            </a:extLst>
          </p:cNvPr>
          <p:cNvSpPr>
            <a:spLocks noGrp="1"/>
          </p:cNvSpPr>
          <p:nvPr>
            <p:ph type="title"/>
          </p:nvPr>
        </p:nvSpPr>
        <p:spPr>
          <a:xfrm>
            <a:off x="441459" y="116632"/>
            <a:ext cx="8229600" cy="519231"/>
          </a:xfrm>
        </p:spPr>
        <p:txBody>
          <a:bodyPr>
            <a:normAutofit fontScale="90000"/>
          </a:bodyPr>
          <a:lstStyle/>
          <a:p>
            <a:r>
              <a:rPr lang="en-GB" b="1" dirty="0"/>
              <a:t>Reference.</a:t>
            </a:r>
          </a:p>
        </p:txBody>
      </p:sp>
      <p:sp>
        <p:nvSpPr>
          <p:cNvPr id="3" name="Content Placeholder 2">
            <a:extLst>
              <a:ext uri="{FF2B5EF4-FFF2-40B4-BE49-F238E27FC236}">
                <a16:creationId xmlns:a16="http://schemas.microsoft.com/office/drawing/2014/main" id="{CC79A833-D061-9C43-8618-E784667A9359}"/>
              </a:ext>
            </a:extLst>
          </p:cNvPr>
          <p:cNvSpPr>
            <a:spLocks noGrp="1"/>
          </p:cNvSpPr>
          <p:nvPr>
            <p:ph idx="1"/>
          </p:nvPr>
        </p:nvSpPr>
        <p:spPr>
          <a:xfrm>
            <a:off x="107504" y="764704"/>
            <a:ext cx="9036496" cy="4824536"/>
          </a:xfrm>
        </p:spPr>
        <p:txBody>
          <a:bodyPr>
            <a:normAutofit fontScale="92500" lnSpcReduction="10000"/>
          </a:bodyPr>
          <a:lstStyle/>
          <a:p>
            <a:pPr marL="0" indent="0" algn="just">
              <a:buNone/>
            </a:pPr>
            <a:r>
              <a:rPr lang="en-US" sz="1500" dirty="0" err="1">
                <a:latin typeface="Arial" panose="020B0604020202020204" pitchFamily="34" charset="0"/>
                <a:cs typeface="Arial" panose="020B0604020202020204" pitchFamily="34" charset="0"/>
              </a:rPr>
              <a:t>Alderwick</a:t>
            </a:r>
            <a:r>
              <a:rPr lang="en-US" sz="1500" dirty="0">
                <a:latin typeface="Arial" panose="020B0604020202020204" pitchFamily="34" charset="0"/>
                <a:cs typeface="Arial" panose="020B0604020202020204" pitchFamily="34" charset="0"/>
              </a:rPr>
              <a:t>, H., &amp; Dixon, J. (2019). The NHS long-term plan. </a:t>
            </a:r>
            <a:r>
              <a:rPr lang="en-US" sz="1500" dirty="0" err="1">
                <a:latin typeface="Arial" panose="020B0604020202020204" pitchFamily="34" charset="0"/>
                <a:cs typeface="Arial" panose="020B0604020202020204" pitchFamily="34" charset="0"/>
              </a:rPr>
              <a:t>bmj</a:t>
            </a:r>
            <a:r>
              <a:rPr lang="en-US" sz="1500" dirty="0">
                <a:latin typeface="Arial" panose="020B0604020202020204" pitchFamily="34" charset="0"/>
                <a:cs typeface="Arial" panose="020B0604020202020204" pitchFamily="34" charset="0"/>
              </a:rPr>
              <a:t>, 364.</a:t>
            </a:r>
          </a:p>
          <a:p>
            <a:pPr marL="0" indent="0" algn="just">
              <a:buNone/>
            </a:pPr>
            <a:r>
              <a:rPr lang="en-US" sz="1500" dirty="0">
                <a:latin typeface="Arial" panose="020B0604020202020204" pitchFamily="34" charset="0"/>
                <a:cs typeface="Arial" panose="020B0604020202020204" pitchFamily="34" charset="0"/>
              </a:rPr>
              <a:t>Barton, H., Grant, M., &amp; Guise, R. (2021). Shaping neighborhoods: for local health and global sustainability. Routledge.</a:t>
            </a:r>
          </a:p>
          <a:p>
            <a:pPr marL="0" indent="0" algn="just">
              <a:buNone/>
            </a:pPr>
            <a:r>
              <a:rPr lang="en-US" sz="1500" dirty="0">
                <a:latin typeface="Arial" panose="020B0604020202020204" pitchFamily="34" charset="0"/>
                <a:cs typeface="Arial" panose="020B0604020202020204" pitchFamily="34" charset="0"/>
              </a:rPr>
              <a:t>Edelman, C., &amp; </a:t>
            </a:r>
            <a:r>
              <a:rPr lang="en-US" sz="1500" dirty="0" err="1">
                <a:latin typeface="Arial" panose="020B0604020202020204" pitchFamily="34" charset="0"/>
                <a:cs typeface="Arial" panose="020B0604020202020204" pitchFamily="34" charset="0"/>
              </a:rPr>
              <a:t>Kudzma</a:t>
            </a:r>
            <a:r>
              <a:rPr lang="en-US" sz="1500" dirty="0">
                <a:latin typeface="Arial" panose="020B0604020202020204" pitchFamily="34" charset="0"/>
                <a:cs typeface="Arial" panose="020B0604020202020204" pitchFamily="34" charset="0"/>
              </a:rPr>
              <a:t>, E. C. (2021). Health promotion throughout the life span-e-book. Elsevier Health Sciences.</a:t>
            </a:r>
          </a:p>
          <a:p>
            <a:pPr marL="0" indent="0" algn="just">
              <a:buNone/>
            </a:pPr>
            <a:r>
              <a:rPr lang="en-US" sz="1500" dirty="0">
                <a:latin typeface="Arial" panose="020B0604020202020204" pitchFamily="34" charset="0"/>
                <a:cs typeface="Arial" panose="020B0604020202020204" pitchFamily="34" charset="0"/>
              </a:rPr>
              <a:t>Fearon, R. P., &amp; Roisman, G. I. (2017). Attachment theory: progress and future directions. Current opinion in psychology, 15, 131-136.</a:t>
            </a:r>
          </a:p>
          <a:p>
            <a:pPr marL="0" indent="0" algn="just">
              <a:buNone/>
            </a:pPr>
            <a:r>
              <a:rPr lang="en-US" sz="1500" dirty="0">
                <a:latin typeface="Arial" panose="020B0604020202020204" pitchFamily="34" charset="0"/>
                <a:cs typeface="Arial" panose="020B0604020202020204" pitchFamily="34" charset="0"/>
              </a:rPr>
              <a:t>Khan, H., Chowdhury, A., Lasker, S. S., &amp; Chowdhury, T. A. (2020). The effect of COVID-19 on Ramadan fasting in people with diabetes in East London 2020: The East London diabetes in Ramadan survey. diabetes research and clinical practice, 169, 108476.</a:t>
            </a:r>
          </a:p>
          <a:p>
            <a:pPr marL="0" indent="0" algn="just">
              <a:buNone/>
            </a:pPr>
            <a:r>
              <a:rPr lang="en-US" sz="1500" dirty="0">
                <a:latin typeface="Arial" panose="020B0604020202020204" pitchFamily="34" charset="0"/>
                <a:cs typeface="Arial" panose="020B0604020202020204" pitchFamily="34" charset="0"/>
              </a:rPr>
              <a:t>Lowe, T. (2021). What is “community” and why is it important Centre For Public Impact (CPI).</a:t>
            </a:r>
          </a:p>
          <a:p>
            <a:pPr marL="0" indent="0" algn="just">
              <a:buNone/>
            </a:pPr>
            <a:r>
              <a:rPr lang="en-US" sz="1500" dirty="0">
                <a:latin typeface="Arial" panose="020B0604020202020204" pitchFamily="34" charset="0"/>
                <a:cs typeface="Arial" panose="020B0604020202020204" pitchFamily="34" charset="0"/>
              </a:rPr>
              <a:t>Parker, E., &amp; Fleming, M. L. (2020). Health promotion: Principles and practice in the Australian context. Routledge.</a:t>
            </a:r>
          </a:p>
          <a:p>
            <a:pPr marL="0" indent="0" algn="just">
              <a:buNone/>
            </a:pPr>
            <a:r>
              <a:rPr lang="en-US" sz="1500" dirty="0">
                <a:latin typeface="Arial" panose="020B0604020202020204" pitchFamily="34" charset="0"/>
                <a:cs typeface="Arial" panose="020B0604020202020204" pitchFamily="34" charset="0"/>
              </a:rPr>
              <a:t>Quin, M., Carmichael, L., &amp; Hopper, C. (2023). Implementing Health Impact Assessment policy on infrastructure development in the London Borough of Tower Hamlets. Cities &amp; Health, 7(3), 303-311.</a:t>
            </a:r>
          </a:p>
          <a:p>
            <a:pPr marL="0" indent="0" algn="just">
              <a:buNone/>
            </a:pPr>
            <a:r>
              <a:rPr lang="en-US" sz="1500" dirty="0">
                <a:latin typeface="Arial" panose="020B0604020202020204" pitchFamily="34" charset="0"/>
                <a:cs typeface="Arial" panose="020B0604020202020204" pitchFamily="34" charset="0"/>
              </a:rPr>
              <a:t>Ronaldson, A., Freestone, M., Zhang, H., Marsh, W., &amp; </a:t>
            </a:r>
            <a:r>
              <a:rPr lang="en-US" sz="1500" dirty="0" err="1">
                <a:latin typeface="Arial" panose="020B0604020202020204" pitchFamily="34" charset="0"/>
                <a:cs typeface="Arial" panose="020B0604020202020204" pitchFamily="34" charset="0"/>
              </a:rPr>
              <a:t>Bhui</a:t>
            </a:r>
            <a:r>
              <a:rPr lang="en-US" sz="1500" dirty="0">
                <a:latin typeface="Arial" panose="020B0604020202020204" pitchFamily="34" charset="0"/>
                <a:cs typeface="Arial" panose="020B0604020202020204" pitchFamily="34" charset="0"/>
              </a:rPr>
              <a:t>, K. (2022). Using Structural Equation Modelling in Routine Clinical Data on Diabetes and Depression: Observational Cohort Study. </a:t>
            </a:r>
            <a:r>
              <a:rPr lang="en-US" sz="1500" dirty="0" err="1">
                <a:latin typeface="Arial" panose="020B0604020202020204" pitchFamily="34" charset="0"/>
                <a:cs typeface="Arial" panose="020B0604020202020204" pitchFamily="34" charset="0"/>
              </a:rPr>
              <a:t>JMIRx</a:t>
            </a:r>
            <a:r>
              <a:rPr lang="en-US" sz="1500" dirty="0">
                <a:latin typeface="Arial" panose="020B0604020202020204" pitchFamily="34" charset="0"/>
                <a:cs typeface="Arial" panose="020B0604020202020204" pitchFamily="34" charset="0"/>
              </a:rPr>
              <a:t> Med, 3(2), e22912.</a:t>
            </a:r>
          </a:p>
          <a:p>
            <a:pPr marL="0" indent="0" algn="just">
              <a:buNone/>
            </a:pPr>
            <a:r>
              <a:rPr lang="en-US" sz="1500" dirty="0">
                <a:latin typeface="Arial" panose="020B0604020202020204" pitchFamily="34" charset="0"/>
                <a:cs typeface="Arial" panose="020B0604020202020204" pitchFamily="34" charset="0"/>
              </a:rPr>
              <a:t>Sanders, D. (2023). The struggle for health: medicine and the politics of underdevelopment. Oxford University Press.</a:t>
            </a:r>
          </a:p>
          <a:p>
            <a:pPr marL="0" indent="0" algn="just">
              <a:buNone/>
            </a:pPr>
            <a:r>
              <a:rPr lang="en-US" sz="1500" dirty="0">
                <a:latin typeface="Arial" panose="020B0604020202020204" pitchFamily="34" charset="0"/>
                <a:cs typeface="Arial" panose="020B0604020202020204" pitchFamily="34" charset="0"/>
              </a:rPr>
              <a:t>Silverman, R. M., &amp; Patterson, K. (2021). Qualitative research methods for community development. Routledge.</a:t>
            </a:r>
          </a:p>
          <a:p>
            <a:pPr marL="0" indent="0" algn="just">
              <a:buNone/>
            </a:pPr>
            <a:r>
              <a:rPr lang="en-US" sz="1500" dirty="0">
                <a:latin typeface="Arial" panose="020B0604020202020204" pitchFamily="34" charset="0"/>
                <a:cs typeface="Arial" panose="020B0604020202020204" pitchFamily="34" charset="0"/>
              </a:rPr>
              <a:t>Tower Hamlets Council (2024). 'Type 2 Diabetes '. Available at: https://www.towerhamlets.gov.uk/Documents/Public-Health/JSNA/Type_2_diabetes.</a:t>
            </a:r>
          </a:p>
          <a:p>
            <a:pPr marL="0" indent="0">
              <a:buNone/>
            </a:pPr>
            <a:endParaRPr lang="en-US" sz="1100" dirty="0"/>
          </a:p>
        </p:txBody>
      </p:sp>
    </p:spTree>
    <p:extLst>
      <p:ext uri="{BB962C8B-B14F-4D97-AF65-F5344CB8AC3E}">
        <p14:creationId xmlns:p14="http://schemas.microsoft.com/office/powerpoint/2010/main" val="1132038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schemas.microsoft.com/office/2006/metadata/properties"/>
    <ds:schemaRef ds:uri="303dbf9b-b85b-46a0-94f1-894078c07ec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65533</TotalTime>
  <Words>2941</Words>
  <Application>Microsoft Office PowerPoint</Application>
  <PresentationFormat>On-screen Show (4:3)</PresentationFormat>
  <Paragraphs>143</Paragraphs>
  <Slides>16</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Century Schoolbook</vt:lpstr>
      <vt:lpstr>Myriad Pro</vt:lpstr>
      <vt:lpstr>Times New Roman</vt:lpstr>
      <vt:lpstr>20140311PresentationUWTSDTemplate</vt:lpstr>
      <vt:lpstr>PowerPoint Presentation</vt:lpstr>
      <vt:lpstr>Community development</vt:lpstr>
      <vt:lpstr>Introduction</vt:lpstr>
      <vt:lpstr>Demographics</vt:lpstr>
      <vt:lpstr>Population</vt:lpstr>
      <vt:lpstr>Key Issues</vt:lpstr>
      <vt:lpstr>Stakeholders involved in the program</vt:lpstr>
      <vt:lpstr>Use of digital media and technologies for community development</vt:lpstr>
      <vt:lpstr>Maslow’s Hierarchy of Needs</vt:lpstr>
      <vt:lpstr>Attachment Theory</vt:lpstr>
      <vt:lpstr>Legislation</vt:lpstr>
      <vt:lpstr>Policy</vt:lpstr>
      <vt:lpstr>Barriers/obstacles to community development</vt:lpstr>
      <vt:lpstr>Recommendations</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PORTIA TURKSON</dc:creator>
  <cp:lastModifiedBy>Portia Turkson (2122363)</cp:lastModifiedBy>
  <cp:revision>32</cp:revision>
  <dcterms:created xsi:type="dcterms:W3CDTF">2015-04-14T15:21:28Z</dcterms:created>
  <dcterms:modified xsi:type="dcterms:W3CDTF">2024-11-27T13:10:35Z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