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4" r:id="rId1"/>
    <p:sldMasterId id="2147483952" r:id="rId2"/>
    <p:sldMasterId id="2147483970" r:id="rId3"/>
    <p:sldMasterId id="2147484050" r:id="rId4"/>
  </p:sldMasterIdLst>
  <p:sldIdLst>
    <p:sldId id="264" r:id="rId5"/>
    <p:sldId id="256" r:id="rId6"/>
    <p:sldId id="261" r:id="rId7"/>
    <p:sldId id="257" r:id="rId8"/>
    <p:sldId id="258" r:id="rId9"/>
    <p:sldId id="259" r:id="rId10"/>
    <p:sldId id="260" r:id="rId11"/>
    <p:sldId id="262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63" r:id="rId20"/>
    <p:sldId id="27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6607C"/>
    <a:srgbClr val="0C86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4BB08E-78C7-4D67-9E2C-79C67EBE3A61}" v="10" dt="2024-03-04T06:49:45.6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3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 Vasiu" userId="8a1abc2d7274e6c6" providerId="LiveId" clId="{C14BB08E-78C7-4D67-9E2C-79C67EBE3A61}"/>
    <pc:docChg chg="undo custSel addSld modSld sldOrd">
      <pc:chgData name="Raluca Vasiu" userId="8a1abc2d7274e6c6" providerId="LiveId" clId="{C14BB08E-78C7-4D67-9E2C-79C67EBE3A61}" dt="2024-03-04T06:56:26.339" v="80" actId="120"/>
      <pc:docMkLst>
        <pc:docMk/>
      </pc:docMkLst>
      <pc:sldChg chg="addSp modSp new mod ord">
        <pc:chgData name="Raluca Vasiu" userId="8a1abc2d7274e6c6" providerId="LiveId" clId="{C14BB08E-78C7-4D67-9E2C-79C67EBE3A61}" dt="2024-03-04T06:43:12.764" v="35" actId="122"/>
        <pc:sldMkLst>
          <pc:docMk/>
          <pc:sldMk cId="2259433744" sldId="265"/>
        </pc:sldMkLst>
        <pc:spChg chg="add mod">
          <ac:chgData name="Raluca Vasiu" userId="8a1abc2d7274e6c6" providerId="LiveId" clId="{C14BB08E-78C7-4D67-9E2C-79C67EBE3A61}" dt="2024-03-04T06:41:32.835" v="8" actId="20577"/>
          <ac:spMkLst>
            <pc:docMk/>
            <pc:sldMk cId="2259433744" sldId="265"/>
            <ac:spMk id="4" creationId="{0F909E97-988E-16CF-CC3A-7BCC905F975E}"/>
          </ac:spMkLst>
        </pc:spChg>
        <pc:spChg chg="add mod">
          <ac:chgData name="Raluca Vasiu" userId="8a1abc2d7274e6c6" providerId="LiveId" clId="{C14BB08E-78C7-4D67-9E2C-79C67EBE3A61}" dt="2024-03-04T06:43:12.764" v="35" actId="122"/>
          <ac:spMkLst>
            <pc:docMk/>
            <pc:sldMk cId="2259433744" sldId="265"/>
            <ac:spMk id="5" creationId="{FF668272-67A1-9442-530B-968AA01D24C5}"/>
          </ac:spMkLst>
        </pc:spChg>
        <pc:picChg chg="add">
          <ac:chgData name="Raluca Vasiu" userId="8a1abc2d7274e6c6" providerId="LiveId" clId="{C14BB08E-78C7-4D67-9E2C-79C67EBE3A61}" dt="2024-03-04T06:40:19.335" v="3"/>
          <ac:picMkLst>
            <pc:docMk/>
            <pc:sldMk cId="2259433744" sldId="265"/>
            <ac:picMk id="2" creationId="{B6CF6638-75E1-2A4C-D3DC-D402637072CE}"/>
          </ac:picMkLst>
        </pc:picChg>
      </pc:sldChg>
      <pc:sldChg chg="addSp delSp modSp new mod ord setBg">
        <pc:chgData name="Raluca Vasiu" userId="8a1abc2d7274e6c6" providerId="LiveId" clId="{C14BB08E-78C7-4D67-9E2C-79C67EBE3A61}" dt="2024-03-04T06:46:31.063" v="54"/>
        <pc:sldMkLst>
          <pc:docMk/>
          <pc:sldMk cId="3968004409" sldId="266"/>
        </pc:sldMkLst>
        <pc:spChg chg="add del">
          <ac:chgData name="Raluca Vasiu" userId="8a1abc2d7274e6c6" providerId="LiveId" clId="{C14BB08E-78C7-4D67-9E2C-79C67EBE3A61}" dt="2024-03-04T06:44:02.253" v="38" actId="22"/>
          <ac:spMkLst>
            <pc:docMk/>
            <pc:sldMk cId="3968004409" sldId="266"/>
            <ac:spMk id="3" creationId="{2D9428B5-7662-3A45-E950-C272EC704DCA}"/>
          </ac:spMkLst>
        </pc:spChg>
        <pc:spChg chg="add mod">
          <ac:chgData name="Raluca Vasiu" userId="8a1abc2d7274e6c6" providerId="LiveId" clId="{C14BB08E-78C7-4D67-9E2C-79C67EBE3A61}" dt="2024-03-04T06:44:17.022" v="39"/>
          <ac:spMkLst>
            <pc:docMk/>
            <pc:sldMk cId="3968004409" sldId="266"/>
            <ac:spMk id="4" creationId="{6E859997-8E50-F204-40D0-6D9ADF71EFB2}"/>
          </ac:spMkLst>
        </pc:spChg>
        <pc:spChg chg="add mod">
          <ac:chgData name="Raluca Vasiu" userId="8a1abc2d7274e6c6" providerId="LiveId" clId="{C14BB08E-78C7-4D67-9E2C-79C67EBE3A61}" dt="2024-03-04T06:44:17.022" v="39"/>
          <ac:spMkLst>
            <pc:docMk/>
            <pc:sldMk cId="3968004409" sldId="266"/>
            <ac:spMk id="5" creationId="{DE1350DA-DBB4-8EDA-34A9-66728EA8F63D}"/>
          </ac:spMkLst>
        </pc:spChg>
        <pc:spChg chg="add mod">
          <ac:chgData name="Raluca Vasiu" userId="8a1abc2d7274e6c6" providerId="LiveId" clId="{C14BB08E-78C7-4D67-9E2C-79C67EBE3A61}" dt="2024-03-04T06:44:17.022" v="39"/>
          <ac:spMkLst>
            <pc:docMk/>
            <pc:sldMk cId="3968004409" sldId="266"/>
            <ac:spMk id="6" creationId="{BDA6DD9E-5D8B-E669-BBF6-9D4F58439F64}"/>
          </ac:spMkLst>
        </pc:spChg>
        <pc:spChg chg="add mod">
          <ac:chgData name="Raluca Vasiu" userId="8a1abc2d7274e6c6" providerId="LiveId" clId="{C14BB08E-78C7-4D67-9E2C-79C67EBE3A61}" dt="2024-03-04T06:46:23.661" v="52" actId="207"/>
          <ac:spMkLst>
            <pc:docMk/>
            <pc:sldMk cId="3968004409" sldId="266"/>
            <ac:spMk id="8" creationId="{D764B22F-8CBC-4D3F-1337-BEACDF8A08B0}"/>
          </ac:spMkLst>
        </pc:spChg>
        <pc:picChg chg="add mod">
          <ac:chgData name="Raluca Vasiu" userId="8a1abc2d7274e6c6" providerId="LiveId" clId="{C14BB08E-78C7-4D67-9E2C-79C67EBE3A61}" dt="2024-03-04T06:44:17.022" v="39"/>
          <ac:picMkLst>
            <pc:docMk/>
            <pc:sldMk cId="3968004409" sldId="266"/>
            <ac:picMk id="7" creationId="{9C2432C0-B3AE-8892-2AA7-7F96142CFE0D}"/>
          </ac:picMkLst>
        </pc:picChg>
      </pc:sldChg>
      <pc:sldChg chg="addSp new">
        <pc:chgData name="Raluca Vasiu" userId="8a1abc2d7274e6c6" providerId="LiveId" clId="{C14BB08E-78C7-4D67-9E2C-79C67EBE3A61}" dt="2024-03-04T06:47:02.976" v="56"/>
        <pc:sldMkLst>
          <pc:docMk/>
          <pc:sldMk cId="3060333222" sldId="267"/>
        </pc:sldMkLst>
        <pc:picChg chg="add">
          <ac:chgData name="Raluca Vasiu" userId="8a1abc2d7274e6c6" providerId="LiveId" clId="{C14BB08E-78C7-4D67-9E2C-79C67EBE3A61}" dt="2024-03-04T06:47:02.976" v="56"/>
          <ac:picMkLst>
            <pc:docMk/>
            <pc:sldMk cId="3060333222" sldId="267"/>
            <ac:picMk id="2" creationId="{03AB185C-1387-220A-EF8D-75BA6E7E5317}"/>
          </ac:picMkLst>
        </pc:picChg>
      </pc:sldChg>
      <pc:sldChg chg="addSp new">
        <pc:chgData name="Raluca Vasiu" userId="8a1abc2d7274e6c6" providerId="LiveId" clId="{C14BB08E-78C7-4D67-9E2C-79C67EBE3A61}" dt="2024-03-04T06:47:48.359" v="58"/>
        <pc:sldMkLst>
          <pc:docMk/>
          <pc:sldMk cId="1425175535" sldId="268"/>
        </pc:sldMkLst>
        <pc:picChg chg="add">
          <ac:chgData name="Raluca Vasiu" userId="8a1abc2d7274e6c6" providerId="LiveId" clId="{C14BB08E-78C7-4D67-9E2C-79C67EBE3A61}" dt="2024-03-04T06:47:48.359" v="58"/>
          <ac:picMkLst>
            <pc:docMk/>
            <pc:sldMk cId="1425175535" sldId="268"/>
            <ac:picMk id="2" creationId="{61CCFA0B-57B2-5938-2728-32ECB5659D23}"/>
          </ac:picMkLst>
        </pc:picChg>
      </pc:sldChg>
      <pc:sldChg chg="addSp new">
        <pc:chgData name="Raluca Vasiu" userId="8a1abc2d7274e6c6" providerId="LiveId" clId="{C14BB08E-78C7-4D67-9E2C-79C67EBE3A61}" dt="2024-03-04T06:48:16.509" v="60"/>
        <pc:sldMkLst>
          <pc:docMk/>
          <pc:sldMk cId="384446831" sldId="269"/>
        </pc:sldMkLst>
        <pc:picChg chg="add">
          <ac:chgData name="Raluca Vasiu" userId="8a1abc2d7274e6c6" providerId="LiveId" clId="{C14BB08E-78C7-4D67-9E2C-79C67EBE3A61}" dt="2024-03-04T06:48:16.509" v="60"/>
          <ac:picMkLst>
            <pc:docMk/>
            <pc:sldMk cId="384446831" sldId="269"/>
            <ac:picMk id="2" creationId="{D5B8E9CD-1A54-6011-4B7F-61FF958B8122}"/>
          </ac:picMkLst>
        </pc:picChg>
      </pc:sldChg>
      <pc:sldChg chg="addSp new">
        <pc:chgData name="Raluca Vasiu" userId="8a1abc2d7274e6c6" providerId="LiveId" clId="{C14BB08E-78C7-4D67-9E2C-79C67EBE3A61}" dt="2024-03-04T06:49:02.039" v="62"/>
        <pc:sldMkLst>
          <pc:docMk/>
          <pc:sldMk cId="1911628635" sldId="270"/>
        </pc:sldMkLst>
        <pc:picChg chg="add">
          <ac:chgData name="Raluca Vasiu" userId="8a1abc2d7274e6c6" providerId="LiveId" clId="{C14BB08E-78C7-4D67-9E2C-79C67EBE3A61}" dt="2024-03-04T06:49:02.039" v="62"/>
          <ac:picMkLst>
            <pc:docMk/>
            <pc:sldMk cId="1911628635" sldId="270"/>
            <ac:picMk id="2" creationId="{2E0A9ECE-9172-7437-178D-69A3699A1C58}"/>
          </ac:picMkLst>
        </pc:picChg>
      </pc:sldChg>
      <pc:sldChg chg="addSp new">
        <pc:chgData name="Raluca Vasiu" userId="8a1abc2d7274e6c6" providerId="LiveId" clId="{C14BB08E-78C7-4D67-9E2C-79C67EBE3A61}" dt="2024-03-04T06:49:45.658" v="64"/>
        <pc:sldMkLst>
          <pc:docMk/>
          <pc:sldMk cId="2775406538" sldId="271"/>
        </pc:sldMkLst>
        <pc:picChg chg="add">
          <ac:chgData name="Raluca Vasiu" userId="8a1abc2d7274e6c6" providerId="LiveId" clId="{C14BB08E-78C7-4D67-9E2C-79C67EBE3A61}" dt="2024-03-04T06:49:45.658" v="64"/>
          <ac:picMkLst>
            <pc:docMk/>
            <pc:sldMk cId="2775406538" sldId="271"/>
            <ac:picMk id="2" creationId="{0E77109B-0E34-7043-7BAC-295A66F6262F}"/>
          </ac:picMkLst>
        </pc:picChg>
      </pc:sldChg>
      <pc:sldChg chg="modSp add mod">
        <pc:chgData name="Raluca Vasiu" userId="8a1abc2d7274e6c6" providerId="LiveId" clId="{C14BB08E-78C7-4D67-9E2C-79C67EBE3A61}" dt="2024-03-04T06:56:26.339" v="80" actId="120"/>
        <pc:sldMkLst>
          <pc:docMk/>
          <pc:sldMk cId="309830206" sldId="272"/>
        </pc:sldMkLst>
        <pc:spChg chg="mod">
          <ac:chgData name="Raluca Vasiu" userId="8a1abc2d7274e6c6" providerId="LiveId" clId="{C14BB08E-78C7-4D67-9E2C-79C67EBE3A61}" dt="2024-03-04T06:56:26.339" v="80" actId="120"/>
          <ac:spMkLst>
            <pc:docMk/>
            <pc:sldMk cId="309830206" sldId="272"/>
            <ac:spMk id="3" creationId="{6B0836CE-C319-AF6F-52D3-E383AEE6FEC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6B64B8-DAF2-43A0-B88E-6F7E0829C60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2F68B055-1352-42B9-9043-B1EC3850A8BC}">
      <dgm:prSet custT="1"/>
      <dgm:spPr/>
      <dgm:t>
        <a:bodyPr/>
        <a:lstStyle/>
        <a:p>
          <a:r>
            <a:rPr lang="en-US" sz="1500" b="0" i="0" dirty="0"/>
            <a:t>Empathy involves understanding and sharing others' feelings, thoughts, and perspectives. </a:t>
          </a:r>
          <a:r>
            <a:rPr lang="en-GB" sz="800" b="0" i="1" dirty="0"/>
            <a:t>(Greater Good Magazine, 2009)</a:t>
          </a:r>
          <a:endParaRPr lang="en-US" sz="1500" i="1" dirty="0"/>
        </a:p>
      </dgm:t>
    </dgm:pt>
    <dgm:pt modelId="{A7FA0B46-6E07-49BB-BDC7-7BE915F5362E}" type="parTrans" cxnId="{6BE11E60-FE12-4084-9E97-541FE9AE9CA7}">
      <dgm:prSet/>
      <dgm:spPr/>
      <dgm:t>
        <a:bodyPr/>
        <a:lstStyle/>
        <a:p>
          <a:endParaRPr lang="en-US"/>
        </a:p>
      </dgm:t>
    </dgm:pt>
    <dgm:pt modelId="{A210C026-0279-4BE5-BEF3-01DCF46572BB}" type="sibTrans" cxnId="{6BE11E60-FE12-4084-9E97-541FE9AE9CA7}">
      <dgm:prSet/>
      <dgm:spPr/>
      <dgm:t>
        <a:bodyPr/>
        <a:lstStyle/>
        <a:p>
          <a:endParaRPr lang="en-US"/>
        </a:p>
      </dgm:t>
    </dgm:pt>
    <dgm:pt modelId="{BB9C0D0E-F53F-4E03-ADD0-4E549651E4B1}">
      <dgm:prSet custT="1"/>
      <dgm:spPr/>
      <dgm:t>
        <a:bodyPr/>
        <a:lstStyle/>
        <a:p>
          <a:r>
            <a:rPr lang="en-US" sz="1500" b="0" i="0" dirty="0"/>
            <a:t>In design thinking, empathy entails grasping the emotions, desires, and experiences of the target users. </a:t>
          </a:r>
          <a:r>
            <a:rPr lang="en-GB" sz="900" b="0" i="1" dirty="0"/>
            <a:t>(Dam and Siang, 2018)</a:t>
          </a:r>
          <a:endParaRPr lang="en-US" sz="900" i="1" dirty="0"/>
        </a:p>
      </dgm:t>
    </dgm:pt>
    <dgm:pt modelId="{6E6E6AE6-1BB5-4AED-AC63-09A018D5B6C9}" type="parTrans" cxnId="{52A0F7D7-CAF5-4DC0-B9B2-580DCC6CE327}">
      <dgm:prSet/>
      <dgm:spPr/>
      <dgm:t>
        <a:bodyPr/>
        <a:lstStyle/>
        <a:p>
          <a:endParaRPr lang="en-US"/>
        </a:p>
      </dgm:t>
    </dgm:pt>
    <dgm:pt modelId="{45254FE3-65C5-4E55-8A63-971DA0F489FD}" type="sibTrans" cxnId="{52A0F7D7-CAF5-4DC0-B9B2-580DCC6CE327}">
      <dgm:prSet/>
      <dgm:spPr/>
      <dgm:t>
        <a:bodyPr/>
        <a:lstStyle/>
        <a:p>
          <a:endParaRPr lang="en-US"/>
        </a:p>
      </dgm:t>
    </dgm:pt>
    <dgm:pt modelId="{26C46769-B64D-478C-8266-6EF8E7F76DC0}">
      <dgm:prSet/>
      <dgm:spPr/>
      <dgm:t>
        <a:bodyPr/>
        <a:lstStyle/>
        <a:p>
          <a:r>
            <a:rPr lang="en-US" b="0" i="0"/>
            <a:t>Empathizing enables designers to comprehend users' needs and motivations, aiding in the creation of solutions aligned with their objectives.</a:t>
          </a:r>
          <a:endParaRPr lang="en-US"/>
        </a:p>
      </dgm:t>
    </dgm:pt>
    <dgm:pt modelId="{585C87E1-435F-41E7-AD5E-BCA2209E6BD0}" type="parTrans" cxnId="{C485F9FE-96AC-484E-AA25-6F819E52B0AC}">
      <dgm:prSet/>
      <dgm:spPr/>
      <dgm:t>
        <a:bodyPr/>
        <a:lstStyle/>
        <a:p>
          <a:endParaRPr lang="en-US"/>
        </a:p>
      </dgm:t>
    </dgm:pt>
    <dgm:pt modelId="{C0AE9319-F0DC-44F5-8857-118D026DE631}" type="sibTrans" cxnId="{C485F9FE-96AC-484E-AA25-6F819E52B0AC}">
      <dgm:prSet/>
      <dgm:spPr/>
      <dgm:t>
        <a:bodyPr/>
        <a:lstStyle/>
        <a:p>
          <a:endParaRPr lang="en-US"/>
        </a:p>
      </dgm:t>
    </dgm:pt>
    <dgm:pt modelId="{84086829-5472-4C31-9A15-638F77CF064F}" type="pres">
      <dgm:prSet presAssocID="{336B64B8-DAF2-43A0-B88E-6F7E0829C604}" presName="root" presStyleCnt="0">
        <dgm:presLayoutVars>
          <dgm:dir/>
          <dgm:resizeHandles val="exact"/>
        </dgm:presLayoutVars>
      </dgm:prSet>
      <dgm:spPr/>
    </dgm:pt>
    <dgm:pt modelId="{D0252721-8641-4F2A-920C-AEF2D3C9146A}" type="pres">
      <dgm:prSet presAssocID="{2F68B055-1352-42B9-9043-B1EC3850A8BC}" presName="compNode" presStyleCnt="0"/>
      <dgm:spPr/>
    </dgm:pt>
    <dgm:pt modelId="{065A4F2A-A02E-4943-8774-58F8EEA9FC80}" type="pres">
      <dgm:prSet presAssocID="{2F68B055-1352-42B9-9043-B1EC3850A8BC}" presName="bgRect" presStyleLbl="bgShp" presStyleIdx="0" presStyleCnt="3"/>
      <dgm:spPr/>
    </dgm:pt>
    <dgm:pt modelId="{ACB9A5A5-491D-4430-B78F-1A0C3210E2A3}" type="pres">
      <dgm:prSet presAssocID="{2F68B055-1352-42B9-9043-B1EC3850A8B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DA17CF04-9DFE-49FB-8579-6C02EFC552BA}" type="pres">
      <dgm:prSet presAssocID="{2F68B055-1352-42B9-9043-B1EC3850A8BC}" presName="spaceRect" presStyleCnt="0"/>
      <dgm:spPr/>
    </dgm:pt>
    <dgm:pt modelId="{627454F8-7839-4F1E-9859-A25710060889}" type="pres">
      <dgm:prSet presAssocID="{2F68B055-1352-42B9-9043-B1EC3850A8BC}" presName="parTx" presStyleLbl="revTx" presStyleIdx="0" presStyleCnt="3">
        <dgm:presLayoutVars>
          <dgm:chMax val="0"/>
          <dgm:chPref val="0"/>
        </dgm:presLayoutVars>
      </dgm:prSet>
      <dgm:spPr/>
    </dgm:pt>
    <dgm:pt modelId="{E74ADEDE-5491-491E-8291-DA3C408A849C}" type="pres">
      <dgm:prSet presAssocID="{A210C026-0279-4BE5-BEF3-01DCF46572BB}" presName="sibTrans" presStyleCnt="0"/>
      <dgm:spPr/>
    </dgm:pt>
    <dgm:pt modelId="{E14F07E2-5E5E-4DDA-956C-63C5FAAECDBD}" type="pres">
      <dgm:prSet presAssocID="{BB9C0D0E-F53F-4E03-ADD0-4E549651E4B1}" presName="compNode" presStyleCnt="0"/>
      <dgm:spPr/>
    </dgm:pt>
    <dgm:pt modelId="{491709BD-D95E-4874-9C79-654EFB10B125}" type="pres">
      <dgm:prSet presAssocID="{BB9C0D0E-F53F-4E03-ADD0-4E549651E4B1}" presName="bgRect" presStyleLbl="bgShp" presStyleIdx="1" presStyleCnt="3"/>
      <dgm:spPr/>
    </dgm:pt>
    <dgm:pt modelId="{13C96087-4311-4396-98B0-DFFE7FDDA20A}" type="pres">
      <dgm:prSet presAssocID="{BB9C0D0E-F53F-4E03-ADD0-4E549651E4B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F1136EA-C90A-45E4-ADF7-067CA64AC918}" type="pres">
      <dgm:prSet presAssocID="{BB9C0D0E-F53F-4E03-ADD0-4E549651E4B1}" presName="spaceRect" presStyleCnt="0"/>
      <dgm:spPr/>
    </dgm:pt>
    <dgm:pt modelId="{E2D20D64-13A1-47DD-B8A6-08BB21208563}" type="pres">
      <dgm:prSet presAssocID="{BB9C0D0E-F53F-4E03-ADD0-4E549651E4B1}" presName="parTx" presStyleLbl="revTx" presStyleIdx="1" presStyleCnt="3">
        <dgm:presLayoutVars>
          <dgm:chMax val="0"/>
          <dgm:chPref val="0"/>
        </dgm:presLayoutVars>
      </dgm:prSet>
      <dgm:spPr/>
    </dgm:pt>
    <dgm:pt modelId="{657A4EB5-E415-4FF4-B16B-A2B1C9D2803A}" type="pres">
      <dgm:prSet presAssocID="{45254FE3-65C5-4E55-8A63-971DA0F489FD}" presName="sibTrans" presStyleCnt="0"/>
      <dgm:spPr/>
    </dgm:pt>
    <dgm:pt modelId="{EFD321BF-3462-432D-A50A-E8B7E737FA29}" type="pres">
      <dgm:prSet presAssocID="{26C46769-B64D-478C-8266-6EF8E7F76DC0}" presName="compNode" presStyleCnt="0"/>
      <dgm:spPr/>
    </dgm:pt>
    <dgm:pt modelId="{092C3BD0-B618-4379-92D7-E8A169A73D29}" type="pres">
      <dgm:prSet presAssocID="{26C46769-B64D-478C-8266-6EF8E7F76DC0}" presName="bgRect" presStyleLbl="bgShp" presStyleIdx="2" presStyleCnt="3"/>
      <dgm:spPr/>
    </dgm:pt>
    <dgm:pt modelId="{74D5F404-D3D0-4B49-B021-7D6BCC1B859E}" type="pres">
      <dgm:prSet presAssocID="{26C46769-B64D-478C-8266-6EF8E7F76DC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mize"/>
        </a:ext>
      </dgm:extLst>
    </dgm:pt>
    <dgm:pt modelId="{DCAB18C2-80A3-43E9-94A3-74D6058A3967}" type="pres">
      <dgm:prSet presAssocID="{26C46769-B64D-478C-8266-6EF8E7F76DC0}" presName="spaceRect" presStyleCnt="0"/>
      <dgm:spPr/>
    </dgm:pt>
    <dgm:pt modelId="{FFEA4595-35CA-4C9F-9BBE-59613AEE102F}" type="pres">
      <dgm:prSet presAssocID="{26C46769-B64D-478C-8266-6EF8E7F76DC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5A62E33-B01F-4FD1-A923-1DDC8D656113}" type="presOf" srcId="{336B64B8-DAF2-43A0-B88E-6F7E0829C604}" destId="{84086829-5472-4C31-9A15-638F77CF064F}" srcOrd="0" destOrd="0" presId="urn:microsoft.com/office/officeart/2018/2/layout/IconVerticalSolidList"/>
    <dgm:cxn modelId="{6BE11E60-FE12-4084-9E97-541FE9AE9CA7}" srcId="{336B64B8-DAF2-43A0-B88E-6F7E0829C604}" destId="{2F68B055-1352-42B9-9043-B1EC3850A8BC}" srcOrd="0" destOrd="0" parTransId="{A7FA0B46-6E07-49BB-BDC7-7BE915F5362E}" sibTransId="{A210C026-0279-4BE5-BEF3-01DCF46572BB}"/>
    <dgm:cxn modelId="{FB5900BC-037A-46B7-BE37-93D2187176B3}" type="presOf" srcId="{2F68B055-1352-42B9-9043-B1EC3850A8BC}" destId="{627454F8-7839-4F1E-9859-A25710060889}" srcOrd="0" destOrd="0" presId="urn:microsoft.com/office/officeart/2018/2/layout/IconVerticalSolidList"/>
    <dgm:cxn modelId="{AFAE6CD1-277A-42F3-88B3-9BF7E6D22634}" type="presOf" srcId="{26C46769-B64D-478C-8266-6EF8E7F76DC0}" destId="{FFEA4595-35CA-4C9F-9BBE-59613AEE102F}" srcOrd="0" destOrd="0" presId="urn:microsoft.com/office/officeart/2018/2/layout/IconVerticalSolidList"/>
    <dgm:cxn modelId="{52A0F7D7-CAF5-4DC0-B9B2-580DCC6CE327}" srcId="{336B64B8-DAF2-43A0-B88E-6F7E0829C604}" destId="{BB9C0D0E-F53F-4E03-ADD0-4E549651E4B1}" srcOrd="1" destOrd="0" parTransId="{6E6E6AE6-1BB5-4AED-AC63-09A018D5B6C9}" sibTransId="{45254FE3-65C5-4E55-8A63-971DA0F489FD}"/>
    <dgm:cxn modelId="{27BFC2F5-FCAB-4FC7-8ACF-49F0135ADF1A}" type="presOf" srcId="{BB9C0D0E-F53F-4E03-ADD0-4E549651E4B1}" destId="{E2D20D64-13A1-47DD-B8A6-08BB21208563}" srcOrd="0" destOrd="0" presId="urn:microsoft.com/office/officeart/2018/2/layout/IconVerticalSolidList"/>
    <dgm:cxn modelId="{C485F9FE-96AC-484E-AA25-6F819E52B0AC}" srcId="{336B64B8-DAF2-43A0-B88E-6F7E0829C604}" destId="{26C46769-B64D-478C-8266-6EF8E7F76DC0}" srcOrd="2" destOrd="0" parTransId="{585C87E1-435F-41E7-AD5E-BCA2209E6BD0}" sibTransId="{C0AE9319-F0DC-44F5-8857-118D026DE631}"/>
    <dgm:cxn modelId="{7A682C13-2335-4F83-890B-C835978C9CE2}" type="presParOf" srcId="{84086829-5472-4C31-9A15-638F77CF064F}" destId="{D0252721-8641-4F2A-920C-AEF2D3C9146A}" srcOrd="0" destOrd="0" presId="urn:microsoft.com/office/officeart/2018/2/layout/IconVerticalSolidList"/>
    <dgm:cxn modelId="{4DB028CB-DAF7-412A-A611-C23E8E8EE792}" type="presParOf" srcId="{D0252721-8641-4F2A-920C-AEF2D3C9146A}" destId="{065A4F2A-A02E-4943-8774-58F8EEA9FC80}" srcOrd="0" destOrd="0" presId="urn:microsoft.com/office/officeart/2018/2/layout/IconVerticalSolidList"/>
    <dgm:cxn modelId="{87F75AB5-573A-451E-BC11-08C2AA5E24FA}" type="presParOf" srcId="{D0252721-8641-4F2A-920C-AEF2D3C9146A}" destId="{ACB9A5A5-491D-4430-B78F-1A0C3210E2A3}" srcOrd="1" destOrd="0" presId="urn:microsoft.com/office/officeart/2018/2/layout/IconVerticalSolidList"/>
    <dgm:cxn modelId="{71C84AE4-E43C-4482-BAD3-DC3405B4092B}" type="presParOf" srcId="{D0252721-8641-4F2A-920C-AEF2D3C9146A}" destId="{DA17CF04-9DFE-49FB-8579-6C02EFC552BA}" srcOrd="2" destOrd="0" presId="urn:microsoft.com/office/officeart/2018/2/layout/IconVerticalSolidList"/>
    <dgm:cxn modelId="{3D9A4918-CDC2-4F9C-98D8-64ABD7E45E28}" type="presParOf" srcId="{D0252721-8641-4F2A-920C-AEF2D3C9146A}" destId="{627454F8-7839-4F1E-9859-A25710060889}" srcOrd="3" destOrd="0" presId="urn:microsoft.com/office/officeart/2018/2/layout/IconVerticalSolidList"/>
    <dgm:cxn modelId="{182FEAEB-3D3A-4797-9D73-6E035652EAAE}" type="presParOf" srcId="{84086829-5472-4C31-9A15-638F77CF064F}" destId="{E74ADEDE-5491-491E-8291-DA3C408A849C}" srcOrd="1" destOrd="0" presId="urn:microsoft.com/office/officeart/2018/2/layout/IconVerticalSolidList"/>
    <dgm:cxn modelId="{8209B86A-1697-4C9A-99B3-CD3C8714AA84}" type="presParOf" srcId="{84086829-5472-4C31-9A15-638F77CF064F}" destId="{E14F07E2-5E5E-4DDA-956C-63C5FAAECDBD}" srcOrd="2" destOrd="0" presId="urn:microsoft.com/office/officeart/2018/2/layout/IconVerticalSolidList"/>
    <dgm:cxn modelId="{3FC4A466-E1C9-4956-B21A-E90F63CA1609}" type="presParOf" srcId="{E14F07E2-5E5E-4DDA-956C-63C5FAAECDBD}" destId="{491709BD-D95E-4874-9C79-654EFB10B125}" srcOrd="0" destOrd="0" presId="urn:microsoft.com/office/officeart/2018/2/layout/IconVerticalSolidList"/>
    <dgm:cxn modelId="{8A4573D3-AF60-416A-AEBB-9597B79C990A}" type="presParOf" srcId="{E14F07E2-5E5E-4DDA-956C-63C5FAAECDBD}" destId="{13C96087-4311-4396-98B0-DFFE7FDDA20A}" srcOrd="1" destOrd="0" presId="urn:microsoft.com/office/officeart/2018/2/layout/IconVerticalSolidList"/>
    <dgm:cxn modelId="{984FE831-E2A0-4D9D-9B19-D8933A21CB6B}" type="presParOf" srcId="{E14F07E2-5E5E-4DDA-956C-63C5FAAECDBD}" destId="{0F1136EA-C90A-45E4-ADF7-067CA64AC918}" srcOrd="2" destOrd="0" presId="urn:microsoft.com/office/officeart/2018/2/layout/IconVerticalSolidList"/>
    <dgm:cxn modelId="{69C4C59C-BAE3-49FD-BDC7-CB0754BBE35B}" type="presParOf" srcId="{E14F07E2-5E5E-4DDA-956C-63C5FAAECDBD}" destId="{E2D20D64-13A1-47DD-B8A6-08BB21208563}" srcOrd="3" destOrd="0" presId="urn:microsoft.com/office/officeart/2018/2/layout/IconVerticalSolidList"/>
    <dgm:cxn modelId="{2512F037-3531-4C44-8C15-A4B786AF6A26}" type="presParOf" srcId="{84086829-5472-4C31-9A15-638F77CF064F}" destId="{657A4EB5-E415-4FF4-B16B-A2B1C9D2803A}" srcOrd="3" destOrd="0" presId="urn:microsoft.com/office/officeart/2018/2/layout/IconVerticalSolidList"/>
    <dgm:cxn modelId="{9F1B4B90-C501-4D6F-BE9D-2B1300B4C202}" type="presParOf" srcId="{84086829-5472-4C31-9A15-638F77CF064F}" destId="{EFD321BF-3462-432D-A50A-E8B7E737FA29}" srcOrd="4" destOrd="0" presId="urn:microsoft.com/office/officeart/2018/2/layout/IconVerticalSolidList"/>
    <dgm:cxn modelId="{99906A14-2521-41AE-B936-C336F5B055AE}" type="presParOf" srcId="{EFD321BF-3462-432D-A50A-E8B7E737FA29}" destId="{092C3BD0-B618-4379-92D7-E8A169A73D29}" srcOrd="0" destOrd="0" presId="urn:microsoft.com/office/officeart/2018/2/layout/IconVerticalSolidList"/>
    <dgm:cxn modelId="{F364AC16-F477-4827-A482-8481C1E6A14B}" type="presParOf" srcId="{EFD321BF-3462-432D-A50A-E8B7E737FA29}" destId="{74D5F404-D3D0-4B49-B021-7D6BCC1B859E}" srcOrd="1" destOrd="0" presId="urn:microsoft.com/office/officeart/2018/2/layout/IconVerticalSolidList"/>
    <dgm:cxn modelId="{9792BCF2-B89B-4228-8EC7-F12C9E8ABE24}" type="presParOf" srcId="{EFD321BF-3462-432D-A50A-E8B7E737FA29}" destId="{DCAB18C2-80A3-43E9-94A3-74D6058A3967}" srcOrd="2" destOrd="0" presId="urn:microsoft.com/office/officeart/2018/2/layout/IconVerticalSolidList"/>
    <dgm:cxn modelId="{27A1FA77-120C-480C-BE12-602A593864BB}" type="presParOf" srcId="{EFD321BF-3462-432D-A50A-E8B7E737FA29}" destId="{FFEA4595-35CA-4C9F-9BBE-59613AEE10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34BCBF-23A7-495F-8AE7-F814F8E27B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4CE7109-F030-46F6-8A1F-665B2E460EE0}">
      <dgm:prSet/>
      <dgm:spPr/>
      <dgm:t>
        <a:bodyPr/>
        <a:lstStyle/>
        <a:p>
          <a:r>
            <a:rPr lang="en-GB" b="0" i="0"/>
            <a:t>Climate change manifests through rising temperatures, extreme weather events, melting ice caps, etc.</a:t>
          </a:r>
          <a:endParaRPr lang="en-US"/>
        </a:p>
      </dgm:t>
    </dgm:pt>
    <dgm:pt modelId="{E8BF0EAC-2C04-42FA-B29C-7C0A9F8DB531}" type="parTrans" cxnId="{942D100B-883B-4691-8701-337F97C892BC}">
      <dgm:prSet/>
      <dgm:spPr/>
      <dgm:t>
        <a:bodyPr/>
        <a:lstStyle/>
        <a:p>
          <a:endParaRPr lang="en-US"/>
        </a:p>
      </dgm:t>
    </dgm:pt>
    <dgm:pt modelId="{A299DF89-6BFF-499F-BAA5-A2324A79716D}" type="sibTrans" cxnId="{942D100B-883B-4691-8701-337F97C892BC}">
      <dgm:prSet/>
      <dgm:spPr/>
      <dgm:t>
        <a:bodyPr/>
        <a:lstStyle/>
        <a:p>
          <a:endParaRPr lang="en-US"/>
        </a:p>
      </dgm:t>
    </dgm:pt>
    <dgm:pt modelId="{A0083BC3-67F5-4D6D-9A50-8DFEC33EB1D9}">
      <dgm:prSet/>
      <dgm:spPr/>
      <dgm:t>
        <a:bodyPr/>
        <a:lstStyle/>
        <a:p>
          <a:r>
            <a:rPr lang="en-GB" b="0" i="0"/>
            <a:t>Collaboration across all levels of government is imperative to address these impacts effectively</a:t>
          </a:r>
          <a:endParaRPr lang="en-US"/>
        </a:p>
      </dgm:t>
    </dgm:pt>
    <dgm:pt modelId="{C2534874-557F-4A8E-AC69-8DD359900D66}" type="parTrans" cxnId="{49DD3303-75DB-409B-AB49-F3A98E4877E2}">
      <dgm:prSet/>
      <dgm:spPr/>
      <dgm:t>
        <a:bodyPr/>
        <a:lstStyle/>
        <a:p>
          <a:endParaRPr lang="en-US"/>
        </a:p>
      </dgm:t>
    </dgm:pt>
    <dgm:pt modelId="{FDCF66D5-503B-47DC-A060-EFDEAF9F49F5}" type="sibTrans" cxnId="{49DD3303-75DB-409B-AB49-F3A98E4877E2}">
      <dgm:prSet/>
      <dgm:spPr/>
      <dgm:t>
        <a:bodyPr/>
        <a:lstStyle/>
        <a:p>
          <a:endParaRPr lang="en-US"/>
        </a:p>
      </dgm:t>
    </dgm:pt>
    <dgm:pt modelId="{A03FF01D-922F-4C64-85E0-921F6CF1D745}">
      <dgm:prSet/>
      <dgm:spPr/>
      <dgm:t>
        <a:bodyPr/>
        <a:lstStyle/>
        <a:p>
          <a:r>
            <a:rPr lang="en-GB" b="0" i="0"/>
            <a:t>Communities can mitigate current and future impacts by adapting through initiatives</a:t>
          </a:r>
          <a:endParaRPr lang="en-US"/>
        </a:p>
      </dgm:t>
    </dgm:pt>
    <dgm:pt modelId="{511F3D94-9B4E-4057-988C-463FBD31FC0D}" type="parTrans" cxnId="{3E7E3A91-5830-4753-91EE-E5CEF59ACD25}">
      <dgm:prSet/>
      <dgm:spPr/>
      <dgm:t>
        <a:bodyPr/>
        <a:lstStyle/>
        <a:p>
          <a:endParaRPr lang="en-US"/>
        </a:p>
      </dgm:t>
    </dgm:pt>
    <dgm:pt modelId="{F0DD7DDA-2B38-4363-A8C4-EFE26512E823}" type="sibTrans" cxnId="{3E7E3A91-5830-4753-91EE-E5CEF59ACD25}">
      <dgm:prSet/>
      <dgm:spPr/>
      <dgm:t>
        <a:bodyPr/>
        <a:lstStyle/>
        <a:p>
          <a:endParaRPr lang="en-US"/>
        </a:p>
      </dgm:t>
    </dgm:pt>
    <dgm:pt modelId="{D0F1A84C-E004-42BA-B6F7-D0193F0ECD23}">
      <dgm:prSet/>
      <dgm:spPr/>
      <dgm:t>
        <a:bodyPr/>
        <a:lstStyle/>
        <a:p>
          <a:r>
            <a:rPr lang="en-GB" b="0" i="0"/>
            <a:t>Encouraging sustainability, protecting environments, and fostering cooperation can mitigate the worst effects of climate change</a:t>
          </a:r>
          <a:endParaRPr lang="en-US"/>
        </a:p>
      </dgm:t>
    </dgm:pt>
    <dgm:pt modelId="{F2F25811-F698-4079-957E-8DABC5A2D86E}" type="parTrans" cxnId="{36C32DD1-1E2C-4FC5-AD1E-FFD661BB8D8F}">
      <dgm:prSet/>
      <dgm:spPr/>
      <dgm:t>
        <a:bodyPr/>
        <a:lstStyle/>
        <a:p>
          <a:endParaRPr lang="en-US"/>
        </a:p>
      </dgm:t>
    </dgm:pt>
    <dgm:pt modelId="{9ECFB8CA-A280-4322-8976-628BDB95545F}" type="sibTrans" cxnId="{36C32DD1-1E2C-4FC5-AD1E-FFD661BB8D8F}">
      <dgm:prSet/>
      <dgm:spPr/>
      <dgm:t>
        <a:bodyPr/>
        <a:lstStyle/>
        <a:p>
          <a:endParaRPr lang="en-US"/>
        </a:p>
      </dgm:t>
    </dgm:pt>
    <dgm:pt modelId="{FF153D4E-C585-42C8-8046-82F977A2535E}" type="pres">
      <dgm:prSet presAssocID="{C234BCBF-23A7-495F-8AE7-F814F8E27BD4}" presName="root" presStyleCnt="0">
        <dgm:presLayoutVars>
          <dgm:dir/>
          <dgm:resizeHandles val="exact"/>
        </dgm:presLayoutVars>
      </dgm:prSet>
      <dgm:spPr/>
    </dgm:pt>
    <dgm:pt modelId="{CE0190E4-BBEF-4791-B322-FD0AFAB3AEC0}" type="pres">
      <dgm:prSet presAssocID="{44CE7109-F030-46F6-8A1F-665B2E460EE0}" presName="compNode" presStyleCnt="0"/>
      <dgm:spPr/>
    </dgm:pt>
    <dgm:pt modelId="{F796A741-3567-4F4F-BB85-948C50297102}" type="pres">
      <dgm:prSet presAssocID="{44CE7109-F030-46F6-8A1F-665B2E460EE0}" presName="bgRect" presStyleLbl="bgShp" presStyleIdx="0" presStyleCnt="4"/>
      <dgm:spPr/>
    </dgm:pt>
    <dgm:pt modelId="{19574A09-1E6D-4547-9C19-D3F536D27C2F}" type="pres">
      <dgm:prSet presAssocID="{44CE7109-F030-46F6-8A1F-665B2E460EE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w Temperature"/>
        </a:ext>
      </dgm:extLst>
    </dgm:pt>
    <dgm:pt modelId="{81FA3978-4A31-4813-A629-66D6225CE1B5}" type="pres">
      <dgm:prSet presAssocID="{44CE7109-F030-46F6-8A1F-665B2E460EE0}" presName="spaceRect" presStyleCnt="0"/>
      <dgm:spPr/>
    </dgm:pt>
    <dgm:pt modelId="{30DA7C4D-968F-4669-85CE-7BA1A36F5269}" type="pres">
      <dgm:prSet presAssocID="{44CE7109-F030-46F6-8A1F-665B2E460EE0}" presName="parTx" presStyleLbl="revTx" presStyleIdx="0" presStyleCnt="4">
        <dgm:presLayoutVars>
          <dgm:chMax val="0"/>
          <dgm:chPref val="0"/>
        </dgm:presLayoutVars>
      </dgm:prSet>
      <dgm:spPr/>
    </dgm:pt>
    <dgm:pt modelId="{18B4B94C-8790-41CE-A95B-C6E50BF214F0}" type="pres">
      <dgm:prSet presAssocID="{A299DF89-6BFF-499F-BAA5-A2324A79716D}" presName="sibTrans" presStyleCnt="0"/>
      <dgm:spPr/>
    </dgm:pt>
    <dgm:pt modelId="{B2F7ECA2-4653-456C-AED1-88032258AB5E}" type="pres">
      <dgm:prSet presAssocID="{A0083BC3-67F5-4D6D-9A50-8DFEC33EB1D9}" presName="compNode" presStyleCnt="0"/>
      <dgm:spPr/>
    </dgm:pt>
    <dgm:pt modelId="{2C1F1634-AC31-48E3-B5FA-7DA3CCD967DD}" type="pres">
      <dgm:prSet presAssocID="{A0083BC3-67F5-4D6D-9A50-8DFEC33EB1D9}" presName="bgRect" presStyleLbl="bgShp" presStyleIdx="1" presStyleCnt="4"/>
      <dgm:spPr/>
    </dgm:pt>
    <dgm:pt modelId="{B73D8014-7356-4182-9B5C-DF9F20C52F5D}" type="pres">
      <dgm:prSet presAssocID="{A0083BC3-67F5-4D6D-9A50-8DFEC33EB1D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1484849-9F56-4675-B8F1-32A70F8D654D}" type="pres">
      <dgm:prSet presAssocID="{A0083BC3-67F5-4D6D-9A50-8DFEC33EB1D9}" presName="spaceRect" presStyleCnt="0"/>
      <dgm:spPr/>
    </dgm:pt>
    <dgm:pt modelId="{F462E834-F7E7-4C1C-8F5C-084E86D35F4D}" type="pres">
      <dgm:prSet presAssocID="{A0083BC3-67F5-4D6D-9A50-8DFEC33EB1D9}" presName="parTx" presStyleLbl="revTx" presStyleIdx="1" presStyleCnt="4">
        <dgm:presLayoutVars>
          <dgm:chMax val="0"/>
          <dgm:chPref val="0"/>
        </dgm:presLayoutVars>
      </dgm:prSet>
      <dgm:spPr/>
    </dgm:pt>
    <dgm:pt modelId="{8B4F6B0A-0D4A-4FBE-ABF2-7AE698B86104}" type="pres">
      <dgm:prSet presAssocID="{FDCF66D5-503B-47DC-A060-EFDEAF9F49F5}" presName="sibTrans" presStyleCnt="0"/>
      <dgm:spPr/>
    </dgm:pt>
    <dgm:pt modelId="{5DD3622D-438F-45F7-BFAA-39A48F975E96}" type="pres">
      <dgm:prSet presAssocID="{A03FF01D-922F-4C64-85E0-921F6CF1D745}" presName="compNode" presStyleCnt="0"/>
      <dgm:spPr/>
    </dgm:pt>
    <dgm:pt modelId="{802D24ED-DB60-4A91-B3DB-D0775CA83D70}" type="pres">
      <dgm:prSet presAssocID="{A03FF01D-922F-4C64-85E0-921F6CF1D745}" presName="bgRect" presStyleLbl="bgShp" presStyleIdx="2" presStyleCnt="4"/>
      <dgm:spPr/>
    </dgm:pt>
    <dgm:pt modelId="{CE6CC9C5-53AD-4602-9982-ECCD43F99A23}" type="pres">
      <dgm:prSet presAssocID="{A03FF01D-922F-4C64-85E0-921F6CF1D74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4F57E31A-D21B-426D-A5AC-100DAC41493F}" type="pres">
      <dgm:prSet presAssocID="{A03FF01D-922F-4C64-85E0-921F6CF1D745}" presName="spaceRect" presStyleCnt="0"/>
      <dgm:spPr/>
    </dgm:pt>
    <dgm:pt modelId="{74E8CF25-9CB5-4A1B-B43B-E9A389F8F9B9}" type="pres">
      <dgm:prSet presAssocID="{A03FF01D-922F-4C64-85E0-921F6CF1D745}" presName="parTx" presStyleLbl="revTx" presStyleIdx="2" presStyleCnt="4">
        <dgm:presLayoutVars>
          <dgm:chMax val="0"/>
          <dgm:chPref val="0"/>
        </dgm:presLayoutVars>
      </dgm:prSet>
      <dgm:spPr/>
    </dgm:pt>
    <dgm:pt modelId="{52242950-C79A-4311-AB42-28DABC57EE4C}" type="pres">
      <dgm:prSet presAssocID="{F0DD7DDA-2B38-4363-A8C4-EFE26512E823}" presName="sibTrans" presStyleCnt="0"/>
      <dgm:spPr/>
    </dgm:pt>
    <dgm:pt modelId="{3F76CD55-CEB9-43A8-8098-8AC9133B9411}" type="pres">
      <dgm:prSet presAssocID="{D0F1A84C-E004-42BA-B6F7-D0193F0ECD23}" presName="compNode" presStyleCnt="0"/>
      <dgm:spPr/>
    </dgm:pt>
    <dgm:pt modelId="{CE893F4C-F011-4DEF-8056-EE9D7E74BCBA}" type="pres">
      <dgm:prSet presAssocID="{D0F1A84C-E004-42BA-B6F7-D0193F0ECD23}" presName="bgRect" presStyleLbl="bgShp" presStyleIdx="3" presStyleCnt="4"/>
      <dgm:spPr/>
    </dgm:pt>
    <dgm:pt modelId="{B373D622-4F48-4FC0-B54A-E2418993C1CD}" type="pres">
      <dgm:prSet presAssocID="{D0F1A84C-E004-42BA-B6F7-D0193F0ECD2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B2FC2A99-F354-49BC-8A3C-EBD146A790C5}" type="pres">
      <dgm:prSet presAssocID="{D0F1A84C-E004-42BA-B6F7-D0193F0ECD23}" presName="spaceRect" presStyleCnt="0"/>
      <dgm:spPr/>
    </dgm:pt>
    <dgm:pt modelId="{E7794AA1-2D75-48FB-8100-8F7DED4B1160}" type="pres">
      <dgm:prSet presAssocID="{D0F1A84C-E004-42BA-B6F7-D0193F0ECD2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9DD3303-75DB-409B-AB49-F3A98E4877E2}" srcId="{C234BCBF-23A7-495F-8AE7-F814F8E27BD4}" destId="{A0083BC3-67F5-4D6D-9A50-8DFEC33EB1D9}" srcOrd="1" destOrd="0" parTransId="{C2534874-557F-4A8E-AC69-8DD359900D66}" sibTransId="{FDCF66D5-503B-47DC-A060-EFDEAF9F49F5}"/>
    <dgm:cxn modelId="{942D100B-883B-4691-8701-337F97C892BC}" srcId="{C234BCBF-23A7-495F-8AE7-F814F8E27BD4}" destId="{44CE7109-F030-46F6-8A1F-665B2E460EE0}" srcOrd="0" destOrd="0" parTransId="{E8BF0EAC-2C04-42FA-B29C-7C0A9F8DB531}" sibTransId="{A299DF89-6BFF-499F-BAA5-A2324A79716D}"/>
    <dgm:cxn modelId="{37524A1F-4800-4D7A-8BBC-183410DF71ED}" type="presOf" srcId="{A03FF01D-922F-4C64-85E0-921F6CF1D745}" destId="{74E8CF25-9CB5-4A1B-B43B-E9A389F8F9B9}" srcOrd="0" destOrd="0" presId="urn:microsoft.com/office/officeart/2018/2/layout/IconVerticalSolidList"/>
    <dgm:cxn modelId="{0573515D-08BA-4E2F-94E9-F4DF474DC7EB}" type="presOf" srcId="{A0083BC3-67F5-4D6D-9A50-8DFEC33EB1D9}" destId="{F462E834-F7E7-4C1C-8F5C-084E86D35F4D}" srcOrd="0" destOrd="0" presId="urn:microsoft.com/office/officeart/2018/2/layout/IconVerticalSolidList"/>
    <dgm:cxn modelId="{00FD5477-DE97-41AF-A046-F4A82261FF61}" type="presOf" srcId="{D0F1A84C-E004-42BA-B6F7-D0193F0ECD23}" destId="{E7794AA1-2D75-48FB-8100-8F7DED4B1160}" srcOrd="0" destOrd="0" presId="urn:microsoft.com/office/officeart/2018/2/layout/IconVerticalSolidList"/>
    <dgm:cxn modelId="{B1836B7B-E5A3-4272-9504-A718A84F4E72}" type="presOf" srcId="{44CE7109-F030-46F6-8A1F-665B2E460EE0}" destId="{30DA7C4D-968F-4669-85CE-7BA1A36F5269}" srcOrd="0" destOrd="0" presId="urn:microsoft.com/office/officeart/2018/2/layout/IconVerticalSolidList"/>
    <dgm:cxn modelId="{3E7E3A91-5830-4753-91EE-E5CEF59ACD25}" srcId="{C234BCBF-23A7-495F-8AE7-F814F8E27BD4}" destId="{A03FF01D-922F-4C64-85E0-921F6CF1D745}" srcOrd="2" destOrd="0" parTransId="{511F3D94-9B4E-4057-988C-463FBD31FC0D}" sibTransId="{F0DD7DDA-2B38-4363-A8C4-EFE26512E823}"/>
    <dgm:cxn modelId="{85D267C6-BB34-4DCC-B2D2-CD7A16539300}" type="presOf" srcId="{C234BCBF-23A7-495F-8AE7-F814F8E27BD4}" destId="{FF153D4E-C585-42C8-8046-82F977A2535E}" srcOrd="0" destOrd="0" presId="urn:microsoft.com/office/officeart/2018/2/layout/IconVerticalSolidList"/>
    <dgm:cxn modelId="{36C32DD1-1E2C-4FC5-AD1E-FFD661BB8D8F}" srcId="{C234BCBF-23A7-495F-8AE7-F814F8E27BD4}" destId="{D0F1A84C-E004-42BA-B6F7-D0193F0ECD23}" srcOrd="3" destOrd="0" parTransId="{F2F25811-F698-4079-957E-8DABC5A2D86E}" sibTransId="{9ECFB8CA-A280-4322-8976-628BDB95545F}"/>
    <dgm:cxn modelId="{1DC79909-9F21-40C1-B29A-4B1FDF6A55F6}" type="presParOf" srcId="{FF153D4E-C585-42C8-8046-82F977A2535E}" destId="{CE0190E4-BBEF-4791-B322-FD0AFAB3AEC0}" srcOrd="0" destOrd="0" presId="urn:microsoft.com/office/officeart/2018/2/layout/IconVerticalSolidList"/>
    <dgm:cxn modelId="{A169268A-C0CF-4CB1-9198-2468AA744AAD}" type="presParOf" srcId="{CE0190E4-BBEF-4791-B322-FD0AFAB3AEC0}" destId="{F796A741-3567-4F4F-BB85-948C50297102}" srcOrd="0" destOrd="0" presId="urn:microsoft.com/office/officeart/2018/2/layout/IconVerticalSolidList"/>
    <dgm:cxn modelId="{08858692-C776-4536-B094-324D19257ADD}" type="presParOf" srcId="{CE0190E4-BBEF-4791-B322-FD0AFAB3AEC0}" destId="{19574A09-1E6D-4547-9C19-D3F536D27C2F}" srcOrd="1" destOrd="0" presId="urn:microsoft.com/office/officeart/2018/2/layout/IconVerticalSolidList"/>
    <dgm:cxn modelId="{27BF3CE3-8A44-4450-83DC-4A2102BEFF7A}" type="presParOf" srcId="{CE0190E4-BBEF-4791-B322-FD0AFAB3AEC0}" destId="{81FA3978-4A31-4813-A629-66D6225CE1B5}" srcOrd="2" destOrd="0" presId="urn:microsoft.com/office/officeart/2018/2/layout/IconVerticalSolidList"/>
    <dgm:cxn modelId="{4D65A14B-5788-4B49-A17C-F4DD5EDEF9AA}" type="presParOf" srcId="{CE0190E4-BBEF-4791-B322-FD0AFAB3AEC0}" destId="{30DA7C4D-968F-4669-85CE-7BA1A36F5269}" srcOrd="3" destOrd="0" presId="urn:microsoft.com/office/officeart/2018/2/layout/IconVerticalSolidList"/>
    <dgm:cxn modelId="{2D4095BE-F82E-4FB1-8B31-251EE912A870}" type="presParOf" srcId="{FF153D4E-C585-42C8-8046-82F977A2535E}" destId="{18B4B94C-8790-41CE-A95B-C6E50BF214F0}" srcOrd="1" destOrd="0" presId="urn:microsoft.com/office/officeart/2018/2/layout/IconVerticalSolidList"/>
    <dgm:cxn modelId="{BF3EF217-3F65-4F75-BA01-D90BC56FBD5A}" type="presParOf" srcId="{FF153D4E-C585-42C8-8046-82F977A2535E}" destId="{B2F7ECA2-4653-456C-AED1-88032258AB5E}" srcOrd="2" destOrd="0" presId="urn:microsoft.com/office/officeart/2018/2/layout/IconVerticalSolidList"/>
    <dgm:cxn modelId="{27C466D3-5655-4012-A6CD-69C159C5376D}" type="presParOf" srcId="{B2F7ECA2-4653-456C-AED1-88032258AB5E}" destId="{2C1F1634-AC31-48E3-B5FA-7DA3CCD967DD}" srcOrd="0" destOrd="0" presId="urn:microsoft.com/office/officeart/2018/2/layout/IconVerticalSolidList"/>
    <dgm:cxn modelId="{3362C636-EF74-4EC3-9CA8-64048C1C4527}" type="presParOf" srcId="{B2F7ECA2-4653-456C-AED1-88032258AB5E}" destId="{B73D8014-7356-4182-9B5C-DF9F20C52F5D}" srcOrd="1" destOrd="0" presId="urn:microsoft.com/office/officeart/2018/2/layout/IconVerticalSolidList"/>
    <dgm:cxn modelId="{741459D5-3B0C-4519-B2CE-88CC0014E89F}" type="presParOf" srcId="{B2F7ECA2-4653-456C-AED1-88032258AB5E}" destId="{81484849-9F56-4675-B8F1-32A70F8D654D}" srcOrd="2" destOrd="0" presId="urn:microsoft.com/office/officeart/2018/2/layout/IconVerticalSolidList"/>
    <dgm:cxn modelId="{C9ED312C-D843-4192-BEC0-25504794DF27}" type="presParOf" srcId="{B2F7ECA2-4653-456C-AED1-88032258AB5E}" destId="{F462E834-F7E7-4C1C-8F5C-084E86D35F4D}" srcOrd="3" destOrd="0" presId="urn:microsoft.com/office/officeart/2018/2/layout/IconVerticalSolidList"/>
    <dgm:cxn modelId="{4B5B1EF9-3579-456F-BAEE-9AD84C7C8594}" type="presParOf" srcId="{FF153D4E-C585-42C8-8046-82F977A2535E}" destId="{8B4F6B0A-0D4A-4FBE-ABF2-7AE698B86104}" srcOrd="3" destOrd="0" presId="urn:microsoft.com/office/officeart/2018/2/layout/IconVerticalSolidList"/>
    <dgm:cxn modelId="{C29B17FA-6220-41A6-A5CA-D788CA5CE806}" type="presParOf" srcId="{FF153D4E-C585-42C8-8046-82F977A2535E}" destId="{5DD3622D-438F-45F7-BFAA-39A48F975E96}" srcOrd="4" destOrd="0" presId="urn:microsoft.com/office/officeart/2018/2/layout/IconVerticalSolidList"/>
    <dgm:cxn modelId="{5340EA7B-649A-47D9-BF74-2B700C3BCE58}" type="presParOf" srcId="{5DD3622D-438F-45F7-BFAA-39A48F975E96}" destId="{802D24ED-DB60-4A91-B3DB-D0775CA83D70}" srcOrd="0" destOrd="0" presId="urn:microsoft.com/office/officeart/2018/2/layout/IconVerticalSolidList"/>
    <dgm:cxn modelId="{750F3B93-DF24-4D24-91B7-7DA398E33AB5}" type="presParOf" srcId="{5DD3622D-438F-45F7-BFAA-39A48F975E96}" destId="{CE6CC9C5-53AD-4602-9982-ECCD43F99A23}" srcOrd="1" destOrd="0" presId="urn:microsoft.com/office/officeart/2018/2/layout/IconVerticalSolidList"/>
    <dgm:cxn modelId="{D54C93FF-4111-4D20-8D00-5BCAEC0448EC}" type="presParOf" srcId="{5DD3622D-438F-45F7-BFAA-39A48F975E96}" destId="{4F57E31A-D21B-426D-A5AC-100DAC41493F}" srcOrd="2" destOrd="0" presId="urn:microsoft.com/office/officeart/2018/2/layout/IconVerticalSolidList"/>
    <dgm:cxn modelId="{A7640F81-00BD-4D5A-83D9-9DAD2204D2CB}" type="presParOf" srcId="{5DD3622D-438F-45F7-BFAA-39A48F975E96}" destId="{74E8CF25-9CB5-4A1B-B43B-E9A389F8F9B9}" srcOrd="3" destOrd="0" presId="urn:microsoft.com/office/officeart/2018/2/layout/IconVerticalSolidList"/>
    <dgm:cxn modelId="{DE751779-7B16-4A68-96D1-EE9886030C52}" type="presParOf" srcId="{FF153D4E-C585-42C8-8046-82F977A2535E}" destId="{52242950-C79A-4311-AB42-28DABC57EE4C}" srcOrd="5" destOrd="0" presId="urn:microsoft.com/office/officeart/2018/2/layout/IconVerticalSolidList"/>
    <dgm:cxn modelId="{CE02BB5F-F9DB-466C-9CBD-953BF1964373}" type="presParOf" srcId="{FF153D4E-C585-42C8-8046-82F977A2535E}" destId="{3F76CD55-CEB9-43A8-8098-8AC9133B9411}" srcOrd="6" destOrd="0" presId="urn:microsoft.com/office/officeart/2018/2/layout/IconVerticalSolidList"/>
    <dgm:cxn modelId="{116F583D-112D-4673-9500-AE801E21C162}" type="presParOf" srcId="{3F76CD55-CEB9-43A8-8098-8AC9133B9411}" destId="{CE893F4C-F011-4DEF-8056-EE9D7E74BCBA}" srcOrd="0" destOrd="0" presId="urn:microsoft.com/office/officeart/2018/2/layout/IconVerticalSolidList"/>
    <dgm:cxn modelId="{68354E78-47E6-492A-954C-01F3B1518D47}" type="presParOf" srcId="{3F76CD55-CEB9-43A8-8098-8AC9133B9411}" destId="{B373D622-4F48-4FC0-B54A-E2418993C1CD}" srcOrd="1" destOrd="0" presId="urn:microsoft.com/office/officeart/2018/2/layout/IconVerticalSolidList"/>
    <dgm:cxn modelId="{0B22E76D-A3DB-46E1-AE89-80F0F5150190}" type="presParOf" srcId="{3F76CD55-CEB9-43A8-8098-8AC9133B9411}" destId="{B2FC2A99-F354-49BC-8A3C-EBD146A790C5}" srcOrd="2" destOrd="0" presId="urn:microsoft.com/office/officeart/2018/2/layout/IconVerticalSolidList"/>
    <dgm:cxn modelId="{2750F1BF-0E2C-4438-BB9A-9B99827C1E49}" type="presParOf" srcId="{3F76CD55-CEB9-43A8-8098-8AC9133B9411}" destId="{E7794AA1-2D75-48FB-8100-8F7DED4B11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5A4F2A-A02E-4943-8774-58F8EEA9FC80}">
      <dsp:nvSpPr>
        <dsp:cNvPr id="0" name=""/>
        <dsp:cNvSpPr/>
      </dsp:nvSpPr>
      <dsp:spPr>
        <a:xfrm>
          <a:off x="0" y="462"/>
          <a:ext cx="5616216" cy="1081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B9A5A5-491D-4430-B78F-1A0C3210E2A3}">
      <dsp:nvSpPr>
        <dsp:cNvPr id="0" name=""/>
        <dsp:cNvSpPr/>
      </dsp:nvSpPr>
      <dsp:spPr>
        <a:xfrm>
          <a:off x="327088" y="243751"/>
          <a:ext cx="594706" cy="5947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7454F8-7839-4F1E-9859-A25710060889}">
      <dsp:nvSpPr>
        <dsp:cNvPr id="0" name=""/>
        <dsp:cNvSpPr/>
      </dsp:nvSpPr>
      <dsp:spPr>
        <a:xfrm>
          <a:off x="1248883" y="462"/>
          <a:ext cx="4367332" cy="1081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36" tIns="114436" rIns="114436" bIns="1144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Empathy involves understanding and sharing others' feelings, thoughts, and perspectives. </a:t>
          </a:r>
          <a:r>
            <a:rPr lang="en-GB" sz="800" b="0" i="1" kern="1200" dirty="0"/>
            <a:t>(Greater Good Magazine, 2009)</a:t>
          </a:r>
          <a:endParaRPr lang="en-US" sz="1500" i="1" kern="1200" dirty="0"/>
        </a:p>
      </dsp:txBody>
      <dsp:txXfrm>
        <a:off x="1248883" y="462"/>
        <a:ext cx="4367332" cy="1081284"/>
      </dsp:txXfrm>
    </dsp:sp>
    <dsp:sp modelId="{491709BD-D95E-4874-9C79-654EFB10B125}">
      <dsp:nvSpPr>
        <dsp:cNvPr id="0" name=""/>
        <dsp:cNvSpPr/>
      </dsp:nvSpPr>
      <dsp:spPr>
        <a:xfrm>
          <a:off x="0" y="1352067"/>
          <a:ext cx="5616216" cy="1081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C96087-4311-4396-98B0-DFFE7FDDA20A}">
      <dsp:nvSpPr>
        <dsp:cNvPr id="0" name=""/>
        <dsp:cNvSpPr/>
      </dsp:nvSpPr>
      <dsp:spPr>
        <a:xfrm>
          <a:off x="327088" y="1595356"/>
          <a:ext cx="594706" cy="5947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D20D64-13A1-47DD-B8A6-08BB21208563}">
      <dsp:nvSpPr>
        <dsp:cNvPr id="0" name=""/>
        <dsp:cNvSpPr/>
      </dsp:nvSpPr>
      <dsp:spPr>
        <a:xfrm>
          <a:off x="1248883" y="1352067"/>
          <a:ext cx="4367332" cy="1081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36" tIns="114436" rIns="114436" bIns="1144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In design thinking, empathy entails grasping the emotions, desires, and experiences of the target users. </a:t>
          </a:r>
          <a:r>
            <a:rPr lang="en-GB" sz="900" b="0" i="1" kern="1200" dirty="0"/>
            <a:t>(Dam and Siang, 2018)</a:t>
          </a:r>
          <a:endParaRPr lang="en-US" sz="900" i="1" kern="1200" dirty="0"/>
        </a:p>
      </dsp:txBody>
      <dsp:txXfrm>
        <a:off x="1248883" y="1352067"/>
        <a:ext cx="4367332" cy="1081284"/>
      </dsp:txXfrm>
    </dsp:sp>
    <dsp:sp modelId="{092C3BD0-B618-4379-92D7-E8A169A73D29}">
      <dsp:nvSpPr>
        <dsp:cNvPr id="0" name=""/>
        <dsp:cNvSpPr/>
      </dsp:nvSpPr>
      <dsp:spPr>
        <a:xfrm>
          <a:off x="0" y="2703672"/>
          <a:ext cx="5616216" cy="10812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D5F404-D3D0-4B49-B021-7D6BCC1B859E}">
      <dsp:nvSpPr>
        <dsp:cNvPr id="0" name=""/>
        <dsp:cNvSpPr/>
      </dsp:nvSpPr>
      <dsp:spPr>
        <a:xfrm>
          <a:off x="327088" y="2946961"/>
          <a:ext cx="594706" cy="5947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EA4595-35CA-4C9F-9BBE-59613AEE102F}">
      <dsp:nvSpPr>
        <dsp:cNvPr id="0" name=""/>
        <dsp:cNvSpPr/>
      </dsp:nvSpPr>
      <dsp:spPr>
        <a:xfrm>
          <a:off x="1248883" y="2703672"/>
          <a:ext cx="4367332" cy="10812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36" tIns="114436" rIns="114436" bIns="114436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Empathizing enables designers to comprehend users' needs and motivations, aiding in the creation of solutions aligned with their objectives.</a:t>
          </a:r>
          <a:endParaRPr lang="en-US" sz="1500" kern="1200"/>
        </a:p>
      </dsp:txBody>
      <dsp:txXfrm>
        <a:off x="1248883" y="2703672"/>
        <a:ext cx="4367332" cy="10812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96A741-3567-4F4F-BB85-948C50297102}">
      <dsp:nvSpPr>
        <dsp:cNvPr id="0" name=""/>
        <dsp:cNvSpPr/>
      </dsp:nvSpPr>
      <dsp:spPr>
        <a:xfrm>
          <a:off x="0" y="1683"/>
          <a:ext cx="9404352" cy="85327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574A09-1E6D-4547-9C19-D3F536D27C2F}">
      <dsp:nvSpPr>
        <dsp:cNvPr id="0" name=""/>
        <dsp:cNvSpPr/>
      </dsp:nvSpPr>
      <dsp:spPr>
        <a:xfrm>
          <a:off x="258116" y="193670"/>
          <a:ext cx="469302" cy="4693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DA7C4D-968F-4669-85CE-7BA1A36F5269}">
      <dsp:nvSpPr>
        <dsp:cNvPr id="0" name=""/>
        <dsp:cNvSpPr/>
      </dsp:nvSpPr>
      <dsp:spPr>
        <a:xfrm>
          <a:off x="985535" y="1683"/>
          <a:ext cx="8418816" cy="853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5" tIns="90305" rIns="90305" bIns="9030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Climate change manifests through rising temperatures, extreme weather events, melting ice caps, etc.</a:t>
          </a:r>
          <a:endParaRPr lang="en-US" sz="2000" kern="1200"/>
        </a:p>
      </dsp:txBody>
      <dsp:txXfrm>
        <a:off x="985535" y="1683"/>
        <a:ext cx="8418816" cy="853277"/>
      </dsp:txXfrm>
    </dsp:sp>
    <dsp:sp modelId="{2C1F1634-AC31-48E3-B5FA-7DA3CCD967DD}">
      <dsp:nvSpPr>
        <dsp:cNvPr id="0" name=""/>
        <dsp:cNvSpPr/>
      </dsp:nvSpPr>
      <dsp:spPr>
        <a:xfrm>
          <a:off x="0" y="1068280"/>
          <a:ext cx="9404352" cy="85327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3D8014-7356-4182-9B5C-DF9F20C52F5D}">
      <dsp:nvSpPr>
        <dsp:cNvPr id="0" name=""/>
        <dsp:cNvSpPr/>
      </dsp:nvSpPr>
      <dsp:spPr>
        <a:xfrm>
          <a:off x="258116" y="1260267"/>
          <a:ext cx="469302" cy="4693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62E834-F7E7-4C1C-8F5C-084E86D35F4D}">
      <dsp:nvSpPr>
        <dsp:cNvPr id="0" name=""/>
        <dsp:cNvSpPr/>
      </dsp:nvSpPr>
      <dsp:spPr>
        <a:xfrm>
          <a:off x="985535" y="1068280"/>
          <a:ext cx="8418816" cy="853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5" tIns="90305" rIns="90305" bIns="9030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Collaboration across all levels of government is imperative to address these impacts effectively</a:t>
          </a:r>
          <a:endParaRPr lang="en-US" sz="2000" kern="1200"/>
        </a:p>
      </dsp:txBody>
      <dsp:txXfrm>
        <a:off x="985535" y="1068280"/>
        <a:ext cx="8418816" cy="853277"/>
      </dsp:txXfrm>
    </dsp:sp>
    <dsp:sp modelId="{802D24ED-DB60-4A91-B3DB-D0775CA83D70}">
      <dsp:nvSpPr>
        <dsp:cNvPr id="0" name=""/>
        <dsp:cNvSpPr/>
      </dsp:nvSpPr>
      <dsp:spPr>
        <a:xfrm>
          <a:off x="0" y="2134876"/>
          <a:ext cx="9404352" cy="85327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6CC9C5-53AD-4602-9982-ECCD43F99A23}">
      <dsp:nvSpPr>
        <dsp:cNvPr id="0" name=""/>
        <dsp:cNvSpPr/>
      </dsp:nvSpPr>
      <dsp:spPr>
        <a:xfrm>
          <a:off x="258116" y="2326864"/>
          <a:ext cx="469302" cy="4693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8CF25-9CB5-4A1B-B43B-E9A389F8F9B9}">
      <dsp:nvSpPr>
        <dsp:cNvPr id="0" name=""/>
        <dsp:cNvSpPr/>
      </dsp:nvSpPr>
      <dsp:spPr>
        <a:xfrm>
          <a:off x="985535" y="2134876"/>
          <a:ext cx="8418816" cy="853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5" tIns="90305" rIns="90305" bIns="9030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Communities can mitigate current and future impacts by adapting through initiatives</a:t>
          </a:r>
          <a:endParaRPr lang="en-US" sz="2000" kern="1200"/>
        </a:p>
      </dsp:txBody>
      <dsp:txXfrm>
        <a:off x="985535" y="2134876"/>
        <a:ext cx="8418816" cy="853277"/>
      </dsp:txXfrm>
    </dsp:sp>
    <dsp:sp modelId="{CE893F4C-F011-4DEF-8056-EE9D7E74BCBA}">
      <dsp:nvSpPr>
        <dsp:cNvPr id="0" name=""/>
        <dsp:cNvSpPr/>
      </dsp:nvSpPr>
      <dsp:spPr>
        <a:xfrm>
          <a:off x="0" y="3201473"/>
          <a:ext cx="9404352" cy="85327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73D622-4F48-4FC0-B54A-E2418993C1CD}">
      <dsp:nvSpPr>
        <dsp:cNvPr id="0" name=""/>
        <dsp:cNvSpPr/>
      </dsp:nvSpPr>
      <dsp:spPr>
        <a:xfrm>
          <a:off x="258116" y="3393460"/>
          <a:ext cx="469302" cy="4693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794AA1-2D75-48FB-8100-8F7DED4B1160}">
      <dsp:nvSpPr>
        <dsp:cNvPr id="0" name=""/>
        <dsp:cNvSpPr/>
      </dsp:nvSpPr>
      <dsp:spPr>
        <a:xfrm>
          <a:off x="985535" y="3201473"/>
          <a:ext cx="8418816" cy="853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305" tIns="90305" rIns="90305" bIns="9030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Encouraging sustainability, protecting environments, and fostering cooperation can mitigate the worst effects of climate change</a:t>
          </a:r>
          <a:endParaRPr lang="en-US" sz="2000" kern="1200"/>
        </a:p>
      </dsp:txBody>
      <dsp:txXfrm>
        <a:off x="985535" y="3201473"/>
        <a:ext cx="8418816" cy="8532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3/2/2024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4211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477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149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3/2/2024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554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3/2/2024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190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191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180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431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3/2/2024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048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03374668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88039621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296633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81991870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56842000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72566290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5143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1343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3/2/2024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8465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3374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5244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3/2/2024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0199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3/2/2024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8802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4830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2349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9451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3/2/2024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5718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977012529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928819864"/>
      </p:ext>
    </p:extLst>
  </p:cSld>
  <p:clrMapOvr>
    <a:masterClrMapping/>
  </p:clrMapOvr>
  <p:hf sldNum="0"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71635565"/>
      </p:ext>
    </p:extLst>
  </p:cSld>
  <p:clrMapOvr>
    <a:masterClrMapping/>
  </p:clrMapOvr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333742345"/>
      </p:ext>
    </p:extLst>
  </p:cSld>
  <p:clrMapOvr>
    <a:masterClrMapping/>
  </p:clrMapOvr>
  <p:hf sldNum="0"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231947227"/>
      </p:ext>
    </p:extLst>
  </p:cSld>
  <p:clrMapOvr>
    <a:masterClrMapping/>
  </p:clrMapOvr>
  <p:hf sldNum="0" hdr="0" ft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636732886"/>
      </p:ext>
    </p:extLst>
  </p:cSld>
  <p:clrMapOvr>
    <a:masterClrMapping/>
  </p:clrMapOvr>
  <p:hf sldNum="0" hdr="0" ft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1128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84674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3/2/2024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996641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170491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451641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3/2/2024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19227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3/2/2024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863314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3/2/2024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98055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3/2/2024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08679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3/2/2024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794983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9562EB47-45B4-4EF5-A743-B4885DD2F060}" type="datetime1">
              <a:rPr lang="en-US" smtClean="0"/>
              <a:t>3/2/2024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312079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38204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822722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3/2/2024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53062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83758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0825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3/2/2024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16941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3/2/2024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81369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42934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92668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51028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3/2/2024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48294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006455480"/>
      </p:ext>
    </p:extLst>
  </p:cSld>
  <p:clrMapOvr>
    <a:masterClrMapping/>
  </p:clrMapOvr>
  <p:hf sldNum="0" hdr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931649706"/>
      </p:ext>
    </p:extLst>
  </p:cSld>
  <p:clrMapOvr>
    <a:masterClrMapping/>
  </p:clrMapOvr>
  <p:hf sldNum="0" hdr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58876165"/>
      </p:ext>
    </p:extLst>
  </p:cSld>
  <p:clrMapOvr>
    <a:masterClrMapping/>
  </p:clrMapOvr>
  <p:hf sldNum="0" hdr="0" ftr="0" dt="0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030032766"/>
      </p:ext>
    </p:extLst>
  </p:cSld>
  <p:clrMapOvr>
    <a:masterClrMapping/>
  </p:clrMapOvr>
  <p:hf sldNum="0" hdr="0" ftr="0" dt="0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293918459"/>
      </p:ext>
    </p:extLst>
  </p:cSld>
  <p:clrMapOvr>
    <a:masterClrMapping/>
  </p:clrMapOvr>
  <p:hf sldNum="0" hdr="0" ftr="0" dt="0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399963394"/>
      </p:ext>
    </p:extLst>
  </p:cSld>
  <p:clrMapOvr>
    <a:masterClrMapping/>
  </p:clrMapOvr>
  <p:hf sldNum="0" hdr="0" ftr="0" dt="0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35447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3/2/2024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835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Relationship Id="rId22" Type="http://schemas.openxmlformats.org/officeDocument/2006/relationships/image" Target="../media/image5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6.jp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slideLayout" Target="../slideLayouts/slideLayout58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48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52.xml"/><Relationship Id="rId12" Type="http://schemas.openxmlformats.org/officeDocument/2006/relationships/slideLayout" Target="../slideLayouts/slideLayout57.xml"/><Relationship Id="rId17" Type="http://schemas.openxmlformats.org/officeDocument/2006/relationships/slideLayout" Target="../slideLayouts/slideLayout62.xml"/><Relationship Id="rId2" Type="http://schemas.openxmlformats.org/officeDocument/2006/relationships/slideLayout" Target="../slideLayouts/slideLayout47.xml"/><Relationship Id="rId16" Type="http://schemas.openxmlformats.org/officeDocument/2006/relationships/slideLayout" Target="../slideLayouts/slideLayout61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55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Relationship Id="rId14" Type="http://schemas.openxmlformats.org/officeDocument/2006/relationships/slideLayout" Target="../slideLayouts/slideLayout59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0086551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5" r:id="rId1"/>
    <p:sldLayoutId id="2147483936" r:id="rId2"/>
    <p:sldLayoutId id="2147483937" r:id="rId3"/>
    <p:sldLayoutId id="2147483938" r:id="rId4"/>
    <p:sldLayoutId id="2147483939" r:id="rId5"/>
    <p:sldLayoutId id="2147483940" r:id="rId6"/>
    <p:sldLayoutId id="2147483941" r:id="rId7"/>
    <p:sldLayoutId id="2147483942" r:id="rId8"/>
    <p:sldLayoutId id="2147483943" r:id="rId9"/>
    <p:sldLayoutId id="2147483944" r:id="rId10"/>
    <p:sldLayoutId id="2147483945" r:id="rId11"/>
    <p:sldLayoutId id="2147483946" r:id="rId12"/>
    <p:sldLayoutId id="2147483947" r:id="rId13"/>
    <p:sldLayoutId id="2147483948" r:id="rId14"/>
    <p:sldLayoutId id="2147483949" r:id="rId15"/>
    <p:sldLayoutId id="2147483950" r:id="rId16"/>
    <p:sldLayoutId id="214748395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6242645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53" r:id="rId1"/>
    <p:sldLayoutId id="2147483954" r:id="rId2"/>
    <p:sldLayoutId id="2147483955" r:id="rId3"/>
    <p:sldLayoutId id="2147483956" r:id="rId4"/>
    <p:sldLayoutId id="2147483957" r:id="rId5"/>
    <p:sldLayoutId id="2147483958" r:id="rId6"/>
    <p:sldLayoutId id="2147483959" r:id="rId7"/>
    <p:sldLayoutId id="2147483960" r:id="rId8"/>
    <p:sldLayoutId id="2147483961" r:id="rId9"/>
    <p:sldLayoutId id="2147483962" r:id="rId10"/>
    <p:sldLayoutId id="2147483963" r:id="rId11"/>
    <p:sldLayoutId id="2147483964" r:id="rId12"/>
    <p:sldLayoutId id="2147483965" r:id="rId13"/>
    <p:sldLayoutId id="2147483966" r:id="rId14"/>
    <p:sldLayoutId id="2147483967" r:id="rId15"/>
    <p:sldLayoutId id="2147483968" r:id="rId16"/>
    <p:sldLayoutId id="214748396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609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1" r:id="rId1"/>
    <p:sldLayoutId id="2147483972" r:id="rId2"/>
    <p:sldLayoutId id="2147483973" r:id="rId3"/>
    <p:sldLayoutId id="2147483974" r:id="rId4"/>
    <p:sldLayoutId id="2147483975" r:id="rId5"/>
    <p:sldLayoutId id="2147483976" r:id="rId6"/>
    <p:sldLayoutId id="2147483977" r:id="rId7"/>
    <p:sldLayoutId id="2147483978" r:id="rId8"/>
    <p:sldLayoutId id="2147483979" r:id="rId9"/>
    <p:sldLayoutId id="2147483980" r:id="rId10"/>
    <p:sldLayoutId id="214748398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3/2/2024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2987946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51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58" r:id="rId8"/>
    <p:sldLayoutId id="2147484059" r:id="rId9"/>
    <p:sldLayoutId id="2147484060" r:id="rId10"/>
    <p:sldLayoutId id="2147484061" r:id="rId11"/>
    <p:sldLayoutId id="2147484062" r:id="rId12"/>
    <p:sldLayoutId id="2147484063" r:id="rId13"/>
    <p:sldLayoutId id="2147484064" r:id="rId14"/>
    <p:sldLayoutId id="2147484065" r:id="rId15"/>
    <p:sldLayoutId id="2147484066" r:id="rId16"/>
    <p:sldLayoutId id="214748406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toffice.gov.uk/weather/climate-change/effects-of-climate-change" TargetMode="External"/><Relationship Id="rId3" Type="http://schemas.openxmlformats.org/officeDocument/2006/relationships/image" Target="../media/image35.svg"/><Relationship Id="rId7" Type="http://schemas.openxmlformats.org/officeDocument/2006/relationships/hyperlink" Target="https://www.metoffice.gov.uk/weather/climate-change/causes-of-climate-change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7.xml"/><Relationship Id="rId6" Type="http://schemas.openxmlformats.org/officeDocument/2006/relationships/hyperlink" Target="https://www.linkedin.com/pulse/integrating-design-thinking-climate-change-strategies-pathway-dkbrf/?trk=public_post_main-feed-card_feed-article-content" TargetMode="External"/><Relationship Id="rId5" Type="http://schemas.openxmlformats.org/officeDocument/2006/relationships/hyperlink" Target="https://greatergood.berkeley.edu/topic/empathy/definition" TargetMode="External"/><Relationship Id="rId10" Type="http://schemas.openxmlformats.org/officeDocument/2006/relationships/hyperlink" Target="https://climatepromise.undp.org/news-and-stories/climate-dictionary-everyday-guide-climate-change" TargetMode="External"/><Relationship Id="rId4" Type="http://schemas.openxmlformats.org/officeDocument/2006/relationships/hyperlink" Target="https://www.interaction-design.org/literature/article/design-thinking-getting-started-with-empathy" TargetMode="External"/><Relationship Id="rId9" Type="http://schemas.openxmlformats.org/officeDocument/2006/relationships/hyperlink" Target="https://www.edutopia.org/blog/teaching-empathy-through-design-thinking-rusul-alrubail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careerfoundry.com/en/blog/ux-design/stage-two-design-thinking-define-the-problem/" TargetMode="External"/><Relationship Id="rId3" Type="http://schemas.openxmlformats.org/officeDocument/2006/relationships/image" Target="../media/image35.svg"/><Relationship Id="rId7" Type="http://schemas.openxmlformats.org/officeDocument/2006/relationships/hyperlink" Target="https://time.com/6204083/climate-change-mental-heath-psychology/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7.xml"/><Relationship Id="rId6" Type="http://schemas.openxmlformats.org/officeDocument/2006/relationships/hyperlink" Target="https://www.greenpeace.org.uk/challenges/climate-change/solutions-climate-change/" TargetMode="External"/><Relationship Id="rId5" Type="http://schemas.openxmlformats.org/officeDocument/2006/relationships/hyperlink" Target="https://climate.ec.europa.eu/climate-change/causes-climate-change_en" TargetMode="External"/><Relationship Id="rId10" Type="http://schemas.openxmlformats.org/officeDocument/2006/relationships/hyperlink" Target="https://www.interaction-design.org/literature/topics/design-thinking" TargetMode="External"/><Relationship Id="rId4" Type="http://schemas.openxmlformats.org/officeDocument/2006/relationships/hyperlink" Target="https://www.bbc.co.uk/news/science-environment-24021772" TargetMode="External"/><Relationship Id="rId9" Type="http://schemas.openxmlformats.org/officeDocument/2006/relationships/hyperlink" Target="https://www.nrdc.org/stories/what-are-solutions-climate-chang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B9B1F03-C2D1-684F-A894-7C8E67DC90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3379DE-64C9-EC01-3687-E4AC1871C1D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000" dirty="0"/>
              <a:t>Group </a:t>
            </a:r>
            <a:r>
              <a:rPr lang="en-GB" sz="6000" dirty="0" err="1"/>
              <a:t>Presetnation</a:t>
            </a:r>
            <a:br>
              <a:rPr lang="en-GB" sz="6000" dirty="0"/>
            </a:br>
            <a:r>
              <a:rPr lang="en-GB" sz="6000" dirty="0"/>
              <a:t>Climate Change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BB3659-023F-8283-0973-5CC8D705CD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79"/>
            <a:ext cx="8825658" cy="1447802"/>
          </a:xfrm>
        </p:spPr>
        <p:txBody>
          <a:bodyPr/>
          <a:lstStyle/>
          <a:p>
            <a:r>
              <a:rPr lang="en-GB" cap="none" dirty="0"/>
              <a:t>Raluca-Cornelia Vasiu(2241085)</a:t>
            </a:r>
          </a:p>
          <a:p>
            <a:r>
              <a:rPr lang="en-GB" cap="none" dirty="0" err="1"/>
              <a:t>Mariuss</a:t>
            </a:r>
            <a:r>
              <a:rPr lang="en-GB" cap="none" dirty="0"/>
              <a:t> Vasiu(2241086)</a:t>
            </a:r>
          </a:p>
          <a:p>
            <a:r>
              <a:rPr lang="en-GB" cap="none" dirty="0"/>
              <a:t>University of Wales Trinity Saint David</a:t>
            </a:r>
          </a:p>
          <a:p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41798750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1" name="Oval 70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97DBAB-B658-27AC-9648-E898EE511D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90541" y="1450259"/>
            <a:ext cx="3753599" cy="14421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300" dirty="0">
                <a:effectLst/>
              </a:rPr>
              <a:t>Empathy – Climate Change</a:t>
            </a:r>
            <a:endParaRPr lang="en-US" sz="3300" dirty="0"/>
          </a:p>
        </p:txBody>
      </p:sp>
      <p:pic>
        <p:nvPicPr>
          <p:cNvPr id="7" name="Picture 6" descr="A hand holding a planet and a tree&#10;&#10;Description automatically generated">
            <a:extLst>
              <a:ext uri="{FF2B5EF4-FFF2-40B4-BE49-F238E27FC236}">
                <a16:creationId xmlns:a16="http://schemas.microsoft.com/office/drawing/2014/main" id="{43C7B8AA-62B5-6D29-20A8-8A82B3556BF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1628" r="14160" b="2"/>
          <a:stretch/>
        </p:blipFill>
        <p:spPr>
          <a:xfrm>
            <a:off x="646532" y="1447799"/>
            <a:ext cx="6493910" cy="457200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4E89A56A-1E33-FB87-D2E8-C84DB8E67A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9312" y="3072385"/>
            <a:ext cx="4174800" cy="294741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chemeClr val="tx1"/>
              </a:solidFill>
              <a:effectLst/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chemeClr val="tx1"/>
              </a:solidFill>
              <a:effectLst/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chemeClr val="tx1"/>
              </a:solidFill>
              <a:effectLst/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chemeClr val="tx1"/>
                </a:solidFill>
              </a:rPr>
              <a:t>R</a:t>
            </a:r>
            <a:r>
              <a:rPr lang="en-US" sz="1400" cap="none" dirty="0">
                <a:solidFill>
                  <a:schemeClr val="tx1"/>
                </a:solidFill>
              </a:rPr>
              <a:t>aluca-Cornelia Vasiu(2241085)</a:t>
            </a:r>
            <a:br>
              <a:rPr lang="en-US" sz="1400" dirty="0">
                <a:solidFill>
                  <a:schemeClr val="tx1"/>
                </a:solidFill>
                <a:effectLst/>
              </a:rPr>
            </a:br>
            <a:br>
              <a:rPr lang="en-US" sz="1400" dirty="0">
                <a:solidFill>
                  <a:schemeClr val="tx1"/>
                </a:solidFill>
                <a:effectLst/>
              </a:rPr>
            </a:br>
            <a:br>
              <a:rPr lang="en-US" sz="1400" dirty="0">
                <a:solidFill>
                  <a:schemeClr val="tx1"/>
                </a:solidFill>
                <a:effectLst/>
              </a:rPr>
            </a:br>
            <a:endParaRPr lang="en-US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378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9362849A-570D-49DB-954C-63F144E88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CA42011-E478-428B-9D15-A98E338BF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Freeform 7">
            <a:extLst>
              <a:ext uri="{FF2B5EF4-FFF2-40B4-BE49-F238E27FC236}">
                <a16:creationId xmlns:a16="http://schemas.microsoft.com/office/drawing/2014/main" id="{9ED2773C-FE51-4632-BA46-036BDCDA6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4C60CA-A1A7-E97C-F97C-F74E0547B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Intoduction</a:t>
            </a:r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E02F9158-C4C2-46A8-BE73-A4F77E139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6BD980-094C-E325-5D70-82F3E67A6B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684" y="2866464"/>
            <a:ext cx="6590596" cy="365778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DC596-8100-416C-CC0B-994AA5F073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4141" y="3763875"/>
            <a:ext cx="3139471" cy="2166728"/>
          </a:xfrm>
        </p:spPr>
        <p:txBody>
          <a:bodyPr>
            <a:normAutofit/>
          </a:bodyPr>
          <a:lstStyle/>
          <a:p>
            <a:r>
              <a:rPr lang="en-GB" dirty="0">
                <a:latin typeface="Söhne"/>
              </a:rPr>
              <a:t>Climate change is one of the most important problems in our days mostly caused by people.</a:t>
            </a:r>
          </a:p>
          <a:p>
            <a:pPr algn="r"/>
            <a:r>
              <a:rPr lang="en-GB" sz="900" b="0" i="1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(Met office, 2019)</a:t>
            </a:r>
            <a:endParaRPr lang="en-GB" sz="900" i="1" dirty="0"/>
          </a:p>
        </p:txBody>
      </p:sp>
    </p:spTree>
    <p:extLst>
      <p:ext uri="{BB962C8B-B14F-4D97-AF65-F5344CB8AC3E}">
        <p14:creationId xmlns:p14="http://schemas.microsoft.com/office/powerpoint/2010/main" val="663409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Rectangle 100">
            <a:extLst>
              <a:ext uri="{FF2B5EF4-FFF2-40B4-BE49-F238E27FC236}">
                <a16:creationId xmlns:a16="http://schemas.microsoft.com/office/drawing/2014/main" id="{61515115-95FB-41E0-86F3-8744438C0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0EE3C-8849-CB45-4745-3E2FA9F24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5616217" cy="162232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What is empathize?</a:t>
            </a:r>
          </a:p>
        </p:txBody>
      </p:sp>
      <p:sp>
        <p:nvSpPr>
          <p:cNvPr id="103" name="Freeform 31">
            <a:extLst>
              <a:ext uri="{FF2B5EF4-FFF2-40B4-BE49-F238E27FC236}">
                <a16:creationId xmlns:a16="http://schemas.microsoft.com/office/drawing/2014/main" id="{8222A33F-BE2D-4D69-92A0-5DF8B17BA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05" name="Freeform: Shape 104">
            <a:extLst>
              <a:ext uri="{FF2B5EF4-FFF2-40B4-BE49-F238E27FC236}">
                <a16:creationId xmlns:a16="http://schemas.microsoft.com/office/drawing/2014/main" id="{CE1C74D0-9609-468A-9597-5D87C8A4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98731" y="664312"/>
            <a:ext cx="6858001" cy="5529377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8" name="Content Placeholder 7" descr="A diagram of a different colored shape&#10;&#10;Description automatically generated with medium confidence">
            <a:extLst>
              <a:ext uri="{FF2B5EF4-FFF2-40B4-BE49-F238E27FC236}">
                <a16:creationId xmlns:a16="http://schemas.microsoft.com/office/drawing/2014/main" id="{3C8CC1A1-855C-7B3E-90EF-C25632609D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63742" y="2185205"/>
            <a:ext cx="3980139" cy="2487586"/>
          </a:xfrm>
          <a:prstGeom prst="rect">
            <a:avLst/>
          </a:prstGeom>
          <a:effectLst/>
        </p:spPr>
      </p:pic>
      <p:sp>
        <p:nvSpPr>
          <p:cNvPr id="107" name="Rectangle 106">
            <a:extLst>
              <a:ext uri="{FF2B5EF4-FFF2-40B4-BE49-F238E27FC236}">
                <a16:creationId xmlns:a16="http://schemas.microsoft.com/office/drawing/2014/main" id="{C137128D-E594-4905-9F76-E385F0831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96" name="Text Placeholder 3">
            <a:extLst>
              <a:ext uri="{FF2B5EF4-FFF2-40B4-BE49-F238E27FC236}">
                <a16:creationId xmlns:a16="http://schemas.microsoft.com/office/drawing/2014/main" id="{3EE22F0F-7606-8AE0-7750-D4A28F4E18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3492294"/>
              </p:ext>
            </p:extLst>
          </p:nvPr>
        </p:nvGraphicFramePr>
        <p:xfrm>
          <a:off x="648931" y="2438400"/>
          <a:ext cx="5616216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225374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2054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057" name="Picture 2056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59" name="Oval 2058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61" name="Picture 2060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63" name="Picture 2062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65" name="Rectangle 2064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7" name="Rectangle 2066">
            <a:extLst>
              <a:ext uri="{FF2B5EF4-FFF2-40B4-BE49-F238E27FC236}">
                <a16:creationId xmlns:a16="http://schemas.microsoft.com/office/drawing/2014/main" id="{49076D5E-68ED-4CD1-A04F-E7934EBFA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088348-E72B-97C5-2F9D-8D0B6EC55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900" b="0" i="0" kern="1200" dirty="0">
                <a:solidFill>
                  <a:srgbClr val="EBEBEB"/>
                </a:solidFill>
                <a:effectLst/>
                <a:latin typeface="+mj-lt"/>
                <a:ea typeface="+mj-ea"/>
                <a:cs typeface="+mj-cs"/>
              </a:rPr>
              <a:t>What is empathize in design thinking process?</a:t>
            </a:r>
            <a:endParaRPr lang="en-US" sz="29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69" name="Rectangle 2068">
            <a:extLst>
              <a:ext uri="{FF2B5EF4-FFF2-40B4-BE49-F238E27FC236}">
                <a16:creationId xmlns:a16="http://schemas.microsoft.com/office/drawing/2014/main" id="{21BE0A6B-EBF8-4301-B1AE-F6A1C4003E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71" name="Rounded Rectangle 9">
            <a:extLst>
              <a:ext uri="{FF2B5EF4-FFF2-40B4-BE49-F238E27FC236}">
                <a16:creationId xmlns:a16="http://schemas.microsoft.com/office/drawing/2014/main" id="{03C06118-B3FE-4B51-80A1-B82C2E9F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>
            <a:solidFill>
              <a:schemeClr val="bg2"/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Design Thinking – 5 Steps to Capitalizing on Unmet Member Needs">
            <a:extLst>
              <a:ext uri="{FF2B5EF4-FFF2-40B4-BE49-F238E27FC236}">
                <a16:creationId xmlns:a16="http://schemas.microsoft.com/office/drawing/2014/main" id="{14143728-B7D4-1497-C94F-0D0494B3872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85565" y="965595"/>
            <a:ext cx="5060343" cy="4773591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3" name="Rectangle 2072">
            <a:extLst>
              <a:ext uri="{FF2B5EF4-FFF2-40B4-BE49-F238E27FC236}">
                <a16:creationId xmlns:a16="http://schemas.microsoft.com/office/drawing/2014/main" id="{172BE3F8-96D6-4535-9AE4-694DC4F5B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8217B8-9997-AE32-DF6E-9F396541A3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1" y="2438400"/>
            <a:ext cx="3505494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>
                <a:solidFill>
                  <a:srgbClr val="FFFFFF"/>
                </a:solidFill>
                <a:effectLst/>
              </a:rPr>
              <a:t>Empathize is the initial stage in the design thinking process, involving understanding and relating</a:t>
            </a:r>
          </a:p>
          <a:p>
            <a:pPr indent="-228600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effectLst/>
              </a:rPr>
              <a:t> The focus is on actively listening, observing, and empathizing with users</a:t>
            </a:r>
          </a:p>
          <a:p>
            <a:pPr indent="-228600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effectLst/>
              </a:rPr>
              <a:t> Insights gathered during this stage serve as foundations for creating solutions that meet users' desires and provide meaningful experiences.</a:t>
            </a: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  <a:p>
            <a:pPr algn="r"/>
            <a:r>
              <a:rPr lang="en-GB" sz="900" b="0" i="1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(Rusul </a:t>
            </a:r>
            <a:r>
              <a:rPr lang="en-GB" sz="900" b="0" i="1" dirty="0" err="1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Alrubail</a:t>
            </a:r>
            <a:r>
              <a:rPr lang="en-GB" sz="900" b="0" i="1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, 2015)</a:t>
            </a:r>
            <a:endParaRPr lang="en-US" sz="9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10175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6607C"/>
            </a:gs>
            <a:gs pos="100000">
              <a:srgbClr val="0C8696"/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081" name="Picture 3080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83" name="Straight Connector 3082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5" name="Straight Connector 3084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CA77209-E336-E59F-DF37-D01E71D88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/>
              <a:t>Empathize design thinking in context of climate change</a:t>
            </a:r>
          </a:p>
        </p:txBody>
      </p:sp>
      <p:pic>
        <p:nvPicPr>
          <p:cNvPr id="3074" name="Picture 2" descr="Frontiers | Emergent interactive effects of climate change and contaminants  in coastal and ocean ecosystems">
            <a:extLst>
              <a:ext uri="{FF2B5EF4-FFF2-40B4-BE49-F238E27FC236}">
                <a16:creationId xmlns:a16="http://schemas.microsoft.com/office/drawing/2014/main" id="{F11D5B5C-9636-94A6-C3E2-02BF9A24FBB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01791" y="2015734"/>
            <a:ext cx="4860018" cy="345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A9EB9C-C2CA-C46A-26D4-FABCB108A8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92299" y="2015734"/>
            <a:ext cx="4456516" cy="39406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When using design thinking to deal with climate change, "</a:t>
            </a:r>
            <a:r>
              <a:rPr lang="en-US" sz="1400" dirty="0" err="1"/>
              <a:t>empathise</a:t>
            </a:r>
            <a:r>
              <a:rPr lang="en-US" sz="1400" dirty="0"/>
              <a:t>" means knowing the different experiences, worries, and weaknesses of people and communities that are being affected by climate change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Learning about the real-life struggles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Empathy helps people figure out what the specific needs and goals of different groups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People work together by understanding their concerns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Drive innovation shows that empathy leads to creativity and new ideas</a:t>
            </a:r>
          </a:p>
          <a:p>
            <a:pPr marL="114300">
              <a:lnSpc>
                <a:spcPct val="110000"/>
              </a:lnSpc>
            </a:pPr>
            <a:endParaRPr lang="en-US" sz="1400" dirty="0"/>
          </a:p>
          <a:p>
            <a:pPr marL="114300" algn="r">
              <a:lnSpc>
                <a:spcPct val="110000"/>
              </a:lnSpc>
            </a:pPr>
            <a:r>
              <a:rPr lang="en-US" sz="900" i="1" dirty="0"/>
              <a:t>(Linkedin,2024)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637066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9362849A-570D-49DB-954C-63F144E88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1CA42011-E478-428B-9D15-A98E338BF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07" name="Freeform 7">
            <a:extLst>
              <a:ext uri="{FF2B5EF4-FFF2-40B4-BE49-F238E27FC236}">
                <a16:creationId xmlns:a16="http://schemas.microsoft.com/office/drawing/2014/main" id="{9ED2773C-FE51-4632-BA46-036BDCDA6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CACA19-D79A-693A-09B2-D19FFC5A2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How to prevent climate change?</a:t>
            </a:r>
          </a:p>
        </p:txBody>
      </p:sp>
      <p:sp useBgFill="1">
        <p:nvSpPr>
          <p:cNvPr id="4109" name="Freeform: Shape 4108">
            <a:extLst>
              <a:ext uri="{FF2B5EF4-FFF2-40B4-BE49-F238E27FC236}">
                <a16:creationId xmlns:a16="http://schemas.microsoft.com/office/drawing/2014/main" id="{E02F9158-C4C2-46A8-BE73-A4F77E139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098" name="Picture 2" descr="Personal Steps You Can Take to Fight Global Warming">
            <a:extLst>
              <a:ext uri="{FF2B5EF4-FFF2-40B4-BE49-F238E27FC236}">
                <a16:creationId xmlns:a16="http://schemas.microsoft.com/office/drawing/2014/main" id="{83DDB74D-A557-2D4E-B7FB-107A4B4E43D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3484" y="2562081"/>
            <a:ext cx="5451627" cy="363441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504600-B700-F299-7E40-4729C6F2A254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6421089" y="2548281"/>
            <a:ext cx="5122606" cy="365868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Climate change has many effects on the world: global temperatures are rising, weather events like storms, floods, and droughts, ice caps and glaciers melt. </a:t>
            </a:r>
            <a:r>
              <a:rPr lang="en-GB" sz="900" b="0" i="1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(Met Office, 2023)</a:t>
            </a:r>
            <a:endParaRPr lang="en-GB" sz="900" i="1" dirty="0"/>
          </a:p>
          <a:p>
            <a:pPr>
              <a:lnSpc>
                <a:spcPct val="90000"/>
              </a:lnSpc>
            </a:pPr>
            <a:r>
              <a:rPr lang="en-GB" sz="1700" dirty="0"/>
              <a:t>People, communities, countries, and the world must all work together to stop the worst effects of climate change: Using fewer fossil fuels, switching to green energy sources, Protecting forests, wetlands, and other natural areas </a:t>
            </a:r>
            <a:r>
              <a:rPr lang="en-GB" sz="900" b="0" i="1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(UNDP, 2023)</a:t>
            </a:r>
            <a:endParaRPr lang="en-GB" sz="900" i="1" dirty="0"/>
          </a:p>
          <a:p>
            <a:pPr>
              <a:lnSpc>
                <a:spcPct val="90000"/>
              </a:lnSpc>
            </a:pPr>
            <a:r>
              <a:rPr lang="en-GB" sz="1700" dirty="0"/>
              <a:t>Building adaptable infrastructure, creating early warning systems, and encouraging sustainable farming practices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9705001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66D79-0F25-EA88-F2DC-C1A95CD36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Conclusion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0849DE-149C-2E91-D1EF-FCF8A37CE4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420971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25995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6CF6638-75E1-2A4C-D3DC-D402637072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909E97-988E-16CF-CC3A-7BCC905F975E}"/>
              </a:ext>
            </a:extLst>
          </p:cNvPr>
          <p:cNvSpPr txBox="1"/>
          <p:nvPr/>
        </p:nvSpPr>
        <p:spPr>
          <a:xfrm>
            <a:off x="3008671" y="2559626"/>
            <a:ext cx="6174658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br>
              <a:rPr kumimoji="0" lang="en-GB" sz="2900" b="0" i="0" u="none" strike="noStrike" kern="1200" cap="all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GB" sz="2900" b="0" i="0" u="none" strike="noStrike" kern="1200" cap="all" spc="20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Define – Climate Change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668272-67A1-9442-530B-968AA01D24C5}"/>
              </a:ext>
            </a:extLst>
          </p:cNvPr>
          <p:cNvSpPr txBox="1"/>
          <p:nvPr/>
        </p:nvSpPr>
        <p:spPr>
          <a:xfrm>
            <a:off x="3687097" y="6076335"/>
            <a:ext cx="4031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Mariuss Vasiu(2241086)</a:t>
            </a:r>
          </a:p>
        </p:txBody>
      </p:sp>
    </p:spTree>
    <p:extLst>
      <p:ext uri="{BB962C8B-B14F-4D97-AF65-F5344CB8AC3E}">
        <p14:creationId xmlns:p14="http://schemas.microsoft.com/office/powerpoint/2010/main" val="22594337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E859997-8E50-F204-40D0-6D9ADF71EFB2}"/>
              </a:ext>
            </a:extLst>
          </p:cNvPr>
          <p:cNvSpPr txBox="1">
            <a:spLocks/>
          </p:cNvSpPr>
          <p:nvPr/>
        </p:nvSpPr>
        <p:spPr>
          <a:xfrm>
            <a:off x="8312677" y="964692"/>
            <a:ext cx="3066937" cy="1188720"/>
          </a:xfrm>
          <a:prstGeom prst="rect">
            <a:avLst/>
          </a:prstGeom>
        </p:spPr>
        <p:txBody>
          <a:bodyPr vert="horz" lIns="182880" tIns="182880" rIns="182880" bIns="18288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400" dirty="0"/>
              <a:t>Introduction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1350DA-DBB4-8EDA-34A9-66728EA8F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795" y="964692"/>
            <a:ext cx="6885432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DA6DD9E-5D8B-E669-BBF6-9D4F58439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8415" y="1128683"/>
            <a:ext cx="6558192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person and person standing next to a thermometer and a globe&#10;&#10;Description automatically generated">
            <a:extLst>
              <a:ext uri="{FF2B5EF4-FFF2-40B4-BE49-F238E27FC236}">
                <a16:creationId xmlns:a16="http://schemas.microsoft.com/office/drawing/2014/main" id="{9C2432C0-B3AE-8892-2AA7-7F96142CF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979" y="1681609"/>
            <a:ext cx="6227064" cy="3502723"/>
          </a:xfrm>
          <a:prstGeom prst="rect">
            <a:avLst/>
          </a:prstGeom>
        </p:spPr>
      </p:pic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D764B22F-8CBC-4D3F-1337-BEACDF8A08B0}"/>
              </a:ext>
            </a:extLst>
          </p:cNvPr>
          <p:cNvSpPr txBox="1">
            <a:spLocks/>
          </p:cNvSpPr>
          <p:nvPr/>
        </p:nvSpPr>
        <p:spPr>
          <a:xfrm>
            <a:off x="8311249" y="2638044"/>
            <a:ext cx="3063765" cy="326320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Our world is facing an existential threat as a result of climate change, which is mostly caused by human activities such as the combustion of fossil fuels and the destruction of forests </a:t>
            </a:r>
            <a:r>
              <a:rPr lang="en-GB" sz="900" i="1" dirty="0">
                <a:solidFill>
                  <a:srgbClr val="2C3E50"/>
                </a:solidFill>
                <a:latin typeface="Roboto" panose="02000000000000000000" pitchFamily="2" charset="0"/>
              </a:rPr>
              <a:t>(European Commission, 2023)</a:t>
            </a:r>
            <a:endParaRPr lang="en-US" sz="900" i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004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3AB185C-1387-220A-EF8D-75BA6E7E5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333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1CCFA0B-57B2-5938-2728-32ECB5659D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924" y="944664"/>
            <a:ext cx="10620152" cy="4968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1755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5B8E9CD-1A54-6011-4B7F-61FF958B81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474" y="953809"/>
            <a:ext cx="9919052" cy="4950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468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E0A9ECE-9172-7437-178D-69A3699A1C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972" y="944664"/>
            <a:ext cx="10614056" cy="4968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6286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E77109B-0E34-7043-7BAC-295A66F626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4065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9B9689C-AD68-44A3-BFB4-C27BBA9A6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5CF60-7DC7-EA16-C3C7-881B2D604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2232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Reference: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E073616-E93D-4D7C-9EA1-43F1D5DF9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410" y="0"/>
            <a:ext cx="46360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ounded Rectangle 9">
            <a:extLst>
              <a:ext uri="{FF2B5EF4-FFF2-40B4-BE49-F238E27FC236}">
                <a16:creationId xmlns:a16="http://schemas.microsoft.com/office/drawing/2014/main" id="{0121EE82-A9A4-4B7E-928A-257CF299F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1042" y="460755"/>
            <a:ext cx="3666744" cy="5739187"/>
          </a:xfrm>
          <a:prstGeom prst="roundRect">
            <a:avLst>
              <a:gd name="adj" fmla="val 0"/>
            </a:avLst>
          </a:prstGeom>
          <a:ln w="12700">
            <a:solidFill>
              <a:schemeClr val="bg2"/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Newspaper">
            <a:extLst>
              <a:ext uri="{FF2B5EF4-FFF2-40B4-BE49-F238E27FC236}">
                <a16:creationId xmlns:a16="http://schemas.microsoft.com/office/drawing/2014/main" id="{30FD1114-9030-593F-1AB0-9260DCEE24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25675" y="2020325"/>
            <a:ext cx="2680805" cy="2680805"/>
          </a:xfrm>
          <a:prstGeom prst="rect">
            <a:avLst/>
          </a:prstGeom>
          <a:effectLst/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6EEAAB6-E00B-4F7A-AD69-0666D48AE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836CE-C319-AF6F-52D3-E383AEE6F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10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Dam, R. and Siang, T.Y. (2018). </a:t>
            </a:r>
            <a:r>
              <a:rPr lang="en-GB" sz="10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Design Thinking: Getting Started with Empathy</a:t>
            </a:r>
            <a:r>
              <a:rPr lang="en-GB" sz="10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The Interaction Design Foundation. Available at</a:t>
            </a:r>
            <a:r>
              <a:rPr lang="en-GB" sz="1000" dirty="0">
                <a:solidFill>
                  <a:schemeClr val="bg1"/>
                </a:solidFill>
                <a:latin typeface="Calibri" panose="020F0502020204030204" pitchFamily="34" charset="0"/>
              </a:rPr>
              <a:t>:</a:t>
            </a:r>
            <a:r>
              <a:rPr lang="en-GB" sz="10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4"/>
              </a:rPr>
              <a:t>https://www.interaction-design.org/literature/article/design-thinking-getting-started-with-empathy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GB" sz="10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[Accessed </a:t>
            </a:r>
            <a:r>
              <a:rPr lang="en-GB" sz="1000" dirty="0">
                <a:solidFill>
                  <a:schemeClr val="bg1"/>
                </a:solidFill>
                <a:latin typeface="Calibri" panose="020F0502020204030204" pitchFamily="34" charset="0"/>
              </a:rPr>
              <a:t>26 Feb</a:t>
            </a:r>
            <a:r>
              <a:rPr lang="en-GB" sz="10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2024].</a:t>
            </a:r>
            <a:endParaRPr lang="en-GB" sz="1000" b="0" i="0" dirty="0">
              <a:solidFill>
                <a:srgbClr val="FFFFFF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1000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Greater Good Magazine (2009). </a:t>
            </a:r>
            <a:r>
              <a:rPr lang="en-GB" sz="1000" b="0" i="1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Empathy Definition | What Is Empathy</a:t>
            </a:r>
            <a:r>
              <a:rPr lang="en-GB" sz="1000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. Greater Good. Available at: </a:t>
            </a:r>
            <a:r>
              <a:rPr lang="en-GB" sz="1000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hlinkClick r:id="rId5"/>
              </a:rPr>
              <a:t>https://greatergood.berkeley.edu/topic/empathy/definition</a:t>
            </a:r>
            <a:r>
              <a:rPr lang="en-GB" sz="1000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GB" sz="10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[Accessed </a:t>
            </a:r>
            <a:r>
              <a:rPr lang="en-GB" sz="1000" dirty="0">
                <a:solidFill>
                  <a:schemeClr val="bg1"/>
                </a:solidFill>
                <a:latin typeface="Calibri" panose="020F0502020204030204" pitchFamily="34" charset="0"/>
              </a:rPr>
              <a:t>26 Feb</a:t>
            </a:r>
            <a:r>
              <a:rPr lang="en-GB" sz="10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2024].</a:t>
            </a:r>
            <a:endParaRPr lang="en-GB" sz="1000" b="0" i="0" dirty="0">
              <a:solidFill>
                <a:srgbClr val="FFFFFF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sz="1000" i="1" dirty="0" err="1">
                <a:solidFill>
                  <a:schemeClr val="bg1"/>
                </a:solidFill>
                <a:latin typeface="Calibri" panose="020F0502020204030204" pitchFamily="34" charset="0"/>
              </a:rPr>
              <a:t>Linkedin</a:t>
            </a:r>
            <a:r>
              <a:rPr lang="en-GB" sz="1000" i="1" dirty="0">
                <a:solidFill>
                  <a:schemeClr val="bg1"/>
                </a:solidFill>
                <a:latin typeface="Calibri" panose="020F0502020204030204" pitchFamily="34" charset="0"/>
              </a:rPr>
              <a:t>, (2024).</a:t>
            </a:r>
            <a:r>
              <a:rPr lang="en-GB" sz="10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Integrating Design Thinking into Climate Change Strategies: A Pathway to Innovation and Effectiveness</a:t>
            </a:r>
            <a:r>
              <a:rPr lang="en-GB" sz="10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sz="10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hlinkClick r:id="rId6"/>
              </a:rPr>
              <a:t>https://www.linkedin.com/pulse/integrating-design-thinking-climate-change-strategies-pathway-dkbrf/?trk=public_post_main-feed-card_feed-article-content</a:t>
            </a:r>
            <a:r>
              <a:rPr lang="en-GB" sz="10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 [Accessed 27 Feb. 2024].</a:t>
            </a:r>
          </a:p>
          <a:p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</a:rPr>
              <a:t>M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et office (2019). </a:t>
            </a:r>
            <a:r>
              <a:rPr lang="en-GB" sz="9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Causes of climate change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[online] Met Office. Available at: 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hlinkClick r:id="rId7"/>
              </a:rPr>
              <a:t>https://www.metoffice.gov.uk/weather/climate-change/causes-of-climate-change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GB" sz="10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[Accessed 26 Feb. 2024].</a:t>
            </a:r>
            <a:endParaRPr lang="en-GB" sz="1000" b="0" i="0" dirty="0">
              <a:solidFill>
                <a:srgbClr val="FFFFFF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Met Office (2023). </a:t>
            </a:r>
            <a:r>
              <a:rPr lang="en-GB" sz="9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Effects of climate change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[online] Met Office. Available at: 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hlinkClick r:id="rId8"/>
              </a:rPr>
              <a:t>https://www.metoffice.gov.uk/weather/climate-change/effects-of-climate-change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[Accessed 28 Feb. 2024].</a:t>
            </a:r>
            <a:endParaRPr lang="en-GB" sz="1000" b="0" i="0" dirty="0">
              <a:solidFill>
                <a:srgbClr val="FFFFFF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10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‌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Rusul </a:t>
            </a:r>
            <a:r>
              <a:rPr lang="en-GB" sz="900" b="0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Alrubail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(2015). </a:t>
            </a:r>
            <a:r>
              <a:rPr lang="en-GB" sz="9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Teaching Empathy Through Design Thinking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Edutopia. Available at: 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hlinkClick r:id="rId9"/>
              </a:rPr>
              <a:t>https://www.edutopia.org/blog/teaching-empathy-through-design-thinking-rusul-alrubail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[Accessed </a:t>
            </a:r>
            <a:r>
              <a:rPr lang="en-GB" sz="900" dirty="0">
                <a:solidFill>
                  <a:schemeClr val="bg1"/>
                </a:solidFill>
                <a:latin typeface="Calibri" panose="020F0502020204030204" pitchFamily="34" charset="0"/>
              </a:rPr>
              <a:t>27 Feb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2024].</a:t>
            </a:r>
          </a:p>
          <a:p>
            <a:r>
              <a:rPr lang="en-GB" sz="8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UNDP (2023). </a:t>
            </a:r>
            <a:r>
              <a:rPr lang="en-GB" sz="8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The Climate Dictionary: An everyday guide to climate change</a:t>
            </a:r>
            <a:r>
              <a:rPr lang="en-GB" sz="8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[online] UNDP Climate Promise. Available at: </a:t>
            </a:r>
            <a:r>
              <a:rPr lang="en-GB" sz="8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hlinkClick r:id="rId10"/>
              </a:rPr>
              <a:t>https://climatepromise.undp.org/news-and-stories/climate-dictionary-everyday-guide-climate-change</a:t>
            </a:r>
            <a:r>
              <a:rPr lang="en-GB" sz="8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[Accessed 28 Feb. 2024].</a:t>
            </a:r>
          </a:p>
          <a:p>
            <a:pPr algn="l"/>
            <a:endParaRPr lang="en-GB" sz="900" b="0" i="0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sz="9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sz="1000" b="0" i="0" dirty="0">
              <a:solidFill>
                <a:srgbClr val="FFFFFF"/>
              </a:solidFill>
              <a:effectLst/>
              <a:latin typeface="Calibri" panose="020F0502020204030204" pitchFamily="34" charset="0"/>
            </a:endParaRPr>
          </a:p>
          <a:p>
            <a:endParaRPr lang="en-GB" sz="1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3980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9B9689C-AD68-44A3-BFB4-C27BBA9A6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5CF60-7DC7-EA16-C3C7-881B2D604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2232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Reference: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E073616-E93D-4D7C-9EA1-43F1D5DF9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410" y="0"/>
            <a:ext cx="46360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ounded Rectangle 9">
            <a:extLst>
              <a:ext uri="{FF2B5EF4-FFF2-40B4-BE49-F238E27FC236}">
                <a16:creationId xmlns:a16="http://schemas.microsoft.com/office/drawing/2014/main" id="{0121EE82-A9A4-4B7E-928A-257CF299F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1042" y="460755"/>
            <a:ext cx="3666744" cy="5739187"/>
          </a:xfrm>
          <a:prstGeom prst="roundRect">
            <a:avLst>
              <a:gd name="adj" fmla="val 0"/>
            </a:avLst>
          </a:prstGeom>
          <a:ln w="12700">
            <a:solidFill>
              <a:schemeClr val="bg2"/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Newspaper">
            <a:extLst>
              <a:ext uri="{FF2B5EF4-FFF2-40B4-BE49-F238E27FC236}">
                <a16:creationId xmlns:a16="http://schemas.microsoft.com/office/drawing/2014/main" id="{30FD1114-9030-593F-1AB0-9260DCEE24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25675" y="2020325"/>
            <a:ext cx="2680805" cy="2680805"/>
          </a:xfrm>
          <a:prstGeom prst="rect">
            <a:avLst/>
          </a:prstGeom>
          <a:effectLst/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6EEAAB6-E00B-4F7A-AD69-0666D48AE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836CE-C319-AF6F-52D3-E383AEE6F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pPr rtl="0" fontAlgn="base"/>
            <a:r>
              <a:rPr lang="en-GB" sz="9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BBC (2021). What is climate change? </a:t>
            </a:r>
            <a:r>
              <a:rPr lang="en-GB" sz="900" b="0" i="1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BBC News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. 13 Oct. Available at: </a:t>
            </a:r>
            <a:r>
              <a:rPr lang="en-GB" sz="900" b="0" i="0" u="sng" strike="noStrike" dirty="0">
                <a:solidFill>
                  <a:schemeClr val="bg1"/>
                </a:solidFill>
                <a:effectLst/>
                <a:latin typeface="Gill Sans MT" panose="020B0502020104020203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https://www.bbc.co.uk/news/science-environment-24021772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. [Accessed 27 Feb. 2024]. </a:t>
            </a:r>
            <a:endParaRPr lang="en-GB" sz="800" b="0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GB" sz="9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European Commission (2023). </a:t>
            </a:r>
            <a:r>
              <a:rPr lang="en-GB" sz="900" b="0" i="1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Causes of Climate Change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. European Commission. Available at: </a:t>
            </a:r>
            <a:r>
              <a:rPr lang="en-GB" sz="900" b="0" i="0" u="sng" strike="noStrike" dirty="0">
                <a:solidFill>
                  <a:schemeClr val="bg1"/>
                </a:solidFill>
                <a:effectLst/>
                <a:latin typeface="Gill Sans MT" panose="020B0502020104020203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https://climate.ec.europa.eu/climate-change/causes-climate-change_en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.   [Accessed 26 Feb. 2024]. </a:t>
            </a:r>
            <a:endParaRPr lang="en-GB" sz="800" b="0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GB" sz="9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Greenpeace (2021). </a:t>
            </a:r>
            <a:r>
              <a:rPr lang="en-GB" sz="900" b="0" i="1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What are the solutions to climate change?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 Greenpeace UK. Available at: </a:t>
            </a:r>
            <a:r>
              <a:rPr lang="en-GB" sz="900" b="0" i="0" u="sng" strike="noStrike" dirty="0">
                <a:solidFill>
                  <a:schemeClr val="bg1"/>
                </a:solidFill>
                <a:effectLst/>
                <a:latin typeface="Gill Sans MT" panose="020B0502020104020203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https://www.greenpeace.org.uk/challenges/climate-change/solutions-climate-change/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. [Accessed 28 Feb. 2024]. </a:t>
            </a:r>
            <a:endParaRPr lang="en-GB" sz="800" b="0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GB" sz="9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Haupt, A. (2022). </a:t>
            </a:r>
            <a:r>
              <a:rPr lang="en-GB" sz="900" b="0" i="1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How Psychology Can Help Fight Climate Change—And Climate Anxiety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. Time. Available at: </a:t>
            </a:r>
            <a:r>
              <a:rPr lang="en-GB" sz="900" b="0" i="0" u="sng" strike="noStrike" dirty="0">
                <a:solidFill>
                  <a:srgbClr val="58C1BA"/>
                </a:solidFill>
                <a:effectLst/>
                <a:latin typeface="Gill Sans MT" panose="020B0502020104020203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https://time.com/6204083/climate-change-mental-heath</a:t>
            </a:r>
            <a:r>
              <a:rPr lang="en-GB" sz="900" b="0" i="0" u="sng" strike="noStrike" dirty="0">
                <a:solidFill>
                  <a:schemeClr val="bg1"/>
                </a:solidFill>
                <a:effectLst/>
                <a:latin typeface="Gill Sans MT" panose="020B0502020104020203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-psychology/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. [Accessed 27 Feb. 2024]. </a:t>
            </a:r>
            <a:endParaRPr lang="en-GB" sz="800" b="0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GB" sz="9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Stevens, E. (2019). </a:t>
            </a:r>
            <a:r>
              <a:rPr lang="en-GB" sz="900" b="0" i="1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How To Define A Problem Statement: Your Guide To The Second Step In The Design Thinking Process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. careerfoundry.com. Available at: </a:t>
            </a:r>
            <a:r>
              <a:rPr lang="en-GB" sz="900" b="0" i="0" u="sng" strike="noStrike" dirty="0">
                <a:solidFill>
                  <a:schemeClr val="bg1"/>
                </a:solidFill>
                <a:effectLst/>
                <a:latin typeface="Gill Sans MT" panose="020B0502020104020203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https://careerfoundry.com/en/blog/ux-design/stage-two-design-thinking-define-the-problem/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. [Accessed 27 Feb. 2024]. </a:t>
            </a:r>
            <a:endParaRPr lang="en-GB" sz="800" b="0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GB" sz="9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‌</a:t>
            </a:r>
            <a:r>
              <a:rPr lang="en-GB" sz="900" b="0" i="0" dirty="0" err="1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Turrentine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, J. (2022). </a:t>
            </a:r>
            <a:r>
              <a:rPr lang="en-GB" sz="900" b="0" i="1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What Are the Solutions to Climate Change?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  NRDC. Available at: </a:t>
            </a:r>
            <a:r>
              <a:rPr lang="en-GB" sz="900" b="0" i="0" u="sng" strike="noStrike" dirty="0">
                <a:solidFill>
                  <a:schemeClr val="bg1"/>
                </a:solidFill>
                <a:effectLst/>
                <a:latin typeface="Gill Sans MT" panose="020B0502020104020203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https://www.nrdc.org/stories/what-are-solutions-climate-change#renewable-energy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.  </a:t>
            </a:r>
            <a:endParaRPr lang="en-GB" sz="800" b="0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GB" sz="9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‌Yu Siang, T. (2009). </a:t>
            </a:r>
            <a:r>
              <a:rPr lang="en-GB" sz="900" b="0" i="1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What is Design Thinking?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 The Interaction Design Foundation. Available at: </a:t>
            </a:r>
            <a:r>
              <a:rPr lang="en-GB" sz="900" b="0" i="0" u="sng" strike="noStrike" dirty="0">
                <a:solidFill>
                  <a:schemeClr val="bg1"/>
                </a:solidFill>
                <a:effectLst/>
                <a:latin typeface="Gill Sans MT" panose="020B0502020104020203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https://www.interaction-design.org/literature/topics/design-thinking</a:t>
            </a:r>
            <a:r>
              <a:rPr lang="en-GB" sz="900" b="0" i="0" dirty="0">
                <a:solidFill>
                  <a:schemeClr val="bg1"/>
                </a:solidFill>
                <a:effectLst/>
                <a:latin typeface="Gill Sans MT" panose="020B0502020104020203" pitchFamily="34" charset="0"/>
              </a:rPr>
              <a:t>. [Accessed 26 Feb. 2024]. </a:t>
            </a:r>
            <a:endParaRPr lang="en-GB" sz="800" b="0" i="0" dirty="0">
              <a:solidFill>
                <a:schemeClr val="bg1"/>
              </a:solidFill>
              <a:effectLst/>
              <a:latin typeface="Segoe UI" panose="020B0502040204020203" pitchFamily="34" charset="0"/>
            </a:endParaRPr>
          </a:p>
          <a:p>
            <a:pPr algn="l"/>
            <a:endParaRPr lang="en-GB" sz="900" b="0" i="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GB" sz="900" b="0" i="0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endParaRPr lang="en-GB" sz="1000" b="0" i="0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endParaRPr lang="en-GB" sz="1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02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1_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3.xml><?xml version="1.0" encoding="utf-8"?>
<a:theme xmlns:a="http://schemas.openxmlformats.org/drawingml/2006/main" name="Gallery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4.xml><?xml version="1.0" encoding="utf-8"?>
<a:theme xmlns:a="http://schemas.openxmlformats.org/drawingml/2006/main" name="2_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2711</TotalTime>
  <Words>1099</Words>
  <Application>Microsoft Office PowerPoint</Application>
  <PresentationFormat>Widescreen</PresentationFormat>
  <Paragraphs>64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17</vt:i4>
      </vt:variant>
    </vt:vector>
  </HeadingPairs>
  <TitlesOfParts>
    <vt:vector size="31" baseType="lpstr">
      <vt:lpstr>Aptos</vt:lpstr>
      <vt:lpstr>Arial</vt:lpstr>
      <vt:lpstr>Calibri</vt:lpstr>
      <vt:lpstr>Century Gothic</vt:lpstr>
      <vt:lpstr>Gill Sans MT</vt:lpstr>
      <vt:lpstr>Roboto</vt:lpstr>
      <vt:lpstr>Segoe UI</vt:lpstr>
      <vt:lpstr>Söhne</vt:lpstr>
      <vt:lpstr>Times New Roman</vt:lpstr>
      <vt:lpstr>Wingdings 3</vt:lpstr>
      <vt:lpstr>Ion</vt:lpstr>
      <vt:lpstr>1_Ion</vt:lpstr>
      <vt:lpstr>Gallery</vt:lpstr>
      <vt:lpstr>2_Ion</vt:lpstr>
      <vt:lpstr>Group Presetnation Climate Change</vt:lpstr>
      <vt:lpstr>Empathy – Climate Change</vt:lpstr>
      <vt:lpstr>Intoduction</vt:lpstr>
      <vt:lpstr>What is empathize?</vt:lpstr>
      <vt:lpstr>What is empathize in design thinking process?</vt:lpstr>
      <vt:lpstr>Empathize design thinking in context of climate change</vt:lpstr>
      <vt:lpstr>How to prevent climate change?</vt:lpstr>
      <vt:lpstr>Conclusion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Reference:</vt:lpstr>
      <vt:lpstr>Reference: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Empathy – Climate Change</dc:title>
  <dc:creator>Razvan Dinu</dc:creator>
  <cp:lastModifiedBy>Raluca Vasiu</cp:lastModifiedBy>
  <cp:revision>2</cp:revision>
  <dcterms:created xsi:type="dcterms:W3CDTF">2024-02-28T13:16:53Z</dcterms:created>
  <dcterms:modified xsi:type="dcterms:W3CDTF">2024-03-04T06:56:35Z</dcterms:modified>
</cp:coreProperties>
</file>