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64" r:id="rId4"/>
    <p:sldId id="266" r:id="rId5"/>
    <p:sldId id="267" r:id="rId6"/>
    <p:sldId id="257" r:id="rId7"/>
    <p:sldId id="259" r:id="rId8"/>
    <p:sldId id="260" r:id="rId9"/>
    <p:sldId id="261" r:id="rId10"/>
    <p:sldId id="268"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reya james" initials="fj" lastIdx="1" clrIdx="0">
    <p:extLst>
      <p:ext uri="{19B8F6BF-5375-455C-9EA6-DF929625EA0E}">
        <p15:presenceInfo xmlns:p15="http://schemas.microsoft.com/office/powerpoint/2012/main" userId="6c9a50c46161c44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9E47"/>
    <a:srgbClr val="800000"/>
    <a:srgbClr val="990033"/>
    <a:srgbClr val="FF6600"/>
    <a:srgbClr val="0039AC"/>
    <a:srgbClr val="C20E93"/>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BC7399-AC30-405F-9160-971D6772AC7D}"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46F9F8C8-4E2A-415E-8308-10F6C1781C0A}">
      <dgm:prSet phldrT="[Text]"/>
      <dgm:spPr>
        <a:solidFill>
          <a:schemeClr val="tx1"/>
        </a:solidFill>
        <a:ln w="38100">
          <a:solidFill>
            <a:srgbClr val="7030A0"/>
          </a:solidFill>
        </a:ln>
      </dgm:spPr>
      <dgm:t>
        <a:bodyPr/>
        <a:lstStyle/>
        <a:p>
          <a:r>
            <a:rPr lang="en-GB" dirty="0">
              <a:solidFill>
                <a:srgbClr val="C20E93"/>
              </a:solidFill>
            </a:rPr>
            <a:t>For schools</a:t>
          </a:r>
        </a:p>
      </dgm:t>
    </dgm:pt>
    <dgm:pt modelId="{ED8E6D53-0CF5-43CE-8336-127E3E0E2F6E}" type="parTrans" cxnId="{AA5E7F4E-2762-45DE-9F63-45F6F53A2E75}">
      <dgm:prSet/>
      <dgm:spPr/>
      <dgm:t>
        <a:bodyPr/>
        <a:lstStyle/>
        <a:p>
          <a:endParaRPr lang="en-GB"/>
        </a:p>
      </dgm:t>
    </dgm:pt>
    <dgm:pt modelId="{D089CC23-A329-45B6-AEF9-0893D471119D}" type="sibTrans" cxnId="{AA5E7F4E-2762-45DE-9F63-45F6F53A2E75}">
      <dgm:prSet/>
      <dgm:spPr/>
      <dgm:t>
        <a:bodyPr/>
        <a:lstStyle/>
        <a:p>
          <a:endParaRPr lang="en-GB"/>
        </a:p>
      </dgm:t>
    </dgm:pt>
    <dgm:pt modelId="{9854AEBC-46E0-4D9D-8FA5-DC57358DD60F}">
      <dgm:prSet phldrT="[Text]" custT="1"/>
      <dgm:spPr>
        <a:solidFill>
          <a:srgbClr val="FFC000">
            <a:alpha val="90000"/>
          </a:srgbClr>
        </a:solidFill>
      </dgm:spPr>
      <dgm:t>
        <a:bodyPr/>
        <a:lstStyle/>
        <a:p>
          <a:r>
            <a:rPr lang="en-GB" sz="1050" dirty="0">
              <a:latin typeface="Bahnschrift" panose="020B0502040204020203" pitchFamily="34" charset="0"/>
            </a:rPr>
            <a:t>part of the ethos, pedagogy and organisation of the school;</a:t>
          </a:r>
        </a:p>
      </dgm:t>
    </dgm:pt>
    <dgm:pt modelId="{0B4F9E49-59F8-4D69-AB60-51FB909A58C1}" type="parTrans" cxnId="{4D3C5AFA-0CAB-4507-ADE5-9D46E2889627}">
      <dgm:prSet/>
      <dgm:spPr/>
      <dgm:t>
        <a:bodyPr/>
        <a:lstStyle/>
        <a:p>
          <a:endParaRPr lang="en-GB"/>
        </a:p>
      </dgm:t>
    </dgm:pt>
    <dgm:pt modelId="{1E077325-DD0F-47CF-B40E-351EBB6E5242}" type="sibTrans" cxnId="{4D3C5AFA-0CAB-4507-ADE5-9D46E2889627}">
      <dgm:prSet/>
      <dgm:spPr/>
      <dgm:t>
        <a:bodyPr/>
        <a:lstStyle/>
        <a:p>
          <a:endParaRPr lang="en-GB"/>
        </a:p>
      </dgm:t>
    </dgm:pt>
    <dgm:pt modelId="{FD805256-06FB-4100-8B7B-26ADF1B2083A}">
      <dgm:prSet phldrT="[Text]"/>
      <dgm:spPr>
        <a:solidFill>
          <a:schemeClr val="tx1"/>
        </a:solidFill>
        <a:ln w="38100">
          <a:solidFill>
            <a:srgbClr val="7030A0"/>
          </a:solidFill>
        </a:ln>
      </dgm:spPr>
      <dgm:t>
        <a:bodyPr/>
        <a:lstStyle/>
        <a:p>
          <a:r>
            <a:rPr lang="en-GB" dirty="0">
              <a:solidFill>
                <a:srgbClr val="C20E93"/>
              </a:solidFill>
            </a:rPr>
            <a:t>For Teachers</a:t>
          </a:r>
        </a:p>
      </dgm:t>
    </dgm:pt>
    <dgm:pt modelId="{9C248611-B05E-41D6-9E4F-67914F230998}" type="parTrans" cxnId="{E821814E-4680-44E7-B2C2-0E6316DD4B67}">
      <dgm:prSet/>
      <dgm:spPr/>
      <dgm:t>
        <a:bodyPr/>
        <a:lstStyle/>
        <a:p>
          <a:endParaRPr lang="en-GB"/>
        </a:p>
      </dgm:t>
    </dgm:pt>
    <dgm:pt modelId="{B3530D39-6423-469B-9B5C-0839DE7359F0}" type="sibTrans" cxnId="{E821814E-4680-44E7-B2C2-0E6316DD4B67}">
      <dgm:prSet/>
      <dgm:spPr/>
      <dgm:t>
        <a:bodyPr/>
        <a:lstStyle/>
        <a:p>
          <a:endParaRPr lang="en-GB"/>
        </a:p>
      </dgm:t>
    </dgm:pt>
    <dgm:pt modelId="{72C6AF29-C56A-4222-99A6-C3C7A5A18808}">
      <dgm:prSet phldrT="[Text]" custT="1"/>
      <dgm:spPr>
        <a:solidFill>
          <a:srgbClr val="92D050">
            <a:alpha val="90000"/>
          </a:srgbClr>
        </a:solidFill>
      </dgm:spPr>
      <dgm:t>
        <a:bodyPr/>
        <a:lstStyle/>
        <a:p>
          <a:r>
            <a:rPr lang="en-GB" sz="1050" dirty="0">
              <a:latin typeface="Bahnschrift" panose="020B0502040204020203" pitchFamily="34" charset="0"/>
            </a:rPr>
            <a:t>a whole-school approach to education;</a:t>
          </a:r>
          <a:endParaRPr lang="en-GB" sz="600" dirty="0"/>
        </a:p>
      </dgm:t>
    </dgm:pt>
    <dgm:pt modelId="{06CE56CD-137B-4C4F-B4B2-BA642AC2C53B}" type="parTrans" cxnId="{1765EBF9-7BC4-4DC2-ACAC-1F77014AA2F3}">
      <dgm:prSet/>
      <dgm:spPr/>
      <dgm:t>
        <a:bodyPr/>
        <a:lstStyle/>
        <a:p>
          <a:endParaRPr lang="en-GB"/>
        </a:p>
      </dgm:t>
    </dgm:pt>
    <dgm:pt modelId="{A1809F48-DE09-4AA1-8A2B-F715D93470E0}" type="sibTrans" cxnId="{1765EBF9-7BC4-4DC2-ACAC-1F77014AA2F3}">
      <dgm:prSet/>
      <dgm:spPr/>
      <dgm:t>
        <a:bodyPr/>
        <a:lstStyle/>
        <a:p>
          <a:endParaRPr lang="en-GB"/>
        </a:p>
      </dgm:t>
    </dgm:pt>
    <dgm:pt modelId="{9E4DDECA-C9C9-47B9-BAA5-E1222E0D38A5}">
      <dgm:prSet phldrT="[Text]"/>
      <dgm:spPr>
        <a:solidFill>
          <a:schemeClr val="tx1"/>
        </a:solidFill>
        <a:ln w="38100">
          <a:solidFill>
            <a:srgbClr val="7030A0"/>
          </a:solidFill>
        </a:ln>
      </dgm:spPr>
      <dgm:t>
        <a:bodyPr/>
        <a:lstStyle/>
        <a:p>
          <a:r>
            <a:rPr lang="en-GB" dirty="0">
              <a:solidFill>
                <a:srgbClr val="C20E93"/>
              </a:solidFill>
            </a:rPr>
            <a:t>For Learners</a:t>
          </a:r>
        </a:p>
      </dgm:t>
    </dgm:pt>
    <dgm:pt modelId="{AB703C79-E819-4A97-907C-CD151B3E9FF9}" type="parTrans" cxnId="{D52BD694-F377-4975-964F-88894976E4F8}">
      <dgm:prSet/>
      <dgm:spPr/>
      <dgm:t>
        <a:bodyPr/>
        <a:lstStyle/>
        <a:p>
          <a:endParaRPr lang="en-GB"/>
        </a:p>
      </dgm:t>
    </dgm:pt>
    <dgm:pt modelId="{291AD9FB-C8F3-4DEE-9EF7-F66DC35FC54A}" type="sibTrans" cxnId="{D52BD694-F377-4975-964F-88894976E4F8}">
      <dgm:prSet/>
      <dgm:spPr/>
      <dgm:t>
        <a:bodyPr/>
        <a:lstStyle/>
        <a:p>
          <a:endParaRPr lang="en-GB"/>
        </a:p>
      </dgm:t>
    </dgm:pt>
    <dgm:pt modelId="{209507F5-BB20-48E6-9EB0-481ADA0CEBE5}">
      <dgm:prSet phldrT="[Text]" custT="1"/>
      <dgm:spPr>
        <a:solidFill>
          <a:schemeClr val="accent6">
            <a:lumMod val="40000"/>
            <a:lumOff val="60000"/>
            <a:alpha val="90000"/>
          </a:schemeClr>
        </a:solidFill>
      </dgm:spPr>
      <dgm:t>
        <a:bodyPr/>
        <a:lstStyle/>
        <a:p>
          <a:r>
            <a:rPr lang="en-GB" sz="1000" dirty="0">
              <a:latin typeface="Bahnschrift" panose="020B0502040204020203" pitchFamily="34" charset="0"/>
            </a:rPr>
            <a:t>being encouraged to care for themselves, each other and their environment;</a:t>
          </a:r>
        </a:p>
      </dgm:t>
    </dgm:pt>
    <dgm:pt modelId="{B2334C56-C424-4BBE-87FE-5761458C9728}" type="parTrans" cxnId="{E2B151E0-7D1D-4197-9BCC-D640B2B2A3E1}">
      <dgm:prSet/>
      <dgm:spPr/>
      <dgm:t>
        <a:bodyPr/>
        <a:lstStyle/>
        <a:p>
          <a:endParaRPr lang="en-GB"/>
        </a:p>
      </dgm:t>
    </dgm:pt>
    <dgm:pt modelId="{ECC00B18-DC68-4965-9198-E2C44BF3715D}" type="sibTrans" cxnId="{E2B151E0-7D1D-4197-9BCC-D640B2B2A3E1}">
      <dgm:prSet/>
      <dgm:spPr/>
      <dgm:t>
        <a:bodyPr/>
        <a:lstStyle/>
        <a:p>
          <a:endParaRPr lang="en-GB"/>
        </a:p>
      </dgm:t>
    </dgm:pt>
    <dgm:pt modelId="{2FF6E527-C773-435B-A1A8-ED92C37DCC66}">
      <dgm:prSet phldrT="[Text]"/>
      <dgm:spPr>
        <a:solidFill>
          <a:srgbClr val="00B0F0">
            <a:alpha val="90000"/>
          </a:srgbClr>
        </a:solidFill>
      </dgm:spPr>
      <dgm:t>
        <a:bodyPr/>
        <a:lstStyle/>
        <a:p>
          <a:r>
            <a:rPr lang="en-GB" dirty="0">
              <a:latin typeface="Bahnschrift" panose="020B0502040204020203" pitchFamily="34" charset="0"/>
            </a:rPr>
            <a:t>a separate subject;</a:t>
          </a:r>
        </a:p>
      </dgm:t>
    </dgm:pt>
    <dgm:pt modelId="{9C20BB58-4F53-4B9E-846F-59B8F8064B7F}" type="sibTrans" cxnId="{013C9787-F6A4-4B93-8E89-195115506D48}">
      <dgm:prSet/>
      <dgm:spPr/>
      <dgm:t>
        <a:bodyPr/>
        <a:lstStyle/>
        <a:p>
          <a:endParaRPr lang="en-GB"/>
        </a:p>
      </dgm:t>
    </dgm:pt>
    <dgm:pt modelId="{8C4F9615-9B0F-40B7-88B7-80628000E57C}" type="parTrans" cxnId="{013C9787-F6A4-4B93-8E89-195115506D48}">
      <dgm:prSet/>
      <dgm:spPr/>
      <dgm:t>
        <a:bodyPr/>
        <a:lstStyle/>
        <a:p>
          <a:endParaRPr lang="en-GB"/>
        </a:p>
      </dgm:t>
    </dgm:pt>
    <dgm:pt modelId="{FA036288-1B9B-479D-91AA-3F27BA2013DB}">
      <dgm:prSet phldrT="[Text]"/>
      <dgm:spPr>
        <a:solidFill>
          <a:schemeClr val="tx1"/>
        </a:solidFill>
        <a:ln w="38100">
          <a:solidFill>
            <a:srgbClr val="7030A0"/>
          </a:solidFill>
        </a:ln>
      </dgm:spPr>
      <dgm:t>
        <a:bodyPr/>
        <a:lstStyle/>
        <a:p>
          <a:r>
            <a:rPr lang="en-GB" dirty="0">
              <a:solidFill>
                <a:srgbClr val="C20E93"/>
              </a:solidFill>
            </a:rPr>
            <a:t>ESDGC is not…</a:t>
          </a:r>
        </a:p>
      </dgm:t>
    </dgm:pt>
    <dgm:pt modelId="{BDFF9F30-BD28-4978-92DE-CB9B8A19AE28}" type="sibTrans" cxnId="{052888A2-1A25-4034-9911-5B1C95538D30}">
      <dgm:prSet/>
      <dgm:spPr/>
      <dgm:t>
        <a:bodyPr/>
        <a:lstStyle/>
        <a:p>
          <a:endParaRPr lang="en-GB"/>
        </a:p>
      </dgm:t>
    </dgm:pt>
    <dgm:pt modelId="{2198CAF9-46A7-4D48-8F28-49BCF19ED1C8}" type="parTrans" cxnId="{052888A2-1A25-4034-9911-5B1C95538D30}">
      <dgm:prSet/>
      <dgm:spPr/>
      <dgm:t>
        <a:bodyPr/>
        <a:lstStyle/>
        <a:p>
          <a:endParaRPr lang="en-GB"/>
        </a:p>
      </dgm:t>
    </dgm:pt>
    <dgm:pt modelId="{AD3A02DF-AAFE-4B6D-A8FF-5520B0CC7841}">
      <dgm:prSet custT="1"/>
      <dgm:spPr>
        <a:solidFill>
          <a:srgbClr val="FFC000">
            <a:alpha val="90000"/>
          </a:srgbClr>
        </a:solidFill>
      </dgm:spPr>
      <dgm:t>
        <a:bodyPr/>
        <a:lstStyle/>
        <a:p>
          <a:r>
            <a:rPr lang="en-GB" sz="1050" dirty="0">
              <a:latin typeface="Bahnschrift" panose="020B0502040204020203" pitchFamily="34" charset="0"/>
            </a:rPr>
            <a:t> about the messages inherent in the way the school is organised and managed;</a:t>
          </a:r>
        </a:p>
      </dgm:t>
    </dgm:pt>
    <dgm:pt modelId="{D5563FD8-30AD-4EC7-844F-3475378378A4}" type="parTrans" cxnId="{8A0EA2DF-CBAE-48C2-ABAC-FF86C88780A4}">
      <dgm:prSet/>
      <dgm:spPr/>
      <dgm:t>
        <a:bodyPr/>
        <a:lstStyle/>
        <a:p>
          <a:endParaRPr lang="en-GB"/>
        </a:p>
      </dgm:t>
    </dgm:pt>
    <dgm:pt modelId="{A0865E75-E487-4737-A15D-937162586A09}" type="sibTrans" cxnId="{8A0EA2DF-CBAE-48C2-ABAC-FF86C88780A4}">
      <dgm:prSet/>
      <dgm:spPr/>
      <dgm:t>
        <a:bodyPr/>
        <a:lstStyle/>
        <a:p>
          <a:endParaRPr lang="en-GB"/>
        </a:p>
      </dgm:t>
    </dgm:pt>
    <dgm:pt modelId="{15D4A8E8-0ABE-4356-906F-798FFF052398}">
      <dgm:prSet custT="1"/>
      <dgm:spPr>
        <a:solidFill>
          <a:srgbClr val="FFC000">
            <a:alpha val="90000"/>
          </a:srgbClr>
        </a:solidFill>
      </dgm:spPr>
      <dgm:t>
        <a:bodyPr/>
        <a:lstStyle/>
        <a:p>
          <a:r>
            <a:rPr lang="en-GB" sz="1050" dirty="0">
              <a:latin typeface="Bahnschrift" panose="020B0502040204020203" pitchFamily="34" charset="0"/>
            </a:rPr>
            <a:t>something that requires schools to “do” as well as teach;</a:t>
          </a:r>
        </a:p>
      </dgm:t>
    </dgm:pt>
    <dgm:pt modelId="{C7DA8BB2-8784-4A00-895A-C28D71C8E07F}" type="parTrans" cxnId="{E10A80E2-689B-4BE6-A94D-D79A64141D7C}">
      <dgm:prSet/>
      <dgm:spPr/>
      <dgm:t>
        <a:bodyPr/>
        <a:lstStyle/>
        <a:p>
          <a:endParaRPr lang="en-GB"/>
        </a:p>
      </dgm:t>
    </dgm:pt>
    <dgm:pt modelId="{A3827532-7E7E-4AF5-AA3A-DFBAECEDB2E9}" type="sibTrans" cxnId="{E10A80E2-689B-4BE6-A94D-D79A64141D7C}">
      <dgm:prSet/>
      <dgm:spPr/>
      <dgm:t>
        <a:bodyPr/>
        <a:lstStyle/>
        <a:p>
          <a:endParaRPr lang="en-GB"/>
        </a:p>
      </dgm:t>
    </dgm:pt>
    <dgm:pt modelId="{27CFDEC2-AB25-4142-91C7-68FF08ABA2FC}">
      <dgm:prSet custT="1"/>
      <dgm:spPr>
        <a:solidFill>
          <a:srgbClr val="FFC000">
            <a:alpha val="90000"/>
          </a:srgbClr>
        </a:solidFill>
      </dgm:spPr>
      <dgm:t>
        <a:bodyPr/>
        <a:lstStyle/>
        <a:p>
          <a:r>
            <a:rPr lang="en-GB" sz="1050" dirty="0">
              <a:latin typeface="Bahnschrift" panose="020B0502040204020203" pitchFamily="34" charset="0"/>
            </a:rPr>
            <a:t>something that requires co-ordination across the whole school; and</a:t>
          </a:r>
        </a:p>
      </dgm:t>
    </dgm:pt>
    <dgm:pt modelId="{0F058AF4-C45D-446E-80BE-A87D9136A18E}" type="parTrans" cxnId="{2CE6D839-AF9E-4CB2-8B25-054AFDFFF1F4}">
      <dgm:prSet/>
      <dgm:spPr/>
      <dgm:t>
        <a:bodyPr/>
        <a:lstStyle/>
        <a:p>
          <a:endParaRPr lang="en-GB"/>
        </a:p>
      </dgm:t>
    </dgm:pt>
    <dgm:pt modelId="{D27C3DBF-9290-42A2-803E-FCD8208EB2C6}" type="sibTrans" cxnId="{2CE6D839-AF9E-4CB2-8B25-054AFDFFF1F4}">
      <dgm:prSet/>
      <dgm:spPr/>
      <dgm:t>
        <a:bodyPr/>
        <a:lstStyle/>
        <a:p>
          <a:endParaRPr lang="en-GB"/>
        </a:p>
      </dgm:t>
    </dgm:pt>
    <dgm:pt modelId="{3B856977-EE05-49EC-97CD-E4BF0295E8DA}">
      <dgm:prSet custT="1"/>
      <dgm:spPr>
        <a:solidFill>
          <a:srgbClr val="FFC000">
            <a:alpha val="90000"/>
          </a:srgbClr>
        </a:solidFill>
      </dgm:spPr>
      <dgm:t>
        <a:bodyPr/>
        <a:lstStyle/>
        <a:p>
          <a:r>
            <a:rPr lang="en-GB" sz="1050" dirty="0">
              <a:latin typeface="Bahnschrift" panose="020B0502040204020203" pitchFamily="34" charset="0"/>
            </a:rPr>
            <a:t>something that Estyn will inspect</a:t>
          </a:r>
        </a:p>
      </dgm:t>
    </dgm:pt>
    <dgm:pt modelId="{B719A1BF-CC75-4D24-B9F0-AE64D30019B3}" type="parTrans" cxnId="{539EEC7E-812E-4D22-AC7F-E83F2B1626D5}">
      <dgm:prSet/>
      <dgm:spPr/>
      <dgm:t>
        <a:bodyPr/>
        <a:lstStyle/>
        <a:p>
          <a:endParaRPr lang="en-GB"/>
        </a:p>
      </dgm:t>
    </dgm:pt>
    <dgm:pt modelId="{17000208-758E-4EC3-A1AD-9B0078754861}" type="sibTrans" cxnId="{539EEC7E-812E-4D22-AC7F-E83F2B1626D5}">
      <dgm:prSet/>
      <dgm:spPr/>
      <dgm:t>
        <a:bodyPr/>
        <a:lstStyle/>
        <a:p>
          <a:endParaRPr lang="en-GB"/>
        </a:p>
      </dgm:t>
    </dgm:pt>
    <dgm:pt modelId="{BE510925-4249-4361-A700-985AD2BFA6D0}">
      <dgm:prSet custT="1"/>
      <dgm:spPr>
        <a:solidFill>
          <a:srgbClr val="92D050">
            <a:alpha val="90000"/>
          </a:srgbClr>
        </a:solidFill>
      </dgm:spPr>
      <dgm:t>
        <a:bodyPr/>
        <a:lstStyle/>
        <a:p>
          <a:r>
            <a:rPr lang="en-GB" sz="1050" dirty="0">
              <a:latin typeface="Bahnschrift" panose="020B0502040204020203" pitchFamily="34" charset="0"/>
            </a:rPr>
            <a:t> preparing learners for the new challenges that will be a part of their future such</a:t>
          </a:r>
        </a:p>
      </dgm:t>
    </dgm:pt>
    <dgm:pt modelId="{C3A7DAE9-F5EF-4690-BDA0-E098C717653A}" type="parTrans" cxnId="{6FE4FA9B-8D30-49F4-AC68-3EF10DCC8CF5}">
      <dgm:prSet/>
      <dgm:spPr/>
      <dgm:t>
        <a:bodyPr/>
        <a:lstStyle/>
        <a:p>
          <a:endParaRPr lang="en-GB"/>
        </a:p>
      </dgm:t>
    </dgm:pt>
    <dgm:pt modelId="{7A3CAB42-0B7B-4E34-9709-BFCBCA52556B}" type="sibTrans" cxnId="{6FE4FA9B-8D30-49F4-AC68-3EF10DCC8CF5}">
      <dgm:prSet/>
      <dgm:spPr/>
      <dgm:t>
        <a:bodyPr/>
        <a:lstStyle/>
        <a:p>
          <a:endParaRPr lang="en-GB"/>
        </a:p>
      </dgm:t>
    </dgm:pt>
    <dgm:pt modelId="{8B86B7B7-66DC-4D15-9A15-936F4C269CFB}">
      <dgm:prSet custT="1"/>
      <dgm:spPr>
        <a:solidFill>
          <a:srgbClr val="92D050">
            <a:alpha val="90000"/>
          </a:srgbClr>
        </a:solidFill>
      </dgm:spPr>
      <dgm:t>
        <a:bodyPr/>
        <a:lstStyle/>
        <a:p>
          <a:r>
            <a:rPr lang="en-GB" sz="1050" dirty="0">
              <a:latin typeface="Bahnschrift" panose="020B0502040204020203" pitchFamily="34" charset="0"/>
            </a:rPr>
            <a:t>as climate change and international competition for resources;</a:t>
          </a:r>
        </a:p>
      </dgm:t>
    </dgm:pt>
    <dgm:pt modelId="{88889F09-6536-469F-81BB-2EB5D5248AEF}" type="parTrans" cxnId="{CBF96E61-612C-47F9-B968-6E7DEA946019}">
      <dgm:prSet/>
      <dgm:spPr/>
      <dgm:t>
        <a:bodyPr/>
        <a:lstStyle/>
        <a:p>
          <a:endParaRPr lang="en-GB"/>
        </a:p>
      </dgm:t>
    </dgm:pt>
    <dgm:pt modelId="{F57F8479-C372-4C50-9A9F-09189EDB5144}" type="sibTrans" cxnId="{CBF96E61-612C-47F9-B968-6E7DEA946019}">
      <dgm:prSet/>
      <dgm:spPr/>
      <dgm:t>
        <a:bodyPr/>
        <a:lstStyle/>
        <a:p>
          <a:endParaRPr lang="en-GB"/>
        </a:p>
      </dgm:t>
    </dgm:pt>
    <dgm:pt modelId="{0F5A3DDD-BC75-43A2-8BEF-1D54378E6612}">
      <dgm:prSet custT="1"/>
      <dgm:spPr>
        <a:solidFill>
          <a:srgbClr val="92D050">
            <a:alpha val="90000"/>
          </a:srgbClr>
        </a:solidFill>
      </dgm:spPr>
      <dgm:t>
        <a:bodyPr/>
        <a:lstStyle/>
        <a:p>
          <a:r>
            <a:rPr lang="en-GB" sz="1050" dirty="0">
              <a:latin typeface="Bahnschrift" panose="020B0502040204020203" pitchFamily="34" charset="0"/>
            </a:rPr>
            <a:t>developing learners’ worldview to recognise the complex and interrelated nature</a:t>
          </a:r>
        </a:p>
      </dgm:t>
    </dgm:pt>
    <dgm:pt modelId="{32B05A23-938B-442C-95A8-9E330F904608}" type="parTrans" cxnId="{49E33B24-8974-42F3-B052-F64ED8A50DBD}">
      <dgm:prSet/>
      <dgm:spPr/>
      <dgm:t>
        <a:bodyPr/>
        <a:lstStyle/>
        <a:p>
          <a:endParaRPr lang="en-GB"/>
        </a:p>
      </dgm:t>
    </dgm:pt>
    <dgm:pt modelId="{07F4950B-87D1-4C87-83EB-8F4F67DE38F1}" type="sibTrans" cxnId="{49E33B24-8974-42F3-B052-F64ED8A50DBD}">
      <dgm:prSet/>
      <dgm:spPr/>
      <dgm:t>
        <a:bodyPr/>
        <a:lstStyle/>
        <a:p>
          <a:endParaRPr lang="en-GB"/>
        </a:p>
      </dgm:t>
    </dgm:pt>
    <dgm:pt modelId="{AEF42B75-479C-429A-918F-3A99F1694F35}">
      <dgm:prSet custT="1"/>
      <dgm:spPr>
        <a:solidFill>
          <a:srgbClr val="92D050">
            <a:alpha val="90000"/>
          </a:srgbClr>
        </a:solidFill>
      </dgm:spPr>
      <dgm:t>
        <a:bodyPr/>
        <a:lstStyle/>
        <a:p>
          <a:r>
            <a:rPr lang="en-GB" sz="1050" dirty="0">
              <a:latin typeface="Bahnschrift" panose="020B0502040204020203" pitchFamily="34" charset="0"/>
            </a:rPr>
            <a:t>of their world;</a:t>
          </a:r>
        </a:p>
      </dgm:t>
    </dgm:pt>
    <dgm:pt modelId="{69BD9B69-42CD-4891-9C55-9E4E78EE7BC4}" type="parTrans" cxnId="{25A01A8D-8D9C-4955-95DE-05F27EDC65CB}">
      <dgm:prSet/>
      <dgm:spPr/>
      <dgm:t>
        <a:bodyPr/>
        <a:lstStyle/>
        <a:p>
          <a:endParaRPr lang="en-GB"/>
        </a:p>
      </dgm:t>
    </dgm:pt>
    <dgm:pt modelId="{85F89C00-9FAB-4535-B158-672C77B5B547}" type="sibTrans" cxnId="{25A01A8D-8D9C-4955-95DE-05F27EDC65CB}">
      <dgm:prSet/>
      <dgm:spPr/>
      <dgm:t>
        <a:bodyPr/>
        <a:lstStyle/>
        <a:p>
          <a:endParaRPr lang="en-GB"/>
        </a:p>
      </dgm:t>
    </dgm:pt>
    <dgm:pt modelId="{30DD1156-2D63-4068-A76A-A63165246A61}">
      <dgm:prSet custT="1"/>
      <dgm:spPr>
        <a:solidFill>
          <a:srgbClr val="92D050">
            <a:alpha val="90000"/>
          </a:srgbClr>
        </a:solidFill>
      </dgm:spPr>
      <dgm:t>
        <a:bodyPr/>
        <a:lstStyle/>
        <a:p>
          <a:r>
            <a:rPr lang="en-GB" sz="1050" dirty="0">
              <a:latin typeface="Bahnschrift" panose="020B0502040204020203" pitchFamily="34" charset="0"/>
            </a:rPr>
            <a:t>an approach to teaching and learning to which every subject can contribute; and</a:t>
          </a:r>
        </a:p>
      </dgm:t>
    </dgm:pt>
    <dgm:pt modelId="{8C3300F4-4D99-41AD-9876-DF6F59625046}" type="parTrans" cxnId="{B862D33C-AADA-4CDA-817B-245C68D2E917}">
      <dgm:prSet/>
      <dgm:spPr/>
      <dgm:t>
        <a:bodyPr/>
        <a:lstStyle/>
        <a:p>
          <a:endParaRPr lang="en-GB"/>
        </a:p>
      </dgm:t>
    </dgm:pt>
    <dgm:pt modelId="{157A91DF-9869-4B3A-B22F-F9BEE20FD8D1}" type="sibTrans" cxnId="{B862D33C-AADA-4CDA-817B-245C68D2E917}">
      <dgm:prSet/>
      <dgm:spPr/>
      <dgm:t>
        <a:bodyPr/>
        <a:lstStyle/>
        <a:p>
          <a:endParaRPr lang="en-GB"/>
        </a:p>
      </dgm:t>
    </dgm:pt>
    <dgm:pt modelId="{40FD9257-62F5-41B4-BBD0-E8EAE707144F}">
      <dgm:prSet custT="1"/>
      <dgm:spPr>
        <a:solidFill>
          <a:srgbClr val="92D050">
            <a:alpha val="90000"/>
          </a:srgbClr>
        </a:solidFill>
      </dgm:spPr>
      <dgm:t>
        <a:bodyPr/>
        <a:lstStyle/>
        <a:p>
          <a:r>
            <a:rPr lang="en-GB" sz="1050" dirty="0">
              <a:latin typeface="Bahnschrift" panose="020B0502040204020203" pitchFamily="34" charset="0"/>
            </a:rPr>
            <a:t>building the skills that will enable learners to think critically, think laterally, link ideas</a:t>
          </a:r>
        </a:p>
      </dgm:t>
    </dgm:pt>
    <dgm:pt modelId="{13BF92EA-3636-4C86-AB87-B5881CEEB833}" type="parTrans" cxnId="{7038A056-52F1-48FE-89C6-464B5B9EDB6E}">
      <dgm:prSet/>
      <dgm:spPr/>
      <dgm:t>
        <a:bodyPr/>
        <a:lstStyle/>
        <a:p>
          <a:endParaRPr lang="en-GB"/>
        </a:p>
      </dgm:t>
    </dgm:pt>
    <dgm:pt modelId="{0402E97D-4E06-488E-984F-72E2CF70B9AB}" type="sibTrans" cxnId="{7038A056-52F1-48FE-89C6-464B5B9EDB6E}">
      <dgm:prSet/>
      <dgm:spPr/>
      <dgm:t>
        <a:bodyPr/>
        <a:lstStyle/>
        <a:p>
          <a:endParaRPr lang="en-GB"/>
        </a:p>
      </dgm:t>
    </dgm:pt>
    <dgm:pt modelId="{9A7C28BC-845E-4C84-921B-206BCA9CB639}">
      <dgm:prSet custT="1"/>
      <dgm:spPr>
        <a:solidFill>
          <a:srgbClr val="92D050">
            <a:alpha val="90000"/>
          </a:srgbClr>
        </a:solidFill>
      </dgm:spPr>
      <dgm:t>
        <a:bodyPr/>
        <a:lstStyle/>
        <a:p>
          <a:r>
            <a:rPr lang="en-GB" sz="1050" dirty="0">
              <a:latin typeface="Bahnschrift" panose="020B0502040204020203" pitchFamily="34" charset="0"/>
            </a:rPr>
            <a:t>and concepts, and make informed decisions.</a:t>
          </a:r>
        </a:p>
      </dgm:t>
    </dgm:pt>
    <dgm:pt modelId="{F161C56F-98A6-488D-A773-35636A9E65D7}" type="parTrans" cxnId="{59CD3D6B-C51F-4FD0-BCF6-50D34C84262C}">
      <dgm:prSet/>
      <dgm:spPr/>
      <dgm:t>
        <a:bodyPr/>
        <a:lstStyle/>
        <a:p>
          <a:endParaRPr lang="en-GB"/>
        </a:p>
      </dgm:t>
    </dgm:pt>
    <dgm:pt modelId="{6A5F8F53-8537-49A0-A74D-5BA1AF9CE88B}" type="sibTrans" cxnId="{59CD3D6B-C51F-4FD0-BCF6-50D34C84262C}">
      <dgm:prSet/>
      <dgm:spPr/>
      <dgm:t>
        <a:bodyPr/>
        <a:lstStyle/>
        <a:p>
          <a:endParaRPr lang="en-GB"/>
        </a:p>
      </dgm:t>
    </dgm:pt>
    <dgm:pt modelId="{77DB017A-BB18-49C6-96D9-322821CFBE5F}">
      <dgm:prSet custT="1"/>
      <dgm:spPr>
        <a:solidFill>
          <a:schemeClr val="accent6">
            <a:lumMod val="40000"/>
            <a:lumOff val="60000"/>
            <a:alpha val="90000"/>
          </a:schemeClr>
        </a:solidFill>
      </dgm:spPr>
      <dgm:t>
        <a:bodyPr/>
        <a:lstStyle/>
        <a:p>
          <a:r>
            <a:rPr lang="en-GB" sz="1000" dirty="0">
              <a:latin typeface="Bahnschrift" panose="020B0502040204020203" pitchFamily="34" charset="0"/>
            </a:rPr>
            <a:t>the issues they have a right to know about for their future;</a:t>
          </a:r>
        </a:p>
      </dgm:t>
    </dgm:pt>
    <dgm:pt modelId="{E70EAB8C-F6FC-4466-83CD-64025C4D9442}" type="parTrans" cxnId="{AB412B02-6D0D-4A8A-A517-98E1EDC4289F}">
      <dgm:prSet/>
      <dgm:spPr/>
      <dgm:t>
        <a:bodyPr/>
        <a:lstStyle/>
        <a:p>
          <a:endParaRPr lang="en-GB"/>
        </a:p>
      </dgm:t>
    </dgm:pt>
    <dgm:pt modelId="{9BDD8BC9-B7C6-45D0-B7DA-7D2EF117E12C}" type="sibTrans" cxnId="{AB412B02-6D0D-4A8A-A517-98E1EDC4289F}">
      <dgm:prSet/>
      <dgm:spPr/>
      <dgm:t>
        <a:bodyPr/>
        <a:lstStyle/>
        <a:p>
          <a:endParaRPr lang="en-GB"/>
        </a:p>
      </dgm:t>
    </dgm:pt>
    <dgm:pt modelId="{FC41B128-52A9-4727-A869-7EB119A1193A}">
      <dgm:prSet custT="1"/>
      <dgm:spPr>
        <a:solidFill>
          <a:schemeClr val="accent6">
            <a:lumMod val="40000"/>
            <a:lumOff val="60000"/>
            <a:alpha val="90000"/>
          </a:schemeClr>
        </a:solidFill>
      </dgm:spPr>
      <dgm:t>
        <a:bodyPr/>
        <a:lstStyle/>
        <a:p>
          <a:r>
            <a:rPr lang="en-GB" sz="1000" dirty="0">
              <a:latin typeface="Bahnschrift" panose="020B0502040204020203" pitchFamily="34" charset="0"/>
            </a:rPr>
            <a:t>appreciating their role in the school community, the local community and the</a:t>
          </a:r>
        </a:p>
      </dgm:t>
    </dgm:pt>
    <dgm:pt modelId="{5BCC7083-8F2A-4C76-A756-948C7664776C}" type="parTrans" cxnId="{0B1D2817-26A2-422C-BC67-FF4F057503E5}">
      <dgm:prSet/>
      <dgm:spPr/>
      <dgm:t>
        <a:bodyPr/>
        <a:lstStyle/>
        <a:p>
          <a:endParaRPr lang="en-GB"/>
        </a:p>
      </dgm:t>
    </dgm:pt>
    <dgm:pt modelId="{863D8FD1-A2A5-4405-843C-E107AAA34EA0}" type="sibTrans" cxnId="{0B1D2817-26A2-422C-BC67-FF4F057503E5}">
      <dgm:prSet/>
      <dgm:spPr/>
      <dgm:t>
        <a:bodyPr/>
        <a:lstStyle/>
        <a:p>
          <a:endParaRPr lang="en-GB"/>
        </a:p>
      </dgm:t>
    </dgm:pt>
    <dgm:pt modelId="{42A3839F-7DA8-4FB0-A082-9F9189180351}">
      <dgm:prSet custT="1"/>
      <dgm:spPr>
        <a:solidFill>
          <a:schemeClr val="accent6">
            <a:lumMod val="40000"/>
            <a:lumOff val="60000"/>
            <a:alpha val="90000"/>
          </a:schemeClr>
        </a:solidFill>
      </dgm:spPr>
      <dgm:t>
        <a:bodyPr/>
        <a:lstStyle/>
        <a:p>
          <a:r>
            <a:rPr lang="en-GB" sz="1000">
              <a:latin typeface="Bahnschrift" panose="020B0502040204020203" pitchFamily="34" charset="0"/>
            </a:rPr>
            <a:t>global community;</a:t>
          </a:r>
        </a:p>
      </dgm:t>
    </dgm:pt>
    <dgm:pt modelId="{8C7919D9-B20C-4891-9A69-BC038187B005}" type="parTrans" cxnId="{209BDB1C-E1D4-4BC3-B767-C2FE26FB8956}">
      <dgm:prSet/>
      <dgm:spPr/>
      <dgm:t>
        <a:bodyPr/>
        <a:lstStyle/>
        <a:p>
          <a:endParaRPr lang="en-GB"/>
        </a:p>
      </dgm:t>
    </dgm:pt>
    <dgm:pt modelId="{28F4FB51-7905-4BAC-BD6B-0FA32EB7D521}" type="sibTrans" cxnId="{209BDB1C-E1D4-4BC3-B767-C2FE26FB8956}">
      <dgm:prSet/>
      <dgm:spPr/>
      <dgm:t>
        <a:bodyPr/>
        <a:lstStyle/>
        <a:p>
          <a:endParaRPr lang="en-GB"/>
        </a:p>
      </dgm:t>
    </dgm:pt>
    <dgm:pt modelId="{33A23538-7989-49AA-B5F7-E511AC79C6C9}">
      <dgm:prSet custT="1"/>
      <dgm:spPr>
        <a:solidFill>
          <a:schemeClr val="accent6">
            <a:lumMod val="40000"/>
            <a:lumOff val="60000"/>
            <a:alpha val="90000"/>
          </a:schemeClr>
        </a:solidFill>
      </dgm:spPr>
      <dgm:t>
        <a:bodyPr/>
        <a:lstStyle/>
        <a:p>
          <a:r>
            <a:rPr lang="en-GB" sz="1000" dirty="0">
              <a:latin typeface="Bahnschrift" panose="020B0502040204020203" pitchFamily="34" charset="0"/>
            </a:rPr>
            <a:t>discovering that, whatever they are studying, there are connections with the</a:t>
          </a:r>
        </a:p>
      </dgm:t>
    </dgm:pt>
    <dgm:pt modelId="{BAB7C360-3495-4026-AB8A-5B41010941B7}" type="parTrans" cxnId="{2D09556B-AED8-4C41-AB1B-D7302CE71D50}">
      <dgm:prSet/>
      <dgm:spPr/>
      <dgm:t>
        <a:bodyPr/>
        <a:lstStyle/>
        <a:p>
          <a:endParaRPr lang="en-GB"/>
        </a:p>
      </dgm:t>
    </dgm:pt>
    <dgm:pt modelId="{7E39B1D2-4B40-479C-8AE9-2EA56C4A77F6}" type="sibTrans" cxnId="{2D09556B-AED8-4C41-AB1B-D7302CE71D50}">
      <dgm:prSet/>
      <dgm:spPr/>
      <dgm:t>
        <a:bodyPr/>
        <a:lstStyle/>
        <a:p>
          <a:endParaRPr lang="en-GB"/>
        </a:p>
      </dgm:t>
    </dgm:pt>
    <dgm:pt modelId="{81A78B07-FFEE-4D33-A8A3-96C67F48B4FF}">
      <dgm:prSet custT="1"/>
      <dgm:spPr>
        <a:solidFill>
          <a:schemeClr val="accent6">
            <a:lumMod val="40000"/>
            <a:lumOff val="60000"/>
            <a:alpha val="90000"/>
          </a:schemeClr>
        </a:solidFill>
      </dgm:spPr>
      <dgm:t>
        <a:bodyPr/>
        <a:lstStyle/>
        <a:p>
          <a:r>
            <a:rPr lang="en-GB" sz="1000" dirty="0">
              <a:latin typeface="Bahnschrift" panose="020B0502040204020203" pitchFamily="34" charset="0"/>
            </a:rPr>
            <a:t>“big picture” of the wider world; and</a:t>
          </a:r>
        </a:p>
      </dgm:t>
    </dgm:pt>
    <dgm:pt modelId="{0A1B4EF3-0E5F-45EB-A367-AF854B4689E7}" type="parTrans" cxnId="{71F8F98B-0BB2-44F2-B755-63C624D1422C}">
      <dgm:prSet/>
      <dgm:spPr/>
      <dgm:t>
        <a:bodyPr/>
        <a:lstStyle/>
        <a:p>
          <a:endParaRPr lang="en-GB"/>
        </a:p>
      </dgm:t>
    </dgm:pt>
    <dgm:pt modelId="{52313035-8883-4600-BA3A-0AB89F5B48C2}" type="sibTrans" cxnId="{71F8F98B-0BB2-44F2-B755-63C624D1422C}">
      <dgm:prSet/>
      <dgm:spPr/>
      <dgm:t>
        <a:bodyPr/>
        <a:lstStyle/>
        <a:p>
          <a:endParaRPr lang="en-GB"/>
        </a:p>
      </dgm:t>
    </dgm:pt>
    <dgm:pt modelId="{FE770014-D2CB-4725-B47C-378C36AB3718}">
      <dgm:prSet custT="1"/>
      <dgm:spPr>
        <a:solidFill>
          <a:schemeClr val="accent6">
            <a:lumMod val="40000"/>
            <a:lumOff val="60000"/>
            <a:alpha val="90000"/>
          </a:schemeClr>
        </a:solidFill>
      </dgm:spPr>
      <dgm:t>
        <a:bodyPr/>
        <a:lstStyle/>
        <a:p>
          <a:r>
            <a:rPr lang="en-GB" sz="1000" dirty="0">
              <a:latin typeface="Bahnschrift" panose="020B0502040204020203" pitchFamily="34" charset="0"/>
            </a:rPr>
            <a:t>gaining skills and exploring issues in ways which will enable them to make up their</a:t>
          </a:r>
        </a:p>
      </dgm:t>
    </dgm:pt>
    <dgm:pt modelId="{6B4C11E4-AB9F-40C2-AC70-E122DFEACB35}" type="parTrans" cxnId="{C5A28128-D087-4EBD-A669-8E8DC3E0541A}">
      <dgm:prSet/>
      <dgm:spPr/>
      <dgm:t>
        <a:bodyPr/>
        <a:lstStyle/>
        <a:p>
          <a:endParaRPr lang="en-GB"/>
        </a:p>
      </dgm:t>
    </dgm:pt>
    <dgm:pt modelId="{4DDB8890-B339-490C-B856-FE70D2CB3DD2}" type="sibTrans" cxnId="{C5A28128-D087-4EBD-A669-8E8DC3E0541A}">
      <dgm:prSet/>
      <dgm:spPr/>
      <dgm:t>
        <a:bodyPr/>
        <a:lstStyle/>
        <a:p>
          <a:endParaRPr lang="en-GB"/>
        </a:p>
      </dgm:t>
    </dgm:pt>
    <dgm:pt modelId="{4389BBBA-0CB1-4769-B33E-67FB59D7100C}">
      <dgm:prSet custT="1"/>
      <dgm:spPr>
        <a:solidFill>
          <a:schemeClr val="accent6">
            <a:lumMod val="40000"/>
            <a:lumOff val="60000"/>
            <a:alpha val="90000"/>
          </a:schemeClr>
        </a:solidFill>
      </dgm:spPr>
      <dgm:t>
        <a:bodyPr/>
        <a:lstStyle/>
        <a:p>
          <a:r>
            <a:rPr lang="en-GB" sz="1000" dirty="0">
              <a:latin typeface="Bahnschrift" panose="020B0502040204020203" pitchFamily="34" charset="0"/>
            </a:rPr>
            <a:t>own minds and decide how to act</a:t>
          </a:r>
          <a:r>
            <a:rPr lang="en-GB" sz="500" dirty="0">
              <a:latin typeface="Bahnschrift" panose="020B0502040204020203" pitchFamily="34" charset="0"/>
            </a:rPr>
            <a:t>.</a:t>
          </a:r>
        </a:p>
      </dgm:t>
    </dgm:pt>
    <dgm:pt modelId="{92CE7C0C-3BFB-4405-9906-8695F1CD8419}" type="parTrans" cxnId="{5F6849CE-47D9-4DC8-A17F-160C1AE88BFB}">
      <dgm:prSet/>
      <dgm:spPr/>
      <dgm:t>
        <a:bodyPr/>
        <a:lstStyle/>
        <a:p>
          <a:endParaRPr lang="en-GB"/>
        </a:p>
      </dgm:t>
    </dgm:pt>
    <dgm:pt modelId="{7913CF5D-3E19-4B7F-BCDB-268C97DE67A6}" type="sibTrans" cxnId="{5F6849CE-47D9-4DC8-A17F-160C1AE88BFB}">
      <dgm:prSet/>
      <dgm:spPr/>
      <dgm:t>
        <a:bodyPr/>
        <a:lstStyle/>
        <a:p>
          <a:endParaRPr lang="en-GB"/>
        </a:p>
      </dgm:t>
    </dgm:pt>
    <dgm:pt modelId="{76370AF5-BBC8-4B7C-80F9-464572E6C152}">
      <dgm:prSet/>
      <dgm:spPr>
        <a:solidFill>
          <a:srgbClr val="00B0F0">
            <a:alpha val="90000"/>
          </a:srgbClr>
        </a:solidFill>
      </dgm:spPr>
      <dgm:t>
        <a:bodyPr/>
        <a:lstStyle/>
        <a:p>
          <a:r>
            <a:rPr lang="en-GB" dirty="0">
              <a:latin typeface="Bahnschrift" panose="020B0502040204020203" pitchFamily="34" charset="0"/>
            </a:rPr>
            <a:t>a series of discrete concepts or topics;</a:t>
          </a:r>
        </a:p>
      </dgm:t>
    </dgm:pt>
    <dgm:pt modelId="{CD7E5667-5C22-4734-AA38-1CD04A87D63B}" type="parTrans" cxnId="{906B5D6D-EE4C-40D8-839A-D768052A94D4}">
      <dgm:prSet/>
      <dgm:spPr/>
      <dgm:t>
        <a:bodyPr/>
        <a:lstStyle/>
        <a:p>
          <a:endParaRPr lang="en-GB"/>
        </a:p>
      </dgm:t>
    </dgm:pt>
    <dgm:pt modelId="{4E7E0C00-3B29-4BEC-8612-AA89455102E4}" type="sibTrans" cxnId="{906B5D6D-EE4C-40D8-839A-D768052A94D4}">
      <dgm:prSet/>
      <dgm:spPr/>
      <dgm:t>
        <a:bodyPr/>
        <a:lstStyle/>
        <a:p>
          <a:endParaRPr lang="en-GB"/>
        </a:p>
      </dgm:t>
    </dgm:pt>
    <dgm:pt modelId="{D1E1808D-106E-41FC-A4DB-633E71A403F1}">
      <dgm:prSet/>
      <dgm:spPr>
        <a:solidFill>
          <a:srgbClr val="00B0F0">
            <a:alpha val="90000"/>
          </a:srgbClr>
        </a:solidFill>
      </dgm:spPr>
      <dgm:t>
        <a:bodyPr/>
        <a:lstStyle/>
        <a:p>
          <a:r>
            <a:rPr lang="en-GB" dirty="0">
              <a:latin typeface="Bahnschrift" panose="020B0502040204020203" pitchFamily="34" charset="0"/>
            </a:rPr>
            <a:t>confined to the classroom;</a:t>
          </a:r>
        </a:p>
      </dgm:t>
    </dgm:pt>
    <dgm:pt modelId="{1E3289EC-2DFA-4E22-B4C2-6D65E02C635F}" type="parTrans" cxnId="{E85DC7A9-3834-4F5D-8B82-D69744E84926}">
      <dgm:prSet/>
      <dgm:spPr/>
      <dgm:t>
        <a:bodyPr/>
        <a:lstStyle/>
        <a:p>
          <a:endParaRPr lang="en-GB"/>
        </a:p>
      </dgm:t>
    </dgm:pt>
    <dgm:pt modelId="{29990DEB-38DF-4D0A-8AD3-53AB004234A2}" type="sibTrans" cxnId="{E85DC7A9-3834-4F5D-8B82-D69744E84926}">
      <dgm:prSet/>
      <dgm:spPr/>
      <dgm:t>
        <a:bodyPr/>
        <a:lstStyle/>
        <a:p>
          <a:endParaRPr lang="en-GB"/>
        </a:p>
      </dgm:t>
    </dgm:pt>
    <dgm:pt modelId="{45A8CF41-350F-4981-AA2F-9926B63CCA42}">
      <dgm:prSet/>
      <dgm:spPr>
        <a:solidFill>
          <a:srgbClr val="00B0F0">
            <a:alpha val="90000"/>
          </a:srgbClr>
        </a:solidFill>
      </dgm:spPr>
      <dgm:t>
        <a:bodyPr/>
        <a:lstStyle/>
        <a:p>
          <a:r>
            <a:rPr lang="en-GB" dirty="0">
              <a:latin typeface="Bahnschrift" panose="020B0502040204020203" pitchFamily="34" charset="0"/>
            </a:rPr>
            <a:t>the responsibility of just one teacher in the school; and</a:t>
          </a:r>
        </a:p>
      </dgm:t>
    </dgm:pt>
    <dgm:pt modelId="{6DF7CA73-0BEF-4001-8091-722E6BCBAABB}" type="parTrans" cxnId="{B7B981C2-D3F2-4197-A5DF-9B87B64D3206}">
      <dgm:prSet/>
      <dgm:spPr/>
      <dgm:t>
        <a:bodyPr/>
        <a:lstStyle/>
        <a:p>
          <a:endParaRPr lang="en-GB"/>
        </a:p>
      </dgm:t>
    </dgm:pt>
    <dgm:pt modelId="{AA4FC296-669A-43FE-9916-F6172B407F31}" type="sibTrans" cxnId="{B7B981C2-D3F2-4197-A5DF-9B87B64D3206}">
      <dgm:prSet/>
      <dgm:spPr/>
      <dgm:t>
        <a:bodyPr/>
        <a:lstStyle/>
        <a:p>
          <a:endParaRPr lang="en-GB"/>
        </a:p>
      </dgm:t>
    </dgm:pt>
    <dgm:pt modelId="{8F3FD6BE-73BB-4B60-92AE-C5FBC8EF8E12}">
      <dgm:prSet/>
      <dgm:spPr>
        <a:solidFill>
          <a:srgbClr val="00B0F0">
            <a:alpha val="90000"/>
          </a:srgbClr>
        </a:solidFill>
      </dgm:spPr>
      <dgm:t>
        <a:bodyPr/>
        <a:lstStyle/>
        <a:p>
          <a:r>
            <a:rPr lang="en-GB" dirty="0">
              <a:latin typeface="Bahnschrift" panose="020B0502040204020203" pitchFamily="34" charset="0"/>
            </a:rPr>
            <a:t>about transmitting a set of answers to learners.</a:t>
          </a:r>
        </a:p>
      </dgm:t>
    </dgm:pt>
    <dgm:pt modelId="{3DBF3BA2-41F9-4724-99F3-2BA89E35C384}" type="parTrans" cxnId="{A257B82F-7B56-4C6B-BBDE-05B5400D4E2A}">
      <dgm:prSet/>
      <dgm:spPr/>
      <dgm:t>
        <a:bodyPr/>
        <a:lstStyle/>
        <a:p>
          <a:endParaRPr lang="en-GB"/>
        </a:p>
      </dgm:t>
    </dgm:pt>
    <dgm:pt modelId="{BC4B12EB-367F-45C8-BCA1-A53994981AED}" type="sibTrans" cxnId="{A257B82F-7B56-4C6B-BBDE-05B5400D4E2A}">
      <dgm:prSet/>
      <dgm:spPr/>
      <dgm:t>
        <a:bodyPr/>
        <a:lstStyle/>
        <a:p>
          <a:endParaRPr lang="en-GB"/>
        </a:p>
      </dgm:t>
    </dgm:pt>
    <dgm:pt modelId="{D1AA04B9-4E7B-4906-9D1B-89E93AA85A3E}" type="pres">
      <dgm:prSet presAssocID="{30BC7399-AC30-405F-9160-971D6772AC7D}" presName="cycleMatrixDiagram" presStyleCnt="0">
        <dgm:presLayoutVars>
          <dgm:chMax val="1"/>
          <dgm:dir/>
          <dgm:animLvl val="lvl"/>
          <dgm:resizeHandles val="exact"/>
        </dgm:presLayoutVars>
      </dgm:prSet>
      <dgm:spPr/>
    </dgm:pt>
    <dgm:pt modelId="{07FF36C4-CC18-4890-A80C-5CE50E91FC63}" type="pres">
      <dgm:prSet presAssocID="{30BC7399-AC30-405F-9160-971D6772AC7D}" presName="children" presStyleCnt="0"/>
      <dgm:spPr/>
    </dgm:pt>
    <dgm:pt modelId="{2EA4AA33-282A-46EE-807E-47985FB7D6FD}" type="pres">
      <dgm:prSet presAssocID="{30BC7399-AC30-405F-9160-971D6772AC7D}" presName="child1group" presStyleCnt="0"/>
      <dgm:spPr/>
    </dgm:pt>
    <dgm:pt modelId="{7CCF7774-5D77-4E7A-BB90-3776BC9FF307}" type="pres">
      <dgm:prSet presAssocID="{30BC7399-AC30-405F-9160-971D6772AC7D}" presName="child1" presStyleLbl="bgAcc1" presStyleIdx="0" presStyleCnt="4" custScaleX="145718" custLinFactNeighborX="-59378" custLinFactNeighborY="38901"/>
      <dgm:spPr/>
    </dgm:pt>
    <dgm:pt modelId="{87180428-E64D-40E3-8655-9E8D9BBD18DA}" type="pres">
      <dgm:prSet presAssocID="{30BC7399-AC30-405F-9160-971D6772AC7D}" presName="child1Text" presStyleLbl="bgAcc1" presStyleIdx="0" presStyleCnt="4">
        <dgm:presLayoutVars>
          <dgm:bulletEnabled val="1"/>
        </dgm:presLayoutVars>
      </dgm:prSet>
      <dgm:spPr/>
    </dgm:pt>
    <dgm:pt modelId="{3CFCA96F-9585-4C5C-B605-438AFA72E19B}" type="pres">
      <dgm:prSet presAssocID="{30BC7399-AC30-405F-9160-971D6772AC7D}" presName="child2group" presStyleCnt="0"/>
      <dgm:spPr/>
    </dgm:pt>
    <dgm:pt modelId="{DAD818D0-9390-4946-9DDF-B82A34711496}" type="pres">
      <dgm:prSet presAssocID="{30BC7399-AC30-405F-9160-971D6772AC7D}" presName="child2" presStyleLbl="bgAcc1" presStyleIdx="1" presStyleCnt="4" custScaleX="124868" custScaleY="176468" custLinFactNeighborX="33484" custLinFactNeighborY="16533"/>
      <dgm:spPr/>
    </dgm:pt>
    <dgm:pt modelId="{1D643F35-9654-4A06-B9AF-4CF3B20A6F3B}" type="pres">
      <dgm:prSet presAssocID="{30BC7399-AC30-405F-9160-971D6772AC7D}" presName="child2Text" presStyleLbl="bgAcc1" presStyleIdx="1" presStyleCnt="4">
        <dgm:presLayoutVars>
          <dgm:bulletEnabled val="1"/>
        </dgm:presLayoutVars>
      </dgm:prSet>
      <dgm:spPr/>
    </dgm:pt>
    <dgm:pt modelId="{5C9A178D-F1BB-44F0-BDDF-75D89AC5BAC6}" type="pres">
      <dgm:prSet presAssocID="{30BC7399-AC30-405F-9160-971D6772AC7D}" presName="child3group" presStyleCnt="0"/>
      <dgm:spPr/>
    </dgm:pt>
    <dgm:pt modelId="{54910744-6ED3-4AB5-91C3-7285A44F9862}" type="pres">
      <dgm:prSet presAssocID="{30BC7399-AC30-405F-9160-971D6772AC7D}" presName="child3" presStyleLbl="bgAcc1" presStyleIdx="2" presStyleCnt="4" custScaleX="155908" custScaleY="177967" custLinFactNeighborX="48182" custLinFactNeighborY="-7133"/>
      <dgm:spPr/>
    </dgm:pt>
    <dgm:pt modelId="{947688F4-6BBA-42E5-B2C4-E4E304B0FDDC}" type="pres">
      <dgm:prSet presAssocID="{30BC7399-AC30-405F-9160-971D6772AC7D}" presName="child3Text" presStyleLbl="bgAcc1" presStyleIdx="2" presStyleCnt="4">
        <dgm:presLayoutVars>
          <dgm:bulletEnabled val="1"/>
        </dgm:presLayoutVars>
      </dgm:prSet>
      <dgm:spPr/>
    </dgm:pt>
    <dgm:pt modelId="{DF842DBE-EAAB-4F7B-800E-FDF06CC6195A}" type="pres">
      <dgm:prSet presAssocID="{30BC7399-AC30-405F-9160-971D6772AC7D}" presName="child4group" presStyleCnt="0"/>
      <dgm:spPr/>
    </dgm:pt>
    <dgm:pt modelId="{5F1E1CCD-B675-49E4-B64D-533853B03D71}" type="pres">
      <dgm:prSet presAssocID="{30BC7399-AC30-405F-9160-971D6772AC7D}" presName="child4" presStyleLbl="bgAcc1" presStyleIdx="3" presStyleCnt="4" custScaleX="189039" custLinFactNeighborX="-45065" custLinFactNeighborY="-4538"/>
      <dgm:spPr/>
    </dgm:pt>
    <dgm:pt modelId="{ABBA8272-EBE4-4AA7-A782-2201D4C508DA}" type="pres">
      <dgm:prSet presAssocID="{30BC7399-AC30-405F-9160-971D6772AC7D}" presName="child4Text" presStyleLbl="bgAcc1" presStyleIdx="3" presStyleCnt="4">
        <dgm:presLayoutVars>
          <dgm:bulletEnabled val="1"/>
        </dgm:presLayoutVars>
      </dgm:prSet>
      <dgm:spPr/>
    </dgm:pt>
    <dgm:pt modelId="{474C59BC-CCB3-4513-ACDA-10F791461AEE}" type="pres">
      <dgm:prSet presAssocID="{30BC7399-AC30-405F-9160-971D6772AC7D}" presName="childPlaceholder" presStyleCnt="0"/>
      <dgm:spPr/>
    </dgm:pt>
    <dgm:pt modelId="{78ACB9A4-2DFB-4258-A71B-84D346AF2F9A}" type="pres">
      <dgm:prSet presAssocID="{30BC7399-AC30-405F-9160-971D6772AC7D}" presName="circle" presStyleCnt="0"/>
      <dgm:spPr/>
    </dgm:pt>
    <dgm:pt modelId="{D2853744-DF2C-43A1-B52E-8485FFB042DD}" type="pres">
      <dgm:prSet presAssocID="{30BC7399-AC30-405F-9160-971D6772AC7D}" presName="quadrant1" presStyleLbl="node1" presStyleIdx="0" presStyleCnt="4">
        <dgm:presLayoutVars>
          <dgm:chMax val="1"/>
          <dgm:bulletEnabled val="1"/>
        </dgm:presLayoutVars>
      </dgm:prSet>
      <dgm:spPr/>
    </dgm:pt>
    <dgm:pt modelId="{AA793871-D4A9-4988-A354-77A4A3AD3375}" type="pres">
      <dgm:prSet presAssocID="{30BC7399-AC30-405F-9160-971D6772AC7D}" presName="quadrant2" presStyleLbl="node1" presStyleIdx="1" presStyleCnt="4">
        <dgm:presLayoutVars>
          <dgm:chMax val="1"/>
          <dgm:bulletEnabled val="1"/>
        </dgm:presLayoutVars>
      </dgm:prSet>
      <dgm:spPr/>
    </dgm:pt>
    <dgm:pt modelId="{A1EECC2C-CED7-469E-B7B6-EA4546AFE074}" type="pres">
      <dgm:prSet presAssocID="{30BC7399-AC30-405F-9160-971D6772AC7D}" presName="quadrant3" presStyleLbl="node1" presStyleIdx="2" presStyleCnt="4">
        <dgm:presLayoutVars>
          <dgm:chMax val="1"/>
          <dgm:bulletEnabled val="1"/>
        </dgm:presLayoutVars>
      </dgm:prSet>
      <dgm:spPr/>
    </dgm:pt>
    <dgm:pt modelId="{EA3EB9B4-04A5-4BBD-AC0A-18131D86F63F}" type="pres">
      <dgm:prSet presAssocID="{30BC7399-AC30-405F-9160-971D6772AC7D}" presName="quadrant4" presStyleLbl="node1" presStyleIdx="3" presStyleCnt="4">
        <dgm:presLayoutVars>
          <dgm:chMax val="1"/>
          <dgm:bulletEnabled val="1"/>
        </dgm:presLayoutVars>
      </dgm:prSet>
      <dgm:spPr/>
    </dgm:pt>
    <dgm:pt modelId="{654895AD-A777-4D81-BFF2-640F4500C986}" type="pres">
      <dgm:prSet presAssocID="{30BC7399-AC30-405F-9160-971D6772AC7D}" presName="quadrantPlaceholder" presStyleCnt="0"/>
      <dgm:spPr/>
    </dgm:pt>
    <dgm:pt modelId="{C2840ABD-0CF3-4D9B-9C34-00FE4D2B87CC}" type="pres">
      <dgm:prSet presAssocID="{30BC7399-AC30-405F-9160-971D6772AC7D}" presName="center1" presStyleLbl="fgShp" presStyleIdx="0" presStyleCnt="2" custAng="0"/>
      <dgm:spPr/>
    </dgm:pt>
    <dgm:pt modelId="{24B31CF4-82E0-4ED9-837C-E7EC637C9369}" type="pres">
      <dgm:prSet presAssocID="{30BC7399-AC30-405F-9160-971D6772AC7D}" presName="center2" presStyleLbl="fgShp" presStyleIdx="1" presStyleCnt="2"/>
      <dgm:spPr/>
    </dgm:pt>
  </dgm:ptLst>
  <dgm:cxnLst>
    <dgm:cxn modelId="{DAD05600-86EB-49D3-A415-3E6549A5BFF2}" type="presOf" srcId="{AD3A02DF-AAFE-4B6D-A8FF-5520B0CC7841}" destId="{87180428-E64D-40E3-8655-9E8D9BBD18DA}" srcOrd="1" destOrd="1" presId="urn:microsoft.com/office/officeart/2005/8/layout/cycle4"/>
    <dgm:cxn modelId="{E8FBBE00-DDCD-46EF-BFD3-CADFB9C4C968}" type="presOf" srcId="{77DB017A-BB18-49C6-96D9-322821CFBE5F}" destId="{947688F4-6BBA-42E5-B2C4-E4E304B0FDDC}" srcOrd="1" destOrd="1" presId="urn:microsoft.com/office/officeart/2005/8/layout/cycle4"/>
    <dgm:cxn modelId="{AB412B02-6D0D-4A8A-A517-98E1EDC4289F}" srcId="{9E4DDECA-C9C9-47B9-BAA5-E1222E0D38A5}" destId="{77DB017A-BB18-49C6-96D9-322821CFBE5F}" srcOrd="1" destOrd="0" parTransId="{E70EAB8C-F6FC-4466-83CD-64025C4D9442}" sibTransId="{9BDD8BC9-B7C6-45D0-B7DA-7D2EF117E12C}"/>
    <dgm:cxn modelId="{64514603-63AA-4560-BE8F-D7CD4662227D}" type="presOf" srcId="{BE510925-4249-4361-A700-985AD2BFA6D0}" destId="{1D643F35-9654-4A06-B9AF-4CF3B20A6F3B}" srcOrd="1" destOrd="1" presId="urn:microsoft.com/office/officeart/2005/8/layout/cycle4"/>
    <dgm:cxn modelId="{2B12C204-4A24-46F6-9E90-3224652D7439}" type="presOf" srcId="{40FD9257-62F5-41B4-BBD0-E8EAE707144F}" destId="{DAD818D0-9390-4946-9DDF-B82A34711496}" srcOrd="0" destOrd="6" presId="urn:microsoft.com/office/officeart/2005/8/layout/cycle4"/>
    <dgm:cxn modelId="{5C900E07-7B4B-4C6B-8763-312F569E9F05}" type="presOf" srcId="{209507F5-BB20-48E6-9EB0-481ADA0CEBE5}" destId="{947688F4-6BBA-42E5-B2C4-E4E304B0FDDC}" srcOrd="1" destOrd="0" presId="urn:microsoft.com/office/officeart/2005/8/layout/cycle4"/>
    <dgm:cxn modelId="{D50FC50A-8375-4484-AEE6-2FDF6DB9FDEB}" type="presOf" srcId="{3B856977-EE05-49EC-97CD-E4BF0295E8DA}" destId="{87180428-E64D-40E3-8655-9E8D9BBD18DA}" srcOrd="1" destOrd="4" presId="urn:microsoft.com/office/officeart/2005/8/layout/cycle4"/>
    <dgm:cxn modelId="{053D2D0B-4AD2-4E3A-A3DE-62B88FBAB0CA}" type="presOf" srcId="{8B86B7B7-66DC-4D15-9A15-936F4C269CFB}" destId="{DAD818D0-9390-4946-9DDF-B82A34711496}" srcOrd="0" destOrd="2" presId="urn:microsoft.com/office/officeart/2005/8/layout/cycle4"/>
    <dgm:cxn modelId="{91A8910D-469D-4FA6-B827-71395B361F4F}" type="presOf" srcId="{9A7C28BC-845E-4C84-921B-206BCA9CB639}" destId="{DAD818D0-9390-4946-9DDF-B82A34711496}" srcOrd="0" destOrd="7" presId="urn:microsoft.com/office/officeart/2005/8/layout/cycle4"/>
    <dgm:cxn modelId="{4125B20D-B54F-4343-A365-76B1B2C375B5}" type="presOf" srcId="{72C6AF29-C56A-4222-99A6-C3C7A5A18808}" destId="{DAD818D0-9390-4946-9DDF-B82A34711496}" srcOrd="0" destOrd="0" presId="urn:microsoft.com/office/officeart/2005/8/layout/cycle4"/>
    <dgm:cxn modelId="{D901B810-DB6B-4CFF-849D-00EB87A48E60}" type="presOf" srcId="{2FF6E527-C773-435B-A1A8-ED92C37DCC66}" destId="{5F1E1CCD-B675-49E4-B64D-533853B03D71}" srcOrd="0" destOrd="0" presId="urn:microsoft.com/office/officeart/2005/8/layout/cycle4"/>
    <dgm:cxn modelId="{0B1D2817-26A2-422C-BC67-FF4F057503E5}" srcId="{9E4DDECA-C9C9-47B9-BAA5-E1222E0D38A5}" destId="{FC41B128-52A9-4727-A869-7EB119A1193A}" srcOrd="2" destOrd="0" parTransId="{5BCC7083-8F2A-4C76-A756-948C7664776C}" sibTransId="{863D8FD1-A2A5-4405-843C-E107AAA34EA0}"/>
    <dgm:cxn modelId="{209BDB1C-E1D4-4BC3-B767-C2FE26FB8956}" srcId="{9E4DDECA-C9C9-47B9-BAA5-E1222E0D38A5}" destId="{42A3839F-7DA8-4FB0-A082-9F9189180351}" srcOrd="3" destOrd="0" parTransId="{8C7919D9-B20C-4891-9A69-BC038187B005}" sibTransId="{28F4FB51-7905-4BAC-BD6B-0FA32EB7D521}"/>
    <dgm:cxn modelId="{2F4FCE1D-261F-47D5-BD7B-07003413DC5B}" type="presOf" srcId="{76370AF5-BBC8-4B7C-80F9-464572E6C152}" destId="{5F1E1CCD-B675-49E4-B64D-533853B03D71}" srcOrd="0" destOrd="1" presId="urn:microsoft.com/office/officeart/2005/8/layout/cycle4"/>
    <dgm:cxn modelId="{5B703422-F27B-444E-9F74-B9409EEC5253}" type="presOf" srcId="{81A78B07-FFEE-4D33-A8A3-96C67F48B4FF}" destId="{54910744-6ED3-4AB5-91C3-7285A44F9862}" srcOrd="0" destOrd="5" presId="urn:microsoft.com/office/officeart/2005/8/layout/cycle4"/>
    <dgm:cxn modelId="{49E33B24-8974-42F3-B052-F64ED8A50DBD}" srcId="{FD805256-06FB-4100-8B7B-26ADF1B2083A}" destId="{0F5A3DDD-BC75-43A2-8BEF-1D54378E6612}" srcOrd="3" destOrd="0" parTransId="{32B05A23-938B-442C-95A8-9E330F904608}" sibTransId="{07F4950B-87D1-4C87-83EB-8F4F67DE38F1}"/>
    <dgm:cxn modelId="{28299A25-2189-47F5-9A1D-2DF31AFFC2FA}" type="presOf" srcId="{33A23538-7989-49AA-B5F7-E511AC79C6C9}" destId="{54910744-6ED3-4AB5-91C3-7285A44F9862}" srcOrd="0" destOrd="4" presId="urn:microsoft.com/office/officeart/2005/8/layout/cycle4"/>
    <dgm:cxn modelId="{635E2728-41F4-4CA8-A72F-674F130E8717}" type="presOf" srcId="{AEF42B75-479C-429A-918F-3A99F1694F35}" destId="{DAD818D0-9390-4946-9DDF-B82A34711496}" srcOrd="0" destOrd="4" presId="urn:microsoft.com/office/officeart/2005/8/layout/cycle4"/>
    <dgm:cxn modelId="{C5A28128-D087-4EBD-A669-8E8DC3E0541A}" srcId="{9E4DDECA-C9C9-47B9-BAA5-E1222E0D38A5}" destId="{FE770014-D2CB-4725-B47C-378C36AB3718}" srcOrd="6" destOrd="0" parTransId="{6B4C11E4-AB9F-40C2-AC70-E122DFEACB35}" sibTransId="{4DDB8890-B339-490C-B856-FE70D2CB3DD2}"/>
    <dgm:cxn modelId="{34D2972C-64D8-43AB-BAF1-B53272B9D78E}" type="presOf" srcId="{30DD1156-2D63-4068-A76A-A63165246A61}" destId="{DAD818D0-9390-4946-9DDF-B82A34711496}" srcOrd="0" destOrd="5" presId="urn:microsoft.com/office/officeart/2005/8/layout/cycle4"/>
    <dgm:cxn modelId="{A257B82F-7B56-4C6B-BBDE-05B5400D4E2A}" srcId="{FA036288-1B9B-479D-91AA-3F27BA2013DB}" destId="{8F3FD6BE-73BB-4B60-92AE-C5FBC8EF8E12}" srcOrd="4" destOrd="0" parTransId="{3DBF3BA2-41F9-4724-99F3-2BA89E35C384}" sibTransId="{BC4B12EB-367F-45C8-BCA1-A53994981AED}"/>
    <dgm:cxn modelId="{9BAFFB34-9C4C-4E93-96E1-5F6C947E8FDB}" type="presOf" srcId="{FD805256-06FB-4100-8B7B-26ADF1B2083A}" destId="{AA793871-D4A9-4988-A354-77A4A3AD3375}" srcOrd="0" destOrd="0" presId="urn:microsoft.com/office/officeart/2005/8/layout/cycle4"/>
    <dgm:cxn modelId="{2CE6D839-AF9E-4CB2-8B25-054AFDFFF1F4}" srcId="{46F9F8C8-4E2A-415E-8308-10F6C1781C0A}" destId="{27CFDEC2-AB25-4142-91C7-68FF08ABA2FC}" srcOrd="3" destOrd="0" parTransId="{0F058AF4-C45D-446E-80BE-A87D9136A18E}" sibTransId="{D27C3DBF-9290-42A2-803E-FCD8208EB2C6}"/>
    <dgm:cxn modelId="{B862D33C-AADA-4CDA-817B-245C68D2E917}" srcId="{FD805256-06FB-4100-8B7B-26ADF1B2083A}" destId="{30DD1156-2D63-4068-A76A-A63165246A61}" srcOrd="5" destOrd="0" parTransId="{8C3300F4-4D99-41AD-9876-DF6F59625046}" sibTransId="{157A91DF-9869-4B3A-B22F-F9BEE20FD8D1}"/>
    <dgm:cxn modelId="{9CA1B93D-1161-4EBB-AA06-C45C45025E64}" type="presOf" srcId="{8F3FD6BE-73BB-4B60-92AE-C5FBC8EF8E12}" destId="{5F1E1CCD-B675-49E4-B64D-533853B03D71}" srcOrd="0" destOrd="4" presId="urn:microsoft.com/office/officeart/2005/8/layout/cycle4"/>
    <dgm:cxn modelId="{7BE1533E-83AD-4D38-AC7E-2A981ECA4EBC}" type="presOf" srcId="{15D4A8E8-0ABE-4356-906F-798FFF052398}" destId="{87180428-E64D-40E3-8655-9E8D9BBD18DA}" srcOrd="1" destOrd="2" presId="urn:microsoft.com/office/officeart/2005/8/layout/cycle4"/>
    <dgm:cxn modelId="{CBF96E61-612C-47F9-B968-6E7DEA946019}" srcId="{FD805256-06FB-4100-8B7B-26ADF1B2083A}" destId="{8B86B7B7-66DC-4D15-9A15-936F4C269CFB}" srcOrd="2" destOrd="0" parTransId="{88889F09-6536-469F-81BB-2EB5D5248AEF}" sibTransId="{F57F8479-C372-4C50-9A9F-09189EDB5144}"/>
    <dgm:cxn modelId="{5BF6FB43-86B1-4ECD-A440-836B7E192AAB}" type="presOf" srcId="{3B856977-EE05-49EC-97CD-E4BF0295E8DA}" destId="{7CCF7774-5D77-4E7A-BB90-3776BC9FF307}" srcOrd="0" destOrd="4" presId="urn:microsoft.com/office/officeart/2005/8/layout/cycle4"/>
    <dgm:cxn modelId="{59CD3D6B-C51F-4FD0-BCF6-50D34C84262C}" srcId="{FD805256-06FB-4100-8B7B-26ADF1B2083A}" destId="{9A7C28BC-845E-4C84-921B-206BCA9CB639}" srcOrd="7" destOrd="0" parTransId="{F161C56F-98A6-488D-A773-35636A9E65D7}" sibTransId="{6A5F8F53-8537-49A0-A74D-5BA1AF9CE88B}"/>
    <dgm:cxn modelId="{2D09556B-AED8-4C41-AB1B-D7302CE71D50}" srcId="{9E4DDECA-C9C9-47B9-BAA5-E1222E0D38A5}" destId="{33A23538-7989-49AA-B5F7-E511AC79C6C9}" srcOrd="4" destOrd="0" parTransId="{BAB7C360-3495-4026-AB8A-5B41010941B7}" sibTransId="{7E39B1D2-4B40-479C-8AE9-2EA56C4A77F6}"/>
    <dgm:cxn modelId="{906B5D6D-EE4C-40D8-839A-D768052A94D4}" srcId="{FA036288-1B9B-479D-91AA-3F27BA2013DB}" destId="{76370AF5-BBC8-4B7C-80F9-464572E6C152}" srcOrd="1" destOrd="0" parTransId="{CD7E5667-5C22-4734-AA38-1CD04A87D63B}" sibTransId="{4E7E0C00-3B29-4BEC-8612-AA89455102E4}"/>
    <dgm:cxn modelId="{39046B4D-CC7B-40E5-A661-2691C98D936F}" type="presOf" srcId="{27CFDEC2-AB25-4142-91C7-68FF08ABA2FC}" destId="{87180428-E64D-40E3-8655-9E8D9BBD18DA}" srcOrd="1" destOrd="3" presId="urn:microsoft.com/office/officeart/2005/8/layout/cycle4"/>
    <dgm:cxn modelId="{04ED506D-C3E0-4ADF-9671-400B7F09B1A8}" type="presOf" srcId="{FC41B128-52A9-4727-A869-7EB119A1193A}" destId="{947688F4-6BBA-42E5-B2C4-E4E304B0FDDC}" srcOrd="1" destOrd="2" presId="urn:microsoft.com/office/officeart/2005/8/layout/cycle4"/>
    <dgm:cxn modelId="{AA5E7F4E-2762-45DE-9F63-45F6F53A2E75}" srcId="{30BC7399-AC30-405F-9160-971D6772AC7D}" destId="{46F9F8C8-4E2A-415E-8308-10F6C1781C0A}" srcOrd="0" destOrd="0" parTransId="{ED8E6D53-0CF5-43CE-8336-127E3E0E2F6E}" sibTransId="{D089CC23-A329-45B6-AEF9-0893D471119D}"/>
    <dgm:cxn modelId="{E821814E-4680-44E7-B2C2-0E6316DD4B67}" srcId="{30BC7399-AC30-405F-9160-971D6772AC7D}" destId="{FD805256-06FB-4100-8B7B-26ADF1B2083A}" srcOrd="1" destOrd="0" parTransId="{9C248611-B05E-41D6-9E4F-67914F230998}" sibTransId="{B3530D39-6423-469B-9B5C-0839DE7359F0}"/>
    <dgm:cxn modelId="{82598B4E-7B3C-48ED-BC99-A43CDFD60B4A}" type="presOf" srcId="{0F5A3DDD-BC75-43A2-8BEF-1D54378E6612}" destId="{DAD818D0-9390-4946-9DDF-B82A34711496}" srcOrd="0" destOrd="3" presId="urn:microsoft.com/office/officeart/2005/8/layout/cycle4"/>
    <dgm:cxn modelId="{C954B64F-8934-40B5-B54C-CFCD86DC963E}" type="presOf" srcId="{76370AF5-BBC8-4B7C-80F9-464572E6C152}" destId="{ABBA8272-EBE4-4AA7-A782-2201D4C508DA}" srcOrd="1" destOrd="1" presId="urn:microsoft.com/office/officeart/2005/8/layout/cycle4"/>
    <dgm:cxn modelId="{EC26E450-6F1B-408D-9071-29BFAF72A80A}" type="presOf" srcId="{46F9F8C8-4E2A-415E-8308-10F6C1781C0A}" destId="{D2853744-DF2C-43A1-B52E-8485FFB042DD}" srcOrd="0" destOrd="0" presId="urn:microsoft.com/office/officeart/2005/8/layout/cycle4"/>
    <dgm:cxn modelId="{29019851-82F5-4DF6-9741-87BF398DF06C}" type="presOf" srcId="{8F3FD6BE-73BB-4B60-92AE-C5FBC8EF8E12}" destId="{ABBA8272-EBE4-4AA7-A782-2201D4C508DA}" srcOrd="1" destOrd="4" presId="urn:microsoft.com/office/officeart/2005/8/layout/cycle4"/>
    <dgm:cxn modelId="{613DF454-FB94-43DB-8F36-C4F78067B18C}" type="presOf" srcId="{8B86B7B7-66DC-4D15-9A15-936F4C269CFB}" destId="{1D643F35-9654-4A06-B9AF-4CF3B20A6F3B}" srcOrd="1" destOrd="2" presId="urn:microsoft.com/office/officeart/2005/8/layout/cycle4"/>
    <dgm:cxn modelId="{7038A056-52F1-48FE-89C6-464B5B9EDB6E}" srcId="{FD805256-06FB-4100-8B7B-26ADF1B2083A}" destId="{40FD9257-62F5-41B4-BBD0-E8EAE707144F}" srcOrd="6" destOrd="0" parTransId="{13BF92EA-3636-4C86-AB87-B5881CEEB833}" sibTransId="{0402E97D-4E06-488E-984F-72E2CF70B9AB}"/>
    <dgm:cxn modelId="{539EEC7E-812E-4D22-AC7F-E83F2B1626D5}" srcId="{46F9F8C8-4E2A-415E-8308-10F6C1781C0A}" destId="{3B856977-EE05-49EC-97CD-E4BF0295E8DA}" srcOrd="4" destOrd="0" parTransId="{B719A1BF-CC75-4D24-B9F0-AE64D30019B3}" sibTransId="{17000208-758E-4EC3-A1AD-9B0078754861}"/>
    <dgm:cxn modelId="{53DCEA81-286A-4AF0-A081-817A9058C34D}" type="presOf" srcId="{AD3A02DF-AAFE-4B6D-A8FF-5520B0CC7841}" destId="{7CCF7774-5D77-4E7A-BB90-3776BC9FF307}" srcOrd="0" destOrd="1" presId="urn:microsoft.com/office/officeart/2005/8/layout/cycle4"/>
    <dgm:cxn modelId="{646B0482-6CEF-417E-8023-AA4D618863B6}" type="presOf" srcId="{FE770014-D2CB-4725-B47C-378C36AB3718}" destId="{54910744-6ED3-4AB5-91C3-7285A44F9862}" srcOrd="0" destOrd="6" presId="urn:microsoft.com/office/officeart/2005/8/layout/cycle4"/>
    <dgm:cxn modelId="{013C9787-F6A4-4B93-8E89-195115506D48}" srcId="{FA036288-1B9B-479D-91AA-3F27BA2013DB}" destId="{2FF6E527-C773-435B-A1A8-ED92C37DCC66}" srcOrd="0" destOrd="0" parTransId="{8C4F9615-9B0F-40B7-88B7-80628000E57C}" sibTransId="{9C20BB58-4F53-4B9E-846F-59B8F8064B7F}"/>
    <dgm:cxn modelId="{71F8F98B-0BB2-44F2-B755-63C624D1422C}" srcId="{9E4DDECA-C9C9-47B9-BAA5-E1222E0D38A5}" destId="{81A78B07-FFEE-4D33-A8A3-96C67F48B4FF}" srcOrd="5" destOrd="0" parTransId="{0A1B4EF3-0E5F-45EB-A367-AF854B4689E7}" sibTransId="{52313035-8883-4600-BA3A-0AB89F5B48C2}"/>
    <dgm:cxn modelId="{25A01A8D-8D9C-4955-95DE-05F27EDC65CB}" srcId="{FD805256-06FB-4100-8B7B-26ADF1B2083A}" destId="{AEF42B75-479C-429A-918F-3A99F1694F35}" srcOrd="4" destOrd="0" parTransId="{69BD9B69-42CD-4891-9C55-9E4E78EE7BC4}" sibTransId="{85F89C00-9FAB-4535-B158-672C77B5B547}"/>
    <dgm:cxn modelId="{03C3728E-0CA8-4732-8304-527DD09384B6}" type="presOf" srcId="{81A78B07-FFEE-4D33-A8A3-96C67F48B4FF}" destId="{947688F4-6BBA-42E5-B2C4-E4E304B0FDDC}" srcOrd="1" destOrd="5" presId="urn:microsoft.com/office/officeart/2005/8/layout/cycle4"/>
    <dgm:cxn modelId="{7B1F7D8E-DD14-4A5A-856A-26210BC70804}" type="presOf" srcId="{9E4DDECA-C9C9-47B9-BAA5-E1222E0D38A5}" destId="{A1EECC2C-CED7-469E-B7B6-EA4546AFE074}" srcOrd="0" destOrd="0" presId="urn:microsoft.com/office/officeart/2005/8/layout/cycle4"/>
    <dgm:cxn modelId="{0BB60A92-9C02-4579-9BA8-27DBF1105FB1}" type="presOf" srcId="{40FD9257-62F5-41B4-BBD0-E8EAE707144F}" destId="{1D643F35-9654-4A06-B9AF-4CF3B20A6F3B}" srcOrd="1" destOrd="6" presId="urn:microsoft.com/office/officeart/2005/8/layout/cycle4"/>
    <dgm:cxn modelId="{E28D7892-50C8-4158-A973-B448610D3DB9}" type="presOf" srcId="{D1E1808D-106E-41FC-A4DB-633E71A403F1}" destId="{ABBA8272-EBE4-4AA7-A782-2201D4C508DA}" srcOrd="1" destOrd="2" presId="urn:microsoft.com/office/officeart/2005/8/layout/cycle4"/>
    <dgm:cxn modelId="{69161894-5F41-4A7A-AE06-C0C0140CA5C5}" type="presOf" srcId="{30DD1156-2D63-4068-A76A-A63165246A61}" destId="{1D643F35-9654-4A06-B9AF-4CF3B20A6F3B}" srcOrd="1" destOrd="5" presId="urn:microsoft.com/office/officeart/2005/8/layout/cycle4"/>
    <dgm:cxn modelId="{D52BD694-F377-4975-964F-88894976E4F8}" srcId="{30BC7399-AC30-405F-9160-971D6772AC7D}" destId="{9E4DDECA-C9C9-47B9-BAA5-E1222E0D38A5}" srcOrd="2" destOrd="0" parTransId="{AB703C79-E819-4A97-907C-CD151B3E9FF9}" sibTransId="{291AD9FB-C8F3-4DEE-9EF7-F66DC35FC54A}"/>
    <dgm:cxn modelId="{4E7E0E97-E583-4C2C-AC09-0AB60A8854A4}" type="presOf" srcId="{42A3839F-7DA8-4FB0-A082-9F9189180351}" destId="{947688F4-6BBA-42E5-B2C4-E4E304B0FDDC}" srcOrd="1" destOrd="3" presId="urn:microsoft.com/office/officeart/2005/8/layout/cycle4"/>
    <dgm:cxn modelId="{0C76CC98-F415-47A5-BE06-05C2CCE3989A}" type="presOf" srcId="{9854AEBC-46E0-4D9D-8FA5-DC57358DD60F}" destId="{87180428-E64D-40E3-8655-9E8D9BBD18DA}" srcOrd="1" destOrd="0" presId="urn:microsoft.com/office/officeart/2005/8/layout/cycle4"/>
    <dgm:cxn modelId="{B9A8F498-E9BC-4428-BAEF-A81BA77BDBDD}" type="presOf" srcId="{FE770014-D2CB-4725-B47C-378C36AB3718}" destId="{947688F4-6BBA-42E5-B2C4-E4E304B0FDDC}" srcOrd="1" destOrd="6" presId="urn:microsoft.com/office/officeart/2005/8/layout/cycle4"/>
    <dgm:cxn modelId="{17F4E69A-E3E8-45BE-BA3E-4546F9FF337E}" type="presOf" srcId="{0F5A3DDD-BC75-43A2-8BEF-1D54378E6612}" destId="{1D643F35-9654-4A06-B9AF-4CF3B20A6F3B}" srcOrd="1" destOrd="3" presId="urn:microsoft.com/office/officeart/2005/8/layout/cycle4"/>
    <dgm:cxn modelId="{6FE4FA9B-8D30-49F4-AC68-3EF10DCC8CF5}" srcId="{FD805256-06FB-4100-8B7B-26ADF1B2083A}" destId="{BE510925-4249-4361-A700-985AD2BFA6D0}" srcOrd="1" destOrd="0" parTransId="{C3A7DAE9-F5EF-4690-BDA0-E098C717653A}" sibTransId="{7A3CAB42-0B7B-4E34-9709-BFCBCA52556B}"/>
    <dgm:cxn modelId="{052888A2-1A25-4034-9911-5B1C95538D30}" srcId="{30BC7399-AC30-405F-9160-971D6772AC7D}" destId="{FA036288-1B9B-479D-91AA-3F27BA2013DB}" srcOrd="3" destOrd="0" parTransId="{2198CAF9-46A7-4D48-8F28-49BCF19ED1C8}" sibTransId="{BDFF9F30-BD28-4978-92DE-CB9B8A19AE28}"/>
    <dgm:cxn modelId="{E85DC7A9-3834-4F5D-8B82-D69744E84926}" srcId="{FA036288-1B9B-479D-91AA-3F27BA2013DB}" destId="{D1E1808D-106E-41FC-A4DB-633E71A403F1}" srcOrd="2" destOrd="0" parTransId="{1E3289EC-2DFA-4E22-B4C2-6D65E02C635F}" sibTransId="{29990DEB-38DF-4D0A-8AD3-53AB004234A2}"/>
    <dgm:cxn modelId="{02D714AA-CC83-44D3-865F-32D630333697}" type="presOf" srcId="{77DB017A-BB18-49C6-96D9-322821CFBE5F}" destId="{54910744-6ED3-4AB5-91C3-7285A44F9862}" srcOrd="0" destOrd="1" presId="urn:microsoft.com/office/officeart/2005/8/layout/cycle4"/>
    <dgm:cxn modelId="{1DC2D3B0-05F2-4D68-9470-9D2327DD3569}" type="presOf" srcId="{9854AEBC-46E0-4D9D-8FA5-DC57358DD60F}" destId="{7CCF7774-5D77-4E7A-BB90-3776BC9FF307}" srcOrd="0" destOrd="0" presId="urn:microsoft.com/office/officeart/2005/8/layout/cycle4"/>
    <dgm:cxn modelId="{1EF1FCB4-A34F-46DD-8671-D4E7CD7E6F7C}" type="presOf" srcId="{209507F5-BB20-48E6-9EB0-481ADA0CEBE5}" destId="{54910744-6ED3-4AB5-91C3-7285A44F9862}" srcOrd="0" destOrd="0" presId="urn:microsoft.com/office/officeart/2005/8/layout/cycle4"/>
    <dgm:cxn modelId="{A847B4C0-2ECC-4F7A-A12A-F2587ADDABFF}" type="presOf" srcId="{72C6AF29-C56A-4222-99A6-C3C7A5A18808}" destId="{1D643F35-9654-4A06-B9AF-4CF3B20A6F3B}" srcOrd="1" destOrd="0" presId="urn:microsoft.com/office/officeart/2005/8/layout/cycle4"/>
    <dgm:cxn modelId="{B7B981C2-D3F2-4197-A5DF-9B87B64D3206}" srcId="{FA036288-1B9B-479D-91AA-3F27BA2013DB}" destId="{45A8CF41-350F-4981-AA2F-9926B63CCA42}" srcOrd="3" destOrd="0" parTransId="{6DF7CA73-0BEF-4001-8091-722E6BCBAABB}" sibTransId="{AA4FC296-669A-43FE-9916-F6172B407F31}"/>
    <dgm:cxn modelId="{9F4E86C3-3D7C-4785-A969-6CBA1C3CA98C}" type="presOf" srcId="{27CFDEC2-AB25-4142-91C7-68FF08ABA2FC}" destId="{7CCF7774-5D77-4E7A-BB90-3776BC9FF307}" srcOrd="0" destOrd="3" presId="urn:microsoft.com/office/officeart/2005/8/layout/cycle4"/>
    <dgm:cxn modelId="{BFA12FC8-D9FA-4A26-B722-61AAB99209A9}" type="presOf" srcId="{33A23538-7989-49AA-B5F7-E511AC79C6C9}" destId="{947688F4-6BBA-42E5-B2C4-E4E304B0FDDC}" srcOrd="1" destOrd="4" presId="urn:microsoft.com/office/officeart/2005/8/layout/cycle4"/>
    <dgm:cxn modelId="{529F96C9-D74B-433C-BE0E-0CC7EA3F8568}" type="presOf" srcId="{45A8CF41-350F-4981-AA2F-9926B63CCA42}" destId="{ABBA8272-EBE4-4AA7-A782-2201D4C508DA}" srcOrd="1" destOrd="3" presId="urn:microsoft.com/office/officeart/2005/8/layout/cycle4"/>
    <dgm:cxn modelId="{1D921CCC-E556-4665-B0A4-2A41756A1118}" type="presOf" srcId="{45A8CF41-350F-4981-AA2F-9926B63CCA42}" destId="{5F1E1CCD-B675-49E4-B64D-533853B03D71}" srcOrd="0" destOrd="3" presId="urn:microsoft.com/office/officeart/2005/8/layout/cycle4"/>
    <dgm:cxn modelId="{5F6849CE-47D9-4DC8-A17F-160C1AE88BFB}" srcId="{9E4DDECA-C9C9-47B9-BAA5-E1222E0D38A5}" destId="{4389BBBA-0CB1-4769-B33E-67FB59D7100C}" srcOrd="7" destOrd="0" parTransId="{92CE7C0C-3BFB-4405-9906-8695F1CD8419}" sibTransId="{7913CF5D-3E19-4B7F-BCDB-268C97DE67A6}"/>
    <dgm:cxn modelId="{E9A437D1-C2BD-4BC8-B8C5-FD60969A30A0}" type="presOf" srcId="{BE510925-4249-4361-A700-985AD2BFA6D0}" destId="{DAD818D0-9390-4946-9DDF-B82A34711496}" srcOrd="0" destOrd="1" presId="urn:microsoft.com/office/officeart/2005/8/layout/cycle4"/>
    <dgm:cxn modelId="{31D58DD3-F0A3-4AB3-80A0-C832DDF97C72}" type="presOf" srcId="{15D4A8E8-0ABE-4356-906F-798FFF052398}" destId="{7CCF7774-5D77-4E7A-BB90-3776BC9FF307}" srcOrd="0" destOrd="2" presId="urn:microsoft.com/office/officeart/2005/8/layout/cycle4"/>
    <dgm:cxn modelId="{C3842BD5-6519-4C90-8802-568F7304B840}" type="presOf" srcId="{FC41B128-52A9-4727-A869-7EB119A1193A}" destId="{54910744-6ED3-4AB5-91C3-7285A44F9862}" srcOrd="0" destOrd="2" presId="urn:microsoft.com/office/officeart/2005/8/layout/cycle4"/>
    <dgm:cxn modelId="{CA97A6D6-9139-4A7D-A68B-C9448BC64161}" type="presOf" srcId="{AEF42B75-479C-429A-918F-3A99F1694F35}" destId="{1D643F35-9654-4A06-B9AF-4CF3B20A6F3B}" srcOrd="1" destOrd="4" presId="urn:microsoft.com/office/officeart/2005/8/layout/cycle4"/>
    <dgm:cxn modelId="{8A0EA2DF-CBAE-48C2-ABAC-FF86C88780A4}" srcId="{46F9F8C8-4E2A-415E-8308-10F6C1781C0A}" destId="{AD3A02DF-AAFE-4B6D-A8FF-5520B0CC7841}" srcOrd="1" destOrd="0" parTransId="{D5563FD8-30AD-4EC7-844F-3475378378A4}" sibTransId="{A0865E75-E487-4737-A15D-937162586A09}"/>
    <dgm:cxn modelId="{E2B151E0-7D1D-4197-9BCC-D640B2B2A3E1}" srcId="{9E4DDECA-C9C9-47B9-BAA5-E1222E0D38A5}" destId="{209507F5-BB20-48E6-9EB0-481ADA0CEBE5}" srcOrd="0" destOrd="0" parTransId="{B2334C56-C424-4BBE-87FE-5761458C9728}" sibTransId="{ECC00B18-DC68-4965-9198-E2C44BF3715D}"/>
    <dgm:cxn modelId="{11A9FEE1-2214-47A7-B282-75BAF06CF225}" type="presOf" srcId="{FA036288-1B9B-479D-91AA-3F27BA2013DB}" destId="{EA3EB9B4-04A5-4BBD-AC0A-18131D86F63F}" srcOrd="0" destOrd="0" presId="urn:microsoft.com/office/officeart/2005/8/layout/cycle4"/>
    <dgm:cxn modelId="{E10A80E2-689B-4BE6-A94D-D79A64141D7C}" srcId="{46F9F8C8-4E2A-415E-8308-10F6C1781C0A}" destId="{15D4A8E8-0ABE-4356-906F-798FFF052398}" srcOrd="2" destOrd="0" parTransId="{C7DA8BB2-8784-4A00-895A-C28D71C8E07F}" sibTransId="{A3827532-7E7E-4AF5-AA3A-DFBAECEDB2E9}"/>
    <dgm:cxn modelId="{BA1F70E3-2042-48CD-9895-4EF0DF2D1DB6}" type="presOf" srcId="{42A3839F-7DA8-4FB0-A082-9F9189180351}" destId="{54910744-6ED3-4AB5-91C3-7285A44F9862}" srcOrd="0" destOrd="3" presId="urn:microsoft.com/office/officeart/2005/8/layout/cycle4"/>
    <dgm:cxn modelId="{1A00F5E4-B085-499A-A908-88B61D9C15A8}" type="presOf" srcId="{30BC7399-AC30-405F-9160-971D6772AC7D}" destId="{D1AA04B9-4E7B-4906-9D1B-89E93AA85A3E}" srcOrd="0" destOrd="0" presId="urn:microsoft.com/office/officeart/2005/8/layout/cycle4"/>
    <dgm:cxn modelId="{35E667E5-24EE-452B-ADC3-8F53F8E41C29}" type="presOf" srcId="{4389BBBA-0CB1-4769-B33E-67FB59D7100C}" destId="{947688F4-6BBA-42E5-B2C4-E4E304B0FDDC}" srcOrd="1" destOrd="7" presId="urn:microsoft.com/office/officeart/2005/8/layout/cycle4"/>
    <dgm:cxn modelId="{8781A5E6-D0EE-471E-A6A0-4AA81C78FE6E}" type="presOf" srcId="{2FF6E527-C773-435B-A1A8-ED92C37DCC66}" destId="{ABBA8272-EBE4-4AA7-A782-2201D4C508DA}" srcOrd="1" destOrd="0" presId="urn:microsoft.com/office/officeart/2005/8/layout/cycle4"/>
    <dgm:cxn modelId="{15FE71F6-7880-4D80-8AE0-D6A4074867EE}" type="presOf" srcId="{4389BBBA-0CB1-4769-B33E-67FB59D7100C}" destId="{54910744-6ED3-4AB5-91C3-7285A44F9862}" srcOrd="0" destOrd="7" presId="urn:microsoft.com/office/officeart/2005/8/layout/cycle4"/>
    <dgm:cxn modelId="{1765EBF9-7BC4-4DC2-ACAC-1F77014AA2F3}" srcId="{FD805256-06FB-4100-8B7B-26ADF1B2083A}" destId="{72C6AF29-C56A-4222-99A6-C3C7A5A18808}" srcOrd="0" destOrd="0" parTransId="{06CE56CD-137B-4C4F-B4B2-BA642AC2C53B}" sibTransId="{A1809F48-DE09-4AA1-8A2B-F715D93470E0}"/>
    <dgm:cxn modelId="{1E8661FA-7BFD-40A8-B3A9-D9AB45B40C64}" type="presOf" srcId="{D1E1808D-106E-41FC-A4DB-633E71A403F1}" destId="{5F1E1CCD-B675-49E4-B64D-533853B03D71}" srcOrd="0" destOrd="2" presId="urn:microsoft.com/office/officeart/2005/8/layout/cycle4"/>
    <dgm:cxn modelId="{4D3C5AFA-0CAB-4507-ADE5-9D46E2889627}" srcId="{46F9F8C8-4E2A-415E-8308-10F6C1781C0A}" destId="{9854AEBC-46E0-4D9D-8FA5-DC57358DD60F}" srcOrd="0" destOrd="0" parTransId="{0B4F9E49-59F8-4D69-AB60-51FB909A58C1}" sibTransId="{1E077325-DD0F-47CF-B40E-351EBB6E5242}"/>
    <dgm:cxn modelId="{4D4DB0FC-EC7F-4B9A-95F4-4458CAD54EB2}" type="presOf" srcId="{9A7C28BC-845E-4C84-921B-206BCA9CB639}" destId="{1D643F35-9654-4A06-B9AF-4CF3B20A6F3B}" srcOrd="1" destOrd="7" presId="urn:microsoft.com/office/officeart/2005/8/layout/cycle4"/>
    <dgm:cxn modelId="{CA6433A7-70AF-4A77-92F5-86A6D149CA20}" type="presParOf" srcId="{D1AA04B9-4E7B-4906-9D1B-89E93AA85A3E}" destId="{07FF36C4-CC18-4890-A80C-5CE50E91FC63}" srcOrd="0" destOrd="0" presId="urn:microsoft.com/office/officeart/2005/8/layout/cycle4"/>
    <dgm:cxn modelId="{00FF47E7-6964-4D9A-95C5-BF2597A0C644}" type="presParOf" srcId="{07FF36C4-CC18-4890-A80C-5CE50E91FC63}" destId="{2EA4AA33-282A-46EE-807E-47985FB7D6FD}" srcOrd="0" destOrd="0" presId="urn:microsoft.com/office/officeart/2005/8/layout/cycle4"/>
    <dgm:cxn modelId="{2FE0376B-5181-42AD-AD70-024FC4221FA1}" type="presParOf" srcId="{2EA4AA33-282A-46EE-807E-47985FB7D6FD}" destId="{7CCF7774-5D77-4E7A-BB90-3776BC9FF307}" srcOrd="0" destOrd="0" presId="urn:microsoft.com/office/officeart/2005/8/layout/cycle4"/>
    <dgm:cxn modelId="{55FE92A9-B757-4123-9264-9C9EB62BD8CE}" type="presParOf" srcId="{2EA4AA33-282A-46EE-807E-47985FB7D6FD}" destId="{87180428-E64D-40E3-8655-9E8D9BBD18DA}" srcOrd="1" destOrd="0" presId="urn:microsoft.com/office/officeart/2005/8/layout/cycle4"/>
    <dgm:cxn modelId="{3BAE1926-6580-4AA4-8399-7CE812C527CD}" type="presParOf" srcId="{07FF36C4-CC18-4890-A80C-5CE50E91FC63}" destId="{3CFCA96F-9585-4C5C-B605-438AFA72E19B}" srcOrd="1" destOrd="0" presId="urn:microsoft.com/office/officeart/2005/8/layout/cycle4"/>
    <dgm:cxn modelId="{A6134DD1-DA59-438B-A745-6FFFCCDC459A}" type="presParOf" srcId="{3CFCA96F-9585-4C5C-B605-438AFA72E19B}" destId="{DAD818D0-9390-4946-9DDF-B82A34711496}" srcOrd="0" destOrd="0" presId="urn:microsoft.com/office/officeart/2005/8/layout/cycle4"/>
    <dgm:cxn modelId="{14E280FC-8016-4FEC-AF58-2F92E080076E}" type="presParOf" srcId="{3CFCA96F-9585-4C5C-B605-438AFA72E19B}" destId="{1D643F35-9654-4A06-B9AF-4CF3B20A6F3B}" srcOrd="1" destOrd="0" presId="urn:microsoft.com/office/officeart/2005/8/layout/cycle4"/>
    <dgm:cxn modelId="{29AEFB53-F90F-4F0D-AAED-417970BBCC67}" type="presParOf" srcId="{07FF36C4-CC18-4890-A80C-5CE50E91FC63}" destId="{5C9A178D-F1BB-44F0-BDDF-75D89AC5BAC6}" srcOrd="2" destOrd="0" presId="urn:microsoft.com/office/officeart/2005/8/layout/cycle4"/>
    <dgm:cxn modelId="{5DD71B80-48AA-4663-A91E-414F6B0F18A5}" type="presParOf" srcId="{5C9A178D-F1BB-44F0-BDDF-75D89AC5BAC6}" destId="{54910744-6ED3-4AB5-91C3-7285A44F9862}" srcOrd="0" destOrd="0" presId="urn:microsoft.com/office/officeart/2005/8/layout/cycle4"/>
    <dgm:cxn modelId="{EF8255DB-0278-466B-8631-2F94D64B80E7}" type="presParOf" srcId="{5C9A178D-F1BB-44F0-BDDF-75D89AC5BAC6}" destId="{947688F4-6BBA-42E5-B2C4-E4E304B0FDDC}" srcOrd="1" destOrd="0" presId="urn:microsoft.com/office/officeart/2005/8/layout/cycle4"/>
    <dgm:cxn modelId="{04A3F0AF-3531-4925-9D18-ADE28FD19644}" type="presParOf" srcId="{07FF36C4-CC18-4890-A80C-5CE50E91FC63}" destId="{DF842DBE-EAAB-4F7B-800E-FDF06CC6195A}" srcOrd="3" destOrd="0" presId="urn:microsoft.com/office/officeart/2005/8/layout/cycle4"/>
    <dgm:cxn modelId="{F6CFC5B1-6365-4373-9CCD-20745738504E}" type="presParOf" srcId="{DF842DBE-EAAB-4F7B-800E-FDF06CC6195A}" destId="{5F1E1CCD-B675-49E4-B64D-533853B03D71}" srcOrd="0" destOrd="0" presId="urn:microsoft.com/office/officeart/2005/8/layout/cycle4"/>
    <dgm:cxn modelId="{65C00DB8-5619-4AC2-BB93-380A08F82888}" type="presParOf" srcId="{DF842DBE-EAAB-4F7B-800E-FDF06CC6195A}" destId="{ABBA8272-EBE4-4AA7-A782-2201D4C508DA}" srcOrd="1" destOrd="0" presId="urn:microsoft.com/office/officeart/2005/8/layout/cycle4"/>
    <dgm:cxn modelId="{0CC2629D-C333-4E4C-A998-9EF9C6BB2A47}" type="presParOf" srcId="{07FF36C4-CC18-4890-A80C-5CE50E91FC63}" destId="{474C59BC-CCB3-4513-ACDA-10F791461AEE}" srcOrd="4" destOrd="0" presId="urn:microsoft.com/office/officeart/2005/8/layout/cycle4"/>
    <dgm:cxn modelId="{BA6CD29A-3F57-4D32-AA3F-C0EABCA14A80}" type="presParOf" srcId="{D1AA04B9-4E7B-4906-9D1B-89E93AA85A3E}" destId="{78ACB9A4-2DFB-4258-A71B-84D346AF2F9A}" srcOrd="1" destOrd="0" presId="urn:microsoft.com/office/officeart/2005/8/layout/cycle4"/>
    <dgm:cxn modelId="{1777AC62-4B30-460B-B1DC-A119BC9F3223}" type="presParOf" srcId="{78ACB9A4-2DFB-4258-A71B-84D346AF2F9A}" destId="{D2853744-DF2C-43A1-B52E-8485FFB042DD}" srcOrd="0" destOrd="0" presId="urn:microsoft.com/office/officeart/2005/8/layout/cycle4"/>
    <dgm:cxn modelId="{6AED3756-5A19-4E72-960D-4D16AC0FC7F8}" type="presParOf" srcId="{78ACB9A4-2DFB-4258-A71B-84D346AF2F9A}" destId="{AA793871-D4A9-4988-A354-77A4A3AD3375}" srcOrd="1" destOrd="0" presId="urn:microsoft.com/office/officeart/2005/8/layout/cycle4"/>
    <dgm:cxn modelId="{7BCF2DB4-BD73-49D4-A8EB-BE72774CC899}" type="presParOf" srcId="{78ACB9A4-2DFB-4258-A71B-84D346AF2F9A}" destId="{A1EECC2C-CED7-469E-B7B6-EA4546AFE074}" srcOrd="2" destOrd="0" presId="urn:microsoft.com/office/officeart/2005/8/layout/cycle4"/>
    <dgm:cxn modelId="{6D5C5C90-3D74-4FB9-99D6-E3172ABD741C}" type="presParOf" srcId="{78ACB9A4-2DFB-4258-A71B-84D346AF2F9A}" destId="{EA3EB9B4-04A5-4BBD-AC0A-18131D86F63F}" srcOrd="3" destOrd="0" presId="urn:microsoft.com/office/officeart/2005/8/layout/cycle4"/>
    <dgm:cxn modelId="{08891693-F42D-4065-84A2-F6CCE3EF1FC7}" type="presParOf" srcId="{78ACB9A4-2DFB-4258-A71B-84D346AF2F9A}" destId="{654895AD-A777-4D81-BFF2-640F4500C986}" srcOrd="4" destOrd="0" presId="urn:microsoft.com/office/officeart/2005/8/layout/cycle4"/>
    <dgm:cxn modelId="{A70F19AE-04CE-4535-8FA3-401E2979559F}" type="presParOf" srcId="{D1AA04B9-4E7B-4906-9D1B-89E93AA85A3E}" destId="{C2840ABD-0CF3-4D9B-9C34-00FE4D2B87CC}" srcOrd="2" destOrd="0" presId="urn:microsoft.com/office/officeart/2005/8/layout/cycle4"/>
    <dgm:cxn modelId="{FC9A8AEC-46D1-4001-8997-8F45BDB819E6}" type="presParOf" srcId="{D1AA04B9-4E7B-4906-9D1B-89E93AA85A3E}" destId="{24B31CF4-82E0-4ED9-837C-E7EC637C9369}"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910744-6ED3-4AB5-91C3-7285A44F9862}">
      <dsp:nvSpPr>
        <dsp:cNvPr id="0" name=""/>
        <dsp:cNvSpPr/>
      </dsp:nvSpPr>
      <dsp:spPr>
        <a:xfrm>
          <a:off x="6941116" y="3034269"/>
          <a:ext cx="4394188" cy="3249172"/>
        </a:xfrm>
        <a:prstGeom prst="roundRect">
          <a:avLst>
            <a:gd name="adj" fmla="val 10000"/>
          </a:avLst>
        </a:prstGeom>
        <a:solidFill>
          <a:schemeClr val="accent6">
            <a:lumMod val="40000"/>
            <a:lumOff val="60000"/>
            <a:alpha val="9000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t" anchorCtr="0">
          <a:noAutofit/>
        </a:bodyPr>
        <a:lstStyle/>
        <a:p>
          <a:pPr marL="57150" lvl="1" indent="-57150" algn="l" defTabSz="444500">
            <a:lnSpc>
              <a:spcPct val="90000"/>
            </a:lnSpc>
            <a:spcBef>
              <a:spcPct val="0"/>
            </a:spcBef>
            <a:spcAft>
              <a:spcPct val="15000"/>
            </a:spcAft>
            <a:buChar char="•"/>
          </a:pPr>
          <a:r>
            <a:rPr lang="en-GB" sz="1000" kern="1200" dirty="0">
              <a:latin typeface="Bahnschrift" panose="020B0502040204020203" pitchFamily="34" charset="0"/>
            </a:rPr>
            <a:t>being encouraged to care for themselves, each other and their environment;</a:t>
          </a:r>
        </a:p>
        <a:p>
          <a:pPr marL="57150" lvl="1" indent="-57150" algn="l" defTabSz="444500">
            <a:lnSpc>
              <a:spcPct val="90000"/>
            </a:lnSpc>
            <a:spcBef>
              <a:spcPct val="0"/>
            </a:spcBef>
            <a:spcAft>
              <a:spcPct val="15000"/>
            </a:spcAft>
            <a:buChar char="•"/>
          </a:pPr>
          <a:r>
            <a:rPr lang="en-GB" sz="1000" kern="1200" dirty="0">
              <a:latin typeface="Bahnschrift" panose="020B0502040204020203" pitchFamily="34" charset="0"/>
            </a:rPr>
            <a:t>the issues they have a right to know about for their future;</a:t>
          </a:r>
        </a:p>
        <a:p>
          <a:pPr marL="57150" lvl="1" indent="-57150" algn="l" defTabSz="444500">
            <a:lnSpc>
              <a:spcPct val="90000"/>
            </a:lnSpc>
            <a:spcBef>
              <a:spcPct val="0"/>
            </a:spcBef>
            <a:spcAft>
              <a:spcPct val="15000"/>
            </a:spcAft>
            <a:buChar char="•"/>
          </a:pPr>
          <a:r>
            <a:rPr lang="en-GB" sz="1000" kern="1200" dirty="0">
              <a:latin typeface="Bahnschrift" panose="020B0502040204020203" pitchFamily="34" charset="0"/>
            </a:rPr>
            <a:t>appreciating their role in the school community, the local community and the</a:t>
          </a:r>
        </a:p>
        <a:p>
          <a:pPr marL="57150" lvl="1" indent="-57150" algn="l" defTabSz="444500">
            <a:lnSpc>
              <a:spcPct val="90000"/>
            </a:lnSpc>
            <a:spcBef>
              <a:spcPct val="0"/>
            </a:spcBef>
            <a:spcAft>
              <a:spcPct val="15000"/>
            </a:spcAft>
            <a:buChar char="•"/>
          </a:pPr>
          <a:r>
            <a:rPr lang="en-GB" sz="1000" kern="1200">
              <a:latin typeface="Bahnschrift" panose="020B0502040204020203" pitchFamily="34" charset="0"/>
            </a:rPr>
            <a:t>global community;</a:t>
          </a:r>
        </a:p>
        <a:p>
          <a:pPr marL="57150" lvl="1" indent="-57150" algn="l" defTabSz="444500">
            <a:lnSpc>
              <a:spcPct val="90000"/>
            </a:lnSpc>
            <a:spcBef>
              <a:spcPct val="0"/>
            </a:spcBef>
            <a:spcAft>
              <a:spcPct val="15000"/>
            </a:spcAft>
            <a:buChar char="•"/>
          </a:pPr>
          <a:r>
            <a:rPr lang="en-GB" sz="1000" kern="1200" dirty="0">
              <a:latin typeface="Bahnschrift" panose="020B0502040204020203" pitchFamily="34" charset="0"/>
            </a:rPr>
            <a:t>discovering that, whatever they are studying, there are connections with the</a:t>
          </a:r>
        </a:p>
        <a:p>
          <a:pPr marL="57150" lvl="1" indent="-57150" algn="l" defTabSz="444500">
            <a:lnSpc>
              <a:spcPct val="90000"/>
            </a:lnSpc>
            <a:spcBef>
              <a:spcPct val="0"/>
            </a:spcBef>
            <a:spcAft>
              <a:spcPct val="15000"/>
            </a:spcAft>
            <a:buChar char="•"/>
          </a:pPr>
          <a:r>
            <a:rPr lang="en-GB" sz="1000" kern="1200" dirty="0">
              <a:latin typeface="Bahnschrift" panose="020B0502040204020203" pitchFamily="34" charset="0"/>
            </a:rPr>
            <a:t>“big picture” of the wider world; and</a:t>
          </a:r>
        </a:p>
        <a:p>
          <a:pPr marL="57150" lvl="1" indent="-57150" algn="l" defTabSz="444500">
            <a:lnSpc>
              <a:spcPct val="90000"/>
            </a:lnSpc>
            <a:spcBef>
              <a:spcPct val="0"/>
            </a:spcBef>
            <a:spcAft>
              <a:spcPct val="15000"/>
            </a:spcAft>
            <a:buChar char="•"/>
          </a:pPr>
          <a:r>
            <a:rPr lang="en-GB" sz="1000" kern="1200" dirty="0">
              <a:latin typeface="Bahnschrift" panose="020B0502040204020203" pitchFamily="34" charset="0"/>
            </a:rPr>
            <a:t>gaining skills and exploring issues in ways which will enable them to make up their</a:t>
          </a:r>
        </a:p>
        <a:p>
          <a:pPr marL="57150" lvl="1" indent="-57150" algn="l" defTabSz="444500">
            <a:lnSpc>
              <a:spcPct val="90000"/>
            </a:lnSpc>
            <a:spcBef>
              <a:spcPct val="0"/>
            </a:spcBef>
            <a:spcAft>
              <a:spcPct val="15000"/>
            </a:spcAft>
            <a:buChar char="•"/>
          </a:pPr>
          <a:r>
            <a:rPr lang="en-GB" sz="1000" kern="1200" dirty="0">
              <a:latin typeface="Bahnschrift" panose="020B0502040204020203" pitchFamily="34" charset="0"/>
            </a:rPr>
            <a:t>own minds and decide how to act</a:t>
          </a:r>
          <a:r>
            <a:rPr lang="en-GB" sz="500" kern="1200" dirty="0">
              <a:latin typeface="Bahnschrift" panose="020B0502040204020203" pitchFamily="34" charset="0"/>
            </a:rPr>
            <a:t>.</a:t>
          </a:r>
        </a:p>
      </dsp:txBody>
      <dsp:txXfrm>
        <a:off x="8330747" y="3917936"/>
        <a:ext cx="2933183" cy="2294131"/>
      </dsp:txXfrm>
    </dsp:sp>
    <dsp:sp modelId="{5F1E1CCD-B675-49E4-B64D-533853B03D71}">
      <dsp:nvSpPr>
        <dsp:cNvPr id="0" name=""/>
        <dsp:cNvSpPr/>
      </dsp:nvSpPr>
      <dsp:spPr>
        <a:xfrm>
          <a:off x="0" y="3793374"/>
          <a:ext cx="5327968" cy="1825716"/>
        </a:xfrm>
        <a:prstGeom prst="roundRect">
          <a:avLst>
            <a:gd name="adj" fmla="val 10000"/>
          </a:avLst>
        </a:prstGeom>
        <a:solidFill>
          <a:srgbClr val="00B0F0">
            <a:alpha val="90000"/>
          </a:srgb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14300" lvl="1" indent="-114300" algn="l" defTabSz="533400">
            <a:lnSpc>
              <a:spcPct val="90000"/>
            </a:lnSpc>
            <a:spcBef>
              <a:spcPct val="0"/>
            </a:spcBef>
            <a:spcAft>
              <a:spcPct val="15000"/>
            </a:spcAft>
            <a:buChar char="•"/>
          </a:pPr>
          <a:r>
            <a:rPr lang="en-GB" sz="1200" kern="1200" dirty="0">
              <a:latin typeface="Bahnschrift" panose="020B0502040204020203" pitchFamily="34" charset="0"/>
            </a:rPr>
            <a:t>a separate subject;</a:t>
          </a:r>
        </a:p>
        <a:p>
          <a:pPr marL="114300" lvl="1" indent="-114300" algn="l" defTabSz="533400">
            <a:lnSpc>
              <a:spcPct val="90000"/>
            </a:lnSpc>
            <a:spcBef>
              <a:spcPct val="0"/>
            </a:spcBef>
            <a:spcAft>
              <a:spcPct val="15000"/>
            </a:spcAft>
            <a:buChar char="•"/>
          </a:pPr>
          <a:r>
            <a:rPr lang="en-GB" sz="1200" kern="1200" dirty="0">
              <a:latin typeface="Bahnschrift" panose="020B0502040204020203" pitchFamily="34" charset="0"/>
            </a:rPr>
            <a:t>a series of discrete concepts or topics;</a:t>
          </a:r>
        </a:p>
        <a:p>
          <a:pPr marL="114300" lvl="1" indent="-114300" algn="l" defTabSz="533400">
            <a:lnSpc>
              <a:spcPct val="90000"/>
            </a:lnSpc>
            <a:spcBef>
              <a:spcPct val="0"/>
            </a:spcBef>
            <a:spcAft>
              <a:spcPct val="15000"/>
            </a:spcAft>
            <a:buChar char="•"/>
          </a:pPr>
          <a:r>
            <a:rPr lang="en-GB" sz="1200" kern="1200" dirty="0">
              <a:latin typeface="Bahnschrift" panose="020B0502040204020203" pitchFamily="34" charset="0"/>
            </a:rPr>
            <a:t>confined to the classroom;</a:t>
          </a:r>
        </a:p>
        <a:p>
          <a:pPr marL="114300" lvl="1" indent="-114300" algn="l" defTabSz="533400">
            <a:lnSpc>
              <a:spcPct val="90000"/>
            </a:lnSpc>
            <a:spcBef>
              <a:spcPct val="0"/>
            </a:spcBef>
            <a:spcAft>
              <a:spcPct val="15000"/>
            </a:spcAft>
            <a:buChar char="•"/>
          </a:pPr>
          <a:r>
            <a:rPr lang="en-GB" sz="1200" kern="1200" dirty="0">
              <a:latin typeface="Bahnschrift" panose="020B0502040204020203" pitchFamily="34" charset="0"/>
            </a:rPr>
            <a:t>the responsibility of just one teacher in the school; and</a:t>
          </a:r>
        </a:p>
        <a:p>
          <a:pPr marL="114300" lvl="1" indent="-114300" algn="l" defTabSz="533400">
            <a:lnSpc>
              <a:spcPct val="90000"/>
            </a:lnSpc>
            <a:spcBef>
              <a:spcPct val="0"/>
            </a:spcBef>
            <a:spcAft>
              <a:spcPct val="15000"/>
            </a:spcAft>
            <a:buChar char="•"/>
          </a:pPr>
          <a:r>
            <a:rPr lang="en-GB" sz="1200" kern="1200" dirty="0">
              <a:latin typeface="Bahnschrift" panose="020B0502040204020203" pitchFamily="34" charset="0"/>
            </a:rPr>
            <a:t>about transmitting a set of answers to learners.</a:t>
          </a:r>
        </a:p>
      </dsp:txBody>
      <dsp:txXfrm>
        <a:off x="40105" y="4289909"/>
        <a:ext cx="3649367" cy="1289077"/>
      </dsp:txXfrm>
    </dsp:sp>
    <dsp:sp modelId="{DAD818D0-9390-4946-9DDF-B82A34711496}">
      <dsp:nvSpPr>
        <dsp:cNvPr id="0" name=""/>
        <dsp:cNvSpPr/>
      </dsp:nvSpPr>
      <dsp:spPr>
        <a:xfrm>
          <a:off x="7384417" y="-399619"/>
          <a:ext cx="3519341" cy="3221804"/>
        </a:xfrm>
        <a:prstGeom prst="roundRect">
          <a:avLst>
            <a:gd name="adj" fmla="val 10000"/>
          </a:avLst>
        </a:prstGeom>
        <a:solidFill>
          <a:srgbClr val="92D050">
            <a:alpha val="90000"/>
          </a:srgb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a whole-school approach to education;</a:t>
          </a:r>
          <a:endParaRPr lang="en-GB" sz="600" kern="1200" dirty="0"/>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 preparing learners for the new challenges that will be a part of their future such</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as climate change and international competition for resources;</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developing learners’ worldview to recognise the complex and interrelated nature</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of their world;</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an approach to teaching and learning to which every subject can contribute; and</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building the skills that will enable learners to think critically, think laterally, link ideas</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and concepts, and make informed decisions.</a:t>
          </a:r>
        </a:p>
      </dsp:txBody>
      <dsp:txXfrm>
        <a:off x="8510993" y="-328846"/>
        <a:ext cx="2321992" cy="2274807"/>
      </dsp:txXfrm>
    </dsp:sp>
    <dsp:sp modelId="{7CCF7774-5D77-4E7A-BB90-3776BC9FF307}">
      <dsp:nvSpPr>
        <dsp:cNvPr id="0" name=""/>
        <dsp:cNvSpPr/>
      </dsp:nvSpPr>
      <dsp:spPr>
        <a:xfrm>
          <a:off x="0" y="706800"/>
          <a:ext cx="4106988" cy="1825716"/>
        </a:xfrm>
        <a:prstGeom prst="roundRect">
          <a:avLst>
            <a:gd name="adj" fmla="val 10000"/>
          </a:avLst>
        </a:prstGeom>
        <a:solidFill>
          <a:srgbClr val="FFC000">
            <a:alpha val="90000"/>
          </a:srgb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part of the ethos, pedagogy and organisation of the school;</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 about the messages inherent in the way the school is organised and managed;</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something that requires schools to “do” as well as teach;</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something that requires co-ordination across the whole school; and</a:t>
          </a:r>
        </a:p>
        <a:p>
          <a:pPr marL="57150" lvl="1" indent="-57150" algn="l" defTabSz="466725">
            <a:lnSpc>
              <a:spcPct val="90000"/>
            </a:lnSpc>
            <a:spcBef>
              <a:spcPct val="0"/>
            </a:spcBef>
            <a:spcAft>
              <a:spcPct val="15000"/>
            </a:spcAft>
            <a:buChar char="•"/>
          </a:pPr>
          <a:r>
            <a:rPr lang="en-GB" sz="1050" kern="1200" dirty="0">
              <a:latin typeface="Bahnschrift" panose="020B0502040204020203" pitchFamily="34" charset="0"/>
            </a:rPr>
            <a:t>something that Estyn will inspect</a:t>
          </a:r>
        </a:p>
      </dsp:txBody>
      <dsp:txXfrm>
        <a:off x="40105" y="746905"/>
        <a:ext cx="2794681" cy="1289077"/>
      </dsp:txXfrm>
    </dsp:sp>
    <dsp:sp modelId="{D2853744-DF2C-43A1-B52E-8485FFB042DD}">
      <dsp:nvSpPr>
        <dsp:cNvPr id="0" name=""/>
        <dsp:cNvSpPr/>
      </dsp:nvSpPr>
      <dsp:spPr>
        <a:xfrm>
          <a:off x="3140176" y="328626"/>
          <a:ext cx="2470422" cy="2470422"/>
        </a:xfrm>
        <a:prstGeom prst="pieWedge">
          <a:avLst/>
        </a:prstGeom>
        <a:solidFill>
          <a:schemeClr val="tx1"/>
        </a:solidFill>
        <a:ln w="38100" cap="rnd" cmpd="sng" algn="ctr">
          <a:solidFill>
            <a:srgbClr val="7030A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rgbClr val="C20E93"/>
              </a:solidFill>
            </a:rPr>
            <a:t>For schools</a:t>
          </a:r>
        </a:p>
      </dsp:txBody>
      <dsp:txXfrm>
        <a:off x="3863746" y="1052196"/>
        <a:ext cx="1746852" cy="1746852"/>
      </dsp:txXfrm>
    </dsp:sp>
    <dsp:sp modelId="{AA793871-D4A9-4988-A354-77A4A3AD3375}">
      <dsp:nvSpPr>
        <dsp:cNvPr id="0" name=""/>
        <dsp:cNvSpPr/>
      </dsp:nvSpPr>
      <dsp:spPr>
        <a:xfrm rot="5400000">
          <a:off x="5724706" y="328626"/>
          <a:ext cx="2470422" cy="2470422"/>
        </a:xfrm>
        <a:prstGeom prst="pieWedge">
          <a:avLst/>
        </a:prstGeom>
        <a:solidFill>
          <a:schemeClr val="tx1"/>
        </a:solidFill>
        <a:ln w="38100" cap="rnd" cmpd="sng" algn="ctr">
          <a:solidFill>
            <a:srgbClr val="7030A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rgbClr val="C20E93"/>
              </a:solidFill>
            </a:rPr>
            <a:t>For Teachers</a:t>
          </a:r>
        </a:p>
      </dsp:txBody>
      <dsp:txXfrm rot="-5400000">
        <a:off x="5724706" y="1052196"/>
        <a:ext cx="1746852" cy="1746852"/>
      </dsp:txXfrm>
    </dsp:sp>
    <dsp:sp modelId="{A1EECC2C-CED7-469E-B7B6-EA4546AFE074}">
      <dsp:nvSpPr>
        <dsp:cNvPr id="0" name=""/>
        <dsp:cNvSpPr/>
      </dsp:nvSpPr>
      <dsp:spPr>
        <a:xfrm rot="10800000">
          <a:off x="5724706" y="2913156"/>
          <a:ext cx="2470422" cy="2470422"/>
        </a:xfrm>
        <a:prstGeom prst="pieWedge">
          <a:avLst/>
        </a:prstGeom>
        <a:solidFill>
          <a:schemeClr val="tx1"/>
        </a:solidFill>
        <a:ln w="38100" cap="rnd" cmpd="sng" algn="ctr">
          <a:solidFill>
            <a:srgbClr val="7030A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rgbClr val="C20E93"/>
              </a:solidFill>
            </a:rPr>
            <a:t>For Learners</a:t>
          </a:r>
        </a:p>
      </dsp:txBody>
      <dsp:txXfrm rot="10800000">
        <a:off x="5724706" y="2913156"/>
        <a:ext cx="1746852" cy="1746852"/>
      </dsp:txXfrm>
    </dsp:sp>
    <dsp:sp modelId="{EA3EB9B4-04A5-4BBD-AC0A-18131D86F63F}">
      <dsp:nvSpPr>
        <dsp:cNvPr id="0" name=""/>
        <dsp:cNvSpPr/>
      </dsp:nvSpPr>
      <dsp:spPr>
        <a:xfrm rot="16200000">
          <a:off x="3140176" y="2913156"/>
          <a:ext cx="2470422" cy="2470422"/>
        </a:xfrm>
        <a:prstGeom prst="pieWedge">
          <a:avLst/>
        </a:prstGeom>
        <a:solidFill>
          <a:schemeClr val="tx1"/>
        </a:solidFill>
        <a:ln w="38100" cap="rnd" cmpd="sng" algn="ctr">
          <a:solidFill>
            <a:srgbClr val="7030A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solidFill>
                <a:srgbClr val="C20E93"/>
              </a:solidFill>
            </a:rPr>
            <a:t>ESDGC is not…</a:t>
          </a:r>
        </a:p>
      </dsp:txBody>
      <dsp:txXfrm rot="5400000">
        <a:off x="3863746" y="2913156"/>
        <a:ext cx="1746852" cy="1746852"/>
      </dsp:txXfrm>
    </dsp:sp>
    <dsp:sp modelId="{C2840ABD-0CF3-4D9B-9C34-00FE4D2B87CC}">
      <dsp:nvSpPr>
        <dsp:cNvPr id="0" name=""/>
        <dsp:cNvSpPr/>
      </dsp:nvSpPr>
      <dsp:spPr>
        <a:xfrm>
          <a:off x="5241176" y="2342619"/>
          <a:ext cx="852951" cy="741697"/>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B31CF4-82E0-4ED9-837C-E7EC637C9369}">
      <dsp:nvSpPr>
        <dsp:cNvPr id="0" name=""/>
        <dsp:cNvSpPr/>
      </dsp:nvSpPr>
      <dsp:spPr>
        <a:xfrm rot="10800000">
          <a:off x="5241176" y="2627887"/>
          <a:ext cx="852951" cy="741697"/>
        </a:xfrm>
        <a:prstGeom prst="circular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3340388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987060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876022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B386C4-B24D-444A-9809-D3415C2E0217}"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84460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B386C4-B24D-444A-9809-D3415C2E0217}"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3086741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B386C4-B24D-444A-9809-D3415C2E0217}"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2004154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B386C4-B24D-444A-9809-D3415C2E0217}"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1352671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386C4-B24D-444A-9809-D3415C2E0217}"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2838019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1B386C4-B24D-444A-9809-D3415C2E0217}" type="datetimeFigureOut">
              <a:rPr lang="en-GB" smtClean="0"/>
              <a:t>24/03/2020</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2605584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B386C4-B24D-444A-9809-D3415C2E0217}"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92717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200055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306604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2823646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149193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18108640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2729451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B386C4-B24D-444A-9809-D3415C2E021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DE1A6D-0171-4D46-833D-2C1589C3365C}" type="slidenum">
              <a:rPr lang="en-GB" smtClean="0"/>
              <a:t>‹#›</a:t>
            </a:fld>
            <a:endParaRPr lang="en-GB"/>
          </a:p>
        </p:txBody>
      </p:sp>
    </p:spTree>
    <p:extLst>
      <p:ext uri="{BB962C8B-B14F-4D97-AF65-F5344CB8AC3E}">
        <p14:creationId xmlns:p14="http://schemas.microsoft.com/office/powerpoint/2010/main" val="1962918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80000"/>
            <a:duotone>
              <a:schemeClr val="bg2">
                <a:shade val="28000"/>
                <a:satMod val="94000"/>
                <a:lumMod val="20000"/>
              </a:schemeClr>
              <a:schemeClr val="bg2">
                <a:tint val="94000"/>
                <a:shade val="84000"/>
                <a:satMod val="148000"/>
                <a:lumMod val="114000"/>
              </a:schemeClr>
            </a:duotone>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1B386C4-B24D-444A-9809-D3415C2E0217}" type="datetimeFigureOut">
              <a:rPr lang="en-GB" smtClean="0"/>
              <a:t>24/03/2020</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3BDE1A6D-0171-4D46-833D-2C1589C3365C}" type="slidenum">
              <a:rPr lang="en-GB" smtClean="0"/>
              <a:t>‹#›</a:t>
            </a:fld>
            <a:endParaRPr lang="en-GB"/>
          </a:p>
        </p:txBody>
      </p:sp>
    </p:spTree>
    <p:extLst>
      <p:ext uri="{BB962C8B-B14F-4D97-AF65-F5344CB8AC3E}">
        <p14:creationId xmlns:p14="http://schemas.microsoft.com/office/powerpoint/2010/main" val="38935507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nationalgeographic.org/article/sustainable-development-goals/" TargetMode="External"/><Relationship Id="rId2" Type="http://schemas.openxmlformats.org/officeDocument/2006/relationships/hyperlink" Target="file:///C:\Users\Zbook\Downloads\Donaldson%20Report%20-%20Successful%20Futures%20-%20Independent%20Review%20of%20Curriculum%20and%20Assessment%20Arrangements%20in%20Wales%20(3).pdf" TargetMode="External"/><Relationship Id="rId1" Type="http://schemas.openxmlformats.org/officeDocument/2006/relationships/slideLayout" Target="../slideLayouts/slideLayout7.xml"/><Relationship Id="rId5" Type="http://schemas.openxmlformats.org/officeDocument/2006/relationships/hyperlink" Target="https://hwb.gov.wales/storage/eaf467e6-30fe-45c9-93ef-cb30f31f1c90/common-understanding-for-school.pdf" TargetMode="External"/><Relationship Id="rId4" Type="http://schemas.openxmlformats.org/officeDocument/2006/relationships/hyperlink" Target="http://springfieldschool.co.uk/unicefs-rights-respecting-school-awa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813B6B6-C6F9-440D-B2AC-8D12ADF6472F}"/>
              </a:ext>
            </a:extLst>
          </p:cNvPr>
          <p:cNvSpPr/>
          <p:nvPr/>
        </p:nvSpPr>
        <p:spPr>
          <a:xfrm>
            <a:off x="1268718" y="1395988"/>
            <a:ext cx="9494779" cy="3416320"/>
          </a:xfrm>
          <a:prstGeom prst="rect">
            <a:avLst/>
          </a:prstGeom>
          <a:noFill/>
          <a:ln w="28575">
            <a:noFill/>
          </a:ln>
        </p:spPr>
        <p:txBody>
          <a:bodyPr wrap="none" lIns="91440" tIns="45720" rIns="91440" bIns="45720">
            <a:spAutoFit/>
          </a:bodyPr>
          <a:lstStyle/>
          <a:p>
            <a:pPr algn="ctr"/>
            <a:r>
              <a:rPr 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Donna James</a:t>
            </a:r>
          </a:p>
          <a:p>
            <a:pPr algn="ctr"/>
            <a:endParaRPr 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endParaRPr>
          </a:p>
          <a:p>
            <a:pPr algn="ctr"/>
            <a:r>
              <a:rPr lang="en-US" sz="5400" b="1">
                <a:ln w="9525">
                  <a:solidFill>
                    <a:schemeClr val="bg1"/>
                  </a:solidFill>
                  <a:prstDash val="solid"/>
                </a:ln>
                <a:effectLst>
                  <a:outerShdw blurRad="12700" dist="38100" dir="2700000" algn="tl" rotWithShape="0">
                    <a:schemeClr val="bg1">
                      <a:lumMod val="50000"/>
                    </a:schemeClr>
                  </a:outerShdw>
                </a:effectLst>
              </a:rPr>
              <a:t>SJIE 6006</a:t>
            </a:r>
          </a:p>
          <a:p>
            <a:pPr algn="ctr"/>
            <a:r>
              <a:rPr lang="en-US"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Global Perspectives in Education</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2515438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1E59FE-6282-48B7-8EC5-AA9609704EC4}"/>
              </a:ext>
            </a:extLst>
          </p:cNvPr>
          <p:cNvSpPr txBox="1"/>
          <p:nvPr/>
        </p:nvSpPr>
        <p:spPr>
          <a:xfrm>
            <a:off x="2219417" y="1997476"/>
            <a:ext cx="7572653" cy="2308324"/>
          </a:xfrm>
          <a:prstGeom prst="rect">
            <a:avLst/>
          </a:prstGeom>
          <a:noFill/>
          <a:ln w="28575">
            <a:solidFill>
              <a:schemeClr val="tx1"/>
            </a:solidFill>
          </a:ln>
        </p:spPr>
        <p:txBody>
          <a:bodyPr wrap="square" rtlCol="0">
            <a:spAutoFit/>
          </a:bodyPr>
          <a:lstStyle/>
          <a:p>
            <a:pPr algn="just"/>
            <a:r>
              <a:rPr lang="en-GB" dirty="0"/>
              <a:t>ESDGC links the environment and the people who live in, and from, it. It looks at the world and the ways that all living things relate to each other. It recognises that the world is unjust and unequal, but that it can be shaped and changed by the attitudes, values and behaviour of the people who populate it. ESDGC encourages and supports the development of thinking skills, and helps involve and engage young people in their own learning.</a:t>
            </a:r>
          </a:p>
        </p:txBody>
      </p:sp>
      <p:sp>
        <p:nvSpPr>
          <p:cNvPr id="3" name="TextBox 2">
            <a:extLst>
              <a:ext uri="{FF2B5EF4-FFF2-40B4-BE49-F238E27FC236}">
                <a16:creationId xmlns:a16="http://schemas.microsoft.com/office/drawing/2014/main" id="{6C621917-1DF0-4741-85FA-5449FB228C10}"/>
              </a:ext>
            </a:extLst>
          </p:cNvPr>
          <p:cNvSpPr txBox="1"/>
          <p:nvPr/>
        </p:nvSpPr>
        <p:spPr>
          <a:xfrm>
            <a:off x="6845581" y="4392422"/>
            <a:ext cx="4918230" cy="261610"/>
          </a:xfrm>
          <a:prstGeom prst="rect">
            <a:avLst/>
          </a:prstGeom>
          <a:noFill/>
        </p:spPr>
        <p:txBody>
          <a:bodyPr wrap="square" rtlCol="0">
            <a:spAutoFit/>
          </a:bodyPr>
          <a:lstStyle/>
          <a:p>
            <a:r>
              <a:rPr lang="en-GB" sz="1100" dirty="0"/>
              <a:t>(Welsh Assembly Government, 2008. pp 4)</a:t>
            </a:r>
          </a:p>
        </p:txBody>
      </p:sp>
      <p:sp>
        <p:nvSpPr>
          <p:cNvPr id="4" name="Rectangle 3">
            <a:extLst>
              <a:ext uri="{FF2B5EF4-FFF2-40B4-BE49-F238E27FC236}">
                <a16:creationId xmlns:a16="http://schemas.microsoft.com/office/drawing/2014/main" id="{FEFEBF4F-C08F-40BD-A5A1-2FA5E4120863}"/>
              </a:ext>
            </a:extLst>
          </p:cNvPr>
          <p:cNvSpPr/>
          <p:nvPr/>
        </p:nvSpPr>
        <p:spPr>
          <a:xfrm>
            <a:off x="836404" y="518370"/>
            <a:ext cx="10519226" cy="523220"/>
          </a:xfrm>
          <a:prstGeom prst="rect">
            <a:avLst/>
          </a:prstGeom>
          <a:noFill/>
        </p:spPr>
        <p:txBody>
          <a:bodyPr wrap="none" lIns="91440" tIns="45720" rIns="91440" bIns="45720">
            <a:spAutoFit/>
          </a:bodyPr>
          <a:lstStyle/>
          <a:p>
            <a:pPr algn="ctr"/>
            <a:r>
              <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Education For Sustainability and Global Citizenship (ESDGC)</a:t>
            </a:r>
          </a:p>
        </p:txBody>
      </p:sp>
    </p:spTree>
    <p:extLst>
      <p:ext uri="{BB962C8B-B14F-4D97-AF65-F5344CB8AC3E}">
        <p14:creationId xmlns:p14="http://schemas.microsoft.com/office/powerpoint/2010/main" val="1311538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1D4EC19-3B13-461E-8254-7BB9E4603FE6}"/>
              </a:ext>
            </a:extLst>
          </p:cNvPr>
          <p:cNvGraphicFramePr/>
          <p:nvPr>
            <p:extLst>
              <p:ext uri="{D42A27DB-BD31-4B8C-83A1-F6EECF244321}">
                <p14:modId xmlns:p14="http://schemas.microsoft.com/office/powerpoint/2010/main" val="916697550"/>
              </p:ext>
            </p:extLst>
          </p:nvPr>
        </p:nvGraphicFramePr>
        <p:xfrm>
          <a:off x="667304" y="417251"/>
          <a:ext cx="11335305" cy="5712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039B5F5-17A3-47E2-A087-21DBCB4F1230}"/>
              </a:ext>
            </a:extLst>
          </p:cNvPr>
          <p:cNvSpPr txBox="1"/>
          <p:nvPr/>
        </p:nvSpPr>
        <p:spPr>
          <a:xfrm>
            <a:off x="106531" y="94085"/>
            <a:ext cx="8016537" cy="646331"/>
          </a:xfrm>
          <a:prstGeom prst="rect">
            <a:avLst/>
          </a:prstGeom>
          <a:noFill/>
        </p:spPr>
        <p:txBody>
          <a:bodyPr wrap="square" rtlCol="0">
            <a:spAutoFit/>
          </a:bodyPr>
          <a:lstStyle/>
          <a:p>
            <a:r>
              <a:rPr lang="en-GB" dirty="0"/>
              <a:t>To be effective ESDGC needs to be embedded across the curriculum and infused throughout the life of the school. </a:t>
            </a:r>
          </a:p>
        </p:txBody>
      </p:sp>
      <p:sp>
        <p:nvSpPr>
          <p:cNvPr id="5" name="TextBox 4">
            <a:extLst>
              <a:ext uri="{FF2B5EF4-FFF2-40B4-BE49-F238E27FC236}">
                <a16:creationId xmlns:a16="http://schemas.microsoft.com/office/drawing/2014/main" id="{0D6D70C4-0DC7-42A3-8CE0-9EA2C98C3E4B}"/>
              </a:ext>
            </a:extLst>
          </p:cNvPr>
          <p:cNvSpPr txBox="1"/>
          <p:nvPr/>
        </p:nvSpPr>
        <p:spPr>
          <a:xfrm>
            <a:off x="0" y="6602901"/>
            <a:ext cx="3275861" cy="246221"/>
          </a:xfrm>
          <a:prstGeom prst="rect">
            <a:avLst/>
          </a:prstGeom>
          <a:noFill/>
        </p:spPr>
        <p:txBody>
          <a:bodyPr wrap="square" rtlCol="0">
            <a:spAutoFit/>
          </a:bodyPr>
          <a:lstStyle/>
          <a:p>
            <a:r>
              <a:rPr lang="en-GB" sz="1000" dirty="0"/>
              <a:t>(Welsh Assembly Government, 2008. pp 7)</a:t>
            </a:r>
          </a:p>
        </p:txBody>
      </p:sp>
    </p:spTree>
    <p:extLst>
      <p:ext uri="{BB962C8B-B14F-4D97-AF65-F5344CB8AC3E}">
        <p14:creationId xmlns:p14="http://schemas.microsoft.com/office/powerpoint/2010/main" val="361133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substainability development goals">
            <a:extLst>
              <a:ext uri="{FF2B5EF4-FFF2-40B4-BE49-F238E27FC236}">
                <a16:creationId xmlns:a16="http://schemas.microsoft.com/office/drawing/2014/main" id="{67E9D9F3-CEDF-4E47-86D8-148EEC4697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1370" y="1463432"/>
            <a:ext cx="5280963" cy="37362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EB4203-2A4D-4F6D-9AA3-75F90AF5F5DB}"/>
              </a:ext>
            </a:extLst>
          </p:cNvPr>
          <p:cNvSpPr txBox="1"/>
          <p:nvPr/>
        </p:nvSpPr>
        <p:spPr>
          <a:xfrm>
            <a:off x="6404612" y="4922714"/>
            <a:ext cx="2272683" cy="276999"/>
          </a:xfrm>
          <a:prstGeom prst="rect">
            <a:avLst/>
          </a:prstGeom>
          <a:noFill/>
        </p:spPr>
        <p:txBody>
          <a:bodyPr wrap="square" rtlCol="0">
            <a:spAutoFit/>
          </a:bodyPr>
          <a:lstStyle/>
          <a:p>
            <a:r>
              <a:rPr lang="en-GB" sz="1200" dirty="0">
                <a:solidFill>
                  <a:schemeClr val="bg1"/>
                </a:solidFill>
              </a:rPr>
              <a:t>National Geographic (2019)</a:t>
            </a:r>
            <a:endParaRPr lang="en-GB" dirty="0">
              <a:solidFill>
                <a:schemeClr val="bg1"/>
              </a:solidFill>
            </a:endParaRPr>
          </a:p>
        </p:txBody>
      </p:sp>
      <p:sp>
        <p:nvSpPr>
          <p:cNvPr id="4" name="TextBox 3">
            <a:extLst>
              <a:ext uri="{FF2B5EF4-FFF2-40B4-BE49-F238E27FC236}">
                <a16:creationId xmlns:a16="http://schemas.microsoft.com/office/drawing/2014/main" id="{CBB0ADC0-FC0B-4393-999B-29BD000E3A52}"/>
              </a:ext>
            </a:extLst>
          </p:cNvPr>
          <p:cNvSpPr txBox="1"/>
          <p:nvPr/>
        </p:nvSpPr>
        <p:spPr>
          <a:xfrm>
            <a:off x="581486" y="4337815"/>
            <a:ext cx="2148396" cy="369332"/>
          </a:xfrm>
          <a:prstGeom prst="rect">
            <a:avLst/>
          </a:prstGeom>
          <a:noFill/>
          <a:ln w="28575">
            <a:solidFill>
              <a:srgbClr val="FF0000"/>
            </a:solidFill>
          </a:ln>
        </p:spPr>
        <p:txBody>
          <a:bodyPr wrap="square" rtlCol="0">
            <a:spAutoFit/>
          </a:bodyPr>
          <a:lstStyle/>
          <a:p>
            <a:r>
              <a:rPr lang="en-GB" dirty="0"/>
              <a:t>#1 - Fair Trade</a:t>
            </a:r>
          </a:p>
        </p:txBody>
      </p:sp>
      <p:sp>
        <p:nvSpPr>
          <p:cNvPr id="5" name="TextBox 4">
            <a:extLst>
              <a:ext uri="{FF2B5EF4-FFF2-40B4-BE49-F238E27FC236}">
                <a16:creationId xmlns:a16="http://schemas.microsoft.com/office/drawing/2014/main" id="{7A453686-2B71-40D4-881E-3F214751DF01}"/>
              </a:ext>
            </a:extLst>
          </p:cNvPr>
          <p:cNvSpPr txBox="1"/>
          <p:nvPr/>
        </p:nvSpPr>
        <p:spPr>
          <a:xfrm>
            <a:off x="568169" y="1412498"/>
            <a:ext cx="2539014" cy="369332"/>
          </a:xfrm>
          <a:prstGeom prst="rect">
            <a:avLst/>
          </a:prstGeom>
          <a:noFill/>
          <a:ln w="28575">
            <a:solidFill>
              <a:srgbClr val="009E47"/>
            </a:solidFill>
          </a:ln>
        </p:spPr>
        <p:txBody>
          <a:bodyPr wrap="square" rtlCol="0">
            <a:spAutoFit/>
          </a:bodyPr>
          <a:lstStyle/>
          <a:p>
            <a:r>
              <a:rPr lang="en-GB" dirty="0"/>
              <a:t>#3 - Healthy schools</a:t>
            </a:r>
          </a:p>
        </p:txBody>
      </p:sp>
      <p:sp>
        <p:nvSpPr>
          <p:cNvPr id="6" name="TextBox 5">
            <a:extLst>
              <a:ext uri="{FF2B5EF4-FFF2-40B4-BE49-F238E27FC236}">
                <a16:creationId xmlns:a16="http://schemas.microsoft.com/office/drawing/2014/main" id="{C85CBC26-48E3-47B4-AE37-0CEBCF8B0F0A}"/>
              </a:ext>
            </a:extLst>
          </p:cNvPr>
          <p:cNvSpPr txBox="1"/>
          <p:nvPr/>
        </p:nvSpPr>
        <p:spPr>
          <a:xfrm>
            <a:off x="9146959" y="502852"/>
            <a:ext cx="2379216" cy="369332"/>
          </a:xfrm>
          <a:prstGeom prst="rect">
            <a:avLst/>
          </a:prstGeom>
          <a:noFill/>
          <a:ln w="28575">
            <a:solidFill>
              <a:srgbClr val="00B0F0"/>
            </a:solidFill>
          </a:ln>
        </p:spPr>
        <p:txBody>
          <a:bodyPr wrap="square" rtlCol="0">
            <a:spAutoFit/>
          </a:bodyPr>
          <a:lstStyle/>
          <a:p>
            <a:r>
              <a:rPr lang="en-GB" dirty="0"/>
              <a:t>#6 - Welsh water</a:t>
            </a:r>
          </a:p>
        </p:txBody>
      </p:sp>
      <p:sp>
        <p:nvSpPr>
          <p:cNvPr id="7" name="TextBox 6">
            <a:extLst>
              <a:ext uri="{FF2B5EF4-FFF2-40B4-BE49-F238E27FC236}">
                <a16:creationId xmlns:a16="http://schemas.microsoft.com/office/drawing/2014/main" id="{ACD7B5C2-2F68-4B67-B7B5-24C885ABE6EF}"/>
              </a:ext>
            </a:extLst>
          </p:cNvPr>
          <p:cNvSpPr txBox="1"/>
          <p:nvPr/>
        </p:nvSpPr>
        <p:spPr>
          <a:xfrm>
            <a:off x="8829582" y="3876150"/>
            <a:ext cx="3173767" cy="923330"/>
          </a:xfrm>
          <a:prstGeom prst="rect">
            <a:avLst/>
          </a:prstGeom>
          <a:noFill/>
          <a:ln w="38100">
            <a:solidFill>
              <a:srgbClr val="0070C0"/>
            </a:solidFill>
          </a:ln>
        </p:spPr>
        <p:txBody>
          <a:bodyPr wrap="square" rtlCol="0">
            <a:spAutoFit/>
          </a:bodyPr>
          <a:lstStyle/>
          <a:p>
            <a:r>
              <a:rPr lang="en-GB" dirty="0"/>
              <a:t>#14 - Beach clean, Sea Empress &amp; Ocean Pollution (Darwin Science)</a:t>
            </a:r>
          </a:p>
        </p:txBody>
      </p:sp>
      <p:sp>
        <p:nvSpPr>
          <p:cNvPr id="8" name="TextBox 7">
            <a:extLst>
              <a:ext uri="{FF2B5EF4-FFF2-40B4-BE49-F238E27FC236}">
                <a16:creationId xmlns:a16="http://schemas.microsoft.com/office/drawing/2014/main" id="{CB6EB294-52C1-4D7C-89F6-0E3C261ACDC7}"/>
              </a:ext>
            </a:extLst>
          </p:cNvPr>
          <p:cNvSpPr txBox="1"/>
          <p:nvPr/>
        </p:nvSpPr>
        <p:spPr>
          <a:xfrm>
            <a:off x="9040248" y="5503259"/>
            <a:ext cx="2320884" cy="923330"/>
          </a:xfrm>
          <a:prstGeom prst="rect">
            <a:avLst/>
          </a:prstGeom>
          <a:noFill/>
          <a:ln w="28575">
            <a:solidFill>
              <a:srgbClr val="00B050"/>
            </a:solidFill>
          </a:ln>
        </p:spPr>
        <p:txBody>
          <a:bodyPr wrap="square" rtlCol="0">
            <a:spAutoFit/>
          </a:bodyPr>
          <a:lstStyle/>
          <a:p>
            <a:r>
              <a:rPr lang="en-GB" dirty="0"/>
              <a:t>#15 - Bug houses &amp; garden area.  Deforestation topic</a:t>
            </a:r>
          </a:p>
        </p:txBody>
      </p:sp>
      <p:sp>
        <p:nvSpPr>
          <p:cNvPr id="10" name="TextBox 9">
            <a:extLst>
              <a:ext uri="{FF2B5EF4-FFF2-40B4-BE49-F238E27FC236}">
                <a16:creationId xmlns:a16="http://schemas.microsoft.com/office/drawing/2014/main" id="{2439972D-9F7A-4AF5-AF58-CE244C8F976A}"/>
              </a:ext>
            </a:extLst>
          </p:cNvPr>
          <p:cNvSpPr txBox="1"/>
          <p:nvPr/>
        </p:nvSpPr>
        <p:spPr>
          <a:xfrm>
            <a:off x="5190501" y="5650896"/>
            <a:ext cx="2506462" cy="646331"/>
          </a:xfrm>
          <a:prstGeom prst="rect">
            <a:avLst/>
          </a:prstGeom>
          <a:noFill/>
          <a:ln w="28575">
            <a:solidFill>
              <a:srgbClr val="0039AC"/>
            </a:solidFill>
          </a:ln>
        </p:spPr>
        <p:txBody>
          <a:bodyPr wrap="square" rtlCol="0">
            <a:spAutoFit/>
          </a:bodyPr>
          <a:lstStyle/>
          <a:p>
            <a:r>
              <a:rPr lang="en-GB" dirty="0"/>
              <a:t>#16 – Restorative Practice</a:t>
            </a:r>
          </a:p>
        </p:txBody>
      </p:sp>
      <p:sp>
        <p:nvSpPr>
          <p:cNvPr id="11" name="TextBox 10">
            <a:extLst>
              <a:ext uri="{FF2B5EF4-FFF2-40B4-BE49-F238E27FC236}">
                <a16:creationId xmlns:a16="http://schemas.microsoft.com/office/drawing/2014/main" id="{DB98768E-59FE-499A-8582-1BEF111FB557}"/>
              </a:ext>
            </a:extLst>
          </p:cNvPr>
          <p:cNvSpPr txBox="1"/>
          <p:nvPr/>
        </p:nvSpPr>
        <p:spPr>
          <a:xfrm>
            <a:off x="581486" y="5641759"/>
            <a:ext cx="3265731" cy="646331"/>
          </a:xfrm>
          <a:prstGeom prst="rect">
            <a:avLst/>
          </a:prstGeom>
          <a:noFill/>
          <a:ln w="38100">
            <a:solidFill>
              <a:srgbClr val="002060"/>
            </a:solidFill>
          </a:ln>
        </p:spPr>
        <p:txBody>
          <a:bodyPr wrap="square" rtlCol="0">
            <a:spAutoFit/>
          </a:bodyPr>
          <a:lstStyle/>
          <a:p>
            <a:r>
              <a:rPr lang="en-GB" dirty="0"/>
              <a:t>#17 – Eco Committee (pupil voice &amp; ownership)</a:t>
            </a:r>
          </a:p>
        </p:txBody>
      </p:sp>
      <p:sp>
        <p:nvSpPr>
          <p:cNvPr id="12" name="TextBox 11">
            <a:extLst>
              <a:ext uri="{FF2B5EF4-FFF2-40B4-BE49-F238E27FC236}">
                <a16:creationId xmlns:a16="http://schemas.microsoft.com/office/drawing/2014/main" id="{38E56490-5BFE-4D20-BA41-19A414664E9B}"/>
              </a:ext>
            </a:extLst>
          </p:cNvPr>
          <p:cNvSpPr txBox="1"/>
          <p:nvPr/>
        </p:nvSpPr>
        <p:spPr>
          <a:xfrm>
            <a:off x="9146959" y="2333226"/>
            <a:ext cx="2539014" cy="923330"/>
          </a:xfrm>
          <a:prstGeom prst="rect">
            <a:avLst/>
          </a:prstGeom>
          <a:noFill/>
          <a:ln w="38100">
            <a:solidFill>
              <a:schemeClr val="accent4">
                <a:lumMod val="75000"/>
              </a:schemeClr>
            </a:solidFill>
          </a:ln>
        </p:spPr>
        <p:txBody>
          <a:bodyPr wrap="square" rtlCol="0">
            <a:spAutoFit/>
          </a:bodyPr>
          <a:lstStyle/>
          <a:p>
            <a:r>
              <a:rPr lang="en-GB" dirty="0"/>
              <a:t>#12 – Reduce paper correspondence to parents</a:t>
            </a:r>
          </a:p>
        </p:txBody>
      </p:sp>
      <p:sp>
        <p:nvSpPr>
          <p:cNvPr id="13" name="TextBox 12">
            <a:extLst>
              <a:ext uri="{FF2B5EF4-FFF2-40B4-BE49-F238E27FC236}">
                <a16:creationId xmlns:a16="http://schemas.microsoft.com/office/drawing/2014/main" id="{26F38FD3-0F49-481E-AF35-CD8E516A645C}"/>
              </a:ext>
            </a:extLst>
          </p:cNvPr>
          <p:cNvSpPr txBox="1"/>
          <p:nvPr/>
        </p:nvSpPr>
        <p:spPr>
          <a:xfrm>
            <a:off x="408370" y="2685542"/>
            <a:ext cx="2494625" cy="646331"/>
          </a:xfrm>
          <a:prstGeom prst="rect">
            <a:avLst/>
          </a:prstGeom>
          <a:noFill/>
          <a:ln w="28575">
            <a:solidFill>
              <a:schemeClr val="accent4"/>
            </a:solidFill>
          </a:ln>
        </p:spPr>
        <p:txBody>
          <a:bodyPr wrap="square" rtlCol="0">
            <a:spAutoFit/>
          </a:bodyPr>
          <a:lstStyle/>
          <a:p>
            <a:r>
              <a:rPr lang="en-GB" dirty="0"/>
              <a:t>#2 – School vegetable garden</a:t>
            </a:r>
          </a:p>
        </p:txBody>
      </p:sp>
      <p:sp>
        <p:nvSpPr>
          <p:cNvPr id="14" name="TextBox 13">
            <a:extLst>
              <a:ext uri="{FF2B5EF4-FFF2-40B4-BE49-F238E27FC236}">
                <a16:creationId xmlns:a16="http://schemas.microsoft.com/office/drawing/2014/main" id="{88C41864-76CC-4417-A7BB-382CF47FA647}"/>
              </a:ext>
            </a:extLst>
          </p:cNvPr>
          <p:cNvSpPr txBox="1"/>
          <p:nvPr/>
        </p:nvSpPr>
        <p:spPr>
          <a:xfrm>
            <a:off x="2729882" y="678259"/>
            <a:ext cx="2814221" cy="369332"/>
          </a:xfrm>
          <a:prstGeom prst="rect">
            <a:avLst/>
          </a:prstGeom>
          <a:noFill/>
          <a:ln w="28575">
            <a:solidFill>
              <a:srgbClr val="990033"/>
            </a:solidFill>
          </a:ln>
        </p:spPr>
        <p:txBody>
          <a:bodyPr wrap="square" rtlCol="0">
            <a:spAutoFit/>
          </a:bodyPr>
          <a:lstStyle/>
          <a:p>
            <a:r>
              <a:rPr lang="en-GB" dirty="0"/>
              <a:t>#4 – Visible Learning</a:t>
            </a:r>
          </a:p>
        </p:txBody>
      </p:sp>
      <p:sp>
        <p:nvSpPr>
          <p:cNvPr id="15" name="TextBox 14">
            <a:extLst>
              <a:ext uri="{FF2B5EF4-FFF2-40B4-BE49-F238E27FC236}">
                <a16:creationId xmlns:a16="http://schemas.microsoft.com/office/drawing/2014/main" id="{DC71065A-50F8-4AE7-8DA2-92F8E15A977D}"/>
              </a:ext>
            </a:extLst>
          </p:cNvPr>
          <p:cNvSpPr txBox="1"/>
          <p:nvPr/>
        </p:nvSpPr>
        <p:spPr>
          <a:xfrm>
            <a:off x="399495" y="142043"/>
            <a:ext cx="5930284" cy="369332"/>
          </a:xfrm>
          <a:prstGeom prst="rect">
            <a:avLst/>
          </a:prstGeom>
          <a:noFill/>
        </p:spPr>
        <p:txBody>
          <a:bodyPr wrap="square" rtlCol="0">
            <a:spAutoFit/>
          </a:bodyPr>
          <a:lstStyle/>
          <a:p>
            <a:r>
              <a:rPr lang="en-GB" dirty="0"/>
              <a:t>How is the setting working towards these goals?</a:t>
            </a:r>
          </a:p>
        </p:txBody>
      </p:sp>
      <p:sp>
        <p:nvSpPr>
          <p:cNvPr id="16" name="TextBox 15">
            <a:extLst>
              <a:ext uri="{FF2B5EF4-FFF2-40B4-BE49-F238E27FC236}">
                <a16:creationId xmlns:a16="http://schemas.microsoft.com/office/drawing/2014/main" id="{A026D63C-5131-4B57-9617-1F0A2DE6C0D6}"/>
              </a:ext>
            </a:extLst>
          </p:cNvPr>
          <p:cNvSpPr txBox="1"/>
          <p:nvPr/>
        </p:nvSpPr>
        <p:spPr>
          <a:xfrm>
            <a:off x="6036700" y="567130"/>
            <a:ext cx="2617662" cy="646331"/>
          </a:xfrm>
          <a:prstGeom prst="rect">
            <a:avLst/>
          </a:prstGeom>
          <a:noFill/>
          <a:ln w="28575">
            <a:solidFill>
              <a:srgbClr val="FF6600"/>
            </a:solidFill>
          </a:ln>
        </p:spPr>
        <p:txBody>
          <a:bodyPr wrap="square" rtlCol="0">
            <a:spAutoFit/>
          </a:bodyPr>
          <a:lstStyle/>
          <a:p>
            <a:r>
              <a:rPr lang="en-GB" dirty="0"/>
              <a:t>#5 – Ladies Swansea football visit</a:t>
            </a:r>
          </a:p>
        </p:txBody>
      </p:sp>
      <p:sp>
        <p:nvSpPr>
          <p:cNvPr id="17" name="TextBox 16">
            <a:extLst>
              <a:ext uri="{FF2B5EF4-FFF2-40B4-BE49-F238E27FC236}">
                <a16:creationId xmlns:a16="http://schemas.microsoft.com/office/drawing/2014/main" id="{7BD4DFBA-5C4C-4BD5-8322-4FF360681B6F}"/>
              </a:ext>
            </a:extLst>
          </p:cNvPr>
          <p:cNvSpPr txBox="1"/>
          <p:nvPr/>
        </p:nvSpPr>
        <p:spPr>
          <a:xfrm>
            <a:off x="9644916" y="1412498"/>
            <a:ext cx="1881259" cy="369332"/>
          </a:xfrm>
          <a:prstGeom prst="rect">
            <a:avLst/>
          </a:prstGeom>
          <a:noFill/>
          <a:ln w="28575">
            <a:solidFill>
              <a:srgbClr val="800000"/>
            </a:solidFill>
          </a:ln>
        </p:spPr>
        <p:txBody>
          <a:bodyPr wrap="square" rtlCol="0">
            <a:spAutoFit/>
          </a:bodyPr>
          <a:lstStyle/>
          <a:p>
            <a:r>
              <a:rPr lang="en-GB" dirty="0"/>
              <a:t>#8 – Fair Trade</a:t>
            </a:r>
          </a:p>
        </p:txBody>
      </p:sp>
    </p:spTree>
    <p:extLst>
      <p:ext uri="{BB962C8B-B14F-4D97-AF65-F5344CB8AC3E}">
        <p14:creationId xmlns:p14="http://schemas.microsoft.com/office/powerpoint/2010/main" val="3236476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30E3C-4F35-49FE-9E36-73547B072970}"/>
              </a:ext>
            </a:extLst>
          </p:cNvPr>
          <p:cNvSpPr>
            <a:spLocks noGrp="1"/>
          </p:cNvSpPr>
          <p:nvPr>
            <p:ph type="title"/>
          </p:nvPr>
        </p:nvSpPr>
        <p:spPr>
          <a:ln>
            <a:solidFill>
              <a:schemeClr val="tx1"/>
            </a:solidFill>
          </a:ln>
        </p:spPr>
        <p:txBody>
          <a:bodyPr/>
          <a:lstStyle/>
          <a:p>
            <a:pPr algn="ctr"/>
            <a:r>
              <a:rPr lang="en-GB" dirty="0"/>
              <a:t>The way children are being educated promotes global citizenship;</a:t>
            </a:r>
          </a:p>
        </p:txBody>
      </p:sp>
      <p:sp>
        <p:nvSpPr>
          <p:cNvPr id="3" name="Content Placeholder 2">
            <a:extLst>
              <a:ext uri="{FF2B5EF4-FFF2-40B4-BE49-F238E27FC236}">
                <a16:creationId xmlns:a16="http://schemas.microsoft.com/office/drawing/2014/main" id="{4F42E3D2-E3CF-4EA5-975E-A53B28565222}"/>
              </a:ext>
            </a:extLst>
          </p:cNvPr>
          <p:cNvSpPr>
            <a:spLocks noGrp="1"/>
          </p:cNvSpPr>
          <p:nvPr>
            <p:ph sz="half" idx="1"/>
          </p:nvPr>
        </p:nvSpPr>
        <p:spPr>
          <a:ln>
            <a:solidFill>
              <a:schemeClr val="tx1"/>
            </a:solidFill>
          </a:ln>
        </p:spPr>
        <p:txBody>
          <a:bodyPr>
            <a:normAutofit fontScale="92500" lnSpcReduction="10000"/>
          </a:bodyPr>
          <a:lstStyle/>
          <a:p>
            <a:pPr marL="0" indent="0" fontAlgn="t">
              <a:buNone/>
            </a:pPr>
            <a:r>
              <a:rPr lang="en-GB" dirty="0">
                <a:effectLst/>
                <a:latin typeface="Bahnschrift" panose="020B0502040204020203" pitchFamily="34" charset="0"/>
              </a:rPr>
              <a:t>visible learners are able to </a:t>
            </a:r>
          </a:p>
          <a:p>
            <a:pPr fontAlgn="t"/>
            <a:r>
              <a:rPr lang="en-GB" dirty="0">
                <a:effectLst/>
                <a:latin typeface="Bahnschrift" panose="020B0502040204020203" pitchFamily="34" charset="0"/>
              </a:rPr>
              <a:t>understand their learning intentions</a:t>
            </a:r>
          </a:p>
          <a:p>
            <a:pPr fontAlgn="t"/>
            <a:r>
              <a:rPr lang="en-GB" dirty="0">
                <a:effectLst/>
                <a:latin typeface="Bahnschrift" panose="020B0502040204020203" pitchFamily="34" charset="0"/>
              </a:rPr>
              <a:t>know and are challenged by the success criteria</a:t>
            </a:r>
          </a:p>
          <a:p>
            <a:pPr fontAlgn="t"/>
            <a:r>
              <a:rPr lang="en-GB" dirty="0">
                <a:effectLst/>
                <a:latin typeface="Bahnschrift" panose="020B0502040204020203" pitchFamily="34" charset="0"/>
              </a:rPr>
              <a:t>develop  a range of learning strategies</a:t>
            </a:r>
          </a:p>
          <a:p>
            <a:pPr fontAlgn="t"/>
            <a:r>
              <a:rPr lang="en-GB" dirty="0">
                <a:effectLst/>
                <a:latin typeface="Bahnschrift" panose="020B0502040204020203" pitchFamily="34" charset="0"/>
              </a:rPr>
              <a:t>seek feedback and look for their next steps in learning</a:t>
            </a:r>
          </a:p>
          <a:p>
            <a:pPr fontAlgn="t"/>
            <a:r>
              <a:rPr lang="en-GB" dirty="0">
                <a:effectLst/>
                <a:latin typeface="Bahnschrift" panose="020B0502040204020203" pitchFamily="34" charset="0"/>
              </a:rPr>
              <a:t>see learning through the eyes of the teacher (</a:t>
            </a:r>
            <a:r>
              <a:rPr lang="en-GB" dirty="0" err="1">
                <a:effectLst/>
                <a:latin typeface="Bahnschrift" panose="020B0502040204020203" pitchFamily="34" charset="0"/>
              </a:rPr>
              <a:t>pembroke</a:t>
            </a:r>
            <a:r>
              <a:rPr lang="en-GB" dirty="0">
                <a:effectLst/>
                <a:latin typeface="Bahnschrift" panose="020B0502040204020203" pitchFamily="34" charset="0"/>
              </a:rPr>
              <a:t> dock community school. no date)</a:t>
            </a:r>
          </a:p>
          <a:p>
            <a:endParaRPr lang="en-GB" dirty="0"/>
          </a:p>
        </p:txBody>
      </p:sp>
      <p:sp>
        <p:nvSpPr>
          <p:cNvPr id="4" name="Content Placeholder 3">
            <a:extLst>
              <a:ext uri="{FF2B5EF4-FFF2-40B4-BE49-F238E27FC236}">
                <a16:creationId xmlns:a16="http://schemas.microsoft.com/office/drawing/2014/main" id="{8322B010-8061-4D3B-BF6B-3BC9F3CE0353}"/>
              </a:ext>
            </a:extLst>
          </p:cNvPr>
          <p:cNvSpPr>
            <a:spLocks noGrp="1"/>
          </p:cNvSpPr>
          <p:nvPr>
            <p:ph sz="half" idx="2"/>
          </p:nvPr>
        </p:nvSpPr>
        <p:spPr>
          <a:ln>
            <a:solidFill>
              <a:schemeClr val="tx1"/>
            </a:solidFill>
          </a:ln>
        </p:spPr>
        <p:txBody>
          <a:bodyPr>
            <a:normAutofit fontScale="92500" lnSpcReduction="10000"/>
          </a:bodyPr>
          <a:lstStyle/>
          <a:p>
            <a:pPr marL="0" indent="0">
              <a:buNone/>
            </a:pPr>
            <a:r>
              <a:rPr lang="en-GB" sz="1600" dirty="0">
                <a:latin typeface="Bahnschrift" panose="020B0502040204020203" pitchFamily="34" charset="0"/>
              </a:rPr>
              <a:t>Following the Donaldson report (2015) four purposes were outlined providing a starting point for the new curriculum in Wales. This should be that children and young people develop as: </a:t>
            </a:r>
          </a:p>
          <a:p>
            <a:r>
              <a:rPr lang="en-GB" sz="1600" dirty="0">
                <a:latin typeface="Bahnschrift" panose="020B0502040204020203" pitchFamily="34" charset="0"/>
              </a:rPr>
              <a:t>ambitious, capable learners, ready to learn throughout their lives </a:t>
            </a:r>
          </a:p>
          <a:p>
            <a:r>
              <a:rPr lang="en-GB" sz="1600" dirty="0">
                <a:latin typeface="Bahnschrift" panose="020B0502040204020203" pitchFamily="34" charset="0"/>
              </a:rPr>
              <a:t>enterprising, creative contributors, ready to play a full part in life and work </a:t>
            </a:r>
          </a:p>
          <a:p>
            <a:r>
              <a:rPr lang="en-GB" sz="1600" dirty="0">
                <a:latin typeface="Bahnschrift" panose="020B0502040204020203" pitchFamily="34" charset="0"/>
              </a:rPr>
              <a:t>ethical, informed citizens of Wales and the world </a:t>
            </a:r>
          </a:p>
          <a:p>
            <a:r>
              <a:rPr lang="en-GB" sz="1600" dirty="0">
                <a:latin typeface="Bahnschrift" panose="020B0502040204020203" pitchFamily="34" charset="0"/>
              </a:rPr>
              <a:t>healthy, confident individuals, ready to lead fulfilling lives as valued members of society. (Donaldson. 2015. pp. 29).</a:t>
            </a:r>
          </a:p>
        </p:txBody>
      </p:sp>
    </p:spTree>
    <p:extLst>
      <p:ext uri="{BB962C8B-B14F-4D97-AF65-F5344CB8AC3E}">
        <p14:creationId xmlns:p14="http://schemas.microsoft.com/office/powerpoint/2010/main" val="36039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vered, photo, sign, many&#10;&#10;Description automatically generated">
            <a:extLst>
              <a:ext uri="{FF2B5EF4-FFF2-40B4-BE49-F238E27FC236}">
                <a16:creationId xmlns:a16="http://schemas.microsoft.com/office/drawing/2014/main" id="{8F68F14D-DBEB-45CB-A59F-66CFA5234F1E}"/>
              </a:ext>
            </a:extLst>
          </p:cNvPr>
          <p:cNvPicPr>
            <a:picLocks noChangeAspect="1"/>
          </p:cNvPicPr>
          <p:nvPr/>
        </p:nvPicPr>
        <p:blipFill rotWithShape="1">
          <a:blip r:embed="rId2">
            <a:extLst>
              <a:ext uri="{28A0092B-C50C-407E-A947-70E740481C1C}">
                <a14:useLocalDpi xmlns:a14="http://schemas.microsoft.com/office/drawing/2010/main" val="0"/>
              </a:ext>
            </a:extLst>
          </a:blip>
          <a:srcRect l="4896" t="17223" r="2604" b="21804"/>
          <a:stretch/>
        </p:blipFill>
        <p:spPr>
          <a:xfrm>
            <a:off x="4105274" y="274493"/>
            <a:ext cx="6380871" cy="315450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A picture containing text&#10;&#10;Description automatically generated">
            <a:extLst>
              <a:ext uri="{FF2B5EF4-FFF2-40B4-BE49-F238E27FC236}">
                <a16:creationId xmlns:a16="http://schemas.microsoft.com/office/drawing/2014/main" id="{C73CCFA8-096F-43B5-8FF5-DAABAAFA0964}"/>
              </a:ext>
            </a:extLst>
          </p:cNvPr>
          <p:cNvPicPr>
            <a:picLocks noChangeAspect="1"/>
          </p:cNvPicPr>
          <p:nvPr/>
        </p:nvPicPr>
        <p:blipFill rotWithShape="1">
          <a:blip r:embed="rId3">
            <a:extLst>
              <a:ext uri="{28A0092B-C50C-407E-A947-70E740481C1C}">
                <a14:useLocalDpi xmlns:a14="http://schemas.microsoft.com/office/drawing/2010/main" val="0"/>
              </a:ext>
            </a:extLst>
          </a:blip>
          <a:srcRect l="6666" t="2639" r="1482" b="3473"/>
          <a:stretch/>
        </p:blipFill>
        <p:spPr>
          <a:xfrm rot="20519639">
            <a:off x="757536" y="1919955"/>
            <a:ext cx="3142371" cy="42827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2" descr="UNICEF's Rights Respecting School Award">
            <a:extLst>
              <a:ext uri="{FF2B5EF4-FFF2-40B4-BE49-F238E27FC236}">
                <a16:creationId xmlns:a16="http://schemas.microsoft.com/office/drawing/2014/main" id="{36792DB2-6AD7-4EC6-982C-B7A400FCF6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66749">
            <a:off x="9434565" y="3683850"/>
            <a:ext cx="2276395" cy="1600591"/>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73A8B48-4611-46AF-B43D-E9E2CA98DFC9}"/>
              </a:ext>
            </a:extLst>
          </p:cNvPr>
          <p:cNvSpPr txBox="1"/>
          <p:nvPr/>
        </p:nvSpPr>
        <p:spPr>
          <a:xfrm rot="1645009">
            <a:off x="9142264" y="5546153"/>
            <a:ext cx="3284737" cy="215444"/>
          </a:xfrm>
          <a:prstGeom prst="rect">
            <a:avLst/>
          </a:prstGeom>
          <a:noFill/>
        </p:spPr>
        <p:txBody>
          <a:bodyPr wrap="square" rtlCol="0">
            <a:spAutoFit/>
          </a:bodyPr>
          <a:lstStyle/>
          <a:p>
            <a:r>
              <a:rPr lang="en-GB" sz="800" dirty="0"/>
              <a:t>(Springfield infant school &amp; nursery. 2016)</a:t>
            </a:r>
          </a:p>
        </p:txBody>
      </p:sp>
      <p:sp>
        <p:nvSpPr>
          <p:cNvPr id="7" name="TextBox 6">
            <a:extLst>
              <a:ext uri="{FF2B5EF4-FFF2-40B4-BE49-F238E27FC236}">
                <a16:creationId xmlns:a16="http://schemas.microsoft.com/office/drawing/2014/main" id="{69B56A26-EF29-43B0-A983-ED0CAD784B12}"/>
              </a:ext>
            </a:extLst>
          </p:cNvPr>
          <p:cNvSpPr txBox="1"/>
          <p:nvPr/>
        </p:nvSpPr>
        <p:spPr>
          <a:xfrm>
            <a:off x="4734501" y="5190883"/>
            <a:ext cx="5122415" cy="923330"/>
          </a:xfrm>
          <a:prstGeom prst="rect">
            <a:avLst/>
          </a:prstGeom>
          <a:noFill/>
        </p:spPr>
        <p:txBody>
          <a:bodyPr wrap="square" rtlCol="0">
            <a:spAutoFit/>
          </a:bodyPr>
          <a:lstStyle/>
          <a:p>
            <a:r>
              <a:rPr lang="en-GB" dirty="0">
                <a:solidFill>
                  <a:schemeClr val="accent4"/>
                </a:solidFill>
              </a:rPr>
              <a:t>Gold rights respecting awarded school – children’s rights are at the core of every aspect of school life.</a:t>
            </a:r>
          </a:p>
        </p:txBody>
      </p:sp>
      <p:sp>
        <p:nvSpPr>
          <p:cNvPr id="8" name="TextBox 7">
            <a:extLst>
              <a:ext uri="{FF2B5EF4-FFF2-40B4-BE49-F238E27FC236}">
                <a16:creationId xmlns:a16="http://schemas.microsoft.com/office/drawing/2014/main" id="{89EFB816-62D1-4E2C-8BDA-AD509111009F}"/>
              </a:ext>
            </a:extLst>
          </p:cNvPr>
          <p:cNvSpPr txBox="1"/>
          <p:nvPr/>
        </p:nvSpPr>
        <p:spPr>
          <a:xfrm>
            <a:off x="172550" y="274493"/>
            <a:ext cx="3760257" cy="1200329"/>
          </a:xfrm>
          <a:prstGeom prst="rect">
            <a:avLst/>
          </a:prstGeom>
          <a:noFill/>
        </p:spPr>
        <p:txBody>
          <a:bodyPr wrap="square" rtlCol="0">
            <a:spAutoFit/>
          </a:bodyPr>
          <a:lstStyle/>
          <a:p>
            <a:r>
              <a:rPr lang="en-GB" dirty="0"/>
              <a:t>Teaching and learning  provide an environment which prepares pupils as confident, happy citizens.</a:t>
            </a:r>
          </a:p>
        </p:txBody>
      </p:sp>
    </p:spTree>
    <p:extLst>
      <p:ext uri="{BB962C8B-B14F-4D97-AF65-F5344CB8AC3E}">
        <p14:creationId xmlns:p14="http://schemas.microsoft.com/office/powerpoint/2010/main" val="4237251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any, white, table, room&#10;&#10;Description automatically generated">
            <a:extLst>
              <a:ext uri="{FF2B5EF4-FFF2-40B4-BE49-F238E27FC236}">
                <a16:creationId xmlns:a16="http://schemas.microsoft.com/office/drawing/2014/main" id="{ED577C21-DDB7-46B8-9A31-98269CC978CB}"/>
              </a:ext>
            </a:extLst>
          </p:cNvPr>
          <p:cNvPicPr>
            <a:picLocks noChangeAspect="1"/>
          </p:cNvPicPr>
          <p:nvPr/>
        </p:nvPicPr>
        <p:blipFill rotWithShape="1">
          <a:blip r:embed="rId2">
            <a:extLst>
              <a:ext uri="{28A0092B-C50C-407E-A947-70E740481C1C}">
                <a14:useLocalDpi xmlns:a14="http://schemas.microsoft.com/office/drawing/2010/main" val="0"/>
              </a:ext>
            </a:extLst>
          </a:blip>
          <a:srcRect l="4584" t="14305" r="1771" b="23890"/>
          <a:stretch/>
        </p:blipFill>
        <p:spPr>
          <a:xfrm>
            <a:off x="2173919" y="1530345"/>
            <a:ext cx="7671417" cy="379730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48379E52-F5BF-4EA9-B6E7-052A76E3DE6F}"/>
              </a:ext>
            </a:extLst>
          </p:cNvPr>
          <p:cNvSpPr txBox="1"/>
          <p:nvPr/>
        </p:nvSpPr>
        <p:spPr>
          <a:xfrm>
            <a:off x="292962" y="267291"/>
            <a:ext cx="8371643" cy="646331"/>
          </a:xfrm>
          <a:prstGeom prst="rect">
            <a:avLst/>
          </a:prstGeom>
          <a:noFill/>
        </p:spPr>
        <p:txBody>
          <a:bodyPr wrap="square" rtlCol="0">
            <a:spAutoFit/>
          </a:bodyPr>
          <a:lstStyle/>
          <a:p>
            <a:r>
              <a:rPr lang="en-GB" dirty="0"/>
              <a:t>Eco Council gives pupils a voice on matters within the school and a platform to speak to Governors on matters that effect them within school.</a:t>
            </a:r>
          </a:p>
        </p:txBody>
      </p:sp>
      <p:sp>
        <p:nvSpPr>
          <p:cNvPr id="5" name="TextBox 4">
            <a:extLst>
              <a:ext uri="{FF2B5EF4-FFF2-40B4-BE49-F238E27FC236}">
                <a16:creationId xmlns:a16="http://schemas.microsoft.com/office/drawing/2014/main" id="{CFADD37C-B08F-47C4-BF24-4E0899BE6846}"/>
              </a:ext>
            </a:extLst>
          </p:cNvPr>
          <p:cNvSpPr txBox="1"/>
          <p:nvPr/>
        </p:nvSpPr>
        <p:spPr>
          <a:xfrm>
            <a:off x="7022237" y="5672831"/>
            <a:ext cx="4358936" cy="369332"/>
          </a:xfrm>
          <a:prstGeom prst="rect">
            <a:avLst/>
          </a:prstGeom>
          <a:noFill/>
        </p:spPr>
        <p:txBody>
          <a:bodyPr wrap="square" rtlCol="0">
            <a:spAutoFit/>
          </a:bodyPr>
          <a:lstStyle/>
          <a:p>
            <a:r>
              <a:rPr lang="en-GB" dirty="0"/>
              <a:t>Platinum awarded school</a:t>
            </a:r>
          </a:p>
        </p:txBody>
      </p:sp>
    </p:spTree>
    <p:extLst>
      <p:ext uri="{BB962C8B-B14F-4D97-AF65-F5344CB8AC3E}">
        <p14:creationId xmlns:p14="http://schemas.microsoft.com/office/powerpoint/2010/main" val="3389113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room, refrigerator, white, table&#10;&#10;Description automatically generated">
            <a:extLst>
              <a:ext uri="{FF2B5EF4-FFF2-40B4-BE49-F238E27FC236}">
                <a16:creationId xmlns:a16="http://schemas.microsoft.com/office/drawing/2014/main" id="{575A7E2C-094C-49EB-AA6B-0F54F8C31623}"/>
              </a:ext>
            </a:extLst>
          </p:cNvPr>
          <p:cNvPicPr>
            <a:picLocks noChangeAspect="1"/>
          </p:cNvPicPr>
          <p:nvPr/>
        </p:nvPicPr>
        <p:blipFill rotWithShape="1">
          <a:blip r:embed="rId2">
            <a:extLst>
              <a:ext uri="{28A0092B-C50C-407E-A947-70E740481C1C}">
                <a14:useLocalDpi xmlns:a14="http://schemas.microsoft.com/office/drawing/2010/main" val="0"/>
              </a:ext>
            </a:extLst>
          </a:blip>
          <a:srcRect l="12777" t="20555" r="14075" b="19028"/>
          <a:stretch/>
        </p:blipFill>
        <p:spPr>
          <a:xfrm>
            <a:off x="3995043" y="1196636"/>
            <a:ext cx="3762375" cy="41433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CB4D7199-0368-4AEE-8BAD-697566DF5CDE}"/>
              </a:ext>
            </a:extLst>
          </p:cNvPr>
          <p:cNvSpPr txBox="1"/>
          <p:nvPr/>
        </p:nvSpPr>
        <p:spPr>
          <a:xfrm>
            <a:off x="8460419" y="1196636"/>
            <a:ext cx="2476870" cy="369332"/>
          </a:xfrm>
          <a:prstGeom prst="rect">
            <a:avLst/>
          </a:prstGeom>
          <a:noFill/>
          <a:ln w="28575">
            <a:solidFill>
              <a:srgbClr val="FFFF00"/>
            </a:solidFill>
          </a:ln>
        </p:spPr>
        <p:txBody>
          <a:bodyPr wrap="square" rtlCol="0">
            <a:spAutoFit/>
          </a:bodyPr>
          <a:lstStyle/>
          <a:p>
            <a:r>
              <a:rPr lang="en-GB" dirty="0"/>
              <a:t>Friends of the school</a:t>
            </a:r>
          </a:p>
        </p:txBody>
      </p:sp>
      <p:sp>
        <p:nvSpPr>
          <p:cNvPr id="5" name="TextBox 4">
            <a:extLst>
              <a:ext uri="{FF2B5EF4-FFF2-40B4-BE49-F238E27FC236}">
                <a16:creationId xmlns:a16="http://schemas.microsoft.com/office/drawing/2014/main" id="{1032A578-7758-4E86-B62F-FE4F96862F61}"/>
              </a:ext>
            </a:extLst>
          </p:cNvPr>
          <p:cNvSpPr txBox="1"/>
          <p:nvPr/>
        </p:nvSpPr>
        <p:spPr>
          <a:xfrm>
            <a:off x="726396" y="1381302"/>
            <a:ext cx="2565646" cy="369332"/>
          </a:xfrm>
          <a:prstGeom prst="rect">
            <a:avLst/>
          </a:prstGeom>
          <a:noFill/>
          <a:ln w="28575">
            <a:solidFill>
              <a:srgbClr val="0039AC"/>
            </a:solidFill>
          </a:ln>
        </p:spPr>
        <p:txBody>
          <a:bodyPr wrap="square" rtlCol="0">
            <a:spAutoFit/>
          </a:bodyPr>
          <a:lstStyle/>
          <a:p>
            <a:r>
              <a:rPr lang="en-GB" dirty="0"/>
              <a:t>Family engagements</a:t>
            </a:r>
          </a:p>
        </p:txBody>
      </p:sp>
      <p:sp>
        <p:nvSpPr>
          <p:cNvPr id="6" name="TextBox 5">
            <a:extLst>
              <a:ext uri="{FF2B5EF4-FFF2-40B4-BE49-F238E27FC236}">
                <a16:creationId xmlns:a16="http://schemas.microsoft.com/office/drawing/2014/main" id="{E09D31A7-680D-4F8D-94EB-D7DBC45F8D70}"/>
              </a:ext>
            </a:extLst>
          </p:cNvPr>
          <p:cNvSpPr txBox="1"/>
          <p:nvPr/>
        </p:nvSpPr>
        <p:spPr>
          <a:xfrm>
            <a:off x="1522520" y="2898991"/>
            <a:ext cx="1376039" cy="369332"/>
          </a:xfrm>
          <a:prstGeom prst="rect">
            <a:avLst/>
          </a:prstGeom>
          <a:noFill/>
          <a:ln w="28575">
            <a:solidFill>
              <a:srgbClr val="92D050"/>
            </a:solidFill>
          </a:ln>
        </p:spPr>
        <p:txBody>
          <a:bodyPr wrap="square" rtlCol="0">
            <a:spAutoFit/>
          </a:bodyPr>
          <a:lstStyle/>
          <a:p>
            <a:r>
              <a:rPr lang="en-GB" dirty="0"/>
              <a:t>Enterprise</a:t>
            </a:r>
          </a:p>
        </p:txBody>
      </p:sp>
      <p:sp>
        <p:nvSpPr>
          <p:cNvPr id="7" name="TextBox 6">
            <a:extLst>
              <a:ext uri="{FF2B5EF4-FFF2-40B4-BE49-F238E27FC236}">
                <a16:creationId xmlns:a16="http://schemas.microsoft.com/office/drawing/2014/main" id="{DF663B1A-9519-47B2-B176-6D325B5B33AB}"/>
              </a:ext>
            </a:extLst>
          </p:cNvPr>
          <p:cNvSpPr txBox="1"/>
          <p:nvPr/>
        </p:nvSpPr>
        <p:spPr>
          <a:xfrm>
            <a:off x="8336132" y="3160450"/>
            <a:ext cx="3586579" cy="369332"/>
          </a:xfrm>
          <a:prstGeom prst="rect">
            <a:avLst/>
          </a:prstGeom>
          <a:noFill/>
          <a:ln w="28575">
            <a:solidFill>
              <a:srgbClr val="C20E93"/>
            </a:solidFill>
          </a:ln>
        </p:spPr>
        <p:txBody>
          <a:bodyPr wrap="square" rtlCol="0">
            <a:spAutoFit/>
          </a:bodyPr>
          <a:lstStyle/>
          <a:p>
            <a:r>
              <a:rPr lang="en-GB" dirty="0"/>
              <a:t>Online safety – Digital leaders</a:t>
            </a:r>
          </a:p>
        </p:txBody>
      </p:sp>
      <p:sp>
        <p:nvSpPr>
          <p:cNvPr id="8" name="TextBox 7">
            <a:extLst>
              <a:ext uri="{FF2B5EF4-FFF2-40B4-BE49-F238E27FC236}">
                <a16:creationId xmlns:a16="http://schemas.microsoft.com/office/drawing/2014/main" id="{8EE54A4B-C6B8-4B4A-A1CE-DF5C5A40F249}"/>
              </a:ext>
            </a:extLst>
          </p:cNvPr>
          <p:cNvSpPr txBox="1"/>
          <p:nvPr/>
        </p:nvSpPr>
        <p:spPr>
          <a:xfrm>
            <a:off x="1078637" y="4572000"/>
            <a:ext cx="2263806" cy="369332"/>
          </a:xfrm>
          <a:prstGeom prst="rect">
            <a:avLst/>
          </a:prstGeom>
          <a:noFill/>
          <a:ln w="28575">
            <a:solidFill>
              <a:srgbClr val="FF0000"/>
            </a:solidFill>
          </a:ln>
        </p:spPr>
        <p:txBody>
          <a:bodyPr wrap="square" rtlCol="0">
            <a:spAutoFit/>
          </a:bodyPr>
          <a:lstStyle/>
          <a:p>
            <a:r>
              <a:rPr lang="en-GB" dirty="0" err="1"/>
              <a:t>Cymreag</a:t>
            </a:r>
            <a:r>
              <a:rPr lang="en-GB" dirty="0"/>
              <a:t> leaders</a:t>
            </a:r>
          </a:p>
        </p:txBody>
      </p:sp>
      <p:sp>
        <p:nvSpPr>
          <p:cNvPr id="9" name="TextBox 8">
            <a:extLst>
              <a:ext uri="{FF2B5EF4-FFF2-40B4-BE49-F238E27FC236}">
                <a16:creationId xmlns:a16="http://schemas.microsoft.com/office/drawing/2014/main" id="{EAF18577-878D-428C-B3BE-28B36AA5A334}"/>
              </a:ext>
            </a:extLst>
          </p:cNvPr>
          <p:cNvSpPr txBox="1"/>
          <p:nvPr/>
        </p:nvSpPr>
        <p:spPr>
          <a:xfrm>
            <a:off x="279646" y="232945"/>
            <a:ext cx="6272075" cy="369332"/>
          </a:xfrm>
          <a:prstGeom prst="rect">
            <a:avLst/>
          </a:prstGeom>
          <a:noFill/>
        </p:spPr>
        <p:txBody>
          <a:bodyPr wrap="square" rtlCol="0">
            <a:spAutoFit/>
          </a:bodyPr>
          <a:lstStyle/>
          <a:p>
            <a:r>
              <a:rPr lang="en-GB" dirty="0"/>
              <a:t>ESDGC – involving families &amp; the community; </a:t>
            </a:r>
          </a:p>
        </p:txBody>
      </p:sp>
    </p:spTree>
    <p:extLst>
      <p:ext uri="{BB962C8B-B14F-4D97-AF65-F5344CB8AC3E}">
        <p14:creationId xmlns:p14="http://schemas.microsoft.com/office/powerpoint/2010/main" val="3688789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red and white shirt&#10;&#10;Description automatically generated">
            <a:extLst>
              <a:ext uri="{FF2B5EF4-FFF2-40B4-BE49-F238E27FC236}">
                <a16:creationId xmlns:a16="http://schemas.microsoft.com/office/drawing/2014/main" id="{D14E2086-9FDD-4766-9138-6A55FB8F31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0" y="1622282"/>
            <a:ext cx="4572000" cy="36134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B6738AC6-5557-4A78-8505-51C135D7AF11}"/>
              </a:ext>
            </a:extLst>
          </p:cNvPr>
          <p:cNvSpPr txBox="1"/>
          <p:nvPr/>
        </p:nvSpPr>
        <p:spPr>
          <a:xfrm>
            <a:off x="772357" y="301841"/>
            <a:ext cx="5797119" cy="369332"/>
          </a:xfrm>
          <a:prstGeom prst="rect">
            <a:avLst/>
          </a:prstGeom>
          <a:noFill/>
          <a:ln>
            <a:solidFill>
              <a:schemeClr val="tx1"/>
            </a:solidFill>
          </a:ln>
        </p:spPr>
        <p:txBody>
          <a:bodyPr wrap="square" rtlCol="0">
            <a:spAutoFit/>
          </a:bodyPr>
          <a:lstStyle/>
          <a:p>
            <a:r>
              <a:rPr lang="en-GB" dirty="0"/>
              <a:t>Uniform is not compulsory within the school setting. </a:t>
            </a:r>
          </a:p>
        </p:txBody>
      </p:sp>
      <p:sp>
        <p:nvSpPr>
          <p:cNvPr id="6" name="TextBox 5">
            <a:extLst>
              <a:ext uri="{FF2B5EF4-FFF2-40B4-BE49-F238E27FC236}">
                <a16:creationId xmlns:a16="http://schemas.microsoft.com/office/drawing/2014/main" id="{E8146541-53E2-457F-BC77-80FCB5A760D9}"/>
              </a:ext>
            </a:extLst>
          </p:cNvPr>
          <p:cNvSpPr txBox="1"/>
          <p:nvPr/>
        </p:nvSpPr>
        <p:spPr>
          <a:xfrm>
            <a:off x="470516" y="1859339"/>
            <a:ext cx="2956264" cy="2970044"/>
          </a:xfrm>
          <a:prstGeom prst="rect">
            <a:avLst/>
          </a:prstGeom>
          <a:noFill/>
        </p:spPr>
        <p:txBody>
          <a:bodyPr wrap="square" rtlCol="0">
            <a:spAutoFit/>
          </a:bodyPr>
          <a:lstStyle/>
          <a:p>
            <a:endParaRPr lang="en-GB" sz="1100" dirty="0"/>
          </a:p>
          <a:p>
            <a:r>
              <a:rPr lang="en-GB" sz="1100" b="1" dirty="0"/>
              <a:t>Innovation </a:t>
            </a:r>
            <a:r>
              <a:rPr lang="en-GB" sz="1100" b="1" dirty="0" err="1"/>
              <a:t>Schoolwear</a:t>
            </a:r>
            <a:r>
              <a:rPr lang="en-GB" sz="1100" b="1" dirty="0"/>
              <a:t> </a:t>
            </a:r>
            <a:r>
              <a:rPr lang="en-GB" sz="1100" dirty="0"/>
              <a:t>have a ethical trading policy which includes: </a:t>
            </a:r>
          </a:p>
          <a:p>
            <a:endParaRPr lang="en-GB" sz="1100" dirty="0"/>
          </a:p>
          <a:p>
            <a:pPr marL="171450" indent="-171450">
              <a:buFont typeface="Arial" panose="020B0604020202020204" pitchFamily="34" charset="0"/>
              <a:buChar char="•"/>
            </a:pPr>
            <a:r>
              <a:rPr lang="en-GB" sz="1100" dirty="0"/>
              <a:t>All local standards and laws of their country</a:t>
            </a:r>
          </a:p>
          <a:p>
            <a:pPr marL="171450" indent="-171450">
              <a:buFont typeface="Arial" panose="020B0604020202020204" pitchFamily="34" charset="0"/>
              <a:buChar char="•"/>
            </a:pPr>
            <a:r>
              <a:rPr lang="en-GB" sz="1100" dirty="0"/>
              <a:t>No forced, bonded or involuntary labour</a:t>
            </a:r>
          </a:p>
          <a:p>
            <a:pPr marL="171450" indent="-171450">
              <a:buFont typeface="Arial" panose="020B0604020202020204" pitchFamily="34" charset="0"/>
              <a:buChar char="•"/>
            </a:pPr>
            <a:r>
              <a:rPr lang="en-GB" sz="1100" dirty="0"/>
              <a:t>No child labour</a:t>
            </a:r>
          </a:p>
          <a:p>
            <a:pPr marL="171450" indent="-171450">
              <a:buFont typeface="Arial" panose="020B0604020202020204" pitchFamily="34" charset="0"/>
              <a:buChar char="•"/>
            </a:pPr>
            <a:r>
              <a:rPr lang="en-GB" sz="1100" dirty="0"/>
              <a:t>Human and civil rights are respected</a:t>
            </a:r>
          </a:p>
          <a:p>
            <a:pPr marL="171450" indent="-171450">
              <a:buFont typeface="Arial" panose="020B0604020202020204" pitchFamily="34" charset="0"/>
              <a:buChar char="•"/>
            </a:pPr>
            <a:r>
              <a:rPr lang="en-GB" sz="1100" dirty="0"/>
              <a:t>Health &amp; Safety standards</a:t>
            </a:r>
          </a:p>
          <a:p>
            <a:pPr marL="171450" indent="-171450">
              <a:buFont typeface="Arial" panose="020B0604020202020204" pitchFamily="34" charset="0"/>
              <a:buChar char="•"/>
            </a:pPr>
            <a:r>
              <a:rPr lang="en-GB" sz="1100" dirty="0"/>
              <a:t>Wages meet the minimum local standards and working hours comply with local national standards</a:t>
            </a:r>
          </a:p>
          <a:p>
            <a:pPr marL="171450" indent="-171450">
              <a:buFont typeface="Arial" panose="020B0604020202020204" pitchFamily="34" charset="0"/>
              <a:buChar char="•"/>
            </a:pPr>
            <a:r>
              <a:rPr lang="en-GB" sz="1100" dirty="0"/>
              <a:t>Sewing and fabric quality standards</a:t>
            </a:r>
          </a:p>
          <a:p>
            <a:pPr marL="171450" indent="-171450">
              <a:buFont typeface="Arial" panose="020B0604020202020204" pitchFamily="34" charset="0"/>
              <a:buChar char="•"/>
            </a:pPr>
            <a:r>
              <a:rPr lang="en-GB" sz="1100" dirty="0"/>
              <a:t>Bribery either to customers or from suppliers is not acceptable</a:t>
            </a:r>
          </a:p>
        </p:txBody>
      </p:sp>
      <p:sp>
        <p:nvSpPr>
          <p:cNvPr id="7" name="Rectangle 6">
            <a:extLst>
              <a:ext uri="{FF2B5EF4-FFF2-40B4-BE49-F238E27FC236}">
                <a16:creationId xmlns:a16="http://schemas.microsoft.com/office/drawing/2014/main" id="{99747018-B7B4-43BE-9311-5A760F351531}"/>
              </a:ext>
            </a:extLst>
          </p:cNvPr>
          <p:cNvSpPr/>
          <p:nvPr/>
        </p:nvSpPr>
        <p:spPr>
          <a:xfrm>
            <a:off x="281678" y="872205"/>
            <a:ext cx="2999540"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Positives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TextBox 7">
            <a:extLst>
              <a:ext uri="{FF2B5EF4-FFF2-40B4-BE49-F238E27FC236}">
                <a16:creationId xmlns:a16="http://schemas.microsoft.com/office/drawing/2014/main" id="{6A4CC5A2-1594-4305-89FE-81FDB182916C}"/>
              </a:ext>
            </a:extLst>
          </p:cNvPr>
          <p:cNvSpPr txBox="1"/>
          <p:nvPr/>
        </p:nvSpPr>
        <p:spPr>
          <a:xfrm>
            <a:off x="8824404" y="1859339"/>
            <a:ext cx="2897080" cy="2031325"/>
          </a:xfrm>
          <a:prstGeom prst="rect">
            <a:avLst/>
          </a:prstGeom>
          <a:noFill/>
        </p:spPr>
        <p:txBody>
          <a:bodyPr wrap="square" rtlCol="0">
            <a:spAutoFit/>
          </a:bodyPr>
          <a:lstStyle/>
          <a:p>
            <a:r>
              <a:rPr lang="en-GB" dirty="0"/>
              <a:t>More than 600 pupils on role, being free to wear clothes of their choice.  </a:t>
            </a:r>
          </a:p>
          <a:p>
            <a:r>
              <a:rPr lang="en-GB" dirty="0"/>
              <a:t>Are they manufactured from suppliers who have an ethical trading policy?</a:t>
            </a:r>
          </a:p>
        </p:txBody>
      </p:sp>
      <p:sp>
        <p:nvSpPr>
          <p:cNvPr id="9" name="Rectangle 8">
            <a:extLst>
              <a:ext uri="{FF2B5EF4-FFF2-40B4-BE49-F238E27FC236}">
                <a16:creationId xmlns:a16="http://schemas.microsoft.com/office/drawing/2014/main" id="{D8ED2D2D-1075-4A89-83B8-1B319A0D4B51}"/>
              </a:ext>
            </a:extLst>
          </p:cNvPr>
          <p:cNvSpPr/>
          <p:nvPr/>
        </p:nvSpPr>
        <p:spPr>
          <a:xfrm>
            <a:off x="8489442" y="729556"/>
            <a:ext cx="356700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Negatives</a:t>
            </a:r>
          </a:p>
        </p:txBody>
      </p:sp>
    </p:spTree>
    <p:extLst>
      <p:ext uri="{BB962C8B-B14F-4D97-AF65-F5344CB8AC3E}">
        <p14:creationId xmlns:p14="http://schemas.microsoft.com/office/powerpoint/2010/main" val="4161118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71" name="Rounded Rectangle 7">
            <a:extLst>
              <a:ext uri="{FF2B5EF4-FFF2-40B4-BE49-F238E27FC236}">
                <a16:creationId xmlns:a16="http://schemas.microsoft.com/office/drawing/2014/main" id="{C0606E1B-B00B-4EA0-91C9-93AF33751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358" y="799063"/>
            <a:ext cx="7009395" cy="5260058"/>
          </a:xfrm>
          <a:prstGeom prst="roundRect">
            <a:avLst>
              <a:gd name="adj" fmla="val 3812"/>
            </a:avLst>
          </a:prstGeom>
          <a:solidFill>
            <a:srgbClr val="FFFFFF"/>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Bronfenbrenner's ecological model. Diagram by Joel Gibbs based on ...">
            <a:extLst>
              <a:ext uri="{FF2B5EF4-FFF2-40B4-BE49-F238E27FC236}">
                <a16:creationId xmlns:a16="http://schemas.microsoft.com/office/drawing/2014/main" id="{AD6EBF0F-D29A-4A9E-9440-506DCBD8D2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27879" y="1123525"/>
            <a:ext cx="4688353" cy="46111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9262D6E-F8EC-4C3B-B445-C8FA0C7297CF}"/>
              </a:ext>
            </a:extLst>
          </p:cNvPr>
          <p:cNvSpPr txBox="1"/>
          <p:nvPr/>
        </p:nvSpPr>
        <p:spPr>
          <a:xfrm>
            <a:off x="9172575" y="6098241"/>
            <a:ext cx="4343400" cy="246221"/>
          </a:xfrm>
          <a:prstGeom prst="rect">
            <a:avLst/>
          </a:prstGeom>
          <a:noFill/>
        </p:spPr>
        <p:txBody>
          <a:bodyPr wrap="square" rtlCol="0">
            <a:spAutoFit/>
          </a:bodyPr>
          <a:lstStyle/>
          <a:p>
            <a:r>
              <a:rPr lang="en-GB" sz="1000" dirty="0"/>
              <a:t>(Scott, 2016)</a:t>
            </a:r>
          </a:p>
        </p:txBody>
      </p:sp>
      <p:sp>
        <p:nvSpPr>
          <p:cNvPr id="3" name="TextBox 2">
            <a:extLst>
              <a:ext uri="{FF2B5EF4-FFF2-40B4-BE49-F238E27FC236}">
                <a16:creationId xmlns:a16="http://schemas.microsoft.com/office/drawing/2014/main" id="{A12A11B1-9A3C-424A-80C5-670DAA4746D1}"/>
              </a:ext>
            </a:extLst>
          </p:cNvPr>
          <p:cNvSpPr txBox="1"/>
          <p:nvPr/>
        </p:nvSpPr>
        <p:spPr>
          <a:xfrm>
            <a:off x="563687" y="2913263"/>
            <a:ext cx="2343150" cy="646331"/>
          </a:xfrm>
          <a:prstGeom prst="rect">
            <a:avLst/>
          </a:prstGeom>
          <a:noFill/>
          <a:ln w="38100">
            <a:solidFill>
              <a:schemeClr val="tx1"/>
            </a:solidFill>
          </a:ln>
        </p:spPr>
        <p:txBody>
          <a:bodyPr wrap="square" rtlCol="0">
            <a:spAutoFit/>
          </a:bodyPr>
          <a:lstStyle/>
          <a:p>
            <a:r>
              <a:rPr lang="en-GB" dirty="0"/>
              <a:t>Bronfenbrenner's ecological model.</a:t>
            </a:r>
          </a:p>
        </p:txBody>
      </p:sp>
    </p:spTree>
    <p:extLst>
      <p:ext uri="{BB962C8B-B14F-4D97-AF65-F5344CB8AC3E}">
        <p14:creationId xmlns:p14="http://schemas.microsoft.com/office/powerpoint/2010/main" val="2935897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67F519-8552-4616-B3CF-670121613150}"/>
              </a:ext>
            </a:extLst>
          </p:cNvPr>
          <p:cNvSpPr txBox="1"/>
          <p:nvPr/>
        </p:nvSpPr>
        <p:spPr>
          <a:xfrm>
            <a:off x="665825" y="443883"/>
            <a:ext cx="10937290" cy="3785652"/>
          </a:xfrm>
          <a:prstGeom prst="rect">
            <a:avLst/>
          </a:prstGeom>
          <a:noFill/>
        </p:spPr>
        <p:txBody>
          <a:bodyPr wrap="square" rtlCol="0">
            <a:spAutoFit/>
          </a:bodyPr>
          <a:lstStyle/>
          <a:p>
            <a:r>
              <a:rPr lang="en-GB" sz="1200" b="1" u="sng" dirty="0"/>
              <a:t>References</a:t>
            </a:r>
          </a:p>
          <a:p>
            <a:endParaRPr lang="en-GB" sz="1200" b="1" u="sng" dirty="0"/>
          </a:p>
          <a:p>
            <a:r>
              <a:rPr lang="en-GB" sz="1200" dirty="0"/>
              <a:t>Donaldson. G. (2015) </a:t>
            </a:r>
            <a:r>
              <a:rPr lang="en-GB" sz="1200" i="1" dirty="0"/>
              <a:t>Successful futures - Independent Review of Curriculum and Assessment Arrangements in Wales </a:t>
            </a:r>
            <a:r>
              <a:rPr lang="en-GB" sz="1200" dirty="0"/>
              <a:t>[Report]. Available at: </a:t>
            </a:r>
            <a:r>
              <a:rPr lang="en-GB" sz="1200" dirty="0">
                <a:hlinkClick r:id="rId2" action="ppaction://hlinkfile"/>
              </a:rPr>
              <a:t>file:///C:/Users/Zbook/Downloads/Donaldson%20Report%20-%20Successful%20Futures%20-%20Independent%20Review%20of%20Curriculum%20and%20Assessment%20Arrangements%20in%20Wales%20(3).pdf</a:t>
            </a:r>
            <a:r>
              <a:rPr lang="en-GB" sz="1200" dirty="0"/>
              <a:t> Accessed: 20 March 2020.</a:t>
            </a:r>
          </a:p>
          <a:p>
            <a:endParaRPr lang="en-GB" sz="1200" dirty="0"/>
          </a:p>
          <a:p>
            <a:r>
              <a:rPr lang="en-GB" sz="1200" dirty="0"/>
              <a:t> National Geographic (2019) </a:t>
            </a:r>
            <a:r>
              <a:rPr lang="en-GB" sz="1200" i="1" dirty="0"/>
              <a:t>Sustainable Development Goals</a:t>
            </a:r>
            <a:r>
              <a:rPr lang="en-GB" sz="1200" dirty="0"/>
              <a:t>. [Article]. Available at: </a:t>
            </a:r>
            <a:r>
              <a:rPr lang="en-GB" sz="1200" dirty="0">
                <a:hlinkClick r:id="rId3"/>
              </a:rPr>
              <a:t>https://www.nationalgeographic.org/article/sustainable-development-goals/</a:t>
            </a:r>
            <a:r>
              <a:rPr lang="en-GB" sz="1200" dirty="0"/>
              <a:t> Accessed:17 March 2020.</a:t>
            </a:r>
          </a:p>
          <a:p>
            <a:endParaRPr lang="en-GB" sz="1200" dirty="0"/>
          </a:p>
          <a:p>
            <a:r>
              <a:rPr lang="en-GB" sz="1200" dirty="0"/>
              <a:t>Scott, K, Laing, P and Park, J (2016) </a:t>
            </a:r>
            <a:r>
              <a:rPr lang="en-GB" sz="1200" i="1" dirty="0"/>
              <a:t>Housing Children: South Auckland The Housing Pathways Longitudinal Study</a:t>
            </a:r>
            <a:r>
              <a:rPr lang="en-GB" sz="1200" dirty="0"/>
              <a:t>. Auckland: Department of Anthropology, University of Auckland</a:t>
            </a:r>
          </a:p>
          <a:p>
            <a:endParaRPr lang="en-GB" sz="1200" dirty="0"/>
          </a:p>
          <a:p>
            <a:r>
              <a:rPr lang="en-GB" sz="1200" dirty="0"/>
              <a:t>Springfield Infant School &amp; Nursery (2016) </a:t>
            </a:r>
            <a:r>
              <a:rPr lang="en-GB" sz="1200" i="1" dirty="0"/>
              <a:t>UNICEF’s Rights Respecting School Award.</a:t>
            </a:r>
            <a:r>
              <a:rPr lang="en-GB" sz="1200" dirty="0"/>
              <a:t> Available </a:t>
            </a:r>
            <a:r>
              <a:rPr lang="en-GB" sz="1200" dirty="0" err="1"/>
              <a:t>at:</a:t>
            </a:r>
            <a:r>
              <a:rPr lang="en-GB" sz="1200" dirty="0" err="1">
                <a:hlinkClick r:id="rId4"/>
              </a:rPr>
              <a:t>http</a:t>
            </a:r>
            <a:r>
              <a:rPr lang="en-GB" sz="1200" dirty="0">
                <a:hlinkClick r:id="rId4"/>
              </a:rPr>
              <a:t>://springfieldschool.co.uk/</a:t>
            </a:r>
            <a:r>
              <a:rPr lang="en-GB" sz="1200" dirty="0" err="1">
                <a:hlinkClick r:id="rId4"/>
              </a:rPr>
              <a:t>unicefs</a:t>
            </a:r>
            <a:r>
              <a:rPr lang="en-GB" sz="1200" dirty="0">
                <a:hlinkClick r:id="rId4"/>
              </a:rPr>
              <a:t>-rights-respecting-school-award/</a:t>
            </a:r>
            <a:r>
              <a:rPr lang="en-GB" sz="1200" dirty="0"/>
              <a:t> Accessed: 20 March 2020.</a:t>
            </a:r>
          </a:p>
          <a:p>
            <a:endParaRPr lang="en-GB" sz="1200" dirty="0"/>
          </a:p>
          <a:p>
            <a:r>
              <a:rPr lang="en-GB" sz="1200" dirty="0"/>
              <a:t>Welsh Assembly Government (2003) </a:t>
            </a:r>
            <a:r>
              <a:rPr lang="en-GB" sz="1200" i="1" dirty="0"/>
              <a:t>Education for Sustainable Development and Global Citizenship A Common Understanding for Schools.</a:t>
            </a:r>
            <a:r>
              <a:rPr lang="en-GB" sz="1200" dirty="0"/>
              <a:t> Available at: </a:t>
            </a:r>
            <a:r>
              <a:rPr lang="en-GB" sz="1200" dirty="0">
                <a:hlinkClick r:id="rId5"/>
              </a:rPr>
              <a:t>https://hwb.gov.wales/storage/eaf467e6-30fe-45c9-93ef-cb30f31f1c90/common-understanding-for-school.pdf</a:t>
            </a:r>
            <a:r>
              <a:rPr lang="en-GB" sz="1200" dirty="0"/>
              <a:t> Accessed: 17 March 2020.</a:t>
            </a:r>
          </a:p>
          <a:p>
            <a:endParaRPr lang="en-GB" sz="1200" dirty="0"/>
          </a:p>
          <a:p>
            <a:endParaRPr lang="en-GB" sz="1200" dirty="0"/>
          </a:p>
        </p:txBody>
      </p:sp>
    </p:spTree>
    <p:extLst>
      <p:ext uri="{BB962C8B-B14F-4D97-AF65-F5344CB8AC3E}">
        <p14:creationId xmlns:p14="http://schemas.microsoft.com/office/powerpoint/2010/main" val="38881742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otalTime>76</TotalTime>
  <Words>1056</Words>
  <Application>Microsoft Office PowerPoint</Application>
  <PresentationFormat>Widescreen</PresentationFormat>
  <Paragraphs>105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Bahnschrift</vt:lpstr>
      <vt:lpstr>Century Gothic</vt:lpstr>
      <vt:lpstr>Mesh</vt:lpstr>
      <vt:lpstr>PowerPoint Presentation</vt:lpstr>
      <vt:lpstr>PowerPoint Presentation</vt:lpstr>
      <vt:lpstr>PowerPoint Presentation</vt:lpstr>
      <vt:lpstr>PowerPoint Presentation</vt:lpstr>
      <vt:lpstr>The way children are being educated promotes global citizenship;</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freya james</dc:creator>
  <cp:lastModifiedBy>freya james</cp:lastModifiedBy>
  <cp:revision>6</cp:revision>
  <dcterms:created xsi:type="dcterms:W3CDTF">2020-03-27T21:08:10Z</dcterms:created>
  <dcterms:modified xsi:type="dcterms:W3CDTF">2020-03-27T22:24:28Z</dcterms:modified>
</cp:coreProperties>
</file>