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4"/>
  </p:notesMasterIdLst>
  <p:handoutMasterIdLst>
    <p:handoutMasterId r:id="rId65"/>
  </p:handoutMasterIdLst>
  <p:sldIdLst>
    <p:sldId id="277" r:id="rId2"/>
    <p:sldId id="257" r:id="rId3"/>
    <p:sldId id="261" r:id="rId4"/>
    <p:sldId id="278" r:id="rId5"/>
    <p:sldId id="342" r:id="rId6"/>
    <p:sldId id="286" r:id="rId7"/>
    <p:sldId id="287" r:id="rId8"/>
    <p:sldId id="308" r:id="rId9"/>
    <p:sldId id="262" r:id="rId10"/>
    <p:sldId id="263" r:id="rId11"/>
    <p:sldId id="264" r:id="rId12"/>
    <p:sldId id="265" r:id="rId13"/>
    <p:sldId id="310" r:id="rId14"/>
    <p:sldId id="343" r:id="rId15"/>
    <p:sldId id="344" r:id="rId16"/>
    <p:sldId id="473" r:id="rId17"/>
    <p:sldId id="266" r:id="rId18"/>
    <p:sldId id="268" r:id="rId19"/>
    <p:sldId id="474" r:id="rId20"/>
    <p:sldId id="475" r:id="rId21"/>
    <p:sldId id="311" r:id="rId22"/>
    <p:sldId id="279" r:id="rId23"/>
    <p:sldId id="476" r:id="rId24"/>
    <p:sldId id="477" r:id="rId25"/>
    <p:sldId id="478" r:id="rId26"/>
    <p:sldId id="479" r:id="rId27"/>
    <p:sldId id="480" r:id="rId28"/>
    <p:sldId id="481" r:id="rId29"/>
    <p:sldId id="312" r:id="rId30"/>
    <p:sldId id="269" r:id="rId31"/>
    <p:sldId id="313" r:id="rId32"/>
    <p:sldId id="482" r:id="rId33"/>
    <p:sldId id="314" r:id="rId34"/>
    <p:sldId id="315" r:id="rId35"/>
    <p:sldId id="316" r:id="rId36"/>
    <p:sldId id="317" r:id="rId37"/>
    <p:sldId id="321" r:id="rId38"/>
    <p:sldId id="331" r:id="rId39"/>
    <p:sldId id="332" r:id="rId40"/>
    <p:sldId id="333" r:id="rId41"/>
    <p:sldId id="328" r:id="rId42"/>
    <p:sldId id="487" r:id="rId43"/>
    <p:sldId id="273" r:id="rId44"/>
    <p:sldId id="485" r:id="rId45"/>
    <p:sldId id="318" r:id="rId46"/>
    <p:sldId id="319" r:id="rId47"/>
    <p:sldId id="320" r:id="rId48"/>
    <p:sldId id="323" r:id="rId49"/>
    <p:sldId id="483" r:id="rId50"/>
    <p:sldId id="334" r:id="rId51"/>
    <p:sldId id="335" r:id="rId52"/>
    <p:sldId id="272" r:id="rId53"/>
    <p:sldId id="484" r:id="rId54"/>
    <p:sldId id="258" r:id="rId55"/>
    <p:sldId id="324" r:id="rId56"/>
    <p:sldId id="326" r:id="rId57"/>
    <p:sldId id="336" r:id="rId58"/>
    <p:sldId id="337" r:id="rId59"/>
    <p:sldId id="338" r:id="rId60"/>
    <p:sldId id="339" r:id="rId61"/>
    <p:sldId id="340" r:id="rId62"/>
    <p:sldId id="488" r:id="rId6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112" d="100"/>
          <a:sy n="112" d="100"/>
        </p:scale>
        <p:origin x="144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Workbook template will offer pre-prepared organisation and embedded calculations that provide the user with what they need, for example invoices or payslips. Students will not need to use a template in this module but may find these useful in the workplace. </a:t>
            </a:r>
          </a:p>
          <a:p>
            <a:endParaRPr lang="en-GB" dirty="0"/>
          </a:p>
          <a:p>
            <a:r>
              <a:rPr lang="en-GB" dirty="0"/>
              <a:t>The worksheet or spreadsheet as its much more commonly known is like the first page of a ledger or book, one worksheet is provided as default but further worksheets can be added using the + tab at the bottom of the worksheet. </a:t>
            </a:r>
          </a:p>
          <a:p>
            <a:endParaRPr lang="en-GB" dirty="0"/>
          </a:p>
          <a:p>
            <a:r>
              <a:rPr lang="en-GB" dirty="0"/>
              <a:t>When describing the Rows, Columns and Cells – you may find it helpful to have a blank workbook open to refer to with the students – A labelled image does appear on the next slide. </a:t>
            </a:r>
          </a:p>
        </p:txBody>
      </p:sp>
      <p:sp>
        <p:nvSpPr>
          <p:cNvPr id="4" name="Slide Number Placeholder 3"/>
          <p:cNvSpPr>
            <a:spLocks noGrp="1"/>
          </p:cNvSpPr>
          <p:nvPr>
            <p:ph type="sldNum" sz="quarter" idx="5"/>
          </p:nvPr>
        </p:nvSpPr>
        <p:spPr/>
        <p:txBody>
          <a:bodyPr/>
          <a:lstStyle/>
          <a:p>
            <a:fld id="{65179626-DD9D-41A0-956E-521A6669CC5F}" type="slidenum">
              <a:rPr lang="en-GB" smtClean="0"/>
              <a:t>9</a:t>
            </a:fld>
            <a:endParaRPr lang="en-GB"/>
          </a:p>
        </p:txBody>
      </p:sp>
    </p:spTree>
    <p:extLst>
      <p:ext uri="{BB962C8B-B14F-4D97-AF65-F5344CB8AC3E}">
        <p14:creationId xmlns:p14="http://schemas.microsoft.com/office/powerpoint/2010/main" val="2202288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labelled parts of a workbook. </a:t>
            </a:r>
          </a:p>
        </p:txBody>
      </p:sp>
      <p:sp>
        <p:nvSpPr>
          <p:cNvPr id="4" name="Slide Number Placeholder 3"/>
          <p:cNvSpPr>
            <a:spLocks noGrp="1"/>
          </p:cNvSpPr>
          <p:nvPr>
            <p:ph type="sldNum" sz="quarter" idx="5"/>
          </p:nvPr>
        </p:nvSpPr>
        <p:spPr/>
        <p:txBody>
          <a:bodyPr/>
          <a:lstStyle/>
          <a:p>
            <a:fld id="{65179626-DD9D-41A0-956E-521A6669CC5F}" type="slidenum">
              <a:rPr lang="en-GB" smtClean="0"/>
              <a:t>10</a:t>
            </a:fld>
            <a:endParaRPr lang="en-GB"/>
          </a:p>
        </p:txBody>
      </p:sp>
    </p:spTree>
    <p:extLst>
      <p:ext uri="{BB962C8B-B14F-4D97-AF65-F5344CB8AC3E}">
        <p14:creationId xmlns:p14="http://schemas.microsoft.com/office/powerpoint/2010/main" val="515796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and simply shows how to open a blank workbook on Excel – remind student of the need to ‘save as’ </a:t>
            </a:r>
          </a:p>
        </p:txBody>
      </p:sp>
      <p:sp>
        <p:nvSpPr>
          <p:cNvPr id="4" name="Slide Number Placeholder 3"/>
          <p:cNvSpPr>
            <a:spLocks noGrp="1"/>
          </p:cNvSpPr>
          <p:nvPr>
            <p:ph type="sldNum" sz="quarter" idx="5"/>
          </p:nvPr>
        </p:nvSpPr>
        <p:spPr/>
        <p:txBody>
          <a:bodyPr/>
          <a:lstStyle/>
          <a:p>
            <a:fld id="{65179626-DD9D-41A0-956E-521A6669CC5F}" type="slidenum">
              <a:rPr lang="en-GB" smtClean="0"/>
              <a:t>11</a:t>
            </a:fld>
            <a:endParaRPr lang="en-GB"/>
          </a:p>
        </p:txBody>
      </p:sp>
    </p:spTree>
    <p:extLst>
      <p:ext uri="{BB962C8B-B14F-4D97-AF65-F5344CB8AC3E}">
        <p14:creationId xmlns:p14="http://schemas.microsoft.com/office/powerpoint/2010/main" val="387841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Remind students of the need to save and name their work when they use the OneDrive version of Excel to prevent them losing track of their different files. Remind students that do not see the Outlook view shown here to log in to www.office.com to log in to their Office 365 using their university log on. </a:t>
            </a:r>
          </a:p>
        </p:txBody>
      </p:sp>
      <p:sp>
        <p:nvSpPr>
          <p:cNvPr id="4" name="Slide Number Placeholder 3"/>
          <p:cNvSpPr>
            <a:spLocks noGrp="1"/>
          </p:cNvSpPr>
          <p:nvPr>
            <p:ph type="sldNum" sz="quarter" idx="5"/>
          </p:nvPr>
        </p:nvSpPr>
        <p:spPr/>
        <p:txBody>
          <a:bodyPr/>
          <a:lstStyle/>
          <a:p>
            <a:fld id="{65179626-DD9D-41A0-956E-521A6669CC5F}" type="slidenum">
              <a:rPr lang="en-GB" smtClean="0"/>
              <a:t>12</a:t>
            </a:fld>
            <a:endParaRPr lang="en-GB"/>
          </a:p>
        </p:txBody>
      </p:sp>
    </p:spTree>
    <p:extLst>
      <p:ext uri="{BB962C8B-B14F-4D97-AF65-F5344CB8AC3E}">
        <p14:creationId xmlns:p14="http://schemas.microsoft.com/office/powerpoint/2010/main" val="1832572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the students that if you enter data into a cell and move on to another cell, if you decide to click back to a prior cell to make a correction then the correction or adjustment needs to be made in the formula bar otherwise your original data will disappear as Excel will assume that you are entering new information and not editing old info. For example if you put a label of ‘question 1’ but you decide to put ‘Question 1’ instead, then when you return to the cell to add the capital letter if you click and type, you will need to add the full piece of information whereas the formula bar is where you can click anywhere in the cell text to edit. </a:t>
            </a:r>
          </a:p>
        </p:txBody>
      </p:sp>
      <p:sp>
        <p:nvSpPr>
          <p:cNvPr id="4" name="Slide Number Placeholder 3"/>
          <p:cNvSpPr>
            <a:spLocks noGrp="1"/>
          </p:cNvSpPr>
          <p:nvPr>
            <p:ph type="sldNum" sz="quarter" idx="5"/>
          </p:nvPr>
        </p:nvSpPr>
        <p:spPr/>
        <p:txBody>
          <a:bodyPr/>
          <a:lstStyle/>
          <a:p>
            <a:fld id="{65179626-DD9D-41A0-956E-521A6669CC5F}" type="slidenum">
              <a:rPr lang="en-GB" smtClean="0"/>
              <a:t>17</a:t>
            </a:fld>
            <a:endParaRPr lang="en-GB"/>
          </a:p>
        </p:txBody>
      </p:sp>
    </p:spTree>
    <p:extLst>
      <p:ext uri="{BB962C8B-B14F-4D97-AF65-F5344CB8AC3E}">
        <p14:creationId xmlns:p14="http://schemas.microsoft.com/office/powerpoint/2010/main" val="2848231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https://express.adobe.com/video/AZJ0UwCb82jNQ</a:t>
            </a:r>
          </a:p>
          <a:p>
            <a:endParaRPr lang="en-GB" dirty="0"/>
          </a:p>
          <a:p>
            <a:r>
              <a:rPr lang="en-GB" dirty="0"/>
              <a:t>After watching the video, allow students time to try out the tools. Are they able to gain the same results as each other from the data? What are the common error or difficulties? </a:t>
            </a:r>
          </a:p>
        </p:txBody>
      </p:sp>
      <p:sp>
        <p:nvSpPr>
          <p:cNvPr id="4" name="Slide Number Placeholder 3"/>
          <p:cNvSpPr>
            <a:spLocks noGrp="1"/>
          </p:cNvSpPr>
          <p:nvPr>
            <p:ph type="sldNum" sz="quarter" idx="5"/>
          </p:nvPr>
        </p:nvSpPr>
        <p:spPr/>
        <p:txBody>
          <a:bodyPr/>
          <a:lstStyle/>
          <a:p>
            <a:fld id="{65179626-DD9D-41A0-956E-521A6669CC5F}" type="slidenum">
              <a:rPr lang="en-GB" smtClean="0"/>
              <a:t>18</a:t>
            </a:fld>
            <a:endParaRPr lang="en-GB"/>
          </a:p>
        </p:txBody>
      </p:sp>
    </p:spTree>
    <p:extLst>
      <p:ext uri="{BB962C8B-B14F-4D97-AF65-F5344CB8AC3E}">
        <p14:creationId xmlns:p14="http://schemas.microsoft.com/office/powerpoint/2010/main" val="3590213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video https://express.adobe.com/video/zS9J4Iv1LT2dr </a:t>
            </a:r>
          </a:p>
        </p:txBody>
      </p:sp>
      <p:sp>
        <p:nvSpPr>
          <p:cNvPr id="4" name="Slide Number Placeholder 3"/>
          <p:cNvSpPr>
            <a:spLocks noGrp="1"/>
          </p:cNvSpPr>
          <p:nvPr>
            <p:ph type="sldNum" sz="quarter" idx="5"/>
          </p:nvPr>
        </p:nvSpPr>
        <p:spPr/>
        <p:txBody>
          <a:bodyPr/>
          <a:lstStyle/>
          <a:p>
            <a:fld id="{65179626-DD9D-41A0-956E-521A6669CC5F}" type="slidenum">
              <a:rPr lang="en-GB" smtClean="0"/>
              <a:t>30</a:t>
            </a:fld>
            <a:endParaRPr lang="en-GB"/>
          </a:p>
        </p:txBody>
      </p:sp>
    </p:spTree>
    <p:extLst>
      <p:ext uri="{BB962C8B-B14F-4D97-AF65-F5344CB8AC3E}">
        <p14:creationId xmlns:p14="http://schemas.microsoft.com/office/powerpoint/2010/main" val="320233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a:extLst>
              <a:ext uri="{FF2B5EF4-FFF2-40B4-BE49-F238E27FC236}">
                <a16:creationId xmlns:a16="http://schemas.microsoft.com/office/drawing/2014/main" id="{D82A7766-7741-CAD3-10A1-87E61DCFE3A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349890AF-C8D0-4F0C-9E06-02E49882657B}" type="slidenum">
              <a:rPr kumimoji="0" lang="en-US" altLang="hu-HU" smtClean="0">
                <a:latin typeface="Times New Roman" panose="02020603050405020304" pitchFamily="18" charset="0"/>
                <a:cs typeface="Times New Roman" panose="02020603050405020304" pitchFamily="18" charset="0"/>
              </a:rPr>
              <a:pPr>
                <a:spcBef>
                  <a:spcPct val="0"/>
                </a:spcBef>
              </a:pPr>
              <a:t>45</a:t>
            </a:fld>
            <a:endParaRPr kumimoji="0" lang="en-US" altLang="hu-HU">
              <a:latin typeface="Times New Roman" panose="02020603050405020304" pitchFamily="18" charset="0"/>
              <a:cs typeface="Times New Roman" panose="02020603050405020304" pitchFamily="18" charset="0"/>
            </a:endParaRPr>
          </a:p>
        </p:txBody>
      </p:sp>
      <p:sp>
        <p:nvSpPr>
          <p:cNvPr id="41986" name="Rectangle 2">
            <a:extLst>
              <a:ext uri="{FF2B5EF4-FFF2-40B4-BE49-F238E27FC236}">
                <a16:creationId xmlns:a16="http://schemas.microsoft.com/office/drawing/2014/main" id="{E8EAA9F8-8038-F6EB-6F5E-BDE5A69221E2}"/>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812314EE-C1E1-0AEB-D9F4-CE8DF3B5AD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hu-HU" altLang="hu-HU"/>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7.gif"/><Relationship Id="rId3" Type="http://schemas.openxmlformats.org/officeDocument/2006/relationships/image" Target="../media/image32.gif"/><Relationship Id="rId7" Type="http://schemas.openxmlformats.org/officeDocument/2006/relationships/image" Target="../media/image36.gif"/><Relationship Id="rId2" Type="http://schemas.openxmlformats.org/officeDocument/2006/relationships/image" Target="../media/image31.gif"/><Relationship Id="rId1" Type="http://schemas.openxmlformats.org/officeDocument/2006/relationships/slideLayout" Target="../slideLayouts/slideLayout2.xml"/><Relationship Id="rId6" Type="http://schemas.openxmlformats.org/officeDocument/2006/relationships/image" Target="../media/image35.gif"/><Relationship Id="rId5" Type="http://schemas.openxmlformats.org/officeDocument/2006/relationships/image" Target="../media/image34.gif"/><Relationship Id="rId4" Type="http://schemas.openxmlformats.org/officeDocument/2006/relationships/image" Target="../media/image33.gif"/></Relationships>
</file>

<file path=ppt/slides/_rels/slide25.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image" Target="../media/image42.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4.png"/><Relationship Id="rId4" Type="http://schemas.openxmlformats.org/officeDocument/2006/relationships/notesSlide" Target="../notesSlides/notesSlide7.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9.gif"/><Relationship Id="rId2" Type="http://schemas.openxmlformats.org/officeDocument/2006/relationships/image" Target="../media/image48.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2.gif"/><Relationship Id="rId2" Type="http://schemas.openxmlformats.org/officeDocument/2006/relationships/image" Target="../media/image51.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image" Target="../media/image53.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ODZfwD39gGE?feature=oembed"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support.office.com/en-us/article/lower-function-3f21df02-a80c-44b2-afaf-81358f9fdeb4" TargetMode="External"/><Relationship Id="rId2" Type="http://schemas.openxmlformats.org/officeDocument/2006/relationships/hyperlink" Target="https://support.office.com/en-us/article/upper-function-c11f29b3-d1a3-4537-8df6-04d0049963d6" TargetMode="External"/><Relationship Id="rId1" Type="http://schemas.openxmlformats.org/officeDocument/2006/relationships/slideLayout" Target="../slideLayouts/slideLayout2.xml"/><Relationship Id="rId4" Type="http://schemas.openxmlformats.org/officeDocument/2006/relationships/hyperlink" Target="https://support.office.com/en-us/article/proper-function-52a5a283-e8b2-49be-8506-b2887b889f94"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9.gif"/><Relationship Id="rId2" Type="http://schemas.openxmlformats.org/officeDocument/2006/relationships/image" Target="../media/image58.gif"/><Relationship Id="rId1" Type="http://schemas.openxmlformats.org/officeDocument/2006/relationships/slideLayout" Target="../slideLayouts/slideLayout2.xml"/><Relationship Id="rId4" Type="http://schemas.openxmlformats.org/officeDocument/2006/relationships/image" Target="../media/image60.gif"/></Relationships>
</file>

<file path=ppt/slides/_rels/slide50.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image" Target="../media/image61.gif"/><Relationship Id="rId1" Type="http://schemas.openxmlformats.org/officeDocument/2006/relationships/slideLayout" Target="../slideLayouts/slideLayout2.xml"/><Relationship Id="rId5" Type="http://schemas.openxmlformats.org/officeDocument/2006/relationships/image" Target="../media/image62.gif"/><Relationship Id="rId4" Type="http://schemas.openxmlformats.org/officeDocument/2006/relationships/image" Target="../media/image52.gif"/></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Digital Skills</a:t>
            </a:r>
          </a:p>
          <a:p>
            <a:pPr eaLnBrk="1" hangingPunct="1"/>
            <a:r>
              <a:rPr lang="en-GB" altLang="en-US" dirty="0">
                <a:solidFill>
                  <a:schemeClr val="tx1"/>
                </a:solidFill>
              </a:rPr>
              <a:t>Week 4</a:t>
            </a:r>
          </a:p>
          <a:p>
            <a:pPr eaLnBrk="1" hangingPunct="1"/>
            <a:r>
              <a:rPr lang="en-GB" altLang="en-US" b="1" dirty="0">
                <a:solidFill>
                  <a:schemeClr val="bg1"/>
                </a:solidFill>
              </a:rPr>
              <a:t>Microsoft Excel from basics to advance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1301" y="2213649"/>
            <a:ext cx="4089395" cy="2430702"/>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5758" y="2338578"/>
            <a:ext cx="3840480" cy="2180844"/>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525345" y="2623844"/>
            <a:ext cx="3581306" cy="1223180"/>
          </a:xfrm>
        </p:spPr>
        <p:txBody>
          <a:bodyPr>
            <a:normAutofit/>
          </a:bodyPr>
          <a:lstStyle/>
          <a:p>
            <a:r>
              <a:rPr lang="en-US" sz="3300" dirty="0"/>
              <a:t>Digital Skill – Using Excel </a:t>
            </a:r>
          </a:p>
        </p:txBody>
      </p:sp>
      <p:sp>
        <p:nvSpPr>
          <p:cNvPr id="7" name="Subtitle 2">
            <a:extLst>
              <a:ext uri="{FF2B5EF4-FFF2-40B4-BE49-F238E27FC236}">
                <a16:creationId xmlns:a16="http://schemas.microsoft.com/office/drawing/2014/main" id="{0F5388F1-51E1-45E8-89C3-302B259C756A}"/>
              </a:ext>
            </a:extLst>
          </p:cNvPr>
          <p:cNvSpPr txBox="1">
            <a:spLocks/>
          </p:cNvSpPr>
          <p:nvPr/>
        </p:nvSpPr>
        <p:spPr>
          <a:xfrm>
            <a:off x="4484281" y="3923483"/>
            <a:ext cx="3710894" cy="419742"/>
          </a:xfrm>
          <a:prstGeom prst="rect">
            <a:avLst/>
          </a:prstGeom>
        </p:spPr>
        <p:txBody>
          <a:bodyPr vert="horz" lIns="68580" tIns="34290" rIns="68580" bIns="34290" rtlCol="0">
            <a:normAutofit/>
          </a:bodyPr>
          <a:lstStyle>
            <a:lvl1pPr marL="0" indent="0" algn="ctr" defTabSz="914400" rtl="0" eaLnBrk="1" latinLnBrk="0" hangingPunct="1">
              <a:lnSpc>
                <a:spcPct val="110000"/>
              </a:lnSpc>
              <a:spcBef>
                <a:spcPts val="0"/>
              </a:spcBef>
              <a:spcAft>
                <a:spcPts val="0"/>
              </a:spcAft>
              <a:buClr>
                <a:schemeClr val="tx1">
                  <a:lumMod val="85000"/>
                  <a:lumOff val="15000"/>
                </a:schemeClr>
              </a:buClr>
              <a:buFont typeface="Garamond" pitchFamily="18" charset="0"/>
              <a:buNone/>
              <a:defRPr sz="1800" kern="1200" spc="80" baseline="0">
                <a:solidFill>
                  <a:schemeClr val="tx1">
                    <a:lumMod val="95000"/>
                    <a:lumOff val="5000"/>
                  </a:schemeClr>
                </a:solidFill>
                <a:latin typeface="+mn-lt"/>
                <a:ea typeface="+mn-ea"/>
                <a:cs typeface="+mn-cs"/>
              </a:defRPr>
            </a:lvl1pPr>
            <a:lvl2pPr marL="457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5pPr>
            <a:lvl6pPr marL="22860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8pPr>
            <a:lvl9pPr marL="3657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9pPr>
          </a:lstStyle>
          <a:p>
            <a:pPr>
              <a:spcAft>
                <a:spcPts val="450"/>
              </a:spcAft>
            </a:pPr>
            <a:r>
              <a:rPr lang="en-US" sz="900" dirty="0">
                <a:solidFill>
                  <a:schemeClr val="tx1"/>
                </a:solidFill>
                <a:latin typeface="Arial" panose="020B0604020202020204" pitchFamily="34" charset="0"/>
                <a:ea typeface="Batang" panose="020B0503020000020004" pitchFamily="18" charset="-127"/>
                <a:cs typeface="Arial" panose="020B0604020202020204" pitchFamily="34" charset="0"/>
              </a:rPr>
              <a:t>Week 4 – LCLM4002 Digital Skills</a:t>
            </a:r>
          </a:p>
        </p:txBody>
      </p:sp>
    </p:spTree>
    <p:extLst>
      <p:ext uri="{BB962C8B-B14F-4D97-AF65-F5344CB8AC3E}">
        <p14:creationId xmlns:p14="http://schemas.microsoft.com/office/powerpoint/2010/main" val="123478086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1A17987E-E29B-4499-A2B5-038412448420}"/>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666154A8-4CFC-4507-8F1E-1B0C575CE8AE}"/>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Table outline">
              <a:extLst>
                <a:ext uri="{FF2B5EF4-FFF2-40B4-BE49-F238E27FC236}">
                  <a16:creationId xmlns:a16="http://schemas.microsoft.com/office/drawing/2014/main" id="{30AEF49B-2C04-4916-B97A-6FF67D74127C}"/>
                </a:ext>
              </a:extLst>
            </p:cNvPr>
            <p:cNvSpPr/>
            <p:nvPr/>
          </p:nvSpPr>
          <p:spPr>
            <a:xfrm>
              <a:off x="2098608" y="3007931"/>
              <a:ext cx="1043437" cy="1043437"/>
            </a:xfrm>
            <a:prstGeom prst="rect">
              <a:avLst/>
            </a:prstGeom>
            <a:blipFill>
              <a:blip r:embed="rId2">
                <a:extLs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55E19302-6DB5-458A-A5F7-D14859AFD526}"/>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a:t>Enter Data or record results</a:t>
              </a:r>
              <a:endParaRPr lang="en-US" sz="1725"/>
            </a:p>
          </p:txBody>
        </p:sp>
      </p:grpSp>
      <p:grpSp>
        <p:nvGrpSpPr>
          <p:cNvPr id="15" name="Group 14">
            <a:extLst>
              <a:ext uri="{FF2B5EF4-FFF2-40B4-BE49-F238E27FC236}">
                <a16:creationId xmlns:a16="http://schemas.microsoft.com/office/drawing/2014/main" id="{B3E52F70-2721-457C-955F-8CD0AC2BF788}"/>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B4C49102-8E9E-47ED-9674-8968A042B54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Mathematics">
              <a:extLst>
                <a:ext uri="{FF2B5EF4-FFF2-40B4-BE49-F238E27FC236}">
                  <a16:creationId xmlns:a16="http://schemas.microsoft.com/office/drawing/2014/main" id="{01E2B7F6-D09E-4715-8323-7B5FA724F27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2B469028-D3B2-4D64-AA43-000CE2DF73F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a:t>calculate sum and means</a:t>
              </a:r>
              <a:r>
                <a:rPr lang="en-US" sz="1725"/>
                <a:t>.</a:t>
              </a:r>
            </a:p>
          </p:txBody>
        </p:sp>
      </p:grpSp>
      <p:grpSp>
        <p:nvGrpSpPr>
          <p:cNvPr id="16" name="Group 15">
            <a:extLst>
              <a:ext uri="{FF2B5EF4-FFF2-40B4-BE49-F238E27FC236}">
                <a16:creationId xmlns:a16="http://schemas.microsoft.com/office/drawing/2014/main" id="{764C9CFF-4870-4A07-B84C-F553BEF4A293}"/>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99D7E32E-BD13-416D-B3C5-0F53113ECE78}"/>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Bar chart">
              <a:extLst>
                <a:ext uri="{FF2B5EF4-FFF2-40B4-BE49-F238E27FC236}">
                  <a16:creationId xmlns:a16="http://schemas.microsoft.com/office/drawing/2014/main" id="{40B6D1DE-291E-498A-BDD3-219D1012D89F}"/>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24724CD0-848B-4F65-ACA3-E1FB50CAE217}"/>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dirty="0"/>
                <a:t>Produce charts and graphs.</a:t>
              </a:r>
              <a:endParaRPr lang="en-US" sz="1725" dirty="0"/>
            </a:p>
          </p:txBody>
        </p:sp>
      </p:grpSp>
    </p:spTree>
    <p:extLst>
      <p:ext uri="{BB962C8B-B14F-4D97-AF65-F5344CB8AC3E}">
        <p14:creationId xmlns:p14="http://schemas.microsoft.com/office/powerpoint/2010/main" val="137723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839B-990F-1646-9892-70D5DC8D6386}"/>
              </a:ext>
            </a:extLst>
          </p:cNvPr>
          <p:cNvSpPr>
            <a:spLocks noGrp="1"/>
          </p:cNvSpPr>
          <p:nvPr>
            <p:ph type="title"/>
          </p:nvPr>
        </p:nvSpPr>
        <p:spPr>
          <a:solidFill>
            <a:schemeClr val="accent1">
              <a:lumMod val="40000"/>
              <a:lumOff val="60000"/>
            </a:schemeClr>
          </a:solidFill>
          <a:ln>
            <a:solidFill>
              <a:schemeClr val="accent1">
                <a:lumMod val="40000"/>
                <a:lumOff val="60000"/>
              </a:schemeClr>
            </a:solidFill>
          </a:ln>
        </p:spPr>
        <p:txBody>
          <a:bodyPr/>
          <a:lstStyle/>
          <a:p>
            <a:r>
              <a:rPr lang="en-GB" dirty="0"/>
              <a:t>Microsoft Excel</a:t>
            </a:r>
          </a:p>
        </p:txBody>
      </p:sp>
      <p:sp>
        <p:nvSpPr>
          <p:cNvPr id="3" name="Content Placeholder 2">
            <a:extLst>
              <a:ext uri="{FF2B5EF4-FFF2-40B4-BE49-F238E27FC236}">
                <a16:creationId xmlns:a16="http://schemas.microsoft.com/office/drawing/2014/main" id="{EE38E064-FE97-BAC4-AD95-A904AE648659}"/>
              </a:ext>
            </a:extLst>
          </p:cNvPr>
          <p:cNvSpPr>
            <a:spLocks noGrp="1"/>
          </p:cNvSpPr>
          <p:nvPr>
            <p:ph idx="1"/>
          </p:nvPr>
        </p:nvSpPr>
        <p:spPr/>
        <p:txBody>
          <a:bodyPr/>
          <a:lstStyle/>
          <a:p>
            <a:pPr marL="0" indent="0">
              <a:lnSpc>
                <a:spcPct val="150000"/>
              </a:lnSpc>
              <a:buNone/>
            </a:pPr>
            <a:r>
              <a:rPr lang="en-GB" sz="2800" b="0" i="0" dirty="0">
                <a:solidFill>
                  <a:srgbClr val="111111"/>
                </a:solidFill>
                <a:effectLst/>
                <a:latin typeface="Roboto" panose="020F0502020204030204" pitchFamily="2" charset="0"/>
              </a:rPr>
              <a:t>Microsoft Excel is a </a:t>
            </a:r>
            <a:r>
              <a:rPr lang="en-GB" sz="2800" b="1" i="1" dirty="0">
                <a:solidFill>
                  <a:srgbClr val="111111"/>
                </a:solidFill>
                <a:effectLst/>
                <a:latin typeface="Roboto" panose="020F0502020204030204" pitchFamily="2" charset="0"/>
              </a:rPr>
              <a:t>spreadsheet editor</a:t>
            </a:r>
            <a:r>
              <a:rPr lang="en-GB" sz="2800" b="0" i="1" dirty="0">
                <a:solidFill>
                  <a:srgbClr val="111111"/>
                </a:solidFill>
                <a:effectLst/>
                <a:latin typeface="Roboto" panose="020F0502020204030204" pitchFamily="2" charset="0"/>
              </a:rPr>
              <a:t> </a:t>
            </a:r>
            <a:r>
              <a:rPr lang="en-GB" sz="2800" b="0" i="0" dirty="0">
                <a:solidFill>
                  <a:srgbClr val="111111"/>
                </a:solidFill>
                <a:effectLst/>
                <a:latin typeface="Roboto" panose="020F0502020204030204" pitchFamily="2" charset="0"/>
              </a:rPr>
              <a:t>developed by Microsoft for Windows, macOS, Android, iOS and iPadOS. It features calculation or computation capabilities, graphing tools, pivot tables, and a macro programming language called </a:t>
            </a:r>
            <a:r>
              <a:rPr lang="en-GB" sz="2800" b="1" i="1" dirty="0">
                <a:solidFill>
                  <a:srgbClr val="111111"/>
                </a:solidFill>
                <a:effectLst/>
                <a:latin typeface="Roboto" panose="020F0502020204030204" pitchFamily="2" charset="0"/>
              </a:rPr>
              <a:t>Visual Basic for Applications (VBA)</a:t>
            </a:r>
            <a:endParaRPr lang="en-GB" sz="2800" b="1" i="1" dirty="0"/>
          </a:p>
        </p:txBody>
      </p:sp>
      <p:sp>
        <p:nvSpPr>
          <p:cNvPr id="4" name="Date Placeholder 3">
            <a:extLst>
              <a:ext uri="{FF2B5EF4-FFF2-40B4-BE49-F238E27FC236}">
                <a16:creationId xmlns:a16="http://schemas.microsoft.com/office/drawing/2014/main" id="{FF2EDF2D-A6B1-5ECD-D621-913DD78A96FF}"/>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0C64AF4B-AFED-EDC3-3B59-C39856F1A91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936417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ECDD1971-94E6-01D7-D718-F7B10B57D4B1}"/>
              </a:ext>
            </a:extLst>
          </p:cNvPr>
          <p:cNvSpPr>
            <a:spLocks noGrp="1"/>
          </p:cNvSpPr>
          <p:nvPr>
            <p:ph type="title"/>
          </p:nvPr>
        </p:nvSpPr>
        <p:spPr>
          <a:xfrm>
            <a:off x="0" y="274638"/>
            <a:ext cx="9108504" cy="1143000"/>
          </a:xfrm>
          <a:solidFill>
            <a:schemeClr val="accent1">
              <a:lumMod val="40000"/>
              <a:lumOff val="60000"/>
            </a:schemeClr>
          </a:solidFill>
        </p:spPr>
        <p:txBody>
          <a:bodyPr/>
          <a:lstStyle/>
          <a:p>
            <a:r>
              <a:rPr lang="en-GB" altLang="en-US" b="1" dirty="0"/>
              <a:t>Aims</a:t>
            </a:r>
            <a:r>
              <a:rPr lang="en-GB" altLang="en-US" dirty="0"/>
              <a:t>: </a:t>
            </a:r>
            <a:r>
              <a:rPr lang="en-GB" altLang="en-US" b="1" dirty="0">
                <a:cs typeface="Times New Roman" panose="02020603050405020304" pitchFamily="18" charset="0"/>
              </a:rPr>
              <a:t>Spreadsheets</a:t>
            </a:r>
            <a:endParaRPr lang="en-GB" altLang="en-US" dirty="0"/>
          </a:p>
        </p:txBody>
      </p:sp>
      <p:sp>
        <p:nvSpPr>
          <p:cNvPr id="16386" name="Content Placeholder 2">
            <a:extLst>
              <a:ext uri="{FF2B5EF4-FFF2-40B4-BE49-F238E27FC236}">
                <a16:creationId xmlns:a16="http://schemas.microsoft.com/office/drawing/2014/main" id="{F2C940A9-400C-3056-AD3A-14CB0DA95EF0}"/>
              </a:ext>
            </a:extLst>
          </p:cNvPr>
          <p:cNvSpPr>
            <a:spLocks noGrp="1"/>
          </p:cNvSpPr>
          <p:nvPr>
            <p:ph idx="1"/>
          </p:nvPr>
        </p:nvSpPr>
        <p:spPr>
          <a:xfrm>
            <a:off x="266700" y="2365375"/>
            <a:ext cx="7974013" cy="3521075"/>
          </a:xfrm>
        </p:spPr>
        <p:txBody>
          <a:bodyPr/>
          <a:lstStyle/>
          <a:p>
            <a:pPr marL="257175" indent="-257175">
              <a:spcBef>
                <a:spcPct val="0"/>
              </a:spcBef>
              <a:buFont typeface="Symbol" panose="05050102010706020507" pitchFamily="18" charset="2"/>
              <a:buChar char=""/>
            </a:pPr>
            <a:r>
              <a:rPr lang="en-GB" altLang="en-US" sz="2700" b="1" dirty="0">
                <a:cs typeface="Times New Roman" panose="02020603050405020304" pitchFamily="18" charset="0"/>
              </a:rPr>
              <a:t>Microsoft Excel</a:t>
            </a:r>
          </a:p>
          <a:p>
            <a:pPr marL="428625" lvl="1" indent="-257175">
              <a:spcBef>
                <a:spcPct val="0"/>
              </a:spcBef>
              <a:buFont typeface="Symbol" panose="05050102010706020507" pitchFamily="18" charset="2"/>
              <a:buChar char=""/>
            </a:pPr>
            <a:r>
              <a:rPr lang="en-GB" altLang="en-US" sz="2400" b="1" dirty="0">
                <a:cs typeface="Times New Roman" panose="02020603050405020304" pitchFamily="18" charset="0"/>
              </a:rPr>
              <a:t>Sheets, workbooks and file types</a:t>
            </a:r>
          </a:p>
          <a:p>
            <a:pPr marL="428625" lvl="1" indent="-257175">
              <a:spcBef>
                <a:spcPct val="0"/>
              </a:spcBef>
              <a:buFont typeface="Symbol" panose="05050102010706020507" pitchFamily="18" charset="2"/>
              <a:buChar char=""/>
            </a:pPr>
            <a:r>
              <a:rPr lang="en-GB" altLang="en-US" sz="2400" b="1" dirty="0">
                <a:cs typeface="Calibri" panose="020F0502020204030204" pitchFamily="34" charset="0"/>
              </a:rPr>
              <a:t>Formulas and functions</a:t>
            </a:r>
          </a:p>
          <a:p>
            <a:pPr marL="428625" lvl="1" indent="-257175">
              <a:spcBef>
                <a:spcPct val="0"/>
              </a:spcBef>
              <a:buFont typeface="Symbol" panose="05050102010706020507" pitchFamily="18" charset="2"/>
              <a:buChar char=""/>
            </a:pPr>
            <a:r>
              <a:rPr lang="en-GB" altLang="en-US" sz="2400" b="1" dirty="0">
                <a:cs typeface="Calibri" panose="020F0502020204030204" pitchFamily="34" charset="0"/>
              </a:rPr>
              <a:t>Formatting &amp; Conditional formatting</a:t>
            </a:r>
          </a:p>
          <a:p>
            <a:pPr marL="428625" lvl="1" indent="-257175">
              <a:spcBef>
                <a:spcPct val="0"/>
              </a:spcBef>
              <a:buFont typeface="Symbol" panose="05050102010706020507" pitchFamily="18" charset="2"/>
              <a:buChar char=""/>
            </a:pPr>
            <a:r>
              <a:rPr lang="en-GB" altLang="en-US" sz="2400" b="1" dirty="0">
                <a:cs typeface="Calibri" panose="020F0502020204030204" pitchFamily="34" charset="0"/>
              </a:rPr>
              <a:t>Graphs and charts</a:t>
            </a:r>
          </a:p>
          <a:p>
            <a:pPr marL="428625" lvl="1" indent="-257175">
              <a:spcBef>
                <a:spcPct val="0"/>
              </a:spcBef>
              <a:buFont typeface="Symbol" panose="05050102010706020507" pitchFamily="18" charset="2"/>
              <a:buChar char=""/>
            </a:pPr>
            <a:r>
              <a:rPr lang="en-GB" altLang="en-US" sz="2400" b="1" dirty="0">
                <a:cs typeface="Calibri" panose="020F0502020204030204" pitchFamily="34" charset="0"/>
              </a:rPr>
              <a:t>Macros and automation</a:t>
            </a:r>
          </a:p>
          <a:p>
            <a:pPr marL="428625" lvl="1" indent="-257175">
              <a:spcBef>
                <a:spcPct val="0"/>
              </a:spcBef>
              <a:buFont typeface="Symbol" panose="05050102010706020507" pitchFamily="18" charset="2"/>
              <a:buChar char=""/>
            </a:pPr>
            <a:endParaRPr lang="en-GB" altLang="en-US" sz="2400" b="1" dirty="0">
              <a:cs typeface="Calibri" panose="020F0502020204030204" pitchFamily="34" charset="0"/>
            </a:endParaRPr>
          </a:p>
          <a:p>
            <a:pPr marL="257175" indent="-257175">
              <a:spcBef>
                <a:spcPct val="0"/>
              </a:spcBef>
              <a:buFont typeface="Symbol" panose="05050102010706020507" pitchFamily="18" charset="2"/>
              <a:buChar char=""/>
            </a:pPr>
            <a:r>
              <a:rPr lang="en-GB" altLang="en-US" sz="3000" b="1" dirty="0">
                <a:cs typeface="Calibri" panose="020F0502020204030204" pitchFamily="34" charset="0"/>
              </a:rPr>
              <a:t>Alternative packages</a:t>
            </a:r>
          </a:p>
        </p:txBody>
      </p:sp>
      <p:pic>
        <p:nvPicPr>
          <p:cNvPr id="16387" name="Picture 4">
            <a:extLst>
              <a:ext uri="{FF2B5EF4-FFF2-40B4-BE49-F238E27FC236}">
                <a16:creationId xmlns:a16="http://schemas.microsoft.com/office/drawing/2014/main" id="{7982926A-6645-887F-A0CB-6CD8D41859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4782" y="1556792"/>
            <a:ext cx="2749218" cy="4113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A3C131E-95DD-B64F-A02F-902431EEE70A}"/>
              </a:ext>
            </a:extLst>
          </p:cNvPr>
          <p:cNvSpPr>
            <a:spLocks noGrp="1"/>
          </p:cNvSpPr>
          <p:nvPr>
            <p:ph type="title"/>
          </p:nvPr>
        </p:nvSpPr>
        <p:spPr>
          <a:solidFill>
            <a:schemeClr val="accent1">
              <a:lumMod val="40000"/>
              <a:lumOff val="60000"/>
            </a:schemeClr>
          </a:solidFill>
        </p:spPr>
        <p:txBody>
          <a:bodyPr/>
          <a:lstStyle/>
          <a:p>
            <a:r>
              <a:rPr lang="en-GB" altLang="en-US" b="1" dirty="0"/>
              <a:t>Spreadsheets</a:t>
            </a:r>
          </a:p>
        </p:txBody>
      </p:sp>
      <p:sp>
        <p:nvSpPr>
          <p:cNvPr id="3" name="Content Placeholder 2">
            <a:extLst>
              <a:ext uri="{FF2B5EF4-FFF2-40B4-BE49-F238E27FC236}">
                <a16:creationId xmlns:a16="http://schemas.microsoft.com/office/drawing/2014/main" id="{6FA7589F-A784-3F4E-37F5-28E3E83490C9}"/>
              </a:ext>
            </a:extLst>
          </p:cNvPr>
          <p:cNvSpPr>
            <a:spLocks noGrp="1"/>
          </p:cNvSpPr>
          <p:nvPr>
            <p:ph idx="1"/>
          </p:nvPr>
        </p:nvSpPr>
        <p:spPr>
          <a:xfrm>
            <a:off x="755650" y="1666875"/>
            <a:ext cx="5411788" cy="3633788"/>
          </a:xfrm>
        </p:spPr>
        <p:txBody>
          <a:bodyPr>
            <a:normAutofit fontScale="92500" lnSpcReduction="10000"/>
          </a:bodyPr>
          <a:lstStyle/>
          <a:p>
            <a:pPr marL="0" indent="0">
              <a:buFont typeface="Arial" panose="020B0604020202020204" pitchFamily="34" charset="0"/>
              <a:buNone/>
              <a:defRPr/>
            </a:pPr>
            <a:r>
              <a:rPr lang="en-GB" sz="2100" dirty="0"/>
              <a:t>A spreadsheet or worksheet is a file made of rows and columns that help sort, organise, and arrange data efficiently, and calculate numerical data. </a:t>
            </a:r>
          </a:p>
          <a:p>
            <a:pPr marL="0" indent="0">
              <a:buFont typeface="Arial" panose="020B0604020202020204" pitchFamily="34" charset="0"/>
              <a:buNone/>
              <a:defRPr/>
            </a:pPr>
            <a:r>
              <a:rPr lang="en-GB" sz="2100" dirty="0"/>
              <a:t>What makes a spreadsheet software program unique is its ability to calculate values using mathematical formulas and the data in cells.</a:t>
            </a:r>
          </a:p>
          <a:p>
            <a:pPr marL="0" indent="0">
              <a:buFont typeface="Arial" panose="020B0604020202020204" pitchFamily="34" charset="0"/>
              <a:buNone/>
              <a:defRPr/>
            </a:pPr>
            <a:r>
              <a:rPr lang="en-GB" sz="2100" dirty="0"/>
              <a:t>spreadsheets have a considerable advantage over word processors when it comes to numbers. It would be impossible to calculate multiple numbers in a word processor and have the value of the calculation immediately appear.</a:t>
            </a:r>
          </a:p>
        </p:txBody>
      </p:sp>
      <p:pic>
        <p:nvPicPr>
          <p:cNvPr id="17411" name="Picture 3">
            <a:extLst>
              <a:ext uri="{FF2B5EF4-FFF2-40B4-BE49-F238E27FC236}">
                <a16:creationId xmlns:a16="http://schemas.microsoft.com/office/drawing/2014/main" id="{E2430E83-5B70-885D-06BE-79AA5C1251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600" y="1557338"/>
            <a:ext cx="2693988"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AA3EE945-EE02-16E0-3D74-EFA99CCAE40E}"/>
              </a:ext>
            </a:extLst>
          </p:cNvPr>
          <p:cNvSpPr>
            <a:spLocks noGrp="1"/>
          </p:cNvSpPr>
          <p:nvPr>
            <p:ph type="title"/>
          </p:nvPr>
        </p:nvSpPr>
        <p:spPr>
          <a:solidFill>
            <a:schemeClr val="accent1">
              <a:lumMod val="40000"/>
              <a:lumOff val="60000"/>
            </a:schemeClr>
          </a:solidFill>
        </p:spPr>
        <p:txBody>
          <a:bodyPr/>
          <a:lstStyle/>
          <a:p>
            <a:r>
              <a:rPr lang="en-GB" altLang="en-US" b="1" dirty="0"/>
              <a:t>Microsoft excel</a:t>
            </a:r>
          </a:p>
        </p:txBody>
      </p:sp>
      <p:sp>
        <p:nvSpPr>
          <p:cNvPr id="3" name="Content Placeholder 2">
            <a:extLst>
              <a:ext uri="{FF2B5EF4-FFF2-40B4-BE49-F238E27FC236}">
                <a16:creationId xmlns:a16="http://schemas.microsoft.com/office/drawing/2014/main" id="{4B2DDE66-3CF6-941D-06AC-CA880237C9E7}"/>
              </a:ext>
            </a:extLst>
          </p:cNvPr>
          <p:cNvSpPr>
            <a:spLocks noGrp="1"/>
          </p:cNvSpPr>
          <p:nvPr>
            <p:ph idx="1"/>
          </p:nvPr>
        </p:nvSpPr>
        <p:spPr>
          <a:xfrm>
            <a:off x="323850" y="1557338"/>
            <a:ext cx="4656138" cy="3540125"/>
          </a:xfrm>
        </p:spPr>
        <p:txBody>
          <a:bodyPr>
            <a:normAutofit fontScale="85000" lnSpcReduction="20000"/>
          </a:bodyPr>
          <a:lstStyle/>
          <a:p>
            <a:pPr>
              <a:buFont typeface="Wingdings" panose="05000000000000000000" pitchFamily="2" charset="2"/>
              <a:buChar char="ü"/>
              <a:defRPr/>
            </a:pPr>
            <a:r>
              <a:rPr lang="en-GB" sz="1800" dirty="0"/>
              <a:t>Microsoft Excel is a spreadsheet program used to record and analyse numerical and statistical data. </a:t>
            </a:r>
          </a:p>
          <a:p>
            <a:pPr>
              <a:buFont typeface="Wingdings" panose="05000000000000000000" pitchFamily="2" charset="2"/>
              <a:buChar char="ü"/>
              <a:defRPr/>
            </a:pPr>
            <a:r>
              <a:rPr lang="en-GB" sz="1800" dirty="0"/>
              <a:t>The program provides multiple features to perform various operations like calculations, pivot tables, graph tools, macro programming, etc. It is compatible with multiple OS like Windows, macOS, Android and iOS.</a:t>
            </a:r>
          </a:p>
          <a:p>
            <a:pPr>
              <a:buFont typeface="Wingdings" panose="05000000000000000000" pitchFamily="2" charset="2"/>
              <a:buChar char="ü"/>
              <a:defRPr/>
            </a:pPr>
            <a:r>
              <a:rPr lang="en-GB" sz="1800" dirty="0"/>
              <a:t>An Excel spreadsheet can be understood as a collection of columns and rows that form a table. Alphabetical letters are usually assigned to columns, and numbers are usually assigned to rows. </a:t>
            </a:r>
          </a:p>
          <a:p>
            <a:pPr>
              <a:buFont typeface="Wingdings" panose="05000000000000000000" pitchFamily="2" charset="2"/>
              <a:buChar char="ü"/>
              <a:defRPr/>
            </a:pPr>
            <a:r>
              <a:rPr lang="en-GB" sz="1800" dirty="0"/>
              <a:t>The point where a column and a row meet is called a cell. The address of a cell is given by the letter representing the column and the number representing a row.</a:t>
            </a:r>
          </a:p>
        </p:txBody>
      </p:sp>
      <p:pic>
        <p:nvPicPr>
          <p:cNvPr id="18435" name="Picture 3">
            <a:extLst>
              <a:ext uri="{FF2B5EF4-FFF2-40B4-BE49-F238E27FC236}">
                <a16:creationId xmlns:a16="http://schemas.microsoft.com/office/drawing/2014/main" id="{D33A7BE4-AC04-7243-D9DB-EFE4C8AC50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7980"/>
          <a:stretch>
            <a:fillRect/>
          </a:stretch>
        </p:blipFill>
        <p:spPr bwMode="auto">
          <a:xfrm>
            <a:off x="5364163" y="1557338"/>
            <a:ext cx="3605212"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5CBE987C-6105-CB37-F94A-346FD2C996FD}"/>
              </a:ext>
            </a:extLst>
          </p:cNvPr>
          <p:cNvSpPr>
            <a:spLocks noGrp="1"/>
          </p:cNvSpPr>
          <p:nvPr>
            <p:ph type="title"/>
          </p:nvPr>
        </p:nvSpPr>
        <p:spPr>
          <a:solidFill>
            <a:schemeClr val="accent1">
              <a:lumMod val="40000"/>
              <a:lumOff val="60000"/>
            </a:schemeClr>
          </a:solidFill>
        </p:spPr>
        <p:txBody>
          <a:bodyPr/>
          <a:lstStyle/>
          <a:p>
            <a:r>
              <a:rPr lang="en-GB" altLang="en-US" b="1" dirty="0"/>
              <a:t>Microsoft excel</a:t>
            </a:r>
          </a:p>
        </p:txBody>
      </p:sp>
      <p:sp>
        <p:nvSpPr>
          <p:cNvPr id="3" name="Content Placeholder 2">
            <a:extLst>
              <a:ext uri="{FF2B5EF4-FFF2-40B4-BE49-F238E27FC236}">
                <a16:creationId xmlns:a16="http://schemas.microsoft.com/office/drawing/2014/main" id="{97868A4A-3B94-6BC8-205A-A4A8C46536AB}"/>
              </a:ext>
            </a:extLst>
          </p:cNvPr>
          <p:cNvSpPr>
            <a:spLocks noGrp="1"/>
          </p:cNvSpPr>
          <p:nvPr>
            <p:ph idx="1"/>
          </p:nvPr>
        </p:nvSpPr>
        <p:spPr>
          <a:xfrm>
            <a:off x="917575" y="1700213"/>
            <a:ext cx="3654425" cy="3155950"/>
          </a:xfrm>
        </p:spPr>
        <p:txBody>
          <a:bodyPr>
            <a:normAutofit/>
          </a:bodyPr>
          <a:lstStyle/>
          <a:p>
            <a:pPr marL="0" indent="0">
              <a:buNone/>
              <a:defRPr/>
            </a:pPr>
            <a:r>
              <a:rPr lang="en-GB" sz="1800" b="1" dirty="0"/>
              <a:t>The file tab allows the user to</a:t>
            </a:r>
          </a:p>
          <a:p>
            <a:pPr>
              <a:lnSpc>
                <a:spcPct val="150000"/>
              </a:lnSpc>
              <a:buFont typeface="Wingdings" panose="05000000000000000000" pitchFamily="2" charset="2"/>
              <a:buChar char="ü"/>
              <a:defRPr/>
            </a:pPr>
            <a:r>
              <a:rPr lang="en-GB" sz="1800" dirty="0"/>
              <a:t>create a new document</a:t>
            </a:r>
          </a:p>
          <a:p>
            <a:pPr>
              <a:lnSpc>
                <a:spcPct val="150000"/>
              </a:lnSpc>
              <a:buFont typeface="Wingdings" panose="05000000000000000000" pitchFamily="2" charset="2"/>
              <a:buChar char="ü"/>
              <a:defRPr/>
            </a:pPr>
            <a:r>
              <a:rPr lang="en-GB" sz="1800" dirty="0"/>
              <a:t>save the document</a:t>
            </a:r>
          </a:p>
          <a:p>
            <a:pPr>
              <a:lnSpc>
                <a:spcPct val="150000"/>
              </a:lnSpc>
              <a:buFont typeface="Wingdings" panose="05000000000000000000" pitchFamily="2" charset="2"/>
              <a:buChar char="ü"/>
              <a:defRPr/>
            </a:pPr>
            <a:r>
              <a:rPr lang="en-GB" sz="1800" dirty="0"/>
              <a:t>Print the document</a:t>
            </a:r>
          </a:p>
          <a:p>
            <a:pPr>
              <a:lnSpc>
                <a:spcPct val="150000"/>
              </a:lnSpc>
              <a:buFont typeface="Wingdings" panose="05000000000000000000" pitchFamily="2" charset="2"/>
              <a:buChar char="ü"/>
              <a:defRPr/>
            </a:pPr>
            <a:r>
              <a:rPr lang="en-GB" sz="1800" dirty="0"/>
              <a:t>Convert the document to other file types</a:t>
            </a:r>
          </a:p>
          <a:p>
            <a:pPr>
              <a:lnSpc>
                <a:spcPct val="150000"/>
              </a:lnSpc>
              <a:buFont typeface="Wingdings" panose="05000000000000000000" pitchFamily="2" charset="2"/>
              <a:buChar char="ü"/>
              <a:defRPr/>
            </a:pPr>
            <a:r>
              <a:rPr lang="en-GB" sz="1800" dirty="0"/>
              <a:t>Set the application options</a:t>
            </a:r>
          </a:p>
          <a:p>
            <a:pPr>
              <a:defRPr/>
            </a:pPr>
            <a:endParaRPr lang="en-GB" sz="2100" b="1" dirty="0"/>
          </a:p>
        </p:txBody>
      </p:sp>
      <p:pic>
        <p:nvPicPr>
          <p:cNvPr id="19459" name="Picture 4">
            <a:extLst>
              <a:ext uri="{FF2B5EF4-FFF2-40B4-BE49-F238E27FC236}">
                <a16:creationId xmlns:a16="http://schemas.microsoft.com/office/drawing/2014/main" id="{25C952E3-93C0-D0ED-8900-C41A0AEE99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5025" y="1633538"/>
            <a:ext cx="4498975" cy="359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F6DDAD1-058D-2601-830F-CD1537919B60}"/>
              </a:ext>
            </a:extLst>
          </p:cNvPr>
          <p:cNvSpPr>
            <a:spLocks noGrp="1"/>
          </p:cNvSpPr>
          <p:nvPr>
            <p:ph type="title"/>
          </p:nvPr>
        </p:nvSpPr>
        <p:spPr>
          <a:xfrm>
            <a:off x="312820" y="1291032"/>
            <a:ext cx="5841332" cy="745801"/>
          </a:xfrm>
          <a:solidFill>
            <a:schemeClr val="accent1">
              <a:lumMod val="40000"/>
              <a:lumOff val="60000"/>
            </a:schemeClr>
          </a:solidFill>
        </p:spPr>
        <p:txBody>
          <a:bodyPr/>
          <a:lstStyle/>
          <a:p>
            <a:r>
              <a:rPr lang="en-US" b="1" dirty="0"/>
              <a:t>MS Excel on Office 365</a:t>
            </a:r>
          </a:p>
        </p:txBody>
      </p:sp>
      <p:pic>
        <p:nvPicPr>
          <p:cNvPr id="1026" name="Picture 2" descr="Grouping Worksheets in Microsoft Excel">
            <a:extLst>
              <a:ext uri="{FF2B5EF4-FFF2-40B4-BE49-F238E27FC236}">
                <a16:creationId xmlns:a16="http://schemas.microsoft.com/office/drawing/2014/main" id="{00CFAA38-221B-4934-B525-EB977286B1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6876256" y="917300"/>
            <a:ext cx="1708485" cy="901239"/>
          </a:xfrm>
          <a:prstGeom prst="rect">
            <a:avLst/>
          </a:prstGeom>
          <a:solidFill>
            <a:srgbClr val="FFFFFF"/>
          </a:solidFill>
        </p:spPr>
      </p:pic>
      <p:sp>
        <p:nvSpPr>
          <p:cNvPr id="73" name="Content Placeholder 3">
            <a:extLst>
              <a:ext uri="{FF2B5EF4-FFF2-40B4-BE49-F238E27FC236}">
                <a16:creationId xmlns:a16="http://schemas.microsoft.com/office/drawing/2014/main" id="{E1A47C29-A6B6-9519-52FC-6CA2C216BDF6}"/>
              </a:ext>
            </a:extLst>
          </p:cNvPr>
          <p:cNvSpPr>
            <a:spLocks noGrp="1"/>
          </p:cNvSpPr>
          <p:nvPr>
            <p:ph sz="half" idx="2"/>
          </p:nvPr>
        </p:nvSpPr>
        <p:spPr>
          <a:xfrm>
            <a:off x="306805" y="2160148"/>
            <a:ext cx="8518359" cy="745801"/>
          </a:xfrm>
        </p:spPr>
        <p:txBody>
          <a:bodyPr>
            <a:normAutofit/>
          </a:bodyPr>
          <a:lstStyle/>
          <a:p>
            <a:pPr marL="0" indent="0">
              <a:buNone/>
            </a:pPr>
            <a:r>
              <a:rPr lang="en-US" sz="1500" dirty="0" err="1">
                <a:latin typeface="Arial" panose="020B0604020202020204" pitchFamily="34" charset="0"/>
                <a:cs typeface="Arial" panose="020B0604020202020204" pitchFamily="34" charset="0"/>
              </a:rPr>
              <a:t>Weverka</a:t>
            </a:r>
            <a:r>
              <a:rPr lang="en-US" sz="1500" dirty="0">
                <a:latin typeface="Arial" panose="020B0604020202020204" pitchFamily="34" charset="0"/>
                <a:cs typeface="Arial" panose="020B0604020202020204" pitchFamily="34" charset="0"/>
              </a:rPr>
              <a:t> (2019, p231) describes </a:t>
            </a:r>
            <a:r>
              <a:rPr lang="en-US" sz="1500" b="1" dirty="0">
                <a:latin typeface="Arial" panose="020B0604020202020204" pitchFamily="34" charset="0"/>
                <a:cs typeface="Arial" panose="020B0604020202020204" pitchFamily="34" charset="0"/>
              </a:rPr>
              <a:t>Excel</a:t>
            </a:r>
            <a:r>
              <a:rPr lang="en-US" sz="1500" dirty="0">
                <a:latin typeface="Arial" panose="020B0604020202020204" pitchFamily="34" charset="0"/>
                <a:cs typeface="Arial" panose="020B0604020202020204" pitchFamily="34" charset="0"/>
              </a:rPr>
              <a:t> as the “official number cruncher of Office 365”. </a:t>
            </a:r>
          </a:p>
          <a:p>
            <a:pPr marL="0" indent="0">
              <a:buNone/>
            </a:pPr>
            <a:r>
              <a:rPr lang="en-US" sz="1500" b="1" dirty="0">
                <a:latin typeface="Arial" panose="020B0604020202020204" pitchFamily="34" charset="0"/>
                <a:cs typeface="Arial" panose="020B0604020202020204" pitchFamily="34" charset="0"/>
              </a:rPr>
              <a:t>Excel</a:t>
            </a:r>
            <a:r>
              <a:rPr lang="en-US" sz="1500" dirty="0">
                <a:latin typeface="Arial" panose="020B0604020202020204" pitchFamily="34" charset="0"/>
                <a:cs typeface="Arial" panose="020B0604020202020204" pitchFamily="34" charset="0"/>
              </a:rPr>
              <a:t> has some key terms: </a:t>
            </a:r>
          </a:p>
        </p:txBody>
      </p:sp>
      <p:sp>
        <p:nvSpPr>
          <p:cNvPr id="6" name="Freeform: Shape 5">
            <a:extLst>
              <a:ext uri="{FF2B5EF4-FFF2-40B4-BE49-F238E27FC236}">
                <a16:creationId xmlns:a16="http://schemas.microsoft.com/office/drawing/2014/main" id="{B7FA09BD-0304-4E6D-A508-55C33DD65F3B}"/>
              </a:ext>
            </a:extLst>
          </p:cNvPr>
          <p:cNvSpPr/>
          <p:nvPr/>
        </p:nvSpPr>
        <p:spPr>
          <a:xfrm>
            <a:off x="3737008" y="2843365"/>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this is the excel term for a file created in Excel, you can use a blank workbook or use a template workbook. </a:t>
            </a:r>
            <a:endParaRPr lang="en-GB" sz="1350" dirty="0"/>
          </a:p>
        </p:txBody>
      </p:sp>
      <p:sp>
        <p:nvSpPr>
          <p:cNvPr id="7" name="Freeform: Shape 6">
            <a:extLst>
              <a:ext uri="{FF2B5EF4-FFF2-40B4-BE49-F238E27FC236}">
                <a16:creationId xmlns:a16="http://schemas.microsoft.com/office/drawing/2014/main" id="{D2E0E86B-0867-4A1C-B3DF-0BD647065EFE}"/>
              </a:ext>
            </a:extLst>
          </p:cNvPr>
          <p:cNvSpPr/>
          <p:nvPr/>
        </p:nvSpPr>
        <p:spPr>
          <a:xfrm>
            <a:off x="421106" y="2843365"/>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GB" sz="2250" dirty="0"/>
              <a:t>Workbook</a:t>
            </a:r>
          </a:p>
        </p:txBody>
      </p:sp>
      <p:sp>
        <p:nvSpPr>
          <p:cNvPr id="8" name="Freeform: Shape 7">
            <a:extLst>
              <a:ext uri="{FF2B5EF4-FFF2-40B4-BE49-F238E27FC236}">
                <a16:creationId xmlns:a16="http://schemas.microsoft.com/office/drawing/2014/main" id="{F545B0F4-B0A0-42B9-A56A-D76E096530BA}"/>
              </a:ext>
            </a:extLst>
          </p:cNvPr>
          <p:cNvSpPr/>
          <p:nvPr/>
        </p:nvSpPr>
        <p:spPr>
          <a:xfrm>
            <a:off x="3737008" y="3341887"/>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2353494"/>
              <a:satOff val="16863"/>
              <a:lumOff val="1398"/>
              <a:alphaOff val="0"/>
            </a:schemeClr>
          </a:lnRef>
          <a:fillRef idx="1">
            <a:schemeClr val="accent3">
              <a:tint val="40000"/>
              <a:alpha val="90000"/>
              <a:hueOff val="-2353494"/>
              <a:satOff val="16863"/>
              <a:lumOff val="1398"/>
              <a:alphaOff val="0"/>
            </a:schemeClr>
          </a:fillRef>
          <a:effectRef idx="0">
            <a:schemeClr val="accent3">
              <a:tint val="40000"/>
              <a:alpha val="90000"/>
              <a:hueOff val="-2353494"/>
              <a:satOff val="16863"/>
              <a:lumOff val="1398"/>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also known as a spreadsheet is the table into which you enter data. </a:t>
            </a:r>
            <a:endParaRPr lang="en-GB" sz="1350" dirty="0"/>
          </a:p>
        </p:txBody>
      </p:sp>
      <p:sp>
        <p:nvSpPr>
          <p:cNvPr id="9" name="Freeform: Shape 8">
            <a:extLst>
              <a:ext uri="{FF2B5EF4-FFF2-40B4-BE49-F238E27FC236}">
                <a16:creationId xmlns:a16="http://schemas.microsoft.com/office/drawing/2014/main" id="{09695081-D1CA-4AAA-B160-3E34A911F997}"/>
              </a:ext>
            </a:extLst>
          </p:cNvPr>
          <p:cNvSpPr/>
          <p:nvPr/>
        </p:nvSpPr>
        <p:spPr>
          <a:xfrm>
            <a:off x="421106" y="3341887"/>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2170153"/>
              <a:satOff val="10636"/>
              <a:lumOff val="4069"/>
              <a:alphaOff val="0"/>
            </a:schemeClr>
          </a:fillRef>
          <a:effectRef idx="0">
            <a:schemeClr val="accent3">
              <a:hueOff val="-2170153"/>
              <a:satOff val="10636"/>
              <a:lumOff val="4069"/>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dirty="0">
                <a:latin typeface="Arial" panose="020B0604020202020204" pitchFamily="34" charset="0"/>
                <a:cs typeface="Arial" panose="020B0604020202020204" pitchFamily="34" charset="0"/>
              </a:rPr>
              <a:t>Worksheet</a:t>
            </a:r>
            <a:r>
              <a:rPr lang="en-US" sz="2250" dirty="0">
                <a:latin typeface="Arial" panose="020B0604020202020204" pitchFamily="34" charset="0"/>
                <a:cs typeface="Arial" panose="020B0604020202020204" pitchFamily="34" charset="0"/>
              </a:rPr>
              <a:t> </a:t>
            </a:r>
            <a:endParaRPr lang="en-GB" sz="2250" dirty="0"/>
          </a:p>
        </p:txBody>
      </p:sp>
      <p:sp>
        <p:nvSpPr>
          <p:cNvPr id="10" name="Freeform: Shape 9">
            <a:extLst>
              <a:ext uri="{FF2B5EF4-FFF2-40B4-BE49-F238E27FC236}">
                <a16:creationId xmlns:a16="http://schemas.microsoft.com/office/drawing/2014/main" id="{099D4B06-DB0C-4675-9437-A9DD32B06E41}"/>
              </a:ext>
            </a:extLst>
          </p:cNvPr>
          <p:cNvSpPr/>
          <p:nvPr/>
        </p:nvSpPr>
        <p:spPr>
          <a:xfrm>
            <a:off x="3737008" y="3840409"/>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4706988"/>
              <a:satOff val="33727"/>
              <a:lumOff val="2796"/>
              <a:alphaOff val="0"/>
            </a:schemeClr>
          </a:lnRef>
          <a:fillRef idx="1">
            <a:schemeClr val="accent3">
              <a:tint val="40000"/>
              <a:alpha val="90000"/>
              <a:hueOff val="-4706988"/>
              <a:satOff val="33727"/>
              <a:lumOff val="2796"/>
              <a:alphaOff val="0"/>
            </a:schemeClr>
          </a:fillRef>
          <a:effectRef idx="0">
            <a:schemeClr val="accent3">
              <a:tint val="40000"/>
              <a:alpha val="90000"/>
              <a:hueOff val="-4706988"/>
              <a:satOff val="33727"/>
              <a:lumOff val="2796"/>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numbered and run horizontally across the worksheet</a:t>
            </a:r>
            <a:r>
              <a:rPr lang="en-US" sz="1050" dirty="0">
                <a:latin typeface="Arial" panose="020B0604020202020204" pitchFamily="34" charset="0"/>
                <a:cs typeface="Arial" panose="020B0604020202020204" pitchFamily="34" charset="0"/>
              </a:rPr>
              <a:t>. </a:t>
            </a:r>
            <a:endParaRPr lang="en-GB" sz="1050" dirty="0"/>
          </a:p>
        </p:txBody>
      </p:sp>
      <p:sp>
        <p:nvSpPr>
          <p:cNvPr id="11" name="Freeform: Shape 10">
            <a:extLst>
              <a:ext uri="{FF2B5EF4-FFF2-40B4-BE49-F238E27FC236}">
                <a16:creationId xmlns:a16="http://schemas.microsoft.com/office/drawing/2014/main" id="{5C0893E4-BF2B-4C27-9B8D-8926497CCB0E}"/>
              </a:ext>
            </a:extLst>
          </p:cNvPr>
          <p:cNvSpPr/>
          <p:nvPr/>
        </p:nvSpPr>
        <p:spPr>
          <a:xfrm>
            <a:off x="421106" y="3840409"/>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a:latin typeface="Arial" panose="020B0604020202020204" pitchFamily="34" charset="0"/>
                <a:cs typeface="Arial" panose="020B0604020202020204" pitchFamily="34" charset="0"/>
              </a:rPr>
              <a:t>Rows</a:t>
            </a:r>
            <a:endParaRPr lang="en-GB" sz="2250"/>
          </a:p>
        </p:txBody>
      </p:sp>
      <p:sp>
        <p:nvSpPr>
          <p:cNvPr id="12" name="Freeform: Shape 11">
            <a:extLst>
              <a:ext uri="{FF2B5EF4-FFF2-40B4-BE49-F238E27FC236}">
                <a16:creationId xmlns:a16="http://schemas.microsoft.com/office/drawing/2014/main" id="{C65BEFA3-E101-4F59-9C57-EF2887D70DED}"/>
              </a:ext>
            </a:extLst>
          </p:cNvPr>
          <p:cNvSpPr/>
          <p:nvPr/>
        </p:nvSpPr>
        <p:spPr>
          <a:xfrm>
            <a:off x="3737008" y="4338932"/>
            <a:ext cx="4973855" cy="49761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7060482"/>
              <a:satOff val="50590"/>
              <a:lumOff val="4194"/>
              <a:alphaOff val="0"/>
            </a:schemeClr>
          </a:lnRef>
          <a:fillRef idx="1">
            <a:schemeClr val="accent3">
              <a:tint val="40000"/>
              <a:alpha val="90000"/>
              <a:hueOff val="-7060482"/>
              <a:satOff val="50590"/>
              <a:lumOff val="4194"/>
              <a:alphaOff val="0"/>
            </a:schemeClr>
          </a:fillRef>
          <a:effectRef idx="0">
            <a:schemeClr val="accent3">
              <a:tint val="40000"/>
              <a:alpha val="90000"/>
              <a:hueOff val="-7060482"/>
              <a:satOff val="50590"/>
              <a:lumOff val="4194"/>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labelled with letters AA to AZ then BA to BZ and so on. </a:t>
            </a:r>
            <a:endParaRPr lang="en-GB" sz="1350" dirty="0"/>
          </a:p>
        </p:txBody>
      </p:sp>
      <p:sp>
        <p:nvSpPr>
          <p:cNvPr id="13" name="Freeform: Shape 12">
            <a:extLst>
              <a:ext uri="{FF2B5EF4-FFF2-40B4-BE49-F238E27FC236}">
                <a16:creationId xmlns:a16="http://schemas.microsoft.com/office/drawing/2014/main" id="{08C6E5E6-67FF-4523-AAB8-D54601DDCD97}"/>
              </a:ext>
            </a:extLst>
          </p:cNvPr>
          <p:cNvSpPr/>
          <p:nvPr/>
        </p:nvSpPr>
        <p:spPr>
          <a:xfrm>
            <a:off x="421106" y="4338932"/>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6510460"/>
              <a:satOff val="31909"/>
              <a:lumOff val="12206"/>
              <a:alphaOff val="0"/>
            </a:schemeClr>
          </a:fillRef>
          <a:effectRef idx="0">
            <a:schemeClr val="accent3">
              <a:hueOff val="-6510460"/>
              <a:satOff val="31909"/>
              <a:lumOff val="12206"/>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dirty="0">
                <a:latin typeface="Arial" panose="020B0604020202020204" pitchFamily="34" charset="0"/>
                <a:cs typeface="Arial" panose="020B0604020202020204" pitchFamily="34" charset="0"/>
              </a:rPr>
              <a:t>Columns</a:t>
            </a:r>
            <a:endParaRPr lang="en-GB" sz="2250" dirty="0"/>
          </a:p>
        </p:txBody>
      </p:sp>
      <p:sp>
        <p:nvSpPr>
          <p:cNvPr id="14" name="Freeform: Shape 13">
            <a:extLst>
              <a:ext uri="{FF2B5EF4-FFF2-40B4-BE49-F238E27FC236}">
                <a16:creationId xmlns:a16="http://schemas.microsoft.com/office/drawing/2014/main" id="{FD2D8894-AF5B-4DCF-B348-8AAB5CAA6990}"/>
              </a:ext>
            </a:extLst>
          </p:cNvPr>
          <p:cNvSpPr/>
          <p:nvPr/>
        </p:nvSpPr>
        <p:spPr>
          <a:xfrm>
            <a:off x="3739437" y="4763288"/>
            <a:ext cx="4968998" cy="855587"/>
          </a:xfrm>
          <a:custGeom>
            <a:avLst/>
            <a:gdLst>
              <a:gd name="connsiteX0" fmla="*/ 0 w 6625330"/>
              <a:gd name="connsiteY0" fmla="*/ 142598 h 1140782"/>
              <a:gd name="connsiteX1" fmla="*/ 6054939 w 6625330"/>
              <a:gd name="connsiteY1" fmla="*/ 142598 h 1140782"/>
              <a:gd name="connsiteX2" fmla="*/ 6054939 w 6625330"/>
              <a:gd name="connsiteY2" fmla="*/ 0 h 1140782"/>
              <a:gd name="connsiteX3" fmla="*/ 6625330 w 6625330"/>
              <a:gd name="connsiteY3" fmla="*/ 570391 h 1140782"/>
              <a:gd name="connsiteX4" fmla="*/ 6054939 w 6625330"/>
              <a:gd name="connsiteY4" fmla="*/ 1140782 h 1140782"/>
              <a:gd name="connsiteX5" fmla="*/ 6054939 w 6625330"/>
              <a:gd name="connsiteY5" fmla="*/ 998184 h 1140782"/>
              <a:gd name="connsiteX6" fmla="*/ 0 w 6625330"/>
              <a:gd name="connsiteY6" fmla="*/ 998184 h 1140782"/>
              <a:gd name="connsiteX7" fmla="*/ 0 w 6625330"/>
              <a:gd name="connsiteY7" fmla="*/ 142598 h 114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5330" h="1140782">
                <a:moveTo>
                  <a:pt x="0" y="142598"/>
                </a:moveTo>
                <a:lnTo>
                  <a:pt x="6054939" y="142598"/>
                </a:lnTo>
                <a:lnTo>
                  <a:pt x="6054939" y="0"/>
                </a:lnTo>
                <a:lnTo>
                  <a:pt x="6625330" y="570391"/>
                </a:lnTo>
                <a:lnTo>
                  <a:pt x="6054939" y="1140782"/>
                </a:lnTo>
                <a:lnTo>
                  <a:pt x="6054939" y="998184"/>
                </a:lnTo>
                <a:lnTo>
                  <a:pt x="0" y="998184"/>
                </a:lnTo>
                <a:lnTo>
                  <a:pt x="0" y="142598"/>
                </a:lnTo>
                <a:close/>
              </a:path>
            </a:pathLst>
          </a:custGeom>
        </p:spPr>
        <p:style>
          <a:lnRef idx="2">
            <a:schemeClr val="accent3">
              <a:tint val="40000"/>
              <a:alpha val="90000"/>
              <a:hueOff val="-9413976"/>
              <a:satOff val="67453"/>
              <a:lumOff val="5592"/>
              <a:alphaOff val="0"/>
            </a:schemeClr>
          </a:lnRef>
          <a:fillRef idx="1">
            <a:schemeClr val="accent3">
              <a:tint val="40000"/>
              <a:alpha val="90000"/>
              <a:hueOff val="-9413976"/>
              <a:satOff val="67453"/>
              <a:lumOff val="5592"/>
              <a:alphaOff val="0"/>
            </a:schemeClr>
          </a:fillRef>
          <a:effectRef idx="0">
            <a:schemeClr val="accent3">
              <a:tint val="40000"/>
              <a:alpha val="90000"/>
              <a:hueOff val="-9413976"/>
              <a:satOff val="67453"/>
              <a:lumOff val="5592"/>
              <a:alphaOff val="0"/>
            </a:schemeClr>
          </a:effectRef>
          <a:fontRef idx="minor">
            <a:schemeClr val="dk1">
              <a:hueOff val="0"/>
              <a:satOff val="0"/>
              <a:lumOff val="0"/>
              <a:alphaOff val="0"/>
            </a:schemeClr>
          </a:fontRef>
        </p:style>
        <p:txBody>
          <a:bodyPr spcFirstLastPara="0" vert="horz" wrap="square" lIns="8573" tIns="115521" rIns="329417" bIns="115521"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the individual boxes within the worksheet. Each has an ‘address’ to show its location, for example, A1 is next to B1, and A1 is directly above A2</a:t>
            </a:r>
            <a:endParaRPr lang="en-GB" sz="1350" dirty="0"/>
          </a:p>
        </p:txBody>
      </p:sp>
      <p:sp>
        <p:nvSpPr>
          <p:cNvPr id="15" name="Freeform: Shape 14">
            <a:extLst>
              <a:ext uri="{FF2B5EF4-FFF2-40B4-BE49-F238E27FC236}">
                <a16:creationId xmlns:a16="http://schemas.microsoft.com/office/drawing/2014/main" id="{001BE07D-2D42-4F2F-8885-1FEEC883781F}"/>
              </a:ext>
            </a:extLst>
          </p:cNvPr>
          <p:cNvSpPr/>
          <p:nvPr/>
        </p:nvSpPr>
        <p:spPr>
          <a:xfrm>
            <a:off x="422725" y="4851484"/>
            <a:ext cx="3312665" cy="453202"/>
          </a:xfrm>
          <a:custGeom>
            <a:avLst/>
            <a:gdLst>
              <a:gd name="connsiteX0" fmla="*/ 0 w 4416886"/>
              <a:gd name="connsiteY0" fmla="*/ 100714 h 604269"/>
              <a:gd name="connsiteX1" fmla="*/ 100714 w 4416886"/>
              <a:gd name="connsiteY1" fmla="*/ 0 h 604269"/>
              <a:gd name="connsiteX2" fmla="*/ 4316172 w 4416886"/>
              <a:gd name="connsiteY2" fmla="*/ 0 h 604269"/>
              <a:gd name="connsiteX3" fmla="*/ 4416886 w 4416886"/>
              <a:gd name="connsiteY3" fmla="*/ 100714 h 604269"/>
              <a:gd name="connsiteX4" fmla="*/ 4416886 w 4416886"/>
              <a:gd name="connsiteY4" fmla="*/ 503555 h 604269"/>
              <a:gd name="connsiteX5" fmla="*/ 4316172 w 4416886"/>
              <a:gd name="connsiteY5" fmla="*/ 604269 h 604269"/>
              <a:gd name="connsiteX6" fmla="*/ 100714 w 4416886"/>
              <a:gd name="connsiteY6" fmla="*/ 604269 h 604269"/>
              <a:gd name="connsiteX7" fmla="*/ 0 w 4416886"/>
              <a:gd name="connsiteY7" fmla="*/ 503555 h 604269"/>
              <a:gd name="connsiteX8" fmla="*/ 0 w 4416886"/>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6886" h="604269">
                <a:moveTo>
                  <a:pt x="0" y="100714"/>
                </a:moveTo>
                <a:cubicBezTo>
                  <a:pt x="0" y="45091"/>
                  <a:pt x="45091" y="0"/>
                  <a:pt x="100714" y="0"/>
                </a:cubicBezTo>
                <a:lnTo>
                  <a:pt x="4316172" y="0"/>
                </a:lnTo>
                <a:cubicBezTo>
                  <a:pt x="4371795" y="0"/>
                  <a:pt x="4416886" y="45091"/>
                  <a:pt x="4416886" y="100714"/>
                </a:cubicBezTo>
                <a:lnTo>
                  <a:pt x="4416886" y="503555"/>
                </a:lnTo>
                <a:cubicBezTo>
                  <a:pt x="4416886" y="559178"/>
                  <a:pt x="4371795" y="604269"/>
                  <a:pt x="4316172"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a:latin typeface="Arial" panose="020B0604020202020204" pitchFamily="34" charset="0"/>
                <a:cs typeface="Arial" panose="020B0604020202020204" pitchFamily="34" charset="0"/>
              </a:rPr>
              <a:t>Cells</a:t>
            </a:r>
            <a:endParaRPr lang="en-GB" sz="2250"/>
          </a:p>
        </p:txBody>
      </p:sp>
    </p:spTree>
    <p:extLst>
      <p:ext uri="{BB962C8B-B14F-4D97-AF65-F5344CB8AC3E}">
        <p14:creationId xmlns:p14="http://schemas.microsoft.com/office/powerpoint/2010/main" val="225402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3">
                                            <p:txEl>
                                              <p:pRg st="0" end="0"/>
                                            </p:txEl>
                                          </p:spTgt>
                                        </p:tgtEl>
                                        <p:attrNameLst>
                                          <p:attrName>style.visibility</p:attrName>
                                        </p:attrNameLst>
                                      </p:cBhvr>
                                      <p:to>
                                        <p:strVal val="visible"/>
                                      </p:to>
                                    </p:set>
                                    <p:animEffect transition="in" filter="fade">
                                      <p:cBhvr>
                                        <p:cTn id="7" dur="500"/>
                                        <p:tgtEl>
                                          <p:spTgt spid="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3">
                                            <p:txEl>
                                              <p:pRg st="1" end="1"/>
                                            </p:txEl>
                                          </p:spTgt>
                                        </p:tgtEl>
                                        <p:attrNameLst>
                                          <p:attrName>style.visibility</p:attrName>
                                        </p:attrNameLst>
                                      </p:cBhvr>
                                      <p:to>
                                        <p:strVal val="visible"/>
                                      </p:to>
                                    </p:set>
                                    <p:animEffect transition="in" filter="fade">
                                      <p:cBhvr>
                                        <p:cTn id="12" dur="500"/>
                                        <p:tgtEl>
                                          <p:spTgt spid="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66A-482A-4E05-95B2-113B5CDAC467}"/>
              </a:ext>
            </a:extLst>
          </p:cNvPr>
          <p:cNvSpPr>
            <a:spLocks noGrp="1"/>
          </p:cNvSpPr>
          <p:nvPr>
            <p:ph type="title"/>
          </p:nvPr>
        </p:nvSpPr>
        <p:spPr>
          <a:xfrm>
            <a:off x="403059" y="1237866"/>
            <a:ext cx="2051384" cy="444487"/>
          </a:xfr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a:noAutofit/>
          </a:bodyPr>
          <a:lstStyle/>
          <a:p>
            <a:r>
              <a:rPr lang="en-GB" sz="2800" dirty="0"/>
              <a:t>Workbook</a:t>
            </a:r>
          </a:p>
        </p:txBody>
      </p:sp>
      <p:pic>
        <p:nvPicPr>
          <p:cNvPr id="6" name="Picture 5">
            <a:extLst>
              <a:ext uri="{FF2B5EF4-FFF2-40B4-BE49-F238E27FC236}">
                <a16:creationId xmlns:a16="http://schemas.microsoft.com/office/drawing/2014/main" id="{ABF60A8B-D7C5-44FE-B91F-7CA2AE7CF032}"/>
              </a:ext>
            </a:extLst>
          </p:cNvPr>
          <p:cNvPicPr>
            <a:picLocks noChangeAspect="1"/>
          </p:cNvPicPr>
          <p:nvPr/>
        </p:nvPicPr>
        <p:blipFill>
          <a:blip r:embed="rId3"/>
          <a:stretch>
            <a:fillRect/>
          </a:stretch>
        </p:blipFill>
        <p:spPr>
          <a:xfrm>
            <a:off x="1705853" y="1682952"/>
            <a:ext cx="5672138" cy="3493294"/>
          </a:xfrm>
          <a:prstGeom prst="rect">
            <a:avLst/>
          </a:prstGeom>
        </p:spPr>
      </p:pic>
      <p:sp>
        <p:nvSpPr>
          <p:cNvPr id="7" name="Title 1">
            <a:extLst>
              <a:ext uri="{FF2B5EF4-FFF2-40B4-BE49-F238E27FC236}">
                <a16:creationId xmlns:a16="http://schemas.microsoft.com/office/drawing/2014/main" id="{0F6CE5F7-3CFD-45EA-8AB6-22697F02155C}"/>
              </a:ext>
            </a:extLst>
          </p:cNvPr>
          <p:cNvSpPr txBox="1">
            <a:spLocks/>
          </p:cNvSpPr>
          <p:nvPr/>
        </p:nvSpPr>
        <p:spPr>
          <a:xfrm>
            <a:off x="312822" y="5175647"/>
            <a:ext cx="2051384" cy="444487"/>
          </a:xfrm>
          <a:prstGeom prst="rect">
            <a:avLst/>
          </a:prstGeom>
        </p:spPr>
        <p:style>
          <a:lnRef idx="2">
            <a:schemeClr val="dk1"/>
          </a:lnRef>
          <a:fillRef idx="1">
            <a:schemeClr val="lt1"/>
          </a:fillRef>
          <a:effectRef idx="0">
            <a:schemeClr val="dk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Worksheet</a:t>
            </a:r>
          </a:p>
        </p:txBody>
      </p:sp>
      <p:sp>
        <p:nvSpPr>
          <p:cNvPr id="8" name="Title 1">
            <a:extLst>
              <a:ext uri="{FF2B5EF4-FFF2-40B4-BE49-F238E27FC236}">
                <a16:creationId xmlns:a16="http://schemas.microsoft.com/office/drawing/2014/main" id="{584BD12E-CF27-4359-A10C-530A2D7BE2AA}"/>
              </a:ext>
            </a:extLst>
          </p:cNvPr>
          <p:cNvSpPr txBox="1">
            <a:spLocks/>
          </p:cNvSpPr>
          <p:nvPr/>
        </p:nvSpPr>
        <p:spPr>
          <a:xfrm>
            <a:off x="403059" y="3141522"/>
            <a:ext cx="1016669" cy="444487"/>
          </a:xfrm>
          <a:prstGeom prst="rect">
            <a:avLst/>
          </a:prstGeom>
          <a:solidFill>
            <a:schemeClr val="accent3">
              <a:lumMod val="40000"/>
              <a:lumOff val="60000"/>
            </a:schemeClr>
          </a:solidFill>
        </p:spPr>
        <p:style>
          <a:lnRef idx="2">
            <a:schemeClr val="accent2"/>
          </a:lnRef>
          <a:fillRef idx="1">
            <a:schemeClr val="lt1"/>
          </a:fillRef>
          <a:effectRef idx="0">
            <a:schemeClr val="accent2"/>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Row</a:t>
            </a:r>
          </a:p>
        </p:txBody>
      </p:sp>
      <p:sp>
        <p:nvSpPr>
          <p:cNvPr id="9" name="Title 1">
            <a:extLst>
              <a:ext uri="{FF2B5EF4-FFF2-40B4-BE49-F238E27FC236}">
                <a16:creationId xmlns:a16="http://schemas.microsoft.com/office/drawing/2014/main" id="{2BC7DE1B-078B-4929-859A-A69CC0BE937E}"/>
              </a:ext>
            </a:extLst>
          </p:cNvPr>
          <p:cNvSpPr txBox="1">
            <a:spLocks/>
          </p:cNvSpPr>
          <p:nvPr/>
        </p:nvSpPr>
        <p:spPr>
          <a:xfrm>
            <a:off x="7335880" y="2155532"/>
            <a:ext cx="1579520" cy="444487"/>
          </a:xfrm>
          <a:prstGeom prst="rect">
            <a:avLst/>
          </a:prstGeom>
          <a:solidFill>
            <a:schemeClr val="accent6">
              <a:lumMod val="60000"/>
              <a:lumOff val="40000"/>
            </a:schemeClr>
          </a:solidFill>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Column</a:t>
            </a:r>
          </a:p>
        </p:txBody>
      </p:sp>
      <p:sp>
        <p:nvSpPr>
          <p:cNvPr id="10" name="Title 1">
            <a:extLst>
              <a:ext uri="{FF2B5EF4-FFF2-40B4-BE49-F238E27FC236}">
                <a16:creationId xmlns:a16="http://schemas.microsoft.com/office/drawing/2014/main" id="{39AE525C-062C-48ED-90B9-AD4FC0B9B0FC}"/>
              </a:ext>
            </a:extLst>
          </p:cNvPr>
          <p:cNvSpPr txBox="1">
            <a:spLocks/>
          </p:cNvSpPr>
          <p:nvPr/>
        </p:nvSpPr>
        <p:spPr>
          <a:xfrm>
            <a:off x="403058" y="2177663"/>
            <a:ext cx="1016669" cy="444487"/>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Cell</a:t>
            </a:r>
          </a:p>
        </p:txBody>
      </p:sp>
      <p:cxnSp>
        <p:nvCxnSpPr>
          <p:cNvPr id="12" name="Connector: Curved 11">
            <a:extLst>
              <a:ext uri="{FF2B5EF4-FFF2-40B4-BE49-F238E27FC236}">
                <a16:creationId xmlns:a16="http://schemas.microsoft.com/office/drawing/2014/main" id="{4F4386A8-76D5-4749-A93A-F6981A93143C}"/>
              </a:ext>
            </a:extLst>
          </p:cNvPr>
          <p:cNvCxnSpPr>
            <a:cxnSpLocks/>
          </p:cNvCxnSpPr>
          <p:nvPr/>
        </p:nvCxnSpPr>
        <p:spPr>
          <a:xfrm>
            <a:off x="2213811" y="1482702"/>
            <a:ext cx="1010653" cy="353056"/>
          </a:xfrm>
          <a:prstGeom prst="curvedConnector3">
            <a:avLst>
              <a:gd name="adj1" fmla="val 98810"/>
            </a:avLst>
          </a:prstGeom>
          <a:ln w="76200">
            <a:tailEnd type="triangle"/>
          </a:ln>
        </p:spPr>
        <p:style>
          <a:lnRef idx="1">
            <a:schemeClr val="dk1"/>
          </a:lnRef>
          <a:fillRef idx="0">
            <a:schemeClr val="dk1"/>
          </a:fillRef>
          <a:effectRef idx="0">
            <a:schemeClr val="dk1"/>
          </a:effectRef>
          <a:fontRef idx="minor">
            <a:schemeClr val="tx1"/>
          </a:fontRef>
        </p:style>
      </p:cxnSp>
      <p:cxnSp>
        <p:nvCxnSpPr>
          <p:cNvPr id="18" name="Connector: Curved 17">
            <a:extLst>
              <a:ext uri="{FF2B5EF4-FFF2-40B4-BE49-F238E27FC236}">
                <a16:creationId xmlns:a16="http://schemas.microsoft.com/office/drawing/2014/main" id="{F7C76ECC-B720-4F10-ADEB-B3DDDBE63E9D}"/>
              </a:ext>
            </a:extLst>
          </p:cNvPr>
          <p:cNvCxnSpPr>
            <a:cxnSpLocks/>
            <a:stCxn id="10" idx="2"/>
          </p:cNvCxnSpPr>
          <p:nvPr/>
        </p:nvCxnSpPr>
        <p:spPr>
          <a:xfrm rot="16200000" flipH="1">
            <a:off x="1428681" y="2104861"/>
            <a:ext cx="159560" cy="1194136"/>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2" name="Connector: Curved 21">
            <a:extLst>
              <a:ext uri="{FF2B5EF4-FFF2-40B4-BE49-F238E27FC236}">
                <a16:creationId xmlns:a16="http://schemas.microsoft.com/office/drawing/2014/main" id="{6CE98928-2924-4C16-8E59-B830FF630DCC}"/>
              </a:ext>
            </a:extLst>
          </p:cNvPr>
          <p:cNvCxnSpPr>
            <a:cxnSpLocks/>
            <a:stCxn id="8" idx="2"/>
          </p:cNvCxnSpPr>
          <p:nvPr/>
        </p:nvCxnSpPr>
        <p:spPr>
          <a:xfrm rot="16200000" flipH="1">
            <a:off x="1128718" y="3368685"/>
            <a:ext cx="359813" cy="794460"/>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5" name="Connector: Curved 24">
            <a:extLst>
              <a:ext uri="{FF2B5EF4-FFF2-40B4-BE49-F238E27FC236}">
                <a16:creationId xmlns:a16="http://schemas.microsoft.com/office/drawing/2014/main" id="{A4C9FC59-DCA3-4960-8578-E27A36FA8100}"/>
              </a:ext>
            </a:extLst>
          </p:cNvPr>
          <p:cNvCxnSpPr>
            <a:cxnSpLocks/>
          </p:cNvCxnSpPr>
          <p:nvPr/>
        </p:nvCxnSpPr>
        <p:spPr>
          <a:xfrm rot="5400000" flipH="1" flipV="1">
            <a:off x="2305381" y="4958686"/>
            <a:ext cx="472580" cy="354931"/>
          </a:xfrm>
          <a:prstGeom prst="curvedConnector3">
            <a:avLst>
              <a:gd name="adj1" fmla="val -11102"/>
            </a:avLst>
          </a:prstGeom>
          <a:ln w="76200">
            <a:tailEnd type="triangle"/>
          </a:ln>
        </p:spPr>
        <p:style>
          <a:lnRef idx="1">
            <a:schemeClr val="dk1"/>
          </a:lnRef>
          <a:fillRef idx="0">
            <a:schemeClr val="dk1"/>
          </a:fillRef>
          <a:effectRef idx="0">
            <a:schemeClr val="dk1"/>
          </a:effectRef>
          <a:fontRef idx="minor">
            <a:schemeClr val="tx1"/>
          </a:fontRef>
        </p:style>
      </p:cxnSp>
      <p:cxnSp>
        <p:nvCxnSpPr>
          <p:cNvPr id="28" name="Connector: Curved 27">
            <a:extLst>
              <a:ext uri="{FF2B5EF4-FFF2-40B4-BE49-F238E27FC236}">
                <a16:creationId xmlns:a16="http://schemas.microsoft.com/office/drawing/2014/main" id="{01F6B090-EF4D-429D-8B93-253B57DC678F}"/>
              </a:ext>
            </a:extLst>
          </p:cNvPr>
          <p:cNvCxnSpPr>
            <a:cxnSpLocks/>
          </p:cNvCxnSpPr>
          <p:nvPr/>
        </p:nvCxnSpPr>
        <p:spPr>
          <a:xfrm rot="10800000" flipV="1">
            <a:off x="5329991" y="2177662"/>
            <a:ext cx="2048000" cy="422354"/>
          </a:xfrm>
          <a:prstGeom prst="curvedConnector3">
            <a:avLst>
              <a:gd name="adj1" fmla="val 100523"/>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52735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reating an Excel workbook on desktop">
            <a:hlinkClick r:id="" action="ppaction://media"/>
            <a:extLst>
              <a:ext uri="{FF2B5EF4-FFF2-40B4-BE49-F238E27FC236}">
                <a16:creationId xmlns:a16="http://schemas.microsoft.com/office/drawing/2014/main" id="{06CC9C58-7870-4889-B5F0-68DC97D35870}"/>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noFill/>
        </p:spPr>
      </p:pic>
      <p:sp>
        <p:nvSpPr>
          <p:cNvPr id="2" name="Title 1">
            <a:extLst>
              <a:ext uri="{FF2B5EF4-FFF2-40B4-BE49-F238E27FC236}">
                <a16:creationId xmlns:a16="http://schemas.microsoft.com/office/drawing/2014/main" id="{A16E95BC-442D-416B-B755-07A6AB74228A}"/>
              </a:ext>
            </a:extLst>
          </p:cNvPr>
          <p:cNvSpPr>
            <a:spLocks noGrp="1"/>
          </p:cNvSpPr>
          <p:nvPr>
            <p:ph type="title"/>
          </p:nvPr>
        </p:nvSpPr>
        <p:spPr>
          <a:xfrm>
            <a:off x="6357937" y="1309878"/>
            <a:ext cx="2358581" cy="1234440"/>
          </a:xfrm>
        </p:spPr>
        <p:txBody>
          <a:bodyPr anchor="b">
            <a:normAutofit/>
          </a:bodyPr>
          <a:lstStyle/>
          <a:p>
            <a:r>
              <a:rPr lang="en-GB" dirty="0"/>
              <a:t>Creating a blank workbook </a:t>
            </a:r>
          </a:p>
        </p:txBody>
      </p:sp>
      <p:sp>
        <p:nvSpPr>
          <p:cNvPr id="3" name="Content Placeholder 2">
            <a:extLst>
              <a:ext uri="{FF2B5EF4-FFF2-40B4-BE49-F238E27FC236}">
                <a16:creationId xmlns:a16="http://schemas.microsoft.com/office/drawing/2014/main" id="{ADD2DBF9-19EA-4F1A-A196-A09B5ABDDA6E}"/>
              </a:ext>
            </a:extLst>
          </p:cNvPr>
          <p:cNvSpPr>
            <a:spLocks noGrp="1"/>
          </p:cNvSpPr>
          <p:nvPr>
            <p:ph type="body" sz="half" idx="2"/>
          </p:nvPr>
        </p:nvSpPr>
        <p:spPr>
          <a:xfrm>
            <a:off x="6357937" y="2647188"/>
            <a:ext cx="2358581" cy="2633472"/>
          </a:xfrm>
        </p:spPr>
        <p:txBody>
          <a:bodyPr>
            <a:normAutofit/>
          </a:bodyPr>
          <a:lstStyle/>
          <a:p>
            <a:r>
              <a:rPr lang="en-GB" b="1" dirty="0"/>
              <a:t>On a desktop version of Office 365. </a:t>
            </a:r>
          </a:p>
          <a:p>
            <a:endParaRPr lang="en-GB" dirty="0"/>
          </a:p>
          <a:p>
            <a:pPr marL="285750" indent="-285750">
              <a:lnSpc>
                <a:spcPct val="150000"/>
              </a:lnSpc>
              <a:buFont typeface="Wingdings" panose="05000000000000000000" pitchFamily="2" charset="2"/>
              <a:buChar char="Ø"/>
            </a:pPr>
            <a:r>
              <a:rPr lang="en-GB" dirty="0"/>
              <a:t>Search for Excel. </a:t>
            </a:r>
          </a:p>
          <a:p>
            <a:pPr marL="285750" indent="-285750">
              <a:lnSpc>
                <a:spcPct val="150000"/>
              </a:lnSpc>
              <a:buFont typeface="Wingdings" panose="05000000000000000000" pitchFamily="2" charset="2"/>
              <a:buChar char="Ø"/>
            </a:pPr>
            <a:r>
              <a:rPr lang="en-GB" dirty="0"/>
              <a:t>Open the app. </a:t>
            </a:r>
          </a:p>
          <a:p>
            <a:pPr marL="285750" indent="-285750">
              <a:lnSpc>
                <a:spcPct val="150000"/>
              </a:lnSpc>
              <a:buFont typeface="Wingdings" panose="05000000000000000000" pitchFamily="2" charset="2"/>
              <a:buChar char="Ø"/>
            </a:pPr>
            <a:r>
              <a:rPr lang="en-GB" dirty="0"/>
              <a:t>Create a blank workbook. </a:t>
            </a:r>
          </a:p>
          <a:p>
            <a:endParaRPr lang="en-GB" dirty="0"/>
          </a:p>
        </p:txBody>
      </p:sp>
    </p:spTree>
    <p:extLst>
      <p:ext uri="{BB962C8B-B14F-4D97-AF65-F5344CB8AC3E}">
        <p14:creationId xmlns:p14="http://schemas.microsoft.com/office/powerpoint/2010/main" val="1589807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 the onedrive">
            <a:hlinkClick r:id="" action="ppaction://media"/>
            <a:extLst>
              <a:ext uri="{FF2B5EF4-FFF2-40B4-BE49-F238E27FC236}">
                <a16:creationId xmlns:a16="http://schemas.microsoft.com/office/drawing/2014/main" id="{09732ADC-B677-43E1-B4F1-58AB4EC6181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3" name="Title 2">
            <a:extLst>
              <a:ext uri="{FF2B5EF4-FFF2-40B4-BE49-F238E27FC236}">
                <a16:creationId xmlns:a16="http://schemas.microsoft.com/office/drawing/2014/main" id="{09F4C0BE-DC4D-4E40-8CBE-A6DD0BA04ACD}"/>
              </a:ext>
            </a:extLst>
          </p:cNvPr>
          <p:cNvSpPr>
            <a:spLocks noGrp="1"/>
          </p:cNvSpPr>
          <p:nvPr>
            <p:ph type="title"/>
          </p:nvPr>
        </p:nvSpPr>
        <p:spPr>
          <a:xfrm>
            <a:off x="6357937" y="1422136"/>
            <a:ext cx="2358581" cy="638712"/>
          </a:xfrm>
          <a:solidFill>
            <a:srgbClr val="00B050"/>
          </a:solidFill>
        </p:spPr>
        <p:txBody>
          <a:bodyPr anchor="b">
            <a:normAutofit fontScale="90000"/>
          </a:bodyPr>
          <a:lstStyle/>
          <a:p>
            <a:r>
              <a:rPr lang="en-GB" dirty="0"/>
              <a:t>Creating a blank workbook </a:t>
            </a:r>
          </a:p>
        </p:txBody>
      </p:sp>
      <p:sp>
        <p:nvSpPr>
          <p:cNvPr id="4" name="Text Placeholder 3">
            <a:extLst>
              <a:ext uri="{FF2B5EF4-FFF2-40B4-BE49-F238E27FC236}">
                <a16:creationId xmlns:a16="http://schemas.microsoft.com/office/drawing/2014/main" id="{C418CB21-4CFF-421C-AF4D-9E4A432CBE46}"/>
              </a:ext>
            </a:extLst>
          </p:cNvPr>
          <p:cNvSpPr>
            <a:spLocks noGrp="1"/>
          </p:cNvSpPr>
          <p:nvPr>
            <p:ph type="body" sz="half" idx="2"/>
          </p:nvPr>
        </p:nvSpPr>
        <p:spPr>
          <a:xfrm>
            <a:off x="6357937" y="2647188"/>
            <a:ext cx="2358581" cy="2633472"/>
          </a:xfrm>
        </p:spPr>
        <p:txBody>
          <a:bodyPr>
            <a:normAutofit/>
          </a:bodyPr>
          <a:lstStyle/>
          <a:p>
            <a:r>
              <a:rPr lang="en-GB" b="1" dirty="0"/>
              <a:t>On the OneDrive version</a:t>
            </a:r>
          </a:p>
          <a:p>
            <a:endParaRPr lang="en-GB" dirty="0"/>
          </a:p>
          <a:p>
            <a:pPr marL="285750" indent="-285750">
              <a:buFont typeface="Wingdings" panose="05000000000000000000" pitchFamily="2" charset="2"/>
              <a:buChar char="Ø"/>
            </a:pPr>
            <a:r>
              <a:rPr lang="en-GB" dirty="0"/>
              <a:t>Select Excel from your palette of OneDrive Apps. </a:t>
            </a:r>
          </a:p>
          <a:p>
            <a:pPr marL="285750" indent="-285750">
              <a:buFont typeface="Wingdings" panose="05000000000000000000" pitchFamily="2" charset="2"/>
              <a:buChar char="Ø"/>
            </a:pPr>
            <a:r>
              <a:rPr lang="en-GB" dirty="0"/>
              <a:t>Create New Blank Workbook.  </a:t>
            </a:r>
          </a:p>
        </p:txBody>
      </p:sp>
      <p:pic>
        <p:nvPicPr>
          <p:cNvPr id="7" name="Picture 6">
            <a:extLst>
              <a:ext uri="{FF2B5EF4-FFF2-40B4-BE49-F238E27FC236}">
                <a16:creationId xmlns:a16="http://schemas.microsoft.com/office/drawing/2014/main" id="{6DF70D4E-5A60-4EA3-A68D-61C5CD3A20C2}"/>
              </a:ext>
            </a:extLst>
          </p:cNvPr>
          <p:cNvPicPr>
            <a:picLocks noChangeAspect="1"/>
          </p:cNvPicPr>
          <p:nvPr/>
        </p:nvPicPr>
        <p:blipFill rotWithShape="1">
          <a:blip r:embed="rId6"/>
          <a:srcRect r="25268"/>
          <a:stretch/>
        </p:blipFill>
        <p:spPr>
          <a:xfrm>
            <a:off x="128015" y="1422136"/>
            <a:ext cx="5815586" cy="3858524"/>
          </a:xfrm>
          <a:prstGeom prst="rect">
            <a:avLst/>
          </a:prstGeom>
        </p:spPr>
      </p:pic>
    </p:spTree>
    <p:extLst>
      <p:ext uri="{BB962C8B-B14F-4D97-AF65-F5344CB8AC3E}">
        <p14:creationId xmlns:p14="http://schemas.microsoft.com/office/powerpoint/2010/main" val="412092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 presetClass="mediacall" presetSubtype="0" fill="hold" nodeType="withEffect">
                                  <p:stCondLst>
                                    <p:cond delay="0"/>
                                  </p:stCondLst>
                                  <p:childTnLst>
                                    <p:cmd type="call" cmd="playFrom(0.0)">
                                      <p:cBhvr>
                                        <p:cTn id="9" dur="212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Cím 1">
            <a:extLst>
              <a:ext uri="{FF2B5EF4-FFF2-40B4-BE49-F238E27FC236}">
                <a16:creationId xmlns:a16="http://schemas.microsoft.com/office/drawing/2014/main" id="{243B48B2-556D-120E-265E-4849EC4E8F0D}"/>
              </a:ext>
            </a:extLst>
          </p:cNvPr>
          <p:cNvSpPr>
            <a:spLocks noGrp="1"/>
          </p:cNvSpPr>
          <p:nvPr>
            <p:ph type="title"/>
          </p:nvPr>
        </p:nvSpPr>
        <p:spPr>
          <a:solidFill>
            <a:schemeClr val="accent1">
              <a:lumMod val="60000"/>
              <a:lumOff val="40000"/>
            </a:schemeClr>
          </a:solidFill>
        </p:spPr>
        <p:txBody>
          <a:bodyPr/>
          <a:lstStyle/>
          <a:p>
            <a:r>
              <a:rPr lang="en-GB" altLang="en-US" sz="3300" b="1" dirty="0"/>
              <a:t>Excel</a:t>
            </a:r>
            <a:r>
              <a:rPr lang="en-GB" altLang="en-US" sz="3300" dirty="0"/>
              <a:t>- rows / columns and cells</a:t>
            </a:r>
            <a:endParaRPr lang="hu-HU" altLang="en-US" dirty="0"/>
          </a:p>
        </p:txBody>
      </p:sp>
      <p:sp>
        <p:nvSpPr>
          <p:cNvPr id="3" name="Tartalom helye 2">
            <a:extLst>
              <a:ext uri="{FF2B5EF4-FFF2-40B4-BE49-F238E27FC236}">
                <a16:creationId xmlns:a16="http://schemas.microsoft.com/office/drawing/2014/main" id="{4EB302E3-0EFC-2B3D-44EA-75CFE448E4C2}"/>
              </a:ext>
            </a:extLst>
          </p:cNvPr>
          <p:cNvSpPr>
            <a:spLocks noGrp="1"/>
          </p:cNvSpPr>
          <p:nvPr>
            <p:ph idx="1"/>
          </p:nvPr>
        </p:nvSpPr>
        <p:spPr>
          <a:xfrm>
            <a:off x="130175" y="1658939"/>
            <a:ext cx="3965575" cy="4341812"/>
          </a:xfrm>
        </p:spPr>
        <p:txBody>
          <a:bodyPr>
            <a:normAutofit/>
          </a:bodyPr>
          <a:lstStyle/>
          <a:p>
            <a:pPr>
              <a:lnSpc>
                <a:spcPct val="150000"/>
              </a:lnSpc>
              <a:buFont typeface="Wingdings" panose="05000000000000000000" pitchFamily="2" charset="2"/>
              <a:buChar char="Ø"/>
              <a:defRPr/>
            </a:pPr>
            <a:r>
              <a:rPr lang="en-US" sz="1400" dirty="0"/>
              <a:t>Spreadsheets are displayed in a grid layout. </a:t>
            </a:r>
            <a:endParaRPr lang="hu-HU" sz="1400" dirty="0"/>
          </a:p>
          <a:p>
            <a:pPr>
              <a:lnSpc>
                <a:spcPct val="150000"/>
              </a:lnSpc>
              <a:buFont typeface="Wingdings" panose="05000000000000000000" pitchFamily="2" charset="2"/>
              <a:buChar char="Ø"/>
              <a:defRPr/>
            </a:pPr>
            <a:r>
              <a:rPr lang="en-US" sz="1400" dirty="0"/>
              <a:t>Column headings</a:t>
            </a:r>
            <a:r>
              <a:rPr lang="hu-HU" sz="1400" dirty="0"/>
              <a:t> </a:t>
            </a:r>
            <a:r>
              <a:rPr lang="en-US" sz="1400" dirty="0"/>
              <a:t>=letters</a:t>
            </a:r>
          </a:p>
          <a:p>
            <a:pPr marL="0" indent="0">
              <a:lnSpc>
                <a:spcPct val="150000"/>
              </a:lnSpc>
              <a:buNone/>
              <a:defRPr/>
            </a:pPr>
            <a:r>
              <a:rPr lang="en-US" sz="1400" dirty="0">
                <a:highlight>
                  <a:srgbClr val="FFFF00"/>
                </a:highlight>
              </a:rPr>
              <a:t>To highlight an entire Column, click on any of the letters. </a:t>
            </a:r>
            <a:endParaRPr lang="hu-HU" sz="1400" dirty="0">
              <a:highlight>
                <a:srgbClr val="FFFF00"/>
              </a:highlight>
            </a:endParaRPr>
          </a:p>
          <a:p>
            <a:pPr>
              <a:lnSpc>
                <a:spcPct val="150000"/>
              </a:lnSpc>
              <a:buFont typeface="Wingdings" panose="05000000000000000000" pitchFamily="2" charset="2"/>
              <a:buChar char="Ø"/>
              <a:defRPr/>
            </a:pPr>
            <a:r>
              <a:rPr lang="en-US" sz="1400" dirty="0"/>
              <a:t>Numbers = rows </a:t>
            </a:r>
          </a:p>
          <a:p>
            <a:pPr marL="0" indent="0">
              <a:lnSpc>
                <a:spcPct val="150000"/>
              </a:lnSpc>
              <a:buNone/>
              <a:defRPr/>
            </a:pPr>
            <a:r>
              <a:rPr lang="en-US" sz="1400" dirty="0"/>
              <a:t>The exact number of rows and columns are 1,048,576 rows and 16,384 columns. </a:t>
            </a:r>
            <a:endParaRPr lang="hu-HU" sz="1400" dirty="0"/>
          </a:p>
          <a:p>
            <a:pPr>
              <a:lnSpc>
                <a:spcPct val="150000"/>
              </a:lnSpc>
              <a:buFont typeface="Wingdings" panose="05000000000000000000" pitchFamily="2" charset="2"/>
              <a:buChar char="Ø"/>
              <a:defRPr/>
            </a:pPr>
            <a:r>
              <a:rPr lang="en-US" sz="1400" dirty="0"/>
              <a:t>A Cell is a letter combined with a number. So, if you combine the B column with Row 5, you get Cell B5.</a:t>
            </a:r>
            <a:endParaRPr lang="hu-HU" sz="1400" dirty="0"/>
          </a:p>
        </p:txBody>
      </p:sp>
      <p:pic>
        <p:nvPicPr>
          <p:cNvPr id="20483" name="Picture 4">
            <a:extLst>
              <a:ext uri="{FF2B5EF4-FFF2-40B4-BE49-F238E27FC236}">
                <a16:creationId xmlns:a16="http://schemas.microsoft.com/office/drawing/2014/main" id="{DB1EB9A0-0BA9-1850-8157-43FCC0779A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1975" y="3179763"/>
            <a:ext cx="3451225" cy="273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Arrow: Down 5">
            <a:extLst>
              <a:ext uri="{FF2B5EF4-FFF2-40B4-BE49-F238E27FC236}">
                <a16:creationId xmlns:a16="http://schemas.microsoft.com/office/drawing/2014/main" id="{88F061CA-6504-CE25-4F8C-B8DF196EE11C}"/>
              </a:ext>
            </a:extLst>
          </p:cNvPr>
          <p:cNvSpPr/>
          <p:nvPr/>
        </p:nvSpPr>
        <p:spPr>
          <a:xfrm>
            <a:off x="5921375" y="1658938"/>
            <a:ext cx="479425" cy="1828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500" b="1" dirty="0"/>
              <a:t>columns</a:t>
            </a:r>
          </a:p>
        </p:txBody>
      </p:sp>
      <p:sp>
        <p:nvSpPr>
          <p:cNvPr id="7" name="Arrow: Right 6">
            <a:extLst>
              <a:ext uri="{FF2B5EF4-FFF2-40B4-BE49-F238E27FC236}">
                <a16:creationId xmlns:a16="http://schemas.microsoft.com/office/drawing/2014/main" id="{14B57ED1-2E7A-31F1-10DD-4C05FB4CF3CA}"/>
              </a:ext>
            </a:extLst>
          </p:cNvPr>
          <p:cNvSpPr/>
          <p:nvPr/>
        </p:nvSpPr>
        <p:spPr>
          <a:xfrm>
            <a:off x="4230688" y="3429000"/>
            <a:ext cx="1462087" cy="4460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t>rows</a:t>
            </a:r>
          </a:p>
        </p:txBody>
      </p:sp>
      <p:sp>
        <p:nvSpPr>
          <p:cNvPr id="8" name="Arrow: Left 7">
            <a:extLst>
              <a:ext uri="{FF2B5EF4-FFF2-40B4-BE49-F238E27FC236}">
                <a16:creationId xmlns:a16="http://schemas.microsoft.com/office/drawing/2014/main" id="{18AA4681-43E3-4DC3-1E48-712A2F2A7E9F}"/>
              </a:ext>
            </a:extLst>
          </p:cNvPr>
          <p:cNvSpPr/>
          <p:nvPr/>
        </p:nvSpPr>
        <p:spPr>
          <a:xfrm rot="1048727">
            <a:off x="6192838" y="3638550"/>
            <a:ext cx="1462087" cy="43815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100" b="1" dirty="0"/>
              <a:t>cell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Cím 1">
            <a:extLst>
              <a:ext uri="{FF2B5EF4-FFF2-40B4-BE49-F238E27FC236}">
                <a16:creationId xmlns:a16="http://schemas.microsoft.com/office/drawing/2014/main" id="{36EE3BE8-5D62-B3F6-3DDB-E07E246E733A}"/>
              </a:ext>
            </a:extLst>
          </p:cNvPr>
          <p:cNvSpPr>
            <a:spLocks noGrp="1"/>
          </p:cNvSpPr>
          <p:nvPr>
            <p:ph type="title"/>
          </p:nvPr>
        </p:nvSpPr>
        <p:spPr>
          <a:solidFill>
            <a:schemeClr val="accent1">
              <a:lumMod val="60000"/>
              <a:lumOff val="40000"/>
            </a:schemeClr>
          </a:solidFill>
        </p:spPr>
        <p:txBody>
          <a:bodyPr/>
          <a:lstStyle/>
          <a:p>
            <a:r>
              <a:rPr lang="en-GB" altLang="en-US" sz="3300" b="1" dirty="0"/>
              <a:t>Excel- workbooks and worksheets</a:t>
            </a:r>
            <a:r>
              <a:rPr lang="en-US" altLang="en-US" sz="3300" b="1" dirty="0"/>
              <a:t>worksheets</a:t>
            </a:r>
            <a:endParaRPr lang="hu-HU" altLang="en-US" b="1" dirty="0"/>
          </a:p>
        </p:txBody>
      </p:sp>
      <p:sp>
        <p:nvSpPr>
          <p:cNvPr id="3" name="Tartalom helye 2">
            <a:extLst>
              <a:ext uri="{FF2B5EF4-FFF2-40B4-BE49-F238E27FC236}">
                <a16:creationId xmlns:a16="http://schemas.microsoft.com/office/drawing/2014/main" id="{AA14820D-0CD0-0E21-92D0-63A3632749F9}"/>
              </a:ext>
            </a:extLst>
          </p:cNvPr>
          <p:cNvSpPr>
            <a:spLocks noGrp="1"/>
          </p:cNvSpPr>
          <p:nvPr>
            <p:ph idx="1"/>
          </p:nvPr>
        </p:nvSpPr>
        <p:spPr>
          <a:xfrm>
            <a:off x="4457700" y="1773238"/>
            <a:ext cx="4651375" cy="3633787"/>
          </a:xfrm>
          <a:solidFill>
            <a:schemeClr val="bg1">
              <a:lumMod val="95000"/>
            </a:schemeClr>
          </a:solidFill>
          <a:ln>
            <a:solidFill>
              <a:schemeClr val="accent1">
                <a:lumMod val="40000"/>
                <a:lumOff val="60000"/>
              </a:schemeClr>
            </a:solidFill>
          </a:ln>
        </p:spPr>
        <p:txBody>
          <a:bodyPr>
            <a:normAutofit fontScale="92500" lnSpcReduction="10000"/>
          </a:bodyPr>
          <a:lstStyle/>
          <a:p>
            <a:pPr>
              <a:buFont typeface="Wingdings" panose="05000000000000000000" pitchFamily="2" charset="2"/>
              <a:buChar char="Ø"/>
              <a:defRPr/>
            </a:pPr>
            <a:r>
              <a:rPr lang="en-US" sz="2100" b="1" dirty="0"/>
              <a:t>Workbook</a:t>
            </a:r>
            <a:r>
              <a:rPr lang="en-US" sz="2100" dirty="0"/>
              <a:t>: A workbook is another word for your Excel file. Excel automatically creates a blank workbook when you open it.</a:t>
            </a:r>
            <a:endParaRPr lang="hu-HU" sz="2100" dirty="0"/>
          </a:p>
          <a:p>
            <a:pPr>
              <a:buFont typeface="Wingdings" panose="05000000000000000000" pitchFamily="2" charset="2"/>
              <a:buChar char="Ø"/>
              <a:defRPr/>
            </a:pPr>
            <a:r>
              <a:rPr lang="en-US" sz="2100" dirty="0"/>
              <a:t>A worksheet is a collection of cells where you keep and manipulate the data. By default, each Excel workbook contains three worksheets.</a:t>
            </a:r>
          </a:p>
          <a:p>
            <a:pPr marL="0" indent="0">
              <a:buNone/>
              <a:defRPr/>
            </a:pPr>
            <a:r>
              <a:rPr lang="en-US" sz="2100" dirty="0">
                <a:highlight>
                  <a:srgbClr val="C0C0C0"/>
                </a:highlight>
              </a:rPr>
              <a:t>When you open Excel, Excel automatically selects Sheet1 for you. The name of the worksheet appears on its sheet tab at the bottom of the document window.</a:t>
            </a:r>
          </a:p>
        </p:txBody>
      </p:sp>
      <p:pic>
        <p:nvPicPr>
          <p:cNvPr id="21507" name="Picture 3">
            <a:extLst>
              <a:ext uri="{FF2B5EF4-FFF2-40B4-BE49-F238E27FC236}">
                <a16:creationId xmlns:a16="http://schemas.microsoft.com/office/drawing/2014/main" id="{C69E7C9D-4B64-F505-9E42-896067DC3A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25" y="1773238"/>
            <a:ext cx="4406900" cy="363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Cím 1">
            <a:extLst>
              <a:ext uri="{FF2B5EF4-FFF2-40B4-BE49-F238E27FC236}">
                <a16:creationId xmlns:a16="http://schemas.microsoft.com/office/drawing/2014/main" id="{46626C68-3015-2C21-5B3E-7FE570D84AC6}"/>
              </a:ext>
            </a:extLst>
          </p:cNvPr>
          <p:cNvSpPr>
            <a:spLocks noGrp="1"/>
          </p:cNvSpPr>
          <p:nvPr>
            <p:ph type="title"/>
          </p:nvPr>
        </p:nvSpPr>
        <p:spPr>
          <a:solidFill>
            <a:schemeClr val="accent1">
              <a:lumMod val="60000"/>
              <a:lumOff val="40000"/>
            </a:schemeClr>
          </a:solidFill>
        </p:spPr>
        <p:txBody>
          <a:bodyPr/>
          <a:lstStyle/>
          <a:p>
            <a:r>
              <a:rPr lang="hu-HU" altLang="en-US" b="1" dirty="0"/>
              <a:t>Managing worksheets</a:t>
            </a:r>
          </a:p>
        </p:txBody>
      </p:sp>
      <p:sp>
        <p:nvSpPr>
          <p:cNvPr id="3" name="Tartalom helye 2">
            <a:extLst>
              <a:ext uri="{FF2B5EF4-FFF2-40B4-BE49-F238E27FC236}">
                <a16:creationId xmlns:a16="http://schemas.microsoft.com/office/drawing/2014/main" id="{98EE36B0-A848-A0D5-1B64-D236D2A6AE01}"/>
              </a:ext>
            </a:extLst>
          </p:cNvPr>
          <p:cNvSpPr>
            <a:spLocks noGrp="1"/>
          </p:cNvSpPr>
          <p:nvPr>
            <p:ph idx="1"/>
          </p:nvPr>
        </p:nvSpPr>
        <p:spPr>
          <a:xfrm>
            <a:off x="163513" y="2365375"/>
            <a:ext cx="4408487" cy="3422650"/>
          </a:xfrm>
          <a:solidFill>
            <a:schemeClr val="accent1">
              <a:lumMod val="60000"/>
              <a:lumOff val="40000"/>
            </a:schemeClr>
          </a:solidFill>
        </p:spPr>
        <p:txBody>
          <a:bodyPr>
            <a:normAutofit fontScale="92500" lnSpcReduction="20000"/>
          </a:bodyPr>
          <a:lstStyle/>
          <a:p>
            <a:pPr marL="0" indent="0">
              <a:buFont typeface="Arial" panose="020B0604020202020204" pitchFamily="34" charset="0"/>
              <a:buNone/>
              <a:defRPr/>
            </a:pPr>
            <a:r>
              <a:rPr lang="en-GB" sz="2100" b="1" dirty="0">
                <a:highlight>
                  <a:srgbClr val="C0C0C0"/>
                </a:highlight>
              </a:rPr>
              <a:t>Rename a Worksheet</a:t>
            </a:r>
          </a:p>
          <a:p>
            <a:pPr marL="0" indent="0">
              <a:buFont typeface="Arial" panose="020B0604020202020204" pitchFamily="34" charset="0"/>
              <a:buNone/>
              <a:defRPr/>
            </a:pPr>
            <a:r>
              <a:rPr lang="en-GB" sz="2100" dirty="0"/>
              <a:t>By default, the worksheets are named </a:t>
            </a:r>
            <a:r>
              <a:rPr lang="en-GB" sz="2100" b="1" dirty="0"/>
              <a:t>Sheet1, Sheet2 and Sheet3</a:t>
            </a:r>
            <a:r>
              <a:rPr lang="en-GB" sz="2100" dirty="0"/>
              <a:t>. To give a worksheet a more specific name, execute the following steps.</a:t>
            </a:r>
          </a:p>
          <a:p>
            <a:pPr marL="1257300" lvl="2" indent="-342900">
              <a:buFont typeface="+mj-lt"/>
              <a:buAutoNum type="arabicPeriod"/>
              <a:defRPr/>
            </a:pPr>
            <a:r>
              <a:rPr lang="en-GB" sz="1800" dirty="0">
                <a:highlight>
                  <a:srgbClr val="C0C0C0"/>
                </a:highlight>
              </a:rPr>
              <a:t>Right click on the sheet tab of Sheet1.</a:t>
            </a:r>
          </a:p>
          <a:p>
            <a:pPr marL="1257300" lvl="2" indent="-342900">
              <a:buFont typeface="+mj-lt"/>
              <a:buAutoNum type="arabicPeriod"/>
              <a:defRPr/>
            </a:pPr>
            <a:r>
              <a:rPr lang="en-GB" sz="1800" dirty="0">
                <a:highlight>
                  <a:srgbClr val="C0C0C0"/>
                </a:highlight>
              </a:rPr>
              <a:t>Choose Rename.</a:t>
            </a:r>
          </a:p>
          <a:p>
            <a:pPr marL="0" indent="0">
              <a:buFont typeface="Arial" panose="020B0604020202020204" pitchFamily="34" charset="0"/>
              <a:buNone/>
              <a:defRPr/>
            </a:pPr>
            <a:r>
              <a:rPr lang="en-GB" sz="2100" dirty="0">
                <a:highlight>
                  <a:srgbClr val="C0C0C0"/>
                </a:highlight>
              </a:rPr>
              <a:t>You can also</a:t>
            </a:r>
          </a:p>
          <a:p>
            <a:pPr lvl="2">
              <a:buFont typeface="Wingdings" panose="05000000000000000000" pitchFamily="2" charset="2"/>
              <a:buChar char="Ø"/>
              <a:defRPr/>
            </a:pPr>
            <a:r>
              <a:rPr lang="en-GB" sz="1800" dirty="0"/>
              <a:t>Insert</a:t>
            </a:r>
          </a:p>
          <a:p>
            <a:pPr lvl="2">
              <a:buFont typeface="Wingdings" panose="05000000000000000000" pitchFamily="2" charset="2"/>
              <a:buChar char="Ø"/>
              <a:defRPr/>
            </a:pPr>
            <a:r>
              <a:rPr lang="en-GB" sz="1800" dirty="0"/>
              <a:t>Move</a:t>
            </a:r>
          </a:p>
          <a:p>
            <a:pPr lvl="2">
              <a:buFont typeface="Wingdings" panose="05000000000000000000" pitchFamily="2" charset="2"/>
              <a:buChar char="Ø"/>
              <a:defRPr/>
            </a:pPr>
            <a:r>
              <a:rPr lang="en-GB" sz="1800" dirty="0"/>
              <a:t>Rename</a:t>
            </a:r>
          </a:p>
          <a:p>
            <a:pPr lvl="2">
              <a:buFont typeface="Wingdings" panose="05000000000000000000" pitchFamily="2" charset="2"/>
              <a:buChar char="Ø"/>
              <a:defRPr/>
            </a:pPr>
            <a:r>
              <a:rPr lang="en-GB" sz="1800" dirty="0"/>
              <a:t>Delete</a:t>
            </a:r>
          </a:p>
        </p:txBody>
      </p:sp>
      <p:pic>
        <p:nvPicPr>
          <p:cNvPr id="22531" name="Picture 3">
            <a:extLst>
              <a:ext uri="{FF2B5EF4-FFF2-40B4-BE49-F238E27FC236}">
                <a16:creationId xmlns:a16="http://schemas.microsoft.com/office/drawing/2014/main" id="{894249BC-220C-6963-6B09-E98B1BA122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365375"/>
            <a:ext cx="4408488" cy="348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Arrow: Down 4">
            <a:extLst>
              <a:ext uri="{FF2B5EF4-FFF2-40B4-BE49-F238E27FC236}">
                <a16:creationId xmlns:a16="http://schemas.microsoft.com/office/drawing/2014/main" id="{3B9CE6AB-AC08-DDD0-05B9-8DE329A64C85}"/>
              </a:ext>
            </a:extLst>
          </p:cNvPr>
          <p:cNvSpPr/>
          <p:nvPr/>
        </p:nvSpPr>
        <p:spPr>
          <a:xfrm>
            <a:off x="5400675" y="3063875"/>
            <a:ext cx="439738" cy="2336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500" b="1" dirty="0"/>
              <a:t>Sheet tabs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A8C9A7A7-3A22-2166-B9D1-71B84365DEAB}"/>
              </a:ext>
            </a:extLst>
          </p:cNvPr>
          <p:cNvSpPr>
            <a:spLocks noGrp="1"/>
          </p:cNvSpPr>
          <p:nvPr>
            <p:ph type="title"/>
          </p:nvPr>
        </p:nvSpPr>
        <p:spPr/>
        <p:txBody>
          <a:bodyPr>
            <a:normAutofit fontScale="90000"/>
          </a:bodyPr>
          <a:lstStyle/>
          <a:p>
            <a:pPr>
              <a:defRPr/>
            </a:pPr>
            <a:r>
              <a:rPr lang="en-US" b="1" dirty="0"/>
              <a:t>How to Enter Text and Numbers in a Cell</a:t>
            </a:r>
            <a:endParaRPr lang="hu-HU" dirty="0"/>
          </a:p>
        </p:txBody>
      </p:sp>
      <p:sp>
        <p:nvSpPr>
          <p:cNvPr id="3" name="Tartalom helye 2">
            <a:extLst>
              <a:ext uri="{FF2B5EF4-FFF2-40B4-BE49-F238E27FC236}">
                <a16:creationId xmlns:a16="http://schemas.microsoft.com/office/drawing/2014/main" id="{75FD9973-97AF-BB0E-8A24-8D01ED0F44BD}"/>
              </a:ext>
            </a:extLst>
          </p:cNvPr>
          <p:cNvSpPr>
            <a:spLocks noGrp="1"/>
          </p:cNvSpPr>
          <p:nvPr>
            <p:ph idx="1"/>
          </p:nvPr>
        </p:nvSpPr>
        <p:spPr>
          <a:xfrm>
            <a:off x="87313" y="2347913"/>
            <a:ext cx="4383087" cy="3394075"/>
          </a:xfrm>
        </p:spPr>
        <p:txBody>
          <a:bodyPr>
            <a:normAutofit fontScale="92500" lnSpcReduction="10000"/>
          </a:bodyPr>
          <a:lstStyle/>
          <a:p>
            <a:pPr marL="0" indent="0">
              <a:buFont typeface="Arial" panose="020B0604020202020204" pitchFamily="34" charset="0"/>
              <a:buNone/>
              <a:defRPr/>
            </a:pPr>
            <a:r>
              <a:rPr lang="en-GB" altLang="hu-HU" sz="2400" dirty="0">
                <a:latin typeface="Arial" pitchFamily="34" charset="0"/>
                <a:cs typeface="Arial" pitchFamily="34" charset="0"/>
              </a:rPr>
              <a:t>To start let us create this really simple spreadsheet:</a:t>
            </a:r>
          </a:p>
          <a:p>
            <a:pPr lvl="1">
              <a:buFont typeface="Wingdings" panose="05000000000000000000" pitchFamily="2" charset="2"/>
              <a:buChar char="Ø"/>
              <a:defRPr/>
            </a:pPr>
            <a:r>
              <a:rPr lang="en-GB" sz="2250" dirty="0">
                <a:latin typeface="Arial" pitchFamily="34" charset="0"/>
                <a:cs typeface="Arial" pitchFamily="34" charset="0"/>
              </a:rPr>
              <a:t>Type the word: </a:t>
            </a:r>
            <a:r>
              <a:rPr lang="en-GB" sz="2250" b="1" dirty="0">
                <a:highlight>
                  <a:srgbClr val="C0C0C0"/>
                </a:highlight>
                <a:latin typeface="Arial" pitchFamily="34" charset="0"/>
                <a:cs typeface="Arial" pitchFamily="34" charset="0"/>
              </a:rPr>
              <a:t>Numbers</a:t>
            </a:r>
          </a:p>
          <a:p>
            <a:pPr lvl="1">
              <a:buFont typeface="Wingdings" panose="05000000000000000000" pitchFamily="2" charset="2"/>
              <a:buChar char="Ø"/>
              <a:defRPr/>
            </a:pPr>
            <a:r>
              <a:rPr lang="en-GB" sz="2250" dirty="0">
                <a:latin typeface="Arial" pitchFamily="34" charset="0"/>
                <a:cs typeface="Arial" pitchFamily="34" charset="0"/>
              </a:rPr>
              <a:t>Hit the </a:t>
            </a:r>
            <a:r>
              <a:rPr lang="en-GB" sz="2250" b="1" dirty="0">
                <a:highlight>
                  <a:srgbClr val="C0C0C0"/>
                </a:highlight>
                <a:latin typeface="Arial" pitchFamily="34" charset="0"/>
                <a:cs typeface="Arial" pitchFamily="34" charset="0"/>
              </a:rPr>
              <a:t>Enter key</a:t>
            </a:r>
            <a:r>
              <a:rPr lang="en-GB" sz="2250" b="1" dirty="0">
                <a:latin typeface="Arial" pitchFamily="34" charset="0"/>
                <a:cs typeface="Arial" pitchFamily="34" charset="0"/>
              </a:rPr>
              <a:t> </a:t>
            </a:r>
            <a:r>
              <a:rPr lang="en-GB" sz="2250" dirty="0">
                <a:latin typeface="Arial" pitchFamily="34" charset="0"/>
                <a:cs typeface="Arial" pitchFamily="34" charset="0"/>
              </a:rPr>
              <a:t>on your keyboard</a:t>
            </a:r>
          </a:p>
          <a:p>
            <a:pPr lvl="1">
              <a:buFont typeface="Wingdings" panose="05000000000000000000" pitchFamily="2" charset="2"/>
              <a:buChar char="Ø"/>
              <a:defRPr/>
            </a:pPr>
            <a:r>
              <a:rPr lang="en-GB" sz="2250" dirty="0">
                <a:latin typeface="Arial" pitchFamily="34" charset="0"/>
                <a:cs typeface="Arial" pitchFamily="34" charset="0"/>
              </a:rPr>
              <a:t>The active cell will move down one, to cell A2</a:t>
            </a:r>
          </a:p>
          <a:p>
            <a:pPr lvl="1">
              <a:buFont typeface="Wingdings" panose="05000000000000000000" pitchFamily="2" charset="2"/>
              <a:buChar char="Ø"/>
              <a:defRPr/>
            </a:pPr>
            <a:r>
              <a:rPr lang="en-GB" sz="2250" dirty="0">
                <a:latin typeface="Arial" pitchFamily="34" charset="0"/>
                <a:cs typeface="Arial" pitchFamily="34" charset="0"/>
              </a:rPr>
              <a:t>Type the </a:t>
            </a:r>
            <a:r>
              <a:rPr lang="en-GB" sz="2250" b="1" dirty="0">
                <a:latin typeface="Arial" pitchFamily="34" charset="0"/>
                <a:cs typeface="Arial" pitchFamily="34" charset="0"/>
              </a:rPr>
              <a:t>number 3</a:t>
            </a:r>
            <a:r>
              <a:rPr lang="en-GB" sz="2250" dirty="0">
                <a:latin typeface="Arial" pitchFamily="34" charset="0"/>
                <a:cs typeface="Arial" pitchFamily="34" charset="0"/>
              </a:rPr>
              <a:t>, and again hit the </a:t>
            </a:r>
            <a:r>
              <a:rPr lang="en-GB" sz="2250" b="1" dirty="0">
                <a:highlight>
                  <a:srgbClr val="C0C0C0"/>
                </a:highlight>
                <a:latin typeface="Arial" pitchFamily="34" charset="0"/>
                <a:cs typeface="Arial" pitchFamily="34" charset="0"/>
              </a:rPr>
              <a:t>Enter key</a:t>
            </a:r>
            <a:r>
              <a:rPr lang="en-GB" sz="2250" dirty="0">
                <a:latin typeface="Arial" pitchFamily="34" charset="0"/>
                <a:cs typeface="Arial" pitchFamily="34" charset="0"/>
              </a:rPr>
              <a:t> on your keyboard</a:t>
            </a:r>
          </a:p>
          <a:p>
            <a:pPr>
              <a:defRPr/>
            </a:pPr>
            <a:endParaRPr lang="en-GB" altLang="hu-HU" sz="1200" dirty="0">
              <a:latin typeface="Arial" pitchFamily="34" charset="0"/>
              <a:cs typeface="Arial" pitchFamily="34" charset="0"/>
            </a:endParaRPr>
          </a:p>
          <a:p>
            <a:pPr>
              <a:defRPr/>
            </a:pPr>
            <a:endParaRPr lang="en-GB" dirty="0"/>
          </a:p>
        </p:txBody>
      </p:sp>
      <p:sp>
        <p:nvSpPr>
          <p:cNvPr id="4" name="Rectangle 1">
            <a:extLst>
              <a:ext uri="{FF2B5EF4-FFF2-40B4-BE49-F238E27FC236}">
                <a16:creationId xmlns:a16="http://schemas.microsoft.com/office/drawing/2014/main" id="{F404EF80-7477-D072-E968-CD6C66254642}"/>
              </a:ext>
            </a:extLst>
          </p:cNvPr>
          <p:cNvSpPr>
            <a:spLocks noChangeArrowheads="1"/>
          </p:cNvSpPr>
          <p:nvPr/>
        </p:nvSpPr>
        <p:spPr bwMode="auto">
          <a:xfrm>
            <a:off x="4470400" y="925513"/>
            <a:ext cx="203200" cy="206375"/>
          </a:xfrm>
          <a:prstGeom prst="rect">
            <a:avLst/>
          </a:prstGeom>
          <a:noFill/>
          <a:ln>
            <a:noFill/>
          </a:ln>
          <a:effectLst/>
        </p:spPr>
        <p:txBody>
          <a:bodyPr wrap="none" lIns="68580" tIns="34290" rIns="68580" bIns="34290" anchor="ctr">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defTabSz="685800">
              <a:defRPr/>
            </a:pPr>
            <a:r>
              <a:rPr lang="hu-HU" altLang="hu-HU" sz="900" dirty="0">
                <a:solidFill>
                  <a:srgbClr val="000000"/>
                </a:solidFill>
              </a:rPr>
              <a:t>  </a:t>
            </a:r>
            <a:endParaRPr lang="hu-HU" altLang="hu-HU" sz="7425" dirty="0">
              <a:solidFill>
                <a:srgbClr val="000000"/>
              </a:solidFill>
            </a:endParaRPr>
          </a:p>
        </p:txBody>
      </p:sp>
      <p:pic>
        <p:nvPicPr>
          <p:cNvPr id="23556" name="Picture 2" descr="Simple Excel 2007 Spreadsheet">
            <a:extLst>
              <a:ext uri="{FF2B5EF4-FFF2-40B4-BE49-F238E27FC236}">
                <a16:creationId xmlns:a16="http://schemas.microsoft.com/office/drawing/2014/main" id="{CFC4FAE7-849D-0435-1293-9F3735EBFC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370138"/>
            <a:ext cx="4421188"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AA279C2-D900-1139-8DA2-D7E845960FBB}"/>
              </a:ext>
            </a:extLst>
          </p:cNvPr>
          <p:cNvSpPr>
            <a:spLocks noGrp="1"/>
          </p:cNvSpPr>
          <p:nvPr>
            <p:ph type="title"/>
          </p:nvPr>
        </p:nvSpPr>
        <p:spPr>
          <a:xfrm>
            <a:off x="800100" y="1121401"/>
            <a:ext cx="7543800" cy="1083463"/>
          </a:xfrm>
          <a:solidFill>
            <a:schemeClr val="accent1">
              <a:lumMod val="40000"/>
              <a:lumOff val="60000"/>
            </a:schemeClr>
          </a:solidFill>
        </p:spPr>
        <p:txBody>
          <a:bodyPr/>
          <a:lstStyle/>
          <a:p>
            <a:r>
              <a:rPr lang="en-US" sz="4000" dirty="0"/>
              <a:t>Adding data to your workbook</a:t>
            </a:r>
          </a:p>
        </p:txBody>
      </p:sp>
      <p:pic>
        <p:nvPicPr>
          <p:cNvPr id="6" name="Picture Placeholder 5">
            <a:extLst>
              <a:ext uri="{FF2B5EF4-FFF2-40B4-BE49-F238E27FC236}">
                <a16:creationId xmlns:a16="http://schemas.microsoft.com/office/drawing/2014/main" id="{C5DF780E-D97F-482D-88DE-C28A6C7FEB5E}"/>
              </a:ext>
            </a:extLst>
          </p:cNvPr>
          <p:cNvPicPr>
            <a:picLocks noGrp="1" noChangeAspect="1"/>
          </p:cNvPicPr>
          <p:nvPr>
            <p:ph idx="1"/>
          </p:nvPr>
        </p:nvPicPr>
        <p:blipFill rotWithShape="1">
          <a:blip r:embed="rId3"/>
          <a:stretch/>
        </p:blipFill>
        <p:spPr>
          <a:xfrm>
            <a:off x="1668863" y="2367896"/>
            <a:ext cx="5325011" cy="2887218"/>
          </a:xfrm>
          <a:noFill/>
        </p:spPr>
      </p:pic>
      <p:sp>
        <p:nvSpPr>
          <p:cNvPr id="7" name="TextBox 6">
            <a:extLst>
              <a:ext uri="{FF2B5EF4-FFF2-40B4-BE49-F238E27FC236}">
                <a16:creationId xmlns:a16="http://schemas.microsoft.com/office/drawing/2014/main" id="{E2AE1E45-FEC5-4D6C-8E02-B7610CD173F2}"/>
              </a:ext>
            </a:extLst>
          </p:cNvPr>
          <p:cNvSpPr txBox="1"/>
          <p:nvPr/>
        </p:nvSpPr>
        <p:spPr>
          <a:xfrm>
            <a:off x="385010" y="4003508"/>
            <a:ext cx="1283853" cy="1246495"/>
          </a:xfrm>
          <a:prstGeom prst="rect">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Click on the </a:t>
            </a:r>
            <a:r>
              <a:rPr lang="en-GB" sz="1500" b="1" dirty="0">
                <a:latin typeface="Arial" panose="020B0604020202020204" pitchFamily="34" charset="0"/>
                <a:cs typeface="Arial" panose="020B0604020202020204" pitchFamily="34" charset="0"/>
              </a:rPr>
              <a:t>cell </a:t>
            </a:r>
            <a:r>
              <a:rPr lang="en-GB" sz="1500" dirty="0">
                <a:latin typeface="Arial" panose="020B0604020202020204" pitchFamily="34" charset="0"/>
                <a:cs typeface="Arial" panose="020B0604020202020204" pitchFamily="34" charset="0"/>
              </a:rPr>
              <a:t>to type in your data or data label. </a:t>
            </a:r>
          </a:p>
        </p:txBody>
      </p:sp>
      <p:cxnSp>
        <p:nvCxnSpPr>
          <p:cNvPr id="9" name="Straight Arrow Connector 8">
            <a:extLst>
              <a:ext uri="{FF2B5EF4-FFF2-40B4-BE49-F238E27FC236}">
                <a16:creationId xmlns:a16="http://schemas.microsoft.com/office/drawing/2014/main" id="{05E37EBA-E6D0-454B-9CD5-3F19A24CFAFD}"/>
              </a:ext>
            </a:extLst>
          </p:cNvPr>
          <p:cNvCxnSpPr/>
          <p:nvPr/>
        </p:nvCxnSpPr>
        <p:spPr>
          <a:xfrm flipV="1">
            <a:off x="1564105" y="4499798"/>
            <a:ext cx="745958" cy="49629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72A2D90-F5A7-46AB-BA78-B608819DC2C2}"/>
              </a:ext>
            </a:extLst>
          </p:cNvPr>
          <p:cNvSpPr txBox="1"/>
          <p:nvPr/>
        </p:nvSpPr>
        <p:spPr>
          <a:xfrm>
            <a:off x="7220710" y="2367896"/>
            <a:ext cx="1538279" cy="1246495"/>
          </a:xfrm>
          <a:prstGeom prst="rect">
            <a:avLst/>
          </a:prstGeom>
          <a:solidFill>
            <a:schemeClr val="bg1">
              <a:lumMod val="85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solidFill>
                  <a:schemeClr val="tx1"/>
                </a:solidFill>
                <a:latin typeface="Arial" panose="020B0604020202020204" pitchFamily="34" charset="0"/>
                <a:cs typeface="Arial" panose="020B0604020202020204" pitchFamily="34" charset="0"/>
              </a:rPr>
              <a:t>You will notice that what you type appears in the </a:t>
            </a:r>
            <a:r>
              <a:rPr lang="en-GB" sz="1500" b="1" dirty="0">
                <a:solidFill>
                  <a:schemeClr val="tx1"/>
                </a:solidFill>
                <a:latin typeface="Arial" panose="020B0604020202020204" pitchFamily="34" charset="0"/>
                <a:cs typeface="Arial" panose="020B0604020202020204" pitchFamily="34" charset="0"/>
              </a:rPr>
              <a:t>formula bar</a:t>
            </a:r>
            <a:r>
              <a:rPr lang="en-GB" sz="1500" dirty="0">
                <a:solidFill>
                  <a:schemeClr val="tx1"/>
                </a:solidFill>
                <a:latin typeface="Arial" panose="020B0604020202020204" pitchFamily="34" charset="0"/>
                <a:cs typeface="Arial" panose="020B0604020202020204" pitchFamily="34" charset="0"/>
              </a:rPr>
              <a:t>.</a:t>
            </a:r>
          </a:p>
        </p:txBody>
      </p:sp>
      <p:cxnSp>
        <p:nvCxnSpPr>
          <p:cNvPr id="13" name="Straight Arrow Connector 12">
            <a:extLst>
              <a:ext uri="{FF2B5EF4-FFF2-40B4-BE49-F238E27FC236}">
                <a16:creationId xmlns:a16="http://schemas.microsoft.com/office/drawing/2014/main" id="{03EF4114-5B8B-42C7-8E84-A670BF1AACEB}"/>
              </a:ext>
            </a:extLst>
          </p:cNvPr>
          <p:cNvCxnSpPr>
            <a:cxnSpLocks/>
          </p:cNvCxnSpPr>
          <p:nvPr/>
        </p:nvCxnSpPr>
        <p:spPr>
          <a:xfrm flipH="1">
            <a:off x="6075948" y="3360475"/>
            <a:ext cx="1167944" cy="31216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2352630-BF3A-4339-A068-41DD98FE6D7D}"/>
              </a:ext>
            </a:extLst>
          </p:cNvPr>
          <p:cNvSpPr txBox="1"/>
          <p:nvPr/>
        </p:nvSpPr>
        <p:spPr>
          <a:xfrm>
            <a:off x="7243892" y="3678001"/>
            <a:ext cx="1538279" cy="1477328"/>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If you need to </a:t>
            </a:r>
            <a:r>
              <a:rPr lang="en-GB" sz="1500" b="1" dirty="0">
                <a:latin typeface="Arial" panose="020B0604020202020204" pitchFamily="34" charset="0"/>
                <a:cs typeface="Arial" panose="020B0604020202020204" pitchFamily="34" charset="0"/>
              </a:rPr>
              <a:t>edit</a:t>
            </a:r>
            <a:r>
              <a:rPr lang="en-GB" sz="1500" dirty="0">
                <a:latin typeface="Arial" panose="020B0604020202020204" pitchFamily="34" charset="0"/>
                <a:cs typeface="Arial" panose="020B0604020202020204" pitchFamily="34" charset="0"/>
              </a:rPr>
              <a:t> your data or data label, then you will use the formula bar to do it. </a:t>
            </a:r>
          </a:p>
        </p:txBody>
      </p:sp>
    </p:spTree>
    <p:extLst>
      <p:ext uri="{BB962C8B-B14F-4D97-AF65-F5344CB8AC3E}">
        <p14:creationId xmlns:p14="http://schemas.microsoft.com/office/powerpoint/2010/main" val="2937543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136B-3149-4873-856A-9BD5C0552F71}"/>
              </a:ext>
            </a:extLst>
          </p:cNvPr>
          <p:cNvSpPr>
            <a:spLocks noGrp="1"/>
          </p:cNvSpPr>
          <p:nvPr>
            <p:ph type="title"/>
          </p:nvPr>
        </p:nvSpPr>
        <p:spPr/>
        <p:txBody>
          <a:bodyPr/>
          <a:lstStyle/>
          <a:p>
            <a:r>
              <a:rPr lang="en-GB" dirty="0"/>
              <a:t>Calculating a total. </a:t>
            </a:r>
          </a:p>
        </p:txBody>
      </p:sp>
      <p:pic>
        <p:nvPicPr>
          <p:cNvPr id="7" name="Using_the_AutoSum_Tools">
            <a:hlinkClick r:id="" action="ppaction://media"/>
            <a:extLst>
              <a:ext uri="{FF2B5EF4-FFF2-40B4-BE49-F238E27FC236}">
                <a16:creationId xmlns:a16="http://schemas.microsoft.com/office/drawing/2014/main" id="{02E16D75-FD6E-41CA-8575-96D5F2AC4C1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11560" y="2021693"/>
            <a:ext cx="5143500" cy="2893219"/>
          </a:xfrm>
        </p:spPr>
      </p:pic>
      <p:sp>
        <p:nvSpPr>
          <p:cNvPr id="4" name="Text Placeholder 3">
            <a:extLst>
              <a:ext uri="{FF2B5EF4-FFF2-40B4-BE49-F238E27FC236}">
                <a16:creationId xmlns:a16="http://schemas.microsoft.com/office/drawing/2014/main" id="{50092E7D-AADC-4087-8D81-15998A74A969}"/>
              </a:ext>
            </a:extLst>
          </p:cNvPr>
          <p:cNvSpPr>
            <a:spLocks noGrp="1"/>
          </p:cNvSpPr>
          <p:nvPr>
            <p:ph type="body" sz="half" idx="2"/>
          </p:nvPr>
        </p:nvSpPr>
        <p:spPr/>
        <p:txBody>
          <a:bodyPr/>
          <a:lstStyle/>
          <a:p>
            <a:r>
              <a:rPr lang="en-GB" dirty="0"/>
              <a:t>We will be using the AutoSum tool to calculate the total. </a:t>
            </a:r>
          </a:p>
        </p:txBody>
      </p:sp>
      <p:pic>
        <p:nvPicPr>
          <p:cNvPr id="6" name="Picture 5">
            <a:extLst>
              <a:ext uri="{FF2B5EF4-FFF2-40B4-BE49-F238E27FC236}">
                <a16:creationId xmlns:a16="http://schemas.microsoft.com/office/drawing/2014/main" id="{70429ACA-452E-47B9-B985-0987D7D23C51}"/>
              </a:ext>
            </a:extLst>
          </p:cNvPr>
          <p:cNvPicPr>
            <a:picLocks noChangeAspect="1"/>
          </p:cNvPicPr>
          <p:nvPr/>
        </p:nvPicPr>
        <p:blipFill>
          <a:blip r:embed="rId6"/>
          <a:stretch>
            <a:fillRect/>
          </a:stretch>
        </p:blipFill>
        <p:spPr>
          <a:xfrm>
            <a:off x="6416534" y="3429000"/>
            <a:ext cx="1112852" cy="1092618"/>
          </a:xfrm>
          <a:prstGeom prst="rect">
            <a:avLst/>
          </a:prstGeom>
        </p:spPr>
      </p:pic>
    </p:spTree>
    <p:extLst>
      <p:ext uri="{BB962C8B-B14F-4D97-AF65-F5344CB8AC3E}">
        <p14:creationId xmlns:p14="http://schemas.microsoft.com/office/powerpoint/2010/main" val="4019770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4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Cím 1">
            <a:extLst>
              <a:ext uri="{FF2B5EF4-FFF2-40B4-BE49-F238E27FC236}">
                <a16:creationId xmlns:a16="http://schemas.microsoft.com/office/drawing/2014/main" id="{33C91979-2B97-F4EB-0C31-54B06E433D58}"/>
              </a:ext>
            </a:extLst>
          </p:cNvPr>
          <p:cNvSpPr>
            <a:spLocks noGrp="1"/>
          </p:cNvSpPr>
          <p:nvPr>
            <p:ph type="title"/>
          </p:nvPr>
        </p:nvSpPr>
        <p:spPr>
          <a:solidFill>
            <a:schemeClr val="accent1">
              <a:lumMod val="60000"/>
              <a:lumOff val="40000"/>
            </a:schemeClr>
          </a:solidFill>
        </p:spPr>
        <p:txBody>
          <a:bodyPr/>
          <a:lstStyle/>
          <a:p>
            <a:r>
              <a:rPr lang="hu-HU" altLang="en-US" dirty="0"/>
              <a:t>Data types</a:t>
            </a:r>
          </a:p>
        </p:txBody>
      </p:sp>
      <p:sp>
        <p:nvSpPr>
          <p:cNvPr id="3" name="Tartalom helye 2">
            <a:extLst>
              <a:ext uri="{FF2B5EF4-FFF2-40B4-BE49-F238E27FC236}">
                <a16:creationId xmlns:a16="http://schemas.microsoft.com/office/drawing/2014/main" id="{51F50505-F40E-97B8-594F-62EF17FEF4D0}"/>
              </a:ext>
            </a:extLst>
          </p:cNvPr>
          <p:cNvSpPr>
            <a:spLocks noGrp="1"/>
          </p:cNvSpPr>
          <p:nvPr>
            <p:ph idx="1"/>
          </p:nvPr>
        </p:nvSpPr>
        <p:spPr>
          <a:xfrm>
            <a:off x="4492625" y="2365375"/>
            <a:ext cx="4651375" cy="3509963"/>
          </a:xfrm>
          <a:solidFill>
            <a:schemeClr val="accent1">
              <a:lumMod val="20000"/>
              <a:lumOff val="80000"/>
            </a:schemeClr>
          </a:solidFill>
        </p:spPr>
        <p:txBody>
          <a:bodyPr>
            <a:normAutofit fontScale="92500" lnSpcReduction="10000"/>
          </a:bodyPr>
          <a:lstStyle/>
          <a:p>
            <a:pPr>
              <a:buFont typeface="Wingdings" panose="05000000000000000000" pitchFamily="2" charset="2"/>
              <a:buChar char="Ø"/>
              <a:defRPr/>
            </a:pPr>
            <a:r>
              <a:rPr lang="en-GB" sz="2100" dirty="0"/>
              <a:t>Text </a:t>
            </a:r>
          </a:p>
          <a:p>
            <a:pPr>
              <a:buFont typeface="Wingdings" panose="05000000000000000000" pitchFamily="2" charset="2"/>
              <a:buChar char="Ø"/>
              <a:defRPr/>
            </a:pPr>
            <a:r>
              <a:rPr lang="en-GB" sz="2100" dirty="0"/>
              <a:t>Numbers</a:t>
            </a:r>
          </a:p>
          <a:p>
            <a:pPr>
              <a:buFont typeface="Wingdings" panose="05000000000000000000" pitchFamily="2" charset="2"/>
              <a:buChar char="Ø"/>
              <a:defRPr/>
            </a:pPr>
            <a:r>
              <a:rPr lang="en-GB" sz="2100" dirty="0"/>
              <a:t>Apply a number format</a:t>
            </a:r>
          </a:p>
          <a:p>
            <a:pPr marL="0" indent="0">
              <a:buNone/>
              <a:defRPr/>
            </a:pPr>
            <a:r>
              <a:rPr lang="en-GB" sz="2100" dirty="0">
                <a:highlight>
                  <a:srgbClr val="C0C0C0"/>
                </a:highlight>
              </a:rPr>
              <a:t>To distinguish between different types of numbers, add a format, like currency, percentages, or dates.</a:t>
            </a:r>
          </a:p>
          <a:p>
            <a:pPr lvl="1">
              <a:buFont typeface="Wingdings" panose="05000000000000000000" pitchFamily="2" charset="2"/>
              <a:buChar char="Ø"/>
              <a:defRPr/>
            </a:pPr>
            <a:r>
              <a:rPr lang="en-GB" sz="2100" dirty="0"/>
              <a:t>Select the cells that have numbers you want to format.</a:t>
            </a:r>
          </a:p>
          <a:p>
            <a:pPr lvl="1">
              <a:buFont typeface="Wingdings" panose="05000000000000000000" pitchFamily="2" charset="2"/>
              <a:buChar char="Ø"/>
              <a:defRPr/>
            </a:pPr>
            <a:r>
              <a:rPr lang="en-GB" sz="2100" dirty="0"/>
              <a:t>Click the Home tab, and then click the arrow in the General box.</a:t>
            </a:r>
          </a:p>
          <a:p>
            <a:pPr lvl="1">
              <a:buFont typeface="Wingdings" panose="05000000000000000000" pitchFamily="2" charset="2"/>
              <a:buChar char="Ø"/>
              <a:defRPr/>
            </a:pPr>
            <a:r>
              <a:rPr lang="en-GB" sz="2100" dirty="0"/>
              <a:t>Pick a number format.</a:t>
            </a:r>
          </a:p>
          <a:p>
            <a:pPr>
              <a:defRPr/>
            </a:pPr>
            <a:endParaRPr lang="en-GB" sz="2100" dirty="0"/>
          </a:p>
        </p:txBody>
      </p:sp>
      <p:pic>
        <p:nvPicPr>
          <p:cNvPr id="24579" name="Picture 4" descr="Graphical user interface&#10;&#10;Description automatically generated">
            <a:extLst>
              <a:ext uri="{FF2B5EF4-FFF2-40B4-BE49-F238E27FC236}">
                <a16:creationId xmlns:a16="http://schemas.microsoft.com/office/drawing/2014/main" id="{84D59231-7830-145B-A47E-ECB57BBCCA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88" y="2297113"/>
            <a:ext cx="4402137" cy="363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14C34A4F-8108-38D3-6063-77C7A149818C}"/>
              </a:ext>
            </a:extLst>
          </p:cNvPr>
          <p:cNvSpPr>
            <a:spLocks noGrp="1"/>
          </p:cNvSpPr>
          <p:nvPr>
            <p:ph type="title"/>
          </p:nvPr>
        </p:nvSpPr>
        <p:spPr>
          <a:solidFill>
            <a:schemeClr val="accent1">
              <a:lumMod val="60000"/>
              <a:lumOff val="40000"/>
            </a:schemeClr>
          </a:solidFill>
        </p:spPr>
        <p:txBody>
          <a:bodyPr>
            <a:normAutofit fontScale="90000"/>
          </a:bodyPr>
          <a:lstStyle/>
          <a:p>
            <a:pPr>
              <a:defRPr/>
            </a:pPr>
            <a:r>
              <a:rPr lang="hu-HU" b="1" dirty="0"/>
              <a:t>A</a:t>
            </a:r>
            <a:r>
              <a:rPr lang="en-US" b="1" dirty="0" err="1"/>
              <a:t>uto</a:t>
            </a:r>
            <a:r>
              <a:rPr lang="en-US" b="1" dirty="0"/>
              <a:t> complete, auto fill and auto correct</a:t>
            </a:r>
            <a:endParaRPr lang="hu-HU" b="1" dirty="0"/>
          </a:p>
        </p:txBody>
      </p:sp>
      <p:sp>
        <p:nvSpPr>
          <p:cNvPr id="25602" name="Tartalom helye 2">
            <a:extLst>
              <a:ext uri="{FF2B5EF4-FFF2-40B4-BE49-F238E27FC236}">
                <a16:creationId xmlns:a16="http://schemas.microsoft.com/office/drawing/2014/main" id="{4DE95948-6A1F-8E93-48FC-83EF5D7CC987}"/>
              </a:ext>
            </a:extLst>
          </p:cNvPr>
          <p:cNvSpPr>
            <a:spLocks noGrp="1"/>
          </p:cNvSpPr>
          <p:nvPr>
            <p:ph idx="1"/>
          </p:nvPr>
        </p:nvSpPr>
        <p:spPr>
          <a:xfrm>
            <a:off x="0" y="1844675"/>
            <a:ext cx="4137025" cy="3744565"/>
          </a:xfrm>
        </p:spPr>
        <p:txBody>
          <a:bodyPr/>
          <a:lstStyle/>
          <a:p>
            <a:pPr>
              <a:lnSpc>
                <a:spcPct val="150000"/>
              </a:lnSpc>
              <a:spcBef>
                <a:spcPct val="0"/>
              </a:spcBef>
              <a:buFont typeface="Wingdings" panose="05000000000000000000" pitchFamily="2" charset="2"/>
              <a:buChar char="Ø"/>
            </a:pPr>
            <a:r>
              <a:rPr lang="en-GB" altLang="hu-HU" sz="1800" dirty="0">
                <a:latin typeface="Arial" panose="020B0604020202020204" pitchFamily="34" charset="0"/>
                <a:cs typeface="Arial" panose="020B0604020202020204" pitchFamily="34" charset="0"/>
              </a:rPr>
              <a:t>When you see the AutoFill cursor, hold down your left mouse button and drag to the right</a:t>
            </a:r>
          </a:p>
          <a:p>
            <a:pPr>
              <a:lnSpc>
                <a:spcPct val="150000"/>
              </a:lnSpc>
              <a:spcBef>
                <a:spcPct val="0"/>
              </a:spcBef>
              <a:buFont typeface="Wingdings" panose="05000000000000000000" pitchFamily="2" charset="2"/>
              <a:buChar char="Ø"/>
            </a:pPr>
            <a:r>
              <a:rPr lang="en-GB" altLang="hu-HU" sz="1800" dirty="0">
                <a:latin typeface="Arial" panose="020B0604020202020204" pitchFamily="34" charset="0"/>
                <a:cs typeface="Arial" panose="020B0604020202020204" pitchFamily="34" charset="0"/>
              </a:rPr>
              <a:t>Drag your mouse all the way to cell H3, as in the following image:</a:t>
            </a:r>
          </a:p>
          <a:p>
            <a:pPr>
              <a:lnSpc>
                <a:spcPct val="150000"/>
              </a:lnSpc>
              <a:spcBef>
                <a:spcPct val="0"/>
              </a:spcBef>
              <a:buFont typeface="Wingdings" panose="05000000000000000000" pitchFamily="2" charset="2"/>
              <a:buChar char="Ø"/>
            </a:pPr>
            <a:r>
              <a:rPr lang="en-GB" altLang="hu-HU" sz="1800" dirty="0">
                <a:latin typeface="Arial" panose="020B0604020202020204" pitchFamily="34" charset="0"/>
                <a:cs typeface="Arial" panose="020B0604020202020204" pitchFamily="34" charset="0"/>
              </a:rPr>
              <a:t>When your cursor is in the H3 cell, let go of the left mouse button</a:t>
            </a:r>
          </a:p>
          <a:p>
            <a:pPr>
              <a:lnSpc>
                <a:spcPct val="150000"/>
              </a:lnSpc>
              <a:spcBef>
                <a:spcPct val="0"/>
              </a:spcBef>
              <a:buFont typeface="Wingdings" panose="05000000000000000000" pitchFamily="2" charset="2"/>
              <a:buChar char="Ø"/>
            </a:pPr>
            <a:r>
              <a:rPr lang="en-GB" altLang="hu-HU" sz="1800" dirty="0">
                <a:latin typeface="Arial" panose="020B0604020202020204" pitchFamily="34" charset="0"/>
                <a:cs typeface="Arial" panose="020B0604020202020204" pitchFamily="34" charset="0"/>
              </a:rPr>
              <a:t>Excel will now complete the days of the week:</a:t>
            </a:r>
          </a:p>
        </p:txBody>
      </p:sp>
      <p:pic>
        <p:nvPicPr>
          <p:cNvPr id="25603" name="Picture 2" descr="Drag to cell H3">
            <a:extLst>
              <a:ext uri="{FF2B5EF4-FFF2-40B4-BE49-F238E27FC236}">
                <a16:creationId xmlns:a16="http://schemas.microsoft.com/office/drawing/2014/main" id="{ECE48E5D-6BF5-4653-83F7-339AD112B3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0688" y="1916832"/>
            <a:ext cx="4833937" cy="2232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3" descr="AutoFill has completed the days of the week">
            <a:extLst>
              <a:ext uri="{FF2B5EF4-FFF2-40B4-BE49-F238E27FC236}">
                <a16:creationId xmlns:a16="http://schemas.microsoft.com/office/drawing/2014/main" id="{6EB5A0A5-DEB5-240C-6FBB-5551CA5089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0688" y="4149725"/>
            <a:ext cx="4833937" cy="1439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Cím 1">
            <a:extLst>
              <a:ext uri="{FF2B5EF4-FFF2-40B4-BE49-F238E27FC236}">
                <a16:creationId xmlns:a16="http://schemas.microsoft.com/office/drawing/2014/main" id="{3D974F5B-DBE6-2CA0-7D31-3BFE7B48D8F9}"/>
              </a:ext>
            </a:extLst>
          </p:cNvPr>
          <p:cNvSpPr>
            <a:spLocks noGrp="1"/>
          </p:cNvSpPr>
          <p:nvPr>
            <p:ph type="title"/>
          </p:nvPr>
        </p:nvSpPr>
        <p:spPr>
          <a:xfrm>
            <a:off x="400049" y="274638"/>
            <a:ext cx="8332787" cy="1143000"/>
          </a:xfrm>
          <a:solidFill>
            <a:schemeClr val="accent1">
              <a:lumMod val="60000"/>
              <a:lumOff val="40000"/>
            </a:schemeClr>
          </a:solidFill>
        </p:spPr>
        <p:txBody>
          <a:bodyPr/>
          <a:lstStyle/>
          <a:p>
            <a:r>
              <a:rPr lang="en-GB" altLang="en-US" b="1" dirty="0"/>
              <a:t>Align cell contents</a:t>
            </a:r>
            <a:endParaRPr lang="hu-HU" altLang="en-US" b="1" dirty="0"/>
          </a:p>
        </p:txBody>
      </p:sp>
      <p:sp>
        <p:nvSpPr>
          <p:cNvPr id="3" name="Tartalom helye 2">
            <a:extLst>
              <a:ext uri="{FF2B5EF4-FFF2-40B4-BE49-F238E27FC236}">
                <a16:creationId xmlns:a16="http://schemas.microsoft.com/office/drawing/2014/main" id="{BFB71944-5975-4A00-D806-474C850AA766}"/>
              </a:ext>
            </a:extLst>
          </p:cNvPr>
          <p:cNvSpPr>
            <a:spLocks noGrp="1"/>
          </p:cNvSpPr>
          <p:nvPr>
            <p:ph idx="1"/>
          </p:nvPr>
        </p:nvSpPr>
        <p:spPr>
          <a:xfrm>
            <a:off x="400050" y="5105401"/>
            <a:ext cx="8343900" cy="627856"/>
          </a:xfrm>
          <a:solidFill>
            <a:schemeClr val="accent1">
              <a:lumMod val="40000"/>
              <a:lumOff val="60000"/>
            </a:schemeClr>
          </a:solidFill>
        </p:spPr>
        <p:txBody>
          <a:bodyPr>
            <a:normAutofit fontScale="77500" lnSpcReduction="20000"/>
          </a:bodyPr>
          <a:lstStyle/>
          <a:p>
            <a:pPr marL="0" indent="0" algn="ctr">
              <a:spcBef>
                <a:spcPct val="0"/>
              </a:spcBef>
              <a:buFont typeface="Arial" panose="020B0604020202020204" pitchFamily="34" charset="0"/>
              <a:buNone/>
              <a:defRPr/>
            </a:pPr>
            <a:r>
              <a:rPr lang="en-GB" altLang="hu-HU" sz="2700" b="1" dirty="0">
                <a:latin typeface="Arial" pitchFamily="34" charset="0"/>
                <a:cs typeface="Arial" pitchFamily="34" charset="0"/>
              </a:rPr>
              <a:t>On the Home tab, in the Alignment group, </a:t>
            </a:r>
            <a:r>
              <a:rPr lang="en-GB" altLang="hu-HU" sz="2700" b="1" dirty="0" err="1">
                <a:latin typeface="Arial" pitchFamily="34" charset="0"/>
                <a:cs typeface="Arial" pitchFamily="34" charset="0"/>
              </a:rPr>
              <a:t>center</a:t>
            </a:r>
            <a:r>
              <a:rPr lang="en-GB" altLang="hu-HU" sz="2700" b="1" dirty="0">
                <a:latin typeface="Arial" pitchFamily="34" charset="0"/>
                <a:cs typeface="Arial" pitchFamily="34" charset="0"/>
              </a:rPr>
              <a:t> the number.</a:t>
            </a:r>
            <a:endParaRPr lang="en-GB" altLang="hu-HU" sz="98925" b="1" dirty="0">
              <a:latin typeface="Arial" pitchFamily="34" charset="0"/>
              <a:cs typeface="Arial" pitchFamily="34" charset="0"/>
            </a:endParaRPr>
          </a:p>
          <a:p>
            <a:pPr marL="0" indent="0" algn="ctr">
              <a:buFont typeface="Arial" panose="020B0604020202020204" pitchFamily="34" charset="0"/>
              <a:buNone/>
              <a:defRPr/>
            </a:pPr>
            <a:endParaRPr lang="en-GB" sz="2700" dirty="0"/>
          </a:p>
        </p:txBody>
      </p:sp>
      <p:pic>
        <p:nvPicPr>
          <p:cNvPr id="26627" name="Picture 2" descr="Alignment">
            <a:extLst>
              <a:ext uri="{FF2B5EF4-FFF2-40B4-BE49-F238E27FC236}">
                <a16:creationId xmlns:a16="http://schemas.microsoft.com/office/drawing/2014/main" id="{CB1D4101-C170-6790-2EB5-47B21D7C1C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163" y="1417638"/>
            <a:ext cx="8332787"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D7BBA-6808-0032-BCA9-4E85D0ECAC5D}"/>
              </a:ext>
            </a:extLst>
          </p:cNvPr>
          <p:cNvSpPr>
            <a:spLocks noGrp="1"/>
          </p:cNvSpPr>
          <p:nvPr>
            <p:ph type="title"/>
          </p:nvPr>
        </p:nvSpPr>
        <p:spPr>
          <a:xfrm>
            <a:off x="457200" y="274638"/>
            <a:ext cx="8229600" cy="1143000"/>
          </a:xfrm>
          <a:solidFill>
            <a:schemeClr val="bg2">
              <a:lumMod val="75000"/>
            </a:schemeClr>
          </a:solidFill>
        </p:spPr>
        <p:txBody>
          <a:bodyPr wrap="square" anchor="ctr">
            <a:normAutofit/>
          </a:bodyPr>
          <a:lstStyle/>
          <a:p>
            <a:r>
              <a:rPr lang="en-GB" b="1" dirty="0"/>
              <a:t>Break time  </a:t>
            </a:r>
          </a:p>
        </p:txBody>
      </p:sp>
      <p:pic>
        <p:nvPicPr>
          <p:cNvPr id="6" name="Content Placeholder 5" descr="A clock and blocks with letters&#10;&#10;Description automatically generated">
            <a:extLst>
              <a:ext uri="{FF2B5EF4-FFF2-40B4-BE49-F238E27FC236}">
                <a16:creationId xmlns:a16="http://schemas.microsoft.com/office/drawing/2014/main" id="{201577A4-2147-4D7A-2811-F2C49A60082E}"/>
              </a:ext>
            </a:extLst>
          </p:cNvPr>
          <p:cNvPicPr>
            <a:picLocks noGrp="1" noChangeAspect="1"/>
          </p:cNvPicPr>
          <p:nvPr>
            <p:ph idx="1"/>
          </p:nvPr>
        </p:nvPicPr>
        <p:blipFill>
          <a:blip r:embed="rId2"/>
          <a:stretch>
            <a:fillRect/>
          </a:stretch>
        </p:blipFill>
        <p:spPr>
          <a:xfrm>
            <a:off x="597701" y="1600201"/>
            <a:ext cx="7948597" cy="3917032"/>
          </a:xfrm>
          <a:prstGeom prst="rect">
            <a:avLst/>
          </a:prstGeom>
          <a:noFill/>
        </p:spPr>
      </p:pic>
      <p:sp>
        <p:nvSpPr>
          <p:cNvPr id="4" name="Date Placeholder 3">
            <a:extLst>
              <a:ext uri="{FF2B5EF4-FFF2-40B4-BE49-F238E27FC236}">
                <a16:creationId xmlns:a16="http://schemas.microsoft.com/office/drawing/2014/main" id="{C571F0D3-D12D-9659-FB4C-4965D0E1AB4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06/02/2025</a:t>
            </a:fld>
            <a:endParaRPr lang="en-GB" altLang="en-US" sz="900"/>
          </a:p>
        </p:txBody>
      </p:sp>
      <p:sp>
        <p:nvSpPr>
          <p:cNvPr id="5" name="Slide Number Placeholder 4">
            <a:extLst>
              <a:ext uri="{FF2B5EF4-FFF2-40B4-BE49-F238E27FC236}">
                <a16:creationId xmlns:a16="http://schemas.microsoft.com/office/drawing/2014/main" id="{95316965-2341-1872-7C2E-CEACA6BB0B1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444028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ím 1">
            <a:extLst>
              <a:ext uri="{FF2B5EF4-FFF2-40B4-BE49-F238E27FC236}">
                <a16:creationId xmlns:a16="http://schemas.microsoft.com/office/drawing/2014/main" id="{D7E41D57-BBBD-E1A4-C9F1-337551EB3632}"/>
              </a:ext>
            </a:extLst>
          </p:cNvPr>
          <p:cNvSpPr>
            <a:spLocks noGrp="1"/>
          </p:cNvSpPr>
          <p:nvPr>
            <p:ph type="title"/>
          </p:nvPr>
        </p:nvSpPr>
        <p:spPr>
          <a:solidFill>
            <a:schemeClr val="accent1">
              <a:lumMod val="40000"/>
              <a:lumOff val="60000"/>
            </a:schemeClr>
          </a:solidFill>
        </p:spPr>
        <p:txBody>
          <a:bodyPr/>
          <a:lstStyle/>
          <a:p>
            <a:r>
              <a:rPr lang="en-US" altLang="en-US" b="1" dirty="0"/>
              <a:t>Text editing</a:t>
            </a:r>
            <a:endParaRPr lang="hu-HU" altLang="en-US" b="1" dirty="0"/>
          </a:p>
        </p:txBody>
      </p:sp>
      <p:sp>
        <p:nvSpPr>
          <p:cNvPr id="3" name="Tartalom helye 2">
            <a:extLst>
              <a:ext uri="{FF2B5EF4-FFF2-40B4-BE49-F238E27FC236}">
                <a16:creationId xmlns:a16="http://schemas.microsoft.com/office/drawing/2014/main" id="{FEBFA925-F195-3E9C-5727-C3116675E726}"/>
              </a:ext>
            </a:extLst>
          </p:cNvPr>
          <p:cNvSpPr>
            <a:spLocks noGrp="1"/>
          </p:cNvSpPr>
          <p:nvPr>
            <p:ph idx="1"/>
          </p:nvPr>
        </p:nvSpPr>
        <p:spPr>
          <a:xfrm>
            <a:off x="0" y="5326063"/>
            <a:ext cx="9144000" cy="674687"/>
          </a:xfrm>
          <a:solidFill>
            <a:schemeClr val="accent1">
              <a:lumMod val="40000"/>
              <a:lumOff val="60000"/>
            </a:schemeClr>
          </a:solidFill>
        </p:spPr>
        <p:txBody>
          <a:bodyPr>
            <a:normAutofit fontScale="85000" lnSpcReduction="10000"/>
          </a:bodyPr>
          <a:lstStyle/>
          <a:p>
            <a:pPr marL="0" indent="0" algn="ctr">
              <a:buFont typeface="Arial" panose="020B0604020202020204" pitchFamily="34" charset="0"/>
              <a:buNone/>
              <a:defRPr/>
            </a:pPr>
            <a:r>
              <a:rPr lang="en-GB" altLang="hu-HU" sz="2700" b="1" dirty="0">
                <a:latin typeface="Arial" pitchFamily="34" charset="0"/>
                <a:cs typeface="Arial" pitchFamily="34" charset="0"/>
              </a:rPr>
              <a:t>On the Home tab, in the Font group, change the Font colour</a:t>
            </a:r>
            <a:r>
              <a:rPr lang="en-GB" altLang="hu-HU" sz="2700" dirty="0">
                <a:latin typeface="Arial" pitchFamily="34" charset="0"/>
                <a:cs typeface="Arial" pitchFamily="34" charset="0"/>
              </a:rPr>
              <a:t>.</a:t>
            </a:r>
            <a:endParaRPr lang="en-GB" altLang="hu-HU" sz="3300" dirty="0">
              <a:latin typeface="Arial" pitchFamily="34" charset="0"/>
              <a:cs typeface="Arial" pitchFamily="34" charset="0"/>
            </a:endParaRPr>
          </a:p>
          <a:p>
            <a:pPr algn="ctr">
              <a:defRPr/>
            </a:pPr>
            <a:endParaRPr lang="en-GB" sz="2700" dirty="0"/>
          </a:p>
        </p:txBody>
      </p:sp>
      <p:pic>
        <p:nvPicPr>
          <p:cNvPr id="27651" name="Picture 3" descr="Font Color">
            <a:extLst>
              <a:ext uri="{FF2B5EF4-FFF2-40B4-BE49-F238E27FC236}">
                <a16:creationId xmlns:a16="http://schemas.microsoft.com/office/drawing/2014/main" id="{B6873C5B-13E9-097E-D8A1-10D3B249F1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813" y="1556792"/>
            <a:ext cx="8328025" cy="3635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ím 1">
            <a:extLst>
              <a:ext uri="{FF2B5EF4-FFF2-40B4-BE49-F238E27FC236}">
                <a16:creationId xmlns:a16="http://schemas.microsoft.com/office/drawing/2014/main" id="{F0ACD723-B891-AFEC-A3B2-A373FCD641E0}"/>
              </a:ext>
            </a:extLst>
          </p:cNvPr>
          <p:cNvSpPr>
            <a:spLocks noGrp="1"/>
          </p:cNvSpPr>
          <p:nvPr>
            <p:ph type="title"/>
          </p:nvPr>
        </p:nvSpPr>
        <p:spPr>
          <a:solidFill>
            <a:schemeClr val="accent1">
              <a:lumMod val="40000"/>
              <a:lumOff val="60000"/>
            </a:schemeClr>
          </a:solidFill>
        </p:spPr>
        <p:txBody>
          <a:bodyPr/>
          <a:lstStyle/>
          <a:p>
            <a:r>
              <a:rPr lang="en-US" altLang="en-US" sz="3300" b="1" dirty="0">
                <a:solidFill>
                  <a:srgbClr val="002060"/>
                </a:solidFill>
              </a:rPr>
              <a:t>Formatting</a:t>
            </a:r>
          </a:p>
        </p:txBody>
      </p:sp>
      <p:sp>
        <p:nvSpPr>
          <p:cNvPr id="3" name="Tartalom helye 2">
            <a:extLst>
              <a:ext uri="{FF2B5EF4-FFF2-40B4-BE49-F238E27FC236}">
                <a16:creationId xmlns:a16="http://schemas.microsoft.com/office/drawing/2014/main" id="{8795CA74-74B6-46E0-4B58-D2E7A44B1138}"/>
              </a:ext>
            </a:extLst>
          </p:cNvPr>
          <p:cNvSpPr>
            <a:spLocks noGrp="1"/>
          </p:cNvSpPr>
          <p:nvPr>
            <p:ph idx="1"/>
          </p:nvPr>
        </p:nvSpPr>
        <p:spPr>
          <a:xfrm>
            <a:off x="457200" y="1833563"/>
            <a:ext cx="4598988" cy="3643312"/>
          </a:xfrm>
          <a:solidFill>
            <a:schemeClr val="accent1">
              <a:lumMod val="20000"/>
              <a:lumOff val="80000"/>
            </a:schemeClr>
          </a:solidFill>
        </p:spPr>
        <p:txBody>
          <a:bodyPr>
            <a:normAutofit fontScale="92500" lnSpcReduction="10000"/>
          </a:bodyPr>
          <a:lstStyle/>
          <a:p>
            <a:pPr>
              <a:buFont typeface="Wingdings" panose="05000000000000000000" pitchFamily="2" charset="2"/>
              <a:buChar char="Ø"/>
              <a:defRPr/>
            </a:pPr>
            <a:r>
              <a:rPr lang="en-GB" sz="2100" b="1" dirty="0"/>
              <a:t>Cell merging</a:t>
            </a:r>
            <a:r>
              <a:rPr lang="en-GB" sz="2100" dirty="0"/>
              <a:t>: </a:t>
            </a:r>
            <a:r>
              <a:rPr lang="en-GB" altLang="hu-HU" sz="2100" dirty="0">
                <a:latin typeface="wf_segoe-ui_semibold"/>
                <a:cs typeface="Segoe UI" pitchFamily="34" charset="0"/>
              </a:rPr>
              <a:t>Home - </a:t>
            </a:r>
            <a:r>
              <a:rPr lang="en-GB" altLang="hu-HU" sz="2100" dirty="0"/>
              <a:t>Alignment - Merge and Centre</a:t>
            </a:r>
          </a:p>
          <a:p>
            <a:pPr>
              <a:buFont typeface="Wingdings" panose="05000000000000000000" pitchFamily="2" charset="2"/>
              <a:buChar char="Ø"/>
              <a:defRPr/>
            </a:pPr>
            <a:r>
              <a:rPr lang="en-GB" sz="2100" dirty="0"/>
              <a:t>Orientation - </a:t>
            </a:r>
            <a:r>
              <a:rPr lang="en-GB" altLang="hu-HU" sz="2100" dirty="0"/>
              <a:t> Alignment</a:t>
            </a:r>
          </a:p>
          <a:p>
            <a:pPr>
              <a:buFont typeface="Wingdings" panose="05000000000000000000" pitchFamily="2" charset="2"/>
              <a:buChar char="Ø"/>
              <a:defRPr/>
            </a:pPr>
            <a:r>
              <a:rPr lang="en-GB" altLang="hu-HU" sz="2100" dirty="0"/>
              <a:t>Top Align</a:t>
            </a:r>
          </a:p>
          <a:p>
            <a:pPr>
              <a:spcBef>
                <a:spcPct val="0"/>
              </a:spcBef>
              <a:buFont typeface="Wingdings" panose="05000000000000000000" pitchFamily="2" charset="2"/>
              <a:buChar char="Ø"/>
              <a:defRPr/>
            </a:pPr>
            <a:r>
              <a:rPr lang="en-GB" altLang="hu-HU" sz="2100" dirty="0"/>
              <a:t> Align Text Left </a:t>
            </a:r>
          </a:p>
          <a:p>
            <a:pPr>
              <a:spcBef>
                <a:spcPct val="0"/>
              </a:spcBef>
              <a:buFont typeface="Wingdings" panose="05000000000000000000" pitchFamily="2" charset="2"/>
              <a:buChar char="Ø"/>
              <a:defRPr/>
            </a:pPr>
            <a:r>
              <a:rPr lang="en-GB" altLang="hu-HU" sz="2100" dirty="0"/>
              <a:t> Orientation then select the rotation option that you want.</a:t>
            </a:r>
          </a:p>
          <a:p>
            <a:pPr>
              <a:spcBef>
                <a:spcPct val="0"/>
              </a:spcBef>
              <a:buFont typeface="Wingdings" panose="05000000000000000000" pitchFamily="2" charset="2"/>
              <a:buChar char="Ø"/>
              <a:defRPr/>
            </a:pPr>
            <a:r>
              <a:rPr lang="en-GB" altLang="hu-HU" sz="2100" dirty="0"/>
              <a:t>To wrap the text in a cell, click Wrap Text.</a:t>
            </a:r>
          </a:p>
          <a:p>
            <a:pPr>
              <a:spcBef>
                <a:spcPct val="0"/>
              </a:spcBef>
              <a:buFont typeface="Wingdings" panose="05000000000000000000" pitchFamily="2" charset="2"/>
              <a:buChar char="Ø"/>
              <a:defRPr/>
            </a:pPr>
            <a:r>
              <a:rPr lang="en-GB" altLang="hu-HU" sz="2100" dirty="0"/>
              <a:t>Justify the text in a cell, on the Alignment tab, click the drop-down box under Horizontal, and then click Justify.</a:t>
            </a:r>
          </a:p>
          <a:p>
            <a:pPr>
              <a:spcBef>
                <a:spcPct val="0"/>
              </a:spcBef>
              <a:buFont typeface="Wingdings" panose="05000000000000000000" pitchFamily="2" charset="2"/>
              <a:buChar char="Ø"/>
              <a:defRPr/>
            </a:pPr>
            <a:endParaRPr lang="en-GB" altLang="hu-HU" sz="2100" dirty="0">
              <a:latin typeface="Segoe UI" pitchFamily="34" charset="0"/>
              <a:cs typeface="Segoe UI" pitchFamily="34" charset="0"/>
            </a:endParaRPr>
          </a:p>
          <a:p>
            <a:pPr>
              <a:defRPr/>
            </a:pPr>
            <a:endParaRPr lang="en-GB" sz="2100" dirty="0"/>
          </a:p>
        </p:txBody>
      </p:sp>
      <p:sp>
        <p:nvSpPr>
          <p:cNvPr id="4" name="Rectangle 1">
            <a:extLst>
              <a:ext uri="{FF2B5EF4-FFF2-40B4-BE49-F238E27FC236}">
                <a16:creationId xmlns:a16="http://schemas.microsoft.com/office/drawing/2014/main" id="{BBFFAB2B-5046-07BC-91C2-ED3953EB9196}"/>
              </a:ext>
            </a:extLst>
          </p:cNvPr>
          <p:cNvSpPr>
            <a:spLocks noChangeArrowheads="1"/>
          </p:cNvSpPr>
          <p:nvPr/>
        </p:nvSpPr>
        <p:spPr bwMode="auto">
          <a:xfrm>
            <a:off x="4470400" y="546100"/>
            <a:ext cx="203200" cy="622300"/>
          </a:xfrm>
          <a:prstGeom prst="rect">
            <a:avLst/>
          </a:prstGeom>
          <a:noFill/>
          <a:ln>
            <a:noFill/>
          </a:ln>
          <a:effectLst/>
        </p:spPr>
        <p:txBody>
          <a:bodyPr wrap="none" lIns="68580" tIns="34290" rIns="68580" bIns="34290" anchor="ctr">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defTabSz="685800">
              <a:defRPr/>
            </a:pPr>
            <a:endParaRPr lang="hu-HU" altLang="hu-HU" dirty="0"/>
          </a:p>
          <a:p>
            <a:pPr algn="ctr" defTabSz="685800">
              <a:defRPr/>
            </a:pPr>
            <a:r>
              <a:rPr lang="hu-HU" altLang="hu-HU" sz="900" dirty="0">
                <a:solidFill>
                  <a:srgbClr val="000000"/>
                </a:solidFill>
              </a:rPr>
              <a:t>  </a:t>
            </a:r>
            <a:endParaRPr lang="hu-HU" altLang="hu-HU" sz="600" dirty="0"/>
          </a:p>
          <a:p>
            <a:pPr algn="ctr" defTabSz="685800">
              <a:defRPr/>
            </a:pPr>
            <a:r>
              <a:rPr lang="hu-HU" altLang="hu-HU" sz="900" dirty="0">
                <a:solidFill>
                  <a:srgbClr val="000000"/>
                </a:solidFill>
              </a:rPr>
              <a:t>  </a:t>
            </a:r>
            <a:endParaRPr lang="hu-HU" altLang="hu-HU" sz="4050" dirty="0">
              <a:solidFill>
                <a:srgbClr val="000000"/>
              </a:solidFill>
            </a:endParaRPr>
          </a:p>
        </p:txBody>
      </p:sp>
      <p:pic>
        <p:nvPicPr>
          <p:cNvPr id="28676" name="Picture 3" descr="http://www.homeandlearn.co.uk/excel2007/images2016/opening/alignment_panel.gif">
            <a:extLst>
              <a:ext uri="{FF2B5EF4-FFF2-40B4-BE49-F238E27FC236}">
                <a16:creationId xmlns:a16="http://schemas.microsoft.com/office/drawing/2014/main" id="{B67EB767-E511-43FD-AB99-1B8DB30222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5100" y="1890713"/>
            <a:ext cx="3773488" cy="169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Rectangle 4">
            <a:extLst>
              <a:ext uri="{FF2B5EF4-FFF2-40B4-BE49-F238E27FC236}">
                <a16:creationId xmlns:a16="http://schemas.microsoft.com/office/drawing/2014/main" id="{5EAFD349-1EB9-40AD-4570-2F545A4927C0}"/>
              </a:ext>
            </a:extLst>
          </p:cNvPr>
          <p:cNvSpPr>
            <a:spLocks noChangeArrowheads="1"/>
          </p:cNvSpPr>
          <p:nvPr/>
        </p:nvSpPr>
        <p:spPr bwMode="auto">
          <a:xfrm>
            <a:off x="1143000" y="909638"/>
            <a:ext cx="0" cy="2381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9991" tIns="33327" rIns="0" bIns="66654" anchor="ctr">
            <a:spAutoFit/>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hu-HU" altLang="hu-HU" sz="900">
              <a:solidFill>
                <a:srgbClr val="2F2F2F"/>
              </a:solidFill>
              <a:latin typeface="Segoe UI" panose="020B0502040204020203" pitchFamily="34" charset="0"/>
              <a:cs typeface="Segoe UI" panose="020B0502040204020203" pitchFamily="34" charset="0"/>
            </a:endParaRPr>
          </a:p>
        </p:txBody>
      </p:sp>
      <p:pic>
        <p:nvPicPr>
          <p:cNvPr id="28678" name="Picture 5" descr="Excel  Ribbon Image">
            <a:extLst>
              <a:ext uri="{FF2B5EF4-FFF2-40B4-BE49-F238E27FC236}">
                <a16:creationId xmlns:a16="http://schemas.microsoft.com/office/drawing/2014/main" id="{5309574A-90B9-635D-68D6-BC82D8CCB3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5100" y="3678238"/>
            <a:ext cx="3773488"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9" name="Picture 6" descr="Button image">
            <a:extLst>
              <a:ext uri="{FF2B5EF4-FFF2-40B4-BE49-F238E27FC236}">
                <a16:creationId xmlns:a16="http://schemas.microsoft.com/office/drawing/2014/main" id="{EE08E38B-1798-D868-5463-2B9F1A3B3B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8338" y="-411163"/>
            <a:ext cx="149225"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0" name="Picture 7" descr="Button image">
            <a:extLst>
              <a:ext uri="{FF2B5EF4-FFF2-40B4-BE49-F238E27FC236}">
                <a16:creationId xmlns:a16="http://schemas.microsoft.com/office/drawing/2014/main" id="{F7430BC5-9718-84F6-1533-3FA3D2260D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3625" y="-274638"/>
            <a:ext cx="149225"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1" name="Picture 8" descr="Button image">
            <a:extLst>
              <a:ext uri="{FF2B5EF4-FFF2-40B4-BE49-F238E27FC236}">
                <a16:creationId xmlns:a16="http://schemas.microsoft.com/office/drawing/2014/main" id="{3C1C3547-6C10-D36F-A0F7-6CCC3B4ABB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14850" y="720725"/>
            <a:ext cx="150813"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2" name="Picture 9" descr="Button image">
            <a:extLst>
              <a:ext uri="{FF2B5EF4-FFF2-40B4-BE49-F238E27FC236}">
                <a16:creationId xmlns:a16="http://schemas.microsoft.com/office/drawing/2014/main" id="{8E1F1DAC-0A95-81E6-33F9-6F17C610E6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29000" y="857250"/>
            <a:ext cx="150813"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3" name="Picture 10" descr="Button image">
            <a:extLst>
              <a:ext uri="{FF2B5EF4-FFF2-40B4-BE49-F238E27FC236}">
                <a16:creationId xmlns:a16="http://schemas.microsoft.com/office/drawing/2014/main" id="{7860BC5F-D513-F1A2-5D02-2E2F5C3D40E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40288" y="1131888"/>
            <a:ext cx="101600" cy="9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Cím 1">
            <a:extLst>
              <a:ext uri="{FF2B5EF4-FFF2-40B4-BE49-F238E27FC236}">
                <a16:creationId xmlns:a16="http://schemas.microsoft.com/office/drawing/2014/main" id="{22213C56-4E4C-B47C-AE93-B050DDBA9187}"/>
              </a:ext>
            </a:extLst>
          </p:cNvPr>
          <p:cNvSpPr>
            <a:spLocks noGrp="1"/>
          </p:cNvSpPr>
          <p:nvPr>
            <p:ph type="title"/>
          </p:nvPr>
        </p:nvSpPr>
        <p:spPr>
          <a:solidFill>
            <a:schemeClr val="accent1">
              <a:lumMod val="60000"/>
              <a:lumOff val="40000"/>
            </a:schemeClr>
          </a:solidFill>
        </p:spPr>
        <p:txBody>
          <a:bodyPr/>
          <a:lstStyle/>
          <a:p>
            <a:r>
              <a:rPr lang="en-GB" altLang="en-US" b="1" dirty="0"/>
              <a:t>Column</a:t>
            </a:r>
            <a:r>
              <a:rPr lang="en-US" altLang="en-US" b="1" dirty="0"/>
              <a:t> and row fitting</a:t>
            </a:r>
            <a:r>
              <a:rPr lang="en-US" altLang="en-US" dirty="0"/>
              <a:t>.</a:t>
            </a:r>
            <a:endParaRPr lang="hu-HU" altLang="en-US" dirty="0"/>
          </a:p>
        </p:txBody>
      </p:sp>
      <p:sp>
        <p:nvSpPr>
          <p:cNvPr id="3" name="Tartalom helye 2">
            <a:extLst>
              <a:ext uri="{FF2B5EF4-FFF2-40B4-BE49-F238E27FC236}">
                <a16:creationId xmlns:a16="http://schemas.microsoft.com/office/drawing/2014/main" id="{9DE01046-3C83-13D5-FC52-A443A5C86E06}"/>
              </a:ext>
            </a:extLst>
          </p:cNvPr>
          <p:cNvSpPr>
            <a:spLocks noGrp="1"/>
          </p:cNvSpPr>
          <p:nvPr>
            <p:ph idx="1"/>
          </p:nvPr>
        </p:nvSpPr>
        <p:spPr>
          <a:xfrm>
            <a:off x="3965575" y="1556792"/>
            <a:ext cx="4984750" cy="4010571"/>
          </a:xfrm>
          <a:solidFill>
            <a:schemeClr val="accent5">
              <a:lumMod val="20000"/>
              <a:lumOff val="80000"/>
            </a:schemeClr>
          </a:solidFill>
        </p:spPr>
        <p:txBody>
          <a:bodyPr>
            <a:normAutofit/>
          </a:bodyPr>
          <a:lstStyle/>
          <a:p>
            <a:pPr>
              <a:spcBef>
                <a:spcPct val="0"/>
              </a:spcBef>
              <a:buFont typeface="Wingdings" panose="05000000000000000000" pitchFamily="2" charset="2"/>
              <a:buChar char="Ø"/>
              <a:defRPr/>
            </a:pPr>
            <a:r>
              <a:rPr lang="en-GB" altLang="hu-HU" sz="2400" b="1" dirty="0">
                <a:latin typeface="wf_segoe-ui_semibold"/>
                <a:cs typeface="Segoe UI" pitchFamily="34" charset="0"/>
              </a:rPr>
              <a:t>Home</a:t>
            </a:r>
            <a:r>
              <a:rPr lang="en-GB" altLang="hu-HU" sz="2400" dirty="0">
                <a:latin typeface="Segoe UI" pitchFamily="34" charset="0"/>
                <a:cs typeface="Segoe UI" pitchFamily="34" charset="0"/>
              </a:rPr>
              <a:t> - </a:t>
            </a:r>
            <a:r>
              <a:rPr lang="en-GB" altLang="hu-HU" sz="2400" dirty="0">
                <a:latin typeface="wf_segoe-ui_semibold"/>
                <a:cs typeface="Segoe UI" pitchFamily="34" charset="0"/>
              </a:rPr>
              <a:t>Cells</a:t>
            </a:r>
            <a:r>
              <a:rPr lang="en-GB" altLang="hu-HU" sz="2400" dirty="0">
                <a:latin typeface="Segoe UI" pitchFamily="34" charset="0"/>
                <a:cs typeface="Segoe UI" pitchFamily="34" charset="0"/>
              </a:rPr>
              <a:t> group, click </a:t>
            </a:r>
            <a:r>
              <a:rPr lang="en-GB" altLang="hu-HU" sz="2400" dirty="0">
                <a:latin typeface="wf_segoe-ui_semibold"/>
                <a:cs typeface="Segoe UI" pitchFamily="34" charset="0"/>
              </a:rPr>
              <a:t>Format</a:t>
            </a:r>
            <a:endParaRPr lang="en-GB" altLang="hu-HU" sz="2400" dirty="0">
              <a:latin typeface="Segoe UI" pitchFamily="34" charset="0"/>
              <a:cs typeface="Segoe UI" pitchFamily="34" charset="0"/>
            </a:endParaRPr>
          </a:p>
          <a:p>
            <a:pPr>
              <a:spcBef>
                <a:spcPct val="0"/>
              </a:spcBef>
              <a:buFont typeface="Wingdings" panose="05000000000000000000" pitchFamily="2" charset="2"/>
              <a:buChar char="Ø"/>
              <a:defRPr/>
            </a:pPr>
            <a:r>
              <a:rPr lang="en-GB" altLang="hu-HU" sz="2400" dirty="0">
                <a:latin typeface="wf_segoe-ui_semibold"/>
                <a:cs typeface="Segoe UI" pitchFamily="34" charset="0"/>
              </a:rPr>
              <a:t>Cell Size</a:t>
            </a:r>
            <a:r>
              <a:rPr lang="en-GB" altLang="hu-HU" sz="2400" dirty="0">
                <a:latin typeface="Segoe UI" pitchFamily="34" charset="0"/>
                <a:cs typeface="Segoe UI" pitchFamily="34" charset="0"/>
              </a:rPr>
              <a:t>, click </a:t>
            </a:r>
            <a:r>
              <a:rPr lang="en-GB" altLang="hu-HU" sz="2400" dirty="0">
                <a:latin typeface="wf_segoe-ui_semibold"/>
                <a:cs typeface="Segoe UI" pitchFamily="34" charset="0"/>
              </a:rPr>
              <a:t>AutoFit Column Width</a:t>
            </a:r>
          </a:p>
          <a:p>
            <a:pPr>
              <a:spcBef>
                <a:spcPct val="0"/>
              </a:spcBef>
              <a:buFont typeface="Wingdings" panose="05000000000000000000" pitchFamily="2" charset="2"/>
              <a:buChar char="Ø"/>
              <a:defRPr/>
            </a:pPr>
            <a:r>
              <a:rPr lang="en-GB" altLang="hu-HU" sz="2400" dirty="0">
                <a:latin typeface="Segoe UI" pitchFamily="34" charset="0"/>
                <a:cs typeface="Segoe UI" pitchFamily="34" charset="0"/>
              </a:rPr>
              <a:t>Select the row or rows that you want to change.</a:t>
            </a:r>
          </a:p>
          <a:p>
            <a:pPr>
              <a:spcBef>
                <a:spcPct val="0"/>
              </a:spcBef>
              <a:buFont typeface="Wingdings" panose="05000000000000000000" pitchFamily="2" charset="2"/>
              <a:buChar char="Ø"/>
              <a:defRPr/>
            </a:pPr>
            <a:r>
              <a:rPr lang="en-GB" altLang="hu-HU" sz="2400" dirty="0">
                <a:latin typeface="Segoe UI" pitchFamily="34" charset="0"/>
                <a:cs typeface="Segoe UI" pitchFamily="34" charset="0"/>
              </a:rPr>
              <a:t>On the </a:t>
            </a:r>
            <a:r>
              <a:rPr lang="en-GB" altLang="hu-HU" sz="2400" b="1" dirty="0">
                <a:latin typeface="wf_segoe-ui_semibold"/>
                <a:cs typeface="Segoe UI" pitchFamily="34" charset="0"/>
              </a:rPr>
              <a:t>Home</a:t>
            </a:r>
            <a:r>
              <a:rPr lang="en-GB" altLang="hu-HU" sz="2400" b="1" dirty="0">
                <a:latin typeface="Segoe UI" pitchFamily="34" charset="0"/>
                <a:cs typeface="Segoe UI" pitchFamily="34" charset="0"/>
              </a:rPr>
              <a:t> tab</a:t>
            </a:r>
            <a:r>
              <a:rPr lang="en-GB" altLang="hu-HU" sz="2400" dirty="0">
                <a:latin typeface="Segoe UI" pitchFamily="34" charset="0"/>
                <a:cs typeface="Segoe UI" pitchFamily="34" charset="0"/>
              </a:rPr>
              <a:t>, in the </a:t>
            </a:r>
            <a:r>
              <a:rPr lang="en-GB" altLang="hu-HU" sz="2400" dirty="0">
                <a:latin typeface="wf_segoe-ui_semibold"/>
                <a:cs typeface="Segoe UI" pitchFamily="34" charset="0"/>
              </a:rPr>
              <a:t>Cells</a:t>
            </a:r>
            <a:r>
              <a:rPr lang="en-GB" altLang="hu-HU" sz="2400" dirty="0">
                <a:latin typeface="Segoe UI" pitchFamily="34" charset="0"/>
                <a:cs typeface="Segoe UI" pitchFamily="34" charset="0"/>
              </a:rPr>
              <a:t> group, click </a:t>
            </a:r>
            <a:r>
              <a:rPr lang="en-GB" altLang="hu-HU" sz="2400" dirty="0">
                <a:latin typeface="wf_segoe-ui_semibold"/>
                <a:cs typeface="Segoe UI" pitchFamily="34" charset="0"/>
              </a:rPr>
              <a:t>Format</a:t>
            </a:r>
            <a:r>
              <a:rPr lang="en-GB" altLang="hu-HU" sz="2400" dirty="0">
                <a:latin typeface="Segoe UI" pitchFamily="34" charset="0"/>
                <a:cs typeface="Segoe UI" pitchFamily="34" charset="0"/>
              </a:rPr>
              <a:t>.</a:t>
            </a:r>
          </a:p>
          <a:p>
            <a:pPr>
              <a:spcBef>
                <a:spcPct val="0"/>
              </a:spcBef>
              <a:buFont typeface="Wingdings" panose="05000000000000000000" pitchFamily="2" charset="2"/>
              <a:buChar char="Ø"/>
              <a:defRPr/>
            </a:pPr>
            <a:r>
              <a:rPr lang="en-GB" altLang="hu-HU" sz="2400" dirty="0">
                <a:latin typeface="Segoe UI" pitchFamily="34" charset="0"/>
                <a:cs typeface="Segoe UI" pitchFamily="34" charset="0"/>
              </a:rPr>
              <a:t>Under </a:t>
            </a:r>
            <a:r>
              <a:rPr lang="en-GB" altLang="hu-HU" sz="2400" dirty="0">
                <a:latin typeface="wf_segoe-ui_semibold"/>
                <a:cs typeface="Segoe UI" pitchFamily="34" charset="0"/>
              </a:rPr>
              <a:t>Cell Size</a:t>
            </a:r>
            <a:r>
              <a:rPr lang="en-GB" altLang="hu-HU" sz="2400" dirty="0">
                <a:latin typeface="Segoe UI" pitchFamily="34" charset="0"/>
                <a:cs typeface="Segoe UI" pitchFamily="34" charset="0"/>
              </a:rPr>
              <a:t>, click </a:t>
            </a:r>
            <a:r>
              <a:rPr lang="en-GB" altLang="hu-HU" sz="2400" dirty="0">
                <a:latin typeface="wf_segoe-ui_semibold"/>
                <a:cs typeface="Segoe UI" pitchFamily="34" charset="0"/>
              </a:rPr>
              <a:t>AutoFit Row Height</a:t>
            </a:r>
            <a:r>
              <a:rPr lang="en-GB" altLang="hu-HU" sz="2400" dirty="0">
                <a:latin typeface="Segoe UI" pitchFamily="34" charset="0"/>
                <a:cs typeface="Segoe UI" pitchFamily="34" charset="0"/>
              </a:rPr>
              <a:t>.</a:t>
            </a:r>
            <a:endParaRPr lang="en-GB" altLang="hu-HU" sz="2400" dirty="0">
              <a:latin typeface="wf_segoe-ui_semibold"/>
              <a:cs typeface="Segoe UI" pitchFamily="34" charset="0"/>
            </a:endParaRPr>
          </a:p>
          <a:p>
            <a:pPr marL="0" indent="0">
              <a:spcBef>
                <a:spcPct val="0"/>
              </a:spcBef>
              <a:buFont typeface="Arial" panose="020B0604020202020204" pitchFamily="34" charset="0"/>
              <a:buNone/>
              <a:defRPr/>
            </a:pPr>
            <a:endParaRPr lang="en-GB" altLang="hu-HU" sz="2400" dirty="0">
              <a:latin typeface="Segoe UI" pitchFamily="34" charset="0"/>
              <a:cs typeface="Segoe UI" pitchFamily="34" charset="0"/>
            </a:endParaRPr>
          </a:p>
          <a:p>
            <a:pPr>
              <a:defRPr/>
            </a:pPr>
            <a:endParaRPr lang="en-GB" sz="2400" dirty="0"/>
          </a:p>
        </p:txBody>
      </p:sp>
      <p:sp>
        <p:nvSpPr>
          <p:cNvPr id="29699" name="Rectangle 1">
            <a:extLst>
              <a:ext uri="{FF2B5EF4-FFF2-40B4-BE49-F238E27FC236}">
                <a16:creationId xmlns:a16="http://schemas.microsoft.com/office/drawing/2014/main" id="{0CB5A51A-559A-62A9-1371-4DDDA4A57A31}"/>
              </a:ext>
            </a:extLst>
          </p:cNvPr>
          <p:cNvSpPr>
            <a:spLocks noChangeArrowheads="1"/>
          </p:cNvSpPr>
          <p:nvPr/>
        </p:nvSpPr>
        <p:spPr bwMode="auto">
          <a:xfrm>
            <a:off x="1143000" y="754063"/>
            <a:ext cx="69850" cy="20637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68580" bIns="66654" anchor="ctr">
            <a:spAutoFit/>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hu-HU" altLang="hu-HU" sz="900">
              <a:solidFill>
                <a:srgbClr val="2F2F2F"/>
              </a:solidFill>
              <a:latin typeface="Segoe UI" panose="020B0502040204020203" pitchFamily="34" charset="0"/>
              <a:cs typeface="Segoe UI" panose="020B0502040204020203" pitchFamily="34" charset="0"/>
            </a:endParaRPr>
          </a:p>
        </p:txBody>
      </p:sp>
      <p:pic>
        <p:nvPicPr>
          <p:cNvPr id="29700" name="Picture 2" descr="The Cells group on the Home tab">
            <a:extLst>
              <a:ext uri="{FF2B5EF4-FFF2-40B4-BE49-F238E27FC236}">
                <a16:creationId xmlns:a16="http://schemas.microsoft.com/office/drawing/2014/main" id="{E4952573-A775-6973-6010-0EFF1AD44C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675" y="2354263"/>
            <a:ext cx="1604963"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Rectangle 3">
            <a:extLst>
              <a:ext uri="{FF2B5EF4-FFF2-40B4-BE49-F238E27FC236}">
                <a16:creationId xmlns:a16="http://schemas.microsoft.com/office/drawing/2014/main" id="{DFDFB875-5284-17A0-7BB2-C88C26732899}"/>
              </a:ext>
            </a:extLst>
          </p:cNvPr>
          <p:cNvSpPr>
            <a:spLocks noChangeArrowheads="1"/>
          </p:cNvSpPr>
          <p:nvPr/>
        </p:nvSpPr>
        <p:spPr bwMode="auto">
          <a:xfrm>
            <a:off x="1143000" y="754063"/>
            <a:ext cx="69850" cy="20637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68580" bIns="66654" anchor="ctr">
            <a:spAutoFit/>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hu-HU" altLang="hu-HU" sz="900">
              <a:solidFill>
                <a:srgbClr val="2F2F2F"/>
              </a:solidFill>
              <a:latin typeface="Segoe UI" panose="020B0502040204020203" pitchFamily="34" charset="0"/>
              <a:cs typeface="Segoe UI" panose="020B0502040204020203" pitchFamily="34" charset="0"/>
            </a:endParaRPr>
          </a:p>
        </p:txBody>
      </p:sp>
      <p:pic>
        <p:nvPicPr>
          <p:cNvPr id="29702" name="Picture 4" descr="The Cells group on the Home tab">
            <a:extLst>
              <a:ext uri="{FF2B5EF4-FFF2-40B4-BE49-F238E27FC236}">
                <a16:creationId xmlns:a16="http://schemas.microsoft.com/office/drawing/2014/main" id="{674C32CE-AB05-0814-0740-90C3449C66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6763" y="3748088"/>
            <a:ext cx="168910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7E687FBC-1B6B-5908-F3A2-D2D20D0909C2}"/>
              </a:ext>
            </a:extLst>
          </p:cNvPr>
          <p:cNvSpPr>
            <a:spLocks noGrp="1"/>
          </p:cNvSpPr>
          <p:nvPr>
            <p:ph type="title"/>
          </p:nvPr>
        </p:nvSpPr>
        <p:spPr>
          <a:solidFill>
            <a:schemeClr val="accent1">
              <a:lumMod val="60000"/>
              <a:lumOff val="40000"/>
            </a:schemeClr>
          </a:solidFill>
        </p:spPr>
        <p:txBody>
          <a:bodyPr>
            <a:noAutofit/>
          </a:bodyPr>
          <a:lstStyle/>
          <a:p>
            <a:pPr>
              <a:defRPr/>
            </a:pPr>
            <a:r>
              <a:rPr lang="hu-HU" sz="3600" b="1" dirty="0"/>
              <a:t>F</a:t>
            </a:r>
            <a:r>
              <a:rPr lang="en-GB" sz="3600" b="1" dirty="0" err="1"/>
              <a:t>reeze</a:t>
            </a:r>
            <a:r>
              <a:rPr lang="en-US" sz="3600" b="1" dirty="0"/>
              <a:t>, hide and split columns/rows (the Window menu)</a:t>
            </a:r>
            <a:endParaRPr lang="hu-HU" sz="3600" b="1" dirty="0"/>
          </a:p>
        </p:txBody>
      </p:sp>
      <p:sp>
        <p:nvSpPr>
          <p:cNvPr id="3" name="Tartalom helye 2">
            <a:extLst>
              <a:ext uri="{FF2B5EF4-FFF2-40B4-BE49-F238E27FC236}">
                <a16:creationId xmlns:a16="http://schemas.microsoft.com/office/drawing/2014/main" id="{27541649-DE51-08BA-C34F-B8CAC3DBD14C}"/>
              </a:ext>
            </a:extLst>
          </p:cNvPr>
          <p:cNvSpPr>
            <a:spLocks noGrp="1"/>
          </p:cNvSpPr>
          <p:nvPr>
            <p:ph idx="1"/>
          </p:nvPr>
        </p:nvSpPr>
        <p:spPr>
          <a:xfrm>
            <a:off x="66675" y="1628800"/>
            <a:ext cx="8620125" cy="3887763"/>
          </a:xfrm>
        </p:spPr>
        <p:txBody>
          <a:bodyPr>
            <a:normAutofit/>
          </a:bodyPr>
          <a:lstStyle/>
          <a:p>
            <a:pPr algn="just">
              <a:spcBef>
                <a:spcPct val="0"/>
              </a:spcBef>
              <a:buFont typeface="Wingdings" panose="05000000000000000000" pitchFamily="2" charset="2"/>
              <a:buChar char="Ø"/>
              <a:defRPr/>
            </a:pPr>
            <a:r>
              <a:rPr lang="en-GB" altLang="hu-HU" sz="1950" b="1" dirty="0">
                <a:latin typeface="Arial" pitchFamily="34" charset="0"/>
                <a:cs typeface="Arial" pitchFamily="34" charset="0"/>
              </a:rPr>
              <a:t>Freeze Top Row</a:t>
            </a:r>
            <a:r>
              <a:rPr lang="en-GB" altLang="hu-HU" sz="1950" dirty="0">
                <a:latin typeface="Arial" pitchFamily="34" charset="0"/>
                <a:cs typeface="Arial" pitchFamily="34" charset="0"/>
              </a:rPr>
              <a:t>: View -Freeze Panes, </a:t>
            </a:r>
            <a:r>
              <a:rPr lang="en-GB" altLang="hu-HU" sz="1950" dirty="0">
                <a:latin typeface="inherit"/>
                <a:cs typeface="Arial" pitchFamily="34" charset="0"/>
              </a:rPr>
              <a:t>Freeze Top Row</a:t>
            </a:r>
            <a:r>
              <a:rPr lang="en-GB" altLang="hu-HU" sz="1950" dirty="0">
                <a:latin typeface="Arial" pitchFamily="34" charset="0"/>
                <a:cs typeface="Arial" pitchFamily="34" charset="0"/>
              </a:rPr>
              <a:t>.</a:t>
            </a:r>
          </a:p>
          <a:p>
            <a:pPr algn="just">
              <a:spcBef>
                <a:spcPct val="0"/>
              </a:spcBef>
              <a:buFont typeface="Wingdings" panose="05000000000000000000" pitchFamily="2" charset="2"/>
              <a:buChar char="Ø"/>
              <a:defRPr/>
            </a:pPr>
            <a:r>
              <a:rPr lang="en-GB" altLang="hu-HU" sz="1950" dirty="0">
                <a:latin typeface="Arial" pitchFamily="34" charset="0"/>
                <a:cs typeface="Arial" pitchFamily="34" charset="0"/>
              </a:rPr>
              <a:t>Split                                                        </a:t>
            </a:r>
            <a:r>
              <a:rPr lang="en-GB" altLang="hu-HU" dirty="0">
                <a:latin typeface="Arial" pitchFamily="34" charset="0"/>
                <a:cs typeface="Arial" pitchFamily="34" charset="0"/>
              </a:rPr>
              <a:t>                                                                                                         </a:t>
            </a:r>
          </a:p>
          <a:p>
            <a:pPr>
              <a:defRPr/>
            </a:pPr>
            <a:endParaRPr lang="en-GB" dirty="0"/>
          </a:p>
        </p:txBody>
      </p:sp>
      <p:sp>
        <p:nvSpPr>
          <p:cNvPr id="4" name="Rectangle 1">
            <a:extLst>
              <a:ext uri="{FF2B5EF4-FFF2-40B4-BE49-F238E27FC236}">
                <a16:creationId xmlns:a16="http://schemas.microsoft.com/office/drawing/2014/main" id="{63715A5D-F499-F63C-8661-8D42C95A296F}"/>
              </a:ext>
            </a:extLst>
          </p:cNvPr>
          <p:cNvSpPr>
            <a:spLocks noChangeArrowheads="1"/>
          </p:cNvSpPr>
          <p:nvPr/>
        </p:nvSpPr>
        <p:spPr bwMode="auto">
          <a:xfrm>
            <a:off x="4572000" y="976313"/>
            <a:ext cx="0" cy="104775"/>
          </a:xfrm>
          <a:prstGeom prst="rect">
            <a:avLst/>
          </a:prstGeom>
          <a:solidFill>
            <a:srgbClr val="FFFFFF"/>
          </a:solidFill>
          <a:ln>
            <a:noFill/>
          </a:ln>
          <a:effectLst/>
        </p:spPr>
        <p:txBody>
          <a:bodyPr wrap="none" lIns="0" tIns="0" rIns="0" bIns="0" anchor="ctr">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just" defTabSz="685800">
              <a:defRPr/>
            </a:pPr>
            <a:endParaRPr lang="hu-HU" altLang="hu-HU" sz="675" dirty="0">
              <a:solidFill>
                <a:srgbClr val="666666"/>
              </a:solidFill>
            </a:endParaRPr>
          </a:p>
        </p:txBody>
      </p:sp>
      <p:pic>
        <p:nvPicPr>
          <p:cNvPr id="30724" name="Picture 2" descr="Freeze Top Row">
            <a:extLst>
              <a:ext uri="{FF2B5EF4-FFF2-40B4-BE49-F238E27FC236}">
                <a16:creationId xmlns:a16="http://schemas.microsoft.com/office/drawing/2014/main" id="{2DF45C00-9822-F69B-1DF4-C8103D20B8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23" y="2632076"/>
            <a:ext cx="5444389" cy="306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descr="Split Worksheet">
            <a:extLst>
              <a:ext uri="{FF2B5EF4-FFF2-40B4-BE49-F238E27FC236}">
                <a16:creationId xmlns:a16="http://schemas.microsoft.com/office/drawing/2014/main" id="{7BD99966-F499-1BB0-4924-88BB824EB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9275" y="2632076"/>
            <a:ext cx="3448050" cy="306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Cím 1">
            <a:extLst>
              <a:ext uri="{FF2B5EF4-FFF2-40B4-BE49-F238E27FC236}">
                <a16:creationId xmlns:a16="http://schemas.microsoft.com/office/drawing/2014/main" id="{791DF5F7-C1ED-EF7B-12C0-F9AE557E1B08}"/>
              </a:ext>
            </a:extLst>
          </p:cNvPr>
          <p:cNvSpPr>
            <a:spLocks noGrp="1"/>
          </p:cNvSpPr>
          <p:nvPr>
            <p:ph type="title"/>
          </p:nvPr>
        </p:nvSpPr>
        <p:spPr>
          <a:xfrm>
            <a:off x="239713" y="476672"/>
            <a:ext cx="8652767" cy="1725191"/>
          </a:xfrm>
          <a:solidFill>
            <a:schemeClr val="accent1">
              <a:lumMod val="60000"/>
              <a:lumOff val="40000"/>
            </a:schemeClr>
          </a:solidFill>
        </p:spPr>
        <p:txBody>
          <a:bodyPr/>
          <a:lstStyle/>
          <a:p>
            <a:r>
              <a:rPr lang="en-GB" altLang="en-US" b="1" dirty="0"/>
              <a:t>Insert, Delete Rows, Columns</a:t>
            </a:r>
          </a:p>
        </p:txBody>
      </p:sp>
      <p:sp>
        <p:nvSpPr>
          <p:cNvPr id="3" name="Tartalom helye 2">
            <a:extLst>
              <a:ext uri="{FF2B5EF4-FFF2-40B4-BE49-F238E27FC236}">
                <a16:creationId xmlns:a16="http://schemas.microsoft.com/office/drawing/2014/main" id="{A912B2ED-DC54-8E2F-B0AB-B6D06EC9EB7A}"/>
              </a:ext>
            </a:extLst>
          </p:cNvPr>
          <p:cNvSpPr>
            <a:spLocks noGrp="1"/>
          </p:cNvSpPr>
          <p:nvPr>
            <p:ph idx="1"/>
          </p:nvPr>
        </p:nvSpPr>
        <p:spPr>
          <a:xfrm>
            <a:off x="239713" y="2332038"/>
            <a:ext cx="5475287" cy="3329210"/>
          </a:xfrm>
          <a:solidFill>
            <a:schemeClr val="accent3">
              <a:lumMod val="40000"/>
              <a:lumOff val="60000"/>
            </a:schemeClr>
          </a:solidFill>
        </p:spPr>
        <p:txBody>
          <a:bodyPr>
            <a:normAutofit/>
          </a:bodyPr>
          <a:lstStyle/>
          <a:p>
            <a:pPr>
              <a:spcBef>
                <a:spcPct val="0"/>
              </a:spcBef>
              <a:buFont typeface="Wingdings" panose="05000000000000000000" pitchFamily="2" charset="2"/>
              <a:buChar char="Ø"/>
              <a:defRPr/>
            </a:pPr>
            <a:r>
              <a:rPr lang="en-GB" altLang="hu-HU" sz="1900" b="1" dirty="0">
                <a:latin typeface="wf_segoe-ui_semibold"/>
                <a:cs typeface="Arial" pitchFamily="34" charset="0"/>
              </a:rPr>
              <a:t>Home </a:t>
            </a:r>
            <a:r>
              <a:rPr lang="en-GB" altLang="hu-HU" sz="1900" dirty="0">
                <a:latin typeface="wf_segoe-ui_normal"/>
                <a:cs typeface="Arial" pitchFamily="34" charset="0"/>
              </a:rPr>
              <a:t>- </a:t>
            </a:r>
            <a:r>
              <a:rPr lang="en-GB" altLang="hu-HU" sz="1900" dirty="0">
                <a:latin typeface="wf_segoe-ui_semibold"/>
                <a:cs typeface="Arial" pitchFamily="34" charset="0"/>
              </a:rPr>
              <a:t>Cells</a:t>
            </a:r>
            <a:r>
              <a:rPr lang="en-GB" altLang="hu-HU" sz="1900" dirty="0">
                <a:latin typeface="wf_segoe-ui_normal"/>
                <a:cs typeface="Arial" pitchFamily="34" charset="0"/>
              </a:rPr>
              <a:t> - </a:t>
            </a:r>
            <a:r>
              <a:rPr lang="en-GB" altLang="hu-HU" sz="1900" dirty="0">
                <a:latin typeface="wf_segoe-ui_semibold"/>
                <a:cs typeface="Arial" pitchFamily="34" charset="0"/>
              </a:rPr>
              <a:t>Insert</a:t>
            </a:r>
            <a:r>
              <a:rPr lang="en-GB" altLang="hu-HU" sz="1900" dirty="0">
                <a:latin typeface="wf_segoe-ui_normal"/>
                <a:cs typeface="Arial" pitchFamily="34" charset="0"/>
              </a:rPr>
              <a:t> - </a:t>
            </a:r>
            <a:r>
              <a:rPr lang="en-GB" altLang="hu-HU" sz="1900" dirty="0">
                <a:latin typeface="wf_segoe-ui_semibold"/>
                <a:cs typeface="Arial" pitchFamily="34" charset="0"/>
              </a:rPr>
              <a:t>Insert Sheet Rows</a:t>
            </a:r>
            <a:r>
              <a:rPr lang="en-GB" altLang="hu-HU" sz="1900" dirty="0">
                <a:latin typeface="wf_segoe-ui_normal"/>
                <a:cs typeface="Arial" pitchFamily="34" charset="0"/>
              </a:rPr>
              <a:t>.</a:t>
            </a:r>
            <a:endParaRPr lang="en-GB" altLang="hu-HU" sz="1900" dirty="0">
              <a:latin typeface="Arial" pitchFamily="34" charset="0"/>
              <a:cs typeface="Arial" pitchFamily="34" charset="0"/>
            </a:endParaRPr>
          </a:p>
          <a:p>
            <a:pPr>
              <a:spcBef>
                <a:spcPct val="0"/>
              </a:spcBef>
              <a:buFont typeface="Wingdings" panose="05000000000000000000" pitchFamily="2" charset="2"/>
              <a:buChar char="Ø"/>
              <a:defRPr/>
            </a:pPr>
            <a:r>
              <a:rPr lang="en-GB" sz="1900" b="1" dirty="0"/>
              <a:t>Home</a:t>
            </a:r>
            <a:r>
              <a:rPr lang="en-GB" sz="1900" dirty="0"/>
              <a:t> - Cells - Delete:</a:t>
            </a:r>
          </a:p>
          <a:p>
            <a:pPr lvl="1">
              <a:buFont typeface="Wingdings" panose="05000000000000000000" pitchFamily="2" charset="2"/>
              <a:buChar char="Ø"/>
              <a:defRPr/>
            </a:pPr>
            <a:r>
              <a:rPr lang="en-GB" sz="1900" dirty="0"/>
              <a:t> </a:t>
            </a:r>
            <a:r>
              <a:rPr lang="en-GB" sz="1900" dirty="0">
                <a:highlight>
                  <a:srgbClr val="C0C0C0"/>
                </a:highlight>
              </a:rPr>
              <a:t>Delete Cells.</a:t>
            </a:r>
          </a:p>
          <a:p>
            <a:pPr lvl="1">
              <a:buFont typeface="Wingdings" panose="05000000000000000000" pitchFamily="2" charset="2"/>
              <a:buChar char="Ø"/>
              <a:defRPr/>
            </a:pPr>
            <a:r>
              <a:rPr lang="en-GB" sz="1900" dirty="0">
                <a:highlight>
                  <a:srgbClr val="C0C0C0"/>
                </a:highlight>
              </a:rPr>
              <a:t> Delete Sheet Rows.</a:t>
            </a:r>
          </a:p>
          <a:p>
            <a:pPr>
              <a:buFont typeface="Wingdings" panose="05000000000000000000" pitchFamily="2" charset="2"/>
              <a:buChar char="Ø"/>
              <a:defRPr/>
            </a:pPr>
            <a:r>
              <a:rPr lang="en-GB" sz="1900" dirty="0"/>
              <a:t>If you are deleting a cell or a range of cells, in the Delete dialog box, click Shift cells left, Shift cells up, Entire row, or Entire column.</a:t>
            </a:r>
          </a:p>
          <a:p>
            <a:pPr>
              <a:buFont typeface="Wingdings" panose="05000000000000000000" pitchFamily="2" charset="2"/>
              <a:buChar char="Ø"/>
              <a:defRPr/>
            </a:pPr>
            <a:r>
              <a:rPr lang="en-GB" sz="1900" dirty="0"/>
              <a:t>If you are deleting rows or columns, other rows or columns automatically shift up or to the left.</a:t>
            </a:r>
          </a:p>
          <a:p>
            <a:pPr>
              <a:defRPr/>
            </a:pPr>
            <a:endParaRPr lang="en-GB" sz="1800" dirty="0"/>
          </a:p>
        </p:txBody>
      </p:sp>
      <p:pic>
        <p:nvPicPr>
          <p:cNvPr id="31747" name="Picture 2" descr="Click Insert, and then Click Insert Sheet Rows">
            <a:extLst>
              <a:ext uri="{FF2B5EF4-FFF2-40B4-BE49-F238E27FC236}">
                <a16:creationId xmlns:a16="http://schemas.microsoft.com/office/drawing/2014/main" id="{FEBB4BA4-A052-2D41-2104-7A89162F19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0" y="2332038"/>
            <a:ext cx="3336925" cy="340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Cím 1">
            <a:extLst>
              <a:ext uri="{FF2B5EF4-FFF2-40B4-BE49-F238E27FC236}">
                <a16:creationId xmlns:a16="http://schemas.microsoft.com/office/drawing/2014/main" id="{79D8548F-5B61-18F8-3800-5EBB0AD8EFCF}"/>
              </a:ext>
            </a:extLst>
          </p:cNvPr>
          <p:cNvSpPr>
            <a:spLocks noGrp="1"/>
          </p:cNvSpPr>
          <p:nvPr>
            <p:ph type="title"/>
          </p:nvPr>
        </p:nvSpPr>
        <p:spPr>
          <a:solidFill>
            <a:schemeClr val="accent1">
              <a:lumMod val="60000"/>
              <a:lumOff val="40000"/>
            </a:schemeClr>
          </a:solidFill>
        </p:spPr>
        <p:txBody>
          <a:bodyPr/>
          <a:lstStyle/>
          <a:p>
            <a:r>
              <a:rPr lang="hu-HU" altLang="en-US" b="1" dirty="0"/>
              <a:t>Sort</a:t>
            </a:r>
            <a:r>
              <a:rPr lang="en-GB" altLang="en-US" b="1" dirty="0"/>
              <a:t> / </a:t>
            </a:r>
            <a:r>
              <a:rPr lang="hu-HU" altLang="en-US" b="1" dirty="0"/>
              <a:t>Filter</a:t>
            </a:r>
          </a:p>
        </p:txBody>
      </p:sp>
      <p:sp>
        <p:nvSpPr>
          <p:cNvPr id="32770" name="Tartalom helye 2">
            <a:extLst>
              <a:ext uri="{FF2B5EF4-FFF2-40B4-BE49-F238E27FC236}">
                <a16:creationId xmlns:a16="http://schemas.microsoft.com/office/drawing/2014/main" id="{BC1D9A36-188F-CCDB-E438-E1885B0F454A}"/>
              </a:ext>
            </a:extLst>
          </p:cNvPr>
          <p:cNvSpPr>
            <a:spLocks noGrp="1"/>
          </p:cNvSpPr>
          <p:nvPr>
            <p:ph idx="1"/>
          </p:nvPr>
        </p:nvSpPr>
        <p:spPr>
          <a:xfrm>
            <a:off x="265113" y="2354263"/>
            <a:ext cx="6378575" cy="1716087"/>
          </a:xfrm>
        </p:spPr>
        <p:txBody>
          <a:bodyPr/>
          <a:lstStyle/>
          <a:p>
            <a:pPr marL="0" indent="0">
              <a:spcBef>
                <a:spcPct val="0"/>
              </a:spcBef>
              <a:buFontTx/>
              <a:buChar char="•"/>
            </a:pPr>
            <a:r>
              <a:rPr lang="en-GB" altLang="hu-HU" sz="2700">
                <a:latin typeface="Arial" panose="020B0604020202020204" pitchFamily="34" charset="0"/>
                <a:cs typeface="Arial" panose="020B0604020202020204" pitchFamily="34" charset="0"/>
              </a:rPr>
              <a:t>Data - </a:t>
            </a:r>
            <a:r>
              <a:rPr lang="en-GB" altLang="hu-HU" sz="2700" b="1">
                <a:latin typeface="Arial" panose="020B0604020202020204" pitchFamily="34" charset="0"/>
                <a:cs typeface="Arial" panose="020B0604020202020204" pitchFamily="34" charset="0"/>
              </a:rPr>
              <a:t>Sort &amp; Filter</a:t>
            </a:r>
            <a:r>
              <a:rPr lang="en-GB" altLang="hu-HU" sz="2700">
                <a:latin typeface="Arial" panose="020B0604020202020204" pitchFamily="34" charset="0"/>
                <a:cs typeface="Arial" panose="020B0604020202020204" pitchFamily="34" charset="0"/>
              </a:rPr>
              <a:t> panel, click </a:t>
            </a:r>
            <a:r>
              <a:rPr lang="en-GB" altLang="hu-HU" sz="2700" b="1">
                <a:latin typeface="Arial" panose="020B0604020202020204" pitchFamily="34" charset="0"/>
                <a:cs typeface="Arial" panose="020B0604020202020204" pitchFamily="34" charset="0"/>
              </a:rPr>
              <a:t>Sort</a:t>
            </a:r>
          </a:p>
          <a:p>
            <a:pPr marL="0" indent="0">
              <a:spcBef>
                <a:spcPct val="0"/>
              </a:spcBef>
              <a:buFontTx/>
              <a:buChar char="•"/>
            </a:pPr>
            <a:r>
              <a:rPr lang="en-GB" altLang="hu-HU" sz="2700" b="1">
                <a:latin typeface="Arial" panose="020B0604020202020204" pitchFamily="34" charset="0"/>
                <a:cs typeface="Arial" panose="020B0604020202020204" pitchFamily="34" charset="0"/>
              </a:rPr>
              <a:t>Filter</a:t>
            </a:r>
            <a:endParaRPr lang="en-GB" altLang="hu-HU" sz="270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2F053B66-89F1-6616-27A6-9C32143AC6F7}"/>
              </a:ext>
            </a:extLst>
          </p:cNvPr>
          <p:cNvSpPr>
            <a:spLocks noChangeArrowheads="1"/>
          </p:cNvSpPr>
          <p:nvPr/>
        </p:nvSpPr>
        <p:spPr bwMode="auto">
          <a:xfrm>
            <a:off x="4470400" y="614363"/>
            <a:ext cx="203200" cy="485775"/>
          </a:xfrm>
          <a:prstGeom prst="rect">
            <a:avLst/>
          </a:prstGeom>
          <a:noFill/>
          <a:ln>
            <a:noFill/>
          </a:ln>
          <a:effectLst/>
        </p:spPr>
        <p:txBody>
          <a:bodyPr wrap="none" lIns="68580" tIns="34290" rIns="68580" bIns="34290" anchor="ctr">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defTabSz="685800">
              <a:defRPr/>
            </a:pPr>
            <a:endParaRPr lang="hu-HU" altLang="hu-HU" dirty="0"/>
          </a:p>
          <a:p>
            <a:pPr algn="ctr" defTabSz="685800">
              <a:defRPr/>
            </a:pPr>
            <a:r>
              <a:rPr lang="hu-HU" altLang="hu-HU" sz="900" dirty="0">
                <a:solidFill>
                  <a:srgbClr val="000000"/>
                </a:solidFill>
              </a:rPr>
              <a:t>  </a:t>
            </a:r>
            <a:endParaRPr lang="hu-HU" altLang="hu-HU" sz="12375" dirty="0">
              <a:solidFill>
                <a:srgbClr val="000000"/>
              </a:solidFill>
            </a:endParaRPr>
          </a:p>
        </p:txBody>
      </p:sp>
      <p:pic>
        <p:nvPicPr>
          <p:cNvPr id="32772" name="Picture 3" descr="http://www.homeandlearn.co.uk/excel2007/images2016/section3/sort_panel.gif">
            <a:extLst>
              <a:ext uri="{FF2B5EF4-FFF2-40B4-BE49-F238E27FC236}">
                <a16:creationId xmlns:a16="http://schemas.microsoft.com/office/drawing/2014/main" id="{D2615D58-F26D-9F1E-2F63-076CD9A0C2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113" y="3413125"/>
            <a:ext cx="2651125"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4" descr="The Sort dialogue box in Excel">
            <a:extLst>
              <a:ext uri="{FF2B5EF4-FFF2-40B4-BE49-F238E27FC236}">
                <a16:creationId xmlns:a16="http://schemas.microsoft.com/office/drawing/2014/main" id="{AEABC5A7-9EC9-75A6-7497-85480FAF3B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6238" y="2886075"/>
            <a:ext cx="5943600" cy="290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E48FDC99-4DF7-2CB7-0F5A-79895AFE3836}"/>
              </a:ext>
            </a:extLst>
          </p:cNvPr>
          <p:cNvSpPr>
            <a:spLocks noGrp="1"/>
          </p:cNvSpPr>
          <p:nvPr>
            <p:ph type="title"/>
          </p:nvPr>
        </p:nvSpPr>
        <p:spPr>
          <a:solidFill>
            <a:schemeClr val="accent1">
              <a:lumMod val="60000"/>
              <a:lumOff val="40000"/>
            </a:schemeClr>
          </a:solidFill>
        </p:spPr>
        <p:txBody>
          <a:bodyPr/>
          <a:lstStyle/>
          <a:p>
            <a:pPr>
              <a:defRPr/>
            </a:pPr>
            <a:r>
              <a:rPr lang="en-GB" sz="3300" b="1" dirty="0"/>
              <a:t>Charts</a:t>
            </a:r>
            <a:endParaRPr lang="en-GB" b="1" dirty="0"/>
          </a:p>
        </p:txBody>
      </p:sp>
      <p:sp>
        <p:nvSpPr>
          <p:cNvPr id="33794" name="Tartalom helye 2">
            <a:extLst>
              <a:ext uri="{FF2B5EF4-FFF2-40B4-BE49-F238E27FC236}">
                <a16:creationId xmlns:a16="http://schemas.microsoft.com/office/drawing/2014/main" id="{88F6A3B6-CCFE-F9F6-4D90-E91CCCCE9AB7}"/>
              </a:ext>
            </a:extLst>
          </p:cNvPr>
          <p:cNvSpPr>
            <a:spLocks noGrp="1"/>
          </p:cNvSpPr>
          <p:nvPr>
            <p:ph idx="1"/>
          </p:nvPr>
        </p:nvSpPr>
        <p:spPr>
          <a:xfrm>
            <a:off x="457200" y="1600200"/>
            <a:ext cx="8229600" cy="3916363"/>
          </a:xfrm>
        </p:spPr>
        <p:txBody>
          <a:bodyPr/>
          <a:lstStyle/>
          <a:p>
            <a:r>
              <a:rPr lang="en-US" altLang="hu-HU" sz="2400"/>
              <a:t>A </a:t>
            </a:r>
            <a:r>
              <a:rPr lang="en-US" altLang="hu-HU" sz="2400" b="1"/>
              <a:t>chart</a:t>
            </a:r>
            <a:r>
              <a:rPr lang="en-US" altLang="hu-HU" sz="2400"/>
              <a:t>, or </a:t>
            </a:r>
            <a:r>
              <a:rPr lang="en-US" altLang="hu-HU" sz="2400" b="1"/>
              <a:t>graph</a:t>
            </a:r>
            <a:r>
              <a:rPr lang="en-US" altLang="hu-HU" sz="2400"/>
              <a:t>, is a visual representation of a set of data</a:t>
            </a:r>
          </a:p>
          <a:p>
            <a:r>
              <a:rPr lang="en-US" altLang="hu-HU" sz="2400"/>
              <a:t>Select the data source with the range of data you want to chart</a:t>
            </a:r>
          </a:p>
          <a:p>
            <a:r>
              <a:rPr lang="en-US" altLang="hu-HU" sz="2400"/>
              <a:t>In the Charts group on the Insert tab, click a chart type, and then click a chart subtype in the Chart gallery</a:t>
            </a:r>
          </a:p>
          <a:p>
            <a:r>
              <a:rPr lang="en-US" altLang="hu-HU" sz="2400"/>
              <a:t>In the Location group on the Chart Tools Design tab, click the Move Chart button to place the chart in a chart sheet or embed it into a worksheet</a:t>
            </a:r>
          </a:p>
          <a:p>
            <a:endParaRPr lang="hu-HU" altLang="en-US"/>
          </a:p>
          <a:p>
            <a:endParaRPr lang="hu-HU"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D7-9DBF-4C3D-978B-106833FBBEFF}"/>
              </a:ext>
            </a:extLst>
          </p:cNvPr>
          <p:cNvSpPr>
            <a:spLocks noGrp="1"/>
          </p:cNvSpPr>
          <p:nvPr>
            <p:ph type="title"/>
          </p:nvPr>
        </p:nvSpPr>
        <p:spPr>
          <a:xfrm>
            <a:off x="457200" y="274638"/>
            <a:ext cx="8229600" cy="1143000"/>
          </a:xfrm>
          <a:solidFill>
            <a:schemeClr val="accent1">
              <a:lumMod val="40000"/>
              <a:lumOff val="60000"/>
            </a:schemeClr>
          </a:solidFill>
        </p:spPr>
        <p:txBody>
          <a:bodyPr wrap="square" anchor="ctr">
            <a:normAutofit/>
          </a:bodyPr>
          <a:lstStyle/>
          <a:p>
            <a:r>
              <a:rPr lang="en-GB" b="1" dirty="0"/>
              <a:t>Charts and Graphs</a:t>
            </a:r>
            <a:br>
              <a:rPr lang="en-GB" b="1" dirty="0"/>
            </a:br>
            <a:r>
              <a:rPr lang="en-GB" sz="1300" dirty="0"/>
              <a:t>Watch the Tutorial </a:t>
            </a:r>
          </a:p>
        </p:txBody>
      </p:sp>
      <p:pic>
        <p:nvPicPr>
          <p:cNvPr id="6" name="Inserting_Charts_in_Excel" descr="A black text on a white background&#10;&#10;Description automatically generated">
            <a:hlinkClick r:id="" action="ppaction://media"/>
            <a:extLst>
              <a:ext uri="{FF2B5EF4-FFF2-40B4-BE49-F238E27FC236}">
                <a16:creationId xmlns:a16="http://schemas.microsoft.com/office/drawing/2014/main" id="{ABA9C153-15E7-40B3-B170-78A279B6563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90194" y="1600201"/>
            <a:ext cx="6963612" cy="3556991"/>
          </a:xfrm>
          <a:prstGeom prst="rect">
            <a:avLst/>
          </a:prstGeom>
          <a:noFill/>
        </p:spPr>
      </p:pic>
      <p:sp>
        <p:nvSpPr>
          <p:cNvPr id="11" name="Date Placeholder 3">
            <a:extLst>
              <a:ext uri="{FF2B5EF4-FFF2-40B4-BE49-F238E27FC236}">
                <a16:creationId xmlns:a16="http://schemas.microsoft.com/office/drawing/2014/main" id="{EDFEBB83-C52A-937D-DD31-6AAD4554AF89}"/>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06/02/2025</a:t>
            </a:fld>
            <a:endParaRPr lang="en-GB" altLang="en-US"/>
          </a:p>
        </p:txBody>
      </p:sp>
      <p:sp>
        <p:nvSpPr>
          <p:cNvPr id="13" name="Slide Number Placeholder 4">
            <a:extLst>
              <a:ext uri="{FF2B5EF4-FFF2-40B4-BE49-F238E27FC236}">
                <a16:creationId xmlns:a16="http://schemas.microsoft.com/office/drawing/2014/main" id="{DEA216AC-7B42-D203-19E6-D61A06C0D631}"/>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30</a:t>
            </a:fld>
            <a:endParaRPr lang="en-GB" altLang="en-US"/>
          </a:p>
        </p:txBody>
      </p:sp>
    </p:spTree>
    <p:extLst>
      <p:ext uri="{BB962C8B-B14F-4D97-AF65-F5344CB8AC3E}">
        <p14:creationId xmlns:p14="http://schemas.microsoft.com/office/powerpoint/2010/main" val="387934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a:extLst>
              <a:ext uri="{FF2B5EF4-FFF2-40B4-BE49-F238E27FC236}">
                <a16:creationId xmlns:a16="http://schemas.microsoft.com/office/drawing/2014/main" id="{A5B9DBA0-EA4B-8564-D31C-BD0C221BA03E}"/>
              </a:ext>
            </a:extLst>
          </p:cNvPr>
          <p:cNvSpPr>
            <a:spLocks noGrp="1"/>
          </p:cNvSpPr>
          <p:nvPr>
            <p:ph type="title"/>
          </p:nvPr>
        </p:nvSpPr>
        <p:spPr>
          <a:solidFill>
            <a:schemeClr val="accent1">
              <a:lumMod val="60000"/>
              <a:lumOff val="40000"/>
            </a:schemeClr>
          </a:solidFill>
        </p:spPr>
        <p:txBody>
          <a:bodyPr/>
          <a:lstStyle/>
          <a:p>
            <a:pPr eaLnBrk="1" hangingPunct="1"/>
            <a:r>
              <a:rPr lang="en-US" altLang="hu-HU" dirty="0"/>
              <a:t>Selecting a Data Source</a:t>
            </a:r>
          </a:p>
        </p:txBody>
      </p:sp>
      <p:sp>
        <p:nvSpPr>
          <p:cNvPr id="34818" name="Rectangle 3">
            <a:extLst>
              <a:ext uri="{FF2B5EF4-FFF2-40B4-BE49-F238E27FC236}">
                <a16:creationId xmlns:a16="http://schemas.microsoft.com/office/drawing/2014/main" id="{A6BF4B12-BDEF-EE70-E50D-960C3D468A49}"/>
              </a:ext>
            </a:extLst>
          </p:cNvPr>
          <p:cNvSpPr>
            <a:spLocks noGrp="1"/>
          </p:cNvSpPr>
          <p:nvPr>
            <p:ph idx="1"/>
          </p:nvPr>
        </p:nvSpPr>
        <p:spPr>
          <a:xfrm>
            <a:off x="182563" y="1700808"/>
            <a:ext cx="8653462" cy="3820517"/>
          </a:xfrm>
        </p:spPr>
        <p:txBody>
          <a:bodyPr/>
          <a:lstStyle/>
          <a:p>
            <a:pPr eaLnBrk="1" hangingPunct="1"/>
            <a:r>
              <a:rPr lang="en-US" altLang="hu-HU" sz="2400" dirty="0"/>
              <a:t>The </a:t>
            </a:r>
            <a:r>
              <a:rPr lang="en-US" altLang="hu-HU" sz="2400" b="1" dirty="0"/>
              <a:t>data source </a:t>
            </a:r>
            <a:r>
              <a:rPr lang="en-US" altLang="hu-HU" sz="2400" dirty="0"/>
              <a:t>is the range that contains the data you want to display in the chart</a:t>
            </a:r>
          </a:p>
          <a:p>
            <a:pPr lvl="1" eaLnBrk="1" hangingPunct="1">
              <a:lnSpc>
                <a:spcPct val="150000"/>
              </a:lnSpc>
              <a:buFont typeface="Wingdings" panose="05000000000000000000" pitchFamily="2" charset="2"/>
              <a:buChar char="Ø"/>
            </a:pPr>
            <a:r>
              <a:rPr lang="en-US" altLang="hu-HU" sz="2400" dirty="0"/>
              <a:t>Data series</a:t>
            </a:r>
          </a:p>
          <a:p>
            <a:pPr lvl="1" eaLnBrk="1" hangingPunct="1">
              <a:lnSpc>
                <a:spcPct val="150000"/>
              </a:lnSpc>
              <a:buFont typeface="Wingdings" panose="05000000000000000000" pitchFamily="2" charset="2"/>
              <a:buChar char="Ø"/>
            </a:pPr>
            <a:r>
              <a:rPr lang="en-US" altLang="hu-HU" sz="2400" dirty="0"/>
              <a:t>Series name</a:t>
            </a:r>
          </a:p>
          <a:p>
            <a:pPr lvl="1" eaLnBrk="1" hangingPunct="1">
              <a:lnSpc>
                <a:spcPct val="150000"/>
              </a:lnSpc>
              <a:buFont typeface="Wingdings" panose="05000000000000000000" pitchFamily="2" charset="2"/>
              <a:buChar char="Ø"/>
            </a:pPr>
            <a:r>
              <a:rPr lang="en-US" altLang="hu-HU" sz="2400" dirty="0"/>
              <a:t>Series values</a:t>
            </a:r>
          </a:p>
          <a:p>
            <a:pPr lvl="1" eaLnBrk="1" hangingPunct="1">
              <a:lnSpc>
                <a:spcPct val="150000"/>
              </a:lnSpc>
              <a:buFont typeface="Wingdings" panose="05000000000000000000" pitchFamily="2" charset="2"/>
              <a:buChar char="Ø"/>
            </a:pPr>
            <a:r>
              <a:rPr lang="en-US" altLang="hu-HU" sz="2400" dirty="0"/>
              <a:t>Category values</a:t>
            </a:r>
          </a:p>
        </p:txBody>
      </p:sp>
      <p:sp>
        <p:nvSpPr>
          <p:cNvPr id="6" name="Slide Number Placeholder 4">
            <a:extLst>
              <a:ext uri="{FF2B5EF4-FFF2-40B4-BE49-F238E27FC236}">
                <a16:creationId xmlns:a16="http://schemas.microsoft.com/office/drawing/2014/main" id="{436F488D-4CD2-0D37-A9E0-FC366769EEB0}"/>
              </a:ext>
            </a:extLst>
          </p:cNvPr>
          <p:cNvSpPr>
            <a:spLocks noGrp="1"/>
          </p:cNvSpPr>
          <p:nvPr>
            <p:ph type="sldNum" sz="quarter" idx="12"/>
          </p:nvPr>
        </p:nvSpPr>
        <p:spPr>
          <a:xfrm>
            <a:off x="3132138" y="6461125"/>
            <a:ext cx="2895600" cy="365125"/>
          </a:xfrm>
        </p:spPr>
        <p:txBody>
          <a:bodyPr/>
          <a:lstStyle/>
          <a:p>
            <a:pPr algn="l" fontAlgn="auto">
              <a:spcBef>
                <a:spcPts val="0"/>
              </a:spcBef>
              <a:spcAft>
                <a:spcPts val="0"/>
              </a:spcAft>
              <a:defRPr/>
            </a:pPr>
            <a:fld id="{8C9EC7A9-C34A-4520-B952-66732C0B36D6}" type="slidenum">
              <a:rPr lang="en-US" sz="1800">
                <a:solidFill>
                  <a:schemeClr val="tx1"/>
                </a:solidFill>
                <a:latin typeface="+mn-lt"/>
                <a:cs typeface="+mn-cs"/>
              </a:rPr>
              <a:pPr algn="l" fontAlgn="auto">
                <a:spcBef>
                  <a:spcPts val="0"/>
                </a:spcBef>
                <a:spcAft>
                  <a:spcPts val="0"/>
                </a:spcAft>
                <a:defRPr/>
              </a:pPr>
              <a:t>31</a:t>
            </a:fld>
            <a:endParaRPr lang="en-US" sz="1800">
              <a:solidFill>
                <a:schemeClr val="tx1"/>
              </a:solidFill>
              <a:latin typeface="+mn-lt"/>
              <a:cs typeface="+mn-cs"/>
            </a:endParaRPr>
          </a:p>
        </p:txBody>
      </p:sp>
      <p:pic>
        <p:nvPicPr>
          <p:cNvPr id="34820" name="Picture 4" descr="FigEXT4-02">
            <a:extLst>
              <a:ext uri="{FF2B5EF4-FFF2-40B4-BE49-F238E27FC236}">
                <a16:creationId xmlns:a16="http://schemas.microsoft.com/office/drawing/2014/main" id="{131A5ADD-A80E-C63A-06B9-C12CE5A934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666" t="8418" r="35770"/>
          <a:stretch>
            <a:fillRect/>
          </a:stretch>
        </p:blipFill>
        <p:spPr bwMode="auto">
          <a:xfrm>
            <a:off x="4355975" y="2357438"/>
            <a:ext cx="4480049" cy="316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017ED770-EF9C-CBCF-E44A-CBDC8323C1E1}"/>
              </a:ext>
            </a:extLst>
          </p:cNvPr>
          <p:cNvSpPr>
            <a:spLocks noGrp="1"/>
          </p:cNvSpPr>
          <p:nvPr>
            <p:ph type="title"/>
          </p:nvPr>
        </p:nvSpPr>
        <p:spPr>
          <a:solidFill>
            <a:schemeClr val="accent1">
              <a:lumMod val="60000"/>
              <a:lumOff val="40000"/>
            </a:schemeClr>
          </a:solidFill>
        </p:spPr>
        <p:txBody>
          <a:bodyPr/>
          <a:lstStyle/>
          <a:p>
            <a:pPr eaLnBrk="1" hangingPunct="1"/>
            <a:r>
              <a:rPr lang="en-US" altLang="hu-HU" b="1" dirty="0"/>
              <a:t>Types of chart</a:t>
            </a:r>
          </a:p>
        </p:txBody>
      </p:sp>
      <p:sp>
        <p:nvSpPr>
          <p:cNvPr id="8195" name="Rectangle 3">
            <a:extLst>
              <a:ext uri="{FF2B5EF4-FFF2-40B4-BE49-F238E27FC236}">
                <a16:creationId xmlns:a16="http://schemas.microsoft.com/office/drawing/2014/main" id="{EFD14C87-600D-E569-FE11-647E12ACFCE9}"/>
              </a:ext>
            </a:extLst>
          </p:cNvPr>
          <p:cNvSpPr>
            <a:spLocks noGrp="1"/>
          </p:cNvSpPr>
          <p:nvPr>
            <p:ph idx="1"/>
          </p:nvPr>
        </p:nvSpPr>
        <p:spPr>
          <a:xfrm>
            <a:off x="182563" y="2365375"/>
            <a:ext cx="3121025" cy="3155950"/>
          </a:xfrm>
          <a:solidFill>
            <a:schemeClr val="accent1">
              <a:lumMod val="20000"/>
              <a:lumOff val="80000"/>
            </a:schemeClr>
          </a:solidFill>
          <a:ln>
            <a:solidFill>
              <a:schemeClr val="accent1">
                <a:lumMod val="50000"/>
              </a:schemeClr>
            </a:solidFill>
          </a:ln>
        </p:spPr>
        <p:txBody>
          <a:bodyPr>
            <a:normAutofit/>
          </a:bodyPr>
          <a:lstStyle/>
          <a:p>
            <a:pPr marL="0" indent="0" algn="just" eaLnBrk="1" hangingPunct="1">
              <a:lnSpc>
                <a:spcPct val="150000"/>
              </a:lnSpc>
              <a:buFont typeface="Arial" panose="020B0604020202020204" pitchFamily="34" charset="0"/>
              <a:buNone/>
              <a:defRPr/>
            </a:pPr>
            <a:r>
              <a:rPr lang="en-GB" altLang="hu-HU" sz="1800" dirty="0"/>
              <a:t>Excel offers various charts which can be selected based on the desired visualisation and the type of data you are dealing with</a:t>
            </a:r>
          </a:p>
        </p:txBody>
      </p:sp>
      <p:sp>
        <p:nvSpPr>
          <p:cNvPr id="6" name="Slide Number Placeholder 4">
            <a:extLst>
              <a:ext uri="{FF2B5EF4-FFF2-40B4-BE49-F238E27FC236}">
                <a16:creationId xmlns:a16="http://schemas.microsoft.com/office/drawing/2014/main" id="{5BD6A5F6-BB0F-468F-FC97-257CC10C243E}"/>
              </a:ext>
            </a:extLst>
          </p:cNvPr>
          <p:cNvSpPr>
            <a:spLocks noGrp="1"/>
          </p:cNvSpPr>
          <p:nvPr>
            <p:ph type="sldNum" sz="quarter" idx="12"/>
          </p:nvPr>
        </p:nvSpPr>
        <p:spPr>
          <a:xfrm>
            <a:off x="3132138" y="6461125"/>
            <a:ext cx="2895600" cy="365125"/>
          </a:xfrm>
        </p:spPr>
        <p:txBody>
          <a:bodyPr/>
          <a:lstStyle/>
          <a:p>
            <a:pPr algn="l" fontAlgn="auto">
              <a:spcBef>
                <a:spcPts val="0"/>
              </a:spcBef>
              <a:spcAft>
                <a:spcPts val="0"/>
              </a:spcAft>
              <a:defRPr/>
            </a:pPr>
            <a:fld id="{553D15A8-D2C6-4B34-9443-E560210DA89C}" type="slidenum">
              <a:rPr lang="en-US" sz="1800">
                <a:solidFill>
                  <a:schemeClr val="tx1"/>
                </a:solidFill>
                <a:latin typeface="+mn-lt"/>
                <a:cs typeface="+mn-cs"/>
              </a:rPr>
              <a:pPr algn="l" fontAlgn="auto">
                <a:spcBef>
                  <a:spcPts val="0"/>
                </a:spcBef>
                <a:spcAft>
                  <a:spcPts val="0"/>
                </a:spcAft>
                <a:defRPr/>
              </a:pPr>
              <a:t>32</a:t>
            </a:fld>
            <a:endParaRPr lang="en-US" sz="1800">
              <a:solidFill>
                <a:schemeClr val="tx1"/>
              </a:solidFill>
              <a:latin typeface="+mn-lt"/>
              <a:cs typeface="+mn-cs"/>
            </a:endParaRPr>
          </a:p>
        </p:txBody>
      </p:sp>
      <p:pic>
        <p:nvPicPr>
          <p:cNvPr id="35844" name="Picture 2" descr="Graphical user interface, application&#10;&#10;Description automatically generated">
            <a:extLst>
              <a:ext uri="{FF2B5EF4-FFF2-40B4-BE49-F238E27FC236}">
                <a16:creationId xmlns:a16="http://schemas.microsoft.com/office/drawing/2014/main" id="{4E312765-EE02-614E-4142-E8F9619658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5388" y="2420938"/>
            <a:ext cx="5091112" cy="3100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76F85D89-7AD1-E1BD-AF3D-07E6BB7CE6C6}"/>
              </a:ext>
            </a:extLst>
          </p:cNvPr>
          <p:cNvSpPr>
            <a:spLocks noGrp="1"/>
          </p:cNvSpPr>
          <p:nvPr>
            <p:ph type="title"/>
          </p:nvPr>
        </p:nvSpPr>
        <p:spPr>
          <a:solidFill>
            <a:schemeClr val="accent1">
              <a:lumMod val="60000"/>
              <a:lumOff val="40000"/>
            </a:schemeClr>
          </a:solidFill>
        </p:spPr>
        <p:txBody>
          <a:bodyPr/>
          <a:lstStyle/>
          <a:p>
            <a:pPr eaLnBrk="1" hangingPunct="1"/>
            <a:r>
              <a:rPr lang="en-US" altLang="hu-HU" dirty="0"/>
              <a:t>Moving and Resizing Charts</a:t>
            </a:r>
          </a:p>
        </p:txBody>
      </p:sp>
      <p:sp>
        <p:nvSpPr>
          <p:cNvPr id="11267" name="Rectangle 3">
            <a:extLst>
              <a:ext uri="{FF2B5EF4-FFF2-40B4-BE49-F238E27FC236}">
                <a16:creationId xmlns:a16="http://schemas.microsoft.com/office/drawing/2014/main" id="{96193BA4-DA38-FEA4-4F9F-AE895FFC8D99}"/>
              </a:ext>
            </a:extLst>
          </p:cNvPr>
          <p:cNvSpPr>
            <a:spLocks noGrp="1"/>
          </p:cNvSpPr>
          <p:nvPr>
            <p:ph idx="1"/>
          </p:nvPr>
        </p:nvSpPr>
        <p:spPr>
          <a:xfrm>
            <a:off x="219075" y="2289175"/>
            <a:ext cx="3130550" cy="3659188"/>
          </a:xfrm>
        </p:spPr>
        <p:txBody>
          <a:bodyPr>
            <a:normAutofit fontScale="92500" lnSpcReduction="10000"/>
          </a:bodyPr>
          <a:lstStyle/>
          <a:p>
            <a:pPr eaLnBrk="1" hangingPunct="1">
              <a:buFont typeface="Wingdings" panose="05000000000000000000" pitchFamily="2" charset="2"/>
              <a:buChar char="Ø"/>
              <a:defRPr/>
            </a:pPr>
            <a:r>
              <a:rPr lang="en-GB" altLang="hu-HU" sz="2100" dirty="0"/>
              <a:t>By default, a chart is inserted as an </a:t>
            </a:r>
            <a:r>
              <a:rPr lang="en-GB" altLang="hu-HU" sz="2100" b="1" dirty="0"/>
              <a:t>embedded chart</a:t>
            </a:r>
            <a:r>
              <a:rPr lang="en-GB" altLang="hu-HU" sz="2100" dirty="0"/>
              <a:t>, which means the chart is placed in a worksheet next to its data source</a:t>
            </a:r>
          </a:p>
          <a:p>
            <a:pPr eaLnBrk="1" hangingPunct="1">
              <a:buFont typeface="Wingdings" panose="05000000000000000000" pitchFamily="2" charset="2"/>
              <a:buChar char="Ø"/>
              <a:defRPr/>
            </a:pPr>
            <a:r>
              <a:rPr lang="en-GB" altLang="hu-HU" sz="2100" dirty="0"/>
              <a:t>You can also place a chart in a </a:t>
            </a:r>
            <a:r>
              <a:rPr lang="en-GB" altLang="hu-HU" sz="2100" b="1" dirty="0"/>
              <a:t>chart sheet</a:t>
            </a:r>
            <a:endParaRPr lang="en-GB" altLang="hu-HU" sz="2100" dirty="0"/>
          </a:p>
          <a:p>
            <a:pPr eaLnBrk="1" hangingPunct="1">
              <a:buFont typeface="Wingdings" panose="05000000000000000000" pitchFamily="2" charset="2"/>
              <a:buChar char="Ø"/>
              <a:defRPr/>
            </a:pPr>
            <a:r>
              <a:rPr lang="en-GB" altLang="hu-HU" sz="2100" dirty="0"/>
              <a:t>In the Location group on the Chart Tools Design tab, click the </a:t>
            </a:r>
            <a:r>
              <a:rPr lang="en-GB" altLang="hu-HU" sz="2100" b="1" dirty="0"/>
              <a:t>Move Chart </a:t>
            </a:r>
            <a:r>
              <a:rPr lang="en-GB" altLang="hu-HU" sz="2100" dirty="0"/>
              <a:t>button</a:t>
            </a:r>
          </a:p>
        </p:txBody>
      </p:sp>
      <p:pic>
        <p:nvPicPr>
          <p:cNvPr id="36867" name="Picture 5">
            <a:extLst>
              <a:ext uri="{FF2B5EF4-FFF2-40B4-BE49-F238E27FC236}">
                <a16:creationId xmlns:a16="http://schemas.microsoft.com/office/drawing/2014/main" id="{5B10B67D-AB14-D3E9-52BB-FB176F464F25}"/>
              </a:ext>
            </a:extLst>
          </p:cNvPr>
          <p:cNvPicPr>
            <a:picLocks noChangeAspect="1" noChangeArrowheads="1"/>
          </p:cNvPicPr>
          <p:nvPr/>
        </p:nvPicPr>
        <p:blipFill>
          <a:blip r:embed="rId2">
            <a:clrChange>
              <a:clrFrom>
                <a:srgbClr val="F5EDD5"/>
              </a:clrFrom>
              <a:clrTo>
                <a:srgbClr val="F5EDD5">
                  <a:alpha val="0"/>
                </a:srgbClr>
              </a:clrTo>
            </a:clrChange>
            <a:extLst>
              <a:ext uri="{28A0092B-C50C-407E-A947-70E740481C1C}">
                <a14:useLocalDpi xmlns:a14="http://schemas.microsoft.com/office/drawing/2010/main" val="0"/>
              </a:ext>
            </a:extLst>
          </a:blip>
          <a:srcRect t="14699" r="27083"/>
          <a:stretch>
            <a:fillRect/>
          </a:stretch>
        </p:blipFill>
        <p:spPr bwMode="auto">
          <a:xfrm>
            <a:off x="3349625" y="2204864"/>
            <a:ext cx="5575300" cy="3456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6A07206D-82BC-2899-85F8-50E648960021}"/>
              </a:ext>
            </a:extLst>
          </p:cNvPr>
          <p:cNvSpPr>
            <a:spLocks noGrp="1"/>
          </p:cNvSpPr>
          <p:nvPr>
            <p:ph type="title"/>
          </p:nvPr>
        </p:nvSpPr>
        <p:spPr>
          <a:solidFill>
            <a:schemeClr val="accent1">
              <a:lumMod val="60000"/>
              <a:lumOff val="40000"/>
            </a:schemeClr>
          </a:solidFill>
        </p:spPr>
        <p:txBody>
          <a:bodyPr/>
          <a:lstStyle/>
          <a:p>
            <a:r>
              <a:rPr lang="hu-HU" altLang="en-US" b="1" dirty="0"/>
              <a:t>Format  Chart</a:t>
            </a:r>
            <a:r>
              <a:rPr lang="en-GB" altLang="en-US" b="1" dirty="0"/>
              <a:t>s</a:t>
            </a:r>
            <a:endParaRPr lang="en-US" altLang="en-US" b="1" dirty="0"/>
          </a:p>
        </p:txBody>
      </p:sp>
      <p:sp>
        <p:nvSpPr>
          <p:cNvPr id="3" name="Content Placeholder 2">
            <a:extLst>
              <a:ext uri="{FF2B5EF4-FFF2-40B4-BE49-F238E27FC236}">
                <a16:creationId xmlns:a16="http://schemas.microsoft.com/office/drawing/2014/main" id="{ABC40E1C-8C44-C534-608E-AB2296C61C0A}"/>
              </a:ext>
            </a:extLst>
          </p:cNvPr>
          <p:cNvSpPr>
            <a:spLocks noGrp="1"/>
          </p:cNvSpPr>
          <p:nvPr>
            <p:ph idx="1"/>
          </p:nvPr>
        </p:nvSpPr>
        <p:spPr>
          <a:xfrm>
            <a:off x="2508250" y="2422525"/>
            <a:ext cx="4127500" cy="3155950"/>
          </a:xfrm>
          <a:solidFill>
            <a:schemeClr val="accent3">
              <a:lumMod val="20000"/>
              <a:lumOff val="80000"/>
            </a:schemeClr>
          </a:solidFill>
        </p:spPr>
        <p:txBody>
          <a:bodyPr>
            <a:normAutofit/>
          </a:bodyPr>
          <a:lstStyle/>
          <a:p>
            <a:pPr>
              <a:lnSpc>
                <a:spcPct val="150000"/>
              </a:lnSpc>
              <a:spcBef>
                <a:spcPct val="0"/>
              </a:spcBef>
              <a:buFont typeface="Wingdings" panose="05000000000000000000" pitchFamily="2" charset="2"/>
              <a:buChar char="Ø"/>
              <a:defRPr/>
            </a:pPr>
            <a:r>
              <a:rPr lang="en-GB" sz="1800" dirty="0">
                <a:latin typeface="Arial" panose="020B0604020202020204" pitchFamily="34" charset="0"/>
                <a:cs typeface="Arial" panose="020B0604020202020204" pitchFamily="34" charset="0"/>
              </a:rPr>
              <a:t>Layout options are on the Design tab still, on the far left, just under the File menu:</a:t>
            </a:r>
          </a:p>
          <a:p>
            <a:pPr>
              <a:lnSpc>
                <a:spcPct val="150000"/>
              </a:lnSpc>
              <a:spcBef>
                <a:spcPct val="0"/>
              </a:spcBef>
              <a:buFont typeface="Wingdings" panose="05000000000000000000" pitchFamily="2" charset="2"/>
              <a:buChar char="Ø"/>
              <a:defRPr/>
            </a:pPr>
            <a:r>
              <a:rPr lang="en-GB" sz="1800" dirty="0">
                <a:latin typeface="Arial" panose="020B0604020202020204" pitchFamily="34" charset="0"/>
                <a:cs typeface="Arial" panose="020B0604020202020204" pitchFamily="34" charset="0"/>
              </a:rPr>
              <a:t>Click - Add Chart Element to see the following drop-down list</a:t>
            </a:r>
          </a:p>
          <a:p>
            <a:pPr>
              <a:defRPr/>
            </a:pPr>
            <a:endParaRPr lang="en-GB" sz="2700" dirty="0">
              <a:latin typeface="Arial" panose="020B0604020202020204" pitchFamily="34" charset="0"/>
              <a:cs typeface="Arial" panose="020B0604020202020204" pitchFamily="34" charset="0"/>
            </a:endParaRPr>
          </a:p>
        </p:txBody>
      </p:sp>
      <p:pic>
        <p:nvPicPr>
          <p:cNvPr id="37891" name="Picture 2" descr="Chart Layout options in Excel 2013">
            <a:extLst>
              <a:ext uri="{FF2B5EF4-FFF2-40B4-BE49-F238E27FC236}">
                <a16:creationId xmlns:a16="http://schemas.microsoft.com/office/drawing/2014/main" id="{A42369CA-2C25-5037-64F7-E350DBDE42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88" y="2422525"/>
            <a:ext cx="2141537" cy="315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2" name="Picture 3" descr="Chart Layout list in Excel 2013">
            <a:extLst>
              <a:ext uri="{FF2B5EF4-FFF2-40B4-BE49-F238E27FC236}">
                <a16:creationId xmlns:a16="http://schemas.microsoft.com/office/drawing/2014/main" id="{2097D70D-D62B-E1F2-E1B8-F32FA8BD01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3375" y="2422526"/>
            <a:ext cx="2082800" cy="315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C6658B66-B584-1BBA-5D9B-C9F4B754E275}"/>
              </a:ext>
            </a:extLst>
          </p:cNvPr>
          <p:cNvSpPr>
            <a:spLocks noGrp="1"/>
          </p:cNvSpPr>
          <p:nvPr>
            <p:ph type="title"/>
          </p:nvPr>
        </p:nvSpPr>
        <p:spPr>
          <a:solidFill>
            <a:schemeClr val="accent1">
              <a:lumMod val="40000"/>
              <a:lumOff val="60000"/>
            </a:schemeClr>
          </a:solidFill>
        </p:spPr>
        <p:txBody>
          <a:bodyPr/>
          <a:lstStyle/>
          <a:p>
            <a:r>
              <a:rPr lang="en-US" altLang="en-US" b="1" dirty="0"/>
              <a:t>Types of data</a:t>
            </a:r>
          </a:p>
        </p:txBody>
      </p:sp>
      <p:sp>
        <p:nvSpPr>
          <p:cNvPr id="3" name="Content Placeholder 2">
            <a:extLst>
              <a:ext uri="{FF2B5EF4-FFF2-40B4-BE49-F238E27FC236}">
                <a16:creationId xmlns:a16="http://schemas.microsoft.com/office/drawing/2014/main" id="{B71D4AE8-B0D4-CFD7-33DE-4157DCA79078}"/>
              </a:ext>
            </a:extLst>
          </p:cNvPr>
          <p:cNvSpPr>
            <a:spLocks noGrp="1"/>
          </p:cNvSpPr>
          <p:nvPr>
            <p:ph idx="1"/>
          </p:nvPr>
        </p:nvSpPr>
        <p:spPr>
          <a:xfrm>
            <a:off x="0" y="2201863"/>
            <a:ext cx="9144000" cy="1833562"/>
          </a:xfrm>
        </p:spPr>
        <p:txBody>
          <a:bodyPr>
            <a:normAutofit/>
          </a:bodyPr>
          <a:lstStyle/>
          <a:p>
            <a:pPr marL="0" indent="0" algn="ctr">
              <a:buFont typeface="Arial" panose="020B0604020202020204" pitchFamily="34" charset="0"/>
              <a:buNone/>
              <a:defRPr/>
            </a:pPr>
            <a:r>
              <a:rPr lang="en-US" sz="2000" dirty="0"/>
              <a:t>In each cell there may be the following data types:</a:t>
            </a:r>
          </a:p>
          <a:p>
            <a:pPr marL="0" indent="0" algn="ctr">
              <a:buFont typeface="Arial" panose="020B0604020202020204" pitchFamily="34" charset="0"/>
              <a:buNone/>
              <a:defRPr/>
            </a:pPr>
            <a:r>
              <a:rPr lang="en-US" sz="2000" b="1" dirty="0"/>
              <a:t>Labels</a:t>
            </a:r>
            <a:r>
              <a:rPr lang="en-US" sz="2000" dirty="0"/>
              <a:t> - (text with no numerical value) Number data (constant values)</a:t>
            </a:r>
          </a:p>
          <a:p>
            <a:pPr marL="0" indent="0" algn="ctr">
              <a:buFont typeface="Arial" panose="020B0604020202020204" pitchFamily="34" charset="0"/>
              <a:buNone/>
              <a:defRPr/>
            </a:pPr>
            <a:r>
              <a:rPr lang="en-US" sz="2000" b="1" dirty="0"/>
              <a:t>Formulas</a:t>
            </a:r>
            <a:r>
              <a:rPr lang="en-US" sz="2000" dirty="0"/>
              <a:t> (mathematical equation used to calculate) </a:t>
            </a:r>
          </a:p>
        </p:txBody>
      </p:sp>
      <p:graphicFrame>
        <p:nvGraphicFramePr>
          <p:cNvPr id="4" name="Table 3">
            <a:extLst>
              <a:ext uri="{FF2B5EF4-FFF2-40B4-BE49-F238E27FC236}">
                <a16:creationId xmlns:a16="http://schemas.microsoft.com/office/drawing/2014/main" id="{18676CC2-6400-7774-B570-4070F41679D1}"/>
              </a:ext>
            </a:extLst>
          </p:cNvPr>
          <p:cNvGraphicFramePr>
            <a:graphicFrameLocks noGrp="1"/>
          </p:cNvGraphicFramePr>
          <p:nvPr>
            <p:extLst>
              <p:ext uri="{D42A27DB-BD31-4B8C-83A1-F6EECF244321}">
                <p14:modId xmlns:p14="http://schemas.microsoft.com/office/powerpoint/2010/main" val="3832790647"/>
              </p:ext>
            </p:extLst>
          </p:nvPr>
        </p:nvGraphicFramePr>
        <p:xfrm>
          <a:off x="35496" y="3429001"/>
          <a:ext cx="9108504" cy="2304256"/>
        </p:xfrm>
        <a:graphic>
          <a:graphicData uri="http://schemas.openxmlformats.org/drawingml/2006/table">
            <a:tbl>
              <a:tblPr firstRow="1" bandRow="1">
                <a:tableStyleId>{073A0DAA-6AF3-43AB-8588-CEC1D06C72B9}</a:tableStyleId>
              </a:tblPr>
              <a:tblGrid>
                <a:gridCol w="3012504">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487566">
                <a:tc>
                  <a:txBody>
                    <a:bodyPr/>
                    <a:lstStyle/>
                    <a:p>
                      <a:r>
                        <a:rPr lang="en-US" sz="2100" dirty="0"/>
                        <a:t>Data Types</a:t>
                      </a:r>
                    </a:p>
                  </a:txBody>
                  <a:tcPr marL="68580" marR="68580" marT="34295" marB="34295"/>
                </a:tc>
                <a:tc>
                  <a:txBody>
                    <a:bodyPr/>
                    <a:lstStyle/>
                    <a:p>
                      <a:r>
                        <a:rPr lang="en-US" sz="2100" dirty="0"/>
                        <a:t>Examples</a:t>
                      </a:r>
                    </a:p>
                  </a:txBody>
                  <a:tcPr marL="68580" marR="68580" marT="34295" marB="34295"/>
                </a:tc>
                <a:tc>
                  <a:txBody>
                    <a:bodyPr/>
                    <a:lstStyle/>
                    <a:p>
                      <a:r>
                        <a:rPr lang="en-US" sz="2100" dirty="0"/>
                        <a:t>Descriptions</a:t>
                      </a:r>
                    </a:p>
                  </a:txBody>
                  <a:tcPr marL="68580" marR="68580" marT="34295" marB="34295"/>
                </a:tc>
                <a:extLst>
                  <a:ext uri="{0D108BD9-81ED-4DB2-BD59-A6C34878D82A}">
                    <a16:rowId xmlns:a16="http://schemas.microsoft.com/office/drawing/2014/main" val="10000"/>
                  </a:ext>
                </a:extLst>
              </a:tr>
              <a:tr h="841558">
                <a:tc>
                  <a:txBody>
                    <a:bodyPr/>
                    <a:lstStyle/>
                    <a:p>
                      <a:r>
                        <a:rPr lang="en-US" sz="2100" b="1" dirty="0"/>
                        <a:t>LABEL</a:t>
                      </a:r>
                      <a:endParaRPr lang="en-US" sz="2100" dirty="0"/>
                    </a:p>
                  </a:txBody>
                  <a:tcPr marL="68580" marR="68580" marT="34295" marB="34295" anchor="ctr"/>
                </a:tc>
                <a:tc>
                  <a:txBody>
                    <a:bodyPr/>
                    <a:lstStyle/>
                    <a:p>
                      <a:r>
                        <a:rPr lang="en-US" sz="2100" dirty="0"/>
                        <a:t>Name or Wage or Days</a:t>
                      </a:r>
                    </a:p>
                  </a:txBody>
                  <a:tcPr marL="68580" marR="68580" marT="34295" marB="34295" anchor="ctr"/>
                </a:tc>
                <a:tc>
                  <a:txBody>
                    <a:bodyPr/>
                    <a:lstStyle/>
                    <a:p>
                      <a:r>
                        <a:rPr lang="en-US" sz="2100"/>
                        <a:t>anything that is just text</a:t>
                      </a:r>
                    </a:p>
                  </a:txBody>
                  <a:tcPr marL="68580" marR="68580" marT="34295" marB="34295" anchor="ctr"/>
                </a:tc>
                <a:extLst>
                  <a:ext uri="{0D108BD9-81ED-4DB2-BD59-A6C34878D82A}">
                    <a16:rowId xmlns:a16="http://schemas.microsoft.com/office/drawing/2014/main" val="10001"/>
                  </a:ext>
                </a:extLst>
              </a:tr>
              <a:tr h="487566">
                <a:tc>
                  <a:txBody>
                    <a:bodyPr/>
                    <a:lstStyle/>
                    <a:p>
                      <a:r>
                        <a:rPr lang="en-US" sz="2100" b="1"/>
                        <a:t>CONSTANT</a:t>
                      </a:r>
                      <a:endParaRPr lang="en-US" sz="2100"/>
                    </a:p>
                  </a:txBody>
                  <a:tcPr marL="68580" marR="68580" marT="34295" marB="34295" anchor="ctr"/>
                </a:tc>
                <a:tc>
                  <a:txBody>
                    <a:bodyPr/>
                    <a:lstStyle/>
                    <a:p>
                      <a:r>
                        <a:rPr lang="en-US" sz="2100"/>
                        <a:t>5 or 3.75 or -7.4</a:t>
                      </a:r>
                    </a:p>
                  </a:txBody>
                  <a:tcPr marL="68580" marR="68580" marT="34295" marB="34295" anchor="ctr"/>
                </a:tc>
                <a:tc>
                  <a:txBody>
                    <a:bodyPr/>
                    <a:lstStyle/>
                    <a:p>
                      <a:r>
                        <a:rPr lang="en-US" sz="2100" dirty="0"/>
                        <a:t>any number</a:t>
                      </a:r>
                    </a:p>
                  </a:txBody>
                  <a:tcPr marL="68580" marR="68580" marT="34295" marB="34295" anchor="ctr"/>
                </a:tc>
                <a:extLst>
                  <a:ext uri="{0D108BD9-81ED-4DB2-BD59-A6C34878D82A}">
                    <a16:rowId xmlns:a16="http://schemas.microsoft.com/office/drawing/2014/main" val="10002"/>
                  </a:ext>
                </a:extLst>
              </a:tr>
              <a:tr h="487566">
                <a:tc>
                  <a:txBody>
                    <a:bodyPr/>
                    <a:lstStyle/>
                    <a:p>
                      <a:r>
                        <a:rPr lang="en-US" sz="2100" b="1"/>
                        <a:t>FORMULA</a:t>
                      </a:r>
                      <a:endParaRPr lang="en-US" sz="2100"/>
                    </a:p>
                  </a:txBody>
                  <a:tcPr marL="68580" marR="68580" marT="34295" marB="34295" anchor="ctr"/>
                </a:tc>
                <a:tc>
                  <a:txBody>
                    <a:bodyPr/>
                    <a:lstStyle/>
                    <a:p>
                      <a:r>
                        <a:rPr lang="en-US" sz="2100" dirty="0"/>
                        <a:t>=5+3 or = 8*5+3</a:t>
                      </a:r>
                    </a:p>
                  </a:txBody>
                  <a:tcPr marL="68580" marR="68580" marT="34295" marB="34295" anchor="ctr"/>
                </a:tc>
                <a:tc>
                  <a:txBody>
                    <a:bodyPr/>
                    <a:lstStyle/>
                    <a:p>
                      <a:r>
                        <a:rPr lang="en-US" sz="2100" dirty="0"/>
                        <a:t>math equation</a:t>
                      </a:r>
                    </a:p>
                  </a:txBody>
                  <a:tcPr marL="68580" marR="68580" marT="34295" marB="34295" anchor="ctr"/>
                </a:tc>
                <a:extLst>
                  <a:ext uri="{0D108BD9-81ED-4DB2-BD59-A6C34878D82A}">
                    <a16:rowId xmlns:a16="http://schemas.microsoft.com/office/drawing/2014/main" val="10003"/>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6B37C0D7-DD85-93B3-C40B-A1A4172E709E}"/>
              </a:ext>
            </a:extLst>
          </p:cNvPr>
          <p:cNvSpPr>
            <a:spLocks noGrp="1"/>
          </p:cNvSpPr>
          <p:nvPr>
            <p:ph type="title"/>
          </p:nvPr>
        </p:nvSpPr>
        <p:spPr>
          <a:solidFill>
            <a:schemeClr val="accent1">
              <a:lumMod val="60000"/>
              <a:lumOff val="40000"/>
            </a:schemeClr>
          </a:solidFill>
        </p:spPr>
        <p:txBody>
          <a:bodyPr/>
          <a:lstStyle/>
          <a:p>
            <a:pPr>
              <a:defRPr/>
            </a:pPr>
            <a:r>
              <a:rPr lang="en-US" sz="5400" b="1" dirty="0">
                <a:latin typeface="+mn-lt"/>
                <a:ea typeface="+mn-ea"/>
                <a:cs typeface="+mn-cs"/>
              </a:rPr>
              <a:t>Basic formulas</a:t>
            </a:r>
            <a:endParaRPr lang="hu-HU" sz="5400" b="1" dirty="0"/>
          </a:p>
        </p:txBody>
      </p:sp>
      <p:sp>
        <p:nvSpPr>
          <p:cNvPr id="3" name="Tartalom helye 2">
            <a:extLst>
              <a:ext uri="{FF2B5EF4-FFF2-40B4-BE49-F238E27FC236}">
                <a16:creationId xmlns:a16="http://schemas.microsoft.com/office/drawing/2014/main" id="{96F950AC-EFEB-9B79-15A1-A4B9BD90D7AB}"/>
              </a:ext>
            </a:extLst>
          </p:cNvPr>
          <p:cNvSpPr>
            <a:spLocks noGrp="1"/>
          </p:cNvSpPr>
          <p:nvPr>
            <p:ph idx="1"/>
          </p:nvPr>
        </p:nvSpPr>
        <p:spPr>
          <a:xfrm>
            <a:off x="457200" y="1600200"/>
            <a:ext cx="8229600" cy="3916363"/>
          </a:xfrm>
        </p:spPr>
        <p:txBody>
          <a:bodyPr>
            <a:normAutofit fontScale="92500"/>
          </a:bodyPr>
          <a:lstStyle/>
          <a:p>
            <a:pPr marL="0" indent="0">
              <a:buFont typeface="Arial" panose="020B0604020202020204" pitchFamily="34" charset="0"/>
              <a:buNone/>
              <a:defRPr/>
            </a:pPr>
            <a:r>
              <a:rPr lang="en-GB" sz="2400" b="1" dirty="0"/>
              <a:t>Formulas </a:t>
            </a:r>
            <a:r>
              <a:rPr lang="en-GB" sz="2400" dirty="0"/>
              <a:t>are math equations that </a:t>
            </a:r>
            <a:r>
              <a:rPr lang="en-GB" sz="2400" b="1" dirty="0"/>
              <a:t>CALCULATE</a:t>
            </a:r>
            <a:r>
              <a:rPr lang="en-GB" sz="2400" dirty="0"/>
              <a:t> a value to be displayed. </a:t>
            </a:r>
          </a:p>
          <a:p>
            <a:pPr>
              <a:lnSpc>
                <a:spcPct val="150000"/>
              </a:lnSpc>
              <a:buFont typeface="Wingdings" panose="05000000000000000000" pitchFamily="2" charset="2"/>
              <a:buChar char="Ø"/>
              <a:defRPr/>
            </a:pPr>
            <a:r>
              <a:rPr lang="en-GB" altLang="hu-HU" sz="2400" dirty="0">
                <a:latin typeface="Arial" charset="0"/>
              </a:rPr>
              <a:t>You must have an equal's sign ( = ) as the first character in a cell that contains a formula.</a:t>
            </a:r>
          </a:p>
          <a:p>
            <a:pPr>
              <a:lnSpc>
                <a:spcPct val="150000"/>
              </a:lnSpc>
              <a:buFont typeface="Wingdings" panose="05000000000000000000" pitchFamily="2" charset="2"/>
              <a:buChar char="Ø"/>
              <a:defRPr/>
            </a:pPr>
            <a:r>
              <a:rPr lang="en-GB" altLang="hu-HU" sz="2400" dirty="0">
                <a:latin typeface="Arial" charset="0"/>
              </a:rPr>
              <a:t>The = sign tells excel that the contents of the cell is a formula</a:t>
            </a:r>
          </a:p>
          <a:p>
            <a:pPr>
              <a:lnSpc>
                <a:spcPct val="150000"/>
              </a:lnSpc>
              <a:buFont typeface="Wingdings" panose="05000000000000000000" pitchFamily="2" charset="2"/>
              <a:buChar char="Ø"/>
              <a:defRPr/>
            </a:pPr>
            <a:r>
              <a:rPr lang="en-GB" altLang="hu-HU" sz="2400" dirty="0">
                <a:latin typeface="Arial" charset="0"/>
              </a:rPr>
              <a:t>Without the = sign, the formula will not calculate anything. It will simply display the text of the formula.</a:t>
            </a:r>
            <a:endParaRPr lang="en-GB" sz="2400" dirty="0"/>
          </a:p>
          <a:p>
            <a:pPr>
              <a:lnSpc>
                <a:spcPct val="150000"/>
              </a:lnSpc>
              <a:buFont typeface="Wingdings" panose="05000000000000000000" pitchFamily="2" charset="2"/>
              <a:buChar char="Ø"/>
              <a:defRPr/>
            </a:pPr>
            <a:endParaRPr lang="en-GB" sz="2400" dirty="0"/>
          </a:p>
          <a:p>
            <a:pPr>
              <a:defRPr/>
            </a:pPr>
            <a:endParaRPr lang="en-GB" sz="3300" dirty="0">
              <a:solidFill>
                <a:schemeClr val="tx1">
                  <a:tint val="75000"/>
                </a:schemeClr>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3">
            <a:extLst>
              <a:ext uri="{FF2B5EF4-FFF2-40B4-BE49-F238E27FC236}">
                <a16:creationId xmlns:a16="http://schemas.microsoft.com/office/drawing/2014/main" id="{F1A1F111-D272-A0AF-AA15-C2F73621F912}"/>
              </a:ext>
            </a:extLst>
          </p:cNvPr>
          <p:cNvSpPr>
            <a:spLocks noGrp="1"/>
          </p:cNvSpPr>
          <p:nvPr>
            <p:ph type="title"/>
          </p:nvPr>
        </p:nvSpPr>
        <p:spPr>
          <a:solidFill>
            <a:schemeClr val="accent1">
              <a:lumMod val="40000"/>
              <a:lumOff val="60000"/>
            </a:schemeClr>
          </a:solidFill>
        </p:spPr>
        <p:txBody>
          <a:bodyPr/>
          <a:lstStyle/>
          <a:p>
            <a:r>
              <a:rPr lang="en-US" altLang="en-US" b="1" dirty="0"/>
              <a:t>Basic Math Functions </a:t>
            </a:r>
          </a:p>
        </p:txBody>
      </p:sp>
      <p:sp>
        <p:nvSpPr>
          <p:cNvPr id="45058" name="Content Placeholder 4">
            <a:extLst>
              <a:ext uri="{FF2B5EF4-FFF2-40B4-BE49-F238E27FC236}">
                <a16:creationId xmlns:a16="http://schemas.microsoft.com/office/drawing/2014/main" id="{8860B0ED-9BAC-C849-3885-318C987F82E9}"/>
              </a:ext>
            </a:extLst>
          </p:cNvPr>
          <p:cNvSpPr>
            <a:spLocks noGrp="1"/>
          </p:cNvSpPr>
          <p:nvPr>
            <p:ph idx="1"/>
          </p:nvPr>
        </p:nvSpPr>
        <p:spPr>
          <a:xfrm>
            <a:off x="457200" y="1600200"/>
            <a:ext cx="8229600" cy="1143001"/>
          </a:xfrm>
          <a:solidFill>
            <a:schemeClr val="accent1">
              <a:lumMod val="20000"/>
              <a:lumOff val="80000"/>
            </a:schemeClr>
          </a:solidFill>
        </p:spPr>
        <p:txBody>
          <a:bodyPr/>
          <a:lstStyle/>
          <a:p>
            <a:pPr marL="0" indent="0" algn="ctr">
              <a:buFont typeface="Arial" panose="020B0604020202020204" pitchFamily="34" charset="0"/>
              <a:buNone/>
            </a:pPr>
            <a:r>
              <a:rPr lang="en-US" altLang="en-US" sz="3000" dirty="0"/>
              <a:t>Multiply, divide, add and subtract. </a:t>
            </a:r>
          </a:p>
        </p:txBody>
      </p:sp>
      <p:pic>
        <p:nvPicPr>
          <p:cNvPr id="45059" name="Picture 2">
            <a:extLst>
              <a:ext uri="{FF2B5EF4-FFF2-40B4-BE49-F238E27FC236}">
                <a16:creationId xmlns:a16="http://schemas.microsoft.com/office/drawing/2014/main" id="{45D9BA05-2F22-0BFF-AEB9-D8E0A99FE7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425" y="3051175"/>
            <a:ext cx="8664575" cy="273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908EAE44-BA06-D4A6-5E9E-CE0142D8208A}"/>
              </a:ext>
            </a:extLst>
          </p:cNvPr>
          <p:cNvSpPr>
            <a:spLocks noGrp="1"/>
          </p:cNvSpPr>
          <p:nvPr>
            <p:ph type="title"/>
          </p:nvPr>
        </p:nvSpPr>
        <p:spPr>
          <a:solidFill>
            <a:schemeClr val="accent1">
              <a:lumMod val="40000"/>
              <a:lumOff val="60000"/>
            </a:schemeClr>
          </a:solidFill>
        </p:spPr>
        <p:txBody>
          <a:bodyPr/>
          <a:lstStyle/>
          <a:p>
            <a:r>
              <a:rPr lang="en-GB" altLang="en-US" b="1" dirty="0"/>
              <a:t>Functions</a:t>
            </a:r>
          </a:p>
        </p:txBody>
      </p:sp>
      <p:sp>
        <p:nvSpPr>
          <p:cNvPr id="3" name="Content Placeholder 2">
            <a:extLst>
              <a:ext uri="{FF2B5EF4-FFF2-40B4-BE49-F238E27FC236}">
                <a16:creationId xmlns:a16="http://schemas.microsoft.com/office/drawing/2014/main" id="{50C0BB72-92C6-AF7C-856D-FBF43D484AB3}"/>
              </a:ext>
            </a:extLst>
          </p:cNvPr>
          <p:cNvSpPr>
            <a:spLocks noGrp="1"/>
          </p:cNvSpPr>
          <p:nvPr>
            <p:ph idx="1"/>
          </p:nvPr>
        </p:nvSpPr>
        <p:spPr>
          <a:xfrm>
            <a:off x="400050" y="1772816"/>
            <a:ext cx="8435975" cy="3748509"/>
          </a:xfrm>
          <a:solidFill>
            <a:schemeClr val="accent5">
              <a:lumMod val="20000"/>
              <a:lumOff val="80000"/>
            </a:schemeClr>
          </a:solidFill>
        </p:spPr>
        <p:txBody>
          <a:bodyPr>
            <a:normAutofit fontScale="85000" lnSpcReduction="20000"/>
          </a:bodyPr>
          <a:lstStyle/>
          <a:p>
            <a:pPr>
              <a:lnSpc>
                <a:spcPct val="200000"/>
              </a:lnSpc>
              <a:buFont typeface="Wingdings" panose="05000000000000000000" pitchFamily="2" charset="2"/>
              <a:buChar char="v"/>
              <a:defRPr/>
            </a:pPr>
            <a:r>
              <a:rPr lang="en-GB" sz="2000" dirty="0"/>
              <a:t>A formula is an expression which calculates the value of a cell. </a:t>
            </a:r>
          </a:p>
          <a:p>
            <a:pPr>
              <a:lnSpc>
                <a:spcPct val="200000"/>
              </a:lnSpc>
              <a:buFont typeface="Wingdings" panose="05000000000000000000" pitchFamily="2" charset="2"/>
              <a:buChar char="v"/>
              <a:defRPr/>
            </a:pPr>
            <a:r>
              <a:rPr lang="en-GB" sz="2000" dirty="0"/>
              <a:t>Functions are predefined formulas and are already available in Excel.</a:t>
            </a:r>
          </a:p>
          <a:p>
            <a:pPr>
              <a:lnSpc>
                <a:spcPct val="200000"/>
              </a:lnSpc>
              <a:buFont typeface="Wingdings" panose="05000000000000000000" pitchFamily="2" charset="2"/>
              <a:buChar char="v"/>
              <a:defRPr/>
            </a:pPr>
            <a:r>
              <a:rPr lang="en-GB" sz="2000" dirty="0"/>
              <a:t>Most often used functions:</a:t>
            </a:r>
          </a:p>
          <a:p>
            <a:pPr lvl="1">
              <a:lnSpc>
                <a:spcPct val="200000"/>
              </a:lnSpc>
              <a:buFont typeface="Wingdings" panose="05000000000000000000" pitchFamily="2" charset="2"/>
              <a:buChar char="Ø"/>
              <a:defRPr/>
            </a:pPr>
            <a:r>
              <a:rPr lang="en-GB" sz="2000" dirty="0"/>
              <a:t>SUM</a:t>
            </a:r>
          </a:p>
          <a:p>
            <a:pPr lvl="1">
              <a:lnSpc>
                <a:spcPct val="200000"/>
              </a:lnSpc>
              <a:buFont typeface="Wingdings" panose="05000000000000000000" pitchFamily="2" charset="2"/>
              <a:buChar char="Ø"/>
              <a:defRPr/>
            </a:pPr>
            <a:r>
              <a:rPr lang="en-GB" sz="2000" dirty="0"/>
              <a:t>AVERAGE</a:t>
            </a:r>
          </a:p>
          <a:p>
            <a:pPr lvl="1">
              <a:lnSpc>
                <a:spcPct val="200000"/>
              </a:lnSpc>
              <a:buFont typeface="Wingdings" panose="05000000000000000000" pitchFamily="2" charset="2"/>
              <a:buChar char="Ø"/>
              <a:defRPr/>
            </a:pPr>
            <a:r>
              <a:rPr lang="en-GB" sz="2000" dirty="0"/>
              <a:t>COUNT</a:t>
            </a:r>
          </a:p>
          <a:p>
            <a:pPr lvl="1">
              <a:lnSpc>
                <a:spcPct val="200000"/>
              </a:lnSpc>
              <a:buFont typeface="Wingdings" panose="05000000000000000000" pitchFamily="2" charset="2"/>
              <a:buChar char="Ø"/>
              <a:defRPr/>
            </a:pPr>
            <a:r>
              <a:rPr lang="en-GB" sz="2000" dirty="0"/>
              <a:t>MAX, MIN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96DEA808-C30D-B93D-BFAE-E3F703B2EF80}"/>
              </a:ext>
            </a:extLst>
          </p:cNvPr>
          <p:cNvSpPr>
            <a:spLocks noGrp="1"/>
          </p:cNvSpPr>
          <p:nvPr>
            <p:ph type="title"/>
          </p:nvPr>
        </p:nvSpPr>
        <p:spPr>
          <a:xfrm>
            <a:off x="141287" y="274638"/>
            <a:ext cx="8855075" cy="1143000"/>
          </a:xfrm>
          <a:solidFill>
            <a:schemeClr val="accent1">
              <a:lumMod val="60000"/>
              <a:lumOff val="40000"/>
            </a:schemeClr>
          </a:solidFill>
        </p:spPr>
        <p:txBody>
          <a:bodyPr/>
          <a:lstStyle/>
          <a:p>
            <a:r>
              <a:rPr lang="hu-HU" altLang="en-US" b="1" dirty="0"/>
              <a:t>Entering a Function 1.</a:t>
            </a:r>
          </a:p>
        </p:txBody>
      </p:sp>
      <p:sp>
        <p:nvSpPr>
          <p:cNvPr id="3" name="Content Placeholder 2">
            <a:extLst>
              <a:ext uri="{FF2B5EF4-FFF2-40B4-BE49-F238E27FC236}">
                <a16:creationId xmlns:a16="http://schemas.microsoft.com/office/drawing/2014/main" id="{B8E8F1A8-A5EB-0D02-C44D-7AF110F313C6}"/>
              </a:ext>
            </a:extLst>
          </p:cNvPr>
          <p:cNvSpPr>
            <a:spLocks noGrp="1"/>
          </p:cNvSpPr>
          <p:nvPr>
            <p:ph idx="1"/>
          </p:nvPr>
        </p:nvSpPr>
        <p:spPr>
          <a:xfrm>
            <a:off x="172120" y="1484784"/>
            <a:ext cx="4505325" cy="4303241"/>
          </a:xfrm>
          <a:solidFill>
            <a:schemeClr val="accent1">
              <a:lumMod val="20000"/>
              <a:lumOff val="80000"/>
            </a:schemeClr>
          </a:solidFill>
        </p:spPr>
        <p:txBody>
          <a:bodyPr>
            <a:normAutofit/>
          </a:bodyPr>
          <a:lstStyle/>
          <a:p>
            <a:pPr>
              <a:lnSpc>
                <a:spcPct val="150000"/>
              </a:lnSpc>
              <a:spcBef>
                <a:spcPct val="0"/>
              </a:spcBef>
              <a:buFont typeface="Wingdings" panose="05000000000000000000" pitchFamily="2" charset="2"/>
              <a:buChar char="Ø"/>
              <a:defRPr/>
            </a:pPr>
            <a:r>
              <a:rPr lang="en-GB" sz="2000" dirty="0">
                <a:latin typeface="Arial" panose="020B0604020202020204" pitchFamily="34" charset="0"/>
                <a:cs typeface="Arial" panose="020B0604020202020204" pitchFamily="34" charset="0"/>
              </a:rPr>
              <a:t>Next to the formula bar, you'll see an FX button. This is the Formula Wizard: </a:t>
            </a:r>
            <a:endParaRPr lang="en-GB" sz="2000" dirty="0"/>
          </a:p>
          <a:p>
            <a:pPr>
              <a:lnSpc>
                <a:spcPct val="150000"/>
              </a:lnSpc>
              <a:spcBef>
                <a:spcPct val="0"/>
              </a:spcBef>
              <a:buFont typeface="Wingdings" panose="05000000000000000000" pitchFamily="2" charset="2"/>
              <a:buChar char="Ø"/>
              <a:defRPr/>
            </a:pPr>
            <a:r>
              <a:rPr lang="en-GB" sz="2000" dirty="0">
                <a:latin typeface="Arial" panose="020B0604020202020204" pitchFamily="34" charset="0"/>
                <a:cs typeface="Arial" panose="020B0604020202020204" pitchFamily="34" charset="0"/>
              </a:rPr>
              <a:t>When you click the FX button, you'll see the </a:t>
            </a:r>
            <a:r>
              <a:rPr lang="en-GB" sz="2000" b="1" dirty="0">
                <a:latin typeface="Arial" panose="020B0604020202020204" pitchFamily="34" charset="0"/>
                <a:cs typeface="Arial" panose="020B0604020202020204" pitchFamily="34" charset="0"/>
              </a:rPr>
              <a:t>Insert Function</a:t>
            </a:r>
            <a:r>
              <a:rPr lang="en-GB" sz="2000" dirty="0">
                <a:latin typeface="Arial" panose="020B0604020202020204" pitchFamily="34" charset="0"/>
                <a:cs typeface="Arial" panose="020B0604020202020204" pitchFamily="34" charset="0"/>
              </a:rPr>
              <a:t> dialogue box appear</a:t>
            </a:r>
            <a:r>
              <a:rPr lang="en-GB" sz="2100" dirty="0">
                <a:latin typeface="Arial" panose="020B0604020202020204" pitchFamily="34" charset="0"/>
                <a:cs typeface="Arial" panose="020B0604020202020204" pitchFamily="34" charset="0"/>
              </a:rPr>
              <a:t>:</a:t>
            </a:r>
            <a:endParaRPr lang="en-GB" sz="2100" b="1" dirty="0"/>
          </a:p>
        </p:txBody>
      </p:sp>
      <p:pic>
        <p:nvPicPr>
          <p:cNvPr id="49155" name="Picture 3" descr="Function bar in Excel 2013">
            <a:extLst>
              <a:ext uri="{FF2B5EF4-FFF2-40B4-BE49-F238E27FC236}">
                <a16:creationId xmlns:a16="http://schemas.microsoft.com/office/drawing/2014/main" id="{5E29E635-600F-044B-E928-FDD6C74EFC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288" y="4268788"/>
            <a:ext cx="4349750" cy="133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6" name="Picture 4" descr="The Insert Function dialogue box in Excel ">
            <a:extLst>
              <a:ext uri="{FF2B5EF4-FFF2-40B4-BE49-F238E27FC236}">
                <a16:creationId xmlns:a16="http://schemas.microsoft.com/office/drawing/2014/main" id="{31BDE265-6D9C-2C04-EEED-41AE78096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6613" y="1484784"/>
            <a:ext cx="4349750" cy="43032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81BAEFF0-019B-556F-324E-94DC54B59272}"/>
              </a:ext>
            </a:extLst>
          </p:cNvPr>
          <p:cNvSpPr>
            <a:spLocks noGrp="1"/>
          </p:cNvSpPr>
          <p:nvPr>
            <p:ph type="title"/>
          </p:nvPr>
        </p:nvSpPr>
        <p:spPr>
          <a:solidFill>
            <a:schemeClr val="accent1">
              <a:lumMod val="40000"/>
              <a:lumOff val="60000"/>
            </a:schemeClr>
          </a:solidFill>
        </p:spPr>
        <p:txBody>
          <a:bodyPr/>
          <a:lstStyle/>
          <a:p>
            <a:r>
              <a:rPr lang="en-GB" altLang="en-US" b="1" dirty="0"/>
              <a:t>Entering a Function 2.</a:t>
            </a:r>
          </a:p>
        </p:txBody>
      </p:sp>
      <p:sp>
        <p:nvSpPr>
          <p:cNvPr id="3" name="Content Placeholder 2">
            <a:extLst>
              <a:ext uri="{FF2B5EF4-FFF2-40B4-BE49-F238E27FC236}">
                <a16:creationId xmlns:a16="http://schemas.microsoft.com/office/drawing/2014/main" id="{8AFA4D42-404B-C3CA-1DE8-6BA002AEA717}"/>
              </a:ext>
            </a:extLst>
          </p:cNvPr>
          <p:cNvSpPr>
            <a:spLocks noGrp="1"/>
          </p:cNvSpPr>
          <p:nvPr>
            <p:ph idx="1"/>
          </p:nvPr>
        </p:nvSpPr>
        <p:spPr>
          <a:xfrm>
            <a:off x="222250" y="1484784"/>
            <a:ext cx="6875463" cy="3460279"/>
          </a:xfrm>
        </p:spPr>
        <p:txBody>
          <a:bodyPr>
            <a:normAutofit/>
          </a:bodyPr>
          <a:lstStyle/>
          <a:p>
            <a:pPr>
              <a:lnSpc>
                <a:spcPct val="150000"/>
              </a:lnSpc>
              <a:spcBef>
                <a:spcPct val="0"/>
              </a:spcBef>
              <a:buFont typeface="Wingdings" panose="05000000000000000000" pitchFamily="2" charset="2"/>
              <a:buChar char="Ø"/>
              <a:defRPr/>
            </a:pPr>
            <a:r>
              <a:rPr lang="en-US" sz="1500" dirty="0">
                <a:latin typeface="Arial" panose="020B0604020202020204" pitchFamily="34" charset="0"/>
                <a:cs typeface="Arial" panose="020B0604020202020204" pitchFamily="34" charset="0"/>
              </a:rPr>
              <a:t>The second way to enter a Function in Excel is through the panels on the Ribbon. </a:t>
            </a:r>
            <a:endParaRPr lang="en-US" sz="1500" dirty="0"/>
          </a:p>
          <a:p>
            <a:pPr>
              <a:lnSpc>
                <a:spcPct val="150000"/>
              </a:lnSpc>
              <a:spcBef>
                <a:spcPct val="0"/>
              </a:spcBef>
              <a:buFont typeface="Wingdings" panose="05000000000000000000" pitchFamily="2" charset="2"/>
              <a:buChar char="Ø"/>
              <a:defRPr/>
            </a:pPr>
            <a:r>
              <a:rPr lang="en-US" sz="1500" dirty="0">
                <a:latin typeface="Arial" panose="020B0604020202020204" pitchFamily="34" charset="0"/>
                <a:cs typeface="Arial" panose="020B0604020202020204" pitchFamily="34" charset="0"/>
              </a:rPr>
              <a:t>Click inside cell B9 on your spreadsheet. This is where we'll place the Average for the cells A1 to A8.</a:t>
            </a:r>
          </a:p>
          <a:p>
            <a:pPr>
              <a:lnSpc>
                <a:spcPct val="150000"/>
              </a:lnSpc>
              <a:spcBef>
                <a:spcPct val="0"/>
              </a:spcBef>
              <a:buFont typeface="Wingdings" panose="05000000000000000000" pitchFamily="2" charset="2"/>
              <a:buChar char="Ø"/>
              <a:defRPr/>
            </a:pPr>
            <a:r>
              <a:rPr lang="en-US" sz="1500" dirty="0">
                <a:latin typeface="Arial" panose="020B0604020202020204" pitchFamily="34" charset="0"/>
                <a:cs typeface="Arial" panose="020B0604020202020204" pitchFamily="34" charset="0"/>
              </a:rPr>
              <a:t>Click the </a:t>
            </a:r>
            <a:r>
              <a:rPr lang="en-US" sz="1500" b="1" dirty="0">
                <a:latin typeface="Arial" panose="020B0604020202020204" pitchFamily="34" charset="0"/>
                <a:cs typeface="Arial" panose="020B0604020202020204" pitchFamily="34" charset="0"/>
              </a:rPr>
              <a:t>Formulas</a:t>
            </a:r>
            <a:r>
              <a:rPr lang="en-US" sz="1500" dirty="0">
                <a:latin typeface="Arial" panose="020B0604020202020204" pitchFamily="34" charset="0"/>
                <a:cs typeface="Arial" panose="020B0604020202020204" pitchFamily="34" charset="0"/>
              </a:rPr>
              <a:t> menu at the top of Excel</a:t>
            </a:r>
          </a:p>
          <a:p>
            <a:pPr>
              <a:lnSpc>
                <a:spcPct val="150000"/>
              </a:lnSpc>
              <a:spcBef>
                <a:spcPct val="0"/>
              </a:spcBef>
              <a:buFont typeface="Wingdings" panose="05000000000000000000" pitchFamily="2" charset="2"/>
              <a:buChar char="Ø"/>
              <a:defRPr/>
            </a:pPr>
            <a:r>
              <a:rPr lang="en-US" sz="1500" dirty="0">
                <a:latin typeface="Arial" panose="020B0604020202020204" pitchFamily="34" charset="0"/>
                <a:cs typeface="Arial" panose="020B0604020202020204" pitchFamily="34" charset="0"/>
              </a:rPr>
              <a:t>Locate the </a:t>
            </a:r>
            <a:r>
              <a:rPr lang="en-US" sz="1500" b="1" dirty="0">
                <a:latin typeface="Arial" panose="020B0604020202020204" pitchFamily="34" charset="0"/>
                <a:cs typeface="Arial" panose="020B0604020202020204" pitchFamily="34" charset="0"/>
              </a:rPr>
              <a:t>Function Library</a:t>
            </a:r>
            <a:r>
              <a:rPr lang="en-US" sz="1500" dirty="0">
                <a:latin typeface="Arial" panose="020B0604020202020204" pitchFamily="34" charset="0"/>
                <a:cs typeface="Arial" panose="020B0604020202020204" pitchFamily="34" charset="0"/>
              </a:rPr>
              <a:t> panel. </a:t>
            </a:r>
            <a:endParaRPr lang="hu-HU" sz="1500" dirty="0">
              <a:latin typeface="Arial" panose="020B0604020202020204" pitchFamily="34" charset="0"/>
              <a:cs typeface="Arial" panose="020B0604020202020204" pitchFamily="34" charset="0"/>
            </a:endParaRPr>
          </a:p>
          <a:p>
            <a:pPr>
              <a:lnSpc>
                <a:spcPct val="150000"/>
              </a:lnSpc>
              <a:spcBef>
                <a:spcPct val="0"/>
              </a:spcBef>
              <a:buFont typeface="Wingdings" panose="05000000000000000000" pitchFamily="2" charset="2"/>
              <a:buChar char="Ø"/>
              <a:defRPr/>
            </a:pPr>
            <a:r>
              <a:rPr lang="en-US" sz="1500" dirty="0">
                <a:latin typeface="Arial" panose="020B0604020202020204" pitchFamily="34" charset="0"/>
                <a:cs typeface="Arial" panose="020B0604020202020204" pitchFamily="34" charset="0"/>
              </a:rPr>
              <a:t>As you can see, in Excel functions are split into categories. The Average function is in a few places. The easiest way to use Average is with AutoSum. Click the down arrow on AutoSum to see the following:</a:t>
            </a:r>
          </a:p>
          <a:p>
            <a:pPr>
              <a:defRPr/>
            </a:pPr>
            <a:endParaRPr lang="en-US" sz="1800" dirty="0"/>
          </a:p>
        </p:txBody>
      </p:sp>
      <p:pic>
        <p:nvPicPr>
          <p:cNvPr id="50179" name="Picture 3" descr="Function Library in Excel 2013">
            <a:extLst>
              <a:ext uri="{FF2B5EF4-FFF2-40B4-BE49-F238E27FC236}">
                <a16:creationId xmlns:a16="http://schemas.microsoft.com/office/drawing/2014/main" id="{B9BA0670-6FD6-A6C1-D60F-2B0A3A4885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4581128"/>
            <a:ext cx="6656387" cy="113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0" name="Picture 4" descr="Click the  Average item">
            <a:extLst>
              <a:ext uri="{FF2B5EF4-FFF2-40B4-BE49-F238E27FC236}">
                <a16:creationId xmlns:a16="http://schemas.microsoft.com/office/drawing/2014/main" id="{18A21C6A-7D47-DC8C-6988-3082C83F70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7713" y="1484785"/>
            <a:ext cx="1954212" cy="4441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a:extLst>
              <a:ext uri="{FF2B5EF4-FFF2-40B4-BE49-F238E27FC236}">
                <a16:creationId xmlns:a16="http://schemas.microsoft.com/office/drawing/2014/main" id="{66FCB2ED-1A90-9BFE-E783-50AC11343927}"/>
              </a:ext>
            </a:extLst>
          </p:cNvPr>
          <p:cNvSpPr>
            <a:spLocks noGrp="1"/>
          </p:cNvSpPr>
          <p:nvPr>
            <p:ph type="title"/>
          </p:nvPr>
        </p:nvSpPr>
        <p:spPr>
          <a:solidFill>
            <a:schemeClr val="accent1">
              <a:lumMod val="60000"/>
              <a:lumOff val="40000"/>
            </a:schemeClr>
          </a:solidFill>
        </p:spPr>
        <p:txBody>
          <a:bodyPr/>
          <a:lstStyle/>
          <a:p>
            <a:r>
              <a:rPr lang="hu-HU" altLang="en-US" b="1" dirty="0"/>
              <a:t>VLOOKUP</a:t>
            </a:r>
            <a:endParaRPr lang="en-US" altLang="en-US" b="1" dirty="0"/>
          </a:p>
        </p:txBody>
      </p:sp>
      <p:sp>
        <p:nvSpPr>
          <p:cNvPr id="58370" name="Content Placeholder 2">
            <a:extLst>
              <a:ext uri="{FF2B5EF4-FFF2-40B4-BE49-F238E27FC236}">
                <a16:creationId xmlns:a16="http://schemas.microsoft.com/office/drawing/2014/main" id="{82343BE5-314B-7BE8-FCB5-C863E06CD6C9}"/>
              </a:ext>
            </a:extLst>
          </p:cNvPr>
          <p:cNvSpPr>
            <a:spLocks noGrp="1"/>
          </p:cNvSpPr>
          <p:nvPr>
            <p:ph idx="1"/>
          </p:nvPr>
        </p:nvSpPr>
        <p:spPr>
          <a:xfrm>
            <a:off x="457200" y="1417638"/>
            <a:ext cx="8229600" cy="4098925"/>
          </a:xfrm>
        </p:spPr>
        <p:txBody>
          <a:bodyPr/>
          <a:lstStyle/>
          <a:p>
            <a:pPr>
              <a:lnSpc>
                <a:spcPct val="150000"/>
              </a:lnSpc>
              <a:buFont typeface="Wingdings" panose="05000000000000000000" pitchFamily="2" charset="2"/>
              <a:buChar char="Ø"/>
            </a:pPr>
            <a:r>
              <a:rPr lang="en-US" altLang="en-US" sz="2400" dirty="0"/>
              <a:t>VLOOKUP is an Excel function to lookup and retrieve data from a specific column in table. </a:t>
            </a:r>
            <a:endParaRPr lang="hu-HU" altLang="en-US" sz="2400" dirty="0"/>
          </a:p>
          <a:p>
            <a:pPr>
              <a:lnSpc>
                <a:spcPct val="150000"/>
              </a:lnSpc>
              <a:buFont typeface="Wingdings" panose="05000000000000000000" pitchFamily="2" charset="2"/>
              <a:buChar char="Ø"/>
            </a:pPr>
            <a:r>
              <a:rPr lang="en-US" altLang="en-US" sz="2400" dirty="0"/>
              <a:t>VLOOKUP supports approximate and exact matching, and wildcards (* ?) for partial matches. </a:t>
            </a:r>
            <a:endParaRPr lang="hu-HU" altLang="en-US" sz="2400" dirty="0"/>
          </a:p>
          <a:p>
            <a:pPr>
              <a:lnSpc>
                <a:spcPct val="150000"/>
              </a:lnSpc>
              <a:buFont typeface="Wingdings" panose="05000000000000000000" pitchFamily="2" charset="2"/>
              <a:buChar char="Ø"/>
            </a:pPr>
            <a:r>
              <a:rPr lang="en-US" altLang="en-US" sz="2400" dirty="0"/>
              <a:t>The "V" stands for "vertical". </a:t>
            </a:r>
            <a:endParaRPr lang="hu-HU" altLang="en-US" sz="2400" dirty="0"/>
          </a:p>
          <a:p>
            <a:pPr>
              <a:lnSpc>
                <a:spcPct val="150000"/>
              </a:lnSpc>
              <a:buFont typeface="Wingdings" panose="05000000000000000000" pitchFamily="2" charset="2"/>
              <a:buChar char="Ø"/>
            </a:pPr>
            <a:r>
              <a:rPr lang="en-US" altLang="en-US" sz="2400" dirty="0"/>
              <a:t>Lookup values must appear in the first column of the table, with lookup columns to the right.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a:extLst>
              <a:ext uri="{FF2B5EF4-FFF2-40B4-BE49-F238E27FC236}">
                <a16:creationId xmlns:a16="http://schemas.microsoft.com/office/drawing/2014/main" id="{66FCB2ED-1A90-9BFE-E783-50AC11343927}"/>
              </a:ext>
            </a:extLst>
          </p:cNvPr>
          <p:cNvSpPr>
            <a:spLocks noGrp="1"/>
          </p:cNvSpPr>
          <p:nvPr>
            <p:ph type="title"/>
          </p:nvPr>
        </p:nvSpPr>
        <p:spPr>
          <a:xfrm>
            <a:off x="457200" y="274638"/>
            <a:ext cx="8229600" cy="1143000"/>
          </a:xfrm>
          <a:solidFill>
            <a:schemeClr val="accent1">
              <a:lumMod val="60000"/>
              <a:lumOff val="40000"/>
            </a:schemeClr>
          </a:solidFill>
        </p:spPr>
        <p:txBody>
          <a:bodyPr wrap="square" anchor="ctr">
            <a:normAutofit/>
          </a:bodyPr>
          <a:lstStyle/>
          <a:p>
            <a:r>
              <a:rPr lang="hu-HU" altLang="en-US" b="1" dirty="0"/>
              <a:t>VLOOKUP</a:t>
            </a:r>
            <a:endParaRPr lang="en-US" altLang="en-US" b="1" dirty="0"/>
          </a:p>
        </p:txBody>
      </p:sp>
      <p:pic>
        <p:nvPicPr>
          <p:cNvPr id="2" name="Online Media 1" title="How to use the VLOOKUP function in Excel">
            <a:hlinkClick r:id="" action="ppaction://media"/>
            <a:extLst>
              <a:ext uri="{FF2B5EF4-FFF2-40B4-BE49-F238E27FC236}">
                <a16:creationId xmlns:a16="http://schemas.microsoft.com/office/drawing/2014/main" id="{6C15F2C2-6D5D-4531-70BD-5D5234610634}"/>
              </a:ext>
            </a:extLst>
          </p:cNvPr>
          <p:cNvPicPr>
            <a:picLocks noGrp="1" noRot="1" noChangeAspect="1"/>
          </p:cNvPicPr>
          <p:nvPr>
            <p:ph idx="1"/>
            <a:videoFile r:link="rId1"/>
          </p:nvPr>
        </p:nvPicPr>
        <p:blipFill>
          <a:blip r:embed="rId3"/>
          <a:stretch>
            <a:fillRect/>
          </a:stretch>
        </p:blipFill>
        <p:spPr>
          <a:xfrm>
            <a:off x="1105600" y="1600201"/>
            <a:ext cx="6932800" cy="3917032"/>
          </a:xfrm>
          <a:prstGeom prst="rect">
            <a:avLst/>
          </a:prstGeom>
          <a:noFill/>
        </p:spPr>
      </p:pic>
      <p:sp>
        <p:nvSpPr>
          <p:cNvPr id="58374" name="Date Placeholder 3">
            <a:extLst>
              <a:ext uri="{FF2B5EF4-FFF2-40B4-BE49-F238E27FC236}">
                <a16:creationId xmlns:a16="http://schemas.microsoft.com/office/drawing/2014/main" id="{502A96F5-8296-CBEE-42A2-8885CF7CDF6E}"/>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06/02/2025</a:t>
            </a:fld>
            <a:endParaRPr lang="en-GB" altLang="en-US"/>
          </a:p>
        </p:txBody>
      </p:sp>
      <p:sp>
        <p:nvSpPr>
          <p:cNvPr id="58376" name="Slide Number Placeholder 4">
            <a:extLst>
              <a:ext uri="{FF2B5EF4-FFF2-40B4-BE49-F238E27FC236}">
                <a16:creationId xmlns:a16="http://schemas.microsoft.com/office/drawing/2014/main" id="{055D1A25-C81A-E4CD-A3C1-CB00AD076B48}"/>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42</a:t>
            </a:fld>
            <a:endParaRPr lang="en-GB" altLang="en-US"/>
          </a:p>
        </p:txBody>
      </p:sp>
    </p:spTree>
    <p:extLst>
      <p:ext uri="{BB962C8B-B14F-4D97-AF65-F5344CB8AC3E}">
        <p14:creationId xmlns:p14="http://schemas.microsoft.com/office/powerpoint/2010/main" val="1782577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a:solidFill>
            <a:schemeClr val="accent3">
              <a:lumMod val="60000"/>
              <a:lumOff val="40000"/>
            </a:schemeClr>
          </a:solidFill>
        </p:spPr>
        <p:txBody>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a:xfrm>
            <a:off x="457200" y="1600201"/>
            <a:ext cx="8229600" cy="964703"/>
          </a:xfrm>
        </p:spPr>
        <p:txBody>
          <a:bodyPr>
            <a:normAutofit/>
          </a:bodyPr>
          <a:lstStyle/>
          <a:p>
            <a:pPr marL="0" indent="0">
              <a:buNone/>
            </a:pPr>
            <a:r>
              <a:rPr lang="en-GB" sz="1500" dirty="0" err="1">
                <a:latin typeface="Arial" panose="020B0604020202020204" pitchFamily="34" charset="0"/>
                <a:cs typeface="Arial" panose="020B0604020202020204" pitchFamily="34" charset="0"/>
              </a:rPr>
              <a:t>Weverka</a:t>
            </a:r>
            <a:r>
              <a:rPr lang="en-GB" sz="1500" dirty="0">
                <a:latin typeface="Arial" panose="020B0604020202020204" pitchFamily="34" charset="0"/>
                <a:cs typeface="Arial" panose="020B0604020202020204" pitchFamily="34" charset="0"/>
              </a:rPr>
              <a:t>, P., (2019) </a:t>
            </a:r>
            <a:r>
              <a:rPr lang="en-GB" sz="1500" i="1" dirty="0">
                <a:latin typeface="Arial" panose="020B0604020202020204" pitchFamily="34" charset="0"/>
                <a:cs typeface="Arial" panose="020B0604020202020204" pitchFamily="34" charset="0"/>
              </a:rPr>
              <a:t>Office 365 – All–in-One</a:t>
            </a:r>
            <a:r>
              <a:rPr lang="en-GB" sz="1500" dirty="0">
                <a:latin typeface="Arial" panose="020B0604020202020204" pitchFamily="34" charset="0"/>
                <a:cs typeface="Arial" panose="020B0604020202020204" pitchFamily="34" charset="0"/>
              </a:rPr>
              <a:t>, Hoboken: John Wiley &amp; Sons</a:t>
            </a:r>
          </a:p>
        </p:txBody>
      </p:sp>
    </p:spTree>
    <p:extLst>
      <p:ext uri="{BB962C8B-B14F-4D97-AF65-F5344CB8AC3E}">
        <p14:creationId xmlns:p14="http://schemas.microsoft.com/office/powerpoint/2010/main" val="27109373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66954-F42A-15A3-F5DE-08D04366EFC5}"/>
              </a:ext>
            </a:extLst>
          </p:cNvPr>
          <p:cNvSpPr>
            <a:spLocks noGrp="1"/>
          </p:cNvSpPr>
          <p:nvPr>
            <p:ph type="title"/>
          </p:nvPr>
        </p:nvSpPr>
        <p:spPr>
          <a:xfrm>
            <a:off x="457200" y="274638"/>
            <a:ext cx="8229600" cy="1143000"/>
          </a:xfrm>
        </p:spPr>
        <p:txBody>
          <a:bodyPr wrap="square" anchor="ctr">
            <a:normAutofit/>
          </a:bodyPr>
          <a:lstStyle/>
          <a:p>
            <a:r>
              <a:rPr lang="en-GB" b="1" dirty="0"/>
              <a:t>Independent Study</a:t>
            </a:r>
          </a:p>
        </p:txBody>
      </p:sp>
      <p:sp>
        <p:nvSpPr>
          <p:cNvPr id="3" name="Content Placeholder 2">
            <a:extLst>
              <a:ext uri="{FF2B5EF4-FFF2-40B4-BE49-F238E27FC236}">
                <a16:creationId xmlns:a16="http://schemas.microsoft.com/office/drawing/2014/main" id="{7B4522A9-822C-4E24-3BCA-D5FF89FE9A86}"/>
              </a:ext>
            </a:extLst>
          </p:cNvPr>
          <p:cNvSpPr>
            <a:spLocks noGrp="1"/>
          </p:cNvSpPr>
          <p:nvPr>
            <p:ph sz="half" idx="1"/>
          </p:nvPr>
        </p:nvSpPr>
        <p:spPr>
          <a:xfrm>
            <a:off x="457200" y="1600201"/>
            <a:ext cx="4038600" cy="3989040"/>
          </a:xfrm>
          <a:solidFill>
            <a:schemeClr val="accent5">
              <a:lumMod val="40000"/>
              <a:lumOff val="60000"/>
            </a:schemeClr>
          </a:solidFill>
        </p:spPr>
        <p:txBody>
          <a:bodyPr wrap="square" anchor="t">
            <a:normAutofit/>
          </a:bodyPr>
          <a:lstStyle/>
          <a:p>
            <a:pPr marL="0" indent="0">
              <a:buNone/>
            </a:pPr>
            <a:r>
              <a:rPr lang="en-GB" sz="2400" b="1" dirty="0"/>
              <a:t>Further Excel Functions</a:t>
            </a:r>
          </a:p>
          <a:p>
            <a:pPr marL="0" indent="0">
              <a:buNone/>
            </a:pPr>
            <a:r>
              <a:rPr lang="en-GB" b="1" dirty="0"/>
              <a:t>Read and practice on your own time </a:t>
            </a:r>
            <a:endParaRPr lang="en-GB" dirty="0"/>
          </a:p>
        </p:txBody>
      </p:sp>
      <p:pic>
        <p:nvPicPr>
          <p:cNvPr id="6" name="Picture 5">
            <a:extLst>
              <a:ext uri="{FF2B5EF4-FFF2-40B4-BE49-F238E27FC236}">
                <a16:creationId xmlns:a16="http://schemas.microsoft.com/office/drawing/2014/main" id="{5098AEC7-17FA-1514-8F80-226A486D5F3F}"/>
              </a:ext>
            </a:extLst>
          </p:cNvPr>
          <p:cNvPicPr>
            <a:picLocks noChangeAspect="1"/>
          </p:cNvPicPr>
          <p:nvPr/>
        </p:nvPicPr>
        <p:blipFill>
          <a:blip r:embed="rId2"/>
          <a:stretch>
            <a:fillRect/>
          </a:stretch>
        </p:blipFill>
        <p:spPr>
          <a:xfrm>
            <a:off x="4648200" y="1600200"/>
            <a:ext cx="4038600" cy="3917031"/>
          </a:xfrm>
          <a:prstGeom prst="rect">
            <a:avLst/>
          </a:prstGeom>
          <a:noFill/>
        </p:spPr>
      </p:pic>
      <p:sp>
        <p:nvSpPr>
          <p:cNvPr id="4" name="Date Placeholder 3">
            <a:extLst>
              <a:ext uri="{FF2B5EF4-FFF2-40B4-BE49-F238E27FC236}">
                <a16:creationId xmlns:a16="http://schemas.microsoft.com/office/drawing/2014/main" id="{19FEB569-1F9A-8156-6BD8-86721C8731D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06/02/2025</a:t>
            </a:fld>
            <a:endParaRPr lang="en-GB" altLang="en-US" sz="900"/>
          </a:p>
        </p:txBody>
      </p:sp>
      <p:sp>
        <p:nvSpPr>
          <p:cNvPr id="5" name="Slide Number Placeholder 4">
            <a:extLst>
              <a:ext uri="{FF2B5EF4-FFF2-40B4-BE49-F238E27FC236}">
                <a16:creationId xmlns:a16="http://schemas.microsoft.com/office/drawing/2014/main" id="{7C761328-8886-2B5F-2FB0-8125012386B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44</a:t>
            </a:fld>
            <a:endParaRPr lang="en-GB" altLang="en-US"/>
          </a:p>
        </p:txBody>
      </p:sp>
    </p:spTree>
    <p:extLst>
      <p:ext uri="{BB962C8B-B14F-4D97-AF65-F5344CB8AC3E}">
        <p14:creationId xmlns:p14="http://schemas.microsoft.com/office/powerpoint/2010/main" val="15427858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5">
            <a:extLst>
              <a:ext uri="{FF2B5EF4-FFF2-40B4-BE49-F238E27FC236}">
                <a16:creationId xmlns:a16="http://schemas.microsoft.com/office/drawing/2014/main" id="{170CA8EE-800E-DED1-0D1D-98AF888D0C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76577C3-0C45-4929-9524-5C01FA3B7A4B}" type="slidenum">
              <a:rPr lang="en-US" altLang="en-US" sz="1200" smtClean="0">
                <a:solidFill>
                  <a:srgbClr val="898989"/>
                </a:solidFill>
              </a:rPr>
              <a:pPr>
                <a:spcBef>
                  <a:spcPct val="0"/>
                </a:spcBef>
                <a:buFontTx/>
                <a:buNone/>
              </a:pPr>
              <a:t>45</a:t>
            </a:fld>
            <a:endParaRPr lang="en-US" altLang="en-US" sz="1200">
              <a:solidFill>
                <a:srgbClr val="898989"/>
              </a:solidFill>
            </a:endParaRPr>
          </a:p>
        </p:txBody>
      </p:sp>
      <p:sp>
        <p:nvSpPr>
          <p:cNvPr id="40962" name="Rectangle 2">
            <a:extLst>
              <a:ext uri="{FF2B5EF4-FFF2-40B4-BE49-F238E27FC236}">
                <a16:creationId xmlns:a16="http://schemas.microsoft.com/office/drawing/2014/main" id="{FE919D8E-EFBC-6569-18D0-038270256893}"/>
              </a:ext>
            </a:extLst>
          </p:cNvPr>
          <p:cNvSpPr>
            <a:spLocks noGrp="1"/>
          </p:cNvSpPr>
          <p:nvPr>
            <p:ph type="title"/>
          </p:nvPr>
        </p:nvSpPr>
        <p:spPr>
          <a:solidFill>
            <a:schemeClr val="accent1">
              <a:lumMod val="60000"/>
              <a:lumOff val="40000"/>
            </a:schemeClr>
          </a:solidFill>
        </p:spPr>
        <p:txBody>
          <a:bodyPr/>
          <a:lstStyle/>
          <a:p>
            <a:pPr eaLnBrk="1" hangingPunct="1"/>
            <a:r>
              <a:rPr lang="en-US" altLang="hu-HU" sz="3600" b="1" dirty="0">
                <a:latin typeface="Arial" panose="020B0604020202020204" pitchFamily="34" charset="0"/>
              </a:rPr>
              <a:t>Explicit values and cell references</a:t>
            </a:r>
          </a:p>
        </p:txBody>
      </p:sp>
      <p:sp>
        <p:nvSpPr>
          <p:cNvPr id="67588" name="Rectangle 3">
            <a:extLst>
              <a:ext uri="{FF2B5EF4-FFF2-40B4-BE49-F238E27FC236}">
                <a16:creationId xmlns:a16="http://schemas.microsoft.com/office/drawing/2014/main" id="{F582BD4E-B82C-ECE1-1EE9-FE727936C828}"/>
              </a:ext>
            </a:extLst>
          </p:cNvPr>
          <p:cNvSpPr>
            <a:spLocks noGrp="1" noChangeArrowheads="1"/>
          </p:cNvSpPr>
          <p:nvPr>
            <p:ph type="body" idx="1"/>
          </p:nvPr>
        </p:nvSpPr>
        <p:spPr>
          <a:xfrm>
            <a:off x="0" y="1988840"/>
            <a:ext cx="9144000" cy="3532485"/>
          </a:xfrm>
        </p:spPr>
        <p:txBody>
          <a:bodyPr>
            <a:normAutofit/>
          </a:bodyPr>
          <a:lstStyle/>
          <a:p>
            <a:pPr eaLnBrk="1" hangingPunct="1">
              <a:buFontTx/>
              <a:buNone/>
              <a:defRPr/>
            </a:pPr>
            <a:r>
              <a:rPr lang="en-US" altLang="hu-HU" sz="2400" dirty="0">
                <a:latin typeface="Arial" charset="0"/>
              </a:rPr>
              <a:t>    You can use both explicit values and cell references in a formula:</a:t>
            </a:r>
          </a:p>
          <a:p>
            <a:pPr eaLnBrk="1" hangingPunct="1">
              <a:defRPr/>
            </a:pPr>
            <a:endParaRPr lang="en-US" altLang="hu-HU" sz="2400" dirty="0">
              <a:latin typeface="Arial" charset="0"/>
            </a:endParaRPr>
          </a:p>
          <a:p>
            <a:pPr lvl="1" eaLnBrk="1" hangingPunct="1">
              <a:buFont typeface="Wingdings" panose="05000000000000000000" pitchFamily="2" charset="2"/>
              <a:buChar char="Ø"/>
              <a:defRPr/>
            </a:pPr>
            <a:r>
              <a:rPr lang="en-US" altLang="hu-HU" sz="2400" dirty="0">
                <a:latin typeface="Arial" charset="0"/>
              </a:rPr>
              <a:t>Formula with only cell references such as = a1*b1</a:t>
            </a:r>
          </a:p>
          <a:p>
            <a:pPr lvl="2" eaLnBrk="1" hangingPunct="1">
              <a:buFont typeface="Wingdings" panose="05000000000000000000" pitchFamily="2" charset="2"/>
              <a:buChar char="Ø"/>
              <a:defRPr/>
            </a:pPr>
            <a:endParaRPr lang="en-US" altLang="hu-HU" sz="1800" dirty="0">
              <a:latin typeface="Arial" charset="0"/>
            </a:endParaRPr>
          </a:p>
          <a:p>
            <a:pPr lvl="1" eaLnBrk="1" hangingPunct="1">
              <a:buFont typeface="Wingdings" panose="05000000000000000000" pitchFamily="2" charset="2"/>
              <a:buChar char="Ø"/>
              <a:defRPr/>
            </a:pPr>
            <a:r>
              <a:rPr lang="en-US" altLang="hu-HU" sz="2400" dirty="0">
                <a:latin typeface="Arial" charset="0"/>
              </a:rPr>
              <a:t>Formula with only literal values =100/27</a:t>
            </a:r>
          </a:p>
          <a:p>
            <a:pPr lvl="2" eaLnBrk="1" hangingPunct="1">
              <a:buFont typeface="Wingdings" panose="05000000000000000000" pitchFamily="2" charset="2"/>
              <a:buChar char="Ø"/>
              <a:defRPr/>
            </a:pPr>
            <a:endParaRPr lang="en-US" altLang="hu-HU" sz="1800" dirty="0">
              <a:latin typeface="Arial" charset="0"/>
            </a:endParaRPr>
          </a:p>
          <a:p>
            <a:pPr lvl="1" eaLnBrk="1" hangingPunct="1">
              <a:buFont typeface="Wingdings" panose="05000000000000000000" pitchFamily="2" charset="2"/>
              <a:buChar char="Ø"/>
              <a:defRPr/>
            </a:pPr>
            <a:r>
              <a:rPr lang="en-US" altLang="hu-HU" sz="2400" dirty="0">
                <a:latin typeface="Arial" charset="0"/>
              </a:rPr>
              <a:t>Formula with both cell references and literal values =a1/100</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93388-CA64-F00C-A5C6-E38DB28A964E}"/>
              </a:ext>
            </a:extLst>
          </p:cNvPr>
          <p:cNvSpPr>
            <a:spLocks noGrp="1"/>
          </p:cNvSpPr>
          <p:nvPr>
            <p:ph type="title"/>
          </p:nvPr>
        </p:nvSpPr>
        <p:spPr>
          <a:solidFill>
            <a:schemeClr val="accent1">
              <a:lumMod val="60000"/>
              <a:lumOff val="40000"/>
            </a:schemeClr>
          </a:solidFill>
        </p:spPr>
        <p:txBody>
          <a:bodyPr>
            <a:normAutofit fontScale="90000"/>
          </a:bodyPr>
          <a:lstStyle/>
          <a:p>
            <a:pPr>
              <a:defRPr/>
            </a:pPr>
            <a:r>
              <a:rPr lang="hu-HU" b="1" dirty="0" err="1"/>
              <a:t>Absolute</a:t>
            </a:r>
            <a:r>
              <a:rPr lang="hu-HU" b="1" dirty="0"/>
              <a:t> and </a:t>
            </a:r>
            <a:r>
              <a:rPr lang="hu-HU" b="1" dirty="0" err="1"/>
              <a:t>Relative</a:t>
            </a:r>
            <a:r>
              <a:rPr lang="hu-HU" b="1" dirty="0"/>
              <a:t> </a:t>
            </a:r>
            <a:r>
              <a:rPr lang="en-US" b="1" dirty="0"/>
              <a:t>References</a:t>
            </a:r>
            <a:br>
              <a:rPr lang="en-US" dirty="0"/>
            </a:br>
            <a:endParaRPr lang="en-US" dirty="0"/>
          </a:p>
        </p:txBody>
      </p:sp>
      <p:sp>
        <p:nvSpPr>
          <p:cNvPr id="3" name="Content Placeholder 2">
            <a:extLst>
              <a:ext uri="{FF2B5EF4-FFF2-40B4-BE49-F238E27FC236}">
                <a16:creationId xmlns:a16="http://schemas.microsoft.com/office/drawing/2014/main" id="{7D50677E-60EA-3E0F-FFEE-208D5E7E18E9}"/>
              </a:ext>
            </a:extLst>
          </p:cNvPr>
          <p:cNvSpPr>
            <a:spLocks noGrp="1"/>
          </p:cNvSpPr>
          <p:nvPr>
            <p:ph idx="1"/>
          </p:nvPr>
        </p:nvSpPr>
        <p:spPr>
          <a:xfrm>
            <a:off x="1115617" y="1628801"/>
            <a:ext cx="7344816" cy="3600400"/>
          </a:xfrm>
        </p:spPr>
        <p:txBody>
          <a:bodyPr>
            <a:normAutofit/>
          </a:bodyPr>
          <a:lstStyle/>
          <a:p>
            <a:pPr marL="0" indent="0">
              <a:buFont typeface="Arial" panose="020B0604020202020204" pitchFamily="34" charset="0"/>
              <a:buNone/>
              <a:defRPr/>
            </a:pPr>
            <a:r>
              <a:rPr lang="en-US" sz="2100" dirty="0"/>
              <a:t>By default, all cell references are </a:t>
            </a:r>
            <a:r>
              <a:rPr lang="en-US" sz="2100" b="1" dirty="0"/>
              <a:t>relative references</a:t>
            </a:r>
            <a:r>
              <a:rPr lang="en-US" sz="2100" dirty="0"/>
              <a:t>. </a:t>
            </a:r>
            <a:endParaRPr lang="hu-HU" sz="2100" dirty="0"/>
          </a:p>
          <a:p>
            <a:pPr>
              <a:defRPr/>
            </a:pPr>
            <a:r>
              <a:rPr lang="en-US" sz="2100" dirty="0"/>
              <a:t>When copied across multiple cells, they change based on the relative position of rows and columns. </a:t>
            </a:r>
            <a:endParaRPr lang="hu-HU" sz="2100" dirty="0"/>
          </a:p>
          <a:p>
            <a:pPr>
              <a:defRPr/>
            </a:pPr>
            <a:r>
              <a:rPr lang="en-US" sz="2100" dirty="0"/>
              <a:t>For example, if you copy the formula </a:t>
            </a:r>
            <a:r>
              <a:rPr lang="en-US" sz="2100" b="1" dirty="0"/>
              <a:t>=A1+B1</a:t>
            </a:r>
            <a:r>
              <a:rPr lang="en-US" sz="2100" dirty="0"/>
              <a:t> from row 1 to row 2, the formula will become</a:t>
            </a:r>
            <a:r>
              <a:rPr lang="en-US" sz="2100" b="1" dirty="0"/>
              <a:t> =A2+B2. </a:t>
            </a:r>
            <a:endParaRPr lang="hu-HU" sz="2100" b="1" dirty="0"/>
          </a:p>
          <a:p>
            <a:pPr>
              <a:defRPr/>
            </a:pPr>
            <a:r>
              <a:rPr lang="en-US" sz="2100" dirty="0"/>
              <a:t>Relative references are especially convenient whenever you need to </a:t>
            </a:r>
            <a:r>
              <a:rPr lang="en-US" sz="2100" b="1" dirty="0"/>
              <a:t>repeat</a:t>
            </a:r>
            <a:r>
              <a:rPr lang="en-US" sz="2100" dirty="0"/>
              <a:t> the same calculation across multiple rows or columns.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4387169B-A968-6E3D-45BF-7A15B86C2753}"/>
              </a:ext>
            </a:extLst>
          </p:cNvPr>
          <p:cNvSpPr>
            <a:spLocks noGrp="1"/>
          </p:cNvSpPr>
          <p:nvPr>
            <p:ph type="title"/>
          </p:nvPr>
        </p:nvSpPr>
        <p:spPr>
          <a:xfrm>
            <a:off x="457200" y="274638"/>
            <a:ext cx="8229600" cy="1426170"/>
          </a:xfrm>
          <a:solidFill>
            <a:schemeClr val="tx2">
              <a:lumMod val="20000"/>
              <a:lumOff val="80000"/>
            </a:schemeClr>
          </a:solidFill>
        </p:spPr>
        <p:txBody>
          <a:bodyPr>
            <a:normAutofit fontScale="90000"/>
          </a:bodyPr>
          <a:lstStyle/>
          <a:p>
            <a:pPr>
              <a:defRPr/>
            </a:pPr>
            <a:r>
              <a:rPr lang="hu-HU" altLang="hu-HU" b="1" dirty="0" err="1"/>
              <a:t>Absolute</a:t>
            </a:r>
            <a:r>
              <a:rPr lang="hu-HU" altLang="hu-HU" dirty="0">
                <a:solidFill>
                  <a:srgbClr val="324698"/>
                </a:solidFill>
                <a:cs typeface="Arial" pitchFamily="34" charset="0"/>
              </a:rPr>
              <a:t> </a:t>
            </a:r>
            <a:r>
              <a:rPr lang="hu-HU" altLang="hu-HU" b="1" dirty="0" err="1"/>
              <a:t>references</a:t>
            </a:r>
            <a:br>
              <a:rPr lang="hu-HU" altLang="hu-HU" dirty="0">
                <a:solidFill>
                  <a:srgbClr val="324698"/>
                </a:solidFill>
                <a:latin typeface="Signika"/>
                <a:cs typeface="Arial" pitchFamily="34" charset="0"/>
              </a:rPr>
            </a:br>
            <a:endParaRPr lang="hu-HU" dirty="0"/>
          </a:p>
        </p:txBody>
      </p:sp>
      <p:sp>
        <p:nvSpPr>
          <p:cNvPr id="3" name="Tartalom helye 2">
            <a:extLst>
              <a:ext uri="{FF2B5EF4-FFF2-40B4-BE49-F238E27FC236}">
                <a16:creationId xmlns:a16="http://schemas.microsoft.com/office/drawing/2014/main" id="{2AFF6A7F-D44F-C6E9-4F13-29EFD7FE406B}"/>
              </a:ext>
            </a:extLst>
          </p:cNvPr>
          <p:cNvSpPr>
            <a:spLocks noGrp="1"/>
          </p:cNvSpPr>
          <p:nvPr>
            <p:ph idx="1"/>
          </p:nvPr>
        </p:nvSpPr>
        <p:spPr>
          <a:xfrm>
            <a:off x="0" y="2284413"/>
            <a:ext cx="9144000" cy="1936675"/>
          </a:xfrm>
        </p:spPr>
        <p:txBody>
          <a:bodyPr>
            <a:normAutofit/>
          </a:bodyPr>
          <a:lstStyle/>
          <a:p>
            <a:pPr>
              <a:spcBef>
                <a:spcPct val="0"/>
              </a:spcBef>
              <a:buFont typeface="Wingdings" panose="05000000000000000000" pitchFamily="2" charset="2"/>
              <a:buChar char="q"/>
              <a:defRPr/>
            </a:pPr>
            <a:r>
              <a:rPr lang="en-GB" altLang="hu-HU" sz="1800" dirty="0"/>
              <a:t>There may be times when you do not want a cell reference to change when filling cells. </a:t>
            </a:r>
          </a:p>
          <a:p>
            <a:pPr>
              <a:spcBef>
                <a:spcPct val="0"/>
              </a:spcBef>
              <a:buFont typeface="Wingdings" panose="05000000000000000000" pitchFamily="2" charset="2"/>
              <a:buChar char="q"/>
              <a:defRPr/>
            </a:pPr>
            <a:r>
              <a:rPr lang="en-GB" altLang="hu-HU" sz="1800" dirty="0"/>
              <a:t>Absolute references do not change when copied or filled. </a:t>
            </a:r>
          </a:p>
          <a:p>
            <a:pPr>
              <a:spcBef>
                <a:spcPct val="0"/>
              </a:spcBef>
              <a:buFont typeface="Wingdings" panose="05000000000000000000" pitchFamily="2" charset="2"/>
              <a:buChar char="q"/>
              <a:defRPr/>
            </a:pPr>
            <a:r>
              <a:rPr lang="en-GB" altLang="hu-HU" sz="1800" dirty="0"/>
              <a:t>You can use an absolute reference to refer to the same cell.</a:t>
            </a:r>
          </a:p>
          <a:p>
            <a:pPr>
              <a:spcBef>
                <a:spcPct val="0"/>
              </a:spcBef>
              <a:buFont typeface="Wingdings" panose="05000000000000000000" pitchFamily="2" charset="2"/>
              <a:buChar char="q"/>
              <a:defRPr/>
            </a:pPr>
            <a:r>
              <a:rPr lang="en-GB" altLang="hu-HU" sz="1800" dirty="0"/>
              <a:t>An absolute reference is signed by the dollar sign.$ </a:t>
            </a:r>
            <a:r>
              <a:rPr lang="en-GB" altLang="hu-HU" sz="1800" dirty="0">
                <a:solidFill>
                  <a:srgbClr val="707880"/>
                </a:solidFill>
                <a:latin typeface="Droid Sans"/>
                <a:cs typeface="Arial" pitchFamily="34" charset="0"/>
              </a:rPr>
              <a:t>  </a:t>
            </a:r>
            <a:r>
              <a:rPr lang="en-GB" altLang="hu-HU" sz="2600" dirty="0">
                <a:solidFill>
                  <a:srgbClr val="707880"/>
                </a:solidFill>
                <a:latin typeface="Droid Sans"/>
                <a:cs typeface="Arial" pitchFamily="34" charset="0"/>
              </a:rPr>
              <a:t>                                                                      </a:t>
            </a:r>
          </a:p>
          <a:p>
            <a:pPr>
              <a:defRPr/>
            </a:pPr>
            <a:endParaRPr lang="en-GB" dirty="0"/>
          </a:p>
        </p:txBody>
      </p:sp>
      <p:sp>
        <p:nvSpPr>
          <p:cNvPr id="44035" name="Rectangle 1">
            <a:extLst>
              <a:ext uri="{FF2B5EF4-FFF2-40B4-BE49-F238E27FC236}">
                <a16:creationId xmlns:a16="http://schemas.microsoft.com/office/drawing/2014/main" id="{97989456-BE86-B7FB-1929-AA83CB0AEFCB}"/>
              </a:ext>
            </a:extLst>
          </p:cNvPr>
          <p:cNvSpPr>
            <a:spLocks noChangeArrowheads="1"/>
          </p:cNvSpPr>
          <p:nvPr/>
        </p:nvSpPr>
        <p:spPr bwMode="auto">
          <a:xfrm>
            <a:off x="1143000" y="769938"/>
            <a:ext cx="379413" cy="5175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241621" rIns="374929" bIns="134498" anchor="ctr">
            <a:spAutoFit/>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hu-HU" altLang="hu-HU" sz="900">
              <a:solidFill>
                <a:srgbClr val="707880"/>
              </a:solidFill>
              <a:latin typeface="Droid Sans"/>
            </a:endParaRPr>
          </a:p>
        </p:txBody>
      </p:sp>
      <p:pic>
        <p:nvPicPr>
          <p:cNvPr id="44036" name="Picture 2" descr="Screenshot of Graphic">
            <a:extLst>
              <a:ext uri="{FF2B5EF4-FFF2-40B4-BE49-F238E27FC236}">
                <a16:creationId xmlns:a16="http://schemas.microsoft.com/office/drawing/2014/main" id="{8FDE47F9-7798-BF78-476E-B9BF2F9066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5563" y="4293096"/>
            <a:ext cx="7782941"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F4D266C2-ED76-E908-9630-BD7A213222AE}"/>
              </a:ext>
            </a:extLst>
          </p:cNvPr>
          <p:cNvSpPr>
            <a:spLocks noGrp="1"/>
          </p:cNvSpPr>
          <p:nvPr>
            <p:ph type="title"/>
          </p:nvPr>
        </p:nvSpPr>
        <p:spPr>
          <a:solidFill>
            <a:schemeClr val="accent1">
              <a:lumMod val="40000"/>
              <a:lumOff val="60000"/>
            </a:schemeClr>
          </a:solidFill>
        </p:spPr>
        <p:txBody>
          <a:bodyPr/>
          <a:lstStyle/>
          <a:p>
            <a:r>
              <a:rPr lang="en-US" altLang="en-US" b="1" dirty="0"/>
              <a:t>Change the case of text</a:t>
            </a:r>
          </a:p>
        </p:txBody>
      </p:sp>
      <p:sp>
        <p:nvSpPr>
          <p:cNvPr id="3" name="Content Placeholder 2">
            <a:extLst>
              <a:ext uri="{FF2B5EF4-FFF2-40B4-BE49-F238E27FC236}">
                <a16:creationId xmlns:a16="http://schemas.microsoft.com/office/drawing/2014/main" id="{50D99C60-D96E-C388-0F4C-4EB566CA2BF8}"/>
              </a:ext>
            </a:extLst>
          </p:cNvPr>
          <p:cNvSpPr>
            <a:spLocks noGrp="1"/>
          </p:cNvSpPr>
          <p:nvPr>
            <p:ph idx="1"/>
          </p:nvPr>
        </p:nvSpPr>
        <p:spPr>
          <a:xfrm>
            <a:off x="593725" y="2365375"/>
            <a:ext cx="8047038" cy="3635375"/>
          </a:xfrm>
        </p:spPr>
        <p:txBody>
          <a:bodyPr>
            <a:normAutofit/>
          </a:bodyPr>
          <a:lstStyle/>
          <a:p>
            <a:pPr>
              <a:buFont typeface="Wingdings" panose="05000000000000000000" pitchFamily="2" charset="2"/>
              <a:buChar char="Ø"/>
              <a:defRPr/>
            </a:pPr>
            <a:r>
              <a:rPr lang="en-GB" sz="2000" dirty="0"/>
              <a:t>Unlike Microsoft Word, Microsoft Excel doesn't have a </a:t>
            </a:r>
            <a:r>
              <a:rPr lang="en-GB" sz="2000" b="1" dirty="0"/>
              <a:t>Change Case</a:t>
            </a:r>
            <a:r>
              <a:rPr lang="en-GB" sz="2000" dirty="0"/>
              <a:t> button for changing capitalisation. </a:t>
            </a:r>
          </a:p>
          <a:p>
            <a:pPr>
              <a:buFont typeface="Wingdings" panose="05000000000000000000" pitchFamily="2" charset="2"/>
              <a:buChar char="Ø"/>
              <a:defRPr/>
            </a:pPr>
            <a:r>
              <a:rPr lang="en-GB" sz="2000" dirty="0"/>
              <a:t>However, you can use  (take some time to follow the links)</a:t>
            </a:r>
          </a:p>
          <a:p>
            <a:pPr algn="ctr">
              <a:buFont typeface="Wingdings" panose="05000000000000000000" pitchFamily="2" charset="2"/>
              <a:buChar char="Ø"/>
              <a:defRPr/>
            </a:pPr>
            <a:r>
              <a:rPr lang="en-GB" sz="2000" dirty="0">
                <a:hlinkClick r:id="rId2"/>
              </a:rPr>
              <a:t>UPPER</a:t>
            </a:r>
            <a:endParaRPr lang="en-GB" sz="2000" dirty="0"/>
          </a:p>
          <a:p>
            <a:pPr algn="ctr">
              <a:buFont typeface="Wingdings" panose="05000000000000000000" pitchFamily="2" charset="2"/>
              <a:buChar char="Ø"/>
              <a:defRPr/>
            </a:pPr>
            <a:r>
              <a:rPr lang="en-GB" sz="2000" dirty="0">
                <a:hlinkClick r:id="rId3"/>
              </a:rPr>
              <a:t>LOWER</a:t>
            </a:r>
            <a:endParaRPr lang="en-GB" sz="2000" dirty="0"/>
          </a:p>
          <a:p>
            <a:pPr algn="ctr">
              <a:buFont typeface="Wingdings" panose="05000000000000000000" pitchFamily="2" charset="2"/>
              <a:buChar char="Ø"/>
              <a:defRPr/>
            </a:pPr>
            <a:r>
              <a:rPr lang="en-GB" sz="2000" dirty="0">
                <a:hlinkClick r:id="rId4"/>
              </a:rPr>
              <a:t>PROPER</a:t>
            </a:r>
            <a:r>
              <a:rPr lang="en-GB" sz="2000" dirty="0"/>
              <a:t> </a:t>
            </a:r>
          </a:p>
          <a:p>
            <a:pPr>
              <a:buFont typeface="Wingdings" panose="05000000000000000000" pitchFamily="2" charset="2"/>
              <a:buChar char="Ø"/>
              <a:defRPr/>
            </a:pPr>
            <a:r>
              <a:rPr lang="en-GB" sz="2000" dirty="0"/>
              <a:t>functions to automatically change the case of existing text to uppercase, lowercase, or proper case</a:t>
            </a:r>
            <a:r>
              <a:rPr lang="en-GB" sz="2400" dirty="0"/>
              <a:t>. </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73652C7A-9DD6-067B-08F7-ED79977D3A6C}"/>
              </a:ext>
            </a:extLst>
          </p:cNvPr>
          <p:cNvSpPr>
            <a:spLocks noGrp="1"/>
          </p:cNvSpPr>
          <p:nvPr>
            <p:ph type="title"/>
          </p:nvPr>
        </p:nvSpPr>
        <p:spPr>
          <a:solidFill>
            <a:schemeClr val="accent1">
              <a:lumMod val="40000"/>
              <a:lumOff val="60000"/>
            </a:schemeClr>
          </a:solidFill>
        </p:spPr>
        <p:txBody>
          <a:bodyPr/>
          <a:lstStyle/>
          <a:p>
            <a:r>
              <a:rPr lang="hu-HU" altLang="en-US" b="1" dirty="0"/>
              <a:t>Conditional Formatting</a:t>
            </a:r>
            <a:endParaRPr lang="en-US" altLang="en-US" b="1" dirty="0"/>
          </a:p>
        </p:txBody>
      </p:sp>
      <p:sp>
        <p:nvSpPr>
          <p:cNvPr id="3" name="Content Placeholder 2">
            <a:extLst>
              <a:ext uri="{FF2B5EF4-FFF2-40B4-BE49-F238E27FC236}">
                <a16:creationId xmlns:a16="http://schemas.microsoft.com/office/drawing/2014/main" id="{E737A0FB-6D83-F1BB-9010-CFF75C466568}"/>
              </a:ext>
            </a:extLst>
          </p:cNvPr>
          <p:cNvSpPr>
            <a:spLocks noGrp="1"/>
          </p:cNvSpPr>
          <p:nvPr>
            <p:ph idx="1"/>
          </p:nvPr>
        </p:nvSpPr>
        <p:spPr>
          <a:xfrm>
            <a:off x="457201" y="1772816"/>
            <a:ext cx="4659753" cy="2160240"/>
          </a:xfrm>
        </p:spPr>
        <p:txBody>
          <a:bodyPr>
            <a:normAutofit fontScale="25000" lnSpcReduction="20000"/>
          </a:bodyPr>
          <a:lstStyle/>
          <a:p>
            <a:pPr>
              <a:lnSpc>
                <a:spcPct val="170000"/>
              </a:lnSpc>
              <a:buFont typeface="Wingdings" panose="05000000000000000000" pitchFamily="2" charset="2"/>
              <a:buChar char="q"/>
              <a:defRPr/>
            </a:pPr>
            <a:r>
              <a:rPr lang="en-US" sz="4800" dirty="0" err="1"/>
              <a:t>Colour</a:t>
            </a:r>
            <a:r>
              <a:rPr lang="en-US" sz="4800" dirty="0"/>
              <a:t> Scales</a:t>
            </a:r>
            <a:r>
              <a:rPr lang="hu-HU" sz="4800" dirty="0"/>
              <a:t> - </a:t>
            </a:r>
            <a:r>
              <a:rPr lang="en-US" sz="4800" dirty="0"/>
              <a:t>More Rules</a:t>
            </a:r>
            <a:endParaRPr lang="hu-HU" sz="4800" dirty="0"/>
          </a:p>
          <a:p>
            <a:pPr>
              <a:lnSpc>
                <a:spcPct val="170000"/>
              </a:lnSpc>
              <a:buFont typeface="Wingdings" panose="05000000000000000000" pitchFamily="2" charset="2"/>
              <a:buChar char="q"/>
              <a:defRPr/>
            </a:pPr>
            <a:r>
              <a:rPr lang="hu-HU" sz="4800" dirty="0" err="1"/>
              <a:t>Clear</a:t>
            </a:r>
            <a:r>
              <a:rPr lang="hu-HU" sz="4800" dirty="0"/>
              <a:t> </a:t>
            </a:r>
            <a:r>
              <a:rPr lang="hu-HU" sz="4800" dirty="0" err="1"/>
              <a:t>Rules</a:t>
            </a:r>
            <a:r>
              <a:rPr lang="hu-HU" sz="4800" dirty="0"/>
              <a:t> – </a:t>
            </a:r>
            <a:r>
              <a:rPr lang="hu-HU" sz="4800" dirty="0" err="1"/>
              <a:t>From</a:t>
            </a:r>
            <a:r>
              <a:rPr lang="hu-HU" sz="4800" dirty="0"/>
              <a:t> </a:t>
            </a:r>
            <a:r>
              <a:rPr lang="hu-HU" sz="4800" dirty="0" err="1"/>
              <a:t>entire</a:t>
            </a:r>
            <a:r>
              <a:rPr lang="hu-HU" sz="4800" dirty="0"/>
              <a:t> </a:t>
            </a:r>
            <a:r>
              <a:rPr lang="hu-HU" sz="4800" dirty="0" err="1"/>
              <a:t>sheet</a:t>
            </a:r>
            <a:endParaRPr lang="hu-HU" sz="4800" dirty="0"/>
          </a:p>
          <a:p>
            <a:pPr>
              <a:lnSpc>
                <a:spcPct val="170000"/>
              </a:lnSpc>
              <a:buFont typeface="Wingdings" panose="05000000000000000000" pitchFamily="2" charset="2"/>
              <a:buChar char="q"/>
              <a:defRPr/>
            </a:pPr>
            <a:r>
              <a:rPr lang="en-US" sz="4800" dirty="0">
                <a:solidFill>
                  <a:srgbClr val="000000"/>
                </a:solidFill>
                <a:latin typeface="Arial" panose="020B0604020202020204" pitchFamily="34" charset="0"/>
                <a:cs typeface="Arial" panose="020B0604020202020204" pitchFamily="34" charset="0"/>
              </a:rPr>
              <a:t>Format only cells that contain</a:t>
            </a:r>
            <a:r>
              <a:rPr lang="hu-HU" sz="4800" dirty="0">
                <a:solidFill>
                  <a:srgbClr val="000000"/>
                </a:solidFill>
                <a:latin typeface="Arial" panose="020B0604020202020204" pitchFamily="34" charset="0"/>
                <a:cs typeface="Arial" panose="020B0604020202020204" pitchFamily="34" charset="0"/>
              </a:rPr>
              <a:t>…</a:t>
            </a:r>
          </a:p>
          <a:p>
            <a:pPr lvl="1">
              <a:lnSpc>
                <a:spcPct val="170000"/>
              </a:lnSpc>
              <a:buFont typeface="Wingdings" panose="05000000000000000000" pitchFamily="2" charset="2"/>
              <a:buChar char="q"/>
              <a:defRPr/>
            </a:pPr>
            <a:r>
              <a:rPr lang="hu-HU" sz="4800" dirty="0">
                <a:solidFill>
                  <a:srgbClr val="000000"/>
                </a:solidFill>
                <a:latin typeface="Arial" panose="020B0604020202020204" pitchFamily="34" charset="0"/>
                <a:cs typeface="Arial" panose="020B0604020202020204" pitchFamily="34" charset="0"/>
              </a:rPr>
              <a:t>Less </a:t>
            </a:r>
            <a:r>
              <a:rPr lang="hu-HU" sz="4800" dirty="0" err="1">
                <a:solidFill>
                  <a:srgbClr val="000000"/>
                </a:solidFill>
                <a:latin typeface="Arial" panose="020B0604020202020204" pitchFamily="34" charset="0"/>
                <a:cs typeface="Arial" panose="020B0604020202020204" pitchFamily="34" charset="0"/>
              </a:rPr>
              <a:t>than</a:t>
            </a:r>
            <a:r>
              <a:rPr lang="hu-HU" sz="4800" dirty="0">
                <a:solidFill>
                  <a:srgbClr val="000000"/>
                </a:solidFill>
                <a:latin typeface="Arial" panose="020B0604020202020204" pitchFamily="34" charset="0"/>
                <a:cs typeface="Arial" panose="020B0604020202020204" pitchFamily="34" charset="0"/>
              </a:rPr>
              <a:t> 50</a:t>
            </a:r>
          </a:p>
          <a:p>
            <a:pPr lvl="1">
              <a:lnSpc>
                <a:spcPct val="170000"/>
              </a:lnSpc>
              <a:buFont typeface="Wingdings" panose="05000000000000000000" pitchFamily="2" charset="2"/>
              <a:buChar char="q"/>
              <a:defRPr/>
            </a:pPr>
            <a:r>
              <a:rPr lang="en-US" sz="4800" dirty="0">
                <a:solidFill>
                  <a:srgbClr val="000000"/>
                </a:solidFill>
                <a:latin typeface="Arial" panose="020B0604020202020204" pitchFamily="34" charset="0"/>
                <a:cs typeface="Arial" panose="020B0604020202020204" pitchFamily="34" charset="0"/>
              </a:rPr>
              <a:t>Format button. </a:t>
            </a:r>
            <a:endParaRPr lang="hu-HU" sz="4800" dirty="0">
              <a:solidFill>
                <a:srgbClr val="000000"/>
              </a:solidFill>
              <a:latin typeface="Arial" panose="020B0604020202020204" pitchFamily="34" charset="0"/>
              <a:cs typeface="Arial" panose="020B0604020202020204" pitchFamily="34" charset="0"/>
            </a:endParaRPr>
          </a:p>
          <a:p>
            <a:pPr lvl="1">
              <a:lnSpc>
                <a:spcPct val="170000"/>
              </a:lnSpc>
              <a:buFont typeface="Wingdings" panose="05000000000000000000" pitchFamily="2" charset="2"/>
              <a:buChar char="q"/>
              <a:defRPr/>
            </a:pPr>
            <a:r>
              <a:rPr lang="en-US" sz="4800" dirty="0">
                <a:solidFill>
                  <a:srgbClr val="000000"/>
                </a:solidFill>
                <a:latin typeface="Arial" panose="020B0604020202020204" pitchFamily="34" charset="0"/>
                <a:cs typeface="Arial" panose="020B0604020202020204" pitchFamily="34" charset="0"/>
              </a:rPr>
              <a:t>Fill tab and choose a </a:t>
            </a:r>
            <a:r>
              <a:rPr lang="en-US" sz="4800" dirty="0" err="1">
                <a:solidFill>
                  <a:srgbClr val="000000"/>
                </a:solidFill>
                <a:latin typeface="Arial" panose="020B0604020202020204" pitchFamily="34" charset="0"/>
                <a:cs typeface="Arial" panose="020B0604020202020204" pitchFamily="34" charset="0"/>
              </a:rPr>
              <a:t>colour</a:t>
            </a:r>
            <a:r>
              <a:rPr lang="en-US" sz="4800" dirty="0">
                <a:solidFill>
                  <a:srgbClr val="000000"/>
                </a:solidFill>
                <a:latin typeface="Arial" panose="020B0604020202020204" pitchFamily="34" charset="0"/>
                <a:cs typeface="Arial" panose="020B0604020202020204" pitchFamily="34" charset="0"/>
              </a:rPr>
              <a:t>. </a:t>
            </a:r>
            <a:endParaRPr lang="hu-HU" sz="4800" dirty="0">
              <a:solidFill>
                <a:srgbClr val="000000"/>
              </a:solidFill>
              <a:latin typeface="Arial" panose="020B0604020202020204" pitchFamily="34" charset="0"/>
              <a:cs typeface="Arial" panose="020B0604020202020204" pitchFamily="34" charset="0"/>
            </a:endParaRPr>
          </a:p>
          <a:p>
            <a:pPr>
              <a:defRPr/>
            </a:pPr>
            <a:endParaRPr lang="hu-HU" dirty="0">
              <a:solidFill>
                <a:srgbClr val="000000"/>
              </a:solidFill>
              <a:latin typeface="Arial" panose="020B0604020202020204" pitchFamily="34" charset="0"/>
              <a:cs typeface="Arial" panose="020B0604020202020204" pitchFamily="34" charset="0"/>
            </a:endParaRPr>
          </a:p>
        </p:txBody>
      </p:sp>
      <p:pic>
        <p:nvPicPr>
          <p:cNvPr id="47107" name="Picture 2" descr="http://www.homeandlearn.co.uk/excel2007/images2016/section4/conditional_formatting.gif">
            <a:extLst>
              <a:ext uri="{FF2B5EF4-FFF2-40B4-BE49-F238E27FC236}">
                <a16:creationId xmlns:a16="http://schemas.microsoft.com/office/drawing/2014/main" id="{20D5BE68-E63F-1FB2-4FBB-79CB0A7F4D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678841"/>
            <a:ext cx="1285875" cy="1606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D3383963-88EB-4147-C106-AA02EF99C761}"/>
              </a:ext>
            </a:extLst>
          </p:cNvPr>
          <p:cNvSpPr>
            <a:spLocks noChangeArrowheads="1"/>
          </p:cNvSpPr>
          <p:nvPr/>
        </p:nvSpPr>
        <p:spPr bwMode="auto">
          <a:xfrm>
            <a:off x="5988050" y="1922463"/>
            <a:ext cx="138113" cy="2643187"/>
          </a:xfrm>
          <a:prstGeom prst="rect">
            <a:avLst/>
          </a:prstGeom>
          <a:noFill/>
          <a:ln>
            <a:noFill/>
          </a:ln>
          <a:effectLst/>
        </p:spPr>
        <p:txBody>
          <a:bodyPr wrap="none" lIns="68580" tIns="34290" rIns="68580" bIns="34290" anchor="ctr">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defTabSz="685800">
              <a:defRPr/>
            </a:pPr>
            <a:endParaRPr lang="en-US" sz="16725" dirty="0">
              <a:solidFill>
                <a:srgbClr val="000000"/>
              </a:solidFill>
            </a:endParaRPr>
          </a:p>
        </p:txBody>
      </p:sp>
      <p:pic>
        <p:nvPicPr>
          <p:cNvPr id="47109" name="Picture 4" descr="Format Cells rule">
            <a:extLst>
              <a:ext uri="{FF2B5EF4-FFF2-40B4-BE49-F238E27FC236}">
                <a16:creationId xmlns:a16="http://schemas.microsoft.com/office/drawing/2014/main" id="{96BEF1A2-8631-8043-3297-BB5D2B6EAF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8328" y="1705644"/>
            <a:ext cx="2936875"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6" descr="http://www.homeandlearn.co.uk/excel2007/images/2ConFormattingDB4.gif">
            <a:extLst>
              <a:ext uri="{FF2B5EF4-FFF2-40B4-BE49-F238E27FC236}">
                <a16:creationId xmlns:a16="http://schemas.microsoft.com/office/drawing/2014/main" id="{9A06BC2B-4137-6570-6C71-30E93AD1E98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4541837"/>
            <a:ext cx="9119042" cy="105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C2D8815B-5865-3F27-C8A0-8453DD39742D}"/>
              </a:ext>
            </a:extLst>
          </p:cNvPr>
          <p:cNvSpPr>
            <a:spLocks noGrp="1"/>
          </p:cNvSpPr>
          <p:nvPr>
            <p:ph type="title"/>
          </p:nvPr>
        </p:nvSpPr>
        <p:spPr>
          <a:solidFill>
            <a:schemeClr val="accent1">
              <a:lumMod val="60000"/>
              <a:lumOff val="40000"/>
            </a:schemeClr>
          </a:solidFill>
        </p:spPr>
        <p:txBody>
          <a:bodyPr/>
          <a:lstStyle/>
          <a:p>
            <a:pPr eaLnBrk="1" hangingPunct="1"/>
            <a:r>
              <a:rPr lang="en-US" altLang="en-US" sz="3300" b="1" dirty="0">
                <a:solidFill>
                  <a:srgbClr val="002060"/>
                </a:solidFill>
              </a:rPr>
              <a:t>AVERAGE</a:t>
            </a:r>
            <a:endParaRPr lang="en-US" altLang="en-US" b="1" dirty="0">
              <a:solidFill>
                <a:srgbClr val="002060"/>
              </a:solidFill>
            </a:endParaRPr>
          </a:p>
        </p:txBody>
      </p:sp>
      <p:sp>
        <p:nvSpPr>
          <p:cNvPr id="51202" name="Content Placeholder 2">
            <a:extLst>
              <a:ext uri="{FF2B5EF4-FFF2-40B4-BE49-F238E27FC236}">
                <a16:creationId xmlns:a16="http://schemas.microsoft.com/office/drawing/2014/main" id="{214B3A1F-6674-F562-46C9-D87D02A75D45}"/>
              </a:ext>
            </a:extLst>
          </p:cNvPr>
          <p:cNvSpPr>
            <a:spLocks noGrp="1"/>
          </p:cNvSpPr>
          <p:nvPr>
            <p:ph idx="1"/>
          </p:nvPr>
        </p:nvSpPr>
        <p:spPr>
          <a:xfrm>
            <a:off x="263525" y="2371725"/>
            <a:ext cx="5554663" cy="3395663"/>
          </a:xfrm>
        </p:spPr>
        <p:txBody>
          <a:bodyPr/>
          <a:lstStyle/>
          <a:p>
            <a:pPr marL="0" indent="0">
              <a:buFont typeface="Arial" panose="020B0604020202020204" pitchFamily="34" charset="0"/>
              <a:buNone/>
            </a:pPr>
            <a:r>
              <a:rPr lang="en-US" altLang="en-US" sz="2400" dirty="0"/>
              <a:t>When you click the FX button, you'll see the </a:t>
            </a:r>
            <a:r>
              <a:rPr lang="en-US" altLang="en-US" sz="2400" b="1" dirty="0"/>
              <a:t>Insert Function</a:t>
            </a:r>
            <a:r>
              <a:rPr lang="en-US" altLang="en-US" sz="2400" dirty="0"/>
              <a:t> dialogue box appear:</a:t>
            </a:r>
            <a:endParaRPr lang="hu-HU" altLang="en-US" sz="2400" dirty="0"/>
          </a:p>
          <a:p>
            <a:pPr marL="0" indent="0">
              <a:buFont typeface="Arial" panose="020B0604020202020204" pitchFamily="34" charset="0"/>
              <a:buNone/>
            </a:pPr>
            <a:endParaRPr lang="en-US" altLang="en-US" dirty="0"/>
          </a:p>
        </p:txBody>
      </p:sp>
      <p:pic>
        <p:nvPicPr>
          <p:cNvPr id="51203" name="Picture 2" descr="The Function Wizard in Excel 2007">
            <a:extLst>
              <a:ext uri="{FF2B5EF4-FFF2-40B4-BE49-F238E27FC236}">
                <a16:creationId xmlns:a16="http://schemas.microsoft.com/office/drawing/2014/main" id="{D7223D2C-F58C-E673-0665-1364C44305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1408112"/>
            <a:ext cx="2471738"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4" name="Picture 3" descr="Function bar in Excel 2013">
            <a:extLst>
              <a:ext uri="{FF2B5EF4-FFF2-40B4-BE49-F238E27FC236}">
                <a16:creationId xmlns:a16="http://schemas.microsoft.com/office/drawing/2014/main" id="{DF5DCDB1-7BA3-8E72-5181-0690CEF386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4663" y="2328863"/>
            <a:ext cx="344170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4" descr="The Insert Function dialogue box in Excel ">
            <a:extLst>
              <a:ext uri="{FF2B5EF4-FFF2-40B4-BE49-F238E27FC236}">
                <a16:creationId xmlns:a16="http://schemas.microsoft.com/office/drawing/2014/main" id="{93F3987C-F924-9F65-B357-C4A544381B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525" y="3163888"/>
            <a:ext cx="4000500" cy="274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6" name="Picture 5" descr="Function Arguments">
            <a:extLst>
              <a:ext uri="{FF2B5EF4-FFF2-40B4-BE49-F238E27FC236}">
                <a16:creationId xmlns:a16="http://schemas.microsoft.com/office/drawing/2014/main" id="{C6FADB5D-006F-F7F3-D537-59003DE496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64025" y="3127375"/>
            <a:ext cx="4732338" cy="280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5949F25B-5949-E0B9-CB58-C7B683D11901}"/>
              </a:ext>
            </a:extLst>
          </p:cNvPr>
          <p:cNvSpPr>
            <a:spLocks noGrp="1"/>
          </p:cNvSpPr>
          <p:nvPr>
            <p:ph type="title"/>
          </p:nvPr>
        </p:nvSpPr>
        <p:spPr>
          <a:solidFill>
            <a:schemeClr val="accent1">
              <a:lumMod val="60000"/>
              <a:lumOff val="40000"/>
            </a:schemeClr>
          </a:solidFill>
        </p:spPr>
        <p:txBody>
          <a:bodyPr/>
          <a:lstStyle/>
          <a:p>
            <a:pPr eaLnBrk="1" hangingPunct="1"/>
            <a:r>
              <a:rPr lang="en-US" altLang="en-US" sz="3300" b="1" dirty="0">
                <a:solidFill>
                  <a:srgbClr val="002060"/>
                </a:solidFill>
              </a:rPr>
              <a:t>MAX</a:t>
            </a:r>
            <a:r>
              <a:rPr lang="en-US" altLang="en-US" sz="3300" b="1" dirty="0"/>
              <a:t>, MIN</a:t>
            </a:r>
            <a:endParaRPr lang="en-US" altLang="en-US" b="1" dirty="0"/>
          </a:p>
        </p:txBody>
      </p:sp>
      <p:sp>
        <p:nvSpPr>
          <p:cNvPr id="3" name="Content Placeholder 2">
            <a:extLst>
              <a:ext uri="{FF2B5EF4-FFF2-40B4-BE49-F238E27FC236}">
                <a16:creationId xmlns:a16="http://schemas.microsoft.com/office/drawing/2014/main" id="{750C4942-DB91-2E3F-FAA5-55B51D7918DF}"/>
              </a:ext>
            </a:extLst>
          </p:cNvPr>
          <p:cNvSpPr>
            <a:spLocks noGrp="1"/>
          </p:cNvSpPr>
          <p:nvPr>
            <p:ph idx="1"/>
          </p:nvPr>
        </p:nvSpPr>
        <p:spPr>
          <a:xfrm>
            <a:off x="457200" y="1600200"/>
            <a:ext cx="8229600" cy="3916363"/>
          </a:xfrm>
        </p:spPr>
        <p:txBody>
          <a:bodyPr/>
          <a:lstStyle/>
          <a:p>
            <a:pPr marL="0" indent="0" algn="ctr">
              <a:buFont typeface="Arial" panose="020B0604020202020204" pitchFamily="34" charset="0"/>
              <a:buNone/>
              <a:defRPr/>
            </a:pPr>
            <a:r>
              <a:rPr lang="en-GB" sz="3000" dirty="0"/>
              <a:t>Returns the maximum and minimum number from an array/table</a:t>
            </a:r>
          </a:p>
          <a:p>
            <a:pPr>
              <a:defRPr/>
            </a:pPr>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294D8A02-8487-D492-4607-9C4BF15DF50F}"/>
              </a:ext>
            </a:extLst>
          </p:cNvPr>
          <p:cNvSpPr>
            <a:spLocks noGrp="1"/>
          </p:cNvSpPr>
          <p:nvPr>
            <p:ph type="title"/>
          </p:nvPr>
        </p:nvSpPr>
        <p:spPr>
          <a:solidFill>
            <a:schemeClr val="accent1">
              <a:lumMod val="60000"/>
              <a:lumOff val="40000"/>
            </a:schemeClr>
          </a:solidFill>
        </p:spPr>
        <p:txBody>
          <a:bodyPr/>
          <a:lstStyle/>
          <a:p>
            <a:r>
              <a:rPr lang="en-GB" altLang="en-US" b="1" dirty="0"/>
              <a:t>Calculate percentage</a:t>
            </a:r>
          </a:p>
        </p:txBody>
      </p:sp>
      <p:sp>
        <p:nvSpPr>
          <p:cNvPr id="53250" name="Content Placeholder 2">
            <a:extLst>
              <a:ext uri="{FF2B5EF4-FFF2-40B4-BE49-F238E27FC236}">
                <a16:creationId xmlns:a16="http://schemas.microsoft.com/office/drawing/2014/main" id="{B86E73F6-A2FC-7980-F56F-1D08CC3F581D}"/>
              </a:ext>
            </a:extLst>
          </p:cNvPr>
          <p:cNvSpPr>
            <a:spLocks noGrp="1"/>
          </p:cNvSpPr>
          <p:nvPr>
            <p:ph idx="1"/>
          </p:nvPr>
        </p:nvSpPr>
        <p:spPr>
          <a:xfrm>
            <a:off x="457200" y="1600200"/>
            <a:ext cx="8229600" cy="3916363"/>
          </a:xfrm>
        </p:spPr>
        <p:txBody>
          <a:bodyPr/>
          <a:lstStyle/>
          <a:p>
            <a:pPr lvl="1">
              <a:buFont typeface="Wingdings" panose="05000000000000000000" pitchFamily="2" charset="2"/>
              <a:buChar char="Ø"/>
            </a:pPr>
            <a:r>
              <a:rPr lang="en-GB" altLang="en-US" sz="3000" dirty="0"/>
              <a:t>Percentage: =B2/C2</a:t>
            </a:r>
          </a:p>
          <a:p>
            <a:pPr lvl="1">
              <a:buFont typeface="Wingdings" panose="05000000000000000000" pitchFamily="2" charset="2"/>
              <a:buChar char="Ø"/>
            </a:pPr>
            <a:r>
              <a:rPr lang="en-GB" altLang="en-US" sz="3000" dirty="0"/>
              <a:t>Percent change: =(I2-H2)/I2</a:t>
            </a:r>
          </a:p>
          <a:p>
            <a:pPr lvl="1">
              <a:buFont typeface="Wingdings" panose="05000000000000000000" pitchFamily="2" charset="2"/>
              <a:buChar char="Ø"/>
            </a:pPr>
            <a:r>
              <a:rPr lang="en-GB" altLang="en-US" sz="3000" dirty="0"/>
              <a:t>Format cell – Percentage</a:t>
            </a:r>
          </a:p>
          <a:p>
            <a:pPr>
              <a:buFont typeface="Wingdings" panose="05000000000000000000" pitchFamily="2" charset="2"/>
              <a:buChar char="Ø"/>
            </a:pPr>
            <a:r>
              <a:rPr lang="en-GB" altLang="en-US" sz="3000" dirty="0"/>
              <a:t>Replace a formula with its value</a:t>
            </a:r>
          </a:p>
          <a:p>
            <a:pPr lvl="1">
              <a:buFont typeface="Wingdings" panose="05000000000000000000" pitchFamily="2" charset="2"/>
              <a:buChar char="Ø"/>
            </a:pPr>
            <a:r>
              <a:rPr lang="en-GB" altLang="en-US" sz="3000" dirty="0"/>
              <a:t>Copy</a:t>
            </a:r>
          </a:p>
          <a:p>
            <a:pPr lvl="1">
              <a:buFont typeface="Wingdings" panose="05000000000000000000" pitchFamily="2" charset="2"/>
              <a:buChar char="Ø"/>
            </a:pPr>
            <a:r>
              <a:rPr lang="en-GB" altLang="en-US" sz="3000" dirty="0"/>
              <a:t>Paste Values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7A93FE41-2530-3B76-9D33-76DAF574F6BB}"/>
              </a:ext>
            </a:extLst>
          </p:cNvPr>
          <p:cNvSpPr>
            <a:spLocks noGrp="1"/>
          </p:cNvSpPr>
          <p:nvPr>
            <p:ph type="title"/>
          </p:nvPr>
        </p:nvSpPr>
        <p:spPr>
          <a:solidFill>
            <a:schemeClr val="accent1">
              <a:lumMod val="60000"/>
              <a:lumOff val="40000"/>
            </a:schemeClr>
          </a:solidFill>
        </p:spPr>
        <p:txBody>
          <a:bodyPr/>
          <a:lstStyle/>
          <a:p>
            <a:r>
              <a:rPr lang="hu-HU" altLang="en-US" b="1" dirty="0"/>
              <a:t>The PMT financial function</a:t>
            </a:r>
            <a:endParaRPr lang="en-US" altLang="en-US" b="1" dirty="0"/>
          </a:p>
        </p:txBody>
      </p:sp>
      <p:sp>
        <p:nvSpPr>
          <p:cNvPr id="54274" name="Content Placeholder 2">
            <a:extLst>
              <a:ext uri="{FF2B5EF4-FFF2-40B4-BE49-F238E27FC236}">
                <a16:creationId xmlns:a16="http://schemas.microsoft.com/office/drawing/2014/main" id="{7337813E-16E3-DBFB-6840-3D12E9391FA5}"/>
              </a:ext>
            </a:extLst>
          </p:cNvPr>
          <p:cNvSpPr>
            <a:spLocks noGrp="1"/>
          </p:cNvSpPr>
          <p:nvPr>
            <p:ph idx="1"/>
          </p:nvPr>
        </p:nvSpPr>
        <p:spPr>
          <a:xfrm>
            <a:off x="457200" y="1600200"/>
            <a:ext cx="8229600" cy="3916363"/>
          </a:xfrm>
        </p:spPr>
        <p:txBody>
          <a:bodyPr/>
          <a:lstStyle/>
          <a:p>
            <a:pPr>
              <a:buFont typeface="Wingdings" panose="05000000000000000000" pitchFamily="2" charset="2"/>
              <a:buChar char="Ø"/>
            </a:pPr>
            <a:r>
              <a:rPr lang="en-GB" altLang="en-US" sz="2400" dirty="0"/>
              <a:t>Monthly payment amounts on a loan, or how much per month a mortgage will cost you</a:t>
            </a:r>
          </a:p>
          <a:p>
            <a:pPr>
              <a:buFont typeface="Wingdings" panose="05000000000000000000" pitchFamily="2" charset="2"/>
              <a:buChar char="Ø"/>
            </a:pPr>
            <a:r>
              <a:rPr lang="en-GB" altLang="en-US" sz="2400" dirty="0"/>
              <a:t>The interest rate given to us by the bank is 8% per year. For the PMT( ) function, we need to divide this figure by 12 (the number of months in a year): = 8%/12</a:t>
            </a:r>
          </a:p>
          <a:p>
            <a:pPr>
              <a:buFont typeface="Wingdings" panose="05000000000000000000" pitchFamily="2" charset="2"/>
              <a:buChar char="Ø"/>
            </a:pPr>
            <a:r>
              <a:rPr lang="en-GB" altLang="en-US" sz="2400" dirty="0"/>
              <a:t>Number of payments for five years: = 12 * 5</a:t>
            </a:r>
          </a:p>
          <a:p>
            <a:pPr>
              <a:buFont typeface="Wingdings" panose="05000000000000000000" pitchFamily="2" charset="2"/>
              <a:buChar char="Ø"/>
            </a:pPr>
            <a:r>
              <a:rPr lang="en-GB" altLang="en-US" sz="2400" dirty="0"/>
              <a:t>Present value: =B1</a:t>
            </a:r>
          </a:p>
          <a:p>
            <a:pPr>
              <a:buFont typeface="Wingdings" panose="05000000000000000000" pitchFamily="2" charset="2"/>
              <a:buChar char="Ø"/>
            </a:pPr>
            <a:r>
              <a:rPr lang="en-GB" altLang="en-US" sz="2400" dirty="0"/>
              <a:t>Monthly Payment: PMT</a:t>
            </a:r>
          </a:p>
          <a:p>
            <a:pPr>
              <a:buFont typeface="Wingdings" panose="05000000000000000000" pitchFamily="2" charset="2"/>
              <a:buChar char="Ø"/>
            </a:pPr>
            <a:r>
              <a:rPr lang="en-GB" altLang="en-US" sz="2400" dirty="0"/>
              <a:t>Total Paid Back: =D4*B4</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Cím 1">
            <a:extLst>
              <a:ext uri="{FF2B5EF4-FFF2-40B4-BE49-F238E27FC236}">
                <a16:creationId xmlns:a16="http://schemas.microsoft.com/office/drawing/2014/main" id="{70A2B058-41D3-0E38-B382-D87677DBB5E6}"/>
              </a:ext>
            </a:extLst>
          </p:cNvPr>
          <p:cNvSpPr>
            <a:spLocks noGrp="1"/>
          </p:cNvSpPr>
          <p:nvPr>
            <p:ph type="title"/>
          </p:nvPr>
        </p:nvSpPr>
        <p:spPr>
          <a:solidFill>
            <a:schemeClr val="accent1">
              <a:lumMod val="60000"/>
              <a:lumOff val="40000"/>
            </a:schemeClr>
          </a:solidFill>
        </p:spPr>
        <p:txBody>
          <a:bodyPr/>
          <a:lstStyle/>
          <a:p>
            <a:r>
              <a:rPr lang="en-US" altLang="en-US" b="1" dirty="0"/>
              <a:t>TRUE, FALSE, IF function</a:t>
            </a:r>
            <a:endParaRPr lang="hu-HU" altLang="en-US" b="1" dirty="0"/>
          </a:p>
        </p:txBody>
      </p:sp>
      <p:sp>
        <p:nvSpPr>
          <p:cNvPr id="55298" name="Tartalom helye 2">
            <a:extLst>
              <a:ext uri="{FF2B5EF4-FFF2-40B4-BE49-F238E27FC236}">
                <a16:creationId xmlns:a16="http://schemas.microsoft.com/office/drawing/2014/main" id="{86D8A3E8-F15E-1D41-048C-36AF8847B537}"/>
              </a:ext>
            </a:extLst>
          </p:cNvPr>
          <p:cNvSpPr>
            <a:spLocks noGrp="1"/>
          </p:cNvSpPr>
          <p:nvPr>
            <p:ph idx="1"/>
          </p:nvPr>
        </p:nvSpPr>
        <p:spPr>
          <a:xfrm>
            <a:off x="457200" y="1600200"/>
            <a:ext cx="8229600" cy="3916363"/>
          </a:xfrm>
        </p:spPr>
        <p:txBody>
          <a:bodyPr/>
          <a:lstStyle/>
          <a:p>
            <a:pPr>
              <a:buFont typeface="Wingdings" panose="05000000000000000000" pitchFamily="2" charset="2"/>
              <a:buChar char="Ø"/>
            </a:pPr>
            <a:r>
              <a:rPr lang="en-US" altLang="en-US" sz="2400" dirty="0"/>
              <a:t>The IF function allows you to make logical comparisons between a value and what you expect. </a:t>
            </a:r>
          </a:p>
          <a:p>
            <a:pPr>
              <a:buFont typeface="Wingdings" panose="05000000000000000000" pitchFamily="2" charset="2"/>
              <a:buChar char="Ø"/>
            </a:pPr>
            <a:r>
              <a:rPr lang="en-US" altLang="en-US" sz="2400" dirty="0"/>
              <a:t>IF(Something is True, then do something, otherwise do something else)</a:t>
            </a:r>
          </a:p>
          <a:p>
            <a:pPr>
              <a:buFont typeface="Wingdings" panose="05000000000000000000" pitchFamily="2" charset="2"/>
              <a:buChar char="Ø"/>
            </a:pPr>
            <a:r>
              <a:rPr lang="en-US" altLang="en-US" sz="2400" dirty="0"/>
              <a:t>So an IF statement can have two results. The first result is if your comparison is True, the second if your comparison is False.</a:t>
            </a:r>
          </a:p>
          <a:p>
            <a:pPr>
              <a:buFont typeface="Wingdings" panose="05000000000000000000" pitchFamily="2" charset="2"/>
              <a:buChar char="Ø"/>
            </a:pPr>
            <a:r>
              <a:rPr lang="en-US" altLang="en-US" sz="2400" dirty="0"/>
              <a:t>TRUE and FLASE is automatically calculated by Excel:</a:t>
            </a:r>
          </a:p>
          <a:p>
            <a:pPr>
              <a:buFont typeface="Wingdings" panose="05000000000000000000" pitchFamily="2" charset="2"/>
              <a:buChar char="Ø"/>
            </a:pPr>
            <a:r>
              <a:rPr lang="en-US" altLang="en-US" sz="2400" dirty="0"/>
              <a:t>=A1=B1</a:t>
            </a:r>
            <a:r>
              <a:rPr lang="hu-HU" altLang="en-US" sz="2400" dirty="0"/>
              <a:t> -</a:t>
            </a:r>
            <a:r>
              <a:rPr lang="en-US" altLang="en-US" sz="2400" dirty="0"/>
              <a:t> if the cells con</a:t>
            </a:r>
            <a:r>
              <a:rPr lang="hu-HU" altLang="en-US" sz="2400" dirty="0"/>
              <a:t>tain the same value </a:t>
            </a:r>
            <a:r>
              <a:rPr lang="hu-HU" altLang="en-US" sz="2400" dirty="0">
                <a:sym typeface="Wingdings" panose="05000000000000000000" pitchFamily="2" charset="2"/>
              </a:rPr>
              <a:t> TRUE, </a:t>
            </a:r>
            <a:r>
              <a:rPr lang="hu-HU" altLang="en-US" sz="2400" dirty="0"/>
              <a:t>-</a:t>
            </a:r>
            <a:r>
              <a:rPr lang="en-US" altLang="en-US" sz="2400" dirty="0"/>
              <a:t> if the cells con</a:t>
            </a:r>
            <a:r>
              <a:rPr lang="hu-HU" altLang="en-US" sz="2400" dirty="0"/>
              <a:t>tain different value </a:t>
            </a:r>
            <a:r>
              <a:rPr lang="hu-HU" altLang="en-US" sz="2400" dirty="0">
                <a:sym typeface="Wingdings" panose="05000000000000000000" pitchFamily="2" charset="2"/>
              </a:rPr>
              <a:t> FALSE</a:t>
            </a:r>
            <a:endParaRPr lang="en-US" altLang="en-US" sz="2400" dirty="0"/>
          </a:p>
          <a:p>
            <a:endParaRPr lang="en-US" altLang="en-US" dirty="0"/>
          </a:p>
          <a:p>
            <a:endParaRPr lang="hu-HU" altLang="en-US"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1" name="Picture 3">
            <a:extLst>
              <a:ext uri="{FF2B5EF4-FFF2-40B4-BE49-F238E27FC236}">
                <a16:creationId xmlns:a16="http://schemas.microsoft.com/office/drawing/2014/main" id="{6E9A5FAB-CCFD-08F7-355F-4E133FD5F9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Cím 1">
            <a:extLst>
              <a:ext uri="{FF2B5EF4-FFF2-40B4-BE49-F238E27FC236}">
                <a16:creationId xmlns:a16="http://schemas.microsoft.com/office/drawing/2014/main" id="{24C406B1-C54B-EDFE-4E75-6752BA32944D}"/>
              </a:ext>
            </a:extLst>
          </p:cNvPr>
          <p:cNvSpPr>
            <a:spLocks noGrp="1"/>
          </p:cNvSpPr>
          <p:nvPr>
            <p:ph type="title"/>
          </p:nvPr>
        </p:nvSpPr>
        <p:spPr>
          <a:solidFill>
            <a:schemeClr val="accent1">
              <a:lumMod val="60000"/>
              <a:lumOff val="40000"/>
            </a:schemeClr>
          </a:solidFill>
        </p:spPr>
        <p:txBody>
          <a:bodyPr/>
          <a:lstStyle/>
          <a:p>
            <a:r>
              <a:rPr lang="en-GB" altLang="en-US" b="1" dirty="0"/>
              <a:t>Goal Seek</a:t>
            </a:r>
          </a:p>
        </p:txBody>
      </p:sp>
      <p:sp>
        <p:nvSpPr>
          <p:cNvPr id="3" name="Tartalom helye 2">
            <a:extLst>
              <a:ext uri="{FF2B5EF4-FFF2-40B4-BE49-F238E27FC236}">
                <a16:creationId xmlns:a16="http://schemas.microsoft.com/office/drawing/2014/main" id="{FA36EF3E-4406-B326-E32F-5CB585E4623B}"/>
              </a:ext>
            </a:extLst>
          </p:cNvPr>
          <p:cNvSpPr>
            <a:spLocks noGrp="1"/>
          </p:cNvSpPr>
          <p:nvPr>
            <p:ph idx="1"/>
          </p:nvPr>
        </p:nvSpPr>
        <p:spPr>
          <a:xfrm>
            <a:off x="903288" y="1611313"/>
            <a:ext cx="7337425" cy="3635375"/>
          </a:xfrm>
        </p:spPr>
        <p:txBody>
          <a:bodyPr>
            <a:normAutofit fontScale="92500" lnSpcReduction="10000"/>
          </a:bodyPr>
          <a:lstStyle/>
          <a:p>
            <a:pPr>
              <a:buFont typeface="Wingdings" panose="05000000000000000000" pitchFamily="2" charset="2"/>
              <a:buChar char="q"/>
              <a:defRPr/>
            </a:pPr>
            <a:r>
              <a:rPr lang="en-GB" sz="2100" dirty="0"/>
              <a:t>You know the result of a calculation, but you don’t know either of the values</a:t>
            </a:r>
          </a:p>
          <a:p>
            <a:pPr>
              <a:buFont typeface="Wingdings" panose="05000000000000000000" pitchFamily="2" charset="2"/>
              <a:buChar char="q"/>
              <a:defRPr/>
            </a:pPr>
            <a:r>
              <a:rPr lang="en-GB" sz="2100" dirty="0"/>
              <a:t>Simple example: </a:t>
            </a:r>
          </a:p>
          <a:p>
            <a:pPr lvl="1">
              <a:buFont typeface="Wingdings" panose="05000000000000000000" pitchFamily="2" charset="2"/>
              <a:buChar char="ü"/>
              <a:defRPr/>
            </a:pPr>
            <a:r>
              <a:rPr lang="en-GB" sz="2100" dirty="0"/>
              <a:t>you know, that 7 times something is 56, type the calculation with cell references: =B8*C8, the result will be 7*0=0</a:t>
            </a:r>
          </a:p>
          <a:p>
            <a:pPr lvl="1">
              <a:buFont typeface="Wingdings" panose="05000000000000000000" pitchFamily="2" charset="2"/>
              <a:buChar char="ü"/>
              <a:defRPr/>
            </a:pPr>
            <a:r>
              <a:rPr lang="en-GB" sz="2100" dirty="0"/>
              <a:t>You want to change the result to 56</a:t>
            </a:r>
          </a:p>
          <a:p>
            <a:pPr lvl="1">
              <a:buFont typeface="Wingdings" panose="05000000000000000000" pitchFamily="2" charset="2"/>
              <a:buChar char="ü"/>
              <a:defRPr/>
            </a:pPr>
            <a:r>
              <a:rPr lang="en-GB" sz="2100" dirty="0"/>
              <a:t>Select the cell that contains the formula. In this case, that's D8.</a:t>
            </a:r>
          </a:p>
          <a:p>
            <a:pPr lvl="1">
              <a:buFont typeface="Wingdings" panose="05000000000000000000" pitchFamily="2" charset="2"/>
              <a:buChar char="ü"/>
              <a:defRPr/>
            </a:pPr>
            <a:r>
              <a:rPr lang="en-GB" sz="2100" dirty="0"/>
              <a:t>Click the Data tab, What-If Analysis and choose Goal Seek </a:t>
            </a:r>
          </a:p>
          <a:p>
            <a:pPr lvl="1">
              <a:buFont typeface="Wingdings" panose="05000000000000000000" pitchFamily="2" charset="2"/>
              <a:buChar char="ü"/>
              <a:defRPr/>
            </a:pPr>
            <a:r>
              <a:rPr lang="en-GB" sz="2100" dirty="0"/>
              <a:t>Set cell: D8, To value: type 56, By changing cell: C8, Enter</a:t>
            </a:r>
          </a:p>
          <a:p>
            <a:pPr lvl="1">
              <a:buFont typeface="Wingdings" panose="05000000000000000000" pitchFamily="2" charset="2"/>
              <a:buChar char="ü"/>
              <a:defRPr/>
            </a:pPr>
            <a:r>
              <a:rPr lang="en-GB" sz="2100" dirty="0"/>
              <a:t>The result will change to 56</a:t>
            </a:r>
          </a:p>
          <a:p>
            <a:pPr>
              <a:defRPr/>
            </a:pPr>
            <a:endParaRPr lang="en-GB" sz="21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a:extLst>
              <a:ext uri="{FF2B5EF4-FFF2-40B4-BE49-F238E27FC236}">
                <a16:creationId xmlns:a16="http://schemas.microsoft.com/office/drawing/2014/main" id="{27CBAFDA-F692-CEF5-8ADC-6042CE1BF49A}"/>
              </a:ext>
            </a:extLst>
          </p:cNvPr>
          <p:cNvSpPr>
            <a:spLocks noGrp="1"/>
          </p:cNvSpPr>
          <p:nvPr>
            <p:ph type="title"/>
          </p:nvPr>
        </p:nvSpPr>
        <p:spPr>
          <a:solidFill>
            <a:schemeClr val="accent1">
              <a:lumMod val="60000"/>
              <a:lumOff val="40000"/>
            </a:schemeClr>
          </a:solidFill>
        </p:spPr>
        <p:txBody>
          <a:bodyPr/>
          <a:lstStyle/>
          <a:p>
            <a:r>
              <a:rPr lang="en-US" altLang="en-US" b="1" dirty="0"/>
              <a:t>Pivot-tables</a:t>
            </a:r>
            <a:r>
              <a:rPr lang="en-US" altLang="en-US" dirty="0"/>
              <a:t> </a:t>
            </a:r>
          </a:p>
        </p:txBody>
      </p:sp>
      <p:sp>
        <p:nvSpPr>
          <p:cNvPr id="3" name="Content Placeholder 2">
            <a:extLst>
              <a:ext uri="{FF2B5EF4-FFF2-40B4-BE49-F238E27FC236}">
                <a16:creationId xmlns:a16="http://schemas.microsoft.com/office/drawing/2014/main" id="{C0897751-41B3-AE50-54C6-C402BA47F48E}"/>
              </a:ext>
            </a:extLst>
          </p:cNvPr>
          <p:cNvSpPr>
            <a:spLocks noGrp="1"/>
          </p:cNvSpPr>
          <p:nvPr>
            <p:ph idx="1"/>
          </p:nvPr>
        </p:nvSpPr>
        <p:spPr>
          <a:xfrm>
            <a:off x="457200" y="1556793"/>
            <a:ext cx="8229600" cy="4104456"/>
          </a:xfrm>
        </p:spPr>
        <p:txBody>
          <a:bodyPr>
            <a:normAutofit/>
          </a:bodyPr>
          <a:lstStyle/>
          <a:p>
            <a:pPr>
              <a:lnSpc>
                <a:spcPct val="150000"/>
              </a:lnSpc>
              <a:buFont typeface="Wingdings" panose="05000000000000000000" pitchFamily="2" charset="2"/>
              <a:buChar char="Ø"/>
              <a:defRPr/>
            </a:pPr>
            <a:r>
              <a:rPr lang="en-GB" sz="1800" dirty="0"/>
              <a:t>To create meaningful reports and interactive charts and dashboards.</a:t>
            </a:r>
          </a:p>
          <a:p>
            <a:pPr>
              <a:lnSpc>
                <a:spcPct val="150000"/>
              </a:lnSpc>
              <a:buFont typeface="Wingdings" panose="05000000000000000000" pitchFamily="2" charset="2"/>
              <a:buChar char="Ø"/>
              <a:defRPr/>
            </a:pPr>
            <a:r>
              <a:rPr lang="en-GB" sz="1800" dirty="0"/>
              <a:t>Open Practice 5</a:t>
            </a:r>
          </a:p>
          <a:p>
            <a:pPr>
              <a:lnSpc>
                <a:spcPct val="150000"/>
              </a:lnSpc>
              <a:buFont typeface="Wingdings" panose="05000000000000000000" pitchFamily="2" charset="2"/>
              <a:buChar char="Ø"/>
              <a:defRPr/>
            </a:pPr>
            <a:r>
              <a:rPr lang="en-GB" sz="1800" dirty="0"/>
              <a:t>We would like to show how much was the revenue for each salesperson </a:t>
            </a:r>
          </a:p>
          <a:p>
            <a:pPr>
              <a:lnSpc>
                <a:spcPct val="150000"/>
              </a:lnSpc>
              <a:buFont typeface="Wingdings" panose="05000000000000000000" pitchFamily="2" charset="2"/>
              <a:buChar char="Ø"/>
              <a:defRPr/>
            </a:pPr>
            <a:r>
              <a:rPr lang="en-GB" sz="1800" dirty="0"/>
              <a:t>Insert – Pivot Table – New Worksheet – Pivot Table Fields, Areas</a:t>
            </a:r>
          </a:p>
          <a:p>
            <a:pPr>
              <a:lnSpc>
                <a:spcPct val="150000"/>
              </a:lnSpc>
              <a:buFont typeface="Wingdings" panose="05000000000000000000" pitchFamily="2" charset="2"/>
              <a:buChar char="Ø"/>
              <a:defRPr/>
            </a:pPr>
            <a:r>
              <a:rPr lang="en-GB" sz="1800" dirty="0"/>
              <a:t>Salesperson: drag to Rows, Revenue: drag to Values (filtered Salesperson summed up revenue)</a:t>
            </a:r>
          </a:p>
          <a:p>
            <a:pPr>
              <a:lnSpc>
                <a:spcPct val="150000"/>
              </a:lnSpc>
              <a:buFont typeface="Wingdings" panose="05000000000000000000" pitchFamily="2" charset="2"/>
              <a:buChar char="Ø"/>
              <a:defRPr/>
            </a:pPr>
            <a:r>
              <a:rPr lang="en-GB" sz="1800" dirty="0"/>
              <a:t>Select column, right mouse button, Value field settings, Number format</a:t>
            </a:r>
          </a:p>
          <a:p>
            <a:pPr>
              <a:lnSpc>
                <a:spcPct val="150000"/>
              </a:lnSpc>
              <a:buFont typeface="Wingdings" panose="05000000000000000000" pitchFamily="2" charset="2"/>
              <a:buChar char="Ø"/>
              <a:defRPr/>
            </a:pPr>
            <a:r>
              <a:rPr lang="en-GB" sz="1800" dirty="0"/>
              <a:t>Sort – Largest to smallest</a:t>
            </a:r>
          </a:p>
          <a:p>
            <a:pPr>
              <a:defRPr/>
            </a:pPr>
            <a:endParaRPr lang="hu-HU" sz="2100" dirty="0"/>
          </a:p>
          <a:p>
            <a:pPr>
              <a:defRPr/>
            </a:pPr>
            <a:endParaRPr lang="en-US" sz="21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F326E8A1-87D0-A769-558C-F9CCE8F7BA31}"/>
              </a:ext>
            </a:extLst>
          </p:cNvPr>
          <p:cNvSpPr>
            <a:spLocks noGrp="1"/>
          </p:cNvSpPr>
          <p:nvPr>
            <p:ph type="title"/>
          </p:nvPr>
        </p:nvSpPr>
        <p:spPr>
          <a:solidFill>
            <a:schemeClr val="accent1">
              <a:lumMod val="60000"/>
              <a:lumOff val="40000"/>
            </a:schemeClr>
          </a:solidFill>
        </p:spPr>
        <p:txBody>
          <a:bodyPr/>
          <a:lstStyle/>
          <a:p>
            <a:r>
              <a:rPr lang="en-US" altLang="en-US" b="1" dirty="0"/>
              <a:t>Creating charts from Pivot-tables</a:t>
            </a:r>
          </a:p>
        </p:txBody>
      </p:sp>
      <p:sp>
        <p:nvSpPr>
          <p:cNvPr id="60418" name="Content Placeholder 2">
            <a:extLst>
              <a:ext uri="{FF2B5EF4-FFF2-40B4-BE49-F238E27FC236}">
                <a16:creationId xmlns:a16="http://schemas.microsoft.com/office/drawing/2014/main" id="{4DEF0DF2-BB01-7890-2EAC-342CA834FC9A}"/>
              </a:ext>
            </a:extLst>
          </p:cNvPr>
          <p:cNvSpPr>
            <a:spLocks noGrp="1"/>
          </p:cNvSpPr>
          <p:nvPr>
            <p:ph idx="1"/>
          </p:nvPr>
        </p:nvSpPr>
        <p:spPr>
          <a:xfrm>
            <a:off x="457200" y="1600201"/>
            <a:ext cx="8229600" cy="3556992"/>
          </a:xfrm>
        </p:spPr>
        <p:txBody>
          <a:bodyPr/>
          <a:lstStyle/>
          <a:p>
            <a:pPr>
              <a:buFont typeface="Wingdings" panose="05000000000000000000" pitchFamily="2" charset="2"/>
              <a:buChar char="Ø"/>
            </a:pPr>
            <a:r>
              <a:rPr lang="en-GB" altLang="en-US" sz="2400" dirty="0"/>
              <a:t>Insert – Pivot Chart – Bar </a:t>
            </a:r>
          </a:p>
          <a:p>
            <a:pPr>
              <a:buFont typeface="Wingdings" panose="05000000000000000000" pitchFamily="2" charset="2"/>
              <a:buChar char="Ø"/>
            </a:pPr>
            <a:r>
              <a:rPr lang="en-GB" altLang="en-US" sz="2400" dirty="0"/>
              <a:t>Right click – Hide field buttons, format Axis – Text Options - Categories in reverse order</a:t>
            </a:r>
          </a:p>
          <a:p>
            <a:pPr>
              <a:buFont typeface="Wingdings" panose="05000000000000000000" pitchFamily="2" charset="2"/>
              <a:buChar char="Ø"/>
            </a:pPr>
            <a:r>
              <a:rPr lang="en-GB" altLang="en-US" sz="2400" dirty="0"/>
              <a:t>Data labels</a:t>
            </a:r>
          </a:p>
          <a:p>
            <a:pPr>
              <a:buFont typeface="Wingdings" panose="05000000000000000000" pitchFamily="2" charset="2"/>
              <a:buChar char="Ø"/>
            </a:pPr>
            <a:r>
              <a:rPr lang="en-GB" altLang="en-US" sz="2400" dirty="0"/>
              <a:t>Change your pivot: we wan to know the revenue (unit price*quantity by category</a:t>
            </a:r>
          </a:p>
          <a:p>
            <a:pPr>
              <a:buFont typeface="Wingdings" panose="05000000000000000000" pitchFamily="2" charset="2"/>
              <a:buChar char="Ø"/>
            </a:pPr>
            <a:r>
              <a:rPr lang="en-GB" altLang="en-US" sz="2400" dirty="0"/>
              <a:t>Remove </a:t>
            </a:r>
            <a:r>
              <a:rPr lang="en-GB" altLang="en-US" sz="2400" dirty="0" err="1"/>
              <a:t>Salespeson</a:t>
            </a:r>
            <a:endParaRPr lang="en-GB" altLang="en-US" sz="2400" dirty="0"/>
          </a:p>
          <a:p>
            <a:pPr>
              <a:buFont typeface="Wingdings" panose="05000000000000000000" pitchFamily="2" charset="2"/>
              <a:buChar char="Ø"/>
            </a:pPr>
            <a:r>
              <a:rPr lang="en-GB" altLang="en-US" sz="2400" dirty="0"/>
              <a:t>Add Category to Rows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C568F650-1775-4D87-78D6-FB2BE4C9640A}"/>
              </a:ext>
            </a:extLst>
          </p:cNvPr>
          <p:cNvSpPr>
            <a:spLocks noGrp="1"/>
          </p:cNvSpPr>
          <p:nvPr>
            <p:ph type="title"/>
          </p:nvPr>
        </p:nvSpPr>
        <p:spPr>
          <a:solidFill>
            <a:schemeClr val="accent1">
              <a:lumMod val="60000"/>
              <a:lumOff val="40000"/>
            </a:schemeClr>
          </a:solidFill>
        </p:spPr>
        <p:txBody>
          <a:bodyPr/>
          <a:lstStyle/>
          <a:p>
            <a:r>
              <a:rPr lang="en-US" altLang="en-US" b="1" dirty="0"/>
              <a:t>Recording macros</a:t>
            </a:r>
          </a:p>
        </p:txBody>
      </p:sp>
      <p:sp>
        <p:nvSpPr>
          <p:cNvPr id="3" name="Content Placeholder 2">
            <a:extLst>
              <a:ext uri="{FF2B5EF4-FFF2-40B4-BE49-F238E27FC236}">
                <a16:creationId xmlns:a16="http://schemas.microsoft.com/office/drawing/2014/main" id="{8FA27A06-CFF3-B57C-38CE-9E6FB480731B}"/>
              </a:ext>
            </a:extLst>
          </p:cNvPr>
          <p:cNvSpPr>
            <a:spLocks noGrp="1"/>
          </p:cNvSpPr>
          <p:nvPr>
            <p:ph idx="1"/>
          </p:nvPr>
        </p:nvSpPr>
        <p:spPr>
          <a:xfrm>
            <a:off x="1042988" y="1611313"/>
            <a:ext cx="7339012" cy="3635375"/>
          </a:xfrm>
        </p:spPr>
        <p:txBody>
          <a:bodyPr>
            <a:normAutofit fontScale="92500" lnSpcReduction="10000"/>
          </a:bodyPr>
          <a:lstStyle/>
          <a:p>
            <a:pPr>
              <a:buFont typeface="Wingdings" panose="05000000000000000000" pitchFamily="2" charset="2"/>
              <a:buChar char="Ø"/>
              <a:defRPr/>
            </a:pPr>
            <a:r>
              <a:rPr lang="en-US" sz="2250" dirty="0"/>
              <a:t>If you have tasks in Microsoft Excel that you do repeatedly, you can record a macro to automate those tasks. </a:t>
            </a:r>
            <a:endParaRPr lang="hu-HU" sz="2250" dirty="0"/>
          </a:p>
          <a:p>
            <a:pPr>
              <a:buFont typeface="Wingdings" panose="05000000000000000000" pitchFamily="2" charset="2"/>
              <a:buChar char="Ø"/>
              <a:defRPr/>
            </a:pPr>
            <a:r>
              <a:rPr lang="en-US" sz="2250" dirty="0"/>
              <a:t>A macro is an action or a set of actions that you can run as many times as you want. </a:t>
            </a:r>
            <a:endParaRPr lang="hu-HU" sz="2250" dirty="0"/>
          </a:p>
          <a:p>
            <a:pPr>
              <a:buFont typeface="Wingdings" panose="05000000000000000000" pitchFamily="2" charset="2"/>
              <a:buChar char="Ø"/>
              <a:defRPr/>
            </a:pPr>
            <a:r>
              <a:rPr lang="en-US" sz="2250" dirty="0"/>
              <a:t>When you create a macro, you are recording your mouse clicks and keystrokes.</a:t>
            </a:r>
            <a:endParaRPr lang="hu-HU" sz="2250" dirty="0"/>
          </a:p>
          <a:p>
            <a:pPr>
              <a:buFont typeface="Wingdings" panose="05000000000000000000" pitchFamily="2" charset="2"/>
              <a:buChar char="Ø"/>
              <a:defRPr/>
            </a:pPr>
            <a:r>
              <a:rPr lang="en-US" sz="2250" dirty="0"/>
              <a:t>Show the Developer tab in your Office application</a:t>
            </a:r>
          </a:p>
          <a:p>
            <a:pPr lvl="1">
              <a:buFont typeface="Wingdings" panose="05000000000000000000" pitchFamily="2" charset="2"/>
              <a:buChar char="Ø"/>
              <a:defRPr/>
            </a:pPr>
            <a:r>
              <a:rPr lang="en-US" sz="2250" dirty="0"/>
              <a:t>On the </a:t>
            </a:r>
            <a:r>
              <a:rPr lang="en-US" sz="2250" b="1" dirty="0"/>
              <a:t>File</a:t>
            </a:r>
            <a:r>
              <a:rPr lang="en-US" sz="2250" dirty="0"/>
              <a:t> tab, go to </a:t>
            </a:r>
            <a:r>
              <a:rPr lang="en-US" sz="2250" b="1" dirty="0"/>
              <a:t>Options </a:t>
            </a:r>
            <a:r>
              <a:rPr lang="en-US" sz="2250" dirty="0"/>
              <a:t>&gt; </a:t>
            </a:r>
            <a:r>
              <a:rPr lang="en-US" sz="2250" b="1" dirty="0"/>
              <a:t>Customize Ribbon</a:t>
            </a:r>
            <a:r>
              <a:rPr lang="en-US" sz="2250" dirty="0"/>
              <a:t>.</a:t>
            </a:r>
          </a:p>
          <a:p>
            <a:pPr lvl="1">
              <a:buFont typeface="Wingdings" panose="05000000000000000000" pitchFamily="2" charset="2"/>
              <a:buChar char="Ø"/>
              <a:defRPr/>
            </a:pPr>
            <a:r>
              <a:rPr lang="en-US" sz="2250" dirty="0"/>
              <a:t>Under </a:t>
            </a:r>
            <a:r>
              <a:rPr lang="en-US" sz="2250" b="1" dirty="0"/>
              <a:t>Customize the Ribbon</a:t>
            </a:r>
            <a:r>
              <a:rPr lang="en-US" sz="2250" dirty="0"/>
              <a:t> and under </a:t>
            </a:r>
            <a:r>
              <a:rPr lang="en-US" sz="2250" b="1" dirty="0"/>
              <a:t>Main Tabs</a:t>
            </a:r>
            <a:r>
              <a:rPr lang="en-US" sz="2250" dirty="0"/>
              <a:t>, select the </a:t>
            </a:r>
            <a:r>
              <a:rPr lang="en-US" sz="2250" b="1" dirty="0"/>
              <a:t>Developer</a:t>
            </a:r>
            <a:r>
              <a:rPr lang="en-US" sz="2250" dirty="0"/>
              <a:t> check box.</a:t>
            </a:r>
          </a:p>
          <a:p>
            <a:pPr>
              <a:defRPr/>
            </a:pPr>
            <a:endParaRPr 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57EE92F3-6C6D-5F4D-2007-31FFAECCDD37}"/>
              </a:ext>
            </a:extLst>
          </p:cNvPr>
          <p:cNvSpPr>
            <a:spLocks noGrp="1"/>
          </p:cNvSpPr>
          <p:nvPr>
            <p:ph type="title"/>
          </p:nvPr>
        </p:nvSpPr>
        <p:spPr>
          <a:solidFill>
            <a:schemeClr val="accent1">
              <a:lumMod val="60000"/>
              <a:lumOff val="40000"/>
            </a:schemeClr>
          </a:solidFill>
        </p:spPr>
        <p:txBody>
          <a:bodyPr/>
          <a:lstStyle/>
          <a:p>
            <a:r>
              <a:rPr lang="hu-HU" altLang="en-US" sz="4000" b="1" dirty="0"/>
              <a:t>Macro: Conditional formatting + Average</a:t>
            </a:r>
            <a:endParaRPr lang="en-US" altLang="en-US" sz="4000" b="1" dirty="0"/>
          </a:p>
        </p:txBody>
      </p:sp>
      <p:sp>
        <p:nvSpPr>
          <p:cNvPr id="3" name="Content Placeholder 2">
            <a:extLst>
              <a:ext uri="{FF2B5EF4-FFF2-40B4-BE49-F238E27FC236}">
                <a16:creationId xmlns:a16="http://schemas.microsoft.com/office/drawing/2014/main" id="{387F16B0-0347-0E36-9340-F3AED2CFB50B}"/>
              </a:ext>
            </a:extLst>
          </p:cNvPr>
          <p:cNvSpPr>
            <a:spLocks noGrp="1"/>
          </p:cNvSpPr>
          <p:nvPr>
            <p:ph idx="1"/>
          </p:nvPr>
        </p:nvSpPr>
        <p:spPr>
          <a:xfrm>
            <a:off x="903288" y="1916113"/>
            <a:ext cx="7337425" cy="3635375"/>
          </a:xfrm>
        </p:spPr>
        <p:txBody>
          <a:bodyPr>
            <a:normAutofit fontScale="92500" lnSpcReduction="10000"/>
          </a:bodyPr>
          <a:lstStyle/>
          <a:p>
            <a:pPr>
              <a:buFont typeface="Wingdings" panose="05000000000000000000" pitchFamily="2" charset="2"/>
              <a:buChar char="Ø"/>
              <a:defRPr/>
            </a:pPr>
            <a:r>
              <a:rPr lang="en-GB" sz="2250" dirty="0"/>
              <a:t>Developer – Record Macro</a:t>
            </a:r>
          </a:p>
          <a:p>
            <a:pPr>
              <a:buFont typeface="Wingdings" panose="05000000000000000000" pitchFamily="2" charset="2"/>
              <a:buChar char="Ø"/>
              <a:defRPr/>
            </a:pPr>
            <a:r>
              <a:rPr lang="en-GB" sz="2250" dirty="0"/>
              <a:t>Macro name, </a:t>
            </a:r>
            <a:r>
              <a:rPr lang="en-GB" sz="2250" dirty="0" err="1"/>
              <a:t>Shorcut</a:t>
            </a:r>
            <a:r>
              <a:rPr lang="en-GB" sz="2250" dirty="0"/>
              <a:t>: </a:t>
            </a:r>
            <a:r>
              <a:rPr lang="en-GB" sz="2250" dirty="0" err="1"/>
              <a:t>Ctrl+k</a:t>
            </a:r>
            <a:r>
              <a:rPr lang="en-GB" sz="2250" dirty="0"/>
              <a:t>, OK</a:t>
            </a:r>
          </a:p>
          <a:p>
            <a:pPr>
              <a:buFont typeface="Wingdings" panose="05000000000000000000" pitchFamily="2" charset="2"/>
              <a:buChar char="Ø"/>
              <a:defRPr/>
            </a:pPr>
            <a:r>
              <a:rPr lang="en-GB" sz="2250" dirty="0"/>
              <a:t>Perform the following actions VERY CAREFULLY:</a:t>
            </a:r>
          </a:p>
          <a:p>
            <a:pPr marL="800100" lvl="1" indent="-457200">
              <a:buFont typeface="+mj-lt"/>
              <a:buAutoNum type="arabicPeriod"/>
              <a:defRPr/>
            </a:pPr>
            <a:r>
              <a:rPr lang="en-GB" sz="2250" dirty="0"/>
              <a:t>Select the table</a:t>
            </a:r>
          </a:p>
          <a:p>
            <a:pPr marL="800100" lvl="1" indent="-457200">
              <a:buFont typeface="+mj-lt"/>
              <a:buAutoNum type="arabicPeriod"/>
              <a:defRPr/>
            </a:pPr>
            <a:r>
              <a:rPr lang="en-GB" sz="2250" dirty="0"/>
              <a:t>Home, Conditional formatting, choose the </a:t>
            </a:r>
            <a:r>
              <a:rPr lang="en-GB" sz="2250" dirty="0" err="1"/>
              <a:t>formating</a:t>
            </a:r>
            <a:r>
              <a:rPr lang="en-GB" sz="2250" dirty="0"/>
              <a:t> you prefer</a:t>
            </a:r>
          </a:p>
          <a:p>
            <a:pPr marL="800100" lvl="1" indent="-457200">
              <a:buFont typeface="+mj-lt"/>
              <a:buAutoNum type="arabicPeriod"/>
              <a:defRPr/>
            </a:pPr>
            <a:r>
              <a:rPr lang="en-GB" sz="2250" dirty="0"/>
              <a:t>Type Average in A13</a:t>
            </a:r>
          </a:p>
          <a:p>
            <a:pPr marL="800100" lvl="1" indent="-457200">
              <a:buFont typeface="+mj-lt"/>
              <a:buAutoNum type="arabicPeriod"/>
              <a:defRPr/>
            </a:pPr>
            <a:r>
              <a:rPr lang="en-GB" sz="2250" dirty="0"/>
              <a:t>Insert the AVERAGE function – OK</a:t>
            </a:r>
          </a:p>
          <a:p>
            <a:pPr marL="800100" lvl="1" indent="-457200">
              <a:buFont typeface="+mj-lt"/>
              <a:buAutoNum type="arabicPeriod"/>
              <a:defRPr/>
            </a:pPr>
            <a:r>
              <a:rPr lang="en-GB" sz="2250" dirty="0"/>
              <a:t>Copy the function through the row</a:t>
            </a:r>
          </a:p>
          <a:p>
            <a:pPr marL="800100" lvl="1" indent="-457200">
              <a:buFont typeface="+mj-lt"/>
              <a:buAutoNum type="arabicPeriod"/>
              <a:defRPr/>
            </a:pPr>
            <a:r>
              <a:rPr lang="en-GB" sz="2250" dirty="0"/>
              <a:t>Click the Stop button on the bottom left corner</a:t>
            </a:r>
          </a:p>
          <a:p>
            <a:pPr lvl="1">
              <a:defRPr/>
            </a:pPr>
            <a:endParaRPr lang="en-US"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25AD5BB7-C7E5-CD75-4692-5D0F7D70C055}"/>
              </a:ext>
            </a:extLst>
          </p:cNvPr>
          <p:cNvSpPr>
            <a:spLocks noGrp="1"/>
          </p:cNvSpPr>
          <p:nvPr>
            <p:ph type="title"/>
          </p:nvPr>
        </p:nvSpPr>
        <p:spPr>
          <a:solidFill>
            <a:schemeClr val="accent1">
              <a:lumMod val="60000"/>
              <a:lumOff val="40000"/>
            </a:schemeClr>
          </a:solidFill>
        </p:spPr>
        <p:txBody>
          <a:bodyPr/>
          <a:lstStyle/>
          <a:p>
            <a:r>
              <a:rPr lang="en-US" altLang="en-US" b="1" dirty="0"/>
              <a:t>Working with multiple sheets </a:t>
            </a:r>
          </a:p>
        </p:txBody>
      </p:sp>
      <p:sp>
        <p:nvSpPr>
          <p:cNvPr id="3" name="Content Placeholder 2">
            <a:extLst>
              <a:ext uri="{FF2B5EF4-FFF2-40B4-BE49-F238E27FC236}">
                <a16:creationId xmlns:a16="http://schemas.microsoft.com/office/drawing/2014/main" id="{0083A438-290D-CB6C-0E7E-75F1B40C33A5}"/>
              </a:ext>
            </a:extLst>
          </p:cNvPr>
          <p:cNvSpPr>
            <a:spLocks noGrp="1"/>
          </p:cNvSpPr>
          <p:nvPr>
            <p:ph idx="1"/>
          </p:nvPr>
        </p:nvSpPr>
        <p:spPr>
          <a:xfrm>
            <a:off x="17463" y="1976438"/>
            <a:ext cx="2908300" cy="3779837"/>
          </a:xfrm>
        </p:spPr>
        <p:txBody>
          <a:bodyPr>
            <a:normAutofit fontScale="92500" lnSpcReduction="10000"/>
          </a:bodyPr>
          <a:lstStyle/>
          <a:p>
            <a:pPr>
              <a:buFont typeface="Wingdings" panose="05000000000000000000" pitchFamily="2" charset="2"/>
              <a:buChar char="Ø"/>
              <a:defRPr/>
            </a:pPr>
            <a:r>
              <a:rPr lang="en-GB" sz="2400" b="1" dirty="0"/>
              <a:t>Sum Across Multiple Sheets in Microsoft Excel</a:t>
            </a:r>
          </a:p>
          <a:p>
            <a:pPr>
              <a:buFont typeface="Wingdings" panose="05000000000000000000" pitchFamily="2" charset="2"/>
              <a:buChar char="Ø"/>
              <a:defRPr/>
            </a:pPr>
            <a:r>
              <a:rPr lang="en-GB" sz="2400" dirty="0"/>
              <a:t>Open macro.xls</a:t>
            </a:r>
          </a:p>
          <a:p>
            <a:pPr>
              <a:buFont typeface="Wingdings" panose="05000000000000000000" pitchFamily="2" charset="2"/>
              <a:buChar char="Ø"/>
              <a:defRPr/>
            </a:pPr>
            <a:r>
              <a:rPr lang="en-GB" sz="2400" dirty="0"/>
              <a:t>Let’s add all the average results of the 1st paper from all sheets</a:t>
            </a:r>
          </a:p>
          <a:p>
            <a:pPr>
              <a:buFont typeface="Wingdings" panose="05000000000000000000" pitchFamily="2" charset="2"/>
              <a:buChar char="Ø"/>
              <a:defRPr/>
            </a:pPr>
            <a:r>
              <a:rPr lang="en-GB" sz="2400" dirty="0"/>
              <a:t>Insert the SUM function from the function wizard </a:t>
            </a:r>
          </a:p>
          <a:p>
            <a:pPr marL="0" indent="0">
              <a:buFont typeface="Arial" panose="020B0604020202020204" pitchFamily="34" charset="0"/>
              <a:buNone/>
              <a:defRPr/>
            </a:pPr>
            <a:endParaRPr lang="en-GB" dirty="0"/>
          </a:p>
        </p:txBody>
      </p:sp>
      <p:pic>
        <p:nvPicPr>
          <p:cNvPr id="63491" name="Picture 4">
            <a:extLst>
              <a:ext uri="{FF2B5EF4-FFF2-40B4-BE49-F238E27FC236}">
                <a16:creationId xmlns:a16="http://schemas.microsoft.com/office/drawing/2014/main" id="{BA4B564D-750F-4FB5-0D0D-0503A1BA6A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6550" y="1966913"/>
            <a:ext cx="6267450" cy="3550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AE5496FC-1EB5-8776-D65D-97EE6E05EA3C}"/>
              </a:ext>
            </a:extLst>
          </p:cNvPr>
          <p:cNvSpPr>
            <a:spLocks noGrp="1"/>
          </p:cNvSpPr>
          <p:nvPr>
            <p:ph type="title"/>
          </p:nvPr>
        </p:nvSpPr>
        <p:spPr>
          <a:xfrm>
            <a:off x="457200" y="274638"/>
            <a:ext cx="8229600" cy="1143000"/>
          </a:xfrm>
          <a:solidFill>
            <a:schemeClr val="accent3">
              <a:lumMod val="75000"/>
            </a:schemeClr>
          </a:solidFill>
        </p:spPr>
        <p:txBody>
          <a:bodyPr/>
          <a:lstStyle/>
          <a:p>
            <a:r>
              <a:rPr lang="en-US" b="1" dirty="0"/>
              <a:t>Thank you</a:t>
            </a:r>
          </a:p>
        </p:txBody>
      </p:sp>
      <p:pic>
        <p:nvPicPr>
          <p:cNvPr id="6" name="Content Placeholder 5">
            <a:extLst>
              <a:ext uri="{FF2B5EF4-FFF2-40B4-BE49-F238E27FC236}">
                <a16:creationId xmlns:a16="http://schemas.microsoft.com/office/drawing/2014/main" id="{A657B62F-B74A-B3D6-42D7-50E65BCC5EDF}"/>
              </a:ext>
            </a:extLst>
          </p:cNvPr>
          <p:cNvPicPr>
            <a:picLocks noGrp="1" noChangeAspect="1"/>
          </p:cNvPicPr>
          <p:nvPr>
            <p:ph idx="1"/>
          </p:nvPr>
        </p:nvPicPr>
        <p:blipFill>
          <a:blip r:embed="rId2"/>
          <a:stretch>
            <a:fillRect/>
          </a:stretch>
        </p:blipFill>
        <p:spPr>
          <a:xfrm>
            <a:off x="395536" y="1600201"/>
            <a:ext cx="8424935" cy="3917032"/>
          </a:xfrm>
          <a:prstGeom prst="rect">
            <a:avLst/>
          </a:prstGeom>
          <a:noFill/>
        </p:spPr>
      </p:pic>
      <p:sp>
        <p:nvSpPr>
          <p:cNvPr id="4" name="Date Placeholder 3">
            <a:extLst>
              <a:ext uri="{FF2B5EF4-FFF2-40B4-BE49-F238E27FC236}">
                <a16:creationId xmlns:a16="http://schemas.microsoft.com/office/drawing/2014/main" id="{1D67FBE7-CFF1-AC69-7973-233C5B0F7E4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06/02/2025</a:t>
            </a:fld>
            <a:endParaRPr lang="en-GB" altLang="en-US" sz="900"/>
          </a:p>
        </p:txBody>
      </p:sp>
      <p:sp>
        <p:nvSpPr>
          <p:cNvPr id="5" name="Slide Number Placeholder 4">
            <a:extLst>
              <a:ext uri="{FF2B5EF4-FFF2-40B4-BE49-F238E27FC236}">
                <a16:creationId xmlns:a16="http://schemas.microsoft.com/office/drawing/2014/main" id="{E0E1B870-E308-9517-82B6-32235443D94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62</a:t>
            </a:fld>
            <a:endParaRPr lang="en-GB" altLang="en-US"/>
          </a:p>
        </p:txBody>
      </p:sp>
    </p:spTree>
    <p:extLst>
      <p:ext uri="{BB962C8B-B14F-4D97-AF65-F5344CB8AC3E}">
        <p14:creationId xmlns:p14="http://schemas.microsoft.com/office/powerpoint/2010/main" val="29301750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862</TotalTime>
  <Words>3363</Words>
  <Application>Microsoft Office PowerPoint</Application>
  <PresentationFormat>On-screen Show (4:3)</PresentationFormat>
  <Paragraphs>367</Paragraphs>
  <Slides>62</Slides>
  <Notes>8</Notes>
  <HiddenSlides>0</HiddenSlides>
  <MMClips>5</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62</vt:i4>
      </vt:variant>
    </vt:vector>
  </HeadingPairs>
  <TitlesOfParts>
    <vt:vector size="77" baseType="lpstr">
      <vt:lpstr>Arial</vt:lpstr>
      <vt:lpstr>Calibri</vt:lpstr>
      <vt:lpstr>Droid Sans</vt:lpstr>
      <vt:lpstr>inherit</vt:lpstr>
      <vt:lpstr>Myriad Pro</vt:lpstr>
      <vt:lpstr>Roboto</vt:lpstr>
      <vt:lpstr>Segoe UI</vt:lpstr>
      <vt:lpstr>Signika</vt:lpstr>
      <vt:lpstr>Symbol</vt:lpstr>
      <vt:lpstr>Times New Roman</vt:lpstr>
      <vt:lpstr>Verdana</vt:lpstr>
      <vt:lpstr>wf_segoe-ui_normal</vt:lpstr>
      <vt:lpstr>wf_segoe-ui_semibold</vt:lpstr>
      <vt:lpstr>Wingdings</vt:lpstr>
      <vt:lpstr>20140311PresentationUWTSDTemplate</vt:lpstr>
      <vt:lpstr>LCLM 4002</vt:lpstr>
      <vt:lpstr>Digital Skill – Using Excel </vt:lpstr>
      <vt:lpstr>During this session…</vt:lpstr>
      <vt:lpstr>Microsoft Excel</vt:lpstr>
      <vt:lpstr>Aims: Spreadsheets</vt:lpstr>
      <vt:lpstr>Spreadsheets</vt:lpstr>
      <vt:lpstr>Microsoft excel</vt:lpstr>
      <vt:lpstr>Microsoft excel</vt:lpstr>
      <vt:lpstr>MS Excel on Office 365</vt:lpstr>
      <vt:lpstr>Workbook</vt:lpstr>
      <vt:lpstr>Creating a blank workbook </vt:lpstr>
      <vt:lpstr>Creating a blank workbook </vt:lpstr>
      <vt:lpstr>Excel- rows / columns and cells</vt:lpstr>
      <vt:lpstr>Excel- workbooks and worksheetsworksheets</vt:lpstr>
      <vt:lpstr>Managing worksheets</vt:lpstr>
      <vt:lpstr>How to Enter Text and Numbers in a Cell</vt:lpstr>
      <vt:lpstr>Adding data to your workbook</vt:lpstr>
      <vt:lpstr>Calculating a total. </vt:lpstr>
      <vt:lpstr>Data types</vt:lpstr>
      <vt:lpstr>Auto complete, auto fill and auto correct</vt:lpstr>
      <vt:lpstr>Align cell contents</vt:lpstr>
      <vt:lpstr>Break time  </vt:lpstr>
      <vt:lpstr>Text editing</vt:lpstr>
      <vt:lpstr>Formatting</vt:lpstr>
      <vt:lpstr>Column and row fitting.</vt:lpstr>
      <vt:lpstr>Freeze, hide and split columns/rows (the Window menu)</vt:lpstr>
      <vt:lpstr>Insert, Delete Rows, Columns</vt:lpstr>
      <vt:lpstr>Sort / Filter</vt:lpstr>
      <vt:lpstr>Charts</vt:lpstr>
      <vt:lpstr>Charts and Graphs Watch the Tutorial </vt:lpstr>
      <vt:lpstr>Selecting a Data Source</vt:lpstr>
      <vt:lpstr>Types of chart</vt:lpstr>
      <vt:lpstr>Moving and Resizing Charts</vt:lpstr>
      <vt:lpstr>Format  Charts</vt:lpstr>
      <vt:lpstr>Types of data</vt:lpstr>
      <vt:lpstr>Basic formulas</vt:lpstr>
      <vt:lpstr>Basic Math Functions </vt:lpstr>
      <vt:lpstr>Functions</vt:lpstr>
      <vt:lpstr>Entering a Function 1.</vt:lpstr>
      <vt:lpstr>Entering a Function 2.</vt:lpstr>
      <vt:lpstr>VLOOKUP</vt:lpstr>
      <vt:lpstr>VLOOKUP</vt:lpstr>
      <vt:lpstr>References</vt:lpstr>
      <vt:lpstr>Independent Study</vt:lpstr>
      <vt:lpstr>Explicit values and cell references</vt:lpstr>
      <vt:lpstr>Absolute and Relative References </vt:lpstr>
      <vt:lpstr>Absolute references </vt:lpstr>
      <vt:lpstr>Change the case of text</vt:lpstr>
      <vt:lpstr>Conditional Formatting</vt:lpstr>
      <vt:lpstr>AVERAGE</vt:lpstr>
      <vt:lpstr>MAX, MIN</vt:lpstr>
      <vt:lpstr>Calculate percentage</vt:lpstr>
      <vt:lpstr>The PMT financial function</vt:lpstr>
      <vt:lpstr>TRUE, FALSE, IF function</vt:lpstr>
      <vt:lpstr>PowerPoint Presentation</vt:lpstr>
      <vt:lpstr>Goal Seek</vt:lpstr>
      <vt:lpstr>Pivot-tables </vt:lpstr>
      <vt:lpstr>Creating charts from Pivot-tables</vt:lpstr>
      <vt:lpstr>Recording macros</vt:lpstr>
      <vt:lpstr>Macro: Conditional formatting + Average</vt:lpstr>
      <vt:lpstr>Working with multiple sheets </vt:lpstr>
      <vt:lpstr>Thank you</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43</cp:revision>
  <cp:lastPrinted>2018-07-09T15:27:01Z</cp:lastPrinted>
  <dcterms:created xsi:type="dcterms:W3CDTF">2002-10-07T19:43:58Z</dcterms:created>
  <dcterms:modified xsi:type="dcterms:W3CDTF">2025-02-06T12:03:40Z</dcterms:modified>
</cp:coreProperties>
</file>