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8" r:id="rId3"/>
    <p:sldId id="269" r:id="rId4"/>
    <p:sldId id="270" r:id="rId5"/>
    <p:sldId id="263" r:id="rId6"/>
    <p:sldId id="265" r:id="rId7"/>
    <p:sldId id="266" r:id="rId8"/>
    <p:sldId id="267"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95" d="100"/>
          <a:sy n="95" d="100"/>
        </p:scale>
        <p:origin x="96" y="4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A5013B-F46F-4042-BF1D-C95A8B033E8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3328979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A5013B-F46F-4042-BF1D-C95A8B033E8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40208108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A5013B-F46F-4042-BF1D-C95A8B033E8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3853951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A5013B-F46F-4042-BF1D-C95A8B033E8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958996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A5013B-F46F-4042-BF1D-C95A8B033E8B}" type="datetimeFigureOut">
              <a:rPr lang="en-GB" smtClean="0"/>
              <a:t>27/02/2024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1243381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A5013B-F46F-4042-BF1D-C95A8B033E8B}" type="datetimeFigureOut">
              <a:rPr lang="en-GB" smtClean="0"/>
              <a:t>27/02/2024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445438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A5013B-F46F-4042-BF1D-C95A8B033E8B}" type="datetimeFigureOut">
              <a:rPr lang="en-GB" smtClean="0"/>
              <a:t>27/02/2024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932399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A5013B-F46F-4042-BF1D-C95A8B033E8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6782636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A5013B-F46F-4042-BF1D-C95A8B033E8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1568850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A5013B-F46F-4042-BF1D-C95A8B033E8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4171953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A5013B-F46F-4042-BF1D-C95A8B033E8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ACF47B-320A-4C65-A822-75ED6626008B}" type="slidenum">
              <a:rPr lang="en-GB" smtClean="0"/>
              <a:t>‹#›</a:t>
            </a:fld>
            <a:endParaRPr lang="en-GB"/>
          </a:p>
        </p:txBody>
      </p:sp>
    </p:spTree>
    <p:extLst>
      <p:ext uri="{BB962C8B-B14F-4D97-AF65-F5344CB8AC3E}">
        <p14:creationId xmlns:p14="http://schemas.microsoft.com/office/powerpoint/2010/main" val="3345785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A5013B-F46F-4042-BF1D-C95A8B033E8B}" type="datetimeFigureOut">
              <a:rPr lang="en-GB" smtClean="0"/>
              <a:t>27/02/2024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ACF47B-320A-4C65-A822-75ED6626008B}" type="slidenum">
              <a:rPr lang="en-GB" smtClean="0"/>
              <a:t>‹#›</a:t>
            </a:fld>
            <a:endParaRPr lang="en-GB"/>
          </a:p>
        </p:txBody>
      </p:sp>
    </p:spTree>
    <p:extLst>
      <p:ext uri="{BB962C8B-B14F-4D97-AF65-F5344CB8AC3E}">
        <p14:creationId xmlns:p14="http://schemas.microsoft.com/office/powerpoint/2010/main" val="38436492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hyperlink" Target="https://www.europarl.europa.eu/news/en/headlines/economy/20151201STO05603/circular-economy-definition-importance-and-benefits" TargetMode="External"/><Relationship Id="rId2" Type="http://schemas.openxmlformats.org/officeDocument/2006/relationships/hyperlink" Target="https://ellenmacarthurfoundation.org/topics/circular-economy-introduction/overview" TargetMode="Externa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eur01.safelinks.protection.outlook.com/?url=https%3A%2F%2Fbusinesswales.gov.wales%2Ffoundational-economy&amp;data=05%7C01%7CAndy.Bevan%40uwtsd.ac.uk%7C56305423f90649b9391108da38a8d268%7C4e0f11f9046e45059cb8db2152311e21%7C0%7C0%7C637884594970743480%7CUnknown%7CTWFpbGZsb3d8eyJWIjoiMC4wLjAwMDAiLCJQIjoiV2luMzIiLCJBTiI6Ik1haWwiLCJXVCI6Mn0%3D%7C3000%7C%7C%7C&amp;sdata=LMjiy3tehVwX4l1D5CV7ZlZBFOcVJsclsS6KkscHIfU%3D&amp;reserved=0" TargetMode="External"/><Relationship Id="rId2" Type="http://schemas.openxmlformats.org/officeDocument/2006/relationships/hyperlink" Target="https://www.gov.wales/foundational-economy-delivery-plan-html" TargetMode="External"/><Relationship Id="rId1" Type="http://schemas.openxmlformats.org/officeDocument/2006/relationships/slideLayout" Target="../slideLayouts/slideLayout2.xml"/><Relationship Id="rId6" Type="http://schemas.openxmlformats.org/officeDocument/2006/relationships/image" Target="../media/image3.gif"/><Relationship Id="rId5" Type="http://schemas.openxmlformats.org/officeDocument/2006/relationships/image" Target="../media/image6.jpeg"/><Relationship Id="rId4" Type="http://schemas.openxmlformats.org/officeDocument/2006/relationships/hyperlink" Target="https://eur01.safelinks.protection.outlook.com/?url=https%3A%2F%2Fwww.iwa.wales%2Fagenda%2F2022%2F01%2Fiwa-analysis-where-next-for-the-foundational-economy%2F&amp;data=05%7C01%7CAndy.Bevan%40uwtsd.ac.uk%7C56305423f90649b9391108da38a8d268%7C4e0f11f9046e45059cb8db2152311e21%7C0%7C0%7C637884594970743480%7CUnknown%7CTWFpbGZsb3d8eyJWIjoiMC4wLjAwMDAiLCJQIjoiV2luMzIiLCJBTiI6Ik1haWwiLCJXVCI6Mn0%3D%7C3000%7C%7C%7C&amp;sdata=AGW3SSKwjy5BNNpk2g3SbO6vzGVZcxmhf%2Fr2K8Q3orI%3D&amp;reserved=0"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bing.com/videos/search?q=kate+raworth+ted+talk&amp;view=detail&amp;mid=36AA310525A659A733A736AA310525A659A733A7&amp;FORM=VI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965DF-28E8-4EA1-B14B-5D4E717910A0}"/>
              </a:ext>
            </a:extLst>
          </p:cNvPr>
          <p:cNvSpPr>
            <a:spLocks noGrp="1"/>
          </p:cNvSpPr>
          <p:nvPr>
            <p:ph type="title"/>
          </p:nvPr>
        </p:nvSpPr>
        <p:spPr/>
        <p:txBody>
          <a:bodyPr>
            <a:normAutofit fontScale="90000"/>
          </a:bodyPr>
          <a:lstStyle/>
          <a:p>
            <a:r>
              <a:rPr lang="en-GB" sz="2700" b="1" dirty="0">
                <a:latin typeface="+mn-lt"/>
              </a:rPr>
              <a:t>HPAN5023/6023</a:t>
            </a:r>
            <a:br>
              <a:rPr lang="en-GB" sz="9600" dirty="0">
                <a:latin typeface="+mn-lt"/>
              </a:rPr>
            </a:br>
            <a:r>
              <a:rPr lang="en-GB" sz="2700" b="1" dirty="0">
                <a:latin typeface="+mn-lt"/>
              </a:rPr>
              <a:t>Population Growth, Urbanisation and Sustainability: </a:t>
            </a:r>
            <a:r>
              <a:rPr lang="en-GB" sz="4000" b="1" dirty="0" err="1">
                <a:latin typeface="+mn-lt"/>
              </a:rPr>
              <a:t>Sustainabililty</a:t>
            </a:r>
            <a:r>
              <a:rPr lang="en-GB" sz="4000" b="1" dirty="0">
                <a:latin typeface="+mn-lt"/>
              </a:rPr>
              <a:t> and the Growth Paradigm</a:t>
            </a:r>
            <a:endParaRPr lang="en-GB" sz="4000" dirty="0"/>
          </a:p>
        </p:txBody>
      </p:sp>
      <p:pic>
        <p:nvPicPr>
          <p:cNvPr id="2052" name="Picture 4" descr="Image result for the Growth paradigm">
            <a:extLst>
              <a:ext uri="{FF2B5EF4-FFF2-40B4-BE49-F238E27FC236}">
                <a16:creationId xmlns:a16="http://schemas.microsoft.com/office/drawing/2014/main" id="{D5DC2A62-EBFB-4BF2-B92F-CD4C03CB92C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917533"/>
            <a:ext cx="5105400" cy="3022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26235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B7BE-8982-4F93-8E18-1D2213845830}"/>
              </a:ext>
            </a:extLst>
          </p:cNvPr>
          <p:cNvSpPr>
            <a:spLocks noGrp="1"/>
          </p:cNvSpPr>
          <p:nvPr>
            <p:ph type="title"/>
          </p:nvPr>
        </p:nvSpPr>
        <p:spPr/>
        <p:txBody>
          <a:bodyPr>
            <a:normAutofit/>
          </a:bodyPr>
          <a:lstStyle/>
          <a:p>
            <a:r>
              <a:rPr lang="en-GB" sz="3600" b="1" dirty="0" err="1">
                <a:latin typeface="+mn-lt"/>
              </a:rPr>
              <a:t>Sustainabililty</a:t>
            </a:r>
            <a:r>
              <a:rPr lang="en-GB" sz="3600" b="1" dirty="0">
                <a:latin typeface="+mn-lt"/>
              </a:rPr>
              <a:t> and the Growth Paradigm</a:t>
            </a:r>
            <a:br>
              <a:rPr lang="en-GB" sz="3600" b="1" dirty="0">
                <a:latin typeface="+mn-lt"/>
              </a:rPr>
            </a:br>
            <a:r>
              <a:rPr lang="en-GB" sz="3600" b="1" dirty="0">
                <a:solidFill>
                  <a:schemeClr val="bg1">
                    <a:lumMod val="50000"/>
                  </a:schemeClr>
                </a:solidFill>
                <a:latin typeface="+mn-lt"/>
              </a:rPr>
              <a:t>Alternative Economics?</a:t>
            </a:r>
            <a:endParaRPr lang="en-GB" sz="3600" dirty="0">
              <a:solidFill>
                <a:schemeClr val="bg1">
                  <a:lumMod val="50000"/>
                </a:schemeClr>
              </a:solidFill>
            </a:endParaRPr>
          </a:p>
        </p:txBody>
      </p:sp>
      <p:sp>
        <p:nvSpPr>
          <p:cNvPr id="3" name="Content Placeholder 2">
            <a:extLst>
              <a:ext uri="{FF2B5EF4-FFF2-40B4-BE49-F238E27FC236}">
                <a16:creationId xmlns:a16="http://schemas.microsoft.com/office/drawing/2014/main" id="{EEBF2B67-6C52-4797-A823-4084D1688F4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Circular Economy</a:t>
            </a:r>
          </a:p>
          <a:p>
            <a:pPr marL="0" indent="0">
              <a:buNone/>
            </a:pPr>
            <a:r>
              <a:rPr lang="en-GB" dirty="0"/>
              <a:t>Foundational Economy</a:t>
            </a:r>
          </a:p>
          <a:p>
            <a:pPr marL="0" indent="0">
              <a:buNone/>
            </a:pPr>
            <a:r>
              <a:rPr lang="en-GB" dirty="0"/>
              <a:t>Doughnut Economics</a:t>
            </a:r>
          </a:p>
        </p:txBody>
      </p:sp>
      <p:pic>
        <p:nvPicPr>
          <p:cNvPr id="1026" name="Picture 2" descr="Circular economy: another buzzword or your city's future? | URBACT">
            <a:extLst>
              <a:ext uri="{FF2B5EF4-FFF2-40B4-BE49-F238E27FC236}">
                <a16:creationId xmlns:a16="http://schemas.microsoft.com/office/drawing/2014/main" id="{11E463B8-E0F8-40ED-AD60-7B7B68CF7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311" y="1690689"/>
            <a:ext cx="2552701" cy="25640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w focus on the foundations of the UK's economy might help poorest regions  post-Brexit">
            <a:extLst>
              <a:ext uri="{FF2B5EF4-FFF2-40B4-BE49-F238E27FC236}">
                <a16:creationId xmlns:a16="http://schemas.microsoft.com/office/drawing/2014/main" id="{5FC6DCE4-BB5E-49E8-8D19-F40A25795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3990" y="1167603"/>
            <a:ext cx="2938284" cy="29733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oughnut-economics-BRET-HARTMAN-TED - Green Queen">
            <a:extLst>
              <a:ext uri="{FF2B5EF4-FFF2-40B4-BE49-F238E27FC236}">
                <a16:creationId xmlns:a16="http://schemas.microsoft.com/office/drawing/2014/main" id="{0411D0EE-F2C2-43E5-87E7-FA0173494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4275926"/>
            <a:ext cx="3343275" cy="1889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801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14215-6A8B-4902-884B-24C0B4052169}"/>
              </a:ext>
            </a:extLst>
          </p:cNvPr>
          <p:cNvSpPr>
            <a:spLocks noGrp="1"/>
          </p:cNvSpPr>
          <p:nvPr>
            <p:ph type="title"/>
          </p:nvPr>
        </p:nvSpPr>
        <p:spPr/>
        <p:txBody>
          <a:bodyPr/>
          <a:lstStyle/>
          <a:p>
            <a:r>
              <a:rPr lang="en-GB" b="1" dirty="0">
                <a:solidFill>
                  <a:schemeClr val="bg1">
                    <a:lumMod val="50000"/>
                  </a:schemeClr>
                </a:solidFill>
                <a:latin typeface="+mn-lt"/>
              </a:rPr>
              <a:t>Circular Economy</a:t>
            </a:r>
          </a:p>
        </p:txBody>
      </p:sp>
      <p:sp>
        <p:nvSpPr>
          <p:cNvPr id="3" name="Content Placeholder 2">
            <a:extLst>
              <a:ext uri="{FF2B5EF4-FFF2-40B4-BE49-F238E27FC236}">
                <a16:creationId xmlns:a16="http://schemas.microsoft.com/office/drawing/2014/main" id="{AD9CD596-CD6F-41FA-B19C-B7CFC40F0F0C}"/>
              </a:ext>
            </a:extLst>
          </p:cNvPr>
          <p:cNvSpPr>
            <a:spLocks noGrp="1"/>
          </p:cNvSpPr>
          <p:nvPr>
            <p:ph idx="1"/>
          </p:nvPr>
        </p:nvSpPr>
        <p:spPr/>
        <p:txBody>
          <a:bodyPr>
            <a:normAutofit/>
          </a:bodyPr>
          <a:lstStyle/>
          <a:p>
            <a:endParaRPr lang="en-GB" dirty="0"/>
          </a:p>
          <a:p>
            <a:pPr marL="0" indent="0">
              <a:buNone/>
            </a:pPr>
            <a:endParaRPr lang="en-GB" dirty="0"/>
          </a:p>
          <a:p>
            <a:endParaRPr lang="en-GB" dirty="0"/>
          </a:p>
          <a:p>
            <a:endParaRPr lang="en-GB" dirty="0"/>
          </a:p>
          <a:p>
            <a:pPr marL="0" indent="0">
              <a:lnSpc>
                <a:spcPct val="107000"/>
              </a:lnSpc>
              <a:spcAft>
                <a:spcPts val="800"/>
              </a:spcAft>
              <a:buNone/>
            </a:pPr>
            <a:endParaRPr lang="en-GB" dirty="0">
              <a:hlinkClick r:id="rId2"/>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https://ellenmacarthurfoundation.org/topics/circular-economy-introduction/overview</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https://www.europarl.europa.eu/news/en/headlines/economy/20151201STO05603/circular-economy-definition-importance-and-benefits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2050" name="Picture 2" descr="The circular economy model">
            <a:extLst>
              <a:ext uri="{FF2B5EF4-FFF2-40B4-BE49-F238E27FC236}">
                <a16:creationId xmlns:a16="http://schemas.microsoft.com/office/drawing/2014/main" id="{9EE9F981-2999-4BAE-9C33-29B61B9573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555" y="1690689"/>
            <a:ext cx="4081943" cy="2285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650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A832F-3441-48A8-B50A-518EBCE48D81}"/>
              </a:ext>
            </a:extLst>
          </p:cNvPr>
          <p:cNvSpPr>
            <a:spLocks noGrp="1"/>
          </p:cNvSpPr>
          <p:nvPr>
            <p:ph type="title"/>
          </p:nvPr>
        </p:nvSpPr>
        <p:spPr/>
        <p:txBody>
          <a:bodyPr/>
          <a:lstStyle/>
          <a:p>
            <a:r>
              <a:rPr lang="en-GB" b="1" dirty="0">
                <a:solidFill>
                  <a:schemeClr val="bg1">
                    <a:lumMod val="50000"/>
                  </a:schemeClr>
                </a:solidFill>
                <a:latin typeface="+mn-lt"/>
              </a:rPr>
              <a:t>Foundational </a:t>
            </a:r>
            <a:br>
              <a:rPr lang="en-GB" b="1" dirty="0">
                <a:solidFill>
                  <a:schemeClr val="bg1">
                    <a:lumMod val="50000"/>
                  </a:schemeClr>
                </a:solidFill>
                <a:latin typeface="+mn-lt"/>
              </a:rPr>
            </a:br>
            <a:r>
              <a:rPr lang="en-GB" b="1" dirty="0">
                <a:solidFill>
                  <a:schemeClr val="bg1">
                    <a:lumMod val="50000"/>
                  </a:schemeClr>
                </a:solidFill>
                <a:latin typeface="+mn-lt"/>
              </a:rPr>
              <a:t>Economy</a:t>
            </a:r>
          </a:p>
        </p:txBody>
      </p:sp>
      <p:sp>
        <p:nvSpPr>
          <p:cNvPr id="3" name="Content Placeholder 2">
            <a:extLst>
              <a:ext uri="{FF2B5EF4-FFF2-40B4-BE49-F238E27FC236}">
                <a16:creationId xmlns:a16="http://schemas.microsoft.com/office/drawing/2014/main" id="{9B887253-4943-4708-9209-00F2E9320A4B}"/>
              </a:ext>
            </a:extLst>
          </p:cNvPr>
          <p:cNvSpPr>
            <a:spLocks noGrp="1"/>
          </p:cNvSpPr>
          <p:nvPr>
            <p:ph idx="1"/>
          </p:nvPr>
        </p:nvSpPr>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r>
              <a:rPr lang="en-GB" sz="1900" dirty="0">
                <a:hlinkClick r:id="rId2"/>
              </a:rPr>
              <a:t>https://www.gov.wales/foundational-economy-delivery-plan-html</a:t>
            </a:r>
            <a:endParaRPr lang="en-GB" sz="1900" dirty="0"/>
          </a:p>
          <a:p>
            <a:r>
              <a:rPr lang="en-GB" sz="1800" u="sng" dirty="0">
                <a:solidFill>
                  <a:srgbClr val="0563C1"/>
                </a:solidFill>
                <a:effectLst/>
                <a:latin typeface="Calibri" panose="020F0502020204030204" pitchFamily="34" charset="0"/>
                <a:ea typeface="DengXian" panose="02010600030101010101" pitchFamily="2" charset="-122"/>
                <a:hlinkClick r:id="rId3"/>
              </a:rPr>
              <a:t>https://businesswales.gov.wales/foundational-economy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4"/>
              </a:rPr>
              <a:t>https://www.iwa.wales/agenda/2022/01/iwa-analysis-where-next-for-the-foundational-economy/</a:t>
            </a:r>
            <a:endParaRPr lang="en-GB" sz="1800" dirty="0">
              <a:effectLst/>
              <a:latin typeface="Calibri" panose="020F0502020204030204" pitchFamily="34" charset="0"/>
              <a:ea typeface="DengXian" panose="02010600030101010101" pitchFamily="2" charset="-122"/>
            </a:endParaRPr>
          </a:p>
          <a:p>
            <a:pPr marL="0" indent="0">
              <a:buNone/>
            </a:pPr>
            <a:r>
              <a:rPr lang="en-GB" sz="1800" dirty="0">
                <a:effectLst/>
                <a:latin typeface="Calibri" panose="020F0502020204030204" pitchFamily="34" charset="0"/>
                <a:ea typeface="DengXian" panose="02010600030101010101" pitchFamily="2" charset="-122"/>
              </a:rPr>
              <a:t> </a:t>
            </a:r>
          </a:p>
          <a:p>
            <a:pPr marL="0" indent="0">
              <a:buNone/>
            </a:pPr>
            <a:r>
              <a:rPr lang="en-GB" sz="1800" dirty="0">
                <a:effectLst/>
                <a:latin typeface="Calibri" panose="020F0502020204030204" pitchFamily="34" charset="0"/>
                <a:ea typeface="DengXian" panose="02010600030101010101" pitchFamily="2" charset="-122"/>
              </a:rPr>
              <a:t>Leading academics in this field include Prof Karel Williams (Manchester University) and Prof Calvin Jones (Cardiff University).</a:t>
            </a:r>
          </a:p>
          <a:p>
            <a:pPr marL="0" indent="0">
              <a:buNone/>
            </a:pPr>
            <a:endParaRPr lang="en-GB" dirty="0"/>
          </a:p>
        </p:txBody>
      </p:sp>
      <p:pic>
        <p:nvPicPr>
          <p:cNvPr id="3074" name="Picture 2" descr="Manchester University Press - Foundational Economy">
            <a:extLst>
              <a:ext uri="{FF2B5EF4-FFF2-40B4-BE49-F238E27FC236}">
                <a16:creationId xmlns:a16="http://schemas.microsoft.com/office/drawing/2014/main" id="{F291CC69-38C4-4D09-9146-6AE4AAB61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071" y="1628975"/>
            <a:ext cx="1684079" cy="25829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ew focus on the foundations of the UK's economy might help poorest regions  post-Brexit">
            <a:extLst>
              <a:ext uri="{FF2B5EF4-FFF2-40B4-BE49-F238E27FC236}">
                <a16:creationId xmlns:a16="http://schemas.microsoft.com/office/drawing/2014/main" id="{7D4880ED-7BE6-4077-9961-626C067B7A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42947" y="365125"/>
            <a:ext cx="4115183" cy="416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045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r>
              <a:rPr lang="en-GB" b="1" dirty="0">
                <a:solidFill>
                  <a:schemeClr val="bg1">
                    <a:lumMod val="50000"/>
                  </a:schemeClr>
                </a:solidFill>
                <a:latin typeface="+mn-lt"/>
              </a:rPr>
              <a:t>Doughnut Economics</a:t>
            </a:r>
            <a:br>
              <a:rPr lang="en-GB" dirty="0"/>
            </a:br>
            <a:r>
              <a:rPr lang="en-GB" b="1" dirty="0">
                <a:latin typeface="+mn-lt"/>
              </a:rPr>
              <a:t>Kate Raworth</a:t>
            </a:r>
            <a:br>
              <a:rPr lang="en-GB" b="1" dirty="0">
                <a:latin typeface="+mn-lt"/>
              </a:rPr>
            </a:br>
            <a:br>
              <a:rPr lang="en-GB" b="1" dirty="0">
                <a:latin typeface="+mn-lt"/>
              </a:rPr>
            </a:br>
            <a:endParaRPr lang="en-GB" b="1" dirty="0">
              <a:latin typeface="+mn-lt"/>
            </a:endParaRPr>
          </a:p>
        </p:txBody>
      </p:sp>
      <p:sp>
        <p:nvSpPr>
          <p:cNvPr id="3" name="Content Placeholder 2"/>
          <p:cNvSpPr>
            <a:spLocks noGrp="1"/>
          </p:cNvSpPr>
          <p:nvPr>
            <p:ph idx="1"/>
          </p:nvPr>
        </p:nvSpPr>
        <p:spPr/>
        <p:txBody>
          <a:bodyPr>
            <a:normAutofit/>
          </a:bodyPr>
          <a:lstStyle/>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Kate </a:t>
            </a:r>
            <a:r>
              <a:rPr lang="en-GB" sz="1800" b="1" dirty="0" err="1"/>
              <a:t>Raworth</a:t>
            </a:r>
            <a:r>
              <a:rPr lang="en-GB" sz="1800" dirty="0"/>
              <a:t> is an economist working for the University of Oxford and the University of Cambridge. She is known for her work on the 'doughnut economics', which she understands as an economic model that balances between essential human needs and planetary boundaries.</a:t>
            </a:r>
          </a:p>
          <a:p>
            <a:pPr lvl="0"/>
            <a:r>
              <a:rPr lang="en-GB" sz="1800" i="1" dirty="0"/>
              <a:t>Kate </a:t>
            </a:r>
            <a:r>
              <a:rPr lang="en-GB" sz="1800" i="1" dirty="0" err="1"/>
              <a:t>Raworth</a:t>
            </a:r>
            <a:r>
              <a:rPr lang="en-GB" sz="1800" i="1" dirty="0"/>
              <a:t> (2017). Doughnut economics: seven ways to think like a 21st-century economist. New York, United States: Random House. </a:t>
            </a:r>
            <a:endParaRPr lang="en-GB" sz="1800" dirty="0"/>
          </a:p>
          <a:p>
            <a:pPr lvl="0"/>
            <a:r>
              <a:rPr lang="en-GB" sz="1800" i="1" dirty="0"/>
              <a:t>Kate </a:t>
            </a:r>
            <a:r>
              <a:rPr lang="en-GB" sz="1800" i="1" dirty="0" err="1"/>
              <a:t>Raworth</a:t>
            </a:r>
            <a:r>
              <a:rPr lang="en-GB" sz="1800" i="1" dirty="0"/>
              <a:t> (2019). "Chapter 25: A new economics". In Extinction Rebellion (ed.). This Is Not a Drill: An Extinction Rebellion Handbook. Penguin Books. pp. 146–154.</a:t>
            </a:r>
            <a:endParaRPr lang="en-GB" dirty="0"/>
          </a:p>
          <a:p>
            <a:pPr marL="0" indent="0">
              <a:buNone/>
            </a:pPr>
            <a:endParaRPr lang="en-GB" dirty="0"/>
          </a:p>
          <a:p>
            <a:pPr marL="0" indent="0">
              <a:buNone/>
            </a:pPr>
            <a:endParaRPr lang="en-GB" dirty="0"/>
          </a:p>
        </p:txBody>
      </p:sp>
      <p:pic>
        <p:nvPicPr>
          <p:cNvPr id="4" name="Picture 12" descr="Image result for Kate Rawor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77728" y="365126"/>
            <a:ext cx="951444" cy="1258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084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Doughnut Economics</a:t>
            </a:r>
          </a:p>
        </p:txBody>
      </p:sp>
      <p:sp>
        <p:nvSpPr>
          <p:cNvPr id="3" name="Content Placeholder 2"/>
          <p:cNvSpPr>
            <a:spLocks noGrp="1"/>
          </p:cNvSpPr>
          <p:nvPr>
            <p:ph idx="1"/>
          </p:nvPr>
        </p:nvSpPr>
        <p:spPr/>
        <p:txBody>
          <a:bodyPr>
            <a:normAutofit fontScale="92500" lnSpcReduction="20000"/>
          </a:bodyPr>
          <a:lstStyle/>
          <a:p>
            <a:endParaRPr lang="en-GB" sz="1900" dirty="0"/>
          </a:p>
          <a:p>
            <a:endParaRPr lang="en-GB" sz="1900" dirty="0"/>
          </a:p>
          <a:p>
            <a:r>
              <a:rPr lang="en-GB" sz="1900" dirty="0"/>
              <a:t>The </a:t>
            </a:r>
            <a:r>
              <a:rPr lang="en-GB" sz="1900" b="1" dirty="0"/>
              <a:t>Doughnut</a:t>
            </a:r>
            <a:r>
              <a:rPr lang="en-GB" sz="1900" dirty="0"/>
              <a:t>, or </a:t>
            </a:r>
            <a:r>
              <a:rPr lang="en-GB" sz="1900" b="1" dirty="0"/>
              <a:t>Doughnut economics</a:t>
            </a:r>
            <a:r>
              <a:rPr lang="en-GB" sz="1900" dirty="0"/>
              <a:t>, is a visual framework for sustainable development – shaped like a doughnut – combining the concept of planetary boundaries with the complementary concept of social boundaries. The framework was proposed to regard the performance of an economy by the extent to which the needs of people are met without overshooting Earth's ecological ceiling. The name derives from the shape of the diagram, i.e. a disc with a hole in the middle. The centre hole of the model depicts the proportion of people that lack access to life's essentials (healthcare, education, equity and so on) while the crust represents the ecological ceilings (planetary boundaries) that life depends on and must not be overshot.</a:t>
            </a:r>
          </a:p>
          <a:p>
            <a:r>
              <a:rPr lang="en-GB" sz="1900" dirty="0"/>
              <a:t>Consequently, an economy is considered prosperous when all twelve social foundations are met without overshooting any of the nine ecological ceilings. This situation is represented by the area between the two rings, namely the safe and just space for humanity. The diagram was developed by Oxford economist Kate </a:t>
            </a:r>
            <a:r>
              <a:rPr lang="en-GB" sz="1900" dirty="0" err="1"/>
              <a:t>Raworth</a:t>
            </a:r>
            <a:r>
              <a:rPr lang="en-GB" sz="1900" dirty="0"/>
              <a:t> in the Oxfam paper </a:t>
            </a:r>
            <a:r>
              <a:rPr lang="en-GB" sz="1900" i="1" dirty="0"/>
              <a:t>A Safe and Just Space for Humanity</a:t>
            </a:r>
            <a:r>
              <a:rPr lang="en-GB" sz="1900" dirty="0"/>
              <a:t> and elaborated upon in her book </a:t>
            </a:r>
            <a:r>
              <a:rPr lang="en-GB" sz="1900" i="1" dirty="0"/>
              <a:t>Doughnut Economics: Seven Ways to Think Like a 21st-Century Economist</a:t>
            </a:r>
            <a:r>
              <a:rPr lang="en-GB" sz="1900" dirty="0"/>
              <a:t>.</a:t>
            </a:r>
          </a:p>
          <a:p>
            <a:pPr marL="0" indent="0">
              <a:buNone/>
            </a:pPr>
            <a:endParaRPr lang="en-GB" dirty="0"/>
          </a:p>
        </p:txBody>
      </p:sp>
    </p:spTree>
    <p:extLst>
      <p:ext uri="{BB962C8B-B14F-4D97-AF65-F5344CB8AC3E}">
        <p14:creationId xmlns:p14="http://schemas.microsoft.com/office/powerpoint/2010/main" val="1499701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doughnut</a:t>
            </a:r>
          </a:p>
        </p:txBody>
      </p:sp>
      <p:pic>
        <p:nvPicPr>
          <p:cNvPr id="4" name="Content Placeholder 3" descr="https://upload.wikimedia.org/wikipedia/commons/thumb/1/12/Doughnut_%28economic_model%29.jpg/412px-Doughnut_%28economic_model%29.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50069" y="1300898"/>
            <a:ext cx="5241303" cy="5194169"/>
          </a:xfrm>
          <a:prstGeom prst="rect">
            <a:avLst/>
          </a:prstGeom>
          <a:noFill/>
          <a:ln>
            <a:noFill/>
          </a:ln>
        </p:spPr>
      </p:pic>
    </p:spTree>
    <p:extLst>
      <p:ext uri="{BB962C8B-B14F-4D97-AF65-F5344CB8AC3E}">
        <p14:creationId xmlns:p14="http://schemas.microsoft.com/office/powerpoint/2010/main" val="1718200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0FDD-E31C-4E0C-A7DC-EB2E0E5F9C4C}"/>
              </a:ext>
            </a:extLst>
          </p:cNvPr>
          <p:cNvSpPr>
            <a:spLocks noGrp="1"/>
          </p:cNvSpPr>
          <p:nvPr>
            <p:ph type="title"/>
          </p:nvPr>
        </p:nvSpPr>
        <p:spPr/>
        <p:txBody>
          <a:bodyPr/>
          <a:lstStyle/>
          <a:p>
            <a:r>
              <a:rPr lang="en-GB" b="1" dirty="0">
                <a:latin typeface="+mn-lt"/>
              </a:rPr>
              <a:t>A healthy economy should be designed to thrive, not grow</a:t>
            </a:r>
          </a:p>
        </p:txBody>
      </p:sp>
      <p:sp>
        <p:nvSpPr>
          <p:cNvPr id="3" name="Content Placeholder 2">
            <a:extLst>
              <a:ext uri="{FF2B5EF4-FFF2-40B4-BE49-F238E27FC236}">
                <a16:creationId xmlns:a16="http://schemas.microsoft.com/office/drawing/2014/main" id="{C461C0EF-11E5-48BC-8B4E-6EDC665E1E7C}"/>
              </a:ext>
            </a:extLst>
          </p:cNvPr>
          <p:cNvSpPr>
            <a:spLocks noGrp="1"/>
          </p:cNvSpPr>
          <p:nvPr>
            <p:ph idx="1"/>
          </p:nvPr>
        </p:nvSpPr>
        <p:spPr/>
        <p:txBody>
          <a:bodyPr/>
          <a:lstStyle/>
          <a:p>
            <a:pPr marL="0" indent="0">
              <a:buNone/>
            </a:pPr>
            <a:r>
              <a:rPr lang="en-GB" dirty="0"/>
              <a:t>TED talk by Kate Raworth 4/6/2018:</a:t>
            </a:r>
          </a:p>
          <a:p>
            <a:pPr marL="0" indent="0">
              <a:buNone/>
            </a:pPr>
            <a:endParaRPr lang="en-GB" dirty="0"/>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A healthy economy should be designed to thrive, not grow | Kate Raworth - Bing video</a:t>
            </a:r>
            <a:endParaRPr lang="en-GB" b="1" dirty="0"/>
          </a:p>
        </p:txBody>
      </p:sp>
      <p:pic>
        <p:nvPicPr>
          <p:cNvPr id="1026" name="Picture 2" descr="Image result for kate raworth">
            <a:extLst>
              <a:ext uri="{FF2B5EF4-FFF2-40B4-BE49-F238E27FC236}">
                <a16:creationId xmlns:a16="http://schemas.microsoft.com/office/drawing/2014/main" id="{CC5FF990-B8C1-408D-BF77-69D71B406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574" y="2300287"/>
            <a:ext cx="3509963" cy="2322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24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491</Words>
  <Application>Microsoft Office PowerPoint</Application>
  <PresentationFormat>On-screen Show (4:3)</PresentationFormat>
  <Paragraphs>53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HPAN5023/6023 Population Growth, Urbanisation and Sustainability: Sustainabililty and the Growth Paradigm</vt:lpstr>
      <vt:lpstr>Sustainabililty and the Growth Paradigm Alternative Economics?</vt:lpstr>
      <vt:lpstr>Circular Economy</vt:lpstr>
      <vt:lpstr>Foundational  Economy</vt:lpstr>
      <vt:lpstr>  Doughnut Economics Kate Raworth  </vt:lpstr>
      <vt:lpstr>Doughnut Economics</vt:lpstr>
      <vt:lpstr>The doughnut</vt:lpstr>
      <vt:lpstr>A healthy economy should be designed to thrive, not grow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Bevan</dc:creator>
  <cp:lastModifiedBy>Andy Bevan</cp:lastModifiedBy>
  <cp:revision>5</cp:revision>
  <dcterms:created xsi:type="dcterms:W3CDTF">2022-05-17T12:28:25Z</dcterms:created>
  <dcterms:modified xsi:type="dcterms:W3CDTF">2024-02-27T15:28:32Z</dcterms:modified>
</cp:coreProperties>
</file>