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gif" ContentType="image/gif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84" r:id="rId3"/>
    <p:sldId id="283" r:id="rId4"/>
    <p:sldId id="285" r:id="rId5"/>
    <p:sldId id="286" r:id="rId6"/>
    <p:sldId id="287" r:id="rId7"/>
    <p:sldId id="288" r:id="rId8"/>
    <p:sldId id="291" r:id="rId9"/>
    <p:sldId id="292" r:id="rId10"/>
    <p:sldId id="293" r:id="rId11"/>
    <p:sldId id="294" r:id="rId12"/>
    <p:sldId id="289" r:id="rId13"/>
    <p:sldId id="295" r:id="rId14"/>
    <p:sldId id="296" r:id="rId15"/>
    <p:sldId id="290" r:id="rId16"/>
    <p:sldId id="297" r:id="rId17"/>
    <p:sldId id="298" r:id="rId18"/>
    <p:sldId id="299" r:id="rId19"/>
    <p:sldId id="30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1560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0kLLm--DXAhUlLMAKHXoaDQoQjRwIBw&amp;url=http%3A%2F%2Fpezcame.com%2FaW50ZXJuYWwgZG9vcndheSBsaW50ZWw%2F&amp;psig=AOvVaw3MHTLcsgp1gORVazuOz6S9&amp;ust=1511948070671003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iz4vE_eDXAhUGIsAKHZy0ClIQjRwIBw&amp;url=http%3A%2F%2Fwww.diydoctor.org.uk%2Fprojects%2Fload-bearing_walls.htm&amp;psig=AOvVaw0EFr3zktrxMslHEkWCI0qT&amp;ust=1511948573925614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Yn_rt_uDXAhUhJsAKHRIuAbYQjRwIBw&amp;url=https%3A%2F%2Fwww.totemtimber.co.uk%2Fshop%2Fbuilding-materials%2Flintels%2Fconcrete-lintels%2Fc-23%2Fc-9942&amp;psig=AOvVaw07qFXKQvrf9JbpbcDQq_sd&amp;ust=151194886171940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s://www.google.co.uk/url?sa=i&amp;rct=j&amp;q=&amp;esrc=s&amp;source=images&amp;cd=&amp;cad=rja&amp;uact=8&amp;ved=0ahUKEwjSjJiC_-DXAhUsCMAKHQ9jBNQQjRwIBw&amp;url=http%3A%2F%2Fwww.builders-merchant-cirencester.co.uk%2Fshop-for-products-online%2Fbuilding-products%2Fconcrete-products%2Fconcrete-prestressed-lintels%2F100-x-65-mm-prestressed-concrete-lintel.html&amp;psig=AOvVaw07qFXKQvrf9JbpbcDQq_sd&amp;ust=1511948861719404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gtMfm_-DXAhWrAcAKHRyIC0kQjRwIBw&amp;url=http%3A%2F%2Fwww.squirrelconstruction.co.uk%2Fgallery%2Fgroundworks%2F000532-Drainage-bridged-concrete-lintel-passing-footing.php&amp;psig=AOvVaw07qFXKQvrf9JbpbcDQq_sd&amp;ust=1511948861719404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HovzUguHXAhUlKcAKHUBxCTMQjRwIBw&amp;url=http%3A%2F%2Fhometimes.co.za%2F2017%2F02%2Fbuilding-heres-why-your-double-garage-door-lintel-is-sagging%2F&amp;psig=AOvVaw08dAYPzWrRm7yFxQ9sf_Oo&amp;ust=1511949397894056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ysMqtg-HXAhWJA8AKHablBtUQjRwIBw&amp;url=http%3A%2F%2Fcivilconstructiontips.blogspot.com%2F2011%2F06%2Fboot-lintels-walls.html&amp;psig=AOvVaw08dAYPzWrRm7yFxQ9sf_Oo&amp;ust=1511949397894056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tlIeIhOHXAhXLKsAKHesLCHsQjRwIBw&amp;url=http%3A%2F%2Fcivilconstructiontips.blogspot.com%2F2011%2F06%2Fpressed-steel-lintels.html&amp;psig=AOvVaw1ALQorF2RXJRRRLStQIzak&amp;ust=1511950324710994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-3aCDgeHXAhVqKMAKHYpfAcgQjRwIBw&amp;url=http%3A%2F%2Fcivilconstructiontips.blogspot.com%2F2011%2F06%2Fbrick-lintels-walls.html&amp;psig=AOvVaw08dAYPzWrRm7yFxQ9sf_Oo&amp;ust=1511949397894056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4.jpeg"/><Relationship Id="rId7" Type="http://schemas.openxmlformats.org/officeDocument/2006/relationships/hyperlink" Target="https://www.google.co.uk/url?sa=i&amp;rct=j&amp;q=&amp;esrc=s&amp;source=images&amp;cd=&amp;cad=rja&amp;uact=8&amp;ved=0ahUKEwi10uPbieHXAhWHIMAKHT24AusQjRwIBw&amp;url=https%3A%2F%2Fwww.twistfix.co.uk%2Fbrick-arch-repair&amp;psig=AOvVaw3tMNncOlorOMOUAvdUVXNt&amp;ust=1511950943457915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hyperlink" Target="https://www.google.co.uk/url?sa=i&amp;rct=j&amp;q=&amp;esrc=s&amp;source=images&amp;cd=&amp;cad=rja&amp;uact=8&amp;ved=0ahUKEwju9pOMiOHXAhVDLMAKHaYbCe0QjRwIBw&amp;url=https%3A%2F%2Ftheconstructor.org%2Fstructures%2Ftypes-of-arches-construction%2F11960%2F&amp;psig=AOvVaw3tMNncOlorOMOUAvdUVXNt&amp;ust=1511950943457915" TargetMode="Externa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vytaqiuHXAhWFIMAKHRMcCooQjRwIBw&amp;url=http%3A%2F%2Fwww.brynmawr.edu%2FAcads%2FCities%2Fwld%2F00436%2F00436m.html&amp;psig=AOvVaw0DWg5eJW_f5JUksNyd1KXD&amp;ust=1511951949955602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hyperlink" Target="https://www.google.co.uk/url?sa=i&amp;rct=j&amp;q=&amp;esrc=s&amp;source=images&amp;cd=&amp;cad=rja&amp;uact=8&amp;ved=0ahUKEwjt85j2jOHXAhXFCsAKHVTgDPYQjRwIBw&amp;url=http%3A%2F%2Fwww.chulugi.de%2Falt%2F2012%2F02%2F14%2Fwith-ruskin-in-venice%2F&amp;psig=AOvVaw25ryxHGr6tvfr4l2U5tyKr&amp;ust=1511952582481696" TargetMode="Externa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l7eitguHXAhWrK8AKHRzLCIgQjRwIBw&amp;url=http%3A%2F%2Figlintels.com%2Flintels%2Fstandard-lintels%2Fsingle-leaf-lintels%2F&amp;psig=AOvVaw08dAYPzWrRm7yFxQ9sf_Oo&amp;ust=1511949397894056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LiNuSguHXAhUJDMAKHf-gAGYQjRwIBw&amp;url=https%3A%2F%2Fwww.grantandstone.co.uk%2Fproducts%2Flintels&amp;psig=AOvVaw08dAYPzWrRm7yFxQ9sf_Oo&amp;ust=1511949397894056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l1fD8keHXAhXGB8AKHcUQBK0QjRwIBw&amp;url=http%3A%2F%2Fnhbccampaigns.co.uk%2Flandingpages%2Ftechzone%2Fprevious_versions%2F2007%2FPart6%2Fsection1%2Fsitework.htm&amp;psig=AOvVaw2i8K9qRpLi1WO1fdDFZPQ1&amp;ust=1511954030848486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hyperlink" Target="https://www.google.co.uk/url?sa=i&amp;rct=j&amp;q=&amp;esrc=s&amp;source=images&amp;cd=&amp;cad=rja&amp;uact=8&amp;ved=0ahUKEwi4pdP3kuHXAhXpJMAKHW_vBNQQjRwIBw&amp;url=https%3A%2F%2Fwww.timloc.co.uk%2Fcavity-trays%2Fplastic-cavity-trays%2Feverdry-adjustable-stepped-cavity-trays-for-brickwork%2Feverydry-stepped-cavity-tray-lead-attached&amp;psig=AOvVaw2F4Fxw2p4FL4OpR5_0NmXD&amp;ust=1511954306999945" TargetMode="External"/><Relationship Id="rId4" Type="http://schemas.openxmlformats.org/officeDocument/2006/relationships/image" Target="../media/image22.gi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J_sGsmOHXAhUBIcAKHS33D6cQjRwIBw&amp;url=http%3A%2F%2Fwww.homeadviceguide.com%2Fguide-to-building-regulations-part-m%2F&amp;psig=AOvVaw0MQXe5yGIyue5WDUNx4PLn&amp;ust=1511955756171696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57356" y="2428868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Openings in Walls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357290" y="1714488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 - </a:t>
            </a:r>
            <a:r>
              <a:rPr lang="en-GB" sz="4000" dirty="0" smtClean="0"/>
              <a:t>openings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1285852" y="2357430"/>
            <a:ext cx="650085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Considerations: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</a:t>
            </a:r>
            <a:r>
              <a:rPr lang="en-GB" sz="2800" dirty="0" smtClean="0"/>
              <a:t>Materials</a:t>
            </a:r>
            <a:endParaRPr lang="en-GB" sz="2800" dirty="0" smtClean="0"/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Strength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</a:t>
            </a:r>
            <a:r>
              <a:rPr lang="en-GB" sz="2800" dirty="0" smtClean="0"/>
              <a:t>Durability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</a:t>
            </a:r>
            <a:r>
              <a:rPr lang="en-GB" sz="2800" dirty="0" smtClean="0"/>
              <a:t> Moisture resistance</a:t>
            </a:r>
            <a:endParaRPr lang="en-GB" sz="2800" dirty="0" smtClean="0"/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Fire resistance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Stability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</a:t>
            </a:r>
            <a:r>
              <a:rPr lang="en-GB" sz="2800" dirty="0" smtClean="0"/>
              <a:t>Insulation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572000" y="1714488"/>
            <a:ext cx="392909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Walls</a:t>
            </a:r>
          </a:p>
          <a:p>
            <a:pPr algn="ctr"/>
            <a:r>
              <a:rPr lang="en-GB" sz="3200" dirty="0" smtClean="0"/>
              <a:t>Traditional – Pre 1919 solid walls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6" name="Picture 4" descr="solid wal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214422"/>
            <a:ext cx="3745004" cy="5429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4572000" y="3857628"/>
            <a:ext cx="43577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Thick </a:t>
            </a:r>
            <a:r>
              <a:rPr lang="en-GB" sz="2000" dirty="0" smtClean="0"/>
              <a:t>walls should prevent wind-driven rain penetration</a:t>
            </a:r>
            <a:endParaRPr lang="en-GB" sz="2000" dirty="0" smtClean="0"/>
          </a:p>
          <a:p>
            <a:r>
              <a:rPr lang="en-GB" sz="2000" dirty="0" smtClean="0"/>
              <a:t>Random </a:t>
            </a:r>
            <a:r>
              <a:rPr lang="en-GB" sz="2000" dirty="0" smtClean="0"/>
              <a:t>rubble with loose core</a:t>
            </a:r>
            <a:endParaRPr lang="en-GB" sz="2000" dirty="0" smtClean="0"/>
          </a:p>
          <a:p>
            <a:r>
              <a:rPr lang="en-GB" sz="2000" dirty="0" smtClean="0"/>
              <a:t>Lime mortar</a:t>
            </a:r>
          </a:p>
          <a:p>
            <a:r>
              <a:rPr lang="en-GB" sz="2000" dirty="0" smtClean="0"/>
              <a:t>Shallow foundations</a:t>
            </a:r>
          </a:p>
          <a:p>
            <a:r>
              <a:rPr lang="en-GB" sz="2000" dirty="0" smtClean="0"/>
              <a:t>No DPC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2050" name="Picture 2" descr="Image result for timber lintel above window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t="3036" r="53750"/>
          <a:stretch>
            <a:fillRect/>
          </a:stretch>
        </p:blipFill>
        <p:spPr bwMode="auto">
          <a:xfrm>
            <a:off x="428596" y="1928802"/>
            <a:ext cx="5143536" cy="4439164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29322" y="2214554"/>
            <a:ext cx="27146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Timber lintels:</a:t>
            </a:r>
          </a:p>
          <a:p>
            <a:r>
              <a:rPr lang="en-GB" sz="2400" dirty="0" smtClean="0"/>
              <a:t>Requires 2-3 across the wall thickness</a:t>
            </a:r>
          </a:p>
          <a:p>
            <a:r>
              <a:rPr lang="en-GB" sz="2400" dirty="0" smtClean="0"/>
              <a:t>Decay if unmaintained</a:t>
            </a:r>
          </a:p>
          <a:p>
            <a:r>
              <a:rPr lang="en-GB" sz="2400" dirty="0" smtClean="0"/>
              <a:t>Susceptible to fire</a:t>
            </a:r>
          </a:p>
          <a:p>
            <a:r>
              <a:rPr lang="en-GB" sz="2400" dirty="0" smtClean="0"/>
              <a:t>Deflection</a:t>
            </a:r>
          </a:p>
          <a:p>
            <a:r>
              <a:rPr lang="en-GB" sz="2400" dirty="0" smtClean="0"/>
              <a:t>Random rubble has uneven loading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29322" y="2214554"/>
            <a:ext cx="271464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Solid Brickwork:</a:t>
            </a:r>
          </a:p>
          <a:p>
            <a:r>
              <a:rPr lang="en-GB" sz="2400" dirty="0" smtClean="0"/>
              <a:t>Bond allows for temporary support at 600 – 800 centres</a:t>
            </a:r>
          </a:p>
          <a:p>
            <a:endParaRPr lang="en-GB" dirty="0"/>
          </a:p>
        </p:txBody>
      </p:sp>
      <p:pic>
        <p:nvPicPr>
          <p:cNvPr id="25602" name="Picture 2" descr="Image result for propping an opening with strongboy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2071678"/>
            <a:ext cx="4243391" cy="42433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29322" y="2214554"/>
            <a:ext cx="27146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Pre-stressed reinforced concrete lintels.</a:t>
            </a:r>
          </a:p>
          <a:p>
            <a:r>
              <a:rPr lang="en-GB" sz="2400" dirty="0" smtClean="0"/>
              <a:t>Sizes to match brick courses</a:t>
            </a:r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27650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8992" y="3929066"/>
            <a:ext cx="2500330" cy="2500332"/>
          </a:xfrm>
          <a:prstGeom prst="rect">
            <a:avLst/>
          </a:prstGeom>
          <a:noFill/>
        </p:spPr>
      </p:pic>
      <p:pic>
        <p:nvPicPr>
          <p:cNvPr id="27652" name="Picture 4" descr="Image result for prestressed concrete lintel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t="26718" r="29866"/>
          <a:stretch>
            <a:fillRect/>
          </a:stretch>
        </p:blipFill>
        <p:spPr bwMode="auto">
          <a:xfrm>
            <a:off x="357158" y="2000240"/>
            <a:ext cx="2857520" cy="22393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29322" y="2214554"/>
            <a:ext cx="27146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Pre-stressed reinforced concrete lintels.</a:t>
            </a:r>
          </a:p>
          <a:p>
            <a:r>
              <a:rPr lang="en-GB" sz="2400" dirty="0" smtClean="0"/>
              <a:t>Below ground over services</a:t>
            </a:r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29698" name="Picture 2" descr="Image result for prestressed concrete lintel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2428868"/>
            <a:ext cx="4819650" cy="3609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85720" y="1857364"/>
            <a:ext cx="27146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Cast in-situ reinforced concrete lintel</a:t>
            </a:r>
          </a:p>
          <a:p>
            <a:r>
              <a:rPr lang="en-GB" sz="2400" dirty="0" smtClean="0"/>
              <a:t>Consider:</a:t>
            </a:r>
          </a:p>
          <a:p>
            <a:r>
              <a:rPr lang="en-GB" sz="2400" dirty="0" smtClean="0"/>
              <a:t>Cost</a:t>
            </a:r>
          </a:p>
          <a:p>
            <a:r>
              <a:rPr lang="en-GB" sz="2400" dirty="0" smtClean="0"/>
              <a:t>Time</a:t>
            </a:r>
          </a:p>
          <a:p>
            <a:r>
              <a:rPr lang="en-GB" sz="2400" dirty="0" smtClean="0"/>
              <a:t>Quality</a:t>
            </a:r>
          </a:p>
          <a:p>
            <a:r>
              <a:rPr lang="en-GB" sz="2400" dirty="0" smtClean="0"/>
              <a:t>Thermal bridging</a:t>
            </a:r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3584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54" y="3000372"/>
            <a:ext cx="5185044" cy="29575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7158" y="2357430"/>
            <a:ext cx="271464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Pre-cast reinforced Boot lintel</a:t>
            </a:r>
          </a:p>
          <a:p>
            <a:r>
              <a:rPr lang="en-GB" sz="2400" dirty="0" smtClean="0"/>
              <a:t>Extends out from masonry face</a:t>
            </a:r>
          </a:p>
          <a:p>
            <a:r>
              <a:rPr lang="en-GB" sz="2400" dirty="0" smtClean="0"/>
              <a:t>Handling</a:t>
            </a:r>
          </a:p>
          <a:p>
            <a:r>
              <a:rPr lang="en-GB" sz="2400" dirty="0" smtClean="0"/>
              <a:t>Thermal bridge</a:t>
            </a:r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37890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4156" y="2143116"/>
            <a:ext cx="5085178" cy="4000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7158" y="2357430"/>
            <a:ext cx="271464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Hollow steel box section</a:t>
            </a:r>
          </a:p>
          <a:p>
            <a:r>
              <a:rPr lang="en-GB" sz="2400" dirty="0" smtClean="0"/>
              <a:t>Corrosion</a:t>
            </a:r>
          </a:p>
          <a:p>
            <a:r>
              <a:rPr lang="en-GB" sz="2400" dirty="0" smtClean="0"/>
              <a:t>Thermal bridge</a:t>
            </a:r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41986" name="Picture 2" descr="Image result for concrete lintels in-situ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t="11819"/>
          <a:stretch>
            <a:fillRect/>
          </a:stretch>
        </p:blipFill>
        <p:spPr bwMode="auto">
          <a:xfrm>
            <a:off x="4429124" y="1785926"/>
            <a:ext cx="4143404" cy="4786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Image result for concrete lintels in-situ"/>
          <p:cNvPicPr>
            <a:picLocks noChangeAspect="1" noChangeArrowheads="1"/>
          </p:cNvPicPr>
          <p:nvPr/>
        </p:nvPicPr>
        <p:blipFill>
          <a:blip r:embed="rId3"/>
          <a:srcRect l="12703" t="3783" r="4025" b="5422"/>
          <a:stretch>
            <a:fillRect/>
          </a:stretch>
        </p:blipFill>
        <p:spPr bwMode="auto">
          <a:xfrm>
            <a:off x="1357290" y="3429000"/>
            <a:ext cx="3786214" cy="3080310"/>
          </a:xfrm>
          <a:prstGeom prst="rect">
            <a:avLst/>
          </a:prstGeom>
          <a:noFill/>
        </p:spPr>
      </p:pic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7158" y="2357430"/>
            <a:ext cx="271464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Double angle steel section</a:t>
            </a:r>
          </a:p>
          <a:p>
            <a:r>
              <a:rPr lang="en-GB" sz="2400" dirty="0" smtClean="0"/>
              <a:t>Corrosion</a:t>
            </a:r>
          </a:p>
          <a:p>
            <a:r>
              <a:rPr lang="en-GB" sz="2400" dirty="0" smtClean="0"/>
              <a:t>Thermal bridge</a:t>
            </a:r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44036" name="Picture 4" descr="http://iglintels.com/files/2011/08/ig-lintels-INT-100.png"/>
          <p:cNvPicPr>
            <a:picLocks noChangeAspect="1" noChangeArrowheads="1"/>
          </p:cNvPicPr>
          <p:nvPr/>
        </p:nvPicPr>
        <p:blipFill>
          <a:blip r:embed="rId4"/>
          <a:srcRect t="62081" r="71834" b="2684"/>
          <a:stretch>
            <a:fillRect/>
          </a:stretch>
        </p:blipFill>
        <p:spPr bwMode="auto">
          <a:xfrm>
            <a:off x="4857752" y="2143116"/>
            <a:ext cx="3714777" cy="2071702"/>
          </a:xfrm>
          <a:prstGeom prst="rect">
            <a:avLst/>
          </a:prstGeom>
          <a:noFill/>
        </p:spPr>
      </p:pic>
      <p:sp>
        <p:nvSpPr>
          <p:cNvPr id="12" name="Rectangle 11"/>
          <p:cNvSpPr/>
          <p:nvPr/>
        </p:nvSpPr>
        <p:spPr>
          <a:xfrm>
            <a:off x="4857752" y="471488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 smtClean="0"/>
              <a:t>Corrugated </a:t>
            </a:r>
            <a:r>
              <a:rPr lang="en-GB" sz="2400" dirty="0" smtClean="0"/>
              <a:t>steel section</a:t>
            </a:r>
          </a:p>
          <a:p>
            <a:r>
              <a:rPr lang="en-GB" sz="2400" dirty="0" smtClean="0"/>
              <a:t>Corrosion</a:t>
            </a:r>
          </a:p>
          <a:p>
            <a:r>
              <a:rPr lang="en-GB" sz="2400" dirty="0" smtClean="0"/>
              <a:t>Thermal bridge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29322" y="2214554"/>
            <a:ext cx="2714644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Pre-stressed reinforced concrete lintels with facing brick soldier “flat” arch</a:t>
            </a:r>
          </a:p>
          <a:p>
            <a:r>
              <a:rPr lang="en-GB" sz="2400" dirty="0" smtClean="0"/>
              <a:t>Cast in-situ reinforced concrete arch with facing brick soldier arch</a:t>
            </a:r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33794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2143116"/>
            <a:ext cx="4565492" cy="3571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072330" y="1500174"/>
            <a:ext cx="17859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Face Brick arches</a:t>
            </a:r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46082" name="Picture 2" descr="arch bricks"/>
          <p:cNvPicPr>
            <a:picLocks noChangeAspect="1" noChangeArrowheads="1"/>
          </p:cNvPicPr>
          <p:nvPr/>
        </p:nvPicPr>
        <p:blipFill>
          <a:blip r:embed="rId3" cstate="print"/>
          <a:srcRect t="21584" r="-725"/>
          <a:stretch>
            <a:fillRect/>
          </a:stretch>
        </p:blipFill>
        <p:spPr bwMode="auto">
          <a:xfrm>
            <a:off x="285720" y="1928802"/>
            <a:ext cx="3037035" cy="1576262"/>
          </a:xfrm>
          <a:prstGeom prst="rect">
            <a:avLst/>
          </a:prstGeom>
          <a:noFill/>
        </p:spPr>
      </p:pic>
      <p:pic>
        <p:nvPicPr>
          <p:cNvPr id="46084" name="Picture 4" descr="arch bricks"/>
          <p:cNvPicPr>
            <a:picLocks noChangeAspect="1" noChangeArrowheads="1"/>
          </p:cNvPicPr>
          <p:nvPr/>
        </p:nvPicPr>
        <p:blipFill>
          <a:blip r:embed="rId4" cstate="print"/>
          <a:srcRect t="20809" r="2056" b="14663"/>
          <a:stretch>
            <a:fillRect/>
          </a:stretch>
        </p:blipFill>
        <p:spPr bwMode="auto">
          <a:xfrm>
            <a:off x="5000628" y="4429132"/>
            <a:ext cx="3036115" cy="1500198"/>
          </a:xfrm>
          <a:prstGeom prst="rect">
            <a:avLst/>
          </a:prstGeom>
          <a:noFill/>
        </p:spPr>
      </p:pic>
      <p:pic>
        <p:nvPicPr>
          <p:cNvPr id="46086" name="Picture 6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1785926"/>
            <a:ext cx="3005726" cy="2185983"/>
          </a:xfrm>
          <a:prstGeom prst="rect">
            <a:avLst/>
          </a:prstGeom>
          <a:noFill/>
        </p:spPr>
      </p:pic>
      <p:pic>
        <p:nvPicPr>
          <p:cNvPr id="46088" name="Picture 8" descr="Related image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 l="8523" t="1923" r="7954" b="15384"/>
          <a:stretch>
            <a:fillRect/>
          </a:stretch>
        </p:blipFill>
        <p:spPr bwMode="auto">
          <a:xfrm>
            <a:off x="785786" y="4000504"/>
            <a:ext cx="2767780" cy="24288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43406" y="2071678"/>
            <a:ext cx="450059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Arch types and geometry</a:t>
            </a:r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50178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1857364"/>
            <a:ext cx="3029536" cy="4743457"/>
          </a:xfrm>
          <a:prstGeom prst="rect">
            <a:avLst/>
          </a:prstGeom>
          <a:noFill/>
        </p:spPr>
      </p:pic>
      <p:pic>
        <p:nvPicPr>
          <p:cNvPr id="50180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14745" y="3429000"/>
            <a:ext cx="5455304" cy="27812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pic>
        <p:nvPicPr>
          <p:cNvPr id="31748" name="Picture 4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2500306"/>
            <a:ext cx="6753225" cy="3743325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6000760" y="2143116"/>
            <a:ext cx="264320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Cavity walls</a:t>
            </a:r>
          </a:p>
          <a:p>
            <a:r>
              <a:rPr lang="en-GB" sz="2400" dirty="0" smtClean="0"/>
              <a:t>Concrete lintel to inner leaf </a:t>
            </a:r>
          </a:p>
          <a:p>
            <a:r>
              <a:rPr lang="en-GB" sz="2400" dirty="0" smtClean="0"/>
              <a:t>Steel stepped lintel to outer leaf</a:t>
            </a:r>
          </a:p>
          <a:p>
            <a:r>
              <a:rPr lang="en-GB" sz="2400" dirty="0" smtClean="0"/>
              <a:t>Cavity tray</a:t>
            </a:r>
          </a:p>
          <a:p>
            <a:r>
              <a:rPr lang="en-GB" sz="2400" dirty="0" smtClean="0"/>
              <a:t>Insulation</a:t>
            </a:r>
            <a:endParaRPr lang="en-GB" sz="2400" dirty="0"/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122199" tIns="1142640" rIns="122199" bIns="114264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122199" tIns="1142640" rIns="122199" bIns="114264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29356" y="2357430"/>
            <a:ext cx="271464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Standard steel cavity lintel</a:t>
            </a:r>
          </a:p>
          <a:p>
            <a:r>
              <a:rPr lang="en-GB" sz="2400" dirty="0" smtClean="0"/>
              <a:t>Cavity tray</a:t>
            </a:r>
          </a:p>
          <a:p>
            <a:r>
              <a:rPr lang="en-GB" sz="2400" dirty="0" smtClean="0"/>
              <a:t>Insulation</a:t>
            </a:r>
          </a:p>
          <a:p>
            <a:r>
              <a:rPr lang="en-GB" sz="2400" dirty="0" smtClean="0"/>
              <a:t>Size dependant upon masonry and cavity dimensions</a:t>
            </a:r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3174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r="19412"/>
          <a:stretch>
            <a:fillRect/>
          </a:stretch>
        </p:blipFill>
        <p:spPr bwMode="auto">
          <a:xfrm>
            <a:off x="500034" y="2500306"/>
            <a:ext cx="5357850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pic>
        <p:nvPicPr>
          <p:cNvPr id="54275" name="Picture 3" descr="Image result for cavity tray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2357430"/>
            <a:ext cx="4907028" cy="3571900"/>
          </a:xfrm>
          <a:prstGeom prst="rect">
            <a:avLst/>
          </a:prstGeom>
          <a:noFill/>
        </p:spPr>
      </p:pic>
      <p:pic>
        <p:nvPicPr>
          <p:cNvPr id="54277" name="Picture 5" descr="Image result for cavity tray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l="21574" t="15267" r="22588" b="10305"/>
          <a:stretch>
            <a:fillRect/>
          </a:stretch>
        </p:blipFill>
        <p:spPr bwMode="auto">
          <a:xfrm>
            <a:off x="5715008" y="2428868"/>
            <a:ext cx="3143272" cy="27860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54273" name="Rectangle 1"/>
          <p:cNvSpPr>
            <a:spLocks noChangeArrowheads="1"/>
          </p:cNvSpPr>
          <p:nvPr/>
        </p:nvSpPr>
        <p:spPr bwMode="auto">
          <a:xfrm>
            <a:off x="571472" y="1785926"/>
            <a:ext cx="8001056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rgbClr val="3F4144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Lintels should be installed with a minimum end bearing of 150mm, bedded on mortar and </a:t>
            </a:r>
            <a:r>
              <a:rPr kumimoji="0" lang="en-US" b="0" i="0" u="none" strike="noStrike" cap="none" normalizeH="0" baseline="0" dirty="0" err="1" smtClean="0">
                <a:ln>
                  <a:noFill/>
                </a:ln>
                <a:solidFill>
                  <a:srgbClr val="3F4144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levelled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rgbClr val="3F4144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along its length and across its width.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rgbClr val="3F4144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The masonry above the lintel should be built in accordance with BS EN 1996-2:2006.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rgbClr val="3F4144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Raise the inner and outer leaves simultaneously to avoid excessive eccentricity of loading, with a maximum height difference of 225mm (Masonry should be laid on a mortar bed and all perpendicular joints should be filled.)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rgbClr val="3F4144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Allow the mortar to cure before applying floor or roof loads (Temporary propping beneath a steel lintel is </a:t>
            </a:r>
            <a:r>
              <a:rPr kumimoji="0" lang="en-US" b="0" i="0" u="none" strike="noStrike" cap="none" normalizeH="0" baseline="0" dirty="0" err="1" smtClean="0">
                <a:ln>
                  <a:noFill/>
                </a:ln>
                <a:solidFill>
                  <a:srgbClr val="3F4144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practised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rgbClr val="3F4144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to facilitate speed of construction).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rgbClr val="3F4144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A damp proof course (DPC) or cavity tray should be installed over all openings in external cavity walls.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rgbClr val="3F4144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When installing concrete floor units or other heavy components above a lintel care should be taken to avoid shock loading and floor units should not be dragged into position. Masonry immediately above the lintel should be allowed to cure.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rgbClr val="3F4144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Point loads should not be applied directly onto lintel flanges. Lintels should have a minimum of masonry 150mm high between the flange and the application level of any form of loading.</a:t>
            </a: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0298" y="1071546"/>
            <a:ext cx="35845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sz="4000" dirty="0" smtClean="0">
                <a:solidFill>
                  <a:prstClr val="black"/>
                </a:solidFill>
              </a:rPr>
              <a:t>Walls - openings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71538" y="2000240"/>
            <a:ext cx="72866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Building Regulations Approved Document Part M</a:t>
            </a:r>
          </a:p>
          <a:p>
            <a:r>
              <a:rPr lang="en-GB" sz="2400" dirty="0" smtClean="0"/>
              <a:t>Minimum door  opening clear widths</a:t>
            </a:r>
          </a:p>
          <a:p>
            <a:r>
              <a:rPr lang="en-GB" sz="2400" dirty="0" smtClean="0"/>
              <a:t>Maximum height of thresholds</a:t>
            </a:r>
          </a:p>
          <a:p>
            <a:endParaRPr lang="en-GB" dirty="0"/>
          </a:p>
        </p:txBody>
      </p:sp>
      <p:pic>
        <p:nvPicPr>
          <p:cNvPr id="58374" name="Picture 6" descr="Image result for part m building regulations wales  2016 pd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3571876"/>
            <a:ext cx="5643602" cy="28841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761</TotalTime>
  <Words>545</Words>
  <Application>Microsoft Office PowerPoint</Application>
  <PresentationFormat>On-screen Show (4:3)</PresentationFormat>
  <Paragraphs>126</Paragraphs>
  <Slides>19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26</cp:revision>
  <dcterms:created xsi:type="dcterms:W3CDTF">2017-10-09T19:23:18Z</dcterms:created>
  <dcterms:modified xsi:type="dcterms:W3CDTF">2017-11-28T11:43:48Z</dcterms:modified>
</cp:coreProperties>
</file>