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F3A5C9C-3C61-4AE3-88AE-A70A467502A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371600"/>
            <a:ext cx="8964488" cy="1927225"/>
          </a:xfrm>
        </p:spPr>
        <p:txBody>
          <a:bodyPr/>
          <a:lstStyle/>
          <a:p>
            <a:r>
              <a:rPr lang="en-GB" sz="4800" dirty="0"/>
              <a:t> </a:t>
            </a:r>
            <a:r>
              <a:rPr lang="en-GB" sz="4800" dirty="0" smtClean="0"/>
              <a:t> Volunteering at events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792" y="4077072"/>
            <a:ext cx="6552728" cy="201622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GLOBAL SPORTS TOURISM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1431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2578298"/>
          </a:xfrm>
        </p:spPr>
        <p:txBody>
          <a:bodyPr>
            <a:normAutofit/>
          </a:bodyPr>
          <a:lstStyle/>
          <a:p>
            <a:r>
              <a:rPr lang="en-GB" sz="7200" dirty="0" smtClean="0"/>
              <a:t>Impacts of 2012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3561259"/>
          </a:xfrm>
        </p:spPr>
        <p:txBody>
          <a:bodyPr>
            <a:normAutofit fontScale="85000" lnSpcReduction="10000"/>
          </a:bodyPr>
          <a:lstStyle/>
          <a:p>
            <a:r>
              <a:rPr lang="en-GB" sz="2800" b="1" dirty="0" smtClean="0"/>
              <a:t>OLYMPIC VOLUNTEERING STARTED IN 1992 IN BARCELONA</a:t>
            </a:r>
          </a:p>
          <a:p>
            <a:r>
              <a:rPr lang="en-GB" sz="2800" b="1" dirty="0"/>
              <a:t>160K APPLICANTS FOR 45 VOLUNTEERING OPPS IN ATHENS</a:t>
            </a:r>
          </a:p>
          <a:p>
            <a:r>
              <a:rPr lang="en-GB" sz="2800" b="1" dirty="0"/>
              <a:t>LOCOG 240K APPLIED FOR 70K GAMES MAKERS OPPS</a:t>
            </a:r>
          </a:p>
          <a:p>
            <a:r>
              <a:rPr lang="en-GB" sz="2800" b="1" dirty="0"/>
              <a:t>MOTIVATION</a:t>
            </a:r>
            <a:endParaRPr lang="en-GB" sz="2800" b="1" dirty="0" smtClean="0"/>
          </a:p>
          <a:p>
            <a:r>
              <a:rPr lang="en-GB" sz="2800" b="1" dirty="0" smtClean="0"/>
              <a:t>2012 GAMES MAKERS</a:t>
            </a:r>
          </a:p>
          <a:p>
            <a:r>
              <a:rPr lang="en-GB" sz="2800" b="1" dirty="0" smtClean="0"/>
              <a:t>HARNESS THE ENTHUSIASM OF 70K VOLUNTEERS</a:t>
            </a:r>
          </a:p>
          <a:p>
            <a:r>
              <a:rPr lang="en-GB" sz="2800" b="1" dirty="0" smtClean="0"/>
              <a:t>POST EVENT VOLUNTEER LEGACY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8518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2012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RESEARCH FROM SUMMER AND WINTER OLYMPICS FROM ATLANTA 1996 – BEJING 2008 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ONLY EVIDENCE OF VOLUNTEERING LEGACY CONTINUED WAS SYDNEY 2000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VANCOUVER – PRE PLANNING LEGACY NEEDED</a:t>
            </a:r>
          </a:p>
          <a:p>
            <a:pPr lvl="0">
              <a:buClr>
                <a:srgbClr val="93A299"/>
              </a:buClr>
            </a:pPr>
            <a:endParaRPr lang="en-GB" dirty="0"/>
          </a:p>
          <a:p>
            <a:pPr lvl="0">
              <a:buClr>
                <a:srgbClr val="93A299"/>
              </a:buClr>
            </a:pPr>
            <a:r>
              <a:rPr lang="en-GB" dirty="0" smtClean="0"/>
              <a:t>ISSUES</a:t>
            </a:r>
          </a:p>
          <a:p>
            <a:pPr lvl="0">
              <a:buClr>
                <a:srgbClr val="93A299"/>
              </a:buClr>
            </a:pPr>
            <a:r>
              <a:rPr lang="en-GB" dirty="0" smtClean="0">
                <a:solidFill>
                  <a:srgbClr val="292934"/>
                </a:solidFill>
              </a:rPr>
              <a:t>LACK </a:t>
            </a:r>
            <a:r>
              <a:rPr lang="en-GB" dirty="0">
                <a:solidFill>
                  <a:srgbClr val="292934"/>
                </a:solidFill>
              </a:rPr>
              <a:t>OF OPPORTUNITIES? </a:t>
            </a:r>
            <a:endParaRPr lang="en-GB" dirty="0" smtClean="0">
              <a:solidFill>
                <a:srgbClr val="292934"/>
              </a:solidFill>
            </a:endParaRPr>
          </a:p>
          <a:p>
            <a:pPr lvl="0">
              <a:buClr>
                <a:srgbClr val="93A299"/>
              </a:buClr>
            </a:pPr>
            <a:r>
              <a:rPr lang="en-GB" dirty="0" smtClean="0">
                <a:solidFill>
                  <a:srgbClr val="292934"/>
                </a:solidFill>
              </a:rPr>
              <a:t>TRANING?</a:t>
            </a:r>
          </a:p>
          <a:p>
            <a:pPr lvl="0">
              <a:buClr>
                <a:srgbClr val="93A299"/>
              </a:buClr>
            </a:pPr>
            <a:r>
              <a:rPr lang="en-GB" dirty="0" smtClean="0">
                <a:solidFill>
                  <a:srgbClr val="292934"/>
                </a:solidFill>
              </a:rPr>
              <a:t>ENGAGEMENT?</a:t>
            </a:r>
            <a:endParaRPr lang="en-GB" dirty="0">
              <a:solidFill>
                <a:srgbClr val="292934"/>
              </a:solidFill>
            </a:endParaRPr>
          </a:p>
          <a:p>
            <a:pPr lvl="0">
              <a:buClr>
                <a:srgbClr val="93A299"/>
              </a:buClr>
            </a:pPr>
            <a:r>
              <a:rPr lang="en-GB" dirty="0">
                <a:solidFill>
                  <a:srgbClr val="292934"/>
                </a:solidFill>
              </a:rPr>
              <a:t>STRATEGIES</a:t>
            </a:r>
            <a:r>
              <a:rPr lang="en-GB" dirty="0" smtClean="0">
                <a:solidFill>
                  <a:srgbClr val="292934"/>
                </a:solidFill>
              </a:rPr>
              <a:t>?</a:t>
            </a:r>
          </a:p>
          <a:p>
            <a:pPr lvl="0">
              <a:buClr>
                <a:srgbClr val="93A299"/>
              </a:buClr>
            </a:pPr>
            <a:r>
              <a:rPr lang="en-GB" dirty="0" smtClean="0">
                <a:solidFill>
                  <a:srgbClr val="292934"/>
                </a:solidFill>
              </a:rPr>
              <a:t>ONCE IN A LIFETIME</a:t>
            </a:r>
            <a:endParaRPr lang="en-GB" dirty="0">
              <a:solidFill>
                <a:srgbClr val="292934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667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LEGACY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PLANNED AND UNPLANNED</a:t>
            </a:r>
          </a:p>
          <a:p>
            <a:r>
              <a:rPr lang="en-GB" dirty="0" smtClean="0"/>
              <a:t>CAN BE POSITIVE AND NEGATIVE</a:t>
            </a:r>
          </a:p>
          <a:p>
            <a:r>
              <a:rPr lang="en-GB" dirty="0" smtClean="0"/>
              <a:t>TANGIBLE AND INTAGIBLE</a:t>
            </a:r>
          </a:p>
          <a:p>
            <a:r>
              <a:rPr lang="en-GB" dirty="0" smtClean="0"/>
              <a:t>ECONOMIC, SPORTING, TOURISM AND ENVIRONMENTAL</a:t>
            </a:r>
          </a:p>
          <a:p>
            <a:r>
              <a:rPr lang="en-GB" dirty="0" smtClean="0"/>
              <a:t>SOCIAL LEGACY OF VOLUNTEERING IN COMMUNITY</a:t>
            </a:r>
          </a:p>
          <a:p>
            <a:r>
              <a:rPr lang="en-GB" dirty="0" smtClean="0"/>
              <a:t>GOVT AGENDA – INSPIRE AN INCREASE IN SPORTS PARTICIPATION AND CREATE AN ENHANCED VOLUNTEERING CULTURE AFTER THE EVENT</a:t>
            </a:r>
          </a:p>
          <a:p>
            <a:r>
              <a:rPr lang="en-GB" dirty="0" smtClean="0"/>
              <a:t>IS THE VOLUNTEERING LEGACY SUSTAINABLE?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4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    London 2012 – legacy promise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Inspiring a generation to take part in sport</a:t>
            </a:r>
          </a:p>
          <a:p>
            <a:r>
              <a:rPr lang="en-GB" dirty="0" smtClean="0"/>
              <a:t>Demonstrating inclusiveness of London for both residents and visitors</a:t>
            </a:r>
          </a:p>
          <a:p>
            <a:r>
              <a:rPr lang="en-GB" dirty="0" smtClean="0"/>
              <a:t>Making the UK a leading sporting nation </a:t>
            </a:r>
          </a:p>
          <a:p>
            <a:r>
              <a:rPr lang="en-GB" dirty="0" smtClean="0"/>
              <a:t>Developing Olympic Park as a blue print of sustainable development</a:t>
            </a:r>
          </a:p>
          <a:p>
            <a:r>
              <a:rPr lang="en-GB" dirty="0" smtClean="0"/>
              <a:t>Transforming previously deprived areas such as the host region of east London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NEW GOVT PROMISES POST 2010</a:t>
            </a:r>
          </a:p>
          <a:p>
            <a:r>
              <a:rPr lang="en-GB" dirty="0" smtClean="0"/>
              <a:t>Capitalising on the increased interest around the games to develop economic activity</a:t>
            </a:r>
          </a:p>
          <a:p>
            <a:r>
              <a:rPr lang="en-GB" dirty="0" smtClean="0"/>
              <a:t>Promoting Sports participation</a:t>
            </a:r>
          </a:p>
          <a:p>
            <a:r>
              <a:rPr lang="en-GB" dirty="0" smtClean="0"/>
              <a:t>Urban regeneration</a:t>
            </a:r>
          </a:p>
          <a:p>
            <a:r>
              <a:rPr lang="en-GB" dirty="0" smtClean="0"/>
              <a:t>Bringing communities together through increased volunteering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145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Festival  Effect of Volunteering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Games Makers</a:t>
            </a:r>
          </a:p>
          <a:p>
            <a:r>
              <a:rPr lang="en-GB" dirty="0" smtClean="0"/>
              <a:t>40% of volunteering applicants were volunteering for the first time (UK </a:t>
            </a:r>
            <a:r>
              <a:rPr lang="en-GB" dirty="0" err="1" smtClean="0"/>
              <a:t>Govt</a:t>
            </a:r>
            <a:r>
              <a:rPr lang="en-GB" dirty="0" smtClean="0"/>
              <a:t> 2012)</a:t>
            </a:r>
          </a:p>
          <a:p>
            <a:r>
              <a:rPr lang="en-GB" dirty="0" smtClean="0"/>
              <a:t>Reality 20% of volunteers were first times (UK </a:t>
            </a:r>
            <a:r>
              <a:rPr lang="en-GB" dirty="0" err="1" smtClean="0"/>
              <a:t>Govt</a:t>
            </a:r>
            <a:r>
              <a:rPr lang="en-GB" dirty="0" smtClean="0"/>
              <a:t> 2012)</a:t>
            </a:r>
          </a:p>
          <a:p>
            <a:r>
              <a:rPr lang="en-GB" dirty="0" smtClean="0"/>
              <a:t>DCMS 2007-2010 lacked clear objectives on funding and delivery of volunteer legacy</a:t>
            </a:r>
          </a:p>
          <a:p>
            <a:r>
              <a:rPr lang="en-GB" dirty="0" smtClean="0"/>
              <a:t>LOCOG focused on delivery not legacy</a:t>
            </a:r>
          </a:p>
          <a:p>
            <a:r>
              <a:rPr lang="en-GB" dirty="0" smtClean="0"/>
              <a:t>Expectations </a:t>
            </a:r>
          </a:p>
          <a:p>
            <a:r>
              <a:rPr lang="en-GB" dirty="0" smtClean="0"/>
              <a:t>Inspired</a:t>
            </a:r>
          </a:p>
          <a:p>
            <a:r>
              <a:rPr lang="en-GB" dirty="0" smtClean="0"/>
              <a:t>Community Volunteering -  Event Volunteering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392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20080"/>
          </a:xfrm>
        </p:spPr>
        <p:txBody>
          <a:bodyPr>
            <a:normAutofit/>
          </a:bodyPr>
          <a:lstStyle/>
          <a:p>
            <a:r>
              <a:rPr lang="en-GB" dirty="0" smtClean="0"/>
              <a:t> Volunteering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5519967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93A299"/>
              </a:buClr>
            </a:pPr>
            <a:r>
              <a:rPr lang="en-GB" dirty="0" smtClean="0"/>
              <a:t>PROGRAMMES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Inspiration effect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Wales </a:t>
            </a:r>
            <a:r>
              <a:rPr lang="en-GB" dirty="0" err="1" smtClean="0"/>
              <a:t>Govt</a:t>
            </a:r>
            <a:r>
              <a:rPr lang="en-GB" dirty="0" smtClean="0"/>
              <a:t> – Event Volunteering Certificate funded by Spirit of 2012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Aims to improve the quality and diversity of volunteer involvement in public events to maximise the experience and lasting benefits for volunteers and communities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Supported by Wales Major Events Unit, Sports Council, Arts Council, Cardiff Met, 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Free of charge certificates from WCVA as part of Millennium Volunteers Programme Hours for 14-25 year olds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Wales Fusion Programme</a:t>
            </a:r>
          </a:p>
          <a:p>
            <a:pPr lvl="0">
              <a:buClr>
                <a:srgbClr val="93A299"/>
              </a:buClr>
            </a:pPr>
            <a:r>
              <a:rPr lang="en-GB" dirty="0" smtClean="0"/>
              <a:t>Be Inspired Programme  - </a:t>
            </a:r>
            <a:r>
              <a:rPr lang="en-GB" sz="2200" dirty="0" smtClean="0">
                <a:solidFill>
                  <a:srgbClr val="292934"/>
                </a:solidFill>
              </a:rPr>
              <a:t>London </a:t>
            </a:r>
            <a:r>
              <a:rPr lang="en-GB" sz="2200" dirty="0">
                <a:solidFill>
                  <a:srgbClr val="292934"/>
                </a:solidFill>
              </a:rPr>
              <a:t>commitment to Volunteering set up Join in Trust as official Olympic Legacy volunteering </a:t>
            </a:r>
            <a:r>
              <a:rPr lang="en-GB" sz="2200" dirty="0" smtClean="0">
                <a:solidFill>
                  <a:srgbClr val="292934"/>
                </a:solidFill>
              </a:rPr>
              <a:t>programme - Funded </a:t>
            </a:r>
            <a:r>
              <a:rPr lang="en-GB" sz="2200" dirty="0">
                <a:solidFill>
                  <a:srgbClr val="292934"/>
                </a:solidFill>
              </a:rPr>
              <a:t>by Lottery and </a:t>
            </a:r>
            <a:r>
              <a:rPr lang="en-GB" sz="2200" dirty="0" err="1" smtClean="0">
                <a:solidFill>
                  <a:srgbClr val="292934"/>
                </a:solidFill>
              </a:rPr>
              <a:t>Govt</a:t>
            </a:r>
            <a:endParaRPr lang="en-GB" sz="2200" dirty="0">
              <a:solidFill>
                <a:srgbClr val="292934"/>
              </a:solidFill>
            </a:endParaRPr>
          </a:p>
          <a:p>
            <a:pPr lvl="0">
              <a:buClr>
                <a:srgbClr val="93A299"/>
              </a:buClr>
            </a:pPr>
            <a:endParaRPr lang="en-GB" sz="2200" dirty="0" smtClean="0">
              <a:solidFill>
                <a:srgbClr val="292934"/>
              </a:solidFill>
            </a:endParaRPr>
          </a:p>
          <a:p>
            <a:pPr lvl="0">
              <a:buClr>
                <a:srgbClr val="93A299"/>
              </a:buClr>
            </a:pPr>
            <a:r>
              <a:rPr lang="en-GB" sz="2200" dirty="0" smtClean="0">
                <a:solidFill>
                  <a:srgbClr val="292934"/>
                </a:solidFill>
              </a:rPr>
              <a:t>EVENTS</a:t>
            </a:r>
            <a:endParaRPr lang="en-GB" dirty="0" smtClean="0"/>
          </a:p>
          <a:p>
            <a:r>
              <a:rPr lang="en-GB" dirty="0" smtClean="0"/>
              <a:t>Commonwealth Games 20154 Glasgow</a:t>
            </a:r>
          </a:p>
          <a:p>
            <a:r>
              <a:rPr lang="en-GB" dirty="0" smtClean="0"/>
              <a:t>RWC 2015</a:t>
            </a:r>
          </a:p>
          <a:p>
            <a:r>
              <a:rPr lang="en-GB" dirty="0" smtClean="0"/>
              <a:t>Champions League 2017</a:t>
            </a:r>
          </a:p>
          <a:p>
            <a:r>
              <a:rPr lang="en-GB" dirty="0" smtClean="0"/>
              <a:t>Hockey Wales Euros 2017 – </a:t>
            </a:r>
            <a:r>
              <a:rPr lang="en-GB" dirty="0" err="1" smtClean="0"/>
              <a:t>Hocki</a:t>
            </a:r>
            <a:r>
              <a:rPr lang="en-GB" dirty="0" smtClean="0"/>
              <a:t> </a:t>
            </a:r>
            <a:r>
              <a:rPr lang="en-GB" dirty="0" err="1" smtClean="0"/>
              <a:t>Heros</a:t>
            </a:r>
            <a:endParaRPr lang="en-GB" dirty="0" smtClean="0"/>
          </a:p>
          <a:p>
            <a:r>
              <a:rPr lang="en-GB" dirty="0" smtClean="0"/>
              <a:t>Volvo Ocean Race 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907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118</TotalTime>
  <Words>405</Words>
  <Application>Microsoft Office PowerPoint</Application>
  <PresentationFormat>On-screen Show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Clarity</vt:lpstr>
      <vt:lpstr>  Volunteering at events</vt:lpstr>
      <vt:lpstr>Impacts of 2012</vt:lpstr>
      <vt:lpstr>PRE 2012 RESEARCH</vt:lpstr>
      <vt:lpstr>    LEGACY</vt:lpstr>
      <vt:lpstr>     London 2012 – legacy promise</vt:lpstr>
      <vt:lpstr>Festival  Effect of Volunteering</vt:lpstr>
      <vt:lpstr> Volunteering Opportunities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FAN ENGAGEMENT</dc:title>
  <dc:creator>SBSTablet12</dc:creator>
  <cp:lastModifiedBy>SBSTablet12</cp:lastModifiedBy>
  <cp:revision>11</cp:revision>
  <dcterms:created xsi:type="dcterms:W3CDTF">2017-11-25T14:47:56Z</dcterms:created>
  <dcterms:modified xsi:type="dcterms:W3CDTF">2018-11-11T22:13:36Z</dcterms:modified>
</cp:coreProperties>
</file>