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0"/>
  </p:notesMasterIdLst>
  <p:sldIdLst>
    <p:sldId id="290" r:id="rId2"/>
    <p:sldId id="291" r:id="rId3"/>
    <p:sldId id="283" r:id="rId4"/>
    <p:sldId id="284" r:id="rId5"/>
    <p:sldId id="285" r:id="rId6"/>
    <p:sldId id="278" r:id="rId7"/>
    <p:sldId id="269" r:id="rId8"/>
    <p:sldId id="258" r:id="rId9"/>
    <p:sldId id="259" r:id="rId10"/>
    <p:sldId id="287" r:id="rId11"/>
    <p:sldId id="260" r:id="rId12"/>
    <p:sldId id="264" r:id="rId13"/>
    <p:sldId id="270" r:id="rId14"/>
    <p:sldId id="280" r:id="rId15"/>
    <p:sldId id="271" r:id="rId16"/>
    <p:sldId id="286" r:id="rId17"/>
    <p:sldId id="272" r:id="rId18"/>
    <p:sldId id="273" r:id="rId19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3E4B5B-1CCE-43A2-A6BD-3ED6B9A9ADDC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8375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BC1BC-D3D6-4BE0-A50B-5D65899B5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989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7BC1BC-D3D6-4BE0-A50B-5D65899B540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417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8764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2564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11661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7971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3231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81742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29570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22906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80358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77731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37764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469BA2-80F3-4E04-8E2B-167A842A1677}" type="datetimeFigureOut">
              <a:rPr lang="en-GB" smtClean="0"/>
              <a:t>05/11/2018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DABF8-42BC-4C29-BB42-A1E3F3CD34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861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Coaching and Mentoring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Second Year Nurses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689931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Offer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can you offer a first </a:t>
            </a:r>
            <a:r>
              <a:rPr lang="en-GB" smtClean="0"/>
              <a:t>year student?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25521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Situational leadership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484784"/>
            <a:ext cx="5616624" cy="4752528"/>
          </a:xfrm>
        </p:spPr>
      </p:pic>
    </p:spTree>
    <p:extLst>
      <p:ext uri="{BB962C8B-B14F-4D97-AF65-F5344CB8AC3E}">
        <p14:creationId xmlns:p14="http://schemas.microsoft.com/office/powerpoint/2010/main" val="302427767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Situational leadership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73" y="1825625"/>
            <a:ext cx="7162653" cy="4351338"/>
          </a:xfrm>
        </p:spPr>
      </p:pic>
    </p:spTree>
    <p:extLst>
      <p:ext uri="{BB962C8B-B14F-4D97-AF65-F5344CB8AC3E}">
        <p14:creationId xmlns:p14="http://schemas.microsoft.com/office/powerpoint/2010/main" val="408927902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Millers competency model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772816"/>
            <a:ext cx="6252865" cy="3843139"/>
          </a:xfrm>
        </p:spPr>
      </p:pic>
    </p:spTree>
    <p:extLst>
      <p:ext uri="{BB962C8B-B14F-4D97-AF65-F5344CB8AC3E}">
        <p14:creationId xmlns:p14="http://schemas.microsoft.com/office/powerpoint/2010/main" val="59368079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Clinical educator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sz="2400" dirty="0" smtClean="0"/>
              <a:t>Teaching </a:t>
            </a:r>
            <a:r>
              <a:rPr lang="en-GB" sz="2400" dirty="0"/>
              <a:t>nurse-coaches how to implement training in real life </a:t>
            </a:r>
            <a:r>
              <a:rPr lang="en-GB" sz="2400" dirty="0" smtClean="0"/>
              <a:t>situations</a:t>
            </a:r>
          </a:p>
          <a:p>
            <a:pPr>
              <a:buFont typeface="Arial" charset="0"/>
              <a:buChar char="•"/>
            </a:pPr>
            <a:r>
              <a:rPr lang="en-GB" sz="2400" dirty="0" smtClean="0"/>
              <a:t>Managing </a:t>
            </a:r>
            <a:r>
              <a:rPr lang="en-GB" sz="2400" dirty="0"/>
              <a:t>the daily matters on the training </a:t>
            </a:r>
            <a:r>
              <a:rPr lang="en-GB" sz="2400" dirty="0" smtClean="0"/>
              <a:t>wards</a:t>
            </a:r>
          </a:p>
          <a:p>
            <a:pPr>
              <a:buFont typeface="Arial" charset="0"/>
              <a:buChar char="•"/>
            </a:pPr>
            <a:r>
              <a:rPr lang="en-GB" sz="2400" dirty="0" smtClean="0"/>
              <a:t>Organising </a:t>
            </a:r>
            <a:r>
              <a:rPr lang="en-GB" sz="2400" dirty="0"/>
              <a:t>and providing clinical </a:t>
            </a:r>
            <a:r>
              <a:rPr lang="en-GB" sz="2400" dirty="0" smtClean="0"/>
              <a:t>lessons</a:t>
            </a:r>
          </a:p>
          <a:p>
            <a:pPr>
              <a:buFont typeface="Arial" charset="0"/>
              <a:buChar char="•"/>
            </a:pPr>
            <a:r>
              <a:rPr lang="en-GB" sz="2400" dirty="0" smtClean="0"/>
              <a:t>Overseeing </a:t>
            </a:r>
            <a:r>
              <a:rPr lang="en-GB" sz="2400" dirty="0"/>
              <a:t>the training of student </a:t>
            </a:r>
            <a:r>
              <a:rPr lang="en-GB" sz="2400" dirty="0" smtClean="0"/>
              <a:t>nurses</a:t>
            </a:r>
          </a:p>
          <a:p>
            <a:pPr>
              <a:buFont typeface="Arial" charset="0"/>
              <a:buChar char="•"/>
            </a:pPr>
            <a:r>
              <a:rPr lang="en-GB" sz="2400" dirty="0" smtClean="0"/>
              <a:t>Coaching </a:t>
            </a:r>
            <a:r>
              <a:rPr lang="en-GB" sz="2400" dirty="0"/>
              <a:t>of the nurse-coaches on the </a:t>
            </a:r>
            <a:r>
              <a:rPr lang="en-GB" sz="2400" dirty="0" smtClean="0"/>
              <a:t>job</a:t>
            </a:r>
          </a:p>
          <a:p>
            <a:pPr marL="0" indent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24585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What are the similarities and </a:t>
            </a:r>
          </a:p>
          <a:p>
            <a:r>
              <a:rPr lang="en-GB" sz="3200" dirty="0" smtClean="0"/>
              <a:t>differences between coaching and </a:t>
            </a:r>
          </a:p>
          <a:p>
            <a:r>
              <a:rPr lang="en-GB" sz="3200" dirty="0" smtClean="0"/>
              <a:t>mentoring in your experience?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5154894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Similarities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750" y="1772816"/>
            <a:ext cx="6657975" cy="4248472"/>
          </a:xfrm>
        </p:spPr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</a:pPr>
            <a:r>
              <a:rPr lang="en-GB" sz="1800" dirty="0" smtClean="0"/>
              <a:t>Roles performed by a mentor (Turner 2010) (and a coach?)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Sounding board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Facilitator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Advisor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Coach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Expert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Source of organisational material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Role model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Source of feedback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Confidant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Motivator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Challenger</a:t>
            </a:r>
          </a:p>
          <a:p>
            <a:pPr>
              <a:buFont typeface="Arial" charset="0"/>
              <a:buChar char="•"/>
            </a:pPr>
            <a:r>
              <a:rPr lang="en-GB" sz="1800" dirty="0" smtClean="0"/>
              <a:t>Others: Teacher, assessor, counsellor, interpreter, leader, critical “friend”… etc.)</a:t>
            </a:r>
          </a:p>
          <a:p>
            <a:pPr>
              <a:buFont typeface="Arial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452977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750" y="2159000"/>
            <a:ext cx="7992690" cy="359886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 smtClean="0"/>
              <a:t>Mentoring and Coaching (NHS Scotland)</a:t>
            </a:r>
          </a:p>
          <a:p>
            <a:endParaRPr lang="en-GB" dirty="0"/>
          </a:p>
          <a:p>
            <a:pPr defTabSz="806450"/>
            <a:r>
              <a:rPr lang="en-GB" b="1" dirty="0" smtClean="0"/>
              <a:t>Mentoring				Coaching</a:t>
            </a:r>
            <a:endParaRPr lang="en-GB" b="1" dirty="0"/>
          </a:p>
          <a:p>
            <a:pPr defTabSz="806450"/>
            <a:r>
              <a:rPr lang="en-GB" dirty="0" smtClean="0"/>
              <a:t>Focus on progress			Focus on task</a:t>
            </a:r>
          </a:p>
          <a:p>
            <a:pPr defTabSz="806450"/>
            <a:r>
              <a:rPr lang="en-GB" dirty="0" smtClean="0"/>
              <a:t>Usually long-term 			Usually short term</a:t>
            </a:r>
          </a:p>
          <a:p>
            <a:pPr defTabSz="806450"/>
            <a:r>
              <a:rPr lang="en-GB" dirty="0" smtClean="0"/>
              <a:t>Intuitive feedback			Explicit feedback</a:t>
            </a:r>
          </a:p>
          <a:p>
            <a:pPr defTabSz="806450"/>
            <a:r>
              <a:rPr lang="en-GB" dirty="0" smtClean="0"/>
              <a:t>Develops capabilities		</a:t>
            </a:r>
            <a:r>
              <a:rPr lang="en-GB" dirty="0"/>
              <a:t>	</a:t>
            </a:r>
            <a:r>
              <a:rPr lang="en-GB" dirty="0" smtClean="0"/>
              <a:t>Develops skills</a:t>
            </a:r>
          </a:p>
          <a:p>
            <a:pPr defTabSz="806450"/>
            <a:r>
              <a:rPr lang="en-GB" dirty="0" smtClean="0"/>
              <a:t>Driven by mentee/learner		Driven by coach</a:t>
            </a:r>
          </a:p>
          <a:p>
            <a:pPr defTabSz="673100"/>
            <a:r>
              <a:rPr lang="en-GB" dirty="0" smtClean="0"/>
              <a:t>Helps you to work it out </a:t>
            </a:r>
            <a:r>
              <a:rPr lang="en-GB" dirty="0"/>
              <a:t>yourself</a:t>
            </a:r>
            <a:r>
              <a:rPr lang="en-GB" dirty="0" smtClean="0"/>
              <a:t>	Shows </a:t>
            </a:r>
            <a:r>
              <a:rPr lang="en-GB" dirty="0"/>
              <a:t>you </a:t>
            </a:r>
            <a:r>
              <a:rPr lang="en-GB" dirty="0" smtClean="0"/>
              <a:t>where you went </a:t>
            </a:r>
            <a:r>
              <a:rPr lang="en-GB" dirty="0"/>
              <a:t>wrong</a:t>
            </a:r>
          </a:p>
          <a:p>
            <a:pPr defTabSz="673100"/>
            <a:endParaRPr lang="en-GB" dirty="0"/>
          </a:p>
          <a:p>
            <a:r>
              <a:rPr lang="en-GB" dirty="0" smtClean="0"/>
              <a:t>		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38936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Mentoring umbrella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1680" y="1628800"/>
            <a:ext cx="5616624" cy="4634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51927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coaching?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dirty="0" smtClean="0"/>
              <a:t>The key to coaching is the ability to help students arrive at their own solutions through the use of active listening, observation and questioning.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7725270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 smtClean="0"/>
              <a:t>Setting goals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750" y="1988840"/>
            <a:ext cx="7992690" cy="4104456"/>
          </a:xfrm>
        </p:spPr>
        <p:txBody>
          <a:bodyPr>
            <a:normAutofit fontScale="92500"/>
          </a:bodyPr>
          <a:lstStyle/>
          <a:p>
            <a:pPr>
              <a:buFont typeface="Arial" charset="0"/>
              <a:buChar char="•"/>
            </a:pPr>
            <a:r>
              <a:rPr lang="en-GB" dirty="0" smtClean="0"/>
              <a:t>Desired outcomes 		- Destination</a:t>
            </a:r>
          </a:p>
          <a:p>
            <a:pPr>
              <a:buFont typeface="Arial" charset="0"/>
              <a:buChar char="•"/>
            </a:pPr>
            <a:r>
              <a:rPr lang="en-GB" dirty="0" smtClean="0"/>
              <a:t>Shift or change		- Milestones</a:t>
            </a:r>
          </a:p>
          <a:p>
            <a:pPr>
              <a:buFont typeface="Arial" charset="0"/>
              <a:buChar char="•"/>
            </a:pPr>
            <a:r>
              <a:rPr lang="en-GB" dirty="0" smtClean="0"/>
              <a:t>Achievement			- Coachee’s  Target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Can be short, medium or long term.</a:t>
            </a:r>
          </a:p>
          <a:p>
            <a:pPr>
              <a:buFont typeface="Arial" charset="0"/>
              <a:buChar char="•"/>
            </a:pPr>
            <a:r>
              <a:rPr lang="en-GB" dirty="0" smtClean="0"/>
              <a:t>Small, medium or large</a:t>
            </a:r>
          </a:p>
          <a:p>
            <a:pPr>
              <a:buFont typeface="Arial" charset="0"/>
              <a:buChar char="•"/>
            </a:pPr>
            <a:r>
              <a:rPr lang="en-GB" dirty="0" smtClean="0"/>
              <a:t>Small goals can be stepping stones to larger goals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 marL="0" indent="0"/>
            <a:r>
              <a:rPr lang="en-GB" dirty="0" smtClean="0"/>
              <a:t>Where do they want to get to? How will they know they have succeeded? </a:t>
            </a:r>
          </a:p>
          <a:p>
            <a:pPr marL="0" indent="0"/>
            <a:endParaRPr lang="en-GB" dirty="0"/>
          </a:p>
          <a:p>
            <a:pPr marL="0" indent="0"/>
            <a:r>
              <a:rPr lang="en-GB" dirty="0" smtClean="0"/>
              <a:t>Try mind mapping with your coachee?</a:t>
            </a:r>
            <a:endParaRPr lang="en-GB" dirty="0"/>
          </a:p>
          <a:p>
            <a:pPr marL="0" inden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5655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Listening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750" y="2159000"/>
            <a:ext cx="7992690" cy="3598863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</a:pPr>
            <a:r>
              <a:rPr lang="en-GB" dirty="0" smtClean="0"/>
              <a:t>Key aspect of coaching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Are your listening skills cosmetic, conversational or active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Coaches need ACTIVE communication skills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Active listening </a:t>
            </a:r>
          </a:p>
          <a:p>
            <a:pPr marL="355600" lvl="1">
              <a:buFontTx/>
              <a:buChar char="-"/>
            </a:pPr>
            <a:r>
              <a:rPr lang="en-GB" dirty="0" smtClean="0"/>
              <a:t>Presence (concentration)</a:t>
            </a:r>
          </a:p>
          <a:p>
            <a:pPr marL="355600" lvl="1">
              <a:buFontTx/>
              <a:buChar char="-"/>
            </a:pPr>
            <a:r>
              <a:rPr lang="en-GB" dirty="0" smtClean="0"/>
              <a:t>Verbal (prompting, tone of voice, summarising)</a:t>
            </a:r>
          </a:p>
          <a:p>
            <a:pPr marL="355600" lvl="1">
              <a:buFontTx/>
              <a:buChar char="-"/>
            </a:pPr>
            <a:r>
              <a:rPr lang="en-GB" dirty="0" smtClean="0"/>
              <a:t>Non – verbal (posture, eye contact, paralinguistic)</a:t>
            </a:r>
          </a:p>
          <a:p>
            <a:pPr marL="0" inden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08456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750" y="1844824"/>
            <a:ext cx="8064698" cy="391303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Essential to overall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Find out about coachee (entry behaviour)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Explore any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Clarify goals and actions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Encourage </a:t>
            </a:r>
            <a:r>
              <a:rPr lang="en-GB" dirty="0" err="1" smtClean="0"/>
              <a:t>coachees</a:t>
            </a:r>
            <a:r>
              <a:rPr lang="en-GB" dirty="0" smtClean="0"/>
              <a:t> to make progress (you can do it!)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27585" y="451571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70% Coachee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474522" y="4540863"/>
            <a:ext cx="1873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30% Coach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7286721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750" y="2159000"/>
            <a:ext cx="7920682" cy="3598863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</a:pPr>
            <a:r>
              <a:rPr lang="en-GB" dirty="0" smtClean="0"/>
              <a:t>A coaching approach relieves  the sometimes burden of mentorship. (But you have to “let go!”).</a:t>
            </a:r>
          </a:p>
          <a:p>
            <a:pPr marL="0" indent="0"/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Using challenging questions empowers the student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Students take ownership of learning</a:t>
            </a:r>
          </a:p>
          <a:p>
            <a:pPr marL="0" indent="0"/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Coaching aids to mentorship and does not replace it.</a:t>
            </a:r>
          </a:p>
          <a:p>
            <a:pPr marL="0" indent="0"/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Don’t forget that NMC standards still apply.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77751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good coach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844824"/>
            <a:ext cx="6160650" cy="4032448"/>
          </a:xfrm>
        </p:spPr>
      </p:pic>
    </p:spTree>
    <p:extLst>
      <p:ext uri="{BB962C8B-B14F-4D97-AF65-F5344CB8AC3E}">
        <p14:creationId xmlns:p14="http://schemas.microsoft.com/office/powerpoint/2010/main" val="42603947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16713" y="2780928"/>
            <a:ext cx="62953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000" b="1" dirty="0" smtClean="0"/>
              <a:t>Any Questions? </a:t>
            </a:r>
            <a:endParaRPr lang="en-GB" sz="6000" b="1" dirty="0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323528" y="479715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37295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Reading/references and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750" y="1628800"/>
            <a:ext cx="7920682" cy="4129063"/>
          </a:xfrm>
        </p:spPr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</a:pPr>
            <a:r>
              <a:rPr lang="en-GB" sz="1400" dirty="0" smtClean="0"/>
              <a:t>Price B (2005) Mentoring Learners in practice. Building a rapport with the learner. </a:t>
            </a:r>
            <a:r>
              <a:rPr lang="en-GB" sz="1400" i="1" dirty="0" smtClean="0"/>
              <a:t>Nursing Standard</a:t>
            </a:r>
            <a:r>
              <a:rPr lang="en-GB" sz="1400" dirty="0" smtClean="0"/>
              <a:t>. 19(22).</a:t>
            </a:r>
          </a:p>
          <a:p>
            <a:pPr>
              <a:buFont typeface="Arial" charset="0"/>
              <a:buChar char="•"/>
            </a:pPr>
            <a:r>
              <a:rPr lang="en-GB" sz="1400" dirty="0" smtClean="0"/>
              <a:t>Clutterbuck </a:t>
            </a:r>
            <a:r>
              <a:rPr lang="en-GB" sz="1400" dirty="0"/>
              <a:t>D and Megginson D (2005) </a:t>
            </a:r>
            <a:r>
              <a:rPr lang="en-GB" sz="1400" i="1" dirty="0"/>
              <a:t>Making Coaching Work. </a:t>
            </a:r>
            <a:r>
              <a:rPr lang="en-GB" sz="1400" i="1" dirty="0" smtClean="0"/>
              <a:t>Creating a </a:t>
            </a:r>
            <a:r>
              <a:rPr lang="en-GB" sz="1400" i="1" dirty="0"/>
              <a:t>Coaching Culture</a:t>
            </a:r>
            <a:r>
              <a:rPr lang="en-GB" sz="1400" dirty="0"/>
              <a:t>. London. </a:t>
            </a:r>
            <a:r>
              <a:rPr lang="en-GB" sz="1400" dirty="0" smtClean="0"/>
              <a:t>CIPD</a:t>
            </a:r>
          </a:p>
          <a:p>
            <a:pPr>
              <a:buFont typeface="Arial" charset="0"/>
              <a:buChar char="•"/>
            </a:pPr>
            <a:r>
              <a:rPr lang="en-GB" sz="1400" dirty="0" smtClean="0"/>
              <a:t>D</a:t>
            </a:r>
            <a:r>
              <a:rPr lang="pt-BR" sz="1400" dirty="0" smtClean="0"/>
              <a:t>ennison </a:t>
            </a:r>
            <a:r>
              <a:rPr lang="pt-BR" sz="1400" dirty="0"/>
              <a:t>B &amp; Kirk R (1990), </a:t>
            </a:r>
            <a:r>
              <a:rPr lang="pt-BR" sz="1400" i="1" dirty="0"/>
              <a:t>Do </a:t>
            </a:r>
            <a:r>
              <a:rPr lang="pt-BR" sz="1400" i="1" dirty="0" smtClean="0"/>
              <a:t>Review </a:t>
            </a:r>
            <a:r>
              <a:rPr lang="en-GB" sz="1400" i="1" dirty="0" smtClean="0"/>
              <a:t>Learn </a:t>
            </a:r>
            <a:r>
              <a:rPr lang="en-GB" sz="1400" i="1" dirty="0"/>
              <a:t>Apply: a simple guide to experiential</a:t>
            </a:r>
          </a:p>
          <a:p>
            <a:r>
              <a:rPr lang="en-GB" sz="1400" i="1" dirty="0" smtClean="0"/>
              <a:t>	learning</a:t>
            </a:r>
            <a:r>
              <a:rPr lang="en-GB" sz="1400" i="1" dirty="0"/>
              <a:t>,</a:t>
            </a:r>
            <a:r>
              <a:rPr lang="en-GB" sz="1400" dirty="0"/>
              <a:t> Oxford: </a:t>
            </a:r>
            <a:r>
              <a:rPr lang="en-GB" sz="1400" dirty="0" smtClean="0"/>
              <a:t>Blackwell</a:t>
            </a:r>
          </a:p>
          <a:p>
            <a:r>
              <a:rPr lang="en-GB" sz="1400" dirty="0" smtClean="0"/>
              <a:t>* 	Hersey P and Blanchard K (1988), </a:t>
            </a:r>
            <a:r>
              <a:rPr lang="en-GB" sz="1400" i="1" dirty="0"/>
              <a:t>Management and Organizational </a:t>
            </a:r>
            <a:r>
              <a:rPr lang="en-GB" sz="1400" i="1" dirty="0" smtClean="0"/>
              <a:t>Behaviour </a:t>
            </a:r>
            <a:r>
              <a:rPr lang="en-GB" sz="1400" dirty="0" smtClean="0"/>
              <a:t>Englewood </a:t>
            </a:r>
            <a:r>
              <a:rPr lang="en-GB" sz="1400" dirty="0"/>
              <a:t>Cliffs, NJ: Prentice-Hall, </a:t>
            </a:r>
            <a:r>
              <a:rPr lang="en-GB" sz="1400" dirty="0" smtClean="0"/>
              <a:t>1988.</a:t>
            </a:r>
          </a:p>
          <a:p>
            <a:pPr>
              <a:buFont typeface="Arial" charset="0"/>
              <a:buChar char="•"/>
            </a:pPr>
            <a:r>
              <a:rPr lang="en-GB" sz="1400" dirty="0" smtClean="0"/>
              <a:t>Kolb</a:t>
            </a:r>
            <a:r>
              <a:rPr lang="en-GB" sz="1400" dirty="0"/>
              <a:t>, D.A. (1984</a:t>
            </a:r>
            <a:r>
              <a:rPr lang="en-GB" sz="1400" dirty="0" smtClean="0"/>
              <a:t>) </a:t>
            </a:r>
            <a:r>
              <a:rPr lang="en-GB" sz="1400" i="1" dirty="0" smtClean="0"/>
              <a:t>Experiential </a:t>
            </a:r>
            <a:r>
              <a:rPr lang="en-GB" sz="1400" i="1" dirty="0"/>
              <a:t>learning: experience as </a:t>
            </a:r>
            <a:r>
              <a:rPr lang="en-GB" sz="1400" i="1" dirty="0" smtClean="0"/>
              <a:t>the source </a:t>
            </a:r>
            <a:r>
              <a:rPr lang="en-GB" sz="1400" i="1" dirty="0"/>
              <a:t>of learning and </a:t>
            </a:r>
            <a:r>
              <a:rPr lang="en-GB" sz="1400" i="1" dirty="0" smtClean="0"/>
              <a:t>development</a:t>
            </a:r>
            <a:r>
              <a:rPr lang="en-GB" sz="1400" dirty="0" smtClean="0"/>
              <a:t>. Englewood </a:t>
            </a:r>
            <a:r>
              <a:rPr lang="en-GB" sz="1400" dirty="0"/>
              <a:t>Cliffs, NJ: Prentice Hall</a:t>
            </a:r>
            <a:r>
              <a:rPr lang="en-GB" sz="1400" dirty="0" smtClean="0"/>
              <a:t>.</a:t>
            </a:r>
          </a:p>
          <a:p>
            <a:pPr>
              <a:buFont typeface="Arial" charset="0"/>
              <a:buChar char="•"/>
            </a:pPr>
            <a:r>
              <a:rPr lang="en-GB" sz="1400" dirty="0" smtClean="0"/>
              <a:t>Kram K (1983) Phases of the mentor relationship. </a:t>
            </a:r>
            <a:r>
              <a:rPr lang="en-GB" sz="1400" i="1" dirty="0" smtClean="0"/>
              <a:t>Academy of Management Journal. </a:t>
            </a:r>
            <a:r>
              <a:rPr lang="en-GB" sz="1400" dirty="0" smtClean="0"/>
              <a:t>26(4); 608 – 625.</a:t>
            </a:r>
          </a:p>
          <a:p>
            <a:pPr>
              <a:buFont typeface="Arial" charset="0"/>
              <a:buChar char="•"/>
            </a:pPr>
            <a:r>
              <a:rPr lang="en-GB" sz="1400" dirty="0" smtClean="0"/>
              <a:t>Lewes </a:t>
            </a:r>
            <a:r>
              <a:rPr lang="en-GB" sz="1400" dirty="0"/>
              <a:t>J (2000) </a:t>
            </a:r>
            <a:r>
              <a:rPr lang="en-GB" sz="1400" i="1" dirty="0"/>
              <a:t>Mentoring and Coaching at Work. A practical Toolkit</a:t>
            </a:r>
            <a:r>
              <a:rPr lang="en-GB" sz="1400" dirty="0"/>
              <a:t>. Kent: Agora Consultancy</a:t>
            </a:r>
            <a:r>
              <a:rPr lang="en-GB" sz="1400" dirty="0" smtClean="0"/>
              <a:t>.</a:t>
            </a:r>
          </a:p>
          <a:p>
            <a:pPr>
              <a:buFont typeface="Arial" charset="0"/>
              <a:buChar char="•"/>
            </a:pPr>
            <a:r>
              <a:rPr lang="en-GB" sz="1400" dirty="0" smtClean="0"/>
              <a:t>Miller G (1990) The assessment of clinical skills/competence/performance, </a:t>
            </a:r>
            <a:r>
              <a:rPr lang="en-GB" sz="1400" i="1" dirty="0" smtClean="0"/>
              <a:t>Acad. Med </a:t>
            </a:r>
            <a:r>
              <a:rPr lang="en-GB" sz="1400" dirty="0" smtClean="0"/>
              <a:t>65(9): 63-67.</a:t>
            </a:r>
          </a:p>
          <a:p>
            <a:pPr>
              <a:buFont typeface="Arial" charset="0"/>
              <a:buChar char="•"/>
            </a:pPr>
            <a:r>
              <a:rPr lang="en-GB" sz="1400" dirty="0" smtClean="0"/>
              <a:t>Morton-Coper A and Palmer A (2000) </a:t>
            </a:r>
            <a:r>
              <a:rPr lang="en-GB" sz="1400" i="1" dirty="0" smtClean="0"/>
              <a:t>Mentoring, Preceptorship and Clinical Supervision</a:t>
            </a:r>
            <a:r>
              <a:rPr lang="en-GB" sz="1400" dirty="0" smtClean="0"/>
              <a:t>. 2</a:t>
            </a:r>
            <a:r>
              <a:rPr lang="en-GB" sz="1400" baseline="30000" dirty="0" smtClean="0"/>
              <a:t>nd</a:t>
            </a:r>
            <a:r>
              <a:rPr lang="en-GB" sz="1400" dirty="0" smtClean="0"/>
              <a:t> Ed. Blackwell. Oxford.</a:t>
            </a:r>
          </a:p>
          <a:p>
            <a:pPr>
              <a:buFont typeface="Arial" charset="0"/>
              <a:buChar char="•"/>
            </a:pPr>
            <a:r>
              <a:rPr lang="en-GB" sz="1400" dirty="0" smtClean="0"/>
              <a:t>Munro </a:t>
            </a:r>
            <a:r>
              <a:rPr lang="en-GB" sz="1400" dirty="0"/>
              <a:t>Turner M (2010) Mentoring: an overview. </a:t>
            </a:r>
            <a:r>
              <a:rPr lang="en-GB" sz="1400" i="1" dirty="0"/>
              <a:t>Coaching Today</a:t>
            </a:r>
            <a:r>
              <a:rPr lang="en-GB" sz="1400" dirty="0"/>
              <a:t>. Issue 5</a:t>
            </a:r>
            <a:r>
              <a:rPr lang="en-GB" sz="1400" dirty="0" smtClean="0"/>
              <a:t>.</a:t>
            </a:r>
          </a:p>
          <a:p>
            <a:pPr>
              <a:buFont typeface="Arial" charset="0"/>
              <a:buChar char="•"/>
            </a:pPr>
            <a:r>
              <a:rPr lang="en-GB" sz="1400" dirty="0" smtClean="0"/>
              <a:t>NHS </a:t>
            </a:r>
            <a:r>
              <a:rPr lang="en-GB" sz="1400" dirty="0"/>
              <a:t>Education for Scotland </a:t>
            </a:r>
            <a:r>
              <a:rPr lang="en-GB" sz="1400" dirty="0" smtClean="0"/>
              <a:t>(2007) </a:t>
            </a:r>
            <a:r>
              <a:rPr lang="en-GB" sz="1400" i="1" dirty="0"/>
              <a:t>Guidance series: Mentoring Framework</a:t>
            </a:r>
            <a:r>
              <a:rPr lang="en-GB" sz="1400" dirty="0" smtClean="0"/>
              <a:t>.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400" dirty="0" smtClean="0"/>
              <a:t> NMC </a:t>
            </a:r>
            <a:r>
              <a:rPr lang="en-GB" sz="1400" dirty="0"/>
              <a:t>(2008) </a:t>
            </a:r>
            <a:r>
              <a:rPr lang="en-GB" sz="1400" i="1" dirty="0"/>
              <a:t>Standards to Support Learning and Assessment in Practice: NMC Standards for Mentors, Practice Teachers and Teachers. </a:t>
            </a:r>
            <a:r>
              <a:rPr lang="en-GB" sz="1400" dirty="0"/>
              <a:t>London. NMC</a:t>
            </a:r>
            <a:r>
              <a:rPr lang="en-GB" sz="1400" dirty="0" smtClean="0"/>
              <a:t>.</a:t>
            </a:r>
          </a:p>
          <a:p>
            <a:pPr marL="285750" indent="-285750">
              <a:buFont typeface="Arial" charset="0"/>
              <a:buChar char="•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02997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654</TotalTime>
  <Words>375</Words>
  <Application>Microsoft Office PowerPoint</Application>
  <PresentationFormat>On-screen Show (4:3)</PresentationFormat>
  <Paragraphs>105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Coaching and Mentoring</vt:lpstr>
      <vt:lpstr>Offer</vt:lpstr>
      <vt:lpstr>Situational leadership</vt:lpstr>
      <vt:lpstr>Situational leadership</vt:lpstr>
      <vt:lpstr>Millers competency model</vt:lpstr>
      <vt:lpstr>Clinical educator</vt:lpstr>
      <vt:lpstr>Exercise</vt:lpstr>
      <vt:lpstr>Similarities</vt:lpstr>
      <vt:lpstr>Differences</vt:lpstr>
      <vt:lpstr>Mentoring umbrella </vt:lpstr>
      <vt:lpstr>What is coaching?</vt:lpstr>
      <vt:lpstr>Setting goals</vt:lpstr>
      <vt:lpstr>Listening</vt:lpstr>
      <vt:lpstr>Questioning</vt:lpstr>
      <vt:lpstr>Summary</vt:lpstr>
      <vt:lpstr>A good coach</vt:lpstr>
      <vt:lpstr>PowerPoint Presentation</vt:lpstr>
      <vt:lpstr>Reading/references and resources</vt:lpstr>
    </vt:vector>
  </TitlesOfParts>
  <Company>University of East Anglia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x635</dc:creator>
  <cp:lastModifiedBy>Tania Davies</cp:lastModifiedBy>
  <cp:revision>40</cp:revision>
  <cp:lastPrinted>2016-02-04T12:49:31Z</cp:lastPrinted>
  <dcterms:created xsi:type="dcterms:W3CDTF">2014-07-11T11:02:50Z</dcterms:created>
  <dcterms:modified xsi:type="dcterms:W3CDTF">2018-11-05T16:07:18Z</dcterms:modified>
</cp:coreProperties>
</file>