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59"/>
  </p:notesMasterIdLst>
  <p:handoutMasterIdLst>
    <p:handoutMasterId r:id="rId60"/>
  </p:handoutMasterIdLst>
  <p:sldIdLst>
    <p:sldId id="428" r:id="rId2"/>
    <p:sldId id="457" r:id="rId3"/>
    <p:sldId id="456" r:id="rId4"/>
    <p:sldId id="454" r:id="rId5"/>
    <p:sldId id="455" r:id="rId6"/>
    <p:sldId id="379" r:id="rId7"/>
    <p:sldId id="451" r:id="rId8"/>
    <p:sldId id="438" r:id="rId9"/>
    <p:sldId id="437" r:id="rId10"/>
    <p:sldId id="443" r:id="rId11"/>
    <p:sldId id="307" r:id="rId12"/>
    <p:sldId id="308" r:id="rId13"/>
    <p:sldId id="340" r:id="rId14"/>
    <p:sldId id="442" r:id="rId15"/>
    <p:sldId id="345" r:id="rId16"/>
    <p:sldId id="372" r:id="rId17"/>
    <p:sldId id="309" r:id="rId18"/>
    <p:sldId id="310" r:id="rId19"/>
    <p:sldId id="311" r:id="rId20"/>
    <p:sldId id="312" r:id="rId21"/>
    <p:sldId id="452" r:id="rId22"/>
    <p:sldId id="373" r:id="rId23"/>
    <p:sldId id="313" r:id="rId24"/>
    <p:sldId id="441" r:id="rId25"/>
    <p:sldId id="323" r:id="rId26"/>
    <p:sldId id="440" r:id="rId27"/>
    <p:sldId id="439" r:id="rId28"/>
    <p:sldId id="375" r:id="rId29"/>
    <p:sldId id="325" r:id="rId30"/>
    <p:sldId id="326" r:id="rId31"/>
    <p:sldId id="327" r:id="rId32"/>
    <p:sldId id="328" r:id="rId33"/>
    <p:sldId id="329" r:id="rId34"/>
    <p:sldId id="348" r:id="rId35"/>
    <p:sldId id="358" r:id="rId36"/>
    <p:sldId id="380" r:id="rId37"/>
    <p:sldId id="430" r:id="rId38"/>
    <p:sldId id="431" r:id="rId39"/>
    <p:sldId id="432" r:id="rId40"/>
    <p:sldId id="433" r:id="rId41"/>
    <p:sldId id="397" r:id="rId42"/>
    <p:sldId id="434" r:id="rId43"/>
    <p:sldId id="435" r:id="rId44"/>
    <p:sldId id="436" r:id="rId45"/>
    <p:sldId id="382" r:id="rId46"/>
    <p:sldId id="383" r:id="rId47"/>
    <p:sldId id="384" r:id="rId48"/>
    <p:sldId id="385" r:id="rId49"/>
    <p:sldId id="386" r:id="rId50"/>
    <p:sldId id="387" r:id="rId51"/>
    <p:sldId id="447" r:id="rId52"/>
    <p:sldId id="388" r:id="rId53"/>
    <p:sldId id="389" r:id="rId54"/>
    <p:sldId id="390" r:id="rId55"/>
    <p:sldId id="391" r:id="rId56"/>
    <p:sldId id="396" r:id="rId57"/>
    <p:sldId id="336" r:id="rId5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586"/>
  </p:normalViewPr>
  <p:slideViewPr>
    <p:cSldViewPr snapToGrid="0">
      <p:cViewPr varScale="1">
        <p:scale>
          <a:sx n="83" d="100"/>
          <a:sy n="83" d="100"/>
        </p:scale>
        <p:origin x="125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8A4994-791B-411D-931F-2C122DFD43D2}" type="datetimeFigureOut">
              <a:rPr lang="en-GB" smtClean="0"/>
              <a:t>27/11/2020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4439C43-8A9D-4F2B-AC40-677ACD314A48}" type="slidenum">
              <a:rPr lang="en-GB" smtClean="0"/>
              <a:t>‹#›</a:t>
            </a:fld>
            <a:endParaRPr lang="en-GB"/>
          </a:p>
        </p:txBody>
      </p:sp>
    </p:spTree>
    <p:extLst>
      <p:ext uri="{BB962C8B-B14F-4D97-AF65-F5344CB8AC3E}">
        <p14:creationId xmlns:p14="http://schemas.microsoft.com/office/powerpoint/2010/main" val="3405785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C1584A7-CA54-4129-9F9A-459044CFD3C1}" type="datetimeFigureOut">
              <a:rPr lang="en-GB" smtClean="0"/>
              <a:t>27/11/2020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087FCA0-7AB6-47F1-B11D-4FF0A1129D0A}" type="slidenum">
              <a:rPr lang="en-GB" smtClean="0"/>
              <a:t>‹#›</a:t>
            </a:fld>
            <a:endParaRPr lang="en-GB"/>
          </a:p>
        </p:txBody>
      </p:sp>
    </p:spTree>
    <p:extLst>
      <p:ext uri="{BB962C8B-B14F-4D97-AF65-F5344CB8AC3E}">
        <p14:creationId xmlns:p14="http://schemas.microsoft.com/office/powerpoint/2010/main" val="2915576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47</a:t>
            </a:fld>
            <a:endParaRPr lang="en-GB"/>
          </a:p>
        </p:txBody>
      </p:sp>
    </p:spTree>
    <p:extLst>
      <p:ext uri="{BB962C8B-B14F-4D97-AF65-F5344CB8AC3E}">
        <p14:creationId xmlns:p14="http://schemas.microsoft.com/office/powerpoint/2010/main" val="2812095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087FCA0-7AB6-47F1-B11D-4FF0A1129D0A}" type="slidenum">
              <a:rPr lang="en-GB" smtClean="0"/>
              <a:t>48</a:t>
            </a:fld>
            <a:endParaRPr lang="en-GB"/>
          </a:p>
        </p:txBody>
      </p:sp>
    </p:spTree>
    <p:extLst>
      <p:ext uri="{BB962C8B-B14F-4D97-AF65-F5344CB8AC3E}">
        <p14:creationId xmlns:p14="http://schemas.microsoft.com/office/powerpoint/2010/main" val="3467320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a:defRPr/>
            </a:lvl1pPr>
          </a:lstStyle>
          <a:p>
            <a:fld id="{895BE807-7A2E-452E-9CFB-BFC1E72D0CD5}" type="datetimeFigureOut">
              <a:rPr lang="en-GB" smtClean="0"/>
              <a:t>27/11/2020</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10555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eaLnBrk="1" hangingPunct="1">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188078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450594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72738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8"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16635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4"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12674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3"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321360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11535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6"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98964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2084279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895BE807-7A2E-452E-9CFB-BFC1E72D0CD5}" type="datetimeFigureOut">
              <a:rPr lang="en-GB" smtClean="0"/>
              <a:t>27/11/2020</a:t>
            </a:fld>
            <a:endParaRPr lang="en-GB"/>
          </a:p>
        </p:txBody>
      </p:sp>
      <p:sp>
        <p:nvSpPr>
          <p:cNvPr id="5" name="Slide Number Placeholder 5"/>
          <p:cNvSpPr>
            <a:spLocks noGrp="1"/>
          </p:cNvSpPr>
          <p:nvPr>
            <p:ph type="sldNum" sz="quarter" idx="11"/>
          </p:nvPr>
        </p:nvSpPr>
        <p:spPr/>
        <p:txBody>
          <a:bodyPr/>
          <a:lstStyle>
            <a:lvl1pPr>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624590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hangingPunct="1">
              <a:defRPr sz="1050" smtClean="0">
                <a:solidFill>
                  <a:schemeClr val="tx1">
                    <a:tint val="75000"/>
                  </a:schemeClr>
                </a:solidFill>
              </a:defRPr>
            </a:lvl1pPr>
          </a:lstStyle>
          <a:p>
            <a:fld id="{895BE807-7A2E-452E-9CFB-BFC1E72D0CD5}" type="datetimeFigureOut">
              <a:rPr lang="en-GB" smtClean="0"/>
              <a:t>27/11/2020</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fld id="{201278F6-8A41-4394-A405-91FABC7454C4}" type="slidenum">
              <a:rPr lang="en-GB" smtClean="0"/>
              <a:t>‹#›</a:t>
            </a:fld>
            <a:endParaRPr lang="en-GB"/>
          </a:p>
        </p:txBody>
      </p:sp>
    </p:spTree>
    <p:extLst>
      <p:ext uri="{BB962C8B-B14F-4D97-AF65-F5344CB8AC3E}">
        <p14:creationId xmlns:p14="http://schemas.microsoft.com/office/powerpoint/2010/main" val="40585979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exercise-motivation.bangor.ac.uk/breq/theory.ph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journalslibrary.nihr.ac.uk/phr/phr03020/#/full-report"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youtu.be/cXO8BJ8v99U"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www.selfdeterminatio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smtClean="0"/>
              <a:t>Theories of Motivation and Behaviour Change</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a:t>
            </a:r>
            <a:r>
              <a:rPr lang="en-GB" dirty="0" err="1" smtClean="0">
                <a:solidFill>
                  <a:schemeClr val="bg1"/>
                </a:solidFill>
              </a:rPr>
              <a:t>Connaughton</a:t>
            </a:r>
            <a:endParaRPr lang="en-GB" dirty="0" smtClean="0">
              <a:solidFill>
                <a:schemeClr val="bg1"/>
              </a:solidFill>
            </a:endParaRPr>
          </a:p>
          <a:p>
            <a:r>
              <a:rPr lang="en-GB" smtClean="0">
                <a:solidFill>
                  <a:schemeClr val="bg1"/>
                </a:solidFill>
              </a:rPr>
              <a:t>BMHN5003</a:t>
            </a:r>
            <a:endParaRPr lang="en-GB" dirty="0" smtClean="0">
              <a:solidFill>
                <a:schemeClr val="bg1"/>
              </a:solidFill>
            </a:endParaRPr>
          </a:p>
        </p:txBody>
      </p:sp>
    </p:spTree>
    <p:extLst>
      <p:ext uri="{BB962C8B-B14F-4D97-AF65-F5344CB8AC3E}">
        <p14:creationId xmlns:p14="http://schemas.microsoft.com/office/powerpoint/2010/main" val="32002839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Coursework – due 8</a:t>
            </a:r>
            <a:r>
              <a:rPr lang="en-GB" baseline="30000" dirty="0" smtClean="0"/>
              <a:t>th</a:t>
            </a:r>
            <a:r>
              <a:rPr lang="en-GB" dirty="0" smtClean="0"/>
              <a:t> January</a:t>
            </a:r>
            <a:endParaRPr lang="en-GB" dirty="0"/>
          </a:p>
        </p:txBody>
      </p:sp>
      <p:sp>
        <p:nvSpPr>
          <p:cNvPr id="3" name="Content Placeholder 2"/>
          <p:cNvSpPr>
            <a:spLocks noGrp="1"/>
          </p:cNvSpPr>
          <p:nvPr>
            <p:ph idx="1"/>
          </p:nvPr>
        </p:nvSpPr>
        <p:spPr/>
        <p:txBody>
          <a:bodyPr/>
          <a:lstStyle/>
          <a:p>
            <a:pPr lvl="0"/>
            <a:r>
              <a:rPr lang="en-GB" sz="2800" dirty="0"/>
              <a:t>Write up the participant’s results in an appropriate format (approximately 500 words).</a:t>
            </a:r>
          </a:p>
          <a:p>
            <a:pPr lvl="0"/>
            <a:r>
              <a:rPr lang="en-GB" sz="2800" dirty="0"/>
              <a:t>Evaluate the results in light of previous research (approximately 500 words)</a:t>
            </a:r>
          </a:p>
          <a:p>
            <a:pPr lvl="0"/>
            <a:r>
              <a:rPr lang="en-GB" sz="2800" dirty="0"/>
              <a:t>Relate the findings to current behaviour change theory (approximately 500 words)</a:t>
            </a:r>
          </a:p>
          <a:p>
            <a:pPr lvl="0"/>
            <a:r>
              <a:rPr lang="en-GB" sz="2800" dirty="0"/>
              <a:t>Suggest an approach or approaches to elicit behaviour change for that particular individual (approximately 400 words).</a:t>
            </a:r>
          </a:p>
          <a:p>
            <a:endParaRPr lang="en-GB" dirty="0"/>
          </a:p>
        </p:txBody>
      </p:sp>
    </p:spTree>
    <p:extLst>
      <p:ext uri="{BB962C8B-B14F-4D97-AF65-F5344CB8AC3E}">
        <p14:creationId xmlns:p14="http://schemas.microsoft.com/office/powerpoint/2010/main" val="2598481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7520940" cy="548640"/>
          </a:xfrm>
        </p:spPr>
        <p:txBody>
          <a:bodyPr/>
          <a:lstStyle/>
          <a:p>
            <a:r>
              <a:rPr lang="en-GB" sz="3200" dirty="0" smtClean="0"/>
              <a:t>Task: </a:t>
            </a:r>
            <a:r>
              <a:rPr lang="en-GB" sz="3200" dirty="0" smtClean="0"/>
              <a:t>In pairs / as a group…What </a:t>
            </a:r>
            <a:r>
              <a:rPr lang="en-GB" sz="3200" dirty="0" smtClean="0"/>
              <a:t>strategies have been used to promote increased levels of PA for adults?</a:t>
            </a:r>
            <a:endParaRPr lang="en-US" sz="3200" dirty="0"/>
          </a:p>
        </p:txBody>
      </p:sp>
      <p:sp>
        <p:nvSpPr>
          <p:cNvPr id="3" name="Content Placeholder 2"/>
          <p:cNvSpPr>
            <a:spLocks noGrp="1"/>
          </p:cNvSpPr>
          <p:nvPr>
            <p:ph idx="1"/>
          </p:nvPr>
        </p:nvSpPr>
        <p:spPr>
          <a:xfrm>
            <a:off x="762000" y="1727200"/>
            <a:ext cx="7520940" cy="3870036"/>
          </a:xfrm>
        </p:spPr>
        <p:txBody>
          <a:bodyPr/>
          <a:lstStyle/>
          <a:p>
            <a:r>
              <a:rPr lang="en-GB" dirty="0" smtClean="0"/>
              <a:t>Coursework - relevance</a:t>
            </a:r>
            <a:endParaRPr lang="en-GB" dirty="0" smtClean="0"/>
          </a:p>
          <a:p>
            <a:pPr marL="0" indent="0">
              <a:buNone/>
            </a:pPr>
            <a:endParaRPr lang="en-GB" dirty="0" smtClean="0"/>
          </a:p>
          <a:p>
            <a:r>
              <a:rPr lang="en-GB" dirty="0" smtClean="0"/>
              <a:t>Identify 3 (or more) strategies / interventions that have been used to increase physical activity levels for adults</a:t>
            </a:r>
            <a:r>
              <a:rPr lang="en-GB" dirty="0" smtClean="0"/>
              <a:t>.</a:t>
            </a:r>
          </a:p>
          <a:p>
            <a:r>
              <a:rPr lang="en-GB" dirty="0" smtClean="0"/>
              <a:t> </a:t>
            </a:r>
            <a:endParaRPr lang="en-US" dirty="0"/>
          </a:p>
        </p:txBody>
      </p:sp>
    </p:spTree>
    <p:extLst>
      <p:ext uri="{BB962C8B-B14F-4D97-AF65-F5344CB8AC3E}">
        <p14:creationId xmlns:p14="http://schemas.microsoft.com/office/powerpoint/2010/main" val="2962390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Friday </a:t>
            </a:r>
            <a:r>
              <a:rPr lang="en-GB" dirty="0" smtClean="0"/>
              <a:t>27</a:t>
            </a:r>
            <a:r>
              <a:rPr lang="en-GB" baseline="30000" dirty="0" smtClean="0"/>
              <a:t>th</a:t>
            </a:r>
            <a:r>
              <a:rPr lang="en-GB" dirty="0" smtClean="0"/>
              <a:t> </a:t>
            </a:r>
            <a:r>
              <a:rPr lang="en-GB" dirty="0" smtClean="0"/>
              <a:t>November - Task:</a:t>
            </a:r>
            <a:endParaRPr lang="en-GB" dirty="0"/>
          </a:p>
        </p:txBody>
      </p:sp>
      <p:sp>
        <p:nvSpPr>
          <p:cNvPr id="3" name="Content Placeholder 2"/>
          <p:cNvSpPr>
            <a:spLocks noGrp="1"/>
          </p:cNvSpPr>
          <p:nvPr>
            <p:ph idx="1"/>
          </p:nvPr>
        </p:nvSpPr>
        <p:spPr/>
        <p:txBody>
          <a:bodyPr/>
          <a:lstStyle/>
          <a:p>
            <a:pPr marL="0" indent="0">
              <a:buNone/>
            </a:pPr>
            <a:r>
              <a:rPr lang="en-GB" dirty="0" smtClean="0"/>
              <a:t>For three of the theories </a:t>
            </a:r>
            <a:r>
              <a:rPr lang="en-GB" dirty="0"/>
              <a:t>or </a:t>
            </a:r>
            <a:r>
              <a:rPr lang="en-GB" dirty="0" smtClean="0"/>
              <a:t>models we have covered (in </a:t>
            </a:r>
            <a:r>
              <a:rPr lang="en-GB" dirty="0" err="1" smtClean="0"/>
              <a:t>powerpoint</a:t>
            </a:r>
            <a:r>
              <a:rPr lang="en-GB" dirty="0" smtClean="0"/>
              <a:t> presentation), suggest </a:t>
            </a:r>
            <a:r>
              <a:rPr lang="en-GB" dirty="0"/>
              <a:t>ONE approach or </a:t>
            </a:r>
            <a:r>
              <a:rPr lang="en-GB" dirty="0" smtClean="0"/>
              <a:t>intervention (per theory) that </a:t>
            </a:r>
            <a:r>
              <a:rPr lang="en-GB" dirty="0"/>
              <a:t>could be implemented to positively change exercise behaviour, for a person who is not currently meeting the recommended guidelines. </a:t>
            </a:r>
            <a:endParaRPr lang="en-GB" dirty="0" smtClean="0"/>
          </a:p>
          <a:p>
            <a:pPr marL="0" indent="0">
              <a:buNone/>
            </a:pPr>
            <a:endParaRPr lang="en-GB" b="1" dirty="0"/>
          </a:p>
        </p:txBody>
      </p:sp>
    </p:spTree>
    <p:extLst>
      <p:ext uri="{BB962C8B-B14F-4D97-AF65-F5344CB8AC3E}">
        <p14:creationId xmlns:p14="http://schemas.microsoft.com/office/powerpoint/2010/main" val="2772807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Locate a strategy that has been proposed to increase PA. </a:t>
            </a:r>
            <a:endParaRPr lang="en-GB" dirty="0"/>
          </a:p>
        </p:txBody>
      </p:sp>
      <p:sp>
        <p:nvSpPr>
          <p:cNvPr id="3" name="Content Placeholder 2"/>
          <p:cNvSpPr>
            <a:spLocks noGrp="1"/>
          </p:cNvSpPr>
          <p:nvPr>
            <p:ph idx="1"/>
          </p:nvPr>
        </p:nvSpPr>
        <p:spPr/>
        <p:txBody>
          <a:bodyPr/>
          <a:lstStyle/>
          <a:p>
            <a:pPr marL="0" indent="0">
              <a:buNone/>
            </a:pPr>
            <a:r>
              <a:rPr lang="en-GB" sz="2000" dirty="0"/>
              <a:t>Link this to the </a:t>
            </a:r>
            <a:r>
              <a:rPr lang="en-GB" sz="2000" dirty="0" smtClean="0"/>
              <a:t>chosen theory </a:t>
            </a:r>
            <a:r>
              <a:rPr lang="en-GB" sz="2000" dirty="0"/>
              <a:t>or model.</a:t>
            </a:r>
          </a:p>
          <a:p>
            <a:pPr marL="0" indent="0">
              <a:buNone/>
            </a:pPr>
            <a:r>
              <a:rPr lang="en-GB" sz="2000" dirty="0"/>
              <a:t>e.g. how would could a workplace active travel strategy / approach link to competence, relatedness and autonomy (Basic Needs – SDT</a:t>
            </a:r>
            <a:r>
              <a:rPr lang="en-GB" sz="2000" dirty="0" smtClean="0"/>
              <a:t>)</a:t>
            </a:r>
          </a:p>
          <a:p>
            <a:pPr marL="0" indent="0">
              <a:buNone/>
            </a:pPr>
            <a:r>
              <a:rPr lang="en-GB" sz="2000" dirty="0" smtClean="0"/>
              <a:t>Or:</a:t>
            </a:r>
          </a:p>
          <a:p>
            <a:pPr marL="0" indent="0">
              <a:buNone/>
            </a:pPr>
            <a:endParaRPr lang="en-GB" sz="2000" dirty="0" smtClean="0"/>
          </a:p>
          <a:p>
            <a:pPr marL="0" indent="0">
              <a:buNone/>
            </a:pPr>
            <a:r>
              <a:rPr lang="en-GB" sz="2000" dirty="0" smtClean="0"/>
              <a:t>How would a school based intervention influence the above?</a:t>
            </a:r>
          </a:p>
          <a:p>
            <a:pPr marL="0" indent="0">
              <a:buNone/>
            </a:pPr>
            <a:r>
              <a:rPr lang="en-GB" sz="2000" dirty="0" smtClean="0"/>
              <a:t>Apply other theories and models to interventions… TTM / HBM / SET</a:t>
            </a:r>
          </a:p>
          <a:p>
            <a:pPr marL="0" indent="0">
              <a:buNone/>
            </a:pPr>
            <a:r>
              <a:rPr lang="en-GB" sz="2000" dirty="0" smtClean="0"/>
              <a:t>For TTM – how could you apply the intervention / strategy at the different stages (e.g. pre-contemplation – education about the scheme)</a:t>
            </a:r>
            <a:endParaRPr lang="en-GB" sz="2000" dirty="0"/>
          </a:p>
        </p:txBody>
      </p:sp>
    </p:spTree>
    <p:extLst>
      <p:ext uri="{BB962C8B-B14F-4D97-AF65-F5344CB8AC3E}">
        <p14:creationId xmlns:p14="http://schemas.microsoft.com/office/powerpoint/2010/main" val="4145121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fontScale="90000"/>
          </a:bodyPr>
          <a:lstStyle/>
          <a:p>
            <a:r>
              <a:rPr lang="en-GB" dirty="0" err="1" smtClean="0"/>
              <a:t>Transtheoretical</a:t>
            </a:r>
            <a:r>
              <a:rPr lang="en-GB" dirty="0" smtClean="0"/>
              <a:t> Model (Stage of Change) </a:t>
            </a:r>
            <a:br>
              <a:rPr lang="en-GB" dirty="0" smtClean="0"/>
            </a:br>
            <a:r>
              <a:rPr lang="en-GB" sz="2200" dirty="0" err="1" smtClean="0"/>
              <a:t>Prochaska</a:t>
            </a:r>
            <a:r>
              <a:rPr lang="en-GB" sz="2200" dirty="0" smtClean="0"/>
              <a:t> </a:t>
            </a:r>
            <a:r>
              <a:rPr lang="en-GB" sz="2200" dirty="0"/>
              <a:t>&amp; </a:t>
            </a:r>
            <a:r>
              <a:rPr lang="en-GB" sz="2200" dirty="0" err="1" smtClean="0"/>
              <a:t>DiClemente</a:t>
            </a:r>
            <a:r>
              <a:rPr lang="en-GB" sz="2200" dirty="0" smtClean="0"/>
              <a:t> (1984); </a:t>
            </a:r>
            <a:r>
              <a:rPr lang="en-GB" sz="2200" dirty="0" err="1"/>
              <a:t>Prochaska</a:t>
            </a:r>
            <a:r>
              <a:rPr lang="en-GB" sz="2200" dirty="0"/>
              <a:t>, </a:t>
            </a:r>
            <a:r>
              <a:rPr lang="en-GB" sz="2200" dirty="0" err="1"/>
              <a:t>DiClemente</a:t>
            </a:r>
            <a:r>
              <a:rPr lang="en-GB" sz="2200" dirty="0"/>
              <a:t>, &amp; Norcross, </a:t>
            </a:r>
            <a:r>
              <a:rPr lang="en-GB" sz="2200" dirty="0" smtClean="0"/>
              <a:t>(2002) </a:t>
            </a:r>
            <a:endParaRPr lang="en-GB" sz="2200"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359102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TTM</a:t>
            </a:r>
            <a:endParaRPr lang="en-GB" dirty="0"/>
          </a:p>
        </p:txBody>
      </p:sp>
      <p:sp>
        <p:nvSpPr>
          <p:cNvPr id="3" name="Content Placeholder 2"/>
          <p:cNvSpPr>
            <a:spLocks noGrp="1"/>
          </p:cNvSpPr>
          <p:nvPr>
            <p:ph idx="1"/>
          </p:nvPr>
        </p:nvSpPr>
        <p:spPr/>
        <p:txBody>
          <a:bodyPr/>
          <a:lstStyle/>
          <a:p>
            <a:r>
              <a:rPr lang="en-GB" dirty="0" smtClean="0"/>
              <a:t>Stage based model linked to behaviour change. </a:t>
            </a:r>
          </a:p>
          <a:p>
            <a:r>
              <a:rPr lang="en-GB" dirty="0" smtClean="0"/>
              <a:t>From not exercising  to no risk of ever </a:t>
            </a:r>
            <a:r>
              <a:rPr lang="en-GB" b="1" i="1" dirty="0" smtClean="0"/>
              <a:t>not</a:t>
            </a:r>
            <a:r>
              <a:rPr lang="en-GB" dirty="0" smtClean="0"/>
              <a:t> exercising…</a:t>
            </a:r>
          </a:p>
          <a:p>
            <a:r>
              <a:rPr lang="en-GB" dirty="0" smtClean="0"/>
              <a:t>Identify stage – work on motivation</a:t>
            </a:r>
          </a:p>
          <a:p>
            <a:r>
              <a:rPr lang="en-GB" dirty="0" smtClean="0"/>
              <a:t>Stage specific interventions</a:t>
            </a:r>
            <a:endParaRPr lang="en-GB" dirty="0"/>
          </a:p>
        </p:txBody>
      </p:sp>
    </p:spTree>
    <p:extLst>
      <p:ext uri="{BB962C8B-B14F-4D97-AF65-F5344CB8AC3E}">
        <p14:creationId xmlns:p14="http://schemas.microsoft.com/office/powerpoint/2010/main" val="15565179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p:txBody>
          <a:bodyPr/>
          <a:lstStyle/>
          <a:p>
            <a:pPr eaLnBrk="1" hangingPunct="1"/>
            <a:r>
              <a:rPr lang="en-GB" altLang="en-US" sz="4000" smtClean="0">
                <a:latin typeface="Tahoma" panose="020B0604030504040204" pitchFamily="34" charset="0"/>
              </a:rPr>
              <a:t>Stage Theories:</a:t>
            </a:r>
            <a:br>
              <a:rPr lang="en-GB" altLang="en-US" sz="4000" smtClean="0">
                <a:latin typeface="Tahoma" panose="020B0604030504040204" pitchFamily="34" charset="0"/>
              </a:rPr>
            </a:br>
            <a:r>
              <a:rPr lang="en-GB" altLang="en-US" sz="4000" smtClean="0">
                <a:latin typeface="Tahoma" panose="020B0604030504040204" pitchFamily="34" charset="0"/>
              </a:rPr>
              <a:t>The Transtheoretical model</a:t>
            </a:r>
          </a:p>
        </p:txBody>
      </p:sp>
      <p:sp>
        <p:nvSpPr>
          <p:cNvPr id="35843" name="Rectangle 3">
            <a:extLst>
              <a:ext uri="{FF2B5EF4-FFF2-40B4-BE49-F238E27FC236}">
                <a16:creationId xmlns:a16="http://schemas.microsoft.com/office/drawing/2014/main" id="{91852881-6906-4722-A714-E364FC8DA70E}"/>
              </a:ext>
            </a:extLst>
          </p:cNvPr>
          <p:cNvSpPr>
            <a:spLocks noGrp="1" noChangeArrowheads="1"/>
          </p:cNvSpPr>
          <p:nvPr>
            <p:ph idx="1"/>
          </p:nvPr>
        </p:nvSpPr>
        <p:spPr>
          <a:xfrm>
            <a:off x="684213" y="2708275"/>
            <a:ext cx="7662862" cy="3267075"/>
          </a:xfrm>
        </p:spPr>
        <p:txBody>
          <a:bodyPr rtlCol="0">
            <a:normAutofit fontScale="77500" lnSpcReduction="20000"/>
          </a:bodyPr>
          <a:lstStyle/>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endParaRPr lang="en-GB" dirty="0">
              <a:solidFill>
                <a:schemeClr val="tx1">
                  <a:lumMod val="65000"/>
                  <a:lumOff val="35000"/>
                </a:schemeClr>
              </a:solidFill>
              <a:latin typeface="Tahoma" charset="0"/>
              <a:ea typeface="+mn-ea"/>
              <a:cs typeface="+mn-cs"/>
            </a:endParaRPr>
          </a:p>
          <a:p>
            <a:pPr eaLnBrk="1" fontAlgn="auto" hangingPunct="1">
              <a:spcAft>
                <a:spcPts val="0"/>
              </a:spcAft>
              <a:buFontTx/>
              <a:buNone/>
              <a:defRPr/>
            </a:pPr>
            <a:r>
              <a:rPr lang="en-GB" sz="2900" dirty="0">
                <a:solidFill>
                  <a:schemeClr val="tx1">
                    <a:lumMod val="65000"/>
                    <a:lumOff val="35000"/>
                  </a:schemeClr>
                </a:solidFill>
                <a:latin typeface="Tahoma" charset="0"/>
                <a:ea typeface="+mn-ea"/>
                <a:cs typeface="+mn-cs"/>
              </a:rPr>
              <a:t>Figure 1: Stages of change</a:t>
            </a:r>
          </a:p>
        </p:txBody>
      </p:sp>
      <p:sp>
        <p:nvSpPr>
          <p:cNvPr id="31748" name="Rectangle 4"/>
          <p:cNvSpPr>
            <a:spLocks noChangeArrowheads="1"/>
          </p:cNvSpPr>
          <p:nvPr/>
        </p:nvSpPr>
        <p:spPr bwMode="auto">
          <a:xfrm>
            <a:off x="3635375" y="2133600"/>
            <a:ext cx="2592388"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Processes of Change</a:t>
            </a:r>
          </a:p>
        </p:txBody>
      </p:sp>
      <p:sp>
        <p:nvSpPr>
          <p:cNvPr id="31749" name="Rectangle 5"/>
          <p:cNvSpPr>
            <a:spLocks noChangeArrowheads="1"/>
          </p:cNvSpPr>
          <p:nvPr/>
        </p:nvSpPr>
        <p:spPr bwMode="auto">
          <a:xfrm>
            <a:off x="0" y="4005263"/>
            <a:ext cx="183515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Precontemplation</a:t>
            </a:r>
          </a:p>
        </p:txBody>
      </p:sp>
      <p:sp>
        <p:nvSpPr>
          <p:cNvPr id="31750" name="Rectangle 6"/>
          <p:cNvSpPr>
            <a:spLocks noChangeArrowheads="1"/>
          </p:cNvSpPr>
          <p:nvPr/>
        </p:nvSpPr>
        <p:spPr bwMode="auto">
          <a:xfrm>
            <a:off x="2124075" y="4005263"/>
            <a:ext cx="17272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Contemplation</a:t>
            </a:r>
          </a:p>
        </p:txBody>
      </p:sp>
      <p:sp>
        <p:nvSpPr>
          <p:cNvPr id="31751" name="Rectangle 7"/>
          <p:cNvSpPr>
            <a:spLocks noChangeArrowheads="1"/>
          </p:cNvSpPr>
          <p:nvPr/>
        </p:nvSpPr>
        <p:spPr bwMode="auto">
          <a:xfrm>
            <a:off x="4284663" y="4005263"/>
            <a:ext cx="1511300"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Preparation</a:t>
            </a:r>
          </a:p>
        </p:txBody>
      </p:sp>
      <p:sp>
        <p:nvSpPr>
          <p:cNvPr id="31752" name="Rectangle 8"/>
          <p:cNvSpPr>
            <a:spLocks noChangeArrowheads="1"/>
          </p:cNvSpPr>
          <p:nvPr/>
        </p:nvSpPr>
        <p:spPr bwMode="auto">
          <a:xfrm>
            <a:off x="6156325" y="4005263"/>
            <a:ext cx="1223963"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Action</a:t>
            </a:r>
          </a:p>
        </p:txBody>
      </p:sp>
      <p:sp>
        <p:nvSpPr>
          <p:cNvPr id="31753" name="Rectangle 9"/>
          <p:cNvSpPr>
            <a:spLocks noChangeArrowheads="1"/>
          </p:cNvSpPr>
          <p:nvPr/>
        </p:nvSpPr>
        <p:spPr bwMode="auto">
          <a:xfrm>
            <a:off x="7667625" y="4005263"/>
            <a:ext cx="1476375" cy="863600"/>
          </a:xfrm>
          <a:prstGeom prst="rect">
            <a:avLst/>
          </a:prstGeom>
          <a:solidFill>
            <a:schemeClr val="accent1"/>
          </a:solidFill>
          <a:ln w="9525">
            <a:solidFill>
              <a:schemeClr val="tx1"/>
            </a:solidFill>
            <a:miter lim="800000"/>
            <a:headEnd/>
            <a:tailEnd/>
          </a:ln>
        </p:spPr>
        <p:txBody>
          <a:bodyPr wrap="none" anchor="ct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800">
                <a:solidFill>
                  <a:schemeClr val="tx1"/>
                </a:solidFill>
                <a:latin typeface="Arial" panose="020B0604020202020204" pitchFamily="34" charset="0"/>
                <a:cs typeface="Arial" panose="020B0604020202020204" pitchFamily="34" charset="0"/>
              </a:rPr>
              <a:t>Maintenance</a:t>
            </a:r>
          </a:p>
        </p:txBody>
      </p:sp>
      <p:sp>
        <p:nvSpPr>
          <p:cNvPr id="31754" name="Line 10"/>
          <p:cNvSpPr>
            <a:spLocks noChangeShapeType="1"/>
          </p:cNvSpPr>
          <p:nvPr/>
        </p:nvSpPr>
        <p:spPr bwMode="auto">
          <a:xfrm>
            <a:off x="4932363" y="2997200"/>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Line 11"/>
          <p:cNvSpPr>
            <a:spLocks noChangeShapeType="1"/>
          </p:cNvSpPr>
          <p:nvPr/>
        </p:nvSpPr>
        <p:spPr bwMode="auto">
          <a:xfrm flipH="1">
            <a:off x="1763713" y="2708275"/>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6" name="Line 12"/>
          <p:cNvSpPr>
            <a:spLocks noChangeShapeType="1"/>
          </p:cNvSpPr>
          <p:nvPr/>
        </p:nvSpPr>
        <p:spPr bwMode="auto">
          <a:xfrm>
            <a:off x="6227763"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Line 13"/>
          <p:cNvSpPr>
            <a:spLocks noChangeShapeType="1"/>
          </p:cNvSpPr>
          <p:nvPr/>
        </p:nvSpPr>
        <p:spPr bwMode="auto">
          <a:xfrm>
            <a:off x="1835150"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8" name="Line 14"/>
          <p:cNvSpPr>
            <a:spLocks noChangeShapeType="1"/>
          </p:cNvSpPr>
          <p:nvPr/>
        </p:nvSpPr>
        <p:spPr bwMode="auto">
          <a:xfrm>
            <a:off x="3851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9" name="Line 15"/>
          <p:cNvSpPr>
            <a:spLocks noChangeShapeType="1"/>
          </p:cNvSpPr>
          <p:nvPr/>
        </p:nvSpPr>
        <p:spPr bwMode="auto">
          <a:xfrm>
            <a:off x="5795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Line 16"/>
          <p:cNvSpPr>
            <a:spLocks noChangeShapeType="1"/>
          </p:cNvSpPr>
          <p:nvPr/>
        </p:nvSpPr>
        <p:spPr bwMode="auto">
          <a:xfrm>
            <a:off x="7380288"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7"/>
          <p:cNvSpPr>
            <a:spLocks noChangeShapeType="1"/>
          </p:cNvSpPr>
          <p:nvPr/>
        </p:nvSpPr>
        <p:spPr bwMode="auto">
          <a:xfrm flipH="1">
            <a:off x="1835150"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8"/>
          <p:cNvSpPr>
            <a:spLocks noChangeShapeType="1"/>
          </p:cNvSpPr>
          <p:nvPr/>
        </p:nvSpPr>
        <p:spPr bwMode="auto">
          <a:xfrm flipH="1" flipV="1">
            <a:off x="3851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9"/>
          <p:cNvSpPr>
            <a:spLocks noChangeShapeType="1"/>
          </p:cNvSpPr>
          <p:nvPr/>
        </p:nvSpPr>
        <p:spPr bwMode="auto">
          <a:xfrm flipH="1">
            <a:off x="5795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Line 20"/>
          <p:cNvSpPr>
            <a:spLocks noChangeShapeType="1"/>
          </p:cNvSpPr>
          <p:nvPr/>
        </p:nvSpPr>
        <p:spPr bwMode="auto">
          <a:xfrm flipH="1">
            <a:off x="7380288"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6966532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93700" y="872515"/>
            <a:ext cx="8229600" cy="1143000"/>
          </a:xfrm>
        </p:spPr>
        <p:txBody>
          <a:bodyPr/>
          <a:lstStyle/>
          <a:p>
            <a:r>
              <a:rPr lang="en-US" altLang="en-US" sz="3600" dirty="0" smtClean="0"/>
              <a:t>Task: What could you put in place for  someone at each of the following stages of change…</a:t>
            </a:r>
            <a:br>
              <a:rPr lang="en-US" altLang="en-US" sz="3600" dirty="0" smtClean="0"/>
            </a:br>
            <a:r>
              <a:rPr lang="en-US" altLang="en-US" sz="3600" dirty="0" smtClean="0"/>
              <a:t>1</a:t>
            </a:r>
            <a:r>
              <a:rPr lang="en-US" altLang="en-US" sz="3600" dirty="0"/>
              <a:t>.  Improving exercise </a:t>
            </a:r>
            <a:r>
              <a:rPr lang="en-US" altLang="en-US" sz="3600" dirty="0" err="1"/>
              <a:t>behaviour</a:t>
            </a:r>
            <a:r>
              <a:rPr lang="en-US" altLang="en-US" sz="2800" dirty="0"/>
              <a:t/>
            </a:r>
            <a:br>
              <a:rPr lang="en-US" altLang="en-US" sz="2800" dirty="0"/>
            </a:br>
            <a:endParaRPr lang="en-US" altLang="en-US" sz="3600" dirty="0" smtClean="0"/>
          </a:p>
        </p:txBody>
      </p:sp>
      <p:sp>
        <p:nvSpPr>
          <p:cNvPr id="41987" name="Content Placeholder 2"/>
          <p:cNvSpPr>
            <a:spLocks noGrp="1"/>
          </p:cNvSpPr>
          <p:nvPr>
            <p:ph sz="half" idx="1"/>
          </p:nvPr>
        </p:nvSpPr>
        <p:spPr>
          <a:xfrm>
            <a:off x="741363" y="2784475"/>
            <a:ext cx="3767137" cy="3252788"/>
          </a:xfrm>
        </p:spPr>
        <p:txBody>
          <a:bodyPr/>
          <a:lstStyle/>
          <a:p>
            <a:pPr eaLnBrk="1" hangingPunct="1"/>
            <a:r>
              <a:rPr lang="en-US" altLang="en-US" sz="2400" smtClean="0"/>
              <a:t>Pre-contemplation</a:t>
            </a:r>
          </a:p>
          <a:p>
            <a:pPr eaLnBrk="1" hangingPunct="1"/>
            <a:r>
              <a:rPr lang="en-US" altLang="en-US" sz="2400" smtClean="0"/>
              <a:t>Contemplation</a:t>
            </a:r>
          </a:p>
          <a:p>
            <a:pPr eaLnBrk="1" hangingPunct="1"/>
            <a:r>
              <a:rPr lang="en-US" altLang="en-US" sz="2400" smtClean="0"/>
              <a:t>Preparation</a:t>
            </a:r>
          </a:p>
          <a:p>
            <a:pPr eaLnBrk="1" hangingPunct="1"/>
            <a:r>
              <a:rPr lang="en-US" altLang="en-US" sz="2400" smtClean="0"/>
              <a:t>Action</a:t>
            </a:r>
          </a:p>
          <a:p>
            <a:pPr eaLnBrk="1" hangingPunct="1"/>
            <a:r>
              <a:rPr lang="en-US" altLang="en-US" sz="2400" smtClean="0"/>
              <a:t>Maintenance</a:t>
            </a:r>
          </a:p>
        </p:txBody>
      </p:sp>
    </p:spTree>
    <p:extLst>
      <p:ext uri="{BB962C8B-B14F-4D97-AF65-F5344CB8AC3E}">
        <p14:creationId xmlns:p14="http://schemas.microsoft.com/office/powerpoint/2010/main" val="37779332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04446" y="474785"/>
            <a:ext cx="8335108" cy="4826977"/>
          </a:xfrm>
          <a:prstGeom prst="rect">
            <a:avLst/>
          </a:prstGeom>
        </p:spPr>
      </p:pic>
    </p:spTree>
    <p:extLst>
      <p:ext uri="{BB962C8B-B14F-4D97-AF65-F5344CB8AC3E}">
        <p14:creationId xmlns:p14="http://schemas.microsoft.com/office/powerpoint/2010/main" val="1948501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522" y="1792804"/>
            <a:ext cx="6447484" cy="1102519"/>
          </a:xfrm>
        </p:spPr>
        <p:txBody>
          <a:bodyPr>
            <a:normAutofit fontScale="90000"/>
          </a:bodyPr>
          <a:lstStyle/>
          <a:p>
            <a:r>
              <a:rPr lang="en-GB" dirty="0" smtClean="0"/>
              <a:t>Self-Determination Theory (Ryan &amp; </a:t>
            </a:r>
            <a:r>
              <a:rPr lang="en-GB" dirty="0" err="1" smtClean="0"/>
              <a:t>Deci</a:t>
            </a:r>
            <a:r>
              <a:rPr lang="en-GB" dirty="0" smtClean="0"/>
              <a:t>, 2017)</a:t>
            </a:r>
            <a:endParaRPr lang="en-GB"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15161755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a:t>
            </a:r>
            <a:endParaRPr lang="en-US" dirty="0"/>
          </a:p>
        </p:txBody>
      </p:sp>
      <p:sp>
        <p:nvSpPr>
          <p:cNvPr id="3" name="Content Placeholder 2"/>
          <p:cNvSpPr>
            <a:spLocks noGrp="1"/>
          </p:cNvSpPr>
          <p:nvPr>
            <p:ph idx="1"/>
          </p:nvPr>
        </p:nvSpPr>
        <p:spPr>
          <a:xfrm>
            <a:off x="551145" y="1503122"/>
            <a:ext cx="8135655" cy="4108537"/>
          </a:xfrm>
        </p:spPr>
        <p:txBody>
          <a:bodyPr/>
          <a:lstStyle/>
          <a:p>
            <a:r>
              <a:rPr lang="en-US" dirty="0" smtClean="0"/>
              <a:t>Intrinsic Motivation</a:t>
            </a:r>
          </a:p>
          <a:p>
            <a:pPr lvl="1"/>
            <a:r>
              <a:rPr lang="en-US" dirty="0" smtClean="0"/>
              <a:t>Cognitive Evaluation Theory</a:t>
            </a:r>
          </a:p>
          <a:p>
            <a:r>
              <a:rPr lang="en-US" dirty="0" smtClean="0"/>
              <a:t>Extrinsic Motivation</a:t>
            </a:r>
          </a:p>
          <a:p>
            <a:pPr lvl="1"/>
            <a:r>
              <a:rPr lang="en-US" dirty="0" smtClean="0"/>
              <a:t>Organismic Integration Theory</a:t>
            </a:r>
          </a:p>
          <a:p>
            <a:r>
              <a:rPr lang="en-US" dirty="0" smtClean="0"/>
              <a:t>Basic Psychological Needs Theory</a:t>
            </a:r>
          </a:p>
          <a:p>
            <a:pPr lvl="1"/>
            <a:r>
              <a:rPr lang="en-US" dirty="0" smtClean="0"/>
              <a:t>Need support/thwarting</a:t>
            </a:r>
          </a:p>
          <a:p>
            <a:pPr lvl="1"/>
            <a:endParaRPr lang="en-US" dirty="0"/>
          </a:p>
        </p:txBody>
      </p:sp>
    </p:spTree>
    <p:extLst>
      <p:ext uri="{BB962C8B-B14F-4D97-AF65-F5344CB8AC3E}">
        <p14:creationId xmlns:p14="http://schemas.microsoft.com/office/powerpoint/2010/main" val="3213958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be covered today:</a:t>
            </a:r>
            <a:endParaRPr lang="en-US" dirty="0"/>
          </a:p>
        </p:txBody>
      </p:sp>
      <p:sp>
        <p:nvSpPr>
          <p:cNvPr id="3" name="Content Placeholder 2"/>
          <p:cNvSpPr>
            <a:spLocks noGrp="1"/>
          </p:cNvSpPr>
          <p:nvPr>
            <p:ph idx="1"/>
          </p:nvPr>
        </p:nvSpPr>
        <p:spPr/>
        <p:txBody>
          <a:bodyPr/>
          <a:lstStyle/>
          <a:p>
            <a:r>
              <a:rPr lang="en-US" dirty="0" smtClean="0"/>
              <a:t>Meta-theory </a:t>
            </a:r>
          </a:p>
          <a:p>
            <a:pPr marL="0" indent="0">
              <a:buNone/>
            </a:pPr>
            <a:r>
              <a:rPr lang="en-US" dirty="0" smtClean="0"/>
              <a:t>6 mini-theories:</a:t>
            </a:r>
          </a:p>
          <a:p>
            <a:pPr lvl="1"/>
            <a:r>
              <a:rPr lang="en-US" sz="2400" b="1" i="1" dirty="0"/>
              <a:t>Cognitive Evaluation Theory</a:t>
            </a:r>
          </a:p>
          <a:p>
            <a:pPr lvl="1"/>
            <a:r>
              <a:rPr lang="en-US" sz="2400" b="1" i="1" dirty="0"/>
              <a:t>Organismic Integration Theory</a:t>
            </a:r>
          </a:p>
          <a:p>
            <a:pPr lvl="1"/>
            <a:r>
              <a:rPr lang="en-US" sz="2400" dirty="0"/>
              <a:t>Causality Orientations </a:t>
            </a:r>
            <a:r>
              <a:rPr lang="en-US" sz="2400" dirty="0" smtClean="0"/>
              <a:t>Theory</a:t>
            </a:r>
          </a:p>
          <a:p>
            <a:pPr lvl="1"/>
            <a:r>
              <a:rPr lang="en-US" sz="2400" b="1" i="1" dirty="0" smtClean="0"/>
              <a:t>Basic </a:t>
            </a:r>
            <a:r>
              <a:rPr lang="en-US" sz="2400" b="1" i="1" dirty="0"/>
              <a:t>Psychological Needs </a:t>
            </a:r>
            <a:r>
              <a:rPr lang="en-US" sz="2400" b="1" i="1" dirty="0" smtClean="0"/>
              <a:t>Theory</a:t>
            </a:r>
          </a:p>
          <a:p>
            <a:pPr lvl="1"/>
            <a:r>
              <a:rPr lang="en-US" sz="2400" dirty="0" smtClean="0"/>
              <a:t>Goal Contents </a:t>
            </a:r>
            <a:r>
              <a:rPr lang="en-US" sz="2400" dirty="0"/>
              <a:t>T</a:t>
            </a:r>
            <a:r>
              <a:rPr lang="en-US" sz="2400" dirty="0" smtClean="0"/>
              <a:t>heory</a:t>
            </a:r>
            <a:endParaRPr lang="en-US" dirty="0"/>
          </a:p>
          <a:p>
            <a:pPr lvl="1"/>
            <a:r>
              <a:rPr lang="en-US" sz="2400" dirty="0" smtClean="0"/>
              <a:t>Relationships Motivation </a:t>
            </a:r>
            <a:r>
              <a:rPr lang="en-US" sz="2400" dirty="0"/>
              <a:t>T</a:t>
            </a:r>
            <a:r>
              <a:rPr lang="en-US" sz="2400" dirty="0" smtClean="0"/>
              <a:t>heory</a:t>
            </a:r>
            <a:endParaRPr lang="en-US" sz="2400" dirty="0"/>
          </a:p>
        </p:txBody>
      </p:sp>
    </p:spTree>
    <p:extLst>
      <p:ext uri="{BB962C8B-B14F-4D97-AF65-F5344CB8AC3E}">
        <p14:creationId xmlns:p14="http://schemas.microsoft.com/office/powerpoint/2010/main" val="18464411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pPr marL="0" indent="0">
              <a:buNone/>
            </a:pPr>
            <a:r>
              <a:rPr lang="en-GB" dirty="0" smtClean="0"/>
              <a:t>Self </a:t>
            </a:r>
            <a:r>
              <a:rPr lang="en-GB" dirty="0"/>
              <a:t>Determination Theory</a:t>
            </a:r>
          </a:p>
          <a:p>
            <a:r>
              <a:rPr lang="en-GB" dirty="0" smtClean="0">
                <a:hlinkClick r:id="rId2"/>
              </a:rPr>
              <a:t>http</a:t>
            </a:r>
            <a:r>
              <a:rPr lang="en-GB" dirty="0">
                <a:hlinkClick r:id="rId2"/>
              </a:rPr>
              <a:t>://selfdeterminationtheory.org</a:t>
            </a:r>
            <a:r>
              <a:rPr lang="en-GB" dirty="0" smtClean="0">
                <a:hlinkClick r:id="rId2"/>
              </a:rPr>
              <a:t>/</a:t>
            </a:r>
            <a:endParaRPr lang="en-GB" dirty="0" smtClean="0"/>
          </a:p>
          <a:p>
            <a:endParaRPr lang="en-GB" dirty="0" smtClean="0"/>
          </a:p>
          <a:p>
            <a:pPr marL="0" indent="0">
              <a:buNone/>
            </a:pPr>
            <a:r>
              <a:rPr lang="en-GB" dirty="0" smtClean="0"/>
              <a:t>Sport, Exercise and Physical Education</a:t>
            </a:r>
          </a:p>
          <a:p>
            <a:r>
              <a:rPr lang="en-GB" dirty="0">
                <a:hlinkClick r:id="rId3"/>
              </a:rPr>
              <a:t>https://selfdeterminationtheory.org/research/sport-exercise-and-physical-education</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42622240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SDT Meta-Theory</a:t>
            </a:r>
            <a:endParaRPr lang="en-GB" dirty="0"/>
          </a:p>
        </p:txBody>
      </p:sp>
      <p:sp>
        <p:nvSpPr>
          <p:cNvPr id="3" name="Content Placeholder 2"/>
          <p:cNvSpPr>
            <a:spLocks noGrp="1"/>
          </p:cNvSpPr>
          <p:nvPr>
            <p:ph idx="1"/>
          </p:nvPr>
        </p:nvSpPr>
        <p:spPr/>
        <p:txBody>
          <a:bodyPr/>
          <a:lstStyle/>
          <a:p>
            <a:r>
              <a:rPr lang="en-GB" sz="2000" dirty="0" smtClean="0"/>
              <a:t>Assumes people </a:t>
            </a:r>
            <a:r>
              <a:rPr lang="en-GB" sz="2000" dirty="0"/>
              <a:t>are active organisms, with evolved tendencies toward growing, mastering ambient challenges, and integrating new experiences into a coherent sense of self. </a:t>
            </a:r>
            <a:endParaRPr lang="en-GB" sz="2000" dirty="0" smtClean="0"/>
          </a:p>
          <a:p>
            <a:r>
              <a:rPr lang="en-GB" sz="2000" dirty="0"/>
              <a:t>O</a:t>
            </a:r>
            <a:r>
              <a:rPr lang="en-GB" sz="2000" dirty="0" smtClean="0"/>
              <a:t>ngoing </a:t>
            </a:r>
            <a:r>
              <a:rPr lang="en-GB" sz="2000" dirty="0"/>
              <a:t>social nutriments and supports. </a:t>
            </a:r>
            <a:endParaRPr lang="en-GB" sz="2000" dirty="0" smtClean="0"/>
          </a:p>
          <a:p>
            <a:r>
              <a:rPr lang="en-GB" sz="2000" dirty="0"/>
              <a:t>S</a:t>
            </a:r>
            <a:r>
              <a:rPr lang="en-GB" sz="2000" dirty="0" smtClean="0"/>
              <a:t>ocial </a:t>
            </a:r>
            <a:r>
              <a:rPr lang="en-GB" sz="2000" dirty="0"/>
              <a:t>context can either support or thwart the natural tendencies toward active engagement and psychological growth, </a:t>
            </a:r>
            <a:endParaRPr lang="en-GB" sz="2000" dirty="0" smtClean="0"/>
          </a:p>
          <a:p>
            <a:pPr marL="0" indent="0">
              <a:buNone/>
            </a:pPr>
            <a:endParaRPr lang="en-GB" sz="2000" dirty="0" smtClean="0"/>
          </a:p>
          <a:p>
            <a:pPr marL="0" indent="0">
              <a:buNone/>
            </a:pPr>
            <a:r>
              <a:rPr lang="en-GB" sz="2000" dirty="0" smtClean="0"/>
              <a:t>“the </a:t>
            </a:r>
            <a:r>
              <a:rPr lang="en-GB" sz="2000" dirty="0"/>
              <a:t>dialectic between the active organism and the social context that is the basis for SDT’s predictions about </a:t>
            </a:r>
            <a:r>
              <a:rPr lang="en-GB" sz="2000" dirty="0" err="1"/>
              <a:t>behavior</a:t>
            </a:r>
            <a:r>
              <a:rPr lang="en-GB" sz="2000" dirty="0"/>
              <a:t>, experience, and development</a:t>
            </a:r>
            <a:r>
              <a:rPr lang="en-GB" sz="2000" dirty="0" smtClean="0"/>
              <a:t>.”</a:t>
            </a:r>
          </a:p>
          <a:p>
            <a:pPr marL="0" indent="0">
              <a:buNone/>
            </a:pPr>
            <a:r>
              <a:rPr lang="en-GB" sz="2000" dirty="0" smtClean="0"/>
              <a:t>					(</a:t>
            </a:r>
            <a:r>
              <a:rPr lang="en-GB" sz="2000" dirty="0" err="1" smtClean="0"/>
              <a:t>selfdeterminationtheory.org</a:t>
            </a:r>
            <a:r>
              <a:rPr lang="en-GB" sz="2000" dirty="0" smtClean="0"/>
              <a:t>)</a:t>
            </a:r>
            <a:endParaRPr lang="en-GB" sz="2000" dirty="0"/>
          </a:p>
        </p:txBody>
      </p:sp>
    </p:spTree>
    <p:extLst>
      <p:ext uri="{BB962C8B-B14F-4D97-AF65-F5344CB8AC3E}">
        <p14:creationId xmlns:p14="http://schemas.microsoft.com/office/powerpoint/2010/main" val="15922391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b="1" dirty="0" smtClean="0">
                <a:solidFill>
                  <a:srgbClr val="FF0000"/>
                </a:solidFill>
              </a:rPr>
              <a:t>Cognitive </a:t>
            </a:r>
            <a:r>
              <a:rPr lang="en-US" b="1" dirty="0">
                <a:solidFill>
                  <a:srgbClr val="FF0000"/>
                </a:solidFill>
              </a:rPr>
              <a:t>Evaluation Theory</a:t>
            </a:r>
          </a:p>
          <a:p>
            <a:r>
              <a:rPr lang="en-US" dirty="0"/>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0257529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Intrinsic Motivation</a:t>
            </a:r>
            <a:endParaRPr lang="en-US" dirty="0"/>
          </a:p>
        </p:txBody>
      </p:sp>
      <p:sp>
        <p:nvSpPr>
          <p:cNvPr id="3" name="Content Placeholder 2"/>
          <p:cNvSpPr>
            <a:spLocks noGrp="1"/>
          </p:cNvSpPr>
          <p:nvPr>
            <p:ph idx="1"/>
          </p:nvPr>
        </p:nvSpPr>
        <p:spPr>
          <a:xfrm>
            <a:off x="457200" y="1437363"/>
            <a:ext cx="8229600" cy="3917032"/>
          </a:xfrm>
        </p:spPr>
        <p:txBody>
          <a:bodyPr/>
          <a:lstStyle/>
          <a:p>
            <a:r>
              <a:rPr lang="en-US" dirty="0" smtClean="0"/>
              <a:t>Participating in an activity for its inherent satisfaction (Ryan &amp; </a:t>
            </a:r>
            <a:r>
              <a:rPr lang="en-US" dirty="0" err="1" smtClean="0"/>
              <a:t>Deci</a:t>
            </a:r>
            <a:r>
              <a:rPr lang="en-US" dirty="0" smtClean="0"/>
              <a:t>, 2000)</a:t>
            </a:r>
          </a:p>
          <a:p>
            <a:pPr lvl="1"/>
            <a:r>
              <a:rPr lang="en-US" dirty="0" smtClean="0"/>
              <a:t>Interest</a:t>
            </a:r>
          </a:p>
          <a:p>
            <a:pPr lvl="1"/>
            <a:r>
              <a:rPr lang="en-US" dirty="0" smtClean="0"/>
              <a:t>Spontaneous Enjoyment</a:t>
            </a:r>
          </a:p>
          <a:p>
            <a:pPr lvl="1"/>
            <a:r>
              <a:rPr lang="en-US" dirty="0" smtClean="0"/>
              <a:t>Occurs in the absence of reward </a:t>
            </a:r>
          </a:p>
          <a:p>
            <a:pPr lvl="1"/>
            <a:r>
              <a:rPr lang="en-US" dirty="0" smtClean="0"/>
              <a:t>Curiosity</a:t>
            </a:r>
          </a:p>
          <a:p>
            <a:pPr lvl="1"/>
            <a:r>
              <a:rPr lang="en-US" dirty="0" smtClean="0"/>
              <a:t>Challenging?</a:t>
            </a:r>
          </a:p>
          <a:p>
            <a:pPr lvl="1"/>
            <a:r>
              <a:rPr lang="en-US" dirty="0" smtClean="0"/>
              <a:t>Couched with innate </a:t>
            </a:r>
            <a:r>
              <a:rPr lang="en-US" dirty="0"/>
              <a:t>P</a:t>
            </a:r>
            <a:r>
              <a:rPr lang="en-US" dirty="0" smtClean="0"/>
              <a:t>sychological Needs</a:t>
            </a:r>
            <a:endParaRPr lang="en-US" dirty="0"/>
          </a:p>
        </p:txBody>
      </p:sp>
    </p:spTree>
    <p:extLst>
      <p:ext uri="{BB962C8B-B14F-4D97-AF65-F5344CB8AC3E}">
        <p14:creationId xmlns:p14="http://schemas.microsoft.com/office/powerpoint/2010/main" val="779502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Rewards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Intrinsic Motivation &amp; Extrinsic Rewards</a:t>
            </a:r>
          </a:p>
          <a:p>
            <a:pPr marL="0" indent="0">
              <a:buNone/>
            </a:pPr>
            <a:endParaRPr lang="en-US" dirty="0"/>
          </a:p>
          <a:p>
            <a:pPr marL="557213" lvl="2" indent="-257175"/>
            <a:r>
              <a:rPr lang="en-US" dirty="0" smtClean="0"/>
              <a:t>Pre-school children (</a:t>
            </a:r>
            <a:r>
              <a:rPr lang="en-US" dirty="0" err="1" smtClean="0"/>
              <a:t>Lepper</a:t>
            </a:r>
            <a:r>
              <a:rPr lang="en-US" dirty="0" smtClean="0"/>
              <a:t> </a:t>
            </a:r>
            <a:r>
              <a:rPr lang="en-US" i="1" dirty="0" smtClean="0"/>
              <a:t>et al</a:t>
            </a:r>
            <a:r>
              <a:rPr lang="en-US" dirty="0" smtClean="0"/>
              <a:t>., 1973)</a:t>
            </a:r>
          </a:p>
          <a:p>
            <a:pPr marL="900113" lvl="3" indent="-257175"/>
            <a:r>
              <a:rPr lang="en-US" dirty="0" smtClean="0"/>
              <a:t>Free play with </a:t>
            </a:r>
            <a:r>
              <a:rPr lang="en-US" dirty="0" err="1" smtClean="0"/>
              <a:t>coloured</a:t>
            </a:r>
            <a:r>
              <a:rPr lang="en-US" dirty="0" smtClean="0"/>
              <a:t> pens</a:t>
            </a:r>
          </a:p>
          <a:p>
            <a:pPr marL="900113" lvl="3" indent="-257175"/>
            <a:r>
              <a:rPr lang="en-US" dirty="0" smtClean="0"/>
              <a:t>Randomly assigned to:</a:t>
            </a:r>
          </a:p>
          <a:p>
            <a:pPr marL="1243013" lvl="4" indent="-257175"/>
            <a:r>
              <a:rPr lang="en-US" dirty="0" smtClean="0"/>
              <a:t>Expected reward condition</a:t>
            </a:r>
          </a:p>
          <a:p>
            <a:pPr marL="1243013" lvl="4" indent="-257175"/>
            <a:r>
              <a:rPr lang="en-US" dirty="0" smtClean="0"/>
              <a:t>Unexpected reward condition</a:t>
            </a:r>
          </a:p>
          <a:p>
            <a:pPr marL="1243013" lvl="4" indent="-257175"/>
            <a:r>
              <a:rPr lang="en-US" dirty="0" smtClean="0"/>
              <a:t>No reward condition</a:t>
            </a:r>
          </a:p>
          <a:p>
            <a:pPr marL="985838" lvl="4" indent="0">
              <a:buNone/>
            </a:pPr>
            <a:endParaRPr lang="en-US" dirty="0" smtClean="0"/>
          </a:p>
          <a:p>
            <a:pPr marL="557213" lvl="2" indent="-257175"/>
            <a:r>
              <a:rPr lang="en-US" dirty="0" smtClean="0"/>
              <a:t>By rewarding people for participating in an intrinsically interesting task, subsequent involvement in the task is reduced when the reward is no longer available (Biddle, </a:t>
            </a:r>
            <a:r>
              <a:rPr lang="en-US" dirty="0" err="1" smtClean="0"/>
              <a:t>Mutrie</a:t>
            </a:r>
            <a:r>
              <a:rPr lang="en-US" dirty="0" smtClean="0"/>
              <a:t> and </a:t>
            </a:r>
            <a:r>
              <a:rPr lang="en-US" dirty="0" err="1" smtClean="0"/>
              <a:t>Gorley</a:t>
            </a:r>
            <a:r>
              <a:rPr lang="en-US" dirty="0" smtClean="0"/>
              <a:t>, 2015)</a:t>
            </a:r>
          </a:p>
        </p:txBody>
      </p:sp>
    </p:spTree>
    <p:extLst>
      <p:ext uri="{BB962C8B-B14F-4D97-AF65-F5344CB8AC3E}">
        <p14:creationId xmlns:p14="http://schemas.microsoft.com/office/powerpoint/2010/main" val="1444707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a:xfrm>
            <a:off x="457200" y="2057401"/>
            <a:ext cx="8461332" cy="2110922"/>
          </a:xfrm>
        </p:spPr>
        <p:txBody>
          <a:bodyPr/>
          <a:lstStyle/>
          <a:p>
            <a:r>
              <a:rPr lang="en-US" dirty="0" err="1" smtClean="0"/>
              <a:t>Deci</a:t>
            </a:r>
            <a:r>
              <a:rPr lang="en-US" dirty="0" smtClean="0"/>
              <a:t> (1975), </a:t>
            </a:r>
            <a:r>
              <a:rPr lang="en-US" dirty="0" err="1" smtClean="0"/>
              <a:t>Deci</a:t>
            </a:r>
            <a:r>
              <a:rPr lang="en-US" dirty="0" smtClean="0"/>
              <a:t> &amp; Ryan (1980; 1985)</a:t>
            </a:r>
            <a:endParaRPr lang="en-US" dirty="0"/>
          </a:p>
          <a:p>
            <a:r>
              <a:rPr lang="en-US" dirty="0" smtClean="0"/>
              <a:t>How various external events (and later internal events; Ryan, 1982) enhance or diminish intrinsic motivation</a:t>
            </a:r>
          </a:p>
        </p:txBody>
      </p:sp>
      <p:sp>
        <p:nvSpPr>
          <p:cNvPr id="4" name="TextBox 3"/>
          <p:cNvSpPr txBox="1"/>
          <p:nvPr/>
        </p:nvSpPr>
        <p:spPr>
          <a:xfrm>
            <a:off x="1841501" y="4472215"/>
            <a:ext cx="1705429" cy="923330"/>
          </a:xfrm>
          <a:prstGeom prst="rect">
            <a:avLst/>
          </a:prstGeom>
          <a:noFill/>
        </p:spPr>
        <p:txBody>
          <a:bodyPr wrap="square" rtlCol="0">
            <a:spAutoFit/>
          </a:bodyPr>
          <a:lstStyle/>
          <a:p>
            <a:r>
              <a:rPr lang="en-US" sz="1350" dirty="0"/>
              <a:t>Rewards, feedback, evaluations, and ways of communicating </a:t>
            </a:r>
          </a:p>
          <a:p>
            <a:endParaRPr lang="en-US" sz="1350" dirty="0"/>
          </a:p>
        </p:txBody>
      </p:sp>
      <p:sp>
        <p:nvSpPr>
          <p:cNvPr id="5" name="TextBox 4"/>
          <p:cNvSpPr txBox="1"/>
          <p:nvPr/>
        </p:nvSpPr>
        <p:spPr>
          <a:xfrm>
            <a:off x="5529036" y="4472215"/>
            <a:ext cx="1705428" cy="715581"/>
          </a:xfrm>
          <a:prstGeom prst="rect">
            <a:avLst/>
          </a:prstGeom>
          <a:noFill/>
        </p:spPr>
        <p:txBody>
          <a:bodyPr wrap="square" rtlCol="0">
            <a:spAutoFit/>
          </a:bodyPr>
          <a:lstStyle/>
          <a:p>
            <a:r>
              <a:rPr lang="en-US" sz="1350" dirty="0"/>
              <a:t>Intrinsic Motivation (interest, enjoyment, free persistence)</a:t>
            </a:r>
          </a:p>
        </p:txBody>
      </p:sp>
      <p:sp>
        <p:nvSpPr>
          <p:cNvPr id="6" name="Right Arrow 5"/>
          <p:cNvSpPr/>
          <p:nvPr/>
        </p:nvSpPr>
        <p:spPr>
          <a:xfrm>
            <a:off x="3719286" y="4730751"/>
            <a:ext cx="1637393" cy="22225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752469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p:txBody>
          <a:bodyPr/>
          <a:lstStyle/>
          <a:p>
            <a:r>
              <a:rPr lang="en-US" dirty="0" smtClean="0"/>
              <a:t>Informational</a:t>
            </a:r>
          </a:p>
          <a:p>
            <a:pPr lvl="1"/>
            <a:r>
              <a:rPr lang="en-US" dirty="0" smtClean="0"/>
              <a:t>Increase intrinsic motivation</a:t>
            </a:r>
          </a:p>
          <a:p>
            <a:pPr marL="0" indent="0">
              <a:buNone/>
            </a:pPr>
            <a:endParaRPr lang="en-US" dirty="0" smtClean="0"/>
          </a:p>
          <a:p>
            <a:r>
              <a:rPr lang="en-US" dirty="0" smtClean="0"/>
              <a:t>Controlling</a:t>
            </a:r>
          </a:p>
          <a:p>
            <a:pPr lvl="1"/>
            <a:r>
              <a:rPr lang="en-US" dirty="0" smtClean="0"/>
              <a:t>Decrease intrinsic motivation </a:t>
            </a:r>
          </a:p>
        </p:txBody>
      </p:sp>
    </p:spTree>
    <p:extLst>
      <p:ext uri="{BB962C8B-B14F-4D97-AF65-F5344CB8AC3E}">
        <p14:creationId xmlns:p14="http://schemas.microsoft.com/office/powerpoint/2010/main" val="10222142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informational and controlling rewards?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88908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b="1" dirty="0">
                <a:solidFill>
                  <a:srgbClr val="FF0000"/>
                </a:solidFill>
              </a:rPr>
              <a:t>Organismic Integration Theory</a:t>
            </a:r>
          </a:p>
          <a:p>
            <a:r>
              <a:rPr lang="en-US" dirty="0"/>
              <a:t>Causality Orientations </a:t>
            </a:r>
            <a:r>
              <a:rPr lang="en-US" dirty="0" smtClean="0"/>
              <a:t>Theory</a:t>
            </a:r>
          </a:p>
          <a:p>
            <a:r>
              <a:rPr lang="en-US" dirty="0" smtClean="0"/>
              <a:t>Basic </a:t>
            </a:r>
            <a:r>
              <a:rPr lang="en-US" dirty="0"/>
              <a:t>Psychological Needs </a:t>
            </a:r>
            <a:r>
              <a:rPr lang="en-US" dirty="0" smtClean="0"/>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1981232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3" name="Content Placeholder 2"/>
          <p:cNvSpPr>
            <a:spLocks noGrp="1"/>
          </p:cNvSpPr>
          <p:nvPr>
            <p:ph idx="1"/>
          </p:nvPr>
        </p:nvSpPr>
        <p:spPr/>
        <p:txBody>
          <a:bodyPr/>
          <a:lstStyle/>
          <a:p>
            <a:pPr marL="0" indent="0">
              <a:buNone/>
            </a:pPr>
            <a:r>
              <a:rPr lang="en-US" dirty="0"/>
              <a:t>Organismic Integration </a:t>
            </a:r>
            <a:r>
              <a:rPr lang="en-US" dirty="0" smtClean="0"/>
              <a:t>Theory</a:t>
            </a:r>
            <a:r>
              <a:rPr lang="en-US" dirty="0"/>
              <a:t> </a:t>
            </a:r>
            <a:r>
              <a:rPr lang="en-US" dirty="0" smtClean="0"/>
              <a:t>(</a:t>
            </a:r>
            <a:r>
              <a:rPr lang="en-US" dirty="0" err="1" smtClean="0"/>
              <a:t>Deci</a:t>
            </a:r>
            <a:r>
              <a:rPr lang="en-US" dirty="0" smtClean="0"/>
              <a:t> &amp; Ryan, 1985; Ryan &amp; </a:t>
            </a:r>
            <a:r>
              <a:rPr lang="en-US" dirty="0" err="1" smtClean="0"/>
              <a:t>Deci</a:t>
            </a:r>
            <a:r>
              <a:rPr lang="en-US" dirty="0" smtClean="0"/>
              <a:t>, 2017)</a:t>
            </a:r>
          </a:p>
          <a:p>
            <a:pPr marL="0" indent="0">
              <a:buNone/>
            </a:pPr>
            <a:endParaRPr lang="en-US" dirty="0"/>
          </a:p>
          <a:p>
            <a:pPr marL="0" indent="0">
              <a:buNone/>
            </a:pPr>
            <a:r>
              <a:rPr lang="en-US" dirty="0" smtClean="0"/>
              <a:t>BREQ-2 / BREQ-3 – Measure widely used. </a:t>
            </a:r>
            <a:endParaRPr lang="en-US" dirty="0"/>
          </a:p>
        </p:txBody>
      </p:sp>
    </p:spTree>
    <p:extLst>
      <p:ext uri="{BB962C8B-B14F-4D97-AF65-F5344CB8AC3E}">
        <p14:creationId xmlns:p14="http://schemas.microsoft.com/office/powerpoint/2010/main" val="484967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a:t>
            </a:r>
            <a:endParaRPr lang="en-GB" dirty="0"/>
          </a:p>
        </p:txBody>
      </p:sp>
      <p:sp>
        <p:nvSpPr>
          <p:cNvPr id="3" name="Content Placeholder 2"/>
          <p:cNvSpPr>
            <a:spLocks noGrp="1"/>
          </p:cNvSpPr>
          <p:nvPr>
            <p:ph idx="1"/>
          </p:nvPr>
        </p:nvSpPr>
        <p:spPr/>
        <p:txBody>
          <a:bodyPr/>
          <a:lstStyle/>
          <a:p>
            <a:r>
              <a:rPr lang="en-GB" dirty="0"/>
              <a:t>Hypothetical examples of the behavioural regulation of </a:t>
            </a:r>
            <a:r>
              <a:rPr lang="en-GB" dirty="0" smtClean="0"/>
              <a:t>individuals. </a:t>
            </a:r>
          </a:p>
          <a:p>
            <a:r>
              <a:rPr lang="en-GB" dirty="0" smtClean="0"/>
              <a:t>Bangor University </a:t>
            </a:r>
          </a:p>
          <a:p>
            <a:r>
              <a:rPr lang="en-GB" dirty="0" smtClean="0"/>
              <a:t>Other useful resources - measures. </a:t>
            </a:r>
            <a:endParaRPr lang="en-GB" dirty="0" smtClean="0">
              <a:hlinkClick r:id="rId2"/>
            </a:endParaRPr>
          </a:p>
          <a:p>
            <a:r>
              <a:rPr lang="en-GB" dirty="0" smtClean="0">
                <a:hlinkClick r:id="rId2"/>
              </a:rPr>
              <a:t>http</a:t>
            </a:r>
            <a:r>
              <a:rPr lang="en-GB" dirty="0">
                <a:hlinkClick r:id="rId2"/>
              </a:rPr>
              <a:t>://</a:t>
            </a:r>
            <a:r>
              <a:rPr lang="en-GB" dirty="0" smtClean="0">
                <a:hlinkClick r:id="rId2"/>
              </a:rPr>
              <a:t>exercise-motivation.bangor.ac.uk/breq/theory.php</a:t>
            </a:r>
            <a:endParaRPr lang="en-GB" dirty="0" smtClean="0"/>
          </a:p>
          <a:p>
            <a:endParaRPr lang="en-GB" dirty="0"/>
          </a:p>
        </p:txBody>
      </p:sp>
    </p:spTree>
    <p:extLst>
      <p:ext uri="{BB962C8B-B14F-4D97-AF65-F5344CB8AC3E}">
        <p14:creationId xmlns:p14="http://schemas.microsoft.com/office/powerpoint/2010/main" val="18734004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2326341" y="2903776"/>
            <a:ext cx="1125071" cy="507831"/>
          </a:xfrm>
          <a:prstGeom prst="rect">
            <a:avLst/>
          </a:prstGeom>
          <a:noFill/>
        </p:spPr>
        <p:txBody>
          <a:bodyPr wrap="square" rtlCol="0">
            <a:spAutoFit/>
          </a:bodyPr>
          <a:lstStyle/>
          <a:p>
            <a:pPr algn="ctr"/>
            <a:r>
              <a:rPr lang="en-US" sz="1350" dirty="0"/>
              <a:t>External Regulation</a:t>
            </a:r>
          </a:p>
        </p:txBody>
      </p:sp>
      <p:sp>
        <p:nvSpPr>
          <p:cNvPr id="5" name="TextBox 4"/>
          <p:cNvSpPr txBox="1"/>
          <p:nvPr/>
        </p:nvSpPr>
        <p:spPr>
          <a:xfrm>
            <a:off x="3404344" y="2903776"/>
            <a:ext cx="1190066" cy="507831"/>
          </a:xfrm>
          <a:prstGeom prst="rect">
            <a:avLst/>
          </a:prstGeom>
          <a:noFill/>
        </p:spPr>
        <p:txBody>
          <a:bodyPr wrap="square" rtlCol="0">
            <a:spAutoFit/>
          </a:bodyPr>
          <a:lstStyle/>
          <a:p>
            <a:pPr algn="ctr"/>
            <a:r>
              <a:rPr lang="en-US" sz="1350" dirty="0" err="1"/>
              <a:t>Introjected</a:t>
            </a:r>
            <a:r>
              <a:rPr lang="en-US" sz="1350" dirty="0"/>
              <a:t> Regulation</a:t>
            </a:r>
          </a:p>
        </p:txBody>
      </p:sp>
      <p:sp>
        <p:nvSpPr>
          <p:cNvPr id="6" name="TextBox 5"/>
          <p:cNvSpPr txBox="1"/>
          <p:nvPr/>
        </p:nvSpPr>
        <p:spPr>
          <a:xfrm>
            <a:off x="4632516" y="2903776"/>
            <a:ext cx="1066800" cy="507831"/>
          </a:xfrm>
          <a:prstGeom prst="rect">
            <a:avLst/>
          </a:prstGeom>
          <a:noFill/>
        </p:spPr>
        <p:txBody>
          <a:bodyPr wrap="square" rtlCol="0">
            <a:spAutoFit/>
          </a:bodyPr>
          <a:lstStyle/>
          <a:p>
            <a:pPr algn="ctr"/>
            <a:r>
              <a:rPr lang="en-US" sz="1350" dirty="0"/>
              <a:t>Identified Regulation</a:t>
            </a:r>
          </a:p>
        </p:txBody>
      </p:sp>
      <p:sp>
        <p:nvSpPr>
          <p:cNvPr id="7" name="TextBox 6"/>
          <p:cNvSpPr txBox="1"/>
          <p:nvPr/>
        </p:nvSpPr>
        <p:spPr>
          <a:xfrm>
            <a:off x="5688112" y="2892570"/>
            <a:ext cx="1080242" cy="507831"/>
          </a:xfrm>
          <a:prstGeom prst="rect">
            <a:avLst/>
          </a:prstGeom>
          <a:noFill/>
        </p:spPr>
        <p:txBody>
          <a:bodyPr wrap="square" rtlCol="0">
            <a:spAutoFit/>
          </a:bodyPr>
          <a:lstStyle/>
          <a:p>
            <a:pPr algn="ctr"/>
            <a:r>
              <a:rPr lang="en-US" sz="1350" dirty="0"/>
              <a:t>Integrated Regulation</a:t>
            </a:r>
          </a:p>
        </p:txBody>
      </p:sp>
      <p:sp>
        <p:nvSpPr>
          <p:cNvPr id="8" name="Right Arrow 7"/>
          <p:cNvSpPr/>
          <p:nvPr/>
        </p:nvSpPr>
        <p:spPr>
          <a:xfrm>
            <a:off x="2106705" y="3669931"/>
            <a:ext cx="4796118" cy="4706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Self Determination</a:t>
            </a:r>
          </a:p>
        </p:txBody>
      </p:sp>
      <p:sp>
        <p:nvSpPr>
          <p:cNvPr id="9" name="TextBox 8"/>
          <p:cNvSpPr txBox="1"/>
          <p:nvPr/>
        </p:nvSpPr>
        <p:spPr>
          <a:xfrm>
            <a:off x="1961029" y="4178352"/>
            <a:ext cx="1120589" cy="507831"/>
          </a:xfrm>
          <a:prstGeom prst="rect">
            <a:avLst/>
          </a:prstGeom>
          <a:noFill/>
        </p:spPr>
        <p:txBody>
          <a:bodyPr wrap="square" rtlCol="0">
            <a:spAutoFit/>
          </a:bodyPr>
          <a:lstStyle/>
          <a:p>
            <a:pPr algn="ctr"/>
            <a:r>
              <a:rPr lang="en-US" sz="1350" dirty="0"/>
              <a:t>Controlled Motivation</a:t>
            </a:r>
          </a:p>
        </p:txBody>
      </p:sp>
      <p:sp>
        <p:nvSpPr>
          <p:cNvPr id="10" name="TextBox 9"/>
          <p:cNvSpPr txBox="1"/>
          <p:nvPr/>
        </p:nvSpPr>
        <p:spPr>
          <a:xfrm>
            <a:off x="6330463" y="4178352"/>
            <a:ext cx="1237992" cy="507831"/>
          </a:xfrm>
          <a:prstGeom prst="rect">
            <a:avLst/>
          </a:prstGeom>
          <a:noFill/>
        </p:spPr>
        <p:txBody>
          <a:bodyPr wrap="square" rtlCol="0">
            <a:spAutoFit/>
          </a:bodyPr>
          <a:lstStyle/>
          <a:p>
            <a:pPr algn="ctr"/>
            <a:r>
              <a:rPr lang="en-US" sz="1350" dirty="0" err="1"/>
              <a:t>AutonomousMotivation</a:t>
            </a:r>
            <a:endParaRPr lang="en-US" sz="1350" dirty="0"/>
          </a:p>
        </p:txBody>
      </p:sp>
      <p:sp>
        <p:nvSpPr>
          <p:cNvPr id="11" name="TextBox 10"/>
          <p:cNvSpPr txBox="1"/>
          <p:nvPr/>
        </p:nvSpPr>
        <p:spPr>
          <a:xfrm>
            <a:off x="1194547" y="3042274"/>
            <a:ext cx="1125071" cy="300082"/>
          </a:xfrm>
          <a:prstGeom prst="rect">
            <a:avLst/>
          </a:prstGeom>
          <a:noFill/>
        </p:spPr>
        <p:txBody>
          <a:bodyPr wrap="square" rtlCol="0">
            <a:spAutoFit/>
          </a:bodyPr>
          <a:lstStyle/>
          <a:p>
            <a:pPr algn="ctr"/>
            <a:r>
              <a:rPr lang="en-US" sz="1350" dirty="0" err="1">
                <a:solidFill>
                  <a:srgbClr val="FF0000"/>
                </a:solidFill>
              </a:rPr>
              <a:t>Amotivation</a:t>
            </a:r>
            <a:endParaRPr lang="en-US" sz="1350" dirty="0">
              <a:solidFill>
                <a:srgbClr val="FF0000"/>
              </a:solidFill>
            </a:endParaRPr>
          </a:p>
        </p:txBody>
      </p:sp>
      <p:sp>
        <p:nvSpPr>
          <p:cNvPr id="12" name="TextBox 11"/>
          <p:cNvSpPr txBox="1"/>
          <p:nvPr/>
        </p:nvSpPr>
        <p:spPr>
          <a:xfrm>
            <a:off x="6846794" y="2903776"/>
            <a:ext cx="1080242" cy="507831"/>
          </a:xfrm>
          <a:prstGeom prst="rect">
            <a:avLst/>
          </a:prstGeom>
          <a:noFill/>
        </p:spPr>
        <p:txBody>
          <a:bodyPr wrap="square" rtlCol="0">
            <a:spAutoFit/>
          </a:bodyPr>
          <a:lstStyle/>
          <a:p>
            <a:pPr algn="ctr"/>
            <a:r>
              <a:rPr lang="en-US" sz="1350" dirty="0">
                <a:solidFill>
                  <a:srgbClr val="3366FF"/>
                </a:solidFill>
              </a:rPr>
              <a:t>Intrinsic Motivation</a:t>
            </a:r>
          </a:p>
        </p:txBody>
      </p:sp>
    </p:spTree>
    <p:extLst>
      <p:ext uri="{BB962C8B-B14F-4D97-AF65-F5344CB8AC3E}">
        <p14:creationId xmlns:p14="http://schemas.microsoft.com/office/powerpoint/2010/main" val="5522148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Title 1"/>
          <p:cNvSpPr>
            <a:spLocks noGrp="1"/>
          </p:cNvSpPr>
          <p:nvPr>
            <p:ph type="title"/>
          </p:nvPr>
        </p:nvSpPr>
        <p:spPr>
          <a:xfrm>
            <a:off x="684213" y="260350"/>
            <a:ext cx="7772400" cy="1143000"/>
          </a:xfrm>
        </p:spPr>
        <p:txBody>
          <a:bodyPr/>
          <a:lstStyle/>
          <a:p>
            <a:r>
              <a:rPr lang="en-GB" altLang="en-US" sz="2400" smtClean="0">
                <a:latin typeface="Arial" panose="020B0604020202020204" pitchFamily="34" charset="0"/>
              </a:rPr>
              <a:t>Organismic Integration Theory – Multidimensional Extrinsic Motivation</a:t>
            </a:r>
          </a:p>
        </p:txBody>
      </p:sp>
      <p:sp>
        <p:nvSpPr>
          <p:cNvPr id="68612" name="Content Placeholder 6"/>
          <p:cNvSpPr>
            <a:spLocks noGrp="1"/>
          </p:cNvSpPr>
          <p:nvPr>
            <p:ph idx="1"/>
          </p:nvPr>
        </p:nvSpPr>
        <p:spPr>
          <a:xfrm>
            <a:off x="501161" y="941877"/>
            <a:ext cx="7772400" cy="4538662"/>
          </a:xfrm>
        </p:spPr>
        <p:txBody>
          <a:bodyPr/>
          <a:lstStyle/>
          <a:p>
            <a:pPr>
              <a:lnSpc>
                <a:spcPct val="80000"/>
              </a:lnSpc>
              <a:buFontTx/>
              <a:buNone/>
            </a:pPr>
            <a:r>
              <a:rPr lang="en-GB" altLang="en-US" sz="2400" dirty="0" smtClean="0">
                <a:solidFill>
                  <a:srgbClr val="FFFFFF"/>
                </a:solidFill>
                <a:latin typeface="Arial" panose="020B0604020202020204" pitchFamily="34" charset="0"/>
              </a:rPr>
              <a:t>Four different types</a:t>
            </a:r>
          </a:p>
          <a:p>
            <a:pPr lvl="1">
              <a:lnSpc>
                <a:spcPct val="80000"/>
              </a:lnSpc>
            </a:pPr>
            <a:r>
              <a:rPr lang="en-GB" altLang="en-US" sz="2000" b="1" dirty="0" smtClean="0">
                <a:latin typeface="Arial" panose="020B0604020202020204" pitchFamily="34" charset="0"/>
              </a:rPr>
              <a:t>External regulation</a:t>
            </a:r>
            <a:r>
              <a:rPr lang="en-GB" altLang="en-US" sz="2000" dirty="0" smtClean="0">
                <a:latin typeface="Arial" panose="020B0604020202020204" pitchFamily="34" charset="0"/>
              </a:rPr>
              <a:t> </a:t>
            </a:r>
            <a:r>
              <a:rPr lang="en-GB" altLang="en-US" sz="2000" dirty="0" smtClean="0">
                <a:solidFill>
                  <a:srgbClr val="0033CC"/>
                </a:solidFill>
                <a:latin typeface="Arial" panose="020B0604020202020204" pitchFamily="34" charset="0"/>
              </a:rPr>
              <a:t>(traditional EM)</a:t>
            </a:r>
          </a:p>
          <a:p>
            <a:pPr lvl="2">
              <a:lnSpc>
                <a:spcPct val="80000"/>
              </a:lnSpc>
            </a:pPr>
            <a:r>
              <a:rPr lang="en-GB" altLang="en-US" sz="2000" dirty="0" smtClean="0">
                <a:latin typeface="Arial" panose="020B0604020202020204" pitchFamily="34" charset="0"/>
              </a:rPr>
              <a:t>Behaviour is regulated through external means </a:t>
            </a:r>
          </a:p>
          <a:p>
            <a:pPr lvl="2">
              <a:lnSpc>
                <a:spcPct val="80000"/>
              </a:lnSpc>
              <a:buFontTx/>
              <a:buNone/>
            </a:pPr>
            <a:r>
              <a:rPr lang="en-GB" altLang="en-US" sz="2000" dirty="0" smtClean="0">
                <a:latin typeface="Arial" panose="020B0604020202020204" pitchFamily="34" charset="0"/>
              </a:rPr>
              <a:t>	(e.g., rewards or threats)</a:t>
            </a:r>
          </a:p>
          <a:p>
            <a:pPr lvl="1">
              <a:lnSpc>
                <a:spcPct val="80000"/>
              </a:lnSpc>
            </a:pPr>
            <a:r>
              <a:rPr lang="en-GB" altLang="en-US" sz="2000" b="1" dirty="0" err="1" smtClean="0">
                <a:latin typeface="Arial" panose="020B0604020202020204" pitchFamily="34" charset="0"/>
              </a:rPr>
              <a:t>Introjected</a:t>
            </a:r>
            <a:r>
              <a:rPr lang="en-GB" altLang="en-US" sz="2000" b="1" dirty="0" smtClean="0">
                <a:latin typeface="Arial" panose="020B0604020202020204" pitchFamily="34" charset="0"/>
              </a:rPr>
              <a:t> regulation</a:t>
            </a:r>
          </a:p>
          <a:p>
            <a:pPr lvl="2">
              <a:lnSpc>
                <a:spcPct val="80000"/>
              </a:lnSpc>
            </a:pPr>
            <a:r>
              <a:rPr lang="en-GB" altLang="en-US" sz="2000" dirty="0" smtClean="0">
                <a:latin typeface="Arial" panose="020B0604020202020204" pitchFamily="34" charset="0"/>
              </a:rPr>
              <a:t>Behaviour engaged in to alleviate self-imposed pressure </a:t>
            </a:r>
          </a:p>
          <a:p>
            <a:pPr lvl="2">
              <a:lnSpc>
                <a:spcPct val="80000"/>
              </a:lnSpc>
              <a:buFontTx/>
              <a:buNone/>
            </a:pPr>
            <a:r>
              <a:rPr lang="en-GB" altLang="en-US" sz="2000" dirty="0" smtClean="0">
                <a:latin typeface="Arial" panose="020B0604020202020204" pitchFamily="34" charset="0"/>
              </a:rPr>
              <a:t>	(e.g., guilt, anxiety, embarrassment or to gain pride)</a:t>
            </a:r>
          </a:p>
          <a:p>
            <a:pPr lvl="1">
              <a:lnSpc>
                <a:spcPct val="80000"/>
              </a:lnSpc>
            </a:pPr>
            <a:r>
              <a:rPr lang="en-GB" altLang="en-US" sz="2000" b="1" dirty="0" smtClean="0">
                <a:latin typeface="Arial" panose="020B0604020202020204" pitchFamily="34" charset="0"/>
              </a:rPr>
              <a:t>Identified regulation</a:t>
            </a:r>
          </a:p>
          <a:p>
            <a:pPr lvl="2">
              <a:lnSpc>
                <a:spcPct val="80000"/>
              </a:lnSpc>
            </a:pPr>
            <a:r>
              <a:rPr lang="en-GB" altLang="en-US" sz="2000" dirty="0" smtClean="0">
                <a:latin typeface="Arial" panose="020B0604020202020204" pitchFamily="34" charset="0"/>
              </a:rPr>
              <a:t>Behaviour valued &amp; judged important (some free choice)</a:t>
            </a:r>
          </a:p>
          <a:p>
            <a:pPr lvl="2">
              <a:lnSpc>
                <a:spcPct val="80000"/>
              </a:lnSpc>
              <a:buFontTx/>
              <a:buNone/>
            </a:pPr>
            <a:r>
              <a:rPr lang="en-GB" altLang="en-US" sz="2000" dirty="0" smtClean="0">
                <a:latin typeface="Arial" panose="020B0604020202020204" pitchFamily="34" charset="0"/>
              </a:rPr>
              <a:t>	(e.g., exercising to stay fit)</a:t>
            </a:r>
          </a:p>
          <a:p>
            <a:pPr lvl="1">
              <a:lnSpc>
                <a:spcPct val="80000"/>
              </a:lnSpc>
            </a:pPr>
            <a:r>
              <a:rPr lang="en-GB" altLang="en-US" sz="2000" b="1" dirty="0" smtClean="0">
                <a:latin typeface="Arial" panose="020B0604020202020204" pitchFamily="34" charset="0"/>
              </a:rPr>
              <a:t>Integrated regulation</a:t>
            </a:r>
          </a:p>
          <a:p>
            <a:pPr lvl="2">
              <a:lnSpc>
                <a:spcPct val="80000"/>
              </a:lnSpc>
            </a:pPr>
            <a:r>
              <a:rPr lang="en-GB" altLang="en-US" sz="2000" dirty="0" smtClean="0">
                <a:latin typeface="Arial" panose="020B0604020202020204" pitchFamily="34" charset="0"/>
              </a:rPr>
              <a:t>Engage out of choice, but choices of behaviour made as a function of coherence with other </a:t>
            </a:r>
            <a:r>
              <a:rPr lang="en-GB" altLang="en-US" dirty="0" smtClean="0">
                <a:latin typeface="Arial" panose="020B0604020202020204" pitchFamily="34" charset="0"/>
              </a:rPr>
              <a:t>aspects of self </a:t>
            </a:r>
          </a:p>
          <a:p>
            <a:pPr lvl="2">
              <a:lnSpc>
                <a:spcPct val="80000"/>
              </a:lnSpc>
              <a:buFontTx/>
              <a:buNone/>
            </a:pPr>
            <a:r>
              <a:rPr lang="en-GB" altLang="en-US" dirty="0" smtClean="0">
                <a:latin typeface="Arial" panose="020B0604020202020204" pitchFamily="34" charset="0"/>
              </a:rPr>
              <a:t>	</a:t>
            </a:r>
            <a:r>
              <a:rPr lang="en-GB" altLang="en-US" sz="2000" dirty="0" smtClean="0">
                <a:latin typeface="Arial" panose="020B0604020202020204" pitchFamily="34" charset="0"/>
              </a:rPr>
              <a:t>(i.e., this symbolises who I am)</a:t>
            </a:r>
          </a:p>
          <a:p>
            <a:endParaRPr lang="en-GB" altLang="en-US" dirty="0" smtClean="0">
              <a:latin typeface="Arial" panose="020B0604020202020204" pitchFamily="34" charset="0"/>
            </a:endParaRPr>
          </a:p>
        </p:txBody>
      </p:sp>
    </p:spTree>
    <p:extLst>
      <p:ext uri="{BB962C8B-B14F-4D97-AF65-F5344CB8AC3E}">
        <p14:creationId xmlns:p14="http://schemas.microsoft.com/office/powerpoint/2010/main" val="2963252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5157788"/>
            <a:ext cx="5454650" cy="170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itle 1"/>
          <p:cNvSpPr>
            <a:spLocks noGrp="1"/>
          </p:cNvSpPr>
          <p:nvPr>
            <p:ph type="title"/>
          </p:nvPr>
        </p:nvSpPr>
        <p:spPr>
          <a:xfrm>
            <a:off x="768928" y="593725"/>
            <a:ext cx="7772400" cy="1143000"/>
          </a:xfrm>
        </p:spPr>
        <p:txBody>
          <a:bodyPr/>
          <a:lstStyle/>
          <a:p>
            <a:r>
              <a:rPr lang="en-GB" altLang="en-US" sz="2400" dirty="0" smtClean="0">
                <a:latin typeface="Arial" panose="020B0604020202020204" pitchFamily="34" charset="0"/>
              </a:rPr>
              <a:t>Organismic Integration Theory (OIT) – </a:t>
            </a:r>
            <a:r>
              <a:rPr lang="en-GB" altLang="en-US" sz="2400" dirty="0" err="1" smtClean="0">
                <a:latin typeface="Arial" panose="020B0604020202020204" pitchFamily="34" charset="0"/>
              </a:rPr>
              <a:t>Amotivation</a:t>
            </a:r>
            <a:r>
              <a:rPr lang="en-GB" altLang="en-US" sz="2400" dirty="0" smtClean="0">
                <a:latin typeface="Arial" panose="020B0604020202020204" pitchFamily="34" charset="0"/>
              </a:rPr>
              <a:t> &amp; </a:t>
            </a:r>
            <a:br>
              <a:rPr lang="en-GB" altLang="en-US" sz="2400" dirty="0" smtClean="0">
                <a:latin typeface="Arial" panose="020B0604020202020204" pitchFamily="34" charset="0"/>
              </a:rPr>
            </a:br>
            <a:r>
              <a:rPr lang="en-GB" altLang="en-US" sz="2400" dirty="0">
                <a:latin typeface="Arial" panose="020B0604020202020204" pitchFamily="34" charset="0"/>
              </a:rPr>
              <a:t/>
            </a:r>
            <a:br>
              <a:rPr lang="en-GB" altLang="en-US" sz="2400" dirty="0">
                <a:latin typeface="Arial" panose="020B0604020202020204" pitchFamily="34" charset="0"/>
              </a:rPr>
            </a:br>
            <a:r>
              <a:rPr lang="en-GB" altLang="en-US" sz="2400" dirty="0" smtClean="0">
                <a:latin typeface="Arial" panose="020B0604020202020204" pitchFamily="34" charset="0"/>
              </a:rPr>
              <a:t/>
            </a:r>
            <a:br>
              <a:rPr lang="en-GB" altLang="en-US" sz="2400" dirty="0" smtClean="0">
                <a:latin typeface="Arial" panose="020B0604020202020204" pitchFamily="34" charset="0"/>
              </a:rPr>
            </a:br>
            <a:endParaRPr lang="en-GB" altLang="en-US" sz="2400" dirty="0" smtClean="0">
              <a:latin typeface="Arial" panose="020B0604020202020204" pitchFamily="34" charset="0"/>
            </a:endParaRPr>
          </a:p>
        </p:txBody>
      </p:sp>
      <p:sp>
        <p:nvSpPr>
          <p:cNvPr id="67588" name="Content Placeholder 6"/>
          <p:cNvSpPr>
            <a:spLocks noGrp="1"/>
          </p:cNvSpPr>
          <p:nvPr>
            <p:ph idx="1"/>
          </p:nvPr>
        </p:nvSpPr>
        <p:spPr>
          <a:xfrm>
            <a:off x="685800" y="1412875"/>
            <a:ext cx="7772400" cy="5040313"/>
          </a:xfrm>
        </p:spPr>
        <p:txBody>
          <a:bodyPr/>
          <a:lstStyle/>
          <a:p>
            <a:pPr algn="ctr">
              <a:buFontTx/>
              <a:buNone/>
            </a:pPr>
            <a:r>
              <a:rPr lang="en-GB" altLang="en-US" dirty="0" err="1" smtClean="0">
                <a:solidFill>
                  <a:srgbClr val="FF0000"/>
                </a:solidFill>
                <a:latin typeface="Arial" panose="020B0604020202020204" pitchFamily="34" charset="0"/>
              </a:rPr>
              <a:t>Amotivation</a:t>
            </a:r>
            <a:r>
              <a:rPr lang="en-GB" altLang="en-US" dirty="0" smtClean="0">
                <a:solidFill>
                  <a:srgbClr val="FF0000"/>
                </a:solidFill>
                <a:latin typeface="Arial" panose="020B0604020202020204" pitchFamily="34" charset="0"/>
              </a:rPr>
              <a:t>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Extrinsic Motivation (4 types)</a:t>
            </a:r>
          </a:p>
          <a:p>
            <a:pPr algn="ctr">
              <a:buFontTx/>
              <a:buNone/>
            </a:pPr>
            <a:endParaRPr lang="en-GB" altLang="en-US" dirty="0" smtClean="0">
              <a:latin typeface="Arial" panose="020B0604020202020204" pitchFamily="34" charset="0"/>
            </a:endParaRP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Intrinsic Motivation</a:t>
            </a:r>
          </a:p>
          <a:p>
            <a:pPr>
              <a:buFontTx/>
              <a:buNone/>
            </a:pPr>
            <a:r>
              <a:rPr lang="en-US" altLang="en-US" sz="2400" dirty="0" smtClean="0">
                <a:latin typeface="Arial" panose="020B0604020202020204" pitchFamily="34" charset="0"/>
              </a:rPr>
              <a:t>Intrinsic motivation or integrated regulation (</a:t>
            </a:r>
            <a:r>
              <a:rPr lang="en-US" altLang="en-US" sz="2400" dirty="0" err="1" smtClean="0">
                <a:latin typeface="Arial" panose="020B0604020202020204" pitchFamily="34" charset="0"/>
              </a:rPr>
              <a:t>Deci</a:t>
            </a:r>
            <a:r>
              <a:rPr lang="en-US" altLang="en-US" sz="2400" dirty="0" smtClean="0">
                <a:latin typeface="Arial" panose="020B0604020202020204" pitchFamily="34" charset="0"/>
              </a:rPr>
              <a:t> &amp; Ryan, 2002) is positively associated with exercise </a:t>
            </a:r>
            <a:r>
              <a:rPr lang="en-US" altLang="en-US" sz="2400" dirty="0" smtClean="0">
                <a:solidFill>
                  <a:schemeClr val="bg1"/>
                </a:solidFill>
                <a:latin typeface="Arial" panose="020B0604020202020204" pitchFamily="34" charset="0"/>
              </a:rPr>
              <a:t>adherence </a:t>
            </a:r>
          </a:p>
          <a:p>
            <a:pPr algn="ctr">
              <a:buFontTx/>
              <a:buNone/>
            </a:pPr>
            <a:endParaRPr lang="en-GB" altLang="en-US" dirty="0" smtClean="0">
              <a:latin typeface="Arial" panose="020B0604020202020204" pitchFamily="34" charset="0"/>
            </a:endParaRPr>
          </a:p>
          <a:p>
            <a:pPr algn="ctr">
              <a:buFontTx/>
              <a:buNone/>
            </a:pPr>
            <a:r>
              <a:rPr lang="en-GB" altLang="en-US" dirty="0" smtClean="0">
                <a:latin typeface="Arial" panose="020B0604020202020204" pitchFamily="34" charset="0"/>
              </a:rPr>
              <a:t> </a:t>
            </a:r>
          </a:p>
        </p:txBody>
      </p:sp>
      <p:cxnSp>
        <p:nvCxnSpPr>
          <p:cNvPr id="67589" name="Straight Arrow Connector 9"/>
          <p:cNvCxnSpPr>
            <a:cxnSpLocks noChangeShapeType="1"/>
          </p:cNvCxnSpPr>
          <p:nvPr/>
        </p:nvCxnSpPr>
        <p:spPr bwMode="auto">
          <a:xfrm rot="5400000">
            <a:off x="4104482" y="2383631"/>
            <a:ext cx="6477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67590" name="Straight Arrow Connector 12"/>
          <p:cNvCxnSpPr>
            <a:cxnSpLocks noChangeShapeType="1"/>
          </p:cNvCxnSpPr>
          <p:nvPr/>
        </p:nvCxnSpPr>
        <p:spPr bwMode="auto">
          <a:xfrm rot="5400000">
            <a:off x="3888582" y="3752056"/>
            <a:ext cx="1079500" cy="1587"/>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930002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a:t>
            </a:r>
            <a:endParaRPr lang="en-US" dirty="0"/>
          </a:p>
        </p:txBody>
      </p:sp>
      <p:sp>
        <p:nvSpPr>
          <p:cNvPr id="3" name="Content Placeholder 2"/>
          <p:cNvSpPr>
            <a:spLocks noGrp="1"/>
          </p:cNvSpPr>
          <p:nvPr>
            <p:ph idx="1"/>
          </p:nvPr>
        </p:nvSpPr>
        <p:spPr/>
        <p:txBody>
          <a:bodyPr/>
          <a:lstStyle/>
          <a:p>
            <a:r>
              <a:rPr lang="en-US" dirty="0" smtClean="0"/>
              <a:t>Cognitive </a:t>
            </a:r>
            <a:r>
              <a:rPr lang="en-US" dirty="0"/>
              <a:t>Evaluation Theory</a:t>
            </a:r>
          </a:p>
          <a:p>
            <a:r>
              <a:rPr lang="en-US" dirty="0"/>
              <a:t>Organismic Integration Theory</a:t>
            </a:r>
          </a:p>
          <a:p>
            <a:r>
              <a:rPr lang="en-US" dirty="0"/>
              <a:t>Causality Orientations </a:t>
            </a:r>
            <a:r>
              <a:rPr lang="en-US" dirty="0" smtClean="0"/>
              <a:t>Theory</a:t>
            </a:r>
          </a:p>
          <a:p>
            <a:r>
              <a:rPr lang="en-US" b="1" dirty="0" smtClean="0">
                <a:solidFill>
                  <a:srgbClr val="FF0000"/>
                </a:solidFill>
              </a:rPr>
              <a:t>Basic </a:t>
            </a:r>
            <a:r>
              <a:rPr lang="en-US" b="1" dirty="0">
                <a:solidFill>
                  <a:srgbClr val="FF0000"/>
                </a:solidFill>
              </a:rPr>
              <a:t>Psychological Needs </a:t>
            </a:r>
            <a:r>
              <a:rPr lang="en-US" b="1" dirty="0" smtClean="0">
                <a:solidFill>
                  <a:srgbClr val="FF0000"/>
                </a:solidFill>
              </a:rPr>
              <a:t>Theory</a:t>
            </a:r>
          </a:p>
          <a:p>
            <a:r>
              <a:rPr lang="en-US" dirty="0" smtClean="0"/>
              <a:t>Goal Contents </a:t>
            </a:r>
            <a:r>
              <a:rPr lang="en-US" dirty="0"/>
              <a:t>T</a:t>
            </a:r>
            <a:r>
              <a:rPr lang="en-US" dirty="0" smtClean="0"/>
              <a:t>heory</a:t>
            </a:r>
            <a:endParaRPr lang="en-US" dirty="0"/>
          </a:p>
          <a:p>
            <a:r>
              <a:rPr lang="en-US" dirty="0" smtClean="0"/>
              <a:t>Relationships Motivation </a:t>
            </a:r>
            <a:r>
              <a:rPr lang="en-US" dirty="0"/>
              <a:t>T</a:t>
            </a:r>
            <a:r>
              <a:rPr lang="en-US" dirty="0" smtClean="0"/>
              <a:t>heory</a:t>
            </a:r>
            <a:endParaRPr lang="en-US" dirty="0"/>
          </a:p>
        </p:txBody>
      </p:sp>
    </p:spTree>
    <p:extLst>
      <p:ext uri="{BB962C8B-B14F-4D97-AF65-F5344CB8AC3E}">
        <p14:creationId xmlns:p14="http://schemas.microsoft.com/office/powerpoint/2010/main" val="2207137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52205" y="2948215"/>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Motivation</a:t>
            </a:r>
          </a:p>
        </p:txBody>
      </p:sp>
      <p:sp>
        <p:nvSpPr>
          <p:cNvPr id="5" name="Alternate Process 4"/>
          <p:cNvSpPr/>
          <p:nvPr/>
        </p:nvSpPr>
        <p:spPr>
          <a:xfrm>
            <a:off x="6628120" y="2952751"/>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a:t>Outcomes</a:t>
            </a:r>
          </a:p>
        </p:txBody>
      </p:sp>
      <p:sp>
        <p:nvSpPr>
          <p:cNvPr id="6" name="Alternate Process 5"/>
          <p:cNvSpPr/>
          <p:nvPr/>
        </p:nvSpPr>
        <p:spPr>
          <a:xfrm>
            <a:off x="1205647"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350" dirty="0" smtClean="0"/>
              <a:t>Social Environment</a:t>
            </a:r>
            <a:endParaRPr lang="en-US" sz="1350" dirty="0"/>
          </a:p>
        </p:txBody>
      </p:sp>
      <p:sp>
        <p:nvSpPr>
          <p:cNvPr id="8" name="Right Arrow 7"/>
          <p:cNvSpPr/>
          <p:nvPr/>
        </p:nvSpPr>
        <p:spPr>
          <a:xfrm>
            <a:off x="5793046" y="3333751"/>
            <a:ext cx="728382"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2" name="Isosceles Triangle 1"/>
          <p:cNvSpPr/>
          <p:nvPr/>
        </p:nvSpPr>
        <p:spPr>
          <a:xfrm>
            <a:off x="4039963" y="3859894"/>
            <a:ext cx="2131786" cy="59417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3" name="TextBox 2"/>
          <p:cNvSpPr txBox="1"/>
          <p:nvPr/>
        </p:nvSpPr>
        <p:spPr>
          <a:xfrm>
            <a:off x="3511551" y="4499429"/>
            <a:ext cx="934356" cy="461665"/>
          </a:xfrm>
          <a:prstGeom prst="rect">
            <a:avLst/>
          </a:prstGeom>
          <a:noFill/>
        </p:spPr>
        <p:txBody>
          <a:bodyPr wrap="square" rtlCol="0">
            <a:spAutoFit/>
          </a:bodyPr>
          <a:lstStyle/>
          <a:p>
            <a:pPr algn="ctr"/>
            <a:r>
              <a:rPr lang="en-US" sz="1200" dirty="0"/>
              <a:t>Controlled Motivation</a:t>
            </a:r>
          </a:p>
        </p:txBody>
      </p:sp>
      <p:sp>
        <p:nvSpPr>
          <p:cNvPr id="9" name="TextBox 8"/>
          <p:cNvSpPr txBox="1"/>
          <p:nvPr/>
        </p:nvSpPr>
        <p:spPr>
          <a:xfrm>
            <a:off x="5659216" y="4499429"/>
            <a:ext cx="1097843" cy="461665"/>
          </a:xfrm>
          <a:prstGeom prst="rect">
            <a:avLst/>
          </a:prstGeom>
          <a:noFill/>
        </p:spPr>
        <p:txBody>
          <a:bodyPr wrap="square" rtlCol="0">
            <a:spAutoFit/>
          </a:bodyPr>
          <a:lstStyle/>
          <a:p>
            <a:pPr algn="ctr"/>
            <a:r>
              <a:rPr lang="en-US" sz="1200" dirty="0"/>
              <a:t>Autonomous Motivation</a:t>
            </a:r>
          </a:p>
        </p:txBody>
      </p:sp>
      <p:sp>
        <p:nvSpPr>
          <p:cNvPr id="13" name="Right Arrow 12"/>
          <p:cNvSpPr/>
          <p:nvPr/>
        </p:nvSpPr>
        <p:spPr>
          <a:xfrm>
            <a:off x="4520747" y="4662714"/>
            <a:ext cx="1138470" cy="9978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dirty="0"/>
          </a:p>
        </p:txBody>
      </p:sp>
      <p:sp>
        <p:nvSpPr>
          <p:cNvPr id="14" name="Alternate Process 13"/>
          <p:cNvSpPr/>
          <p:nvPr/>
        </p:nvSpPr>
        <p:spPr>
          <a:xfrm>
            <a:off x="2847468" y="2963957"/>
            <a:ext cx="1277471" cy="829235"/>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50" dirty="0"/>
              <a:t>Psychological Needs (Autonomy, Competence, Relatedness)</a:t>
            </a:r>
          </a:p>
        </p:txBody>
      </p:sp>
      <p:sp>
        <p:nvSpPr>
          <p:cNvPr id="15" name="Right Arrow 14"/>
          <p:cNvSpPr/>
          <p:nvPr/>
        </p:nvSpPr>
        <p:spPr>
          <a:xfrm>
            <a:off x="4165630" y="3299866"/>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16" name="Right Arrow 15"/>
          <p:cNvSpPr/>
          <p:nvPr/>
        </p:nvSpPr>
        <p:spPr>
          <a:xfrm>
            <a:off x="2551825" y="3308938"/>
            <a:ext cx="257597" cy="179294"/>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Tree>
    <p:extLst>
      <p:ext uri="{BB962C8B-B14F-4D97-AF65-F5344CB8AC3E}">
        <p14:creationId xmlns:p14="http://schemas.microsoft.com/office/powerpoint/2010/main" val="1414765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1026499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16429097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396200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342900" lvl="1" indent="0">
              <a:buNone/>
            </a:pPr>
            <a:endParaRPr lang="en-US" dirty="0"/>
          </a:p>
        </p:txBody>
      </p:sp>
    </p:spTree>
    <p:extLst>
      <p:ext uri="{BB962C8B-B14F-4D97-AF65-F5344CB8AC3E}">
        <p14:creationId xmlns:p14="http://schemas.microsoft.com/office/powerpoint/2010/main" val="173426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3734444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lstStyle/>
          <a:p>
            <a:r>
              <a:rPr lang="en-GB" dirty="0" smtClean="0"/>
              <a:t>Provide examples of intrinsic and extrinsic goals relating to physical activity.</a:t>
            </a:r>
          </a:p>
          <a:p>
            <a:pPr marL="0" indent="0">
              <a:buNone/>
            </a:pPr>
            <a:endParaRPr lang="en-GB" dirty="0" smtClean="0"/>
          </a:p>
          <a:p>
            <a:r>
              <a:rPr lang="en-GB" dirty="0" smtClean="0"/>
              <a:t>What do you think the implications of having extrinsic or intrinsic goals are? Why?</a:t>
            </a:r>
            <a:endParaRPr lang="en-GB" dirty="0"/>
          </a:p>
        </p:txBody>
      </p:sp>
    </p:spTree>
    <p:extLst>
      <p:ext uri="{BB962C8B-B14F-4D97-AF65-F5344CB8AC3E}">
        <p14:creationId xmlns:p14="http://schemas.microsoft.com/office/powerpoint/2010/main" val="484739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102519"/>
          </a:xfrm>
        </p:spPr>
        <p:txBody>
          <a:bodyPr>
            <a:normAutofit/>
          </a:bodyPr>
          <a:lstStyle/>
          <a:p>
            <a:r>
              <a:rPr lang="en-GB" dirty="0" smtClean="0"/>
              <a:t>Health Belief Model </a:t>
            </a:r>
            <a:endParaRPr lang="en-GB" dirty="0"/>
          </a:p>
        </p:txBody>
      </p:sp>
      <p:sp>
        <p:nvSpPr>
          <p:cNvPr id="3" name="Subtitle 2"/>
          <p:cNvSpPr>
            <a:spLocks noGrp="1"/>
          </p:cNvSpPr>
          <p:nvPr>
            <p:ph type="subTitle" idx="1"/>
          </p:nvPr>
        </p:nvSpPr>
        <p:spPr/>
        <p:txBody>
          <a:bodyPr/>
          <a:lstStyle/>
          <a:p>
            <a:r>
              <a:rPr lang="en-GB" dirty="0" smtClean="0">
                <a:solidFill>
                  <a:schemeClr val="bg1"/>
                </a:solidFill>
              </a:rPr>
              <a:t>Alison Connaughton</a:t>
            </a:r>
          </a:p>
          <a:p>
            <a:endParaRPr lang="en-GB" dirty="0">
              <a:solidFill>
                <a:schemeClr val="bg1"/>
              </a:solidFill>
            </a:endParaRPr>
          </a:p>
        </p:txBody>
      </p:sp>
    </p:spTree>
    <p:extLst>
      <p:ext uri="{BB962C8B-B14F-4D97-AF65-F5344CB8AC3E}">
        <p14:creationId xmlns:p14="http://schemas.microsoft.com/office/powerpoint/2010/main" val="3864449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p:txBody>
          <a:bodyPr/>
          <a:lstStyle/>
          <a:p>
            <a:pPr eaLnBrk="1" hangingPunct="1"/>
            <a:r>
              <a:rPr lang="en-GB" altLang="en-US" sz="2800" b="1" dirty="0" smtClean="0">
                <a:solidFill>
                  <a:srgbClr val="0070C0"/>
                </a:solidFill>
                <a:latin typeface="Tahoma" panose="020B0604030504040204" pitchFamily="34" charset="0"/>
              </a:rPr>
              <a:t>HEALTH BELIEF MODEL </a:t>
            </a:r>
            <a:r>
              <a:rPr lang="en-GB" altLang="en-US" sz="2800" b="1" dirty="0" smtClean="0">
                <a:latin typeface="Arial" panose="020B0604020202020204" pitchFamily="34" charset="0"/>
              </a:rPr>
              <a:t>–</a:t>
            </a:r>
            <a:r>
              <a:rPr lang="en-GB" altLang="en-US" sz="2800" b="1" dirty="0" smtClean="0">
                <a:latin typeface="Tahoma" panose="020B0604030504040204" pitchFamily="34" charset="0"/>
              </a:rPr>
              <a:t> (Becker, 1979; Becker &amp; </a:t>
            </a:r>
            <a:r>
              <a:rPr lang="en-GB" altLang="en-US" sz="2800" b="1" dirty="0" err="1" smtClean="0">
                <a:latin typeface="Tahoma" panose="020B0604030504040204" pitchFamily="34" charset="0"/>
              </a:rPr>
              <a:t>Rosenstock</a:t>
            </a:r>
            <a:r>
              <a:rPr lang="en-GB" altLang="en-US" sz="2800" b="1" dirty="0" smtClean="0">
                <a:latin typeface="Tahoma" panose="020B0604030504040204" pitchFamily="34" charset="0"/>
              </a:rPr>
              <a:t>, 1984)</a:t>
            </a:r>
            <a:endParaRPr lang="en-GB" altLang="en-US" sz="2800" dirty="0" smtClean="0">
              <a:latin typeface="Tahoma" panose="020B0604030504040204" pitchFamily="34" charset="0"/>
            </a:endParaRPr>
          </a:p>
        </p:txBody>
      </p:sp>
      <p:sp>
        <p:nvSpPr>
          <p:cNvPr id="21507" name="Rectangle 3"/>
          <p:cNvSpPr>
            <a:spLocks noGrp="1"/>
          </p:cNvSpPr>
          <p:nvPr>
            <p:ph idx="1"/>
          </p:nvPr>
        </p:nvSpPr>
        <p:spPr/>
        <p:txBody>
          <a:bodyPr/>
          <a:lstStyle/>
          <a:p>
            <a:pPr eaLnBrk="1" hangingPunct="1">
              <a:buFontTx/>
              <a:buNone/>
            </a:pPr>
            <a:r>
              <a:rPr lang="en-GB" altLang="en-US" dirty="0" smtClean="0">
                <a:solidFill>
                  <a:schemeClr val="tx1"/>
                </a:solidFill>
              </a:rPr>
              <a:t>Proposes that people will not seek preventive health behaviours unless:</a:t>
            </a:r>
          </a:p>
          <a:p>
            <a:pPr eaLnBrk="1" hangingPunct="1"/>
            <a:r>
              <a:rPr lang="en-GB" altLang="en-US" dirty="0" smtClean="0"/>
              <a:t>a) they possess at least minimal levels of motivation and knowledge</a:t>
            </a:r>
          </a:p>
          <a:p>
            <a:pPr eaLnBrk="1" hangingPunct="1"/>
            <a:r>
              <a:rPr lang="en-GB" altLang="en-US" dirty="0" smtClean="0"/>
              <a:t>b) view themselves as potentially vulnerable</a:t>
            </a:r>
          </a:p>
          <a:p>
            <a:pPr eaLnBrk="1" hangingPunct="1"/>
            <a:r>
              <a:rPr lang="en-GB" altLang="en-US" dirty="0" smtClean="0"/>
              <a:t>c) view their condition as threatening</a:t>
            </a:r>
          </a:p>
          <a:p>
            <a:pPr eaLnBrk="1" hangingPunct="1">
              <a:buFontTx/>
              <a:buNone/>
            </a:pPr>
            <a:endParaRPr lang="en-GB" altLang="en-US" dirty="0" smtClean="0"/>
          </a:p>
        </p:txBody>
      </p:sp>
    </p:spTree>
    <p:extLst>
      <p:ext uri="{BB962C8B-B14F-4D97-AF65-F5344CB8AC3E}">
        <p14:creationId xmlns:p14="http://schemas.microsoft.com/office/powerpoint/2010/main" val="449803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p:txBody>
          <a:bodyPr/>
          <a:lstStyle/>
          <a:p>
            <a:pPr eaLnBrk="1" hangingPunct="1"/>
            <a:r>
              <a:rPr lang="en-GB" altLang="en-US" sz="3200" b="1" dirty="0" smtClean="0">
                <a:solidFill>
                  <a:srgbClr val="0070C0"/>
                </a:solidFill>
                <a:latin typeface="Tahoma" panose="020B0604030504040204" pitchFamily="34" charset="0"/>
              </a:rPr>
              <a:t>HEALTH BELIEF MODEL</a:t>
            </a:r>
            <a:endParaRPr lang="en-GB" altLang="en-US" sz="3200" dirty="0" smtClean="0">
              <a:latin typeface="Tahoma" panose="020B0604030504040204" pitchFamily="34" charset="0"/>
            </a:endParaRPr>
          </a:p>
        </p:txBody>
      </p:sp>
      <p:sp>
        <p:nvSpPr>
          <p:cNvPr id="22531" name="Rectangle 3"/>
          <p:cNvSpPr>
            <a:spLocks noGrp="1"/>
          </p:cNvSpPr>
          <p:nvPr>
            <p:ph idx="1"/>
          </p:nvPr>
        </p:nvSpPr>
        <p:spPr/>
        <p:txBody>
          <a:bodyPr/>
          <a:lstStyle/>
          <a:p>
            <a:pPr eaLnBrk="1" hangingPunct="1">
              <a:lnSpc>
                <a:spcPct val="80000"/>
              </a:lnSpc>
            </a:pPr>
            <a:r>
              <a:rPr lang="en-GB" altLang="en-US" sz="1800" dirty="0" smtClean="0">
                <a:latin typeface="Tahoma" panose="020B0604030504040204" pitchFamily="34" charset="0"/>
                <a:cs typeface="Times New Roman" panose="02020603050405020304" pitchFamily="18" charset="0"/>
              </a:rPr>
              <a:t>d) are convinced of the efficacy of their action and </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treatment</a:t>
            </a:r>
            <a:r>
              <a:rPr lang="ja-JP" altLang="en-GB" sz="1800" dirty="0" smtClean="0">
                <a:latin typeface="Arial" panose="020B0604020202020204" pitchFamily="34" charset="0"/>
                <a:ea typeface="MS Mincho" pitchFamily="49" charset="-128"/>
              </a:rPr>
              <a:t>”</a:t>
            </a:r>
            <a:r>
              <a:rPr lang="en-GB" altLang="ja-JP" sz="1800" dirty="0" smtClean="0">
                <a:latin typeface="Tahoma" panose="020B0604030504040204" pitchFamily="34" charset="0"/>
                <a:cs typeface="Times New Roman" panose="02020603050405020304" pitchFamily="18" charset="0"/>
              </a:rPr>
              <a:t> </a:t>
            </a:r>
          </a:p>
          <a:p>
            <a:pPr marL="0" indent="0" eaLnBrk="1" hangingPunct="1">
              <a:lnSpc>
                <a:spcPct val="80000"/>
              </a:lnSpc>
              <a:buNone/>
            </a:pPr>
            <a:endParaRPr lang="en-GB" altLang="ja-JP" sz="1800" dirty="0" smtClean="0">
              <a:latin typeface="Tahoma" panose="020B0604030504040204" pitchFamily="34" charset="0"/>
              <a:cs typeface="Times New Roman" panose="02020603050405020304" pitchFamily="18" charset="0"/>
            </a:endParaRPr>
          </a:p>
          <a:p>
            <a:pPr eaLnBrk="1" hangingPunct="1">
              <a:lnSpc>
                <a:spcPct val="80000"/>
              </a:lnSpc>
            </a:pPr>
            <a:r>
              <a:rPr lang="en-GB" altLang="en-US" sz="1800" dirty="0" smtClean="0">
                <a:latin typeface="Tahoma" panose="020B0604030504040204" pitchFamily="34" charset="0"/>
                <a:cs typeface="Times New Roman" panose="02020603050405020304" pitchFamily="18" charset="0"/>
              </a:rPr>
              <a:t>e) see few difficulties in undertaking the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However, this model is largely social-psychological &amp;  oriented towards illness cure and prevention rather than health promotion.</a:t>
            </a: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Therefore fails to account for other important factors. What about people who don’t feel threatened?</a:t>
            </a:r>
          </a:p>
          <a:p>
            <a:pPr marL="0" indent="0" eaLnBrk="1" hangingPunct="1">
              <a:lnSpc>
                <a:spcPct val="80000"/>
              </a:lnSpc>
              <a:buNone/>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Cues to action??</a:t>
            </a:r>
          </a:p>
          <a:p>
            <a:pPr eaLnBrk="1" hangingPunct="1">
              <a:lnSpc>
                <a:spcPct val="80000"/>
              </a:lnSpc>
            </a:pPr>
            <a:endParaRPr lang="en-GB" altLang="en-US" sz="1800" i="1" dirty="0" smtClean="0">
              <a:solidFill>
                <a:srgbClr val="000000"/>
              </a:solidFill>
              <a:latin typeface="Tahoma" panose="020B0604030504040204" pitchFamily="34" charset="0"/>
              <a:cs typeface="Times New Roman" panose="02020603050405020304" pitchFamily="18" charset="0"/>
            </a:endParaRPr>
          </a:p>
          <a:p>
            <a:pPr eaLnBrk="1" hangingPunct="1">
              <a:lnSpc>
                <a:spcPct val="80000"/>
              </a:lnSpc>
            </a:pPr>
            <a:r>
              <a:rPr lang="en-GB" altLang="en-US" sz="1800" i="1" dirty="0" smtClean="0">
                <a:solidFill>
                  <a:srgbClr val="000000"/>
                </a:solidFill>
                <a:latin typeface="Tahoma" panose="020B0604030504040204" pitchFamily="34" charset="0"/>
                <a:cs typeface="Times New Roman" panose="02020603050405020304" pitchFamily="18" charset="0"/>
              </a:rPr>
              <a:t>Practical implications </a:t>
            </a:r>
            <a:r>
              <a:rPr lang="en-US" altLang="en-US" sz="1800" i="1" dirty="0" smtClean="0">
                <a:solidFill>
                  <a:srgbClr val="000000"/>
                </a:solidFill>
                <a:latin typeface="Tahoma" panose="020B0604030504040204" pitchFamily="34" charset="0"/>
                <a:cs typeface="Times New Roman" panose="02020603050405020304" pitchFamily="18" charset="0"/>
              </a:rPr>
              <a:t>–</a:t>
            </a:r>
            <a:r>
              <a:rPr lang="en-GB" altLang="en-US" sz="1800" i="1" dirty="0" smtClean="0">
                <a:solidFill>
                  <a:srgbClr val="000000"/>
                </a:solidFill>
                <a:latin typeface="Tahoma" panose="020B0604030504040204" pitchFamily="34" charset="0"/>
                <a:cs typeface="Times New Roman" panose="02020603050405020304" pitchFamily="18" charset="0"/>
              </a:rPr>
              <a:t> how can you get people ‘to be aware’?</a:t>
            </a:r>
            <a:endParaRPr lang="en-GB" altLang="en-US" sz="1800" i="1" dirty="0" smtClean="0">
              <a:solidFill>
                <a:srgbClr val="000000"/>
              </a:solidFill>
              <a:latin typeface="Tahoma" panose="020B0604030504040204" pitchFamily="34" charset="0"/>
            </a:endParaRPr>
          </a:p>
        </p:txBody>
      </p:sp>
    </p:spTree>
    <p:extLst>
      <p:ext uri="{BB962C8B-B14F-4D97-AF65-F5344CB8AC3E}">
        <p14:creationId xmlns:p14="http://schemas.microsoft.com/office/powerpoint/2010/main" val="25048052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p:cNvGrpSpPr>
            <a:grpSpLocks noChangeAspect="1"/>
          </p:cNvGrpSpPr>
          <p:nvPr/>
        </p:nvGrpSpPr>
        <p:grpSpPr bwMode="auto">
          <a:xfrm>
            <a:off x="611188" y="1628775"/>
            <a:ext cx="8064500" cy="3816350"/>
            <a:chOff x="3339" y="139"/>
            <a:chExt cx="4548" cy="2347"/>
          </a:xfrm>
        </p:grpSpPr>
        <p:sp>
          <p:nvSpPr>
            <p:cNvPr id="23557"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3558"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59"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0"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3561"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3562"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3563"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3564"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3565"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3570"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3571"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2"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3"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3574"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3555"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a:t>
            </a:r>
          </a:p>
        </p:txBody>
      </p:sp>
      <p:sp>
        <p:nvSpPr>
          <p:cNvPr id="23556"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Tree>
    <p:extLst>
      <p:ext uri="{BB962C8B-B14F-4D97-AF65-F5344CB8AC3E}">
        <p14:creationId xmlns:p14="http://schemas.microsoft.com/office/powerpoint/2010/main" val="3374672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2"/>
          <p:cNvGrpSpPr>
            <a:grpSpLocks noChangeAspect="1"/>
          </p:cNvGrpSpPr>
          <p:nvPr/>
        </p:nvGrpSpPr>
        <p:grpSpPr bwMode="auto">
          <a:xfrm>
            <a:off x="575469" y="1110029"/>
            <a:ext cx="8064500" cy="3744913"/>
            <a:chOff x="3339" y="139"/>
            <a:chExt cx="4548" cy="2347"/>
          </a:xfrm>
        </p:grpSpPr>
        <p:sp>
          <p:nvSpPr>
            <p:cNvPr id="24582" name="AutoShape 3"/>
            <p:cNvSpPr>
              <a:spLocks noChangeAspect="1" noChangeArrowheads="1"/>
            </p:cNvSpPr>
            <p:nvPr/>
          </p:nvSpPr>
          <p:spPr bwMode="auto">
            <a:xfrm>
              <a:off x="3339" y="139"/>
              <a:ext cx="4548" cy="2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endParaRPr lang="en-US" altLang="en-US" sz="1800">
                <a:solidFill>
                  <a:srgbClr val="000000"/>
                </a:solidFill>
                <a:latin typeface="Tahoma" panose="020B0604030504040204" pitchFamily="34" charset="0"/>
              </a:endParaRPr>
            </a:p>
          </p:txBody>
        </p:sp>
        <p:sp>
          <p:nvSpPr>
            <p:cNvPr id="24583" name="Line 4"/>
            <p:cNvSpPr>
              <a:spLocks noChangeShapeType="1"/>
            </p:cNvSpPr>
            <p:nvPr/>
          </p:nvSpPr>
          <p:spPr bwMode="auto">
            <a:xfrm>
              <a:off x="5139" y="79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4" name="Line 5"/>
            <p:cNvSpPr>
              <a:spLocks noChangeShapeType="1"/>
            </p:cNvSpPr>
            <p:nvPr/>
          </p:nvSpPr>
          <p:spPr bwMode="auto">
            <a:xfrm>
              <a:off x="5139" y="326"/>
              <a:ext cx="37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85" name="Rectangle 6"/>
            <p:cNvSpPr>
              <a:spLocks noChangeArrowheads="1"/>
            </p:cNvSpPr>
            <p:nvPr/>
          </p:nvSpPr>
          <p:spPr bwMode="auto">
            <a:xfrm>
              <a:off x="3434" y="233"/>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Susceptibility</a:t>
              </a:r>
            </a:p>
          </p:txBody>
        </p:sp>
        <p:sp>
          <p:nvSpPr>
            <p:cNvPr id="24586" name="Rectangle 7"/>
            <p:cNvSpPr>
              <a:spLocks noChangeArrowheads="1"/>
            </p:cNvSpPr>
            <p:nvPr/>
          </p:nvSpPr>
          <p:spPr bwMode="auto">
            <a:xfrm>
              <a:off x="3434" y="702"/>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Severity</a:t>
              </a:r>
            </a:p>
          </p:txBody>
        </p:sp>
        <p:sp>
          <p:nvSpPr>
            <p:cNvPr id="24587" name="Rectangle 8"/>
            <p:cNvSpPr>
              <a:spLocks noChangeArrowheads="1"/>
            </p:cNvSpPr>
            <p:nvPr/>
          </p:nvSpPr>
          <p:spPr bwMode="auto">
            <a:xfrm>
              <a:off x="3434" y="1172"/>
              <a:ext cx="1707" cy="279"/>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Health Motivation</a:t>
              </a:r>
            </a:p>
          </p:txBody>
        </p:sp>
        <p:sp>
          <p:nvSpPr>
            <p:cNvPr id="24588" name="Rectangle 9"/>
            <p:cNvSpPr>
              <a:spLocks noChangeArrowheads="1"/>
            </p:cNvSpPr>
            <p:nvPr/>
          </p:nvSpPr>
          <p:spPr bwMode="auto">
            <a:xfrm>
              <a:off x="3434" y="1641"/>
              <a:ext cx="1707" cy="280"/>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Benefits</a:t>
              </a:r>
            </a:p>
          </p:txBody>
        </p:sp>
        <p:sp>
          <p:nvSpPr>
            <p:cNvPr id="24589" name="Rectangle 10"/>
            <p:cNvSpPr>
              <a:spLocks noChangeArrowheads="1"/>
            </p:cNvSpPr>
            <p:nvPr/>
          </p:nvSpPr>
          <p:spPr bwMode="auto">
            <a:xfrm>
              <a:off x="3434" y="2111"/>
              <a:ext cx="1707"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400" b="1">
                  <a:solidFill>
                    <a:srgbClr val="000000"/>
                  </a:solidFill>
                  <a:latin typeface="Arial" panose="020B0604020202020204" pitchFamily="34" charset="0"/>
                  <a:cs typeface="Arial" panose="020B0604020202020204" pitchFamily="34" charset="0"/>
                </a:rPr>
                <a:t>Perceived Barriers</a:t>
              </a:r>
            </a:p>
          </p:txBody>
        </p:sp>
        <p:sp>
          <p:nvSpPr>
            <p:cNvPr id="24590" name="Line 11"/>
            <p:cNvSpPr>
              <a:spLocks noChangeShapeType="1"/>
            </p:cNvSpPr>
            <p:nvPr/>
          </p:nvSpPr>
          <p:spPr bwMode="auto">
            <a:xfrm>
              <a:off x="5139" y="2299"/>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1" name="Line 12"/>
            <p:cNvSpPr>
              <a:spLocks noChangeShapeType="1"/>
            </p:cNvSpPr>
            <p:nvPr/>
          </p:nvSpPr>
          <p:spPr bwMode="auto">
            <a:xfrm>
              <a:off x="5139" y="1735"/>
              <a:ext cx="379" cy="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2" name="Line 13"/>
            <p:cNvSpPr>
              <a:spLocks noChangeShapeType="1"/>
            </p:cNvSpPr>
            <p:nvPr/>
          </p:nvSpPr>
          <p:spPr bwMode="auto">
            <a:xfrm>
              <a:off x="5518" y="326"/>
              <a:ext cx="0" cy="47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3" name="Line 14"/>
            <p:cNvSpPr>
              <a:spLocks noChangeShapeType="1"/>
            </p:cNvSpPr>
            <p:nvPr/>
          </p:nvSpPr>
          <p:spPr bwMode="auto">
            <a:xfrm>
              <a:off x="5518" y="1735"/>
              <a:ext cx="0" cy="564"/>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594" name="Rectangle 15"/>
            <p:cNvSpPr>
              <a:spLocks noChangeArrowheads="1"/>
            </p:cNvSpPr>
            <p:nvPr/>
          </p:nvSpPr>
          <p:spPr bwMode="auto">
            <a:xfrm>
              <a:off x="6655" y="1172"/>
              <a:ext cx="758" cy="281"/>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algn="ct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Action</a:t>
              </a:r>
            </a:p>
          </p:txBody>
        </p:sp>
        <p:sp>
          <p:nvSpPr>
            <p:cNvPr id="24595" name="Rectangle 16"/>
            <p:cNvSpPr>
              <a:spLocks noChangeArrowheads="1"/>
            </p:cNvSpPr>
            <p:nvPr/>
          </p:nvSpPr>
          <p:spPr bwMode="auto">
            <a:xfrm>
              <a:off x="6845" y="2017"/>
              <a:ext cx="947" cy="282"/>
            </a:xfrm>
            <a:prstGeom prst="rect">
              <a:avLst/>
            </a:prstGeom>
            <a:solidFill>
              <a:srgbClr val="FFFFFF"/>
            </a:solidFill>
            <a:ln w="9525">
              <a:solidFill>
                <a:srgbClr val="000000"/>
              </a:solidFill>
              <a:miter lim="800000"/>
              <a:headEnd/>
              <a:tailEnd/>
            </a:ln>
          </p:spPr>
          <p:txBody>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GB" altLang="en-US" sz="1600" b="1">
                  <a:solidFill>
                    <a:srgbClr val="000000"/>
                  </a:solidFill>
                  <a:latin typeface="Arial" panose="020B0604020202020204" pitchFamily="34" charset="0"/>
                  <a:cs typeface="Arial" panose="020B0604020202020204" pitchFamily="34" charset="0"/>
                </a:rPr>
                <a:t>Cues to action</a:t>
              </a:r>
            </a:p>
          </p:txBody>
        </p:sp>
        <p:sp>
          <p:nvSpPr>
            <p:cNvPr id="24596" name="Line 17"/>
            <p:cNvSpPr>
              <a:spLocks noChangeShapeType="1"/>
            </p:cNvSpPr>
            <p:nvPr/>
          </p:nvSpPr>
          <p:spPr bwMode="auto">
            <a:xfrm flipV="1">
              <a:off x="7129" y="1453"/>
              <a:ext cx="0" cy="564"/>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7" name="Line 18"/>
            <p:cNvSpPr>
              <a:spLocks noChangeShapeType="1"/>
            </p:cNvSpPr>
            <p:nvPr/>
          </p:nvSpPr>
          <p:spPr bwMode="auto">
            <a:xfrm flipV="1">
              <a:off x="5518" y="1360"/>
              <a:ext cx="1137" cy="657"/>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8" name="Line 19"/>
            <p:cNvSpPr>
              <a:spLocks noChangeShapeType="1"/>
            </p:cNvSpPr>
            <p:nvPr/>
          </p:nvSpPr>
          <p:spPr bwMode="auto">
            <a:xfrm>
              <a:off x="5139" y="1266"/>
              <a:ext cx="1516" cy="1"/>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sp>
          <p:nvSpPr>
            <p:cNvPr id="24599" name="Line 20"/>
            <p:cNvSpPr>
              <a:spLocks noChangeShapeType="1"/>
            </p:cNvSpPr>
            <p:nvPr/>
          </p:nvSpPr>
          <p:spPr bwMode="auto">
            <a:xfrm>
              <a:off x="5518" y="514"/>
              <a:ext cx="1137" cy="658"/>
            </a:xfrm>
            <a:prstGeom prst="line">
              <a:avLst/>
            </a:prstGeom>
            <a:noFill/>
            <a:ln w="9525">
              <a:solidFill>
                <a:schemeClr val="tx1"/>
              </a:solidFill>
              <a:round/>
              <a:headEnd/>
              <a:tailEnd type="triangle" w="lg" len="med"/>
            </a:ln>
            <a:extLst>
              <a:ext uri="{909E8E84-426E-40DD-AFC4-6F175D3DCCD1}">
                <a14:hiddenFill xmlns:a14="http://schemas.microsoft.com/office/drawing/2010/main">
                  <a:noFill/>
                </a14:hiddenFill>
              </a:ext>
            </a:extLst>
          </p:spPr>
          <p:txBody>
            <a:bodyPr/>
            <a:lstStyle/>
            <a:p>
              <a:endParaRPr lang="en-GB"/>
            </a:p>
          </p:txBody>
        </p:sp>
      </p:grpSp>
      <p:sp>
        <p:nvSpPr>
          <p:cNvPr id="24579" name="Rectangle 21"/>
          <p:cNvSpPr>
            <a:spLocks noGrp="1"/>
          </p:cNvSpPr>
          <p:nvPr>
            <p:ph type="title"/>
          </p:nvPr>
        </p:nvSpPr>
        <p:spPr/>
        <p:txBody>
          <a:bodyPr/>
          <a:lstStyle/>
          <a:p>
            <a:pPr eaLnBrk="1" hangingPunct="1"/>
            <a:r>
              <a:rPr lang="en-GB" altLang="en-US" dirty="0" smtClean="0">
                <a:solidFill>
                  <a:srgbClr val="0070C0"/>
                </a:solidFill>
                <a:latin typeface="Tahoma" panose="020B0604030504040204" pitchFamily="34" charset="0"/>
              </a:rPr>
              <a:t>Health Belief Model: </a:t>
            </a:r>
            <a:br>
              <a:rPr lang="en-GB" altLang="en-US" dirty="0" smtClean="0">
                <a:solidFill>
                  <a:srgbClr val="0070C0"/>
                </a:solidFill>
                <a:latin typeface="Tahoma" panose="020B0604030504040204" pitchFamily="34" charset="0"/>
              </a:rPr>
            </a:br>
            <a:endParaRPr lang="en-GB" altLang="en-US" sz="2400" dirty="0" smtClean="0">
              <a:solidFill>
                <a:srgbClr val="0070C0"/>
              </a:solidFill>
              <a:latin typeface="Tahoma" panose="020B0604030504040204" pitchFamily="34" charset="0"/>
            </a:endParaRPr>
          </a:p>
        </p:txBody>
      </p:sp>
      <p:sp>
        <p:nvSpPr>
          <p:cNvPr id="24580" name="Rectangle 22"/>
          <p:cNvSpPr>
            <a:spLocks noGrp="1"/>
          </p:cNvSpPr>
          <p:nvPr>
            <p:ph idx="1"/>
          </p:nvPr>
        </p:nvSpPr>
        <p:spPr/>
        <p:txBody>
          <a:bodyPr/>
          <a:lstStyle/>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
        <p:nvSpPr>
          <p:cNvPr id="24581" name="TextBox 1"/>
          <p:cNvSpPr txBox="1">
            <a:spLocks noChangeArrowheads="1"/>
          </p:cNvSpPr>
          <p:nvPr/>
        </p:nvSpPr>
        <p:spPr bwMode="auto">
          <a:xfrm>
            <a:off x="743923" y="4812892"/>
            <a:ext cx="72723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2000"/>
              </a:spcBef>
              <a:buClr>
                <a:schemeClr val="accent1"/>
              </a:buClr>
              <a:buSzPct val="90000"/>
              <a:buFont typeface="Wingdings" panose="05000000000000000000" pitchFamily="2" charset="2"/>
              <a:buChar char="S"/>
              <a:defRPr sz="2200">
                <a:solidFill>
                  <a:srgbClr val="595959"/>
                </a:solidFill>
                <a:latin typeface="Calisto MT" panose="02040603050505030304" pitchFamily="18" charset="0"/>
                <a:ea typeface="MS PGothic" panose="020B0600070205080204" pitchFamily="34" charset="-128"/>
              </a:defRPr>
            </a:lvl1pPr>
            <a:lvl2pPr marL="742950" indent="-285750">
              <a:spcBef>
                <a:spcPts val="600"/>
              </a:spcBef>
              <a:buClr>
                <a:srgbClr val="C1F944"/>
              </a:buClr>
              <a:buSzPct val="90000"/>
              <a:buFont typeface="Wingdings" panose="05000000000000000000" pitchFamily="2" charset="2"/>
              <a:buChar char="S"/>
              <a:defRPr sz="2000">
                <a:solidFill>
                  <a:srgbClr val="595959"/>
                </a:solidFill>
                <a:latin typeface="Calisto MT" panose="02040603050505030304" pitchFamily="18" charset="0"/>
                <a:ea typeface="MS PGothic" panose="020B0600070205080204" pitchFamily="34" charset="-128"/>
              </a:defRPr>
            </a:lvl2pPr>
            <a:lvl3pPr marL="11430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3pPr>
            <a:lvl4pPr marL="1600200" indent="-228600">
              <a:spcBef>
                <a:spcPts val="600"/>
              </a:spcBef>
              <a:buClr>
                <a:srgbClr val="C1F944"/>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4pPr>
            <a:lvl5pPr marL="2057400" indent="-228600">
              <a:spcBef>
                <a:spcPts val="600"/>
              </a:spcBef>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5pPr>
            <a:lvl6pPr marL="25146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6pPr>
            <a:lvl7pPr marL="29718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7pPr>
            <a:lvl8pPr marL="34290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8pPr>
            <a:lvl9pPr marL="3886200" indent="-228600" eaLnBrk="0" fontAlgn="base" hangingPunct="0">
              <a:spcBef>
                <a:spcPts val="600"/>
              </a:spcBef>
              <a:spcAft>
                <a:spcPct val="0"/>
              </a:spcAft>
              <a:buClr>
                <a:schemeClr val="accent1"/>
              </a:buClr>
              <a:buSzPct val="90000"/>
              <a:buFont typeface="Wingdings" panose="05000000000000000000" pitchFamily="2" charset="2"/>
              <a:buChar char="S"/>
              <a:defRPr>
                <a:solidFill>
                  <a:srgbClr val="595959"/>
                </a:solidFill>
                <a:latin typeface="Calisto MT" panose="02040603050505030304" pitchFamily="18" charset="0"/>
                <a:ea typeface="MS PGothic" panose="020B0600070205080204" pitchFamily="34" charset="-128"/>
              </a:defRPr>
            </a:lvl9pPr>
          </a:lstStyle>
          <a:p>
            <a:pPr eaLnBrk="1" hangingPunct="1">
              <a:spcBef>
                <a:spcPct val="0"/>
              </a:spcBef>
              <a:buClrTx/>
              <a:buSzTx/>
              <a:buFontTx/>
              <a:buNone/>
            </a:pPr>
            <a:r>
              <a:rPr lang="en-US" altLang="en-US" sz="1800" dirty="0">
                <a:solidFill>
                  <a:schemeClr val="tx1"/>
                </a:solidFill>
                <a:latin typeface="Tahoma" panose="020B0604030504040204" pitchFamily="34" charset="0"/>
              </a:rPr>
              <a:t>Practical application of HBM…</a:t>
            </a:r>
          </a:p>
          <a:p>
            <a:pPr eaLnBrk="1" hangingPunct="1">
              <a:spcBef>
                <a:spcPct val="0"/>
              </a:spcBef>
              <a:buClrTx/>
              <a:buSzTx/>
              <a:buFontTx/>
              <a:buNone/>
            </a:pPr>
            <a:r>
              <a:rPr lang="en-GB" altLang="en-US" sz="1800" dirty="0">
                <a:solidFill>
                  <a:schemeClr val="tx1"/>
                </a:solidFill>
                <a:latin typeface="Tahoma" panose="020B0604030504040204" pitchFamily="34" charset="0"/>
              </a:rPr>
              <a:t>Discuss a</a:t>
            </a:r>
            <a:r>
              <a:rPr lang="en-GB" altLang="en-US" sz="1800" dirty="0" smtClean="0">
                <a:solidFill>
                  <a:schemeClr val="tx1"/>
                </a:solidFill>
                <a:latin typeface="Tahoma" panose="020B0604030504040204" pitchFamily="34" charset="0"/>
              </a:rPr>
              <a:t> </a:t>
            </a:r>
            <a:r>
              <a:rPr lang="en-GB" altLang="en-US" sz="1800">
                <a:solidFill>
                  <a:schemeClr val="tx1"/>
                </a:solidFill>
                <a:latin typeface="Tahoma" panose="020B0604030504040204" pitchFamily="34" charset="0"/>
              </a:rPr>
              <a:t>hypothetical </a:t>
            </a:r>
            <a:r>
              <a:rPr lang="en-GB" altLang="en-US" sz="1800" smtClean="0">
                <a:solidFill>
                  <a:schemeClr val="tx1"/>
                </a:solidFill>
                <a:latin typeface="Tahoma" panose="020B0604030504040204" pitchFamily="34" charset="0"/>
              </a:rPr>
              <a:t>example in </a:t>
            </a:r>
            <a:r>
              <a:rPr lang="en-GB" altLang="en-US" sz="1800" dirty="0">
                <a:solidFill>
                  <a:schemeClr val="tx1"/>
                </a:solidFill>
                <a:latin typeface="Tahoma" panose="020B0604030504040204" pitchFamily="34" charset="0"/>
              </a:rPr>
              <a:t>relation to </a:t>
            </a:r>
            <a:r>
              <a:rPr lang="en-GB" altLang="en-US" sz="1800" dirty="0" smtClean="0">
                <a:solidFill>
                  <a:schemeClr val="tx1"/>
                </a:solidFill>
                <a:latin typeface="Tahoma" panose="020B0604030504040204" pitchFamily="34" charset="0"/>
              </a:rPr>
              <a:t>exercise</a:t>
            </a:r>
            <a:endParaRPr lang="en-US" altLang="en-US" sz="1800" dirty="0">
              <a:solidFill>
                <a:schemeClr val="tx1"/>
              </a:solidFill>
              <a:latin typeface="Tahoma" panose="020B0604030504040204" pitchFamily="34" charset="0"/>
            </a:endParaRPr>
          </a:p>
        </p:txBody>
      </p:sp>
    </p:spTree>
    <p:extLst>
      <p:ext uri="{BB962C8B-B14F-4D97-AF65-F5344CB8AC3E}">
        <p14:creationId xmlns:p14="http://schemas.microsoft.com/office/powerpoint/2010/main" val="36431550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FFIT - Campaign</a:t>
            </a:r>
            <a:endParaRPr lang="en-GB" dirty="0"/>
          </a:p>
        </p:txBody>
      </p:sp>
      <p:pic>
        <p:nvPicPr>
          <p:cNvPr id="4" name="Content Placeholder 3"/>
          <p:cNvPicPr>
            <a:picLocks noGrp="1" noChangeAspect="1"/>
          </p:cNvPicPr>
          <p:nvPr>
            <p:ph idx="1"/>
          </p:nvPr>
        </p:nvPicPr>
        <p:blipFill>
          <a:blip r:embed="rId2"/>
          <a:stretch>
            <a:fillRect/>
          </a:stretch>
        </p:blipFill>
        <p:spPr>
          <a:xfrm>
            <a:off x="1128712" y="1582615"/>
            <a:ext cx="6886575" cy="3112477"/>
          </a:xfrm>
          <a:prstGeom prst="rect">
            <a:avLst/>
          </a:prstGeom>
        </p:spPr>
      </p:pic>
      <p:sp>
        <p:nvSpPr>
          <p:cNvPr id="5" name="Rectangle 4"/>
          <p:cNvSpPr/>
          <p:nvPr/>
        </p:nvSpPr>
        <p:spPr>
          <a:xfrm>
            <a:off x="1521070" y="4860069"/>
            <a:ext cx="6348046" cy="646331"/>
          </a:xfrm>
          <a:prstGeom prst="rect">
            <a:avLst/>
          </a:prstGeom>
        </p:spPr>
        <p:txBody>
          <a:bodyPr wrap="square">
            <a:spAutoFit/>
          </a:bodyPr>
          <a:lstStyle/>
          <a:p>
            <a:r>
              <a:rPr lang="en-GB" dirty="0">
                <a:solidFill>
                  <a:srgbClr val="727272"/>
                </a:solidFill>
                <a:latin typeface="Source Sans Pro"/>
              </a:rPr>
              <a:t>It has been developed and successfully evaluated in a major research project led by the University of Glasgow</a:t>
            </a:r>
            <a:endParaRPr lang="en-GB" dirty="0"/>
          </a:p>
        </p:txBody>
      </p:sp>
    </p:spTree>
    <p:extLst>
      <p:ext uri="{BB962C8B-B14F-4D97-AF65-F5344CB8AC3E}">
        <p14:creationId xmlns:p14="http://schemas.microsoft.com/office/powerpoint/2010/main" val="2733986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solidFill>
                  <a:srgbClr val="727272"/>
                </a:solidFill>
                <a:latin typeface="Source Sans Pro"/>
              </a:rPr>
              <a:t>The Football Fans in Training (FFIT) programme is a healthy living and weight loss programme that was carefully designed to appeal to men. </a:t>
            </a:r>
            <a:br>
              <a:rPr lang="en-GB" sz="2400" dirty="0">
                <a:solidFill>
                  <a:srgbClr val="727272"/>
                </a:solidFill>
                <a:latin typeface="Source Sans Pro"/>
              </a:rPr>
            </a:br>
            <a:endParaRPr lang="en-GB" sz="2400" dirty="0"/>
          </a:p>
        </p:txBody>
      </p:sp>
      <p:sp>
        <p:nvSpPr>
          <p:cNvPr id="3" name="Content Placeholder 2"/>
          <p:cNvSpPr>
            <a:spLocks noGrp="1"/>
          </p:cNvSpPr>
          <p:nvPr>
            <p:ph idx="1"/>
          </p:nvPr>
        </p:nvSpPr>
        <p:spPr>
          <a:xfrm>
            <a:off x="457200" y="1600200"/>
            <a:ext cx="8229600" cy="4510453"/>
          </a:xfrm>
        </p:spPr>
        <p:txBody>
          <a:bodyPr/>
          <a:lstStyle/>
          <a:p>
            <a:r>
              <a:rPr lang="en-GB" sz="2000" dirty="0" smtClean="0">
                <a:solidFill>
                  <a:srgbClr val="727272"/>
                </a:solidFill>
                <a:latin typeface="Source Sans Pro"/>
              </a:rPr>
              <a:t>It </a:t>
            </a:r>
            <a:r>
              <a:rPr lang="en-GB" sz="2000" dirty="0">
                <a:solidFill>
                  <a:srgbClr val="727272"/>
                </a:solidFill>
                <a:latin typeface="Source Sans Pro"/>
              </a:rPr>
              <a:t>incorporates the latest scientific approaches to weight loss, physical activity and diet and taps the potential of professional football clubs to engage overweight and obese men in weight loss. </a:t>
            </a:r>
            <a:endParaRPr lang="en-GB" sz="2000" dirty="0" smtClean="0">
              <a:solidFill>
                <a:srgbClr val="727272"/>
              </a:solidFill>
              <a:latin typeface="Source Sans Pro"/>
            </a:endParaRPr>
          </a:p>
          <a:p>
            <a:r>
              <a:rPr lang="en-GB" sz="2000" dirty="0" smtClean="0">
                <a:solidFill>
                  <a:srgbClr val="727272"/>
                </a:solidFill>
                <a:latin typeface="Source Sans Pro"/>
              </a:rPr>
              <a:t>In </a:t>
            </a:r>
            <a:r>
              <a:rPr lang="en-GB" sz="2000" dirty="0">
                <a:solidFill>
                  <a:srgbClr val="727272"/>
                </a:solidFill>
                <a:latin typeface="Source Sans Pro"/>
              </a:rPr>
              <a:t>the 12 weekly sessions, men learnt about diet and healthy living for weight loss, how to set goals and monitor their eating and physical activity, and top tips for making long-term changes. </a:t>
            </a:r>
            <a:endParaRPr lang="en-GB" sz="2000" dirty="0" smtClean="0">
              <a:solidFill>
                <a:srgbClr val="727272"/>
              </a:solidFill>
              <a:latin typeface="Source Sans Pro"/>
            </a:endParaRPr>
          </a:p>
          <a:p>
            <a:r>
              <a:rPr lang="en-GB" sz="2000" dirty="0" smtClean="0">
                <a:solidFill>
                  <a:srgbClr val="727272"/>
                </a:solidFill>
                <a:latin typeface="Source Sans Pro"/>
              </a:rPr>
              <a:t>The </a:t>
            </a:r>
            <a:r>
              <a:rPr lang="en-GB" sz="2000" dirty="0">
                <a:solidFill>
                  <a:srgbClr val="727272"/>
                </a:solidFill>
                <a:latin typeface="Source Sans Pro"/>
              </a:rPr>
              <a:t>FFIT programme also included a pedometer-based walking programme, group physical activity sessions at the club and some minimal ongoing support including a reunion session at the club</a:t>
            </a:r>
            <a:r>
              <a:rPr lang="en-GB" sz="2000" dirty="0" smtClean="0">
                <a:solidFill>
                  <a:srgbClr val="727272"/>
                </a:solidFill>
                <a:latin typeface="Source Sans Pro"/>
              </a:rPr>
              <a:t>.</a:t>
            </a:r>
            <a:endParaRPr lang="en-GB" sz="2000" dirty="0">
              <a:solidFill>
                <a:srgbClr val="727272"/>
              </a:solidFill>
              <a:latin typeface="Source Sans Pro"/>
            </a:endParaRPr>
          </a:p>
        </p:txBody>
      </p:sp>
    </p:spTree>
    <p:extLst>
      <p:ext uri="{BB962C8B-B14F-4D97-AF65-F5344CB8AC3E}">
        <p14:creationId xmlns:p14="http://schemas.microsoft.com/office/powerpoint/2010/main" val="32430019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Wych</a:t>
            </a:r>
            <a:r>
              <a:rPr lang="en-GB" dirty="0"/>
              <a:t> et al. (2015). </a:t>
            </a:r>
          </a:p>
        </p:txBody>
      </p:sp>
      <p:sp>
        <p:nvSpPr>
          <p:cNvPr id="3" name="Content Placeholder 2"/>
          <p:cNvSpPr>
            <a:spLocks noGrp="1"/>
          </p:cNvSpPr>
          <p:nvPr>
            <p:ph idx="1"/>
          </p:nvPr>
        </p:nvSpPr>
        <p:spPr/>
        <p:txBody>
          <a:bodyPr/>
          <a:lstStyle/>
          <a:p>
            <a:r>
              <a:rPr lang="en-GB" sz="2000" dirty="0"/>
              <a:t>Football Fans in Training (FFIT): a randomized controlled trial of a gender sensitised weight loss and healthy living programme delivered to men aged 35-65 by Scottish Premier League (SPL) football clubs</a:t>
            </a:r>
          </a:p>
          <a:p>
            <a:endParaRPr lang="en-GB" sz="2000" dirty="0" smtClean="0"/>
          </a:p>
          <a:p>
            <a:r>
              <a:rPr lang="en-GB" sz="2000" dirty="0" smtClean="0"/>
              <a:t>Report link:</a:t>
            </a:r>
            <a:endParaRPr lang="en-GB" dirty="0">
              <a:hlinkClick r:id="rId2"/>
            </a:endParaRPr>
          </a:p>
          <a:p>
            <a:r>
              <a:rPr lang="en-GB" sz="2400" dirty="0" smtClean="0">
                <a:hlinkClick r:id="rId2"/>
              </a:rPr>
              <a:t>https</a:t>
            </a:r>
            <a:r>
              <a:rPr lang="en-GB" sz="2400" dirty="0">
                <a:hlinkClick r:id="rId2"/>
              </a:rPr>
              <a:t>://www.journalslibrary.nihr.ac.uk/phr/phr03020/#/</a:t>
            </a:r>
            <a:r>
              <a:rPr lang="en-GB" sz="2400" dirty="0" smtClean="0">
                <a:hlinkClick r:id="rId2"/>
              </a:rPr>
              <a:t>full-report</a:t>
            </a:r>
            <a:endParaRPr lang="en-GB" sz="2400" dirty="0" smtClean="0"/>
          </a:p>
          <a:p>
            <a:endParaRPr lang="en-GB" dirty="0"/>
          </a:p>
        </p:txBody>
      </p:sp>
    </p:spTree>
    <p:extLst>
      <p:ext uri="{BB962C8B-B14F-4D97-AF65-F5344CB8AC3E}">
        <p14:creationId xmlns:p14="http://schemas.microsoft.com/office/powerpoint/2010/main" val="39814917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FFIT</a:t>
            </a:r>
            <a:r>
              <a:rPr lang="en-GB" sz="2800" dirty="0" smtClean="0"/>
              <a:t> - </a:t>
            </a:r>
            <a:r>
              <a:rPr lang="en-GB" sz="2800" b="1" dirty="0"/>
              <a:t>Documentary of FFIT in its early days, from BBC Scotland</a:t>
            </a:r>
            <a:endParaRPr lang="en-GB" sz="2800" dirty="0"/>
          </a:p>
        </p:txBody>
      </p:sp>
      <p:sp>
        <p:nvSpPr>
          <p:cNvPr id="3" name="Content Placeholder 2"/>
          <p:cNvSpPr>
            <a:spLocks noGrp="1"/>
          </p:cNvSpPr>
          <p:nvPr>
            <p:ph idx="1"/>
          </p:nvPr>
        </p:nvSpPr>
        <p:spPr/>
        <p:txBody>
          <a:bodyPr/>
          <a:lstStyle/>
          <a:p>
            <a:pPr marL="0" indent="0">
              <a:buNone/>
            </a:pPr>
            <a:r>
              <a:rPr lang="en-GB" dirty="0" smtClean="0"/>
              <a:t>Watch the FFIT documentary…(30 Minutes)</a:t>
            </a:r>
          </a:p>
          <a:p>
            <a:pPr marL="0" indent="0">
              <a:buNone/>
            </a:pPr>
            <a:r>
              <a:rPr lang="en-GB" dirty="0" smtClean="0"/>
              <a:t> </a:t>
            </a:r>
          </a:p>
          <a:p>
            <a:r>
              <a:rPr lang="en-GB" dirty="0" smtClean="0">
                <a:hlinkClick r:id="rId2"/>
              </a:rPr>
              <a:t>https</a:t>
            </a:r>
            <a:r>
              <a:rPr lang="en-GB" dirty="0">
                <a:hlinkClick r:id="rId2"/>
              </a:rPr>
              <a:t>://</a:t>
            </a:r>
            <a:r>
              <a:rPr lang="en-GB" dirty="0" smtClean="0">
                <a:hlinkClick r:id="rId2"/>
              </a:rPr>
              <a:t>youtu.be/cXO8BJ8v99U</a:t>
            </a:r>
            <a:endParaRPr lang="en-GB" sz="2800" dirty="0" smtClean="0"/>
          </a:p>
          <a:p>
            <a:r>
              <a:rPr lang="en-GB" sz="2800" dirty="0" smtClean="0"/>
              <a:t>Task: How does this intervention link to the following ?</a:t>
            </a:r>
          </a:p>
          <a:p>
            <a:pPr lvl="1"/>
            <a:r>
              <a:rPr lang="en-GB" sz="2000" dirty="0" smtClean="0"/>
              <a:t>Health belief model</a:t>
            </a:r>
          </a:p>
          <a:p>
            <a:pPr lvl="1"/>
            <a:r>
              <a:rPr lang="en-GB" sz="2000" dirty="0" smtClean="0"/>
              <a:t>Basic Needs Theory: Autonomy / Competence / Relatedness</a:t>
            </a:r>
          </a:p>
          <a:p>
            <a:pPr lvl="1"/>
            <a:r>
              <a:rPr lang="en-GB" sz="2000" dirty="0" smtClean="0"/>
              <a:t>Self efficacy theory</a:t>
            </a:r>
            <a:endParaRPr lang="en-GB" sz="2000" dirty="0"/>
          </a:p>
        </p:txBody>
      </p:sp>
    </p:spTree>
    <p:extLst>
      <p:ext uri="{BB962C8B-B14F-4D97-AF65-F5344CB8AC3E}">
        <p14:creationId xmlns:p14="http://schemas.microsoft.com/office/powerpoint/2010/main" val="739747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55676" y="1801596"/>
            <a:ext cx="5829300" cy="1442645"/>
          </a:xfrm>
        </p:spPr>
        <p:txBody>
          <a:bodyPr>
            <a:normAutofit/>
          </a:bodyPr>
          <a:lstStyle/>
          <a:p>
            <a:r>
              <a:rPr lang="en-GB" dirty="0" smtClean="0"/>
              <a:t>Self Efficacy Theory (Bandura, 1986; 1997)</a:t>
            </a:r>
            <a:endParaRPr lang="en-GB" dirty="0"/>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3254206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Outline</a:t>
            </a:r>
            <a:endParaRPr lang="en-US" dirty="0"/>
          </a:p>
        </p:txBody>
      </p:sp>
      <p:sp>
        <p:nvSpPr>
          <p:cNvPr id="3" name="Content Placeholder 2"/>
          <p:cNvSpPr>
            <a:spLocks noGrp="1"/>
          </p:cNvSpPr>
          <p:nvPr>
            <p:ph idx="1"/>
          </p:nvPr>
        </p:nvSpPr>
        <p:spPr/>
        <p:txBody>
          <a:bodyPr/>
          <a:lstStyle/>
          <a:p>
            <a:r>
              <a:rPr lang="en-US" dirty="0" smtClean="0"/>
              <a:t>Introduction to Self Efficacy Theory</a:t>
            </a:r>
          </a:p>
          <a:p>
            <a:r>
              <a:rPr lang="en-US" dirty="0" smtClean="0"/>
              <a:t>Sources of Self Efficacy</a:t>
            </a:r>
          </a:p>
          <a:p>
            <a:r>
              <a:rPr lang="en-US" dirty="0" smtClean="0"/>
              <a:t>Practical Applications</a:t>
            </a:r>
          </a:p>
          <a:p>
            <a:r>
              <a:rPr lang="en-US" dirty="0" smtClean="0"/>
              <a:t>Empirical Evidence</a:t>
            </a:r>
          </a:p>
          <a:p>
            <a:r>
              <a:rPr lang="en-US" dirty="0" smtClean="0"/>
              <a:t>Critiques</a:t>
            </a:r>
            <a:endParaRPr lang="en-US" dirty="0"/>
          </a:p>
        </p:txBody>
      </p:sp>
    </p:spTree>
    <p:extLst>
      <p:ext uri="{BB962C8B-B14F-4D97-AF65-F5344CB8AC3E}">
        <p14:creationId xmlns:p14="http://schemas.microsoft.com/office/powerpoint/2010/main" val="361666673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“beliefs in one’s capabilities to organize and execute the courses of action required to produce given attainments” (Bandura, 1997, p. 3).</a:t>
            </a:r>
            <a:endParaRPr lang="en-US" dirty="0"/>
          </a:p>
        </p:txBody>
      </p:sp>
    </p:spTree>
    <p:extLst>
      <p:ext uri="{BB962C8B-B14F-4D97-AF65-F5344CB8AC3E}">
        <p14:creationId xmlns:p14="http://schemas.microsoft.com/office/powerpoint/2010/main" val="195057649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Self-efficacy</a:t>
            </a:r>
            <a:endParaRPr lang="en-US" dirty="0"/>
          </a:p>
        </p:txBody>
      </p:sp>
      <p:sp>
        <p:nvSpPr>
          <p:cNvPr id="3" name="Content Placeholder 2"/>
          <p:cNvSpPr>
            <a:spLocks noGrp="1"/>
          </p:cNvSpPr>
          <p:nvPr>
            <p:ph idx="1"/>
          </p:nvPr>
        </p:nvSpPr>
        <p:spPr/>
        <p:txBody>
          <a:bodyPr/>
          <a:lstStyle/>
          <a:p>
            <a:r>
              <a:rPr lang="en-US" dirty="0" smtClean="0"/>
              <a:t>Situation specific construct</a:t>
            </a:r>
          </a:p>
          <a:p>
            <a:r>
              <a:rPr lang="en-US" dirty="0" smtClean="0"/>
              <a:t>Fluctuates with:</a:t>
            </a:r>
          </a:p>
          <a:p>
            <a:pPr lvl="1"/>
            <a:r>
              <a:rPr lang="en-US" dirty="0" smtClean="0"/>
              <a:t>Demands of task</a:t>
            </a:r>
          </a:p>
          <a:p>
            <a:pPr lvl="1"/>
            <a:r>
              <a:rPr lang="en-US" dirty="0" smtClean="0"/>
              <a:t>Individual perceptions of their ability to produce desired </a:t>
            </a:r>
            <a:r>
              <a:rPr lang="en-US" dirty="0" err="1" smtClean="0"/>
              <a:t>behaviours</a:t>
            </a:r>
            <a:r>
              <a:rPr lang="en-US" dirty="0" smtClean="0"/>
              <a:t> or achieve a specific level of proficiency</a:t>
            </a:r>
            <a:endParaRPr lang="en-US" dirty="0"/>
          </a:p>
        </p:txBody>
      </p:sp>
    </p:spTree>
    <p:extLst>
      <p:ext uri="{BB962C8B-B14F-4D97-AF65-F5344CB8AC3E}">
        <p14:creationId xmlns:p14="http://schemas.microsoft.com/office/powerpoint/2010/main" val="230817963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a:t>
            </a:r>
            <a:endParaRPr lang="en-US" dirty="0"/>
          </a:p>
        </p:txBody>
      </p:sp>
      <p:sp>
        <p:nvSpPr>
          <p:cNvPr id="3" name="Content Placeholder 2"/>
          <p:cNvSpPr>
            <a:spLocks noGrp="1"/>
          </p:cNvSpPr>
          <p:nvPr>
            <p:ph idx="1"/>
          </p:nvPr>
        </p:nvSpPr>
        <p:spPr/>
        <p:txBody>
          <a:bodyPr/>
          <a:lstStyle/>
          <a:p>
            <a:r>
              <a:rPr lang="en-US" dirty="0" smtClean="0"/>
              <a:t>As a person learns how to use a new piece of equipment in the gym, the person's efficacy for working out using that specific piece of equipment increases.</a:t>
            </a:r>
            <a:endParaRPr lang="en-US" dirty="0"/>
          </a:p>
        </p:txBody>
      </p:sp>
    </p:spTree>
    <p:extLst>
      <p:ext uri="{BB962C8B-B14F-4D97-AF65-F5344CB8AC3E}">
        <p14:creationId xmlns:p14="http://schemas.microsoft.com/office/powerpoint/2010/main" val="171260003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Sources of Self-Efficacy</a:t>
            </a:r>
            <a:endParaRPr lang="en-US" dirty="0"/>
          </a:p>
        </p:txBody>
      </p:sp>
      <p:sp>
        <p:nvSpPr>
          <p:cNvPr id="4" name="Oval 3"/>
          <p:cNvSpPr/>
          <p:nvPr/>
        </p:nvSpPr>
        <p:spPr>
          <a:xfrm>
            <a:off x="457200" y="1417638"/>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Mastery Experiences</a:t>
            </a:r>
            <a:endParaRPr lang="en-US" dirty="0"/>
          </a:p>
        </p:txBody>
      </p:sp>
      <p:sp>
        <p:nvSpPr>
          <p:cNvPr id="5" name="Oval 4"/>
          <p:cNvSpPr/>
          <p:nvPr/>
        </p:nvSpPr>
        <p:spPr>
          <a:xfrm>
            <a:off x="457200" y="2471912"/>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Vicarious Experiences</a:t>
            </a:r>
            <a:endParaRPr lang="en-US" dirty="0"/>
          </a:p>
        </p:txBody>
      </p:sp>
      <p:sp>
        <p:nvSpPr>
          <p:cNvPr id="6" name="Oval 5"/>
          <p:cNvSpPr/>
          <p:nvPr/>
        </p:nvSpPr>
        <p:spPr>
          <a:xfrm>
            <a:off x="457200" y="3526186"/>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Verbal Persuasion</a:t>
            </a:r>
            <a:endParaRPr lang="en-US" dirty="0"/>
          </a:p>
        </p:txBody>
      </p:sp>
      <p:sp>
        <p:nvSpPr>
          <p:cNvPr id="7" name="Oval 6"/>
          <p:cNvSpPr/>
          <p:nvPr/>
        </p:nvSpPr>
        <p:spPr>
          <a:xfrm>
            <a:off x="457200" y="4580460"/>
            <a:ext cx="2373682"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Physiological </a:t>
            </a:r>
            <a:r>
              <a:rPr lang="en-US" smtClean="0"/>
              <a:t>or Affective States</a:t>
            </a:r>
            <a:endParaRPr lang="en-US" dirty="0"/>
          </a:p>
        </p:txBody>
      </p:sp>
      <p:sp>
        <p:nvSpPr>
          <p:cNvPr id="8" name="Oval 7"/>
          <p:cNvSpPr/>
          <p:nvPr/>
        </p:nvSpPr>
        <p:spPr>
          <a:xfrm>
            <a:off x="3845489" y="2896698"/>
            <a:ext cx="2242159" cy="8495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Self Efficacy</a:t>
            </a:r>
            <a:endParaRPr lang="en-US" dirty="0"/>
          </a:p>
        </p:txBody>
      </p:sp>
      <p:cxnSp>
        <p:nvCxnSpPr>
          <p:cNvPr id="10" name="Straight Arrow Connector 9"/>
          <p:cNvCxnSpPr>
            <a:stCxn id="4" idx="6"/>
            <a:endCxn id="8" idx="1"/>
          </p:cNvCxnSpPr>
          <p:nvPr/>
        </p:nvCxnSpPr>
        <p:spPr>
          <a:xfrm>
            <a:off x="2830882" y="1842425"/>
            <a:ext cx="1342964" cy="1178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5" idx="6"/>
          </p:cNvCxnSpPr>
          <p:nvPr/>
        </p:nvCxnSpPr>
        <p:spPr>
          <a:xfrm>
            <a:off x="2830882" y="2896699"/>
            <a:ext cx="1014607" cy="2974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6" idx="6"/>
          </p:cNvCxnSpPr>
          <p:nvPr/>
        </p:nvCxnSpPr>
        <p:spPr>
          <a:xfrm flipV="1">
            <a:off x="2830882" y="3526186"/>
            <a:ext cx="1014607" cy="424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7" idx="6"/>
            <a:endCxn id="8" idx="3"/>
          </p:cNvCxnSpPr>
          <p:nvPr/>
        </p:nvCxnSpPr>
        <p:spPr>
          <a:xfrm flipV="1">
            <a:off x="2830882" y="3621854"/>
            <a:ext cx="1342964" cy="13833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591717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relation to the FFIT video?</a:t>
            </a:r>
            <a:endParaRPr lang="en-GB" dirty="0"/>
          </a:p>
        </p:txBody>
      </p:sp>
    </p:spTree>
    <p:extLst>
      <p:ext uri="{BB962C8B-B14F-4D97-AF65-F5344CB8AC3E}">
        <p14:creationId xmlns:p14="http://schemas.microsoft.com/office/powerpoint/2010/main" val="13835253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US" dirty="0" smtClean="0"/>
              <a:t>Mastery Experiences</a:t>
            </a:r>
            <a:endParaRPr lang="en-US" dirty="0"/>
          </a:p>
        </p:txBody>
      </p:sp>
      <p:sp>
        <p:nvSpPr>
          <p:cNvPr id="4" name="Content Placeholder 3"/>
          <p:cNvSpPr>
            <a:spLocks noGrp="1"/>
          </p:cNvSpPr>
          <p:nvPr>
            <p:ph idx="1"/>
          </p:nvPr>
        </p:nvSpPr>
        <p:spPr>
          <a:xfrm>
            <a:off x="457200" y="808037"/>
            <a:ext cx="8229600" cy="3917032"/>
          </a:xfrm>
        </p:spPr>
        <p:txBody>
          <a:bodyPr/>
          <a:lstStyle/>
          <a:p>
            <a:r>
              <a:rPr lang="en-US" sz="2800" dirty="0" smtClean="0"/>
              <a:t>Past success</a:t>
            </a:r>
          </a:p>
          <a:p>
            <a:r>
              <a:rPr lang="en-US" sz="2800" dirty="0" smtClean="0"/>
              <a:t>Most influential</a:t>
            </a:r>
          </a:p>
          <a:p>
            <a:r>
              <a:rPr lang="en-US" sz="2800" dirty="0" smtClean="0"/>
              <a:t>Changes in SE result from cognitive processing of a performance – conveys information about capabilities</a:t>
            </a:r>
          </a:p>
          <a:p>
            <a:r>
              <a:rPr lang="en-US" sz="2800" dirty="0" smtClean="0"/>
              <a:t>Significant during early trials</a:t>
            </a:r>
          </a:p>
          <a:p>
            <a:r>
              <a:rPr lang="en-US" sz="2800" dirty="0" smtClean="0"/>
              <a:t>Failure undermines SE, highly resistant SE requires overcoming obstacles using persistence and effort</a:t>
            </a:r>
          </a:p>
          <a:p>
            <a:pPr marL="0" indent="0">
              <a:buNone/>
            </a:pPr>
            <a:r>
              <a:rPr lang="en-US" sz="2800" dirty="0" smtClean="0"/>
              <a:t>					(Gilson &amp; </a:t>
            </a:r>
            <a:r>
              <a:rPr lang="en-US" sz="2800" dirty="0" err="1" smtClean="0"/>
              <a:t>Feltz</a:t>
            </a:r>
            <a:r>
              <a:rPr lang="en-US" sz="2800" dirty="0" smtClean="0"/>
              <a:t>, 2012)</a:t>
            </a:r>
          </a:p>
          <a:p>
            <a:pPr marL="0" indent="0">
              <a:buNone/>
            </a:pPr>
            <a:r>
              <a:rPr lang="en-US" sz="2800" dirty="0" smtClean="0"/>
              <a:t>Goal Setting / BP Imagery</a:t>
            </a:r>
            <a:endParaRPr lang="en-US" sz="2800" dirty="0"/>
          </a:p>
        </p:txBody>
      </p:sp>
    </p:spTree>
    <p:extLst>
      <p:ext uri="{BB962C8B-B14F-4D97-AF65-F5344CB8AC3E}">
        <p14:creationId xmlns:p14="http://schemas.microsoft.com/office/powerpoint/2010/main" val="128253765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6856"/>
            <a:ext cx="8229600" cy="1143000"/>
          </a:xfrm>
        </p:spPr>
        <p:txBody>
          <a:bodyPr/>
          <a:lstStyle/>
          <a:p>
            <a:r>
              <a:rPr lang="en-US" dirty="0" smtClean="0"/>
              <a:t>Vicarious Experiences</a:t>
            </a:r>
            <a:endParaRPr lang="en-US" dirty="0"/>
          </a:p>
        </p:txBody>
      </p:sp>
      <p:sp>
        <p:nvSpPr>
          <p:cNvPr id="4" name="Content Placeholder 3"/>
          <p:cNvSpPr>
            <a:spLocks noGrp="1"/>
          </p:cNvSpPr>
          <p:nvPr>
            <p:ph idx="1"/>
          </p:nvPr>
        </p:nvSpPr>
        <p:spPr>
          <a:xfrm>
            <a:off x="457200" y="1218912"/>
            <a:ext cx="8229600" cy="3917032"/>
          </a:xfrm>
        </p:spPr>
        <p:txBody>
          <a:bodyPr/>
          <a:lstStyle/>
          <a:p>
            <a:r>
              <a:rPr lang="en-US" dirty="0" smtClean="0"/>
              <a:t>Comparing personal capabilities to that of others </a:t>
            </a:r>
          </a:p>
          <a:p>
            <a:r>
              <a:rPr lang="en-US" dirty="0" smtClean="0"/>
              <a:t>Modelling</a:t>
            </a:r>
          </a:p>
          <a:p>
            <a:r>
              <a:rPr lang="en-US" dirty="0" smtClean="0"/>
              <a:t>Provides model of how to best accomplish a skill or task – can strengthen beliefs</a:t>
            </a:r>
          </a:p>
          <a:p>
            <a:r>
              <a:rPr lang="en-US" dirty="0" smtClean="0"/>
              <a:t>Self-modelling – imagining oneself or others behaving successfully (cognitive process)</a:t>
            </a:r>
          </a:p>
          <a:p>
            <a:r>
              <a:rPr lang="en-US" dirty="0" smtClean="0"/>
              <a:t>Video / imagery</a:t>
            </a:r>
          </a:p>
          <a:p>
            <a:endParaRPr lang="en-US" dirty="0"/>
          </a:p>
        </p:txBody>
      </p:sp>
    </p:spTree>
    <p:extLst>
      <p:ext uri="{BB962C8B-B14F-4D97-AF65-F5344CB8AC3E}">
        <p14:creationId xmlns:p14="http://schemas.microsoft.com/office/powerpoint/2010/main" val="95289761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Verbal Persuasion</a:t>
            </a:r>
            <a:endParaRPr lang="en-US" dirty="0"/>
          </a:p>
        </p:txBody>
      </p:sp>
      <p:sp>
        <p:nvSpPr>
          <p:cNvPr id="4" name="Content Placeholder 3"/>
          <p:cNvSpPr>
            <a:spLocks noGrp="1"/>
          </p:cNvSpPr>
          <p:nvPr>
            <p:ph idx="1"/>
          </p:nvPr>
        </p:nvSpPr>
        <p:spPr/>
        <p:txBody>
          <a:bodyPr/>
          <a:lstStyle/>
          <a:p>
            <a:r>
              <a:rPr lang="en-US" dirty="0" smtClean="0"/>
              <a:t>Direct statements (including self statements)</a:t>
            </a:r>
          </a:p>
          <a:p>
            <a:r>
              <a:rPr lang="en-US" dirty="0" smtClean="0"/>
              <a:t>Social persuasion</a:t>
            </a:r>
          </a:p>
          <a:p>
            <a:r>
              <a:rPr lang="en-US" dirty="0" smtClean="0"/>
              <a:t>Expressing faith in one’s capabilities</a:t>
            </a:r>
          </a:p>
          <a:p>
            <a:r>
              <a:rPr lang="en-US" dirty="0" smtClean="0"/>
              <a:t>Care needed</a:t>
            </a:r>
          </a:p>
          <a:p>
            <a:r>
              <a:rPr lang="en-US" dirty="0" smtClean="0"/>
              <a:t>What factors will influence the effect of verbal persuasion?</a:t>
            </a:r>
          </a:p>
          <a:p>
            <a:r>
              <a:rPr lang="en-US" dirty="0" smtClean="0"/>
              <a:t>Self talk</a:t>
            </a:r>
          </a:p>
          <a:p>
            <a:endParaRPr lang="en-US" dirty="0"/>
          </a:p>
        </p:txBody>
      </p:sp>
    </p:spTree>
    <p:extLst>
      <p:ext uri="{BB962C8B-B14F-4D97-AF65-F5344CB8AC3E}">
        <p14:creationId xmlns:p14="http://schemas.microsoft.com/office/powerpoint/2010/main" val="236795106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Physiological/Affective States </a:t>
            </a:r>
            <a:endParaRPr lang="en-US" dirty="0"/>
          </a:p>
        </p:txBody>
      </p:sp>
      <p:sp>
        <p:nvSpPr>
          <p:cNvPr id="4" name="Content Placeholder 3"/>
          <p:cNvSpPr>
            <a:spLocks noGrp="1"/>
          </p:cNvSpPr>
          <p:nvPr>
            <p:ph idx="1"/>
          </p:nvPr>
        </p:nvSpPr>
        <p:spPr/>
        <p:txBody>
          <a:bodyPr/>
          <a:lstStyle/>
          <a:p>
            <a:r>
              <a:rPr lang="en-US" dirty="0" smtClean="0"/>
              <a:t>How perceive physiological/affective states (e.g., sweaty hands, fatigue)</a:t>
            </a:r>
          </a:p>
          <a:p>
            <a:endParaRPr lang="en-US" dirty="0"/>
          </a:p>
          <a:p>
            <a:r>
              <a:rPr lang="en-US" dirty="0" smtClean="0"/>
              <a:t>PM Relaxation</a:t>
            </a:r>
            <a:endParaRPr lang="en-US" dirty="0"/>
          </a:p>
        </p:txBody>
      </p:sp>
    </p:spTree>
    <p:extLst>
      <p:ext uri="{BB962C8B-B14F-4D97-AF65-F5344CB8AC3E}">
        <p14:creationId xmlns:p14="http://schemas.microsoft.com/office/powerpoint/2010/main" val="9677049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sz="1600" dirty="0"/>
              <a:t>Bandura, A. (1997). Self-efficacy: The exercise of control. New York: W.H. Freeman and Co.</a:t>
            </a:r>
            <a:endParaRPr lang="en-US" sz="1500" dirty="0"/>
          </a:p>
          <a:p>
            <a:pPr marL="0" indent="0">
              <a:buNone/>
            </a:pPr>
            <a:endParaRPr lang="en-US" sz="1500" dirty="0" smtClean="0"/>
          </a:p>
          <a:p>
            <a:pPr marL="0" indent="0">
              <a:buNone/>
            </a:pPr>
            <a:r>
              <a:rPr lang="en-US" sz="1500" dirty="0" smtClean="0"/>
              <a:t>Biddle</a:t>
            </a:r>
            <a:r>
              <a:rPr lang="en-US" sz="1500" dirty="0"/>
              <a:t>,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Interventions</a:t>
            </a:r>
            <a:r>
              <a:rPr lang="en-US" sz="1500" dirty="0"/>
              <a:t>, Third Edition, Oxon: </a:t>
            </a:r>
            <a:r>
              <a:rPr lang="en-US" sz="1500" dirty="0" smtClean="0"/>
              <a:t>Routledge.</a:t>
            </a:r>
          </a:p>
          <a:p>
            <a:pPr marL="0" indent="0">
              <a:buNone/>
            </a:pPr>
            <a:endParaRPr lang="en-US" sz="1500" dirty="0"/>
          </a:p>
          <a:p>
            <a:pPr marL="0" indent="0">
              <a:buNone/>
            </a:pPr>
            <a:r>
              <a:rPr lang="en-US" sz="1600" dirty="0"/>
              <a:t>Biddle, S., </a:t>
            </a:r>
            <a:r>
              <a:rPr lang="en-US" sz="1600" dirty="0" err="1"/>
              <a:t>Atkin</a:t>
            </a:r>
            <a:r>
              <a:rPr lang="en-US" sz="1600" dirty="0"/>
              <a:t>, A., </a:t>
            </a:r>
            <a:r>
              <a:rPr lang="en-US" sz="1600" dirty="0" err="1"/>
              <a:t>Cavill</a:t>
            </a:r>
            <a:r>
              <a:rPr lang="en-US" sz="1600" dirty="0"/>
              <a:t>, N., &amp; Foster, C. (2011). Correlates of physical activity in youth: a review of quantitative systematic reviews. </a:t>
            </a:r>
            <a:r>
              <a:rPr lang="en-US" sz="1600" i="1" dirty="0"/>
              <a:t>International Review Of Sport And Exercise Psychology</a:t>
            </a:r>
            <a:r>
              <a:rPr lang="en-US" sz="1600" dirty="0"/>
              <a:t>, </a:t>
            </a:r>
            <a:r>
              <a:rPr lang="en-US" sz="1600" i="1" dirty="0"/>
              <a:t>4</a:t>
            </a:r>
            <a:r>
              <a:rPr lang="en-US" sz="1600" dirty="0"/>
              <a:t>(1), 25-49. </a:t>
            </a:r>
            <a:r>
              <a:rPr lang="en-US" sz="1600" dirty="0" err="1"/>
              <a:t>doi</a:t>
            </a:r>
            <a:r>
              <a:rPr lang="en-US" sz="1600" dirty="0"/>
              <a:t>: 10.1080/1750984x.2010.548528</a:t>
            </a:r>
            <a:endParaRPr lang="en-US" sz="1500" dirty="0" smtClean="0"/>
          </a:p>
          <a:p>
            <a:pPr marL="0" indent="0">
              <a:buNone/>
            </a:pPr>
            <a:endParaRPr lang="en-US" sz="1500" dirty="0" smtClean="0"/>
          </a:p>
          <a:p>
            <a:pPr marL="0" indent="0">
              <a:buNone/>
            </a:pPr>
            <a:r>
              <a:rPr lang="en-US" sz="1600" dirty="0" err="1"/>
              <a:t>Lubans</a:t>
            </a:r>
            <a:r>
              <a:rPr lang="en-US" sz="1600" dirty="0"/>
              <a:t>, D., Foster, C., &amp; Biddle, S. (2008). A review of mediators of behavior in interventions to promote physical activity among children and adolescents. </a:t>
            </a:r>
            <a:r>
              <a:rPr lang="en-US" sz="1600" i="1" dirty="0"/>
              <a:t>Preventive Medicine</a:t>
            </a:r>
            <a:r>
              <a:rPr lang="en-US" sz="1600" dirty="0"/>
              <a:t>, </a:t>
            </a:r>
            <a:r>
              <a:rPr lang="en-US" sz="1600" i="1" dirty="0"/>
              <a:t>47</a:t>
            </a:r>
            <a:r>
              <a:rPr lang="en-US" sz="1600" dirty="0"/>
              <a:t>(5), 463-470. </a:t>
            </a:r>
            <a:r>
              <a:rPr lang="en-US" sz="1600" dirty="0" err="1"/>
              <a:t>doi</a:t>
            </a:r>
            <a:r>
              <a:rPr lang="en-US" sz="1600" dirty="0"/>
              <a:t>: 10.1016/j.ypmed.2008.07.011</a:t>
            </a:r>
            <a:endParaRPr lang="en-US" sz="1500" dirty="0"/>
          </a:p>
          <a:p>
            <a:pPr marL="0" indent="0">
              <a:buNone/>
            </a:pPr>
            <a:endParaRPr lang="en-US" sz="1500" dirty="0"/>
          </a:p>
          <a:p>
            <a:pPr marL="0" indent="0">
              <a:buNone/>
            </a:pPr>
            <a:r>
              <a:rPr lang="en-US" sz="1500" dirty="0"/>
              <a:t>Weinberg, R. S. and Gould, D. (2015) </a:t>
            </a:r>
            <a:r>
              <a:rPr lang="en-US" sz="1500" i="1" dirty="0"/>
              <a:t>Foundations of Sport and Exercise Psychology, Sixth Edition</a:t>
            </a:r>
            <a:r>
              <a:rPr lang="en-US" sz="1500" dirty="0"/>
              <a:t>, Champaign, IL: Human Kinetics</a:t>
            </a:r>
          </a:p>
          <a:p>
            <a:pPr marL="0" indent="0">
              <a:buNone/>
            </a:pPr>
            <a:endParaRPr lang="en-US" sz="1500" dirty="0" smtClean="0"/>
          </a:p>
          <a:p>
            <a:pPr marL="0" indent="0">
              <a:buNone/>
            </a:pPr>
            <a:r>
              <a:rPr lang="en-US" sz="1600" dirty="0"/>
              <a:t>Williams, D. M., &amp; Rhodes, R. E. (2016). The confounded self-efficacy construct: Conceptual analysis and recommendations for future research. Health Psychology Review. [Advance online publication] doi:10.1080/17437199.17432014. 17941998</a:t>
            </a:r>
            <a:endParaRPr lang="en-US" sz="1500" dirty="0"/>
          </a:p>
          <a:p>
            <a:pPr marL="0" indent="0">
              <a:buNone/>
            </a:pPr>
            <a:endParaRPr lang="en-US" sz="1500" dirty="0"/>
          </a:p>
          <a:p>
            <a:pPr marL="0" indent="0">
              <a:buNone/>
            </a:pPr>
            <a:endParaRPr lang="en-US" sz="1500" dirty="0"/>
          </a:p>
        </p:txBody>
      </p:sp>
    </p:spTree>
    <p:extLst>
      <p:ext uri="{BB962C8B-B14F-4D97-AF65-F5344CB8AC3E}">
        <p14:creationId xmlns:p14="http://schemas.microsoft.com/office/powerpoint/2010/main" val="3777241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SDT References</a:t>
            </a:r>
            <a:endParaRPr lang="en-US" dirty="0"/>
          </a:p>
        </p:txBody>
      </p:sp>
      <p:sp>
        <p:nvSpPr>
          <p:cNvPr id="3" name="Content Placeholder 2"/>
          <p:cNvSpPr>
            <a:spLocks noGrp="1"/>
          </p:cNvSpPr>
          <p:nvPr>
            <p:ph idx="1"/>
          </p:nvPr>
        </p:nvSpPr>
        <p:spPr/>
        <p:txBody>
          <a:bodyPr>
            <a:normAutofit/>
          </a:bodyPr>
          <a:lstStyle/>
          <a:p>
            <a:pPr marL="0" indent="0">
              <a:buNone/>
            </a:pPr>
            <a:r>
              <a:rPr lang="en-US" sz="1500" dirty="0" err="1"/>
              <a:t>Deci</a:t>
            </a:r>
            <a:r>
              <a:rPr lang="en-US" sz="1500" dirty="0"/>
              <a:t>, E.L. and Ryan, R.M (2000) ‘The “What” and “Why” of Goal Pursuits: Human Needs and the </a:t>
            </a:r>
            <a:r>
              <a:rPr lang="en-US" sz="1500" dirty="0" smtClean="0"/>
              <a:t>Self-Determination </a:t>
            </a:r>
            <a:r>
              <a:rPr lang="en-US" sz="1500" dirty="0"/>
              <a:t>of Behavior’, </a:t>
            </a:r>
            <a:r>
              <a:rPr lang="en-US" sz="1500" i="1" dirty="0"/>
              <a:t>Psychological Inquiry,</a:t>
            </a:r>
            <a:r>
              <a:rPr lang="en-US" sz="1500" dirty="0"/>
              <a:t> vol. 11, no. 4, pp. 227–268</a:t>
            </a:r>
            <a:r>
              <a:rPr lang="en-US" sz="1500" b="1" dirty="0"/>
              <a:t> </a:t>
            </a:r>
            <a:endParaRPr lang="en-US" sz="1500" dirty="0"/>
          </a:p>
          <a:p>
            <a:pPr marL="0" indent="0">
              <a:buNone/>
            </a:pPr>
            <a:r>
              <a:rPr lang="en-US" sz="1500" dirty="0"/>
              <a:t>Biddle, </a:t>
            </a:r>
            <a:r>
              <a:rPr lang="en-US" sz="1500" dirty="0" err="1"/>
              <a:t>Mutrie</a:t>
            </a:r>
            <a:r>
              <a:rPr lang="en-US" sz="1500" dirty="0"/>
              <a:t> and </a:t>
            </a:r>
            <a:r>
              <a:rPr lang="en-US" sz="1500" dirty="0" err="1"/>
              <a:t>Gorley</a:t>
            </a:r>
            <a:r>
              <a:rPr lang="en-US" sz="1500" dirty="0"/>
              <a:t> (2015) </a:t>
            </a:r>
            <a:r>
              <a:rPr lang="en-US" sz="1500" i="1" dirty="0"/>
              <a:t>Psychology of Physical Activity: Determinants, Well-Being and </a:t>
            </a:r>
            <a:r>
              <a:rPr lang="en-US" sz="1500" i="1" dirty="0" smtClean="0"/>
              <a:t>Interventions</a:t>
            </a:r>
            <a:r>
              <a:rPr lang="en-US" sz="1500" dirty="0"/>
              <a:t>, </a:t>
            </a:r>
            <a:r>
              <a:rPr lang="en-US" sz="1500" dirty="0" smtClean="0"/>
              <a:t>Third </a:t>
            </a:r>
            <a:r>
              <a:rPr lang="en-US" sz="1500" dirty="0"/>
              <a:t>Edition, Oxon: </a:t>
            </a:r>
            <a:r>
              <a:rPr lang="en-US" sz="1500" dirty="0" smtClean="0"/>
              <a:t>Routledge</a:t>
            </a:r>
            <a:endParaRPr lang="en-US" sz="1500" dirty="0"/>
          </a:p>
          <a:p>
            <a:pPr marL="0" indent="0">
              <a:buNone/>
            </a:pPr>
            <a:r>
              <a:rPr lang="en-US" sz="1500" dirty="0" err="1"/>
              <a:t>Ntoumanis</a:t>
            </a:r>
            <a:r>
              <a:rPr lang="en-US" sz="1500" dirty="0"/>
              <a:t>, N. (2012) </a:t>
            </a:r>
            <a:r>
              <a:rPr lang="en-US" sz="1500" i="1" dirty="0"/>
              <a:t>A Self-Determination Theory perspective on motivation in Sport and Physical </a:t>
            </a:r>
            <a:r>
              <a:rPr lang="en-US" sz="1500" i="1" dirty="0" smtClean="0"/>
              <a:t>Education</a:t>
            </a:r>
            <a:r>
              <a:rPr lang="en-US" sz="1500" i="1" dirty="0"/>
              <a:t>: Current Trends and </a:t>
            </a:r>
            <a:r>
              <a:rPr lang="en-US" sz="1500" i="1" dirty="0" err="1"/>
              <a:t>Posible</a:t>
            </a:r>
            <a:r>
              <a:rPr lang="en-US" sz="1500" i="1" dirty="0"/>
              <a:t> Future Research Directions, </a:t>
            </a:r>
            <a:r>
              <a:rPr lang="en-US" sz="1500" dirty="0"/>
              <a:t>In Roberts, G. C. and </a:t>
            </a:r>
            <a:r>
              <a:rPr lang="en-US" sz="1500" dirty="0" smtClean="0"/>
              <a:t>Treasure</a:t>
            </a:r>
            <a:r>
              <a:rPr lang="en-US" sz="1500" dirty="0"/>
              <a:t>, D. C. ‘Advances in Motivation in Sport and Exercise</a:t>
            </a:r>
            <a:r>
              <a:rPr lang="en-US" sz="1500" dirty="0" smtClean="0"/>
              <a:t>’</a:t>
            </a:r>
            <a:endParaRPr lang="en-US" sz="1500" dirty="0"/>
          </a:p>
          <a:p>
            <a:pPr marL="0" indent="0">
              <a:buNone/>
            </a:pPr>
            <a:r>
              <a:rPr lang="en-US" sz="1500" dirty="0" smtClean="0">
                <a:hlinkClick r:id="rId2"/>
              </a:rPr>
              <a:t>www.selfdeterminationtheory.org</a:t>
            </a:r>
            <a:endParaRPr lang="en-US" sz="1500" dirty="0"/>
          </a:p>
          <a:p>
            <a:pPr marL="0" indent="0">
              <a:buNone/>
            </a:pPr>
            <a:r>
              <a:rPr lang="en-US" sz="1500" dirty="0" err="1"/>
              <a:t>Standage</a:t>
            </a:r>
            <a:r>
              <a:rPr lang="en-US" sz="1500" dirty="0"/>
              <a:t>, M. and Ryan, R. M. (2012) </a:t>
            </a:r>
            <a:r>
              <a:rPr lang="en-US" sz="1500" i="1" dirty="0"/>
              <a:t>Self Determination Theory and Exercise Motivation: Facilitating </a:t>
            </a:r>
            <a:r>
              <a:rPr lang="en-US" sz="1500" i="1" dirty="0" smtClean="0"/>
              <a:t>Self-Regulatory </a:t>
            </a:r>
            <a:r>
              <a:rPr lang="en-US" sz="1500" i="1" dirty="0"/>
              <a:t>Processes to Support and Maintain Health and Well-Being</a:t>
            </a:r>
            <a:r>
              <a:rPr lang="en-US" sz="1500" dirty="0"/>
              <a:t>, In Roberts, G. C. </a:t>
            </a:r>
            <a:r>
              <a:rPr lang="en-US" sz="1500" dirty="0" smtClean="0"/>
              <a:t>and </a:t>
            </a:r>
            <a:r>
              <a:rPr lang="en-US" sz="1500" dirty="0"/>
              <a:t>Treasure, D. C. ‘Advances in Motivation in Sport and Exercise</a:t>
            </a:r>
            <a:r>
              <a:rPr lang="en-US" sz="1500" dirty="0" smtClean="0"/>
              <a:t>’</a:t>
            </a:r>
            <a:endParaRPr lang="en-US" sz="1500" dirty="0"/>
          </a:p>
          <a:p>
            <a:pPr marL="0" indent="0">
              <a:buNone/>
            </a:pPr>
            <a:r>
              <a:rPr lang="en-US" sz="1500" dirty="0"/>
              <a:t>Weinberg, R. S. and Gould, D. (2015) </a:t>
            </a:r>
            <a:r>
              <a:rPr lang="en-US" sz="1500" i="1" dirty="0"/>
              <a:t>Foundations of Sport and Exercise Psychology, Sixth Edition</a:t>
            </a:r>
            <a:r>
              <a:rPr lang="en-US" sz="1500" dirty="0"/>
              <a:t>, </a:t>
            </a:r>
            <a:r>
              <a:rPr lang="en-US" sz="1500" dirty="0" smtClean="0"/>
              <a:t>Champaign</a:t>
            </a:r>
            <a:r>
              <a:rPr lang="en-US" sz="1500" dirty="0"/>
              <a:t>, IL: Human </a:t>
            </a:r>
            <a:r>
              <a:rPr lang="en-US" sz="1500" dirty="0" smtClean="0"/>
              <a:t>Kinetics</a:t>
            </a:r>
            <a:endParaRPr lang="en-US" sz="1500" dirty="0"/>
          </a:p>
        </p:txBody>
      </p:sp>
    </p:spTree>
    <p:extLst>
      <p:ext uri="{BB962C8B-B14F-4D97-AF65-F5344CB8AC3E}">
        <p14:creationId xmlns:p14="http://schemas.microsoft.com/office/powerpoint/2010/main" val="163463773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DT" id="{D3BC43DB-0528-AC43-9E31-F154B66F721C}" vid="{294A3F5E-176B-A747-944B-6F56B94BB6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4.SDT</Template>
  <TotalTime>0</TotalTime>
  <Words>2225</Words>
  <Application>Microsoft Office PowerPoint</Application>
  <PresentationFormat>On-screen Show (4:3)</PresentationFormat>
  <Paragraphs>338</Paragraphs>
  <Slides>57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MS PGothic</vt:lpstr>
      <vt:lpstr>Arial</vt:lpstr>
      <vt:lpstr>Calibri</vt:lpstr>
      <vt:lpstr>MS Mincho</vt:lpstr>
      <vt:lpstr>Myriad Pro</vt:lpstr>
      <vt:lpstr>Source Sans Pro</vt:lpstr>
      <vt:lpstr>Tahoma</vt:lpstr>
      <vt:lpstr>Times New Roman</vt:lpstr>
      <vt:lpstr>Theme2</vt:lpstr>
      <vt:lpstr>Theories of Motivation and Behaviour Change</vt:lpstr>
      <vt:lpstr>Coursework – due 8th January</vt:lpstr>
      <vt:lpstr>Task: In pairs / as a group…What strategies have been used to promote increased levels of PA for adults?</vt:lpstr>
      <vt:lpstr>Friday 27th November - Task:</vt:lpstr>
      <vt:lpstr>Locate a strategy that has been proposed to increase PA. </vt:lpstr>
      <vt:lpstr>Transtheoretical Model (Stage of Change)  Prochaska &amp; DiClemente (1984); Prochaska, DiClemente, &amp; Norcross, (2002) </vt:lpstr>
      <vt:lpstr>TTM</vt:lpstr>
      <vt:lpstr>Stage Theories: The Transtheoretical model</vt:lpstr>
      <vt:lpstr>Task: What could you put in place for  someone at each of the following stages of change… 1.  Improving exercise behaviour </vt:lpstr>
      <vt:lpstr>PowerPoint Presentation</vt:lpstr>
      <vt:lpstr>Self-Determination Theory (Ryan &amp; Deci, 2017)</vt:lpstr>
      <vt:lpstr>Plan</vt:lpstr>
      <vt:lpstr>To be covered today:</vt:lpstr>
      <vt:lpstr>Resources:</vt:lpstr>
      <vt:lpstr>SDT Meta-Theory</vt:lpstr>
      <vt:lpstr>SDT</vt:lpstr>
      <vt:lpstr>Intrinsic Motivation</vt:lpstr>
      <vt:lpstr>Using Rewards</vt:lpstr>
      <vt:lpstr>Cognitive Evaluation Theory</vt:lpstr>
      <vt:lpstr>Cognitive Evaluation Theory</vt:lpstr>
      <vt:lpstr>Examples of informational and controlling rewards?</vt:lpstr>
      <vt:lpstr>SDT</vt:lpstr>
      <vt:lpstr>Extrinsic Motivation</vt:lpstr>
      <vt:lpstr>Case Studies</vt:lpstr>
      <vt:lpstr>Extrinsic Motivation</vt:lpstr>
      <vt:lpstr>Organismic Integration Theory – Multidimensional Extrinsic Motivation</vt:lpstr>
      <vt:lpstr>Organismic Integration Theory (OIT) – Amotivation &amp;    </vt:lpstr>
      <vt:lpstr>SDT</vt:lpstr>
      <vt:lpstr>PowerPoint Presentation</vt:lpstr>
      <vt:lpstr>Basic Psychological Needs Theory</vt:lpstr>
      <vt:lpstr>Autonomy</vt:lpstr>
      <vt:lpstr>Relatedness</vt:lpstr>
      <vt:lpstr>Competence</vt:lpstr>
      <vt:lpstr>PowerPoint Presentation</vt:lpstr>
      <vt:lpstr>Task: </vt:lpstr>
      <vt:lpstr>Health Belief Model </vt:lpstr>
      <vt:lpstr>HEALTH BELIEF MODEL – (Becker, 1979; Becker &amp; Rosenstock, 1984)</vt:lpstr>
      <vt:lpstr>HEALTH BELIEF MODEL</vt:lpstr>
      <vt:lpstr>Health Belief Model</vt:lpstr>
      <vt:lpstr>Health Belief Model:  </vt:lpstr>
      <vt:lpstr>FFIT - Campaign</vt:lpstr>
      <vt:lpstr>The Football Fans in Training (FFIT) programme is a healthy living and weight loss programme that was carefully designed to appeal to men.  </vt:lpstr>
      <vt:lpstr>Wych et al. (2015). </vt:lpstr>
      <vt:lpstr>FFIT - Documentary of FFIT in its early days, from BBC Scotland</vt:lpstr>
      <vt:lpstr>Self Efficacy Theory (Bandura, 1986; 1997)</vt:lpstr>
      <vt:lpstr>Outline</vt:lpstr>
      <vt:lpstr>Self-efficacy</vt:lpstr>
      <vt:lpstr>Self-efficacy</vt:lpstr>
      <vt:lpstr>Example</vt:lpstr>
      <vt:lpstr>Sources of Self-Efficacy</vt:lpstr>
      <vt:lpstr>In relation to the FFIT video?</vt:lpstr>
      <vt:lpstr>Mastery Experiences</vt:lpstr>
      <vt:lpstr>Vicarious Experiences</vt:lpstr>
      <vt:lpstr>Verbal Persuasion</vt:lpstr>
      <vt:lpstr>Physiological/Affective States </vt:lpstr>
      <vt:lpstr>References</vt:lpstr>
      <vt:lpstr>SDT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2020-10-28T21:54:37Z</dcterms:created>
  <dcterms:modified xsi:type="dcterms:W3CDTF">2020-11-27T10:44:10Z</dcterms:modified>
</cp:coreProperties>
</file>