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7F47A5-A58B-2BFE-9D60-545661518B14}" v="143" dt="2025-12-08T09:52:46.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8ABEAF0-1A07-4D60-81A9-8C6B6533BA5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9815709-149A-43F4-9DFD-E23A8CCD6517}">
      <dgm:prSet/>
      <dgm:spPr/>
      <dgm:t>
        <a:bodyPr/>
        <a:lstStyle/>
        <a:p>
          <a:r>
            <a:rPr lang="en-US"/>
            <a:t>On-demand convenience services permeate the world, thus gives birth to growing demand of these services (Mintel, 2024).</a:t>
          </a:r>
        </a:p>
      </dgm:t>
    </dgm:pt>
    <dgm:pt modelId="{478BC053-25EE-4BEE-8989-F837BE420EAB}" type="parTrans" cxnId="{9A3C23B2-89C2-4D54-BAC6-C20D6006A274}">
      <dgm:prSet/>
      <dgm:spPr/>
      <dgm:t>
        <a:bodyPr/>
        <a:lstStyle/>
        <a:p>
          <a:endParaRPr lang="en-US"/>
        </a:p>
      </dgm:t>
    </dgm:pt>
    <dgm:pt modelId="{7CF2095C-0A67-46D1-8B22-466373A33A01}" type="sibTrans" cxnId="{9A3C23B2-89C2-4D54-BAC6-C20D6006A274}">
      <dgm:prSet/>
      <dgm:spPr/>
      <dgm:t>
        <a:bodyPr/>
        <a:lstStyle/>
        <a:p>
          <a:endParaRPr lang="en-US"/>
        </a:p>
      </dgm:t>
    </dgm:pt>
    <dgm:pt modelId="{B1B4DAB3-3715-4EAA-8CA6-9BBE10DCA51F}">
      <dgm:prSet/>
      <dgm:spPr/>
      <dgm:t>
        <a:bodyPr/>
        <a:lstStyle/>
        <a:p>
          <a:r>
            <a:rPr lang="en-US"/>
            <a:t>The use of chemical-operated traditional car wash is becoming less popular (YouGov, 2024). </a:t>
          </a:r>
        </a:p>
      </dgm:t>
    </dgm:pt>
    <dgm:pt modelId="{489B74D4-898D-49B9-8164-507392652F14}" type="parTrans" cxnId="{0DAA0F5F-EF33-4446-A80E-C487154B06BE}">
      <dgm:prSet/>
      <dgm:spPr/>
      <dgm:t>
        <a:bodyPr/>
        <a:lstStyle/>
        <a:p>
          <a:endParaRPr lang="en-US"/>
        </a:p>
      </dgm:t>
    </dgm:pt>
    <dgm:pt modelId="{7DA6FA83-11BA-4D9A-BD58-AE4CDB2071C3}" type="sibTrans" cxnId="{0DAA0F5F-EF33-4446-A80E-C487154B06BE}">
      <dgm:prSet/>
      <dgm:spPr/>
      <dgm:t>
        <a:bodyPr/>
        <a:lstStyle/>
        <a:p>
          <a:endParaRPr lang="en-US"/>
        </a:p>
      </dgm:t>
    </dgm:pt>
    <dgm:pt modelId="{5C1C8B08-5924-4C41-8902-170689591D69}">
      <dgm:prSet/>
      <dgm:spPr/>
      <dgm:t>
        <a:bodyPr/>
        <a:lstStyle/>
        <a:p>
          <a:r>
            <a:rPr lang="en-US"/>
            <a:t>Mobile services are very attractive to households that are time-poor and busy at work (PwC, 2023). </a:t>
          </a:r>
          <a:br>
            <a:rPr lang="en-US"/>
          </a:br>
          <a:endParaRPr lang="en-US"/>
        </a:p>
      </dgm:t>
    </dgm:pt>
    <dgm:pt modelId="{3EBF87F6-E926-4ABF-9972-EA412E1F9365}" type="parTrans" cxnId="{A44E18C2-2835-45C5-8D76-BFE1E6C630CF}">
      <dgm:prSet/>
      <dgm:spPr/>
      <dgm:t>
        <a:bodyPr/>
        <a:lstStyle/>
        <a:p>
          <a:endParaRPr lang="en-US"/>
        </a:p>
      </dgm:t>
    </dgm:pt>
    <dgm:pt modelId="{8B8F6CFD-4BB8-46F8-BAD7-78CFAE1BF5B7}" type="sibTrans" cxnId="{A44E18C2-2835-45C5-8D76-BFE1E6C630CF}">
      <dgm:prSet/>
      <dgm:spPr/>
      <dgm:t>
        <a:bodyPr/>
        <a:lstStyle/>
        <a:p>
          <a:endParaRPr lang="en-US"/>
        </a:p>
      </dgm:t>
    </dgm:pt>
    <dgm:pt modelId="{2AB09443-7AB3-4C67-A7A8-31F3F3EA55C0}" type="pres">
      <dgm:prSet presAssocID="{38ABEAF0-1A07-4D60-81A9-8C6B6533BA57}" presName="linear" presStyleCnt="0">
        <dgm:presLayoutVars>
          <dgm:animLvl val="lvl"/>
          <dgm:resizeHandles val="exact"/>
        </dgm:presLayoutVars>
      </dgm:prSet>
      <dgm:spPr/>
    </dgm:pt>
    <dgm:pt modelId="{CDF33D6F-A8D2-4C60-B2CB-29F6FB8B2B86}" type="pres">
      <dgm:prSet presAssocID="{B9815709-149A-43F4-9DFD-E23A8CCD6517}" presName="parentText" presStyleLbl="node1" presStyleIdx="0" presStyleCnt="3">
        <dgm:presLayoutVars>
          <dgm:chMax val="0"/>
          <dgm:bulletEnabled val="1"/>
        </dgm:presLayoutVars>
      </dgm:prSet>
      <dgm:spPr/>
    </dgm:pt>
    <dgm:pt modelId="{181BCB28-A585-420D-8144-386420BA4D46}" type="pres">
      <dgm:prSet presAssocID="{7CF2095C-0A67-46D1-8B22-466373A33A01}" presName="spacer" presStyleCnt="0"/>
      <dgm:spPr/>
    </dgm:pt>
    <dgm:pt modelId="{89C409F2-060D-4040-A194-F449063B57C9}" type="pres">
      <dgm:prSet presAssocID="{B1B4DAB3-3715-4EAA-8CA6-9BBE10DCA51F}" presName="parentText" presStyleLbl="node1" presStyleIdx="1" presStyleCnt="3">
        <dgm:presLayoutVars>
          <dgm:chMax val="0"/>
          <dgm:bulletEnabled val="1"/>
        </dgm:presLayoutVars>
      </dgm:prSet>
      <dgm:spPr/>
    </dgm:pt>
    <dgm:pt modelId="{79C83EFD-491B-47E5-9CB5-D231F7424446}" type="pres">
      <dgm:prSet presAssocID="{7DA6FA83-11BA-4D9A-BD58-AE4CDB2071C3}" presName="spacer" presStyleCnt="0"/>
      <dgm:spPr/>
    </dgm:pt>
    <dgm:pt modelId="{E3BDD123-A8E7-4D81-BAF2-DBD6E4EE8948}" type="pres">
      <dgm:prSet presAssocID="{5C1C8B08-5924-4C41-8902-170689591D69}" presName="parentText" presStyleLbl="node1" presStyleIdx="2" presStyleCnt="3">
        <dgm:presLayoutVars>
          <dgm:chMax val="0"/>
          <dgm:bulletEnabled val="1"/>
        </dgm:presLayoutVars>
      </dgm:prSet>
      <dgm:spPr/>
    </dgm:pt>
  </dgm:ptLst>
  <dgm:cxnLst>
    <dgm:cxn modelId="{0F24FD5D-1191-4AAC-B59C-D6E95EEA884B}" type="presOf" srcId="{5C1C8B08-5924-4C41-8902-170689591D69}" destId="{E3BDD123-A8E7-4D81-BAF2-DBD6E4EE8948}" srcOrd="0" destOrd="0" presId="urn:microsoft.com/office/officeart/2005/8/layout/vList2"/>
    <dgm:cxn modelId="{0DAA0F5F-EF33-4446-A80E-C487154B06BE}" srcId="{38ABEAF0-1A07-4D60-81A9-8C6B6533BA57}" destId="{B1B4DAB3-3715-4EAA-8CA6-9BBE10DCA51F}" srcOrd="1" destOrd="0" parTransId="{489B74D4-898D-49B9-8164-507392652F14}" sibTransId="{7DA6FA83-11BA-4D9A-BD58-AE4CDB2071C3}"/>
    <dgm:cxn modelId="{30147D48-C157-4490-AC03-ABC7D5762AA6}" type="presOf" srcId="{38ABEAF0-1A07-4D60-81A9-8C6B6533BA57}" destId="{2AB09443-7AB3-4C67-A7A8-31F3F3EA55C0}" srcOrd="0" destOrd="0" presId="urn:microsoft.com/office/officeart/2005/8/layout/vList2"/>
    <dgm:cxn modelId="{A41EA4A0-082C-4434-8270-44FC30F99269}" type="presOf" srcId="{B9815709-149A-43F4-9DFD-E23A8CCD6517}" destId="{CDF33D6F-A8D2-4C60-B2CB-29F6FB8B2B86}" srcOrd="0" destOrd="0" presId="urn:microsoft.com/office/officeart/2005/8/layout/vList2"/>
    <dgm:cxn modelId="{9A3C23B2-89C2-4D54-BAC6-C20D6006A274}" srcId="{38ABEAF0-1A07-4D60-81A9-8C6B6533BA57}" destId="{B9815709-149A-43F4-9DFD-E23A8CCD6517}" srcOrd="0" destOrd="0" parTransId="{478BC053-25EE-4BEE-8989-F837BE420EAB}" sibTransId="{7CF2095C-0A67-46D1-8B22-466373A33A01}"/>
    <dgm:cxn modelId="{A44E18C2-2835-45C5-8D76-BFE1E6C630CF}" srcId="{38ABEAF0-1A07-4D60-81A9-8C6B6533BA57}" destId="{5C1C8B08-5924-4C41-8902-170689591D69}" srcOrd="2" destOrd="0" parTransId="{3EBF87F6-E926-4ABF-9972-EA412E1F9365}" sibTransId="{8B8F6CFD-4BB8-46F8-BAD7-78CFAE1BF5B7}"/>
    <dgm:cxn modelId="{B6D7A3F9-565B-4D8B-BFB4-5882D1A1204D}" type="presOf" srcId="{B1B4DAB3-3715-4EAA-8CA6-9BBE10DCA51F}" destId="{89C409F2-060D-4040-A194-F449063B57C9}" srcOrd="0" destOrd="0" presId="urn:microsoft.com/office/officeart/2005/8/layout/vList2"/>
    <dgm:cxn modelId="{CF205A54-7B51-4CF3-8C9C-0824C4FDF507}" type="presParOf" srcId="{2AB09443-7AB3-4C67-A7A8-31F3F3EA55C0}" destId="{CDF33D6F-A8D2-4C60-B2CB-29F6FB8B2B86}" srcOrd="0" destOrd="0" presId="urn:microsoft.com/office/officeart/2005/8/layout/vList2"/>
    <dgm:cxn modelId="{6A337E1A-AB67-4681-8A88-5DD9D4A936D5}" type="presParOf" srcId="{2AB09443-7AB3-4C67-A7A8-31F3F3EA55C0}" destId="{181BCB28-A585-420D-8144-386420BA4D46}" srcOrd="1" destOrd="0" presId="urn:microsoft.com/office/officeart/2005/8/layout/vList2"/>
    <dgm:cxn modelId="{58AE403E-DBD5-4B40-9656-A2285EB16DEE}" type="presParOf" srcId="{2AB09443-7AB3-4C67-A7A8-31F3F3EA55C0}" destId="{89C409F2-060D-4040-A194-F449063B57C9}" srcOrd="2" destOrd="0" presId="urn:microsoft.com/office/officeart/2005/8/layout/vList2"/>
    <dgm:cxn modelId="{E10FA19F-5B1A-4235-B45A-005B85CF5650}" type="presParOf" srcId="{2AB09443-7AB3-4C67-A7A8-31F3F3EA55C0}" destId="{79C83EFD-491B-47E5-9CB5-D231F7424446}" srcOrd="3" destOrd="0" presId="urn:microsoft.com/office/officeart/2005/8/layout/vList2"/>
    <dgm:cxn modelId="{FAE326A2-B049-4B79-BE9A-B96C4067B9F7}" type="presParOf" srcId="{2AB09443-7AB3-4C67-A7A8-31F3F3EA55C0}" destId="{E3BDD123-A8E7-4D81-BAF2-DBD6E4EE894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916327-E620-4081-9B43-E387297937F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232B789-6267-457D-B0C9-62FE06940595}">
      <dgm:prSet/>
      <dgm:spPr/>
      <dgm:t>
        <a:bodyPr/>
        <a:lstStyle/>
        <a:p>
          <a:r>
            <a:rPr lang="en-US"/>
            <a:t>CleanRide is fitting in significant sustainability and convenience trends (Deloitte, 2023). </a:t>
          </a:r>
        </a:p>
      </dgm:t>
    </dgm:pt>
    <dgm:pt modelId="{3DDA255E-401E-41C3-BF5E-387423D36DB9}" type="parTrans" cxnId="{067713DF-0E79-40FE-B49C-AF4CC73E39FD}">
      <dgm:prSet/>
      <dgm:spPr/>
      <dgm:t>
        <a:bodyPr/>
        <a:lstStyle/>
        <a:p>
          <a:endParaRPr lang="en-US"/>
        </a:p>
      </dgm:t>
    </dgm:pt>
    <dgm:pt modelId="{B6658496-1565-439A-B735-7F619366E3BE}" type="sibTrans" cxnId="{067713DF-0E79-40FE-B49C-AF4CC73E39FD}">
      <dgm:prSet/>
      <dgm:spPr/>
      <dgm:t>
        <a:bodyPr/>
        <a:lstStyle/>
        <a:p>
          <a:endParaRPr lang="en-US"/>
        </a:p>
      </dgm:t>
    </dgm:pt>
    <dgm:pt modelId="{D0BA043F-8B1A-48F7-93D6-433F3AD19EEC}">
      <dgm:prSet/>
      <dgm:spPr/>
      <dgm:t>
        <a:bodyPr/>
        <a:lstStyle/>
        <a:p>
          <a:r>
            <a:rPr lang="en-US"/>
            <a:t>Overall, the PESTEL factors are encouraging the launch rather positively. </a:t>
          </a:r>
        </a:p>
      </dgm:t>
    </dgm:pt>
    <dgm:pt modelId="{AEDCA3D3-0E2B-4588-A55A-0B9BDB026DBD}" type="parTrans" cxnId="{2CE1E930-9FEA-4014-A014-AEC9AFDFEB1B}">
      <dgm:prSet/>
      <dgm:spPr/>
      <dgm:t>
        <a:bodyPr/>
        <a:lstStyle/>
        <a:p>
          <a:endParaRPr lang="en-US"/>
        </a:p>
      </dgm:t>
    </dgm:pt>
    <dgm:pt modelId="{7B169F6F-D196-4ECE-A903-1DB836626188}" type="sibTrans" cxnId="{2CE1E930-9FEA-4014-A014-AEC9AFDFEB1B}">
      <dgm:prSet/>
      <dgm:spPr/>
      <dgm:t>
        <a:bodyPr/>
        <a:lstStyle/>
        <a:p>
          <a:endParaRPr lang="en-US"/>
        </a:p>
      </dgm:t>
    </dgm:pt>
    <dgm:pt modelId="{A2AE2A4C-787D-4E99-991C-B89EF37876A6}">
      <dgm:prSet/>
      <dgm:spPr/>
      <dgm:t>
        <a:bodyPr/>
        <a:lstStyle/>
        <a:p>
          <a:r>
            <a:rPr lang="en-US"/>
            <a:t>Marketing strategy helps in ensuring the has-been visibility and customers retention. </a:t>
          </a:r>
        </a:p>
      </dgm:t>
    </dgm:pt>
    <dgm:pt modelId="{E5A4B49D-3A9D-49FE-81D3-C45F6C5768AC}" type="parTrans" cxnId="{808D0AA3-3364-46CD-B039-6B75A7675D95}">
      <dgm:prSet/>
      <dgm:spPr/>
      <dgm:t>
        <a:bodyPr/>
        <a:lstStyle/>
        <a:p>
          <a:endParaRPr lang="en-US"/>
        </a:p>
      </dgm:t>
    </dgm:pt>
    <dgm:pt modelId="{2395DDFB-56D7-49C9-A50A-F44B6997872E}" type="sibTrans" cxnId="{808D0AA3-3364-46CD-B039-6B75A7675D95}">
      <dgm:prSet/>
      <dgm:spPr/>
      <dgm:t>
        <a:bodyPr/>
        <a:lstStyle/>
        <a:p>
          <a:endParaRPr lang="en-US"/>
        </a:p>
      </dgm:t>
    </dgm:pt>
    <dgm:pt modelId="{1B643835-8DD7-408F-8D9F-CA455D668571}">
      <dgm:prSet/>
      <dgm:spPr/>
      <dgm:t>
        <a:bodyPr/>
        <a:lstStyle/>
        <a:p>
          <a:r>
            <a:rPr lang="en-US"/>
            <a:t>CleanRide can extend its viability by using the lean financial model. </a:t>
          </a:r>
        </a:p>
      </dgm:t>
    </dgm:pt>
    <dgm:pt modelId="{F1EB1E45-A2DC-4428-BA10-C90D60258DC7}" type="parTrans" cxnId="{DF830470-F34A-4593-A1E4-D428C3277291}">
      <dgm:prSet/>
      <dgm:spPr/>
      <dgm:t>
        <a:bodyPr/>
        <a:lstStyle/>
        <a:p>
          <a:endParaRPr lang="en-US"/>
        </a:p>
      </dgm:t>
    </dgm:pt>
    <dgm:pt modelId="{A48FCE37-1B36-43E3-900F-87435BBD9A10}" type="sibTrans" cxnId="{DF830470-F34A-4593-A1E4-D428C3277291}">
      <dgm:prSet/>
      <dgm:spPr/>
      <dgm:t>
        <a:bodyPr/>
        <a:lstStyle/>
        <a:p>
          <a:endParaRPr lang="en-US"/>
        </a:p>
      </dgm:t>
    </dgm:pt>
    <dgm:pt modelId="{64810481-6188-4216-8B0B-068DE7CCF54E}">
      <dgm:prSet/>
      <dgm:spPr/>
      <dgm:t>
        <a:bodyPr/>
        <a:lstStyle/>
        <a:p>
          <a:r>
            <a:rPr lang="en-US"/>
            <a:t>There is a huge potential of CleanRide development in the long run of the congested service sector in London.</a:t>
          </a:r>
        </a:p>
      </dgm:t>
    </dgm:pt>
    <dgm:pt modelId="{D2148E48-F6F5-416F-8AAB-226A8EBC977C}" type="parTrans" cxnId="{65AC2704-021D-47AA-909B-61157B2C08A1}">
      <dgm:prSet/>
      <dgm:spPr/>
      <dgm:t>
        <a:bodyPr/>
        <a:lstStyle/>
        <a:p>
          <a:endParaRPr lang="en-US"/>
        </a:p>
      </dgm:t>
    </dgm:pt>
    <dgm:pt modelId="{FB6F046B-5060-49CA-9DCA-6CBFC4C7D662}" type="sibTrans" cxnId="{65AC2704-021D-47AA-909B-61157B2C08A1}">
      <dgm:prSet/>
      <dgm:spPr/>
      <dgm:t>
        <a:bodyPr/>
        <a:lstStyle/>
        <a:p>
          <a:endParaRPr lang="en-US"/>
        </a:p>
      </dgm:t>
    </dgm:pt>
    <dgm:pt modelId="{AEC25F0E-59A2-408C-97E8-1EDA081B6638}" type="pres">
      <dgm:prSet presAssocID="{67916327-E620-4081-9B43-E387297937FE}" presName="root" presStyleCnt="0">
        <dgm:presLayoutVars>
          <dgm:dir/>
          <dgm:resizeHandles val="exact"/>
        </dgm:presLayoutVars>
      </dgm:prSet>
      <dgm:spPr/>
    </dgm:pt>
    <dgm:pt modelId="{55544510-565F-4A1F-8302-C29E3BD77238}" type="pres">
      <dgm:prSet presAssocID="{0232B789-6267-457D-B0C9-62FE06940595}" presName="compNode" presStyleCnt="0"/>
      <dgm:spPr/>
    </dgm:pt>
    <dgm:pt modelId="{25F54765-524D-48AA-9AA2-F7735CCF4E0B}" type="pres">
      <dgm:prSet presAssocID="{0232B789-6267-457D-B0C9-62FE06940595}" presName="bgRect" presStyleLbl="bgShp" presStyleIdx="0" presStyleCnt="5"/>
      <dgm:spPr/>
    </dgm:pt>
    <dgm:pt modelId="{94EA8C01-87C4-403B-AE15-7ABD9D426191}" type="pres">
      <dgm:prSet presAssocID="{0232B789-6267-457D-B0C9-62FE0694059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0E151962-FE91-432A-8A9B-3404D3C2CE29}" type="pres">
      <dgm:prSet presAssocID="{0232B789-6267-457D-B0C9-62FE06940595}" presName="spaceRect" presStyleCnt="0"/>
      <dgm:spPr/>
    </dgm:pt>
    <dgm:pt modelId="{6A5EB73F-545C-4F3F-B152-F7D520679410}" type="pres">
      <dgm:prSet presAssocID="{0232B789-6267-457D-B0C9-62FE06940595}" presName="parTx" presStyleLbl="revTx" presStyleIdx="0" presStyleCnt="5">
        <dgm:presLayoutVars>
          <dgm:chMax val="0"/>
          <dgm:chPref val="0"/>
        </dgm:presLayoutVars>
      </dgm:prSet>
      <dgm:spPr/>
    </dgm:pt>
    <dgm:pt modelId="{D8E31C6B-58DE-4649-B8DC-643FF809E06E}" type="pres">
      <dgm:prSet presAssocID="{B6658496-1565-439A-B735-7F619366E3BE}" presName="sibTrans" presStyleCnt="0"/>
      <dgm:spPr/>
    </dgm:pt>
    <dgm:pt modelId="{C0EC72EF-A6D1-469F-900B-E011C2D4CC27}" type="pres">
      <dgm:prSet presAssocID="{D0BA043F-8B1A-48F7-93D6-433F3AD19EEC}" presName="compNode" presStyleCnt="0"/>
      <dgm:spPr/>
    </dgm:pt>
    <dgm:pt modelId="{171B2EE7-CBB5-41F6-857F-1A19D097A5F0}" type="pres">
      <dgm:prSet presAssocID="{D0BA043F-8B1A-48F7-93D6-433F3AD19EEC}" presName="bgRect" presStyleLbl="bgShp" presStyleIdx="1" presStyleCnt="5"/>
      <dgm:spPr/>
    </dgm:pt>
    <dgm:pt modelId="{9AB18C83-B095-4616-87CE-493F96F3A482}" type="pres">
      <dgm:prSet presAssocID="{D0BA043F-8B1A-48F7-93D6-433F3AD19EE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t Air Balloon"/>
        </a:ext>
      </dgm:extLst>
    </dgm:pt>
    <dgm:pt modelId="{EDFBA842-D1B2-4A31-A354-6A06E7281FC7}" type="pres">
      <dgm:prSet presAssocID="{D0BA043F-8B1A-48F7-93D6-433F3AD19EEC}" presName="spaceRect" presStyleCnt="0"/>
      <dgm:spPr/>
    </dgm:pt>
    <dgm:pt modelId="{F5AA1BFC-0CE7-4387-800B-2A843923DE4C}" type="pres">
      <dgm:prSet presAssocID="{D0BA043F-8B1A-48F7-93D6-433F3AD19EEC}" presName="parTx" presStyleLbl="revTx" presStyleIdx="1" presStyleCnt="5">
        <dgm:presLayoutVars>
          <dgm:chMax val="0"/>
          <dgm:chPref val="0"/>
        </dgm:presLayoutVars>
      </dgm:prSet>
      <dgm:spPr/>
    </dgm:pt>
    <dgm:pt modelId="{04C46D7A-9A1D-4D5E-AC22-C711A73C371F}" type="pres">
      <dgm:prSet presAssocID="{7B169F6F-D196-4ECE-A903-1DB836626188}" presName="sibTrans" presStyleCnt="0"/>
      <dgm:spPr/>
    </dgm:pt>
    <dgm:pt modelId="{ADD58088-59FE-4D3C-BBF9-6F7F3A831C79}" type="pres">
      <dgm:prSet presAssocID="{A2AE2A4C-787D-4E99-991C-B89EF37876A6}" presName="compNode" presStyleCnt="0"/>
      <dgm:spPr/>
    </dgm:pt>
    <dgm:pt modelId="{79479221-61BC-4949-AB42-82E957F6B72C}" type="pres">
      <dgm:prSet presAssocID="{A2AE2A4C-787D-4E99-991C-B89EF37876A6}" presName="bgRect" presStyleLbl="bgShp" presStyleIdx="2" presStyleCnt="5"/>
      <dgm:spPr/>
    </dgm:pt>
    <dgm:pt modelId="{BEB25B66-F825-4430-8C39-620DADF7F3E5}" type="pres">
      <dgm:prSet presAssocID="{A2AE2A4C-787D-4E99-991C-B89EF37876A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37EA9E4E-4CE2-4417-B082-1D6C0135049E}" type="pres">
      <dgm:prSet presAssocID="{A2AE2A4C-787D-4E99-991C-B89EF37876A6}" presName="spaceRect" presStyleCnt="0"/>
      <dgm:spPr/>
    </dgm:pt>
    <dgm:pt modelId="{F0117E8A-52E6-43EB-8442-07504CD01F32}" type="pres">
      <dgm:prSet presAssocID="{A2AE2A4C-787D-4E99-991C-B89EF37876A6}" presName="parTx" presStyleLbl="revTx" presStyleIdx="2" presStyleCnt="5">
        <dgm:presLayoutVars>
          <dgm:chMax val="0"/>
          <dgm:chPref val="0"/>
        </dgm:presLayoutVars>
      </dgm:prSet>
      <dgm:spPr/>
    </dgm:pt>
    <dgm:pt modelId="{FC2B336A-E1EE-40C7-9BFF-2C5C29A3B1AF}" type="pres">
      <dgm:prSet presAssocID="{2395DDFB-56D7-49C9-A50A-F44B6997872E}" presName="sibTrans" presStyleCnt="0"/>
      <dgm:spPr/>
    </dgm:pt>
    <dgm:pt modelId="{AEA1F123-B096-4A4B-8A5A-9E6A7155F69C}" type="pres">
      <dgm:prSet presAssocID="{1B643835-8DD7-408F-8D9F-CA455D668571}" presName="compNode" presStyleCnt="0"/>
      <dgm:spPr/>
    </dgm:pt>
    <dgm:pt modelId="{242C4D4A-3ADF-4A87-AB33-EDD6D85BBBFF}" type="pres">
      <dgm:prSet presAssocID="{1B643835-8DD7-408F-8D9F-CA455D668571}" presName="bgRect" presStyleLbl="bgShp" presStyleIdx="3" presStyleCnt="5"/>
      <dgm:spPr/>
    </dgm:pt>
    <dgm:pt modelId="{12B6A117-483A-4752-BDDE-CB97FEAEBDD0}" type="pres">
      <dgm:prSet presAssocID="{1B643835-8DD7-408F-8D9F-CA455D6685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BE8BF9A7-9C7B-49E8-A093-0B853139BE4F}" type="pres">
      <dgm:prSet presAssocID="{1B643835-8DD7-408F-8D9F-CA455D668571}" presName="spaceRect" presStyleCnt="0"/>
      <dgm:spPr/>
    </dgm:pt>
    <dgm:pt modelId="{E0A884D9-0D30-4FEB-A605-85D62998C717}" type="pres">
      <dgm:prSet presAssocID="{1B643835-8DD7-408F-8D9F-CA455D668571}" presName="parTx" presStyleLbl="revTx" presStyleIdx="3" presStyleCnt="5">
        <dgm:presLayoutVars>
          <dgm:chMax val="0"/>
          <dgm:chPref val="0"/>
        </dgm:presLayoutVars>
      </dgm:prSet>
      <dgm:spPr/>
    </dgm:pt>
    <dgm:pt modelId="{E5137AA9-0BDA-4D9A-AC38-4880707D9842}" type="pres">
      <dgm:prSet presAssocID="{A48FCE37-1B36-43E3-900F-87435BBD9A10}" presName="sibTrans" presStyleCnt="0"/>
      <dgm:spPr/>
    </dgm:pt>
    <dgm:pt modelId="{113CCD4C-C0FE-478F-A485-CBCD76CAD7B9}" type="pres">
      <dgm:prSet presAssocID="{64810481-6188-4216-8B0B-068DE7CCF54E}" presName="compNode" presStyleCnt="0"/>
      <dgm:spPr/>
    </dgm:pt>
    <dgm:pt modelId="{61DDDCBB-C87A-4D10-A728-32820F4D93D6}" type="pres">
      <dgm:prSet presAssocID="{64810481-6188-4216-8B0B-068DE7CCF54E}" presName="bgRect" presStyleLbl="bgShp" presStyleIdx="4" presStyleCnt="5"/>
      <dgm:spPr/>
    </dgm:pt>
    <dgm:pt modelId="{0B97BE04-5F8C-4574-852E-BBCF66AE05DC}" type="pres">
      <dgm:prSet presAssocID="{64810481-6188-4216-8B0B-068DE7CCF54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rain"/>
        </a:ext>
      </dgm:extLst>
    </dgm:pt>
    <dgm:pt modelId="{CC50D580-1F64-477C-A733-87A9975CC632}" type="pres">
      <dgm:prSet presAssocID="{64810481-6188-4216-8B0B-068DE7CCF54E}" presName="spaceRect" presStyleCnt="0"/>
      <dgm:spPr/>
    </dgm:pt>
    <dgm:pt modelId="{C0651B17-4D10-418C-AD47-BC895FDD69DF}" type="pres">
      <dgm:prSet presAssocID="{64810481-6188-4216-8B0B-068DE7CCF54E}" presName="parTx" presStyleLbl="revTx" presStyleIdx="4" presStyleCnt="5">
        <dgm:presLayoutVars>
          <dgm:chMax val="0"/>
          <dgm:chPref val="0"/>
        </dgm:presLayoutVars>
      </dgm:prSet>
      <dgm:spPr/>
    </dgm:pt>
  </dgm:ptLst>
  <dgm:cxnLst>
    <dgm:cxn modelId="{65AC2704-021D-47AA-909B-61157B2C08A1}" srcId="{67916327-E620-4081-9B43-E387297937FE}" destId="{64810481-6188-4216-8B0B-068DE7CCF54E}" srcOrd="4" destOrd="0" parTransId="{D2148E48-F6F5-416F-8AAB-226A8EBC977C}" sibTransId="{FB6F046B-5060-49CA-9DCA-6CBFC4C7D662}"/>
    <dgm:cxn modelId="{7CF2E823-E427-4E20-86A6-2AE9947D49A1}" type="presOf" srcId="{0232B789-6267-457D-B0C9-62FE06940595}" destId="{6A5EB73F-545C-4F3F-B152-F7D520679410}" srcOrd="0" destOrd="0" presId="urn:microsoft.com/office/officeart/2018/2/layout/IconVerticalSolidList"/>
    <dgm:cxn modelId="{2CE1E930-9FEA-4014-A014-AEC9AFDFEB1B}" srcId="{67916327-E620-4081-9B43-E387297937FE}" destId="{D0BA043F-8B1A-48F7-93D6-433F3AD19EEC}" srcOrd="1" destOrd="0" parTransId="{AEDCA3D3-0E2B-4588-A55A-0B9BDB026DBD}" sibTransId="{7B169F6F-D196-4ECE-A903-1DB836626188}"/>
    <dgm:cxn modelId="{84762336-FF2D-4D0A-8D37-5FB0A70E2B96}" type="presOf" srcId="{A2AE2A4C-787D-4E99-991C-B89EF37876A6}" destId="{F0117E8A-52E6-43EB-8442-07504CD01F32}" srcOrd="0" destOrd="0" presId="urn:microsoft.com/office/officeart/2018/2/layout/IconVerticalSolidList"/>
    <dgm:cxn modelId="{7928B93B-7F5E-4F15-8565-FFECE917950F}" type="presOf" srcId="{67916327-E620-4081-9B43-E387297937FE}" destId="{AEC25F0E-59A2-408C-97E8-1EDA081B6638}" srcOrd="0" destOrd="0" presId="urn:microsoft.com/office/officeart/2018/2/layout/IconVerticalSolidList"/>
    <dgm:cxn modelId="{DF830470-F34A-4593-A1E4-D428C3277291}" srcId="{67916327-E620-4081-9B43-E387297937FE}" destId="{1B643835-8DD7-408F-8D9F-CA455D668571}" srcOrd="3" destOrd="0" parTransId="{F1EB1E45-A2DC-4428-BA10-C90D60258DC7}" sibTransId="{A48FCE37-1B36-43E3-900F-87435BBD9A10}"/>
    <dgm:cxn modelId="{0F7F2972-48A5-4997-846A-64AA8F2124ED}" type="presOf" srcId="{1B643835-8DD7-408F-8D9F-CA455D668571}" destId="{E0A884D9-0D30-4FEB-A605-85D62998C717}" srcOrd="0" destOrd="0" presId="urn:microsoft.com/office/officeart/2018/2/layout/IconVerticalSolidList"/>
    <dgm:cxn modelId="{808D0AA3-3364-46CD-B039-6B75A7675D95}" srcId="{67916327-E620-4081-9B43-E387297937FE}" destId="{A2AE2A4C-787D-4E99-991C-B89EF37876A6}" srcOrd="2" destOrd="0" parTransId="{E5A4B49D-3A9D-49FE-81D3-C45F6C5768AC}" sibTransId="{2395DDFB-56D7-49C9-A50A-F44B6997872E}"/>
    <dgm:cxn modelId="{2EBAA5BB-CE06-4BD6-83F0-882BEF1FCC12}" type="presOf" srcId="{64810481-6188-4216-8B0B-068DE7CCF54E}" destId="{C0651B17-4D10-418C-AD47-BC895FDD69DF}" srcOrd="0" destOrd="0" presId="urn:microsoft.com/office/officeart/2018/2/layout/IconVerticalSolidList"/>
    <dgm:cxn modelId="{367B6ABC-BF6F-4E39-B705-7525DEF7512B}" type="presOf" srcId="{D0BA043F-8B1A-48F7-93D6-433F3AD19EEC}" destId="{F5AA1BFC-0CE7-4387-800B-2A843923DE4C}" srcOrd="0" destOrd="0" presId="urn:microsoft.com/office/officeart/2018/2/layout/IconVerticalSolidList"/>
    <dgm:cxn modelId="{067713DF-0E79-40FE-B49C-AF4CC73E39FD}" srcId="{67916327-E620-4081-9B43-E387297937FE}" destId="{0232B789-6267-457D-B0C9-62FE06940595}" srcOrd="0" destOrd="0" parTransId="{3DDA255E-401E-41C3-BF5E-387423D36DB9}" sibTransId="{B6658496-1565-439A-B735-7F619366E3BE}"/>
    <dgm:cxn modelId="{D83C6CA1-93E4-40C3-AB43-88E61AD54C18}" type="presParOf" srcId="{AEC25F0E-59A2-408C-97E8-1EDA081B6638}" destId="{55544510-565F-4A1F-8302-C29E3BD77238}" srcOrd="0" destOrd="0" presId="urn:microsoft.com/office/officeart/2018/2/layout/IconVerticalSolidList"/>
    <dgm:cxn modelId="{70890962-B7D2-46C6-B17B-D61079671734}" type="presParOf" srcId="{55544510-565F-4A1F-8302-C29E3BD77238}" destId="{25F54765-524D-48AA-9AA2-F7735CCF4E0B}" srcOrd="0" destOrd="0" presId="urn:microsoft.com/office/officeart/2018/2/layout/IconVerticalSolidList"/>
    <dgm:cxn modelId="{74F57365-A761-4902-9A38-4549A2CA83DC}" type="presParOf" srcId="{55544510-565F-4A1F-8302-C29E3BD77238}" destId="{94EA8C01-87C4-403B-AE15-7ABD9D426191}" srcOrd="1" destOrd="0" presId="urn:microsoft.com/office/officeart/2018/2/layout/IconVerticalSolidList"/>
    <dgm:cxn modelId="{A22CC3B0-8A84-444E-9691-A6251D60559B}" type="presParOf" srcId="{55544510-565F-4A1F-8302-C29E3BD77238}" destId="{0E151962-FE91-432A-8A9B-3404D3C2CE29}" srcOrd="2" destOrd="0" presId="urn:microsoft.com/office/officeart/2018/2/layout/IconVerticalSolidList"/>
    <dgm:cxn modelId="{CBB49C6D-1150-4C23-BFF4-68C66112D4BD}" type="presParOf" srcId="{55544510-565F-4A1F-8302-C29E3BD77238}" destId="{6A5EB73F-545C-4F3F-B152-F7D520679410}" srcOrd="3" destOrd="0" presId="urn:microsoft.com/office/officeart/2018/2/layout/IconVerticalSolidList"/>
    <dgm:cxn modelId="{EE473DC1-6212-43DE-B5E0-D75CB30E5030}" type="presParOf" srcId="{AEC25F0E-59A2-408C-97E8-1EDA081B6638}" destId="{D8E31C6B-58DE-4649-B8DC-643FF809E06E}" srcOrd="1" destOrd="0" presId="urn:microsoft.com/office/officeart/2018/2/layout/IconVerticalSolidList"/>
    <dgm:cxn modelId="{AE08A052-67CF-43C2-96DB-2355761E3216}" type="presParOf" srcId="{AEC25F0E-59A2-408C-97E8-1EDA081B6638}" destId="{C0EC72EF-A6D1-469F-900B-E011C2D4CC27}" srcOrd="2" destOrd="0" presId="urn:microsoft.com/office/officeart/2018/2/layout/IconVerticalSolidList"/>
    <dgm:cxn modelId="{1AC2D17E-1A57-49BE-B202-7FA3592D86A5}" type="presParOf" srcId="{C0EC72EF-A6D1-469F-900B-E011C2D4CC27}" destId="{171B2EE7-CBB5-41F6-857F-1A19D097A5F0}" srcOrd="0" destOrd="0" presId="urn:microsoft.com/office/officeart/2018/2/layout/IconVerticalSolidList"/>
    <dgm:cxn modelId="{0B6AD294-F885-4B10-88EB-0C4ED8A2039B}" type="presParOf" srcId="{C0EC72EF-A6D1-469F-900B-E011C2D4CC27}" destId="{9AB18C83-B095-4616-87CE-493F96F3A482}" srcOrd="1" destOrd="0" presId="urn:microsoft.com/office/officeart/2018/2/layout/IconVerticalSolidList"/>
    <dgm:cxn modelId="{1581174C-8245-4B71-B44B-9CF9B0B83AF8}" type="presParOf" srcId="{C0EC72EF-A6D1-469F-900B-E011C2D4CC27}" destId="{EDFBA842-D1B2-4A31-A354-6A06E7281FC7}" srcOrd="2" destOrd="0" presId="urn:microsoft.com/office/officeart/2018/2/layout/IconVerticalSolidList"/>
    <dgm:cxn modelId="{21004C1A-BB41-49F5-9AEC-0D326956CA8E}" type="presParOf" srcId="{C0EC72EF-A6D1-469F-900B-E011C2D4CC27}" destId="{F5AA1BFC-0CE7-4387-800B-2A843923DE4C}" srcOrd="3" destOrd="0" presId="urn:microsoft.com/office/officeart/2018/2/layout/IconVerticalSolidList"/>
    <dgm:cxn modelId="{D124B207-F618-4CA9-ADC7-9480058BA8DF}" type="presParOf" srcId="{AEC25F0E-59A2-408C-97E8-1EDA081B6638}" destId="{04C46D7A-9A1D-4D5E-AC22-C711A73C371F}" srcOrd="3" destOrd="0" presId="urn:microsoft.com/office/officeart/2018/2/layout/IconVerticalSolidList"/>
    <dgm:cxn modelId="{7D42E77A-B3AB-4A01-AB64-7D4D1ADB0EF9}" type="presParOf" srcId="{AEC25F0E-59A2-408C-97E8-1EDA081B6638}" destId="{ADD58088-59FE-4D3C-BBF9-6F7F3A831C79}" srcOrd="4" destOrd="0" presId="urn:microsoft.com/office/officeart/2018/2/layout/IconVerticalSolidList"/>
    <dgm:cxn modelId="{A67E3E5F-4C0B-4D45-B671-861442CA2D6C}" type="presParOf" srcId="{ADD58088-59FE-4D3C-BBF9-6F7F3A831C79}" destId="{79479221-61BC-4949-AB42-82E957F6B72C}" srcOrd="0" destOrd="0" presId="urn:microsoft.com/office/officeart/2018/2/layout/IconVerticalSolidList"/>
    <dgm:cxn modelId="{F1ED5B52-AAC3-45DE-9EBE-AB20449354C5}" type="presParOf" srcId="{ADD58088-59FE-4D3C-BBF9-6F7F3A831C79}" destId="{BEB25B66-F825-4430-8C39-620DADF7F3E5}" srcOrd="1" destOrd="0" presId="urn:microsoft.com/office/officeart/2018/2/layout/IconVerticalSolidList"/>
    <dgm:cxn modelId="{D8516801-8A73-462E-8D54-0BCDFD87CD5F}" type="presParOf" srcId="{ADD58088-59FE-4D3C-BBF9-6F7F3A831C79}" destId="{37EA9E4E-4CE2-4417-B082-1D6C0135049E}" srcOrd="2" destOrd="0" presId="urn:microsoft.com/office/officeart/2018/2/layout/IconVerticalSolidList"/>
    <dgm:cxn modelId="{062CC300-3034-45F6-89AE-22A80EBBDED0}" type="presParOf" srcId="{ADD58088-59FE-4D3C-BBF9-6F7F3A831C79}" destId="{F0117E8A-52E6-43EB-8442-07504CD01F32}" srcOrd="3" destOrd="0" presId="urn:microsoft.com/office/officeart/2018/2/layout/IconVerticalSolidList"/>
    <dgm:cxn modelId="{3532FE5E-22F2-4672-BA61-FB45D46D455C}" type="presParOf" srcId="{AEC25F0E-59A2-408C-97E8-1EDA081B6638}" destId="{FC2B336A-E1EE-40C7-9BFF-2C5C29A3B1AF}" srcOrd="5" destOrd="0" presId="urn:microsoft.com/office/officeart/2018/2/layout/IconVerticalSolidList"/>
    <dgm:cxn modelId="{88DB9662-77B8-412A-8B7D-62F95CC8D35C}" type="presParOf" srcId="{AEC25F0E-59A2-408C-97E8-1EDA081B6638}" destId="{AEA1F123-B096-4A4B-8A5A-9E6A7155F69C}" srcOrd="6" destOrd="0" presId="urn:microsoft.com/office/officeart/2018/2/layout/IconVerticalSolidList"/>
    <dgm:cxn modelId="{2E7C980A-5CC9-462E-A426-EFA9CD07EDF1}" type="presParOf" srcId="{AEA1F123-B096-4A4B-8A5A-9E6A7155F69C}" destId="{242C4D4A-3ADF-4A87-AB33-EDD6D85BBBFF}" srcOrd="0" destOrd="0" presId="urn:microsoft.com/office/officeart/2018/2/layout/IconVerticalSolidList"/>
    <dgm:cxn modelId="{003BB949-7CCD-47D9-A766-1928D0B0428C}" type="presParOf" srcId="{AEA1F123-B096-4A4B-8A5A-9E6A7155F69C}" destId="{12B6A117-483A-4752-BDDE-CB97FEAEBDD0}" srcOrd="1" destOrd="0" presId="urn:microsoft.com/office/officeart/2018/2/layout/IconVerticalSolidList"/>
    <dgm:cxn modelId="{9F5D3ABB-D4D0-46D7-A6F0-C796781484FF}" type="presParOf" srcId="{AEA1F123-B096-4A4B-8A5A-9E6A7155F69C}" destId="{BE8BF9A7-9C7B-49E8-A093-0B853139BE4F}" srcOrd="2" destOrd="0" presId="urn:microsoft.com/office/officeart/2018/2/layout/IconVerticalSolidList"/>
    <dgm:cxn modelId="{EBF02A14-702C-4184-B6B0-E889E2A15307}" type="presParOf" srcId="{AEA1F123-B096-4A4B-8A5A-9E6A7155F69C}" destId="{E0A884D9-0D30-4FEB-A605-85D62998C717}" srcOrd="3" destOrd="0" presId="urn:microsoft.com/office/officeart/2018/2/layout/IconVerticalSolidList"/>
    <dgm:cxn modelId="{1D743955-CEE1-4BF8-AB87-9A8576F7014E}" type="presParOf" srcId="{AEC25F0E-59A2-408C-97E8-1EDA081B6638}" destId="{E5137AA9-0BDA-4D9A-AC38-4880707D9842}" srcOrd="7" destOrd="0" presId="urn:microsoft.com/office/officeart/2018/2/layout/IconVerticalSolidList"/>
    <dgm:cxn modelId="{31915ECD-29B7-46E9-A849-09FDE0A57CC0}" type="presParOf" srcId="{AEC25F0E-59A2-408C-97E8-1EDA081B6638}" destId="{113CCD4C-C0FE-478F-A485-CBCD76CAD7B9}" srcOrd="8" destOrd="0" presId="urn:microsoft.com/office/officeart/2018/2/layout/IconVerticalSolidList"/>
    <dgm:cxn modelId="{CA238B0E-4364-4AB0-8EBB-4559B1A0B69A}" type="presParOf" srcId="{113CCD4C-C0FE-478F-A485-CBCD76CAD7B9}" destId="{61DDDCBB-C87A-4D10-A728-32820F4D93D6}" srcOrd="0" destOrd="0" presId="urn:microsoft.com/office/officeart/2018/2/layout/IconVerticalSolidList"/>
    <dgm:cxn modelId="{245E6F12-5D1E-4CAD-87F1-49A306908E47}" type="presParOf" srcId="{113CCD4C-C0FE-478F-A485-CBCD76CAD7B9}" destId="{0B97BE04-5F8C-4574-852E-BBCF66AE05DC}" srcOrd="1" destOrd="0" presId="urn:microsoft.com/office/officeart/2018/2/layout/IconVerticalSolidList"/>
    <dgm:cxn modelId="{4C6A99ED-0FDF-4A8B-BE44-4012EE255E6A}" type="presParOf" srcId="{113CCD4C-C0FE-478F-A485-CBCD76CAD7B9}" destId="{CC50D580-1F64-477C-A733-87A9975CC632}" srcOrd="2" destOrd="0" presId="urn:microsoft.com/office/officeart/2018/2/layout/IconVerticalSolidList"/>
    <dgm:cxn modelId="{F0A051C0-48FB-4502-921C-171E2791C0C2}" type="presParOf" srcId="{113CCD4C-C0FE-478F-A485-CBCD76CAD7B9}" destId="{C0651B17-4D10-418C-AD47-BC895FDD69D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F33D6F-A8D2-4C60-B2CB-29F6FB8B2B86}">
      <dsp:nvSpPr>
        <dsp:cNvPr id="0" name=""/>
        <dsp:cNvSpPr/>
      </dsp:nvSpPr>
      <dsp:spPr>
        <a:xfrm>
          <a:off x="0" y="43006"/>
          <a:ext cx="6190459" cy="151866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On-demand convenience services permeate the world, thus gives birth to growing demand of these services (Mintel, 2024).</a:t>
          </a:r>
        </a:p>
      </dsp:txBody>
      <dsp:txXfrm>
        <a:off x="74135" y="117141"/>
        <a:ext cx="6042189" cy="1370390"/>
      </dsp:txXfrm>
    </dsp:sp>
    <dsp:sp modelId="{89C409F2-060D-4040-A194-F449063B57C9}">
      <dsp:nvSpPr>
        <dsp:cNvPr id="0" name=""/>
        <dsp:cNvSpPr/>
      </dsp:nvSpPr>
      <dsp:spPr>
        <a:xfrm>
          <a:off x="0" y="1625026"/>
          <a:ext cx="6190459" cy="1518660"/>
        </a:xfrm>
        <a:prstGeom prst="roundRec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use of chemical-operated traditional car wash is becoming less popular (YouGov, 2024). </a:t>
          </a:r>
        </a:p>
      </dsp:txBody>
      <dsp:txXfrm>
        <a:off x="74135" y="1699161"/>
        <a:ext cx="6042189" cy="1370390"/>
      </dsp:txXfrm>
    </dsp:sp>
    <dsp:sp modelId="{E3BDD123-A8E7-4D81-BAF2-DBD6E4EE8948}">
      <dsp:nvSpPr>
        <dsp:cNvPr id="0" name=""/>
        <dsp:cNvSpPr/>
      </dsp:nvSpPr>
      <dsp:spPr>
        <a:xfrm>
          <a:off x="0" y="3207046"/>
          <a:ext cx="6190459" cy="1518660"/>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Mobile services are very attractive to households that are time-poor and busy at work (PwC, 2023). </a:t>
          </a:r>
          <a:br>
            <a:rPr lang="en-US" sz="2200" kern="1200"/>
          </a:br>
          <a:endParaRPr lang="en-US" sz="2200" kern="1200"/>
        </a:p>
      </dsp:txBody>
      <dsp:txXfrm>
        <a:off x="74135" y="3281181"/>
        <a:ext cx="6042189" cy="13703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F54765-524D-48AA-9AA2-F7735CCF4E0B}">
      <dsp:nvSpPr>
        <dsp:cNvPr id="0" name=""/>
        <dsp:cNvSpPr/>
      </dsp:nvSpPr>
      <dsp:spPr>
        <a:xfrm>
          <a:off x="0" y="3725"/>
          <a:ext cx="6190459" cy="79354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A8C01-87C4-403B-AE15-7ABD9D426191}">
      <dsp:nvSpPr>
        <dsp:cNvPr id="0" name=""/>
        <dsp:cNvSpPr/>
      </dsp:nvSpPr>
      <dsp:spPr>
        <a:xfrm>
          <a:off x="240046" y="182272"/>
          <a:ext cx="436449" cy="4364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5EB73F-545C-4F3F-B152-F7D520679410}">
      <dsp:nvSpPr>
        <dsp:cNvPr id="0" name=""/>
        <dsp:cNvSpPr/>
      </dsp:nvSpPr>
      <dsp:spPr>
        <a:xfrm>
          <a:off x="916542" y="3725"/>
          <a:ext cx="5273916" cy="793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983" tIns="83983" rIns="83983" bIns="83983" numCol="1" spcCol="1270" anchor="ctr" anchorCtr="0">
          <a:noAutofit/>
        </a:bodyPr>
        <a:lstStyle/>
        <a:p>
          <a:pPr marL="0" lvl="0" indent="0" algn="l" defTabSz="666750">
            <a:lnSpc>
              <a:spcPct val="90000"/>
            </a:lnSpc>
            <a:spcBef>
              <a:spcPct val="0"/>
            </a:spcBef>
            <a:spcAft>
              <a:spcPct val="35000"/>
            </a:spcAft>
            <a:buNone/>
          </a:pPr>
          <a:r>
            <a:rPr lang="en-US" sz="1500" kern="1200"/>
            <a:t>CleanRide is fitting in significant sustainability and convenience trends (Deloitte, 2023). </a:t>
          </a:r>
        </a:p>
      </dsp:txBody>
      <dsp:txXfrm>
        <a:off x="916542" y="3725"/>
        <a:ext cx="5273916" cy="793543"/>
      </dsp:txXfrm>
    </dsp:sp>
    <dsp:sp modelId="{171B2EE7-CBB5-41F6-857F-1A19D097A5F0}">
      <dsp:nvSpPr>
        <dsp:cNvPr id="0" name=""/>
        <dsp:cNvSpPr/>
      </dsp:nvSpPr>
      <dsp:spPr>
        <a:xfrm>
          <a:off x="0" y="995655"/>
          <a:ext cx="6190459" cy="79354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B18C83-B095-4616-87CE-493F96F3A482}">
      <dsp:nvSpPr>
        <dsp:cNvPr id="0" name=""/>
        <dsp:cNvSpPr/>
      </dsp:nvSpPr>
      <dsp:spPr>
        <a:xfrm>
          <a:off x="240046" y="1174202"/>
          <a:ext cx="436449" cy="4364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AA1BFC-0CE7-4387-800B-2A843923DE4C}">
      <dsp:nvSpPr>
        <dsp:cNvPr id="0" name=""/>
        <dsp:cNvSpPr/>
      </dsp:nvSpPr>
      <dsp:spPr>
        <a:xfrm>
          <a:off x="916542" y="995655"/>
          <a:ext cx="5273916" cy="793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983" tIns="83983" rIns="83983" bIns="83983" numCol="1" spcCol="1270" anchor="ctr" anchorCtr="0">
          <a:noAutofit/>
        </a:bodyPr>
        <a:lstStyle/>
        <a:p>
          <a:pPr marL="0" lvl="0" indent="0" algn="l" defTabSz="666750">
            <a:lnSpc>
              <a:spcPct val="90000"/>
            </a:lnSpc>
            <a:spcBef>
              <a:spcPct val="0"/>
            </a:spcBef>
            <a:spcAft>
              <a:spcPct val="35000"/>
            </a:spcAft>
            <a:buNone/>
          </a:pPr>
          <a:r>
            <a:rPr lang="en-US" sz="1500" kern="1200"/>
            <a:t>Overall, the PESTEL factors are encouraging the launch rather positively. </a:t>
          </a:r>
        </a:p>
      </dsp:txBody>
      <dsp:txXfrm>
        <a:off x="916542" y="995655"/>
        <a:ext cx="5273916" cy="793543"/>
      </dsp:txXfrm>
    </dsp:sp>
    <dsp:sp modelId="{79479221-61BC-4949-AB42-82E957F6B72C}">
      <dsp:nvSpPr>
        <dsp:cNvPr id="0" name=""/>
        <dsp:cNvSpPr/>
      </dsp:nvSpPr>
      <dsp:spPr>
        <a:xfrm>
          <a:off x="0" y="1987584"/>
          <a:ext cx="6190459" cy="79354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25B66-F825-4430-8C39-620DADF7F3E5}">
      <dsp:nvSpPr>
        <dsp:cNvPr id="0" name=""/>
        <dsp:cNvSpPr/>
      </dsp:nvSpPr>
      <dsp:spPr>
        <a:xfrm>
          <a:off x="240046" y="2166131"/>
          <a:ext cx="436449" cy="4364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117E8A-52E6-43EB-8442-07504CD01F32}">
      <dsp:nvSpPr>
        <dsp:cNvPr id="0" name=""/>
        <dsp:cNvSpPr/>
      </dsp:nvSpPr>
      <dsp:spPr>
        <a:xfrm>
          <a:off x="916542" y="1987584"/>
          <a:ext cx="5273916" cy="793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983" tIns="83983" rIns="83983" bIns="83983" numCol="1" spcCol="1270" anchor="ctr" anchorCtr="0">
          <a:noAutofit/>
        </a:bodyPr>
        <a:lstStyle/>
        <a:p>
          <a:pPr marL="0" lvl="0" indent="0" algn="l" defTabSz="666750">
            <a:lnSpc>
              <a:spcPct val="90000"/>
            </a:lnSpc>
            <a:spcBef>
              <a:spcPct val="0"/>
            </a:spcBef>
            <a:spcAft>
              <a:spcPct val="35000"/>
            </a:spcAft>
            <a:buNone/>
          </a:pPr>
          <a:r>
            <a:rPr lang="en-US" sz="1500" kern="1200"/>
            <a:t>Marketing strategy helps in ensuring the has-been visibility and customers retention. </a:t>
          </a:r>
        </a:p>
      </dsp:txBody>
      <dsp:txXfrm>
        <a:off x="916542" y="1987584"/>
        <a:ext cx="5273916" cy="793543"/>
      </dsp:txXfrm>
    </dsp:sp>
    <dsp:sp modelId="{242C4D4A-3ADF-4A87-AB33-EDD6D85BBBFF}">
      <dsp:nvSpPr>
        <dsp:cNvPr id="0" name=""/>
        <dsp:cNvSpPr/>
      </dsp:nvSpPr>
      <dsp:spPr>
        <a:xfrm>
          <a:off x="0" y="2979514"/>
          <a:ext cx="6190459" cy="79354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6A117-483A-4752-BDDE-CB97FEAEBDD0}">
      <dsp:nvSpPr>
        <dsp:cNvPr id="0" name=""/>
        <dsp:cNvSpPr/>
      </dsp:nvSpPr>
      <dsp:spPr>
        <a:xfrm>
          <a:off x="240046" y="3158061"/>
          <a:ext cx="436449" cy="4364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A884D9-0D30-4FEB-A605-85D62998C717}">
      <dsp:nvSpPr>
        <dsp:cNvPr id="0" name=""/>
        <dsp:cNvSpPr/>
      </dsp:nvSpPr>
      <dsp:spPr>
        <a:xfrm>
          <a:off x="916542" y="2979514"/>
          <a:ext cx="5273916" cy="793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983" tIns="83983" rIns="83983" bIns="83983" numCol="1" spcCol="1270" anchor="ctr" anchorCtr="0">
          <a:noAutofit/>
        </a:bodyPr>
        <a:lstStyle/>
        <a:p>
          <a:pPr marL="0" lvl="0" indent="0" algn="l" defTabSz="666750">
            <a:lnSpc>
              <a:spcPct val="90000"/>
            </a:lnSpc>
            <a:spcBef>
              <a:spcPct val="0"/>
            </a:spcBef>
            <a:spcAft>
              <a:spcPct val="35000"/>
            </a:spcAft>
            <a:buNone/>
          </a:pPr>
          <a:r>
            <a:rPr lang="en-US" sz="1500" kern="1200"/>
            <a:t>CleanRide can extend its viability by using the lean financial model. </a:t>
          </a:r>
        </a:p>
      </dsp:txBody>
      <dsp:txXfrm>
        <a:off x="916542" y="2979514"/>
        <a:ext cx="5273916" cy="793543"/>
      </dsp:txXfrm>
    </dsp:sp>
    <dsp:sp modelId="{61DDDCBB-C87A-4D10-A728-32820F4D93D6}">
      <dsp:nvSpPr>
        <dsp:cNvPr id="0" name=""/>
        <dsp:cNvSpPr/>
      </dsp:nvSpPr>
      <dsp:spPr>
        <a:xfrm>
          <a:off x="0" y="3971443"/>
          <a:ext cx="6190459" cy="79354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7BE04-5F8C-4574-852E-BBCF66AE05DC}">
      <dsp:nvSpPr>
        <dsp:cNvPr id="0" name=""/>
        <dsp:cNvSpPr/>
      </dsp:nvSpPr>
      <dsp:spPr>
        <a:xfrm>
          <a:off x="240046" y="4149991"/>
          <a:ext cx="436449" cy="4364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651B17-4D10-418C-AD47-BC895FDD69DF}">
      <dsp:nvSpPr>
        <dsp:cNvPr id="0" name=""/>
        <dsp:cNvSpPr/>
      </dsp:nvSpPr>
      <dsp:spPr>
        <a:xfrm>
          <a:off x="916542" y="3971443"/>
          <a:ext cx="5273916" cy="793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983" tIns="83983" rIns="83983" bIns="83983" numCol="1" spcCol="1270" anchor="ctr" anchorCtr="0">
          <a:noAutofit/>
        </a:bodyPr>
        <a:lstStyle/>
        <a:p>
          <a:pPr marL="0" lvl="0" indent="0" algn="l" defTabSz="666750">
            <a:lnSpc>
              <a:spcPct val="90000"/>
            </a:lnSpc>
            <a:spcBef>
              <a:spcPct val="0"/>
            </a:spcBef>
            <a:spcAft>
              <a:spcPct val="35000"/>
            </a:spcAft>
            <a:buNone/>
          </a:pPr>
          <a:r>
            <a:rPr lang="en-US" sz="1500" kern="1200"/>
            <a:t>There is a huge potential of CleanRide development in the long run of the congested service sector in London.</a:t>
          </a:r>
        </a:p>
      </dsp:txBody>
      <dsp:txXfrm>
        <a:off x="916542" y="3971443"/>
        <a:ext cx="5273916" cy="7935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F1D6EA-356B-41BE-A31A-3A44BB6399DF}" type="datetimeFigureOut">
              <a:t>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B347A6-2B98-47D1-9C88-F8016F4EB701}" type="slidenum">
              <a:t>‹#›</a:t>
            </a:fld>
            <a:endParaRPr lang="en-US"/>
          </a:p>
        </p:txBody>
      </p:sp>
    </p:spTree>
    <p:extLst>
      <p:ext uri="{BB962C8B-B14F-4D97-AF65-F5344CB8AC3E}">
        <p14:creationId xmlns:p14="http://schemas.microsoft.com/office/powerpoint/2010/main" val="2636890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11111"/>
                </a:solidFill>
              </a:rPr>
              <a:t>Welcome to my presentation about </a:t>
            </a:r>
            <a:r>
              <a:rPr lang="en-US" dirty="0" err="1">
                <a:solidFill>
                  <a:srgbClr val="111111"/>
                </a:solidFill>
              </a:rPr>
              <a:t>CleanRide</a:t>
            </a:r>
            <a:r>
              <a:rPr lang="en-US" dirty="0">
                <a:solidFill>
                  <a:srgbClr val="111111"/>
                </a:solidFill>
              </a:rPr>
              <a:t> Mobile Car Wash that was conceived with the idea to provide an eco-friendly service of car cleaning right at your doorstep, across the city of London.</a:t>
            </a:r>
            <a:r>
              <a:rPr lang="en-US" dirty="0"/>
              <a:t> </a:t>
            </a:r>
            <a:r>
              <a:rPr lang="en-US" dirty="0">
                <a:solidFill>
                  <a:srgbClr val="111111"/>
                </a:solidFill>
              </a:rPr>
              <a:t>The business model combines convenience, sustainability, and innovative cleaning technology in order to satisfy the ever-greater consumer demand for responsible car cleaning.</a:t>
            </a:r>
            <a:r>
              <a:rPr lang="en-US" dirty="0"/>
              <a:t> </a:t>
            </a:r>
            <a:r>
              <a:rPr lang="en-US" dirty="0">
                <a:solidFill>
                  <a:srgbClr val="111111"/>
                </a:solidFill>
              </a:rPr>
              <a:t>This presentation is a marked concept of the external environment, marketing communications, and financial requirements to assist the </a:t>
            </a:r>
            <a:r>
              <a:rPr lang="en-US" dirty="0" err="1">
                <a:solidFill>
                  <a:srgbClr val="111111"/>
                </a:solidFill>
              </a:rPr>
              <a:t>CleanRide</a:t>
            </a:r>
            <a:r>
              <a:rPr lang="en-US" dirty="0">
                <a:solidFill>
                  <a:srgbClr val="111111"/>
                </a:solidFill>
              </a:rPr>
              <a:t> entrance into a competitive and environmental consciousness.</a:t>
            </a:r>
            <a:endParaRPr lang="en-US" dirty="0"/>
          </a:p>
        </p:txBody>
      </p:sp>
      <p:sp>
        <p:nvSpPr>
          <p:cNvPr id="4" name="Slide Number Placeholder 3"/>
          <p:cNvSpPr>
            <a:spLocks noGrp="1"/>
          </p:cNvSpPr>
          <p:nvPr>
            <p:ph type="sldNum" sz="quarter" idx="5"/>
          </p:nvPr>
        </p:nvSpPr>
        <p:spPr/>
        <p:txBody>
          <a:bodyPr/>
          <a:lstStyle/>
          <a:p>
            <a:fld id="{C6B347A6-2B98-47D1-9C88-F8016F4EB701}" type="slidenum">
              <a:t>1</a:t>
            </a:fld>
            <a:endParaRPr lang="en-US"/>
          </a:p>
        </p:txBody>
      </p:sp>
    </p:spTree>
    <p:extLst>
      <p:ext uri="{BB962C8B-B14F-4D97-AF65-F5344CB8AC3E}">
        <p14:creationId xmlns:p14="http://schemas.microsoft.com/office/powerpoint/2010/main" val="1629604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solidFill>
                  <a:srgbClr val="111111"/>
                </a:solidFill>
              </a:rPr>
              <a:t>CleanRide</a:t>
            </a:r>
            <a:r>
              <a:rPr lang="en-US" dirty="0">
                <a:solidFill>
                  <a:srgbClr val="111111"/>
                </a:solidFill>
              </a:rPr>
              <a:t> has taken the traditional way, of car washing, and put this in the hands of those in need of this service.</a:t>
            </a:r>
            <a:r>
              <a:rPr lang="en-US" dirty="0"/>
              <a:t> </a:t>
            </a:r>
            <a:r>
              <a:rPr lang="en-US" dirty="0">
                <a:solidFill>
                  <a:srgbClr val="111111"/>
                </a:solidFill>
              </a:rPr>
              <a:t>Steam-cleaning is useful in saving water as it provides an ideal platform for a more thorough cleaning.</a:t>
            </a:r>
            <a:r>
              <a:rPr lang="en-US" dirty="0"/>
              <a:t> </a:t>
            </a:r>
            <a:r>
              <a:rPr lang="en-US" dirty="0">
                <a:solidFill>
                  <a:srgbClr val="111111"/>
                </a:solidFill>
              </a:rPr>
              <a:t>The use of biodegradable substances means that there is participation in the fight on the side of the environment.</a:t>
            </a:r>
            <a:r>
              <a:rPr lang="en-US" dirty="0"/>
              <a:t> </a:t>
            </a:r>
            <a:r>
              <a:rPr lang="en-US" dirty="0">
                <a:solidFill>
                  <a:srgbClr val="111111"/>
                </a:solidFill>
              </a:rPr>
              <a:t>The mobile form also means baseless operation as such being cheaper and more easy.</a:t>
            </a:r>
            <a:r>
              <a:rPr lang="en-US" dirty="0"/>
              <a:t> </a:t>
            </a:r>
            <a:r>
              <a:rPr lang="en-US" dirty="0" err="1">
                <a:solidFill>
                  <a:srgbClr val="111111"/>
                </a:solidFill>
              </a:rPr>
              <a:t>CleanRide</a:t>
            </a:r>
            <a:r>
              <a:rPr lang="en-US" dirty="0">
                <a:solidFill>
                  <a:srgbClr val="111111"/>
                </a:solidFill>
              </a:rPr>
              <a:t> have </a:t>
            </a:r>
            <a:r>
              <a:rPr lang="en-US" dirty="0" err="1">
                <a:solidFill>
                  <a:srgbClr val="111111"/>
                </a:solidFill>
              </a:rPr>
              <a:t>have</a:t>
            </a:r>
            <a:r>
              <a:rPr lang="en-US" dirty="0">
                <a:solidFill>
                  <a:srgbClr val="111111"/>
                </a:solidFill>
              </a:rPr>
              <a:t> spread their sustainability, convenience and expert service all across London.</a:t>
            </a:r>
            <a:endParaRPr lang="en-US" dirty="0"/>
          </a:p>
        </p:txBody>
      </p:sp>
      <p:sp>
        <p:nvSpPr>
          <p:cNvPr id="4" name="Slide Number Placeholder 3"/>
          <p:cNvSpPr>
            <a:spLocks noGrp="1"/>
          </p:cNvSpPr>
          <p:nvPr>
            <p:ph type="sldNum" sz="quarter" idx="5"/>
          </p:nvPr>
        </p:nvSpPr>
        <p:spPr/>
        <p:txBody>
          <a:bodyPr/>
          <a:lstStyle/>
          <a:p>
            <a:fld id="{C6B347A6-2B98-47D1-9C88-F8016F4EB701}" type="slidenum">
              <a:t>2</a:t>
            </a:fld>
            <a:endParaRPr lang="en-US"/>
          </a:p>
        </p:txBody>
      </p:sp>
    </p:spTree>
    <p:extLst>
      <p:ext uri="{BB962C8B-B14F-4D97-AF65-F5344CB8AC3E}">
        <p14:creationId xmlns:p14="http://schemas.microsoft.com/office/powerpoint/2010/main" val="1825423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11111"/>
                </a:solidFill>
              </a:rPr>
              <a:t>In the UK, environmental policy focuses on various forms of sustainability associated with various industrial </a:t>
            </a:r>
            <a:r>
              <a:rPr lang="en-US" dirty="0" err="1">
                <a:solidFill>
                  <a:srgbClr val="111111"/>
                </a:solidFill>
              </a:rPr>
              <a:t>practises</a:t>
            </a:r>
            <a:r>
              <a:rPr lang="en-US" dirty="0">
                <a:solidFill>
                  <a:srgbClr val="111111"/>
                </a:solidFill>
              </a:rPr>
              <a:t> whereby a significant number of companies may benefit from developments with respect to green business techniques.</a:t>
            </a:r>
            <a:r>
              <a:rPr lang="en-US" dirty="0"/>
              <a:t> </a:t>
            </a:r>
            <a:r>
              <a:rPr lang="en-US" dirty="0">
                <a:solidFill>
                  <a:srgbClr val="111111"/>
                </a:solidFill>
              </a:rPr>
              <a:t>For </a:t>
            </a:r>
            <a:r>
              <a:rPr lang="en-US" dirty="0" err="1">
                <a:solidFill>
                  <a:srgbClr val="111111"/>
                </a:solidFill>
              </a:rPr>
              <a:t>CleanRide</a:t>
            </a:r>
            <a:r>
              <a:rPr lang="en-US" dirty="0">
                <a:solidFill>
                  <a:srgbClr val="111111"/>
                </a:solidFill>
              </a:rPr>
              <a:t>, at the eco-friendly level of service, its implementation is the incorporation of government policies related to water conservation and best </a:t>
            </a:r>
            <a:r>
              <a:rPr lang="en-US" dirty="0" err="1">
                <a:solidFill>
                  <a:srgbClr val="111111"/>
                </a:solidFill>
              </a:rPr>
              <a:t>practises</a:t>
            </a:r>
            <a:r>
              <a:rPr lang="en-US" dirty="0">
                <a:solidFill>
                  <a:srgbClr val="111111"/>
                </a:solidFill>
              </a:rPr>
              <a:t> in operation.</a:t>
            </a:r>
            <a:r>
              <a:rPr lang="en-US" dirty="0"/>
              <a:t> </a:t>
            </a:r>
            <a:r>
              <a:rPr lang="en-US" dirty="0">
                <a:solidFill>
                  <a:srgbClr val="111111"/>
                </a:solidFill>
              </a:rPr>
              <a:t>The compulsion against pollution ensures timely development of the proposal.</a:t>
            </a:r>
            <a:r>
              <a:rPr lang="en-US" dirty="0"/>
              <a:t> </a:t>
            </a:r>
            <a:r>
              <a:rPr lang="en-US" dirty="0">
                <a:solidFill>
                  <a:srgbClr val="111111"/>
                </a:solidFill>
              </a:rPr>
              <a:t>Regulations that control pollution and public safety ensure that the operation is strictly controlled which increases the level of trust and number of customers.</a:t>
            </a:r>
            <a:endParaRPr lang="en-US" dirty="0"/>
          </a:p>
        </p:txBody>
      </p:sp>
      <p:sp>
        <p:nvSpPr>
          <p:cNvPr id="4" name="Slide Number Placeholder 3"/>
          <p:cNvSpPr>
            <a:spLocks noGrp="1"/>
          </p:cNvSpPr>
          <p:nvPr>
            <p:ph type="sldNum" sz="quarter" idx="5"/>
          </p:nvPr>
        </p:nvSpPr>
        <p:spPr/>
        <p:txBody>
          <a:bodyPr/>
          <a:lstStyle/>
          <a:p>
            <a:fld id="{C6B347A6-2B98-47D1-9C88-F8016F4EB701}" type="slidenum">
              <a:t>3</a:t>
            </a:fld>
            <a:endParaRPr lang="en-US"/>
          </a:p>
        </p:txBody>
      </p:sp>
    </p:spTree>
    <p:extLst>
      <p:ext uri="{BB962C8B-B14F-4D97-AF65-F5344CB8AC3E}">
        <p14:creationId xmlns:p14="http://schemas.microsoft.com/office/powerpoint/2010/main" val="2934300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11111"/>
                </a:solidFill>
              </a:rPr>
              <a:t>There is a real co-existence of both opportunities and challenges on a business on an economical basis.</a:t>
            </a:r>
            <a:r>
              <a:rPr lang="en-US" dirty="0"/>
              <a:t> </a:t>
            </a:r>
            <a:r>
              <a:rPr lang="en-US" dirty="0">
                <a:solidFill>
                  <a:srgbClr val="111111"/>
                </a:solidFill>
              </a:rPr>
              <a:t>The effects of inflation waves are higher prices on the daily operation and supply provisions, such as fuel, cleaning supply (ONS, 2024).</a:t>
            </a:r>
            <a:r>
              <a:rPr lang="en-US" dirty="0"/>
              <a:t> </a:t>
            </a:r>
            <a:r>
              <a:rPr lang="en-US" dirty="0" err="1">
                <a:solidFill>
                  <a:srgbClr val="111111"/>
                </a:solidFill>
              </a:rPr>
              <a:t>CleanRide</a:t>
            </a:r>
            <a:r>
              <a:rPr lang="en-US" dirty="0">
                <a:solidFill>
                  <a:srgbClr val="111111"/>
                </a:solidFill>
              </a:rPr>
              <a:t> has no location, which means that its overheads are minimal (BHA 2023).</a:t>
            </a:r>
            <a:r>
              <a:rPr lang="en-US" dirty="0"/>
              <a:t> </a:t>
            </a:r>
            <a:r>
              <a:rPr lang="en-US" dirty="0">
                <a:solidFill>
                  <a:srgbClr val="111111"/>
                </a:solidFill>
              </a:rPr>
              <a:t>Trends in the market indicate that an increasing number of demands of services that can be performed at the convenience of a person and in general, customers of today are more concerned about how services will be transformed into an environmentally friendly process and, in addition, are more ready to pay a penny to have services done (PwC, 2023; KPMG, 2023).</a:t>
            </a:r>
            <a:r>
              <a:rPr lang="en-US" dirty="0"/>
              <a:t> </a:t>
            </a:r>
            <a:r>
              <a:rPr lang="en-US" dirty="0">
                <a:solidFill>
                  <a:srgbClr val="111111"/>
                </a:solidFill>
              </a:rPr>
              <a:t>Thus, the said economic factors </a:t>
            </a:r>
            <a:r>
              <a:rPr lang="en-US" dirty="0" err="1">
                <a:solidFill>
                  <a:srgbClr val="111111"/>
                </a:solidFill>
              </a:rPr>
              <a:t>inplace</a:t>
            </a:r>
            <a:r>
              <a:rPr lang="en-US" dirty="0">
                <a:solidFill>
                  <a:srgbClr val="111111"/>
                </a:solidFill>
              </a:rPr>
              <a:t> predicted that the business model can have a lot of growth, despite cost pressures.</a:t>
            </a:r>
            <a:endParaRPr lang="en-US" dirty="0"/>
          </a:p>
        </p:txBody>
      </p:sp>
      <p:sp>
        <p:nvSpPr>
          <p:cNvPr id="4" name="Slide Number Placeholder 3"/>
          <p:cNvSpPr>
            <a:spLocks noGrp="1"/>
          </p:cNvSpPr>
          <p:nvPr>
            <p:ph type="sldNum" sz="quarter" idx="5"/>
          </p:nvPr>
        </p:nvSpPr>
        <p:spPr/>
        <p:txBody>
          <a:bodyPr/>
          <a:lstStyle/>
          <a:p>
            <a:fld id="{C6B347A6-2B98-47D1-9C88-F8016F4EB701}" type="slidenum">
              <a:t>4</a:t>
            </a:fld>
            <a:endParaRPr lang="en-US"/>
          </a:p>
        </p:txBody>
      </p:sp>
    </p:spTree>
    <p:extLst>
      <p:ext uri="{BB962C8B-B14F-4D97-AF65-F5344CB8AC3E}">
        <p14:creationId xmlns:p14="http://schemas.microsoft.com/office/powerpoint/2010/main" val="625665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cs typeface="+mn-lt"/>
              </a:rPr>
            </a:br>
            <a:r>
              <a:rPr lang="en-US" dirty="0">
                <a:solidFill>
                  <a:srgbClr val="111111"/>
                </a:solidFill>
              </a:rPr>
              <a:t>The need of </a:t>
            </a:r>
            <a:r>
              <a:rPr lang="en-US" dirty="0" err="1">
                <a:solidFill>
                  <a:srgbClr val="111111"/>
                </a:solidFill>
              </a:rPr>
              <a:t>CleanRide</a:t>
            </a:r>
            <a:r>
              <a:rPr lang="en-US" dirty="0">
                <a:solidFill>
                  <a:srgbClr val="111111"/>
                </a:solidFill>
              </a:rPr>
              <a:t> is </a:t>
            </a:r>
            <a:r>
              <a:rPr lang="en-US" dirty="0" err="1">
                <a:solidFill>
                  <a:srgbClr val="111111"/>
                </a:solidFill>
              </a:rPr>
              <a:t>recognised</a:t>
            </a:r>
            <a:r>
              <a:rPr lang="en-US" dirty="0">
                <a:solidFill>
                  <a:srgbClr val="111111"/>
                </a:solidFill>
              </a:rPr>
              <a:t> in social trends.</a:t>
            </a:r>
            <a:r>
              <a:rPr lang="en-US" dirty="0"/>
              <a:t> </a:t>
            </a:r>
            <a:r>
              <a:rPr lang="en-US" dirty="0">
                <a:solidFill>
                  <a:srgbClr val="111111"/>
                </a:solidFill>
              </a:rPr>
              <a:t>More conscious customers are doubtful about what environmental influence daily service performance may bring about and choose businesses that consider sustainability (Deloitte, 2023).</a:t>
            </a:r>
            <a:r>
              <a:rPr lang="en-US" dirty="0"/>
              <a:t> </a:t>
            </a:r>
            <a:r>
              <a:rPr lang="en-US" dirty="0">
                <a:solidFill>
                  <a:srgbClr val="111111"/>
                </a:solidFill>
              </a:rPr>
              <a:t>The high-speed lifestyles also promote the need to use mobile services to save time (Mintel, 2024).</a:t>
            </a:r>
            <a:r>
              <a:rPr lang="en-US" dirty="0"/>
              <a:t> </a:t>
            </a:r>
            <a:r>
              <a:rPr lang="en-US" dirty="0">
                <a:solidFill>
                  <a:srgbClr val="111111"/>
                </a:solidFill>
              </a:rPr>
              <a:t>Customers are no longer attracted by traditional car wash which is using a lot of water and chemicals nowadays (YouGov, 2024).</a:t>
            </a:r>
            <a:r>
              <a:rPr lang="en-US" dirty="0"/>
              <a:t> </a:t>
            </a:r>
            <a:r>
              <a:rPr lang="en-US" dirty="0">
                <a:solidFill>
                  <a:srgbClr val="111111"/>
                </a:solidFill>
              </a:rPr>
              <a:t>The model developed by </a:t>
            </a:r>
            <a:r>
              <a:rPr lang="en-US" dirty="0" err="1">
                <a:solidFill>
                  <a:srgbClr val="111111"/>
                </a:solidFill>
              </a:rPr>
              <a:t>CleanRide</a:t>
            </a:r>
            <a:r>
              <a:rPr lang="en-US" dirty="0">
                <a:solidFill>
                  <a:srgbClr val="111111"/>
                </a:solidFill>
              </a:rPr>
              <a:t> is a long response to these shifting expectations and provides an alternative of a convenient and green option instead.</a:t>
            </a:r>
            <a:endParaRPr lang="en-US" dirty="0"/>
          </a:p>
        </p:txBody>
      </p:sp>
      <p:sp>
        <p:nvSpPr>
          <p:cNvPr id="4" name="Slide Number Placeholder 3"/>
          <p:cNvSpPr>
            <a:spLocks noGrp="1"/>
          </p:cNvSpPr>
          <p:nvPr>
            <p:ph type="sldNum" sz="quarter" idx="5"/>
          </p:nvPr>
        </p:nvSpPr>
        <p:spPr/>
        <p:txBody>
          <a:bodyPr/>
          <a:lstStyle/>
          <a:p>
            <a:fld id="{C6B347A6-2B98-47D1-9C88-F8016F4EB701}" type="slidenum">
              <a:t>5</a:t>
            </a:fld>
            <a:endParaRPr lang="en-US"/>
          </a:p>
        </p:txBody>
      </p:sp>
    </p:spTree>
    <p:extLst>
      <p:ext uri="{BB962C8B-B14F-4D97-AF65-F5344CB8AC3E}">
        <p14:creationId xmlns:p14="http://schemas.microsoft.com/office/powerpoint/2010/main" val="1353318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solidFill>
                  <a:srgbClr val="111111"/>
                </a:solidFill>
              </a:rPr>
              <a:t>CleanRide</a:t>
            </a:r>
            <a:r>
              <a:rPr lang="en-US">
                <a:solidFill>
                  <a:srgbClr val="111111"/>
                </a:solidFill>
              </a:rPr>
              <a:t> is affected by technology on its efficiency.</a:t>
            </a:r>
            <a:r>
              <a:rPr lang="en-US" dirty="0"/>
              <a:t> </a:t>
            </a:r>
            <a:r>
              <a:rPr lang="en-US">
                <a:solidFill>
                  <a:srgbClr val="111111"/>
                </a:solidFill>
              </a:rPr>
              <a:t>Whit steam-cleaning equipment enables them to use resources in a minimal way but get an impressive cleaning output (</a:t>
            </a:r>
            <a:r>
              <a:rPr lang="en-US" err="1">
                <a:solidFill>
                  <a:srgbClr val="111111"/>
                </a:solidFill>
              </a:rPr>
              <a:t>AutoCare</a:t>
            </a:r>
            <a:r>
              <a:rPr lang="en-US">
                <a:solidFill>
                  <a:srgbClr val="111111"/>
                </a:solidFill>
              </a:rPr>
              <a:t> Review, 2023).</a:t>
            </a:r>
            <a:r>
              <a:rPr lang="en-US" dirty="0"/>
              <a:t> </a:t>
            </a:r>
            <a:r>
              <a:rPr lang="en-US">
                <a:solidFill>
                  <a:srgbClr val="111111"/>
                </a:solidFill>
              </a:rPr>
              <a:t>Due to the presence of an online reservation system, inconveniences and lead time can be reduced by customers ( </a:t>
            </a:r>
            <a:r>
              <a:rPr lang="en-US" err="1">
                <a:solidFill>
                  <a:srgbClr val="111111"/>
                </a:solidFill>
              </a:rPr>
              <a:t>TechNation</a:t>
            </a:r>
            <a:r>
              <a:rPr lang="en-US">
                <a:solidFill>
                  <a:srgbClr val="111111"/>
                </a:solidFill>
              </a:rPr>
              <a:t>, 2023).</a:t>
            </a:r>
            <a:r>
              <a:rPr lang="en-US" dirty="0"/>
              <a:t> </a:t>
            </a:r>
            <a:r>
              <a:rPr lang="en-US">
                <a:solidFill>
                  <a:srgbClr val="111111"/>
                </a:solidFill>
              </a:rPr>
              <a:t>The GPS-based route planning becomes beneficial to enhance the relevant operational efficiency because the shortened time of operating is evident (NCR, 2023).</a:t>
            </a:r>
            <a:r>
              <a:rPr lang="en-US" dirty="0"/>
              <a:t> </a:t>
            </a:r>
            <a:r>
              <a:rPr lang="en-US">
                <a:solidFill>
                  <a:srgbClr val="111111"/>
                </a:solidFill>
              </a:rPr>
              <a:t>The importance of gaining digital presence is important; the majority of people visit the internet when they are seeking the local mobile services, and any kind of digital marketing is highly significant in the customer acquisition process (Statista, 2024).</a:t>
            </a:r>
            <a:endParaRPr lang="en-US"/>
          </a:p>
        </p:txBody>
      </p:sp>
      <p:sp>
        <p:nvSpPr>
          <p:cNvPr id="4" name="Slide Number Placeholder 3"/>
          <p:cNvSpPr>
            <a:spLocks noGrp="1"/>
          </p:cNvSpPr>
          <p:nvPr>
            <p:ph type="sldNum" sz="quarter" idx="5"/>
          </p:nvPr>
        </p:nvSpPr>
        <p:spPr/>
        <p:txBody>
          <a:bodyPr/>
          <a:lstStyle/>
          <a:p>
            <a:fld id="{C6B347A6-2B98-47D1-9C88-F8016F4EB701}" type="slidenum">
              <a:t>6</a:t>
            </a:fld>
            <a:endParaRPr lang="en-US"/>
          </a:p>
        </p:txBody>
      </p:sp>
    </p:spTree>
    <p:extLst>
      <p:ext uri="{BB962C8B-B14F-4D97-AF65-F5344CB8AC3E}">
        <p14:creationId xmlns:p14="http://schemas.microsoft.com/office/powerpoint/2010/main" val="1459164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11111"/>
                </a:solidFill>
              </a:rPr>
              <a:t>The notion of </a:t>
            </a:r>
            <a:r>
              <a:rPr lang="en-US" dirty="0" err="1">
                <a:solidFill>
                  <a:srgbClr val="111111"/>
                </a:solidFill>
              </a:rPr>
              <a:t>CleanRide</a:t>
            </a:r>
            <a:r>
              <a:rPr lang="en-US" dirty="0">
                <a:solidFill>
                  <a:srgbClr val="111111"/>
                </a:solidFill>
              </a:rPr>
              <a:t> is very appropriate in the environmental problems context.</a:t>
            </a:r>
            <a:r>
              <a:rPr lang="en-US" dirty="0"/>
              <a:t> </a:t>
            </a:r>
            <a:r>
              <a:rPr lang="en-US" dirty="0">
                <a:solidFill>
                  <a:srgbClr val="111111"/>
                </a:solidFill>
              </a:rPr>
              <a:t>Traditional auto wash enterprises consume a huge amount of water and discharge chemicals into waterways (DEFRA, 2023).</a:t>
            </a:r>
            <a:r>
              <a:rPr lang="en-US" dirty="0"/>
              <a:t> </a:t>
            </a:r>
            <a:r>
              <a:rPr lang="en-US" dirty="0" err="1">
                <a:solidFill>
                  <a:srgbClr val="111111"/>
                </a:solidFill>
              </a:rPr>
              <a:t>CleanRide</a:t>
            </a:r>
            <a:r>
              <a:rPr lang="en-US" dirty="0">
                <a:solidFill>
                  <a:srgbClr val="111111"/>
                </a:solidFill>
              </a:rPr>
              <a:t> is the knight in the </a:t>
            </a:r>
            <a:r>
              <a:rPr lang="en-US" dirty="0" err="1">
                <a:solidFill>
                  <a:srgbClr val="111111"/>
                </a:solidFill>
              </a:rPr>
              <a:t>hydronomic</a:t>
            </a:r>
            <a:r>
              <a:rPr lang="en-US" dirty="0">
                <a:solidFill>
                  <a:srgbClr val="111111"/>
                </a:solidFill>
              </a:rPr>
              <a:t> of the cleaning of the energy saving, consuming less water, and applying only high-quality goods that can be biodegraded to </a:t>
            </a:r>
            <a:r>
              <a:rPr lang="en-US" dirty="0" err="1">
                <a:solidFill>
                  <a:srgbClr val="111111"/>
                </a:solidFill>
              </a:rPr>
              <a:t>minimise</a:t>
            </a:r>
            <a:r>
              <a:rPr lang="en-US" dirty="0">
                <a:solidFill>
                  <a:srgbClr val="111111"/>
                </a:solidFill>
              </a:rPr>
              <a:t> the impact on the environment (EPA, 2023).</a:t>
            </a:r>
            <a:r>
              <a:rPr lang="en-US" dirty="0"/>
              <a:t> </a:t>
            </a:r>
            <a:r>
              <a:rPr lang="en-US" dirty="0">
                <a:solidFill>
                  <a:srgbClr val="111111"/>
                </a:solidFill>
              </a:rPr>
              <a:t>Since sustainability, as perceived by many customers, becomes one of the conditions required to be considered by the purchaser (Deloitte, 2023), availability of environmentally conscious solution enhances the attractiveness of the brand and generates long-term attachments among customers.</a:t>
            </a:r>
            <a:endParaRPr lang="en-US" dirty="0"/>
          </a:p>
        </p:txBody>
      </p:sp>
      <p:sp>
        <p:nvSpPr>
          <p:cNvPr id="4" name="Slide Number Placeholder 3"/>
          <p:cNvSpPr>
            <a:spLocks noGrp="1"/>
          </p:cNvSpPr>
          <p:nvPr>
            <p:ph type="sldNum" sz="quarter" idx="5"/>
          </p:nvPr>
        </p:nvSpPr>
        <p:spPr/>
        <p:txBody>
          <a:bodyPr/>
          <a:lstStyle/>
          <a:p>
            <a:fld id="{C6B347A6-2B98-47D1-9C88-F8016F4EB701}" type="slidenum">
              <a:t>7</a:t>
            </a:fld>
            <a:endParaRPr lang="en-US"/>
          </a:p>
        </p:txBody>
      </p:sp>
    </p:spTree>
    <p:extLst>
      <p:ext uri="{BB962C8B-B14F-4D97-AF65-F5344CB8AC3E}">
        <p14:creationId xmlns:p14="http://schemas.microsoft.com/office/powerpoint/2010/main" val="351552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11111"/>
                </a:solidFill>
              </a:rPr>
              <a:t>Personal Notes: According to the texts, the 7P marketing mix will assist in developing a robust market positioning: the goods have various chapters to reach consumers who are shopping with the flexibility on the services offering and high price is the symbol of convenience in comparison with environmental influence (KPMG, 2023).</a:t>
            </a:r>
            <a:r>
              <a:rPr lang="en-US" dirty="0"/>
              <a:t> </a:t>
            </a:r>
            <a:r>
              <a:rPr lang="en-US" dirty="0">
                <a:solidFill>
                  <a:srgbClr val="111111"/>
                </a:solidFill>
              </a:rPr>
              <a:t>Systemic, the promotional activity of the firms should be founded on the knowledge that the majority of the local service seekers visit only a few online locations, and which ones have to be targeted by the promotion (</a:t>
            </a:r>
            <a:r>
              <a:rPr lang="en-US" dirty="0" err="1">
                <a:solidFill>
                  <a:srgbClr val="111111"/>
                </a:solidFill>
              </a:rPr>
              <a:t>BrightLocal</a:t>
            </a:r>
            <a:r>
              <a:rPr lang="en-US" dirty="0">
                <a:solidFill>
                  <a:srgbClr val="111111"/>
                </a:solidFill>
              </a:rPr>
              <a:t>, 2024).</a:t>
            </a:r>
            <a:r>
              <a:rPr lang="en-US" dirty="0"/>
              <a:t> </a:t>
            </a:r>
            <a:r>
              <a:rPr lang="en-US" dirty="0">
                <a:solidFill>
                  <a:srgbClr val="111111"/>
                </a:solidFill>
              </a:rPr>
              <a:t>Customer fulfilment is influenced by good operational </a:t>
            </a:r>
            <a:r>
              <a:rPr lang="en-US" dirty="0" err="1">
                <a:solidFill>
                  <a:srgbClr val="111111"/>
                </a:solidFill>
              </a:rPr>
              <a:t>practises</a:t>
            </a:r>
            <a:r>
              <a:rPr lang="en-US" dirty="0">
                <a:solidFill>
                  <a:srgbClr val="111111"/>
                </a:solidFill>
              </a:rPr>
              <a:t>, including digital booking or communications, as far as a functional level is concerned.</a:t>
            </a:r>
            <a:r>
              <a:rPr lang="en-US" dirty="0"/>
              <a:t> </a:t>
            </a:r>
            <a:r>
              <a:rPr lang="en-US" dirty="0">
                <a:solidFill>
                  <a:srgbClr val="111111"/>
                </a:solidFill>
              </a:rPr>
              <a:t>There is agreement towards physical branding which becomes the signifier of professionalism and generates the trust based on the quality of visible service.</a:t>
            </a:r>
            <a:endParaRPr lang="en-US" dirty="0"/>
          </a:p>
        </p:txBody>
      </p:sp>
      <p:sp>
        <p:nvSpPr>
          <p:cNvPr id="4" name="Slide Number Placeholder 3"/>
          <p:cNvSpPr>
            <a:spLocks noGrp="1"/>
          </p:cNvSpPr>
          <p:nvPr>
            <p:ph type="sldNum" sz="quarter" idx="5"/>
          </p:nvPr>
        </p:nvSpPr>
        <p:spPr/>
        <p:txBody>
          <a:bodyPr/>
          <a:lstStyle/>
          <a:p>
            <a:fld id="{C6B347A6-2B98-47D1-9C88-F8016F4EB701}" type="slidenum">
              <a:t>8</a:t>
            </a:fld>
            <a:endParaRPr lang="en-US"/>
          </a:p>
        </p:txBody>
      </p:sp>
    </p:spTree>
    <p:extLst>
      <p:ext uri="{BB962C8B-B14F-4D97-AF65-F5344CB8AC3E}">
        <p14:creationId xmlns:p14="http://schemas.microsoft.com/office/powerpoint/2010/main" val="330851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solidFill>
                  <a:srgbClr val="111111"/>
                </a:solidFill>
              </a:rPr>
              <a:t>CleanRide</a:t>
            </a:r>
            <a:r>
              <a:rPr lang="en-US" dirty="0">
                <a:solidFill>
                  <a:srgbClr val="111111"/>
                </a:solidFill>
              </a:rPr>
              <a:t> would need to raise the starting capital of £18,000 to get out on the road right now and the owner would assume the brunt to clear the least credit.</a:t>
            </a:r>
            <a:r>
              <a:rPr lang="en-US" dirty="0"/>
              <a:t> </a:t>
            </a:r>
            <a:r>
              <a:rPr lang="en-US" dirty="0">
                <a:solidFill>
                  <a:srgbClr val="111111"/>
                </a:solidFill>
              </a:rPr>
              <a:t>The remaining amount of funding could be occupied with start-up loan and sustainability grants with a larger budget allocated to service van and steam-cleaning equipment, the acquisition of which is a compelling necessity of mobile business.</a:t>
            </a:r>
            <a:r>
              <a:rPr lang="en-US" dirty="0"/>
              <a:t> </a:t>
            </a:r>
            <a:r>
              <a:rPr lang="en-US" dirty="0">
                <a:solidFill>
                  <a:srgbClr val="111111"/>
                </a:solidFill>
              </a:rPr>
              <a:t>This business prevents the financial risk and variable costs by really low by </a:t>
            </a:r>
            <a:r>
              <a:rPr lang="en-US" dirty="0" err="1">
                <a:solidFill>
                  <a:srgbClr val="111111"/>
                </a:solidFill>
              </a:rPr>
              <a:t>minimising</a:t>
            </a:r>
            <a:r>
              <a:rPr lang="en-US" dirty="0">
                <a:solidFill>
                  <a:srgbClr val="111111"/>
                </a:solidFill>
              </a:rPr>
              <a:t> the rental of the premises (BHA, 2023), thus, promoting the break-even rather fast.</a:t>
            </a:r>
            <a:endParaRPr lang="en-US" dirty="0"/>
          </a:p>
        </p:txBody>
      </p:sp>
      <p:sp>
        <p:nvSpPr>
          <p:cNvPr id="4" name="Slide Number Placeholder 3"/>
          <p:cNvSpPr>
            <a:spLocks noGrp="1"/>
          </p:cNvSpPr>
          <p:nvPr>
            <p:ph type="sldNum" sz="quarter" idx="5"/>
          </p:nvPr>
        </p:nvSpPr>
        <p:spPr/>
        <p:txBody>
          <a:bodyPr/>
          <a:lstStyle/>
          <a:p>
            <a:fld id="{C6B347A6-2B98-47D1-9C88-F8016F4EB701}" type="slidenum">
              <a:t>9</a:t>
            </a:fld>
            <a:endParaRPr lang="en-US"/>
          </a:p>
        </p:txBody>
      </p:sp>
    </p:spTree>
    <p:extLst>
      <p:ext uri="{BB962C8B-B14F-4D97-AF65-F5344CB8AC3E}">
        <p14:creationId xmlns:p14="http://schemas.microsoft.com/office/powerpoint/2010/main" val="2400470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solidFill>
                  <a:srgbClr val="111111"/>
                </a:solidFill>
              </a:rPr>
              <a:t>CleanRide</a:t>
            </a:r>
            <a:r>
              <a:rPr lang="en-US" dirty="0">
                <a:solidFill>
                  <a:srgbClr val="111111"/>
                </a:solidFill>
              </a:rPr>
              <a:t> provides what is likely to remain sustainable in an environment of sustainability, convenience and digital accessibility as keywords.</a:t>
            </a:r>
            <a:r>
              <a:rPr lang="en-US" dirty="0"/>
              <a:t> </a:t>
            </a:r>
            <a:r>
              <a:rPr lang="en-US" dirty="0">
                <a:solidFill>
                  <a:srgbClr val="111111"/>
                </a:solidFill>
              </a:rPr>
              <a:t>The outer world, which has political and social tendencies, appears to be much </a:t>
            </a:r>
            <a:r>
              <a:rPr lang="en-US" dirty="0" err="1">
                <a:solidFill>
                  <a:srgbClr val="111111"/>
                </a:solidFill>
              </a:rPr>
              <a:t>favourable</a:t>
            </a:r>
            <a:r>
              <a:rPr lang="en-US" dirty="0">
                <a:solidFill>
                  <a:srgbClr val="111111"/>
                </a:solidFill>
              </a:rPr>
              <a:t> to an eco-friendly invention.</a:t>
            </a:r>
            <a:r>
              <a:rPr lang="en-US" dirty="0"/>
              <a:t> </a:t>
            </a:r>
            <a:r>
              <a:rPr lang="en-US" dirty="0">
                <a:solidFill>
                  <a:srgbClr val="111111"/>
                </a:solidFill>
              </a:rPr>
              <a:t>The entire marketing plan is concerned with reaching as many customers as possible and the financial model reserves the risks to the system, and the growing demand, including to the services of environmental services as well as mobile services which </a:t>
            </a:r>
            <a:r>
              <a:rPr lang="en-US" dirty="0" err="1">
                <a:solidFill>
                  <a:srgbClr val="111111"/>
                </a:solidFill>
              </a:rPr>
              <a:t>CleanRide</a:t>
            </a:r>
            <a:r>
              <a:rPr lang="en-US" dirty="0">
                <a:solidFill>
                  <a:srgbClr val="111111"/>
                </a:solidFill>
              </a:rPr>
              <a:t> has been sold are open to boundless opportunities of long-term prospects in the competitive market of services in London.</a:t>
            </a:r>
            <a:endParaRPr lang="en-US" dirty="0"/>
          </a:p>
        </p:txBody>
      </p:sp>
      <p:sp>
        <p:nvSpPr>
          <p:cNvPr id="4" name="Slide Number Placeholder 3"/>
          <p:cNvSpPr>
            <a:spLocks noGrp="1"/>
          </p:cNvSpPr>
          <p:nvPr>
            <p:ph type="sldNum" sz="quarter" idx="5"/>
          </p:nvPr>
        </p:nvSpPr>
        <p:spPr/>
        <p:txBody>
          <a:bodyPr/>
          <a:lstStyle/>
          <a:p>
            <a:fld id="{C6B347A6-2B98-47D1-9C88-F8016F4EB701}" type="slidenum">
              <a:t>10</a:t>
            </a:fld>
            <a:endParaRPr lang="en-US"/>
          </a:p>
        </p:txBody>
      </p:sp>
    </p:spTree>
    <p:extLst>
      <p:ext uri="{BB962C8B-B14F-4D97-AF65-F5344CB8AC3E}">
        <p14:creationId xmlns:p14="http://schemas.microsoft.com/office/powerpoint/2010/main" val="1991621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4756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92097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2195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3353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2549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97480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10911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5404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2986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32687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40496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459007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24832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981222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36808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70329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9769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12/8/2025</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9896535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ons.gov.uk/" TargetMode="External"/><Relationship Id="rId3" Type="http://schemas.openxmlformats.org/officeDocument/2006/relationships/hyperlink" Target="https://www.startuploans.co.uk/" TargetMode="External"/><Relationship Id="rId7" Type="http://schemas.openxmlformats.org/officeDocument/2006/relationships/hyperlink" Target="https://www.london.gov.uk/" TargetMode="External"/><Relationship Id="rId2" Type="http://schemas.openxmlformats.org/officeDocument/2006/relationships/hyperlink" Target="https://www.brightlocal.com/" TargetMode="External"/><Relationship Id="rId1" Type="http://schemas.openxmlformats.org/officeDocument/2006/relationships/slideLayout" Target="../slideLayouts/slideLayout2.xml"/><Relationship Id="rId6" Type="http://schemas.openxmlformats.org/officeDocument/2006/relationships/hyperlink" Target="https://www.hse.gov.uk/coshh" TargetMode="External"/><Relationship Id="rId11" Type="http://schemas.openxmlformats.org/officeDocument/2006/relationships/hyperlink" Target="https://www.gov.uk/" TargetMode="External"/><Relationship Id="rId5" Type="http://schemas.openxmlformats.org/officeDocument/2006/relationships/hyperlink" Target="https://www.gov.uk/set-up-sole-trader" TargetMode="External"/><Relationship Id="rId10" Type="http://schemas.openxmlformats.org/officeDocument/2006/relationships/hyperlink" Target="https://technation.io/" TargetMode="External"/><Relationship Id="rId4" Type="http://schemas.openxmlformats.org/officeDocument/2006/relationships/hyperlink" Target="https://www.deloitte.com/" TargetMode="External"/><Relationship Id="rId9" Type="http://schemas.openxmlformats.org/officeDocument/2006/relationships/hyperlink" Target="https://www.statista.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BDD1EA-D8C1-45AF-9F0A-14A2A137B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32710" y="628617"/>
            <a:ext cx="3971902" cy="3028983"/>
          </a:xfrm>
        </p:spPr>
        <p:txBody>
          <a:bodyPr>
            <a:normAutofit/>
          </a:bodyPr>
          <a:lstStyle/>
          <a:p>
            <a:pPr>
              <a:lnSpc>
                <a:spcPct val="90000"/>
              </a:lnSpc>
            </a:pPr>
            <a:r>
              <a:rPr lang="en-US" sz="3400" b="1"/>
              <a:t>CLEANRIDE MOBILE CAR WASH</a:t>
            </a:r>
            <a:endParaRPr lang="en-US" sz="3400"/>
          </a:p>
          <a:p>
            <a:pPr>
              <a:lnSpc>
                <a:spcPct val="90000"/>
              </a:lnSpc>
            </a:pPr>
            <a:r>
              <a:rPr lang="en-US" sz="3400" i="1"/>
              <a:t>Eco-Friendly Mobile Auto Care Service</a:t>
            </a:r>
            <a:endParaRPr lang="en-US" sz="3400"/>
          </a:p>
          <a:p>
            <a:pPr>
              <a:lnSpc>
                <a:spcPct val="90000"/>
              </a:lnSpc>
            </a:pPr>
            <a:endParaRPr lang="en-US" sz="3400"/>
          </a:p>
        </p:txBody>
      </p:sp>
      <p:sp>
        <p:nvSpPr>
          <p:cNvPr id="3" name="Subtitle 2"/>
          <p:cNvSpPr>
            <a:spLocks noGrp="1"/>
          </p:cNvSpPr>
          <p:nvPr>
            <p:ph type="subTitle" idx="1"/>
          </p:nvPr>
        </p:nvSpPr>
        <p:spPr>
          <a:xfrm>
            <a:off x="7532709" y="3843868"/>
            <a:ext cx="2827315" cy="1564744"/>
          </a:xfrm>
        </p:spPr>
        <p:txBody>
          <a:bodyPr vert="horz" lIns="91440" tIns="45720" rIns="91440" bIns="45720" rtlCol="0">
            <a:normAutofit/>
          </a:bodyPr>
          <a:lstStyle/>
          <a:p>
            <a:r>
              <a:rPr lang="en-US" b="1"/>
              <a:t>Student:</a:t>
            </a:r>
            <a:r>
              <a:rPr lang="en-US"/>
              <a:t> Shakisha Taylor</a:t>
            </a:r>
            <a:br>
              <a:rPr lang="en-US"/>
            </a:br>
            <a:r>
              <a:rPr lang="en-US"/>
              <a:t>   </a:t>
            </a:r>
            <a:r>
              <a:rPr lang="en-US" b="1"/>
              <a:t>Student ID:</a:t>
            </a:r>
            <a:r>
              <a:rPr lang="en-US"/>
              <a:t> 2425149</a:t>
            </a:r>
            <a:endParaRPr lang="en-US" dirty="0"/>
          </a:p>
        </p:txBody>
      </p:sp>
      <p:sp>
        <p:nvSpPr>
          <p:cNvPr id="11" name="Snip Diagonal Corner Rectangle 6">
            <a:extLst>
              <a:ext uri="{FF2B5EF4-FFF2-40B4-BE49-F238E27FC236}">
                <a16:creationId xmlns:a16="http://schemas.microsoft.com/office/drawing/2014/main" id="{14354E08-0068-48D7-A8AD-84C7B1CF5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utomated Car Wash Systems: The More Eco-Friendly Option - In N Out Car ...">
            <a:extLst>
              <a:ext uri="{FF2B5EF4-FFF2-40B4-BE49-F238E27FC236}">
                <a16:creationId xmlns:a16="http://schemas.microsoft.com/office/drawing/2014/main" id="{615D59D0-B0AF-C4B4-268A-B6E2C5F24355}"/>
              </a:ext>
            </a:extLst>
          </p:cNvPr>
          <p:cNvPicPr>
            <a:picLocks noChangeAspect="1"/>
          </p:cNvPicPr>
          <p:nvPr/>
        </p:nvPicPr>
        <p:blipFill>
          <a:blip r:embed="rId3"/>
          <a:srcRect r="9272" b="3"/>
          <a:stretch>
            <a:fillRect/>
          </a:stretch>
        </p:blipFill>
        <p:spPr>
          <a:xfrm>
            <a:off x="79907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grpSp>
        <p:nvGrpSpPr>
          <p:cNvPr id="13" name="Group 12">
            <a:extLst>
              <a:ext uri="{FF2B5EF4-FFF2-40B4-BE49-F238E27FC236}">
                <a16:creationId xmlns:a16="http://schemas.microsoft.com/office/drawing/2014/main" id="{A779F34F-2960-4B81-BA08-445B6F6A0C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10A57ACC-416F-4A5D-B7F7-DDA9886A3A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6522B4F-50C4-4FCE-8AE2-3789D63ED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C3978FC-B5D1-42BE-B086-BC2A733D58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CED99F1-340D-4970-8E66-3B28E927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50A54E39-63C0-4847-A766-C6B74FEB48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FA3641-E58D-7527-F43E-47C7548E0B06}"/>
              </a:ext>
            </a:extLst>
          </p:cNvPr>
          <p:cNvSpPr>
            <a:spLocks noGrp="1"/>
          </p:cNvSpPr>
          <p:nvPr>
            <p:ph type="title"/>
          </p:nvPr>
        </p:nvSpPr>
        <p:spPr>
          <a:xfrm>
            <a:off x="684212" y="4487332"/>
            <a:ext cx="7543800" cy="1507067"/>
          </a:xfrm>
        </p:spPr>
        <p:txBody>
          <a:bodyPr>
            <a:normAutofit/>
          </a:bodyPr>
          <a:lstStyle/>
          <a:p>
            <a:r>
              <a:rPr lang="en-US">
                <a:ea typeface="+mj-lt"/>
                <a:cs typeface="+mj-lt"/>
              </a:rPr>
              <a:t>Idea for Business Overview</a:t>
            </a:r>
            <a:endParaRPr lang="en-US" dirty="0"/>
          </a:p>
        </p:txBody>
      </p:sp>
      <p:sp>
        <p:nvSpPr>
          <p:cNvPr id="3" name="Content Placeholder 2">
            <a:extLst>
              <a:ext uri="{FF2B5EF4-FFF2-40B4-BE49-F238E27FC236}">
                <a16:creationId xmlns:a16="http://schemas.microsoft.com/office/drawing/2014/main" id="{2D09DEDD-0C55-E589-3BC0-115F3F053E22}"/>
              </a:ext>
            </a:extLst>
          </p:cNvPr>
          <p:cNvSpPr>
            <a:spLocks noGrp="1"/>
          </p:cNvSpPr>
          <p:nvPr>
            <p:ph idx="1"/>
          </p:nvPr>
        </p:nvSpPr>
        <p:spPr>
          <a:xfrm>
            <a:off x="684211" y="685800"/>
            <a:ext cx="7493137" cy="3615267"/>
          </a:xfrm>
        </p:spPr>
        <p:txBody>
          <a:bodyPr>
            <a:normAutofit fontScale="70000" lnSpcReduction="20000"/>
          </a:bodyPr>
          <a:lstStyle/>
          <a:p>
            <a:r>
              <a:rPr lang="en-US" dirty="0">
                <a:ea typeface="+mn-lt"/>
                <a:cs typeface="+mn-lt"/>
              </a:rPr>
              <a:t>• Low-water steam-cleaning mobile detailing service (</a:t>
            </a:r>
            <a:r>
              <a:rPr lang="en-US" dirty="0" err="1">
                <a:ea typeface="+mn-lt"/>
                <a:cs typeface="+mn-lt"/>
              </a:rPr>
              <a:t>AutoCare</a:t>
            </a:r>
            <a:r>
              <a:rPr lang="en-US" dirty="0">
                <a:ea typeface="+mn-lt"/>
                <a:cs typeface="+mn-lt"/>
              </a:rPr>
              <a:t> Review, 2023).</a:t>
            </a:r>
          </a:p>
          <a:p>
            <a:pPr>
              <a:buClr>
                <a:srgbClr val="FFFFFF"/>
              </a:buClr>
            </a:pPr>
            <a:endParaRPr lang="en-US"/>
          </a:p>
          <a:p>
            <a:pPr>
              <a:buClr>
                <a:srgbClr val="FFFFFF"/>
              </a:buClr>
            </a:pPr>
            <a:r>
              <a:rPr lang="en-US" dirty="0">
                <a:ea typeface="+mn-lt"/>
                <a:cs typeface="+mn-lt"/>
              </a:rPr>
              <a:t>• Eco-friendly activity with biodegradable detergents (DEFRA, 2023).</a:t>
            </a:r>
            <a:endParaRPr lang="en-US" dirty="0"/>
          </a:p>
          <a:p>
            <a:pPr>
              <a:buClr>
                <a:srgbClr val="FFFFFF"/>
              </a:buClr>
            </a:pPr>
            <a:endParaRPr lang="en-US"/>
          </a:p>
          <a:p>
            <a:pPr>
              <a:buClr>
                <a:srgbClr val="FFFFFF"/>
              </a:buClr>
            </a:pPr>
            <a:r>
              <a:rPr lang="en-US" dirty="0">
                <a:ea typeface="+mn-lt"/>
                <a:cs typeface="+mn-lt"/>
              </a:rPr>
              <a:t>• Offered mobile convenience for clients (PwC, 2023).</a:t>
            </a:r>
            <a:endParaRPr lang="en-US" dirty="0"/>
          </a:p>
          <a:p>
            <a:pPr>
              <a:buClr>
                <a:srgbClr val="FFFFFF"/>
              </a:buClr>
            </a:pPr>
            <a:endParaRPr lang="en-US"/>
          </a:p>
          <a:p>
            <a:pPr>
              <a:buClr>
                <a:srgbClr val="FFFFFF"/>
              </a:buClr>
            </a:pPr>
            <a:r>
              <a:rPr lang="en-US" dirty="0">
                <a:ea typeface="+mn-lt"/>
                <a:cs typeface="+mn-lt"/>
              </a:rPr>
              <a:t>• Sole trader framework for the ease of avoiding compliance procedures (HMRC, 2023).</a:t>
            </a:r>
            <a:endParaRPr lang="en-US" dirty="0"/>
          </a:p>
          <a:p>
            <a:pPr>
              <a:buClr>
                <a:srgbClr val="FFFFFF"/>
              </a:buClr>
            </a:pPr>
            <a:endParaRPr lang="en-US"/>
          </a:p>
          <a:p>
            <a:pPr>
              <a:buClr>
                <a:srgbClr val="FFFFFF"/>
              </a:buClr>
            </a:pPr>
            <a:r>
              <a:rPr lang="en-US" dirty="0">
                <a:ea typeface="+mn-lt"/>
                <a:cs typeface="+mn-lt"/>
              </a:rPr>
              <a:t>• Resulting in reaching out busy professionals, families, and eco-conscious drivers for onward addressing ... (Deloitte, 2023). </a:t>
            </a:r>
            <a:br>
              <a:rPr lang="en-US" dirty="0">
                <a:ea typeface="+mn-lt"/>
                <a:cs typeface="+mn-lt"/>
              </a:rPr>
            </a:br>
            <a:endParaRPr lang="en-US">
              <a:ea typeface="+mn-lt"/>
              <a:cs typeface="+mn-lt"/>
            </a:endParaRPr>
          </a:p>
        </p:txBody>
      </p:sp>
      <p:pic>
        <p:nvPicPr>
          <p:cNvPr id="5" name="Picture 4" descr="A closeup of door handles of glass building doors">
            <a:extLst>
              <a:ext uri="{FF2B5EF4-FFF2-40B4-BE49-F238E27FC236}">
                <a16:creationId xmlns:a16="http://schemas.microsoft.com/office/drawing/2014/main" id="{ED15DB0F-AD40-7B22-E321-8C9CDA7953EB}"/>
              </a:ext>
            </a:extLst>
          </p:cNvPr>
          <p:cNvPicPr>
            <a:picLocks noChangeAspect="1"/>
          </p:cNvPicPr>
          <p:nvPr/>
        </p:nvPicPr>
        <p:blipFill>
          <a:blip r:embed="rId3"/>
          <a:srcRect l="37602" r="29632" b="-3"/>
          <a:stretch>
            <a:fillRect/>
          </a:stretch>
        </p:blipFill>
        <p:spPr>
          <a:xfrm>
            <a:off x="8820603" y="10"/>
            <a:ext cx="3371397" cy="6857990"/>
          </a:xfrm>
          <a:prstGeom prst="rect">
            <a:avLst/>
          </a:prstGeom>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92967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D7FAF-953B-19D8-58F2-71DA4835C8B6}"/>
              </a:ext>
            </a:extLst>
          </p:cNvPr>
          <p:cNvSpPr>
            <a:spLocks noGrp="1"/>
          </p:cNvSpPr>
          <p:nvPr>
            <p:ph type="title"/>
          </p:nvPr>
        </p:nvSpPr>
        <p:spPr>
          <a:xfrm>
            <a:off x="684212" y="4487332"/>
            <a:ext cx="7543800" cy="1507067"/>
          </a:xfrm>
        </p:spPr>
        <p:txBody>
          <a:bodyPr>
            <a:normAutofit/>
          </a:bodyPr>
          <a:lstStyle/>
          <a:p>
            <a:r>
              <a:rPr lang="en-US" dirty="0">
                <a:ea typeface="+mj-lt"/>
                <a:cs typeface="+mj-lt"/>
              </a:rPr>
              <a:t>Political Factors</a:t>
            </a:r>
            <a:endParaRPr lang="en-US" dirty="0"/>
          </a:p>
        </p:txBody>
      </p:sp>
      <p:sp>
        <p:nvSpPr>
          <p:cNvPr id="3" name="Content Placeholder 2">
            <a:extLst>
              <a:ext uri="{FF2B5EF4-FFF2-40B4-BE49-F238E27FC236}">
                <a16:creationId xmlns:a16="http://schemas.microsoft.com/office/drawing/2014/main" id="{ADA7B8FE-8F5B-360A-82FE-C71F5C5F7C4D}"/>
              </a:ext>
            </a:extLst>
          </p:cNvPr>
          <p:cNvSpPr>
            <a:spLocks noGrp="1"/>
          </p:cNvSpPr>
          <p:nvPr>
            <p:ph idx="1"/>
          </p:nvPr>
        </p:nvSpPr>
        <p:spPr>
          <a:xfrm>
            <a:off x="684211" y="685800"/>
            <a:ext cx="7493137" cy="3615267"/>
          </a:xfrm>
        </p:spPr>
        <p:txBody>
          <a:bodyPr>
            <a:normAutofit/>
          </a:bodyPr>
          <a:lstStyle/>
          <a:p>
            <a:r>
              <a:rPr lang="en-US">
                <a:ea typeface="+mn-lt"/>
                <a:cs typeface="+mn-lt"/>
              </a:rPr>
              <a:t>In the UK, through policies, there is support in promoting eco-friendly business.</a:t>
            </a:r>
            <a:r>
              <a:rPr lang="en-US" dirty="0">
                <a:ea typeface="+mn-lt"/>
                <a:cs typeface="+mn-lt"/>
              </a:rPr>
              <a:t> (UK Government, 2024).</a:t>
            </a:r>
            <a:endParaRPr lang="en-US">
              <a:ea typeface="+mn-lt"/>
              <a:cs typeface="+mn-lt"/>
            </a:endParaRPr>
          </a:p>
          <a:p>
            <a:pPr>
              <a:buClr>
                <a:srgbClr val="FFFFFF"/>
              </a:buClr>
            </a:pPr>
            <a:r>
              <a:rPr lang="en-US">
                <a:ea typeface="+mn-lt"/>
                <a:cs typeface="+mn-lt"/>
              </a:rPr>
              <a:t>At government level, laws are introduced that encourage less water usage.</a:t>
            </a:r>
            <a:r>
              <a:rPr lang="en-US" dirty="0">
                <a:ea typeface="+mn-lt"/>
                <a:cs typeface="+mn-lt"/>
              </a:rPr>
              <a:t> </a:t>
            </a:r>
            <a:endParaRPr lang="en-US">
              <a:ea typeface="+mn-lt"/>
              <a:cs typeface="+mn-lt"/>
            </a:endParaRPr>
          </a:p>
          <a:p>
            <a:pPr>
              <a:buClr>
                <a:srgbClr val="FFFFFF"/>
              </a:buClr>
            </a:pPr>
            <a:r>
              <a:rPr lang="en-US">
                <a:ea typeface="+mn-lt"/>
                <a:cs typeface="+mn-lt"/>
              </a:rPr>
              <a:t>Drink authorities are continuously promoting green activities amongst the service deliverers.</a:t>
            </a:r>
            <a:r>
              <a:rPr lang="en-US" dirty="0">
                <a:ea typeface="+mn-lt"/>
                <a:cs typeface="+mn-lt"/>
              </a:rPr>
              <a:t> (HSE, 2024).</a:t>
            </a:r>
            <a:endParaRPr lang="en-US">
              <a:ea typeface="+mn-lt"/>
              <a:cs typeface="+mn-lt"/>
            </a:endParaRPr>
          </a:p>
          <a:p>
            <a:pPr>
              <a:buClr>
                <a:srgbClr val="FFFFFF"/>
              </a:buClr>
            </a:pPr>
            <a:r>
              <a:rPr lang="en-US">
                <a:ea typeface="+mn-lt"/>
                <a:cs typeface="+mn-lt"/>
              </a:rPr>
              <a:t>Regulations to ensure that chemicals will be handled and disposed of safely</a:t>
            </a:r>
            <a:r>
              <a:rPr lang="en-US" dirty="0">
                <a:ea typeface="+mn-lt"/>
                <a:cs typeface="+mn-lt"/>
              </a:rPr>
              <a:t> </a:t>
            </a:r>
            <a:br>
              <a:rPr lang="en-US" dirty="0">
                <a:ea typeface="+mn-lt"/>
                <a:cs typeface="+mn-lt"/>
              </a:rPr>
            </a:br>
            <a:endParaRPr lang="en-US" dirty="0">
              <a:ea typeface="+mn-lt"/>
              <a:cs typeface="+mn-lt"/>
            </a:endParaRPr>
          </a:p>
        </p:txBody>
      </p:sp>
      <p:pic>
        <p:nvPicPr>
          <p:cNvPr id="5" name="Picture 4" descr="Metal urn at a funeral">
            <a:extLst>
              <a:ext uri="{FF2B5EF4-FFF2-40B4-BE49-F238E27FC236}">
                <a16:creationId xmlns:a16="http://schemas.microsoft.com/office/drawing/2014/main" id="{6C7E741C-323F-D670-B779-8AB7C84AC23C}"/>
              </a:ext>
            </a:extLst>
          </p:cNvPr>
          <p:cNvPicPr>
            <a:picLocks noChangeAspect="1"/>
          </p:cNvPicPr>
          <p:nvPr/>
        </p:nvPicPr>
        <p:blipFill>
          <a:blip r:embed="rId3"/>
          <a:srcRect l="24018" r="43216" b="-3"/>
          <a:stretch>
            <a:fillRect/>
          </a:stretch>
        </p:blipFill>
        <p:spPr>
          <a:xfrm>
            <a:off x="8820603" y="10"/>
            <a:ext cx="3371397" cy="6857990"/>
          </a:xfrm>
          <a:prstGeom prst="rect">
            <a:avLst/>
          </a:prstGeom>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29778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CCA5C-F6C8-9591-05A3-1DB752EA4AF2}"/>
              </a:ext>
            </a:extLst>
          </p:cNvPr>
          <p:cNvSpPr>
            <a:spLocks noGrp="1"/>
          </p:cNvSpPr>
          <p:nvPr>
            <p:ph type="title"/>
          </p:nvPr>
        </p:nvSpPr>
        <p:spPr>
          <a:xfrm>
            <a:off x="7532710" y="620722"/>
            <a:ext cx="3518748" cy="1142462"/>
          </a:xfrm>
        </p:spPr>
        <p:txBody>
          <a:bodyPr anchor="b">
            <a:normAutofit/>
          </a:bodyPr>
          <a:lstStyle/>
          <a:p>
            <a:r>
              <a:rPr lang="en-US" sz="2800">
                <a:ea typeface="+mj-lt"/>
                <a:cs typeface="+mj-lt"/>
              </a:rPr>
              <a:t>Economic Factors</a:t>
            </a:r>
            <a:endParaRPr lang="en-US" sz="2800"/>
          </a:p>
        </p:txBody>
      </p:sp>
      <p:sp>
        <p:nvSpPr>
          <p:cNvPr id="11"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avings Budget Investment · Free photo on Pixabay">
            <a:extLst>
              <a:ext uri="{FF2B5EF4-FFF2-40B4-BE49-F238E27FC236}">
                <a16:creationId xmlns:a16="http://schemas.microsoft.com/office/drawing/2014/main" id="{6C8EAB67-4821-D740-6B81-9BE6BA0CE2A7}"/>
              </a:ext>
            </a:extLst>
          </p:cNvPr>
          <p:cNvPicPr>
            <a:picLocks noChangeAspect="1"/>
          </p:cNvPicPr>
          <p:nvPr/>
        </p:nvPicPr>
        <p:blipFill>
          <a:blip r:embed="rId3"/>
          <a:srcRect r="15885"/>
          <a:stretch>
            <a:fillRect/>
          </a:stretch>
        </p:blipFill>
        <p:spPr>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3" name="Content Placeholder 2">
            <a:extLst>
              <a:ext uri="{FF2B5EF4-FFF2-40B4-BE49-F238E27FC236}">
                <a16:creationId xmlns:a16="http://schemas.microsoft.com/office/drawing/2014/main" id="{5C5CBB82-EC1E-7429-0587-BA613E3FB838}"/>
              </a:ext>
            </a:extLst>
          </p:cNvPr>
          <p:cNvSpPr>
            <a:spLocks noGrp="1"/>
          </p:cNvSpPr>
          <p:nvPr>
            <p:ph idx="1"/>
          </p:nvPr>
        </p:nvSpPr>
        <p:spPr>
          <a:xfrm>
            <a:off x="7532710" y="1822449"/>
            <a:ext cx="3479419" cy="3070226"/>
          </a:xfrm>
        </p:spPr>
        <p:txBody>
          <a:bodyPr anchor="t">
            <a:normAutofit/>
          </a:bodyPr>
          <a:lstStyle/>
          <a:p>
            <a:pPr>
              <a:lnSpc>
                <a:spcPct val="90000"/>
              </a:lnSpc>
            </a:pPr>
            <a:r>
              <a:rPr lang="en-US" sz="1300">
                <a:ea typeface="+mn-lt"/>
                <a:cs typeface="+mn-lt"/>
              </a:rPr>
              <a:t>Greater demand of mobile services and convenient-promoting services (PwC, 2023). </a:t>
            </a:r>
          </a:p>
          <a:p>
            <a:pPr>
              <a:lnSpc>
                <a:spcPct val="90000"/>
              </a:lnSpc>
              <a:buClr>
                <a:srgbClr val="FFFFFF"/>
              </a:buClr>
            </a:pPr>
            <a:r>
              <a:rPr lang="en-US" sz="1300">
                <a:ea typeface="+mn-lt"/>
                <a:cs typeface="+mn-lt"/>
              </a:rPr>
              <a:t> A rise in inflation rates that have seen an increase in fuel, equipment, and chemical prices (ONS, 2024). </a:t>
            </a:r>
          </a:p>
          <a:p>
            <a:pPr>
              <a:lnSpc>
                <a:spcPct val="90000"/>
              </a:lnSpc>
              <a:buClr>
                <a:srgbClr val="FFFFFF"/>
              </a:buClr>
            </a:pPr>
            <a:r>
              <a:rPr lang="en-US" sz="1300">
                <a:ea typeface="+mn-lt"/>
                <a:cs typeface="+mn-lt"/>
              </a:rPr>
              <a:t>Small variable cost Small variable costs since these costs do not incur fixed building which offers location with less opportunity cost (BHA, 2023). </a:t>
            </a:r>
          </a:p>
          <a:p>
            <a:pPr>
              <a:lnSpc>
                <a:spcPct val="90000"/>
              </a:lnSpc>
              <a:buClr>
                <a:srgbClr val="FFFFFF"/>
              </a:buClr>
            </a:pPr>
            <a:r>
              <a:rPr lang="en-US" sz="1300">
                <a:ea typeface="+mn-lt"/>
                <a:cs typeface="+mn-lt"/>
              </a:rPr>
              <a:t>There is a high likelihood that people can be ready to pay more to quality environmentally-friendly services (KPMG, 2023).</a:t>
            </a:r>
            <a:endParaRPr lang="en-US" sz="1300"/>
          </a:p>
        </p:txBody>
      </p:sp>
      <p:grpSp>
        <p:nvGrpSpPr>
          <p:cNvPr id="13" name="Group 12">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921551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0ED87A7F-2172-11DA-EF4A-DD59061E0CED}"/>
              </a:ext>
            </a:extLst>
          </p:cNvPr>
          <p:cNvSpPr>
            <a:spLocks noGrp="1"/>
          </p:cNvSpPr>
          <p:nvPr>
            <p:ph type="title"/>
          </p:nvPr>
        </p:nvSpPr>
        <p:spPr>
          <a:xfrm>
            <a:off x="8588661" y="941424"/>
            <a:ext cx="3043896" cy="3248611"/>
          </a:xfrm>
        </p:spPr>
        <p:txBody>
          <a:bodyPr>
            <a:normAutofit/>
          </a:bodyPr>
          <a:lstStyle/>
          <a:p>
            <a:r>
              <a:rPr lang="en-US">
                <a:solidFill>
                  <a:srgbClr val="FFFFFF"/>
                </a:solidFill>
                <a:ea typeface="+mj-lt"/>
                <a:cs typeface="+mj-lt"/>
              </a:rPr>
              <a:t>Social Factors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683D5B11-BC69-499C-B299-62BC9E7DE7C4}"/>
              </a:ext>
            </a:extLst>
          </p:cNvPr>
          <p:cNvGraphicFramePr>
            <a:graphicFrameLocks noGrp="1"/>
          </p:cNvGraphicFramePr>
          <p:nvPr>
            <p:ph idx="1"/>
            <p:extLst>
              <p:ext uri="{D42A27DB-BD31-4B8C-83A1-F6EECF244321}">
                <p14:modId xmlns:p14="http://schemas.microsoft.com/office/powerpoint/2010/main" val="362898617"/>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9678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B1AA3-E7EE-66EC-EC6A-0D6928865EDF}"/>
              </a:ext>
            </a:extLst>
          </p:cNvPr>
          <p:cNvSpPr>
            <a:spLocks noGrp="1"/>
          </p:cNvSpPr>
          <p:nvPr>
            <p:ph type="title"/>
          </p:nvPr>
        </p:nvSpPr>
        <p:spPr>
          <a:xfrm>
            <a:off x="684212" y="4487332"/>
            <a:ext cx="7543800" cy="1507067"/>
          </a:xfrm>
        </p:spPr>
        <p:txBody>
          <a:bodyPr>
            <a:normAutofit/>
          </a:bodyPr>
          <a:lstStyle/>
          <a:p>
            <a:r>
              <a:rPr lang="en-US">
                <a:ea typeface="+mj-lt"/>
                <a:cs typeface="+mj-lt"/>
              </a:rPr>
              <a:t>Technological Factors</a:t>
            </a:r>
            <a:endParaRPr lang="en-US" dirty="0"/>
          </a:p>
        </p:txBody>
      </p:sp>
      <p:sp>
        <p:nvSpPr>
          <p:cNvPr id="3" name="Content Placeholder 2">
            <a:extLst>
              <a:ext uri="{FF2B5EF4-FFF2-40B4-BE49-F238E27FC236}">
                <a16:creationId xmlns:a16="http://schemas.microsoft.com/office/drawing/2014/main" id="{334C9117-AEAD-E846-61B2-1E2350B0A459}"/>
              </a:ext>
            </a:extLst>
          </p:cNvPr>
          <p:cNvSpPr>
            <a:spLocks noGrp="1"/>
          </p:cNvSpPr>
          <p:nvPr>
            <p:ph idx="1"/>
          </p:nvPr>
        </p:nvSpPr>
        <p:spPr>
          <a:xfrm>
            <a:off x="684211" y="685800"/>
            <a:ext cx="7493137" cy="3615267"/>
          </a:xfrm>
        </p:spPr>
        <p:txBody>
          <a:bodyPr>
            <a:normAutofit/>
          </a:bodyPr>
          <a:lstStyle/>
          <a:p>
            <a:pPr>
              <a:lnSpc>
                <a:spcPct val="90000"/>
              </a:lnSpc>
              <a:buClr>
                <a:prstClr val="white"/>
              </a:buClr>
            </a:pPr>
            <a:r>
              <a:rPr lang="en-US">
                <a:ea typeface="+mn-lt"/>
                <a:cs typeface="+mn-lt"/>
              </a:rPr>
              <a:t>Steam-cleaning is more likely to reduce water consumption and aid in enhancing the cleaning performance (</a:t>
            </a:r>
            <a:r>
              <a:rPr lang="en-US" err="1">
                <a:ea typeface="+mn-lt"/>
                <a:cs typeface="+mn-lt"/>
              </a:rPr>
              <a:t>AutoCare</a:t>
            </a:r>
            <a:r>
              <a:rPr lang="en-US">
                <a:ea typeface="+mn-lt"/>
                <a:cs typeface="+mn-lt"/>
              </a:rPr>
              <a:t> Review, 2023).</a:t>
            </a:r>
            <a:r>
              <a:rPr lang="en-US" dirty="0">
                <a:ea typeface="+mn-lt"/>
                <a:cs typeface="+mn-lt"/>
              </a:rPr>
              <a:t> </a:t>
            </a:r>
            <a:endParaRPr lang="en-US">
              <a:ea typeface="+mn-lt"/>
              <a:cs typeface="+mn-lt"/>
            </a:endParaRPr>
          </a:p>
          <a:p>
            <a:pPr>
              <a:lnSpc>
                <a:spcPct val="90000"/>
              </a:lnSpc>
              <a:buClr>
                <a:srgbClr val="FFFFFF"/>
              </a:buClr>
            </a:pPr>
            <a:r>
              <a:rPr lang="en-US">
                <a:ea typeface="+mn-lt"/>
                <a:cs typeface="+mn-lt"/>
              </a:rPr>
              <a:t>Mobile services become more accessible with the help of apps and booking websites (</a:t>
            </a:r>
            <a:r>
              <a:rPr lang="en-US" err="1">
                <a:ea typeface="+mn-lt"/>
                <a:cs typeface="+mn-lt"/>
              </a:rPr>
              <a:t>TechNation</a:t>
            </a:r>
            <a:r>
              <a:rPr lang="en-US">
                <a:ea typeface="+mn-lt"/>
                <a:cs typeface="+mn-lt"/>
              </a:rPr>
              <a:t>, 2023).</a:t>
            </a:r>
            <a:r>
              <a:rPr lang="en-US" dirty="0">
                <a:ea typeface="+mn-lt"/>
                <a:cs typeface="+mn-lt"/>
              </a:rPr>
              <a:t> </a:t>
            </a:r>
            <a:endParaRPr lang="en-US">
              <a:ea typeface="+mn-lt"/>
              <a:cs typeface="+mn-lt"/>
            </a:endParaRPr>
          </a:p>
          <a:p>
            <a:pPr>
              <a:lnSpc>
                <a:spcPct val="90000"/>
              </a:lnSpc>
              <a:buClr>
                <a:srgbClr val="FFFFFF"/>
              </a:buClr>
            </a:pPr>
            <a:r>
              <a:rPr lang="en-US">
                <a:ea typeface="+mn-lt"/>
                <a:cs typeface="+mn-lt"/>
              </a:rPr>
              <a:t> Routes are now labelled using GPS which has seen to it that commute time between one location and another is reduced (NCR, 2023).</a:t>
            </a:r>
            <a:r>
              <a:rPr lang="en-US" dirty="0">
                <a:ea typeface="+mn-lt"/>
                <a:cs typeface="+mn-lt"/>
              </a:rPr>
              <a:t> </a:t>
            </a:r>
            <a:endParaRPr lang="en-US">
              <a:ea typeface="+mn-lt"/>
              <a:cs typeface="+mn-lt"/>
            </a:endParaRPr>
          </a:p>
          <a:p>
            <a:pPr>
              <a:lnSpc>
                <a:spcPct val="90000"/>
              </a:lnSpc>
              <a:buClr>
                <a:srgbClr val="FFFFFF"/>
              </a:buClr>
            </a:pPr>
            <a:r>
              <a:rPr lang="en-US">
                <a:ea typeface="+mn-lt"/>
                <a:cs typeface="+mn-lt"/>
              </a:rPr>
              <a:t> Digital marketing is of the ultimate nature as far as service visibility in the locality is concerned (Statista, 2024).</a:t>
            </a:r>
            <a:endParaRPr lang="en-US"/>
          </a:p>
        </p:txBody>
      </p:sp>
      <p:pic>
        <p:nvPicPr>
          <p:cNvPr id="5" name="Picture 4" descr="close up of man finger on stock market charts">
            <a:extLst>
              <a:ext uri="{FF2B5EF4-FFF2-40B4-BE49-F238E27FC236}">
                <a16:creationId xmlns:a16="http://schemas.microsoft.com/office/drawing/2014/main" id="{67594B06-7029-0FC1-5300-1EED710CE903}"/>
              </a:ext>
            </a:extLst>
          </p:cNvPr>
          <p:cNvPicPr>
            <a:picLocks noChangeAspect="1"/>
          </p:cNvPicPr>
          <p:nvPr/>
        </p:nvPicPr>
        <p:blipFill>
          <a:blip r:embed="rId3"/>
          <a:srcRect l="22074" r="45159" b="-3"/>
          <a:stretch>
            <a:fillRect/>
          </a:stretch>
        </p:blipFill>
        <p:spPr>
          <a:xfrm>
            <a:off x="8820603" y="10"/>
            <a:ext cx="3371397" cy="6857990"/>
          </a:xfrm>
          <a:prstGeom prst="rect">
            <a:avLst/>
          </a:prstGeom>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608545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F1E3C-8BC6-3027-5C08-C3C4EDCB4B05}"/>
              </a:ext>
            </a:extLst>
          </p:cNvPr>
          <p:cNvSpPr>
            <a:spLocks noGrp="1"/>
          </p:cNvSpPr>
          <p:nvPr>
            <p:ph type="title"/>
          </p:nvPr>
        </p:nvSpPr>
        <p:spPr>
          <a:xfrm>
            <a:off x="3978579" y="4487332"/>
            <a:ext cx="5627158" cy="1507067"/>
          </a:xfrm>
        </p:spPr>
        <p:txBody>
          <a:bodyPr>
            <a:normAutofit/>
          </a:bodyPr>
          <a:lstStyle/>
          <a:p>
            <a:r>
              <a:rPr lang="en-US">
                <a:ea typeface="+mj-lt"/>
                <a:cs typeface="+mj-lt"/>
              </a:rPr>
              <a:t>Environmental Factors.</a:t>
            </a:r>
            <a:endParaRPr lang="en-US" dirty="0"/>
          </a:p>
        </p:txBody>
      </p:sp>
      <p:pic>
        <p:nvPicPr>
          <p:cNvPr id="5" name="Picture 4" descr="Person washing hands illustration">
            <a:extLst>
              <a:ext uri="{FF2B5EF4-FFF2-40B4-BE49-F238E27FC236}">
                <a16:creationId xmlns:a16="http://schemas.microsoft.com/office/drawing/2014/main" id="{8DABA32E-5835-9E1E-2EF5-8A6260F59494}"/>
              </a:ext>
            </a:extLst>
          </p:cNvPr>
          <p:cNvPicPr>
            <a:picLocks noChangeAspect="1"/>
          </p:cNvPicPr>
          <p:nvPr/>
        </p:nvPicPr>
        <p:blipFill>
          <a:blip r:embed="rId3"/>
          <a:srcRect l="19617" r="46320" b="-10"/>
          <a:stretch>
            <a:fillRect/>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0CF1D43E-FCBB-44FB-D9F3-AE46C6A51457}"/>
              </a:ext>
            </a:extLst>
          </p:cNvPr>
          <p:cNvSpPr>
            <a:spLocks noGrp="1"/>
          </p:cNvSpPr>
          <p:nvPr>
            <p:ph idx="1"/>
          </p:nvPr>
        </p:nvSpPr>
        <p:spPr>
          <a:xfrm>
            <a:off x="3884612" y="685800"/>
            <a:ext cx="6626072" cy="3615267"/>
          </a:xfrm>
        </p:spPr>
        <p:txBody>
          <a:bodyPr>
            <a:normAutofit/>
          </a:bodyPr>
          <a:lstStyle/>
          <a:p>
            <a:pPr>
              <a:lnSpc>
                <a:spcPct val="90000"/>
              </a:lnSpc>
            </a:pPr>
            <a:r>
              <a:rPr lang="en-US" sz="1700">
                <a:ea typeface="+mn-lt"/>
                <a:cs typeface="+mn-lt"/>
              </a:rPr>
              <a:t>Since the old hand washes require the consumption of tens of </a:t>
            </a:r>
            <a:r>
              <a:rPr lang="en-US" sz="1700" err="1">
                <a:ea typeface="+mn-lt"/>
                <a:cs typeface="+mn-lt"/>
              </a:rPr>
              <a:t>litre</a:t>
            </a:r>
            <a:r>
              <a:rPr lang="en-US" sz="1700">
                <a:ea typeface="+mn-lt"/>
                <a:cs typeface="+mn-lt"/>
              </a:rPr>
              <a:t> of water whenever they wash a car, there must be a more efficient method. </a:t>
            </a:r>
          </a:p>
          <a:p>
            <a:pPr>
              <a:lnSpc>
                <a:spcPct val="90000"/>
              </a:lnSpc>
              <a:buClr>
                <a:srgbClr val="FFFFFF"/>
              </a:buClr>
            </a:pPr>
            <a:r>
              <a:rPr lang="en-US" sz="1700">
                <a:ea typeface="+mn-lt"/>
                <a:cs typeface="+mn-lt"/>
              </a:rPr>
              <a:t>This aspect is acquiring more and more importance. The positive side of </a:t>
            </a:r>
            <a:r>
              <a:rPr lang="en-US" sz="1700" err="1">
                <a:ea typeface="+mn-lt"/>
                <a:cs typeface="+mn-lt"/>
              </a:rPr>
              <a:t>CleanRide</a:t>
            </a:r>
            <a:r>
              <a:rPr lang="en-US" sz="1700">
                <a:ea typeface="+mn-lt"/>
                <a:cs typeface="+mn-lt"/>
              </a:rPr>
              <a:t> is a strong eco-friendly approach since the company uses low-water (</a:t>
            </a:r>
            <a:r>
              <a:rPr lang="en-US" sz="1700" err="1">
                <a:ea typeface="+mn-lt"/>
                <a:cs typeface="+mn-lt"/>
              </a:rPr>
              <a:t>AutoCare</a:t>
            </a:r>
            <a:r>
              <a:rPr lang="en-US" sz="1700">
                <a:ea typeface="+mn-lt"/>
                <a:cs typeface="+mn-lt"/>
              </a:rPr>
              <a:t> Review, 2023). </a:t>
            </a:r>
          </a:p>
          <a:p>
            <a:pPr>
              <a:lnSpc>
                <a:spcPct val="90000"/>
              </a:lnSpc>
              <a:buClr>
                <a:srgbClr val="FFFFFF"/>
              </a:buClr>
            </a:pPr>
            <a:r>
              <a:rPr lang="en-US" sz="1700">
                <a:ea typeface="+mn-lt"/>
                <a:cs typeface="+mn-lt"/>
              </a:rPr>
              <a:t> The biodegradability helps to </a:t>
            </a:r>
            <a:r>
              <a:rPr lang="en-US" sz="1700" err="1">
                <a:ea typeface="+mn-lt"/>
                <a:cs typeface="+mn-lt"/>
              </a:rPr>
              <a:t>minimise</a:t>
            </a:r>
            <a:r>
              <a:rPr lang="en-US" sz="1700">
                <a:ea typeface="+mn-lt"/>
                <a:cs typeface="+mn-lt"/>
              </a:rPr>
              <a:t> the chemical pollution (EPA, 2023). </a:t>
            </a:r>
          </a:p>
          <a:p>
            <a:pPr>
              <a:lnSpc>
                <a:spcPct val="90000"/>
              </a:lnSpc>
              <a:buClr>
                <a:srgbClr val="FFFFFF"/>
              </a:buClr>
            </a:pPr>
            <a:r>
              <a:rPr lang="en-US" sz="1700">
                <a:ea typeface="+mn-lt"/>
                <a:cs typeface="+mn-lt"/>
              </a:rPr>
              <a:t> Sustainability turns into an environmental aspect that forms the foundation of long-term customer loyalty (Deloitte, 2023).</a:t>
            </a:r>
            <a:endParaRPr lang="en-US" sz="1700"/>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643008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89EF9F-3E58-A283-D286-5D71C0D51356}"/>
              </a:ext>
            </a:extLst>
          </p:cNvPr>
          <p:cNvSpPr>
            <a:spLocks noGrp="1"/>
          </p:cNvSpPr>
          <p:nvPr>
            <p:ph type="title"/>
          </p:nvPr>
        </p:nvSpPr>
        <p:spPr>
          <a:xfrm>
            <a:off x="684212" y="4487332"/>
            <a:ext cx="7543800" cy="1507067"/>
          </a:xfrm>
        </p:spPr>
        <p:txBody>
          <a:bodyPr>
            <a:normAutofit/>
          </a:bodyPr>
          <a:lstStyle/>
          <a:p>
            <a:r>
              <a:rPr lang="en-US" dirty="0">
                <a:ea typeface="+mj-lt"/>
                <a:cs typeface="+mj-lt"/>
              </a:rPr>
              <a:t>Marketing Strategy (7 Ps)</a:t>
            </a:r>
            <a:endParaRPr lang="en-US" dirty="0"/>
          </a:p>
        </p:txBody>
      </p:sp>
      <p:sp>
        <p:nvSpPr>
          <p:cNvPr id="3" name="Content Placeholder 2">
            <a:extLst>
              <a:ext uri="{FF2B5EF4-FFF2-40B4-BE49-F238E27FC236}">
                <a16:creationId xmlns:a16="http://schemas.microsoft.com/office/drawing/2014/main" id="{FB357CCD-4F5D-0C02-2F2C-6BF5C980F7E6}"/>
              </a:ext>
            </a:extLst>
          </p:cNvPr>
          <p:cNvSpPr>
            <a:spLocks noGrp="1"/>
          </p:cNvSpPr>
          <p:nvPr>
            <p:ph idx="1"/>
          </p:nvPr>
        </p:nvSpPr>
        <p:spPr>
          <a:xfrm>
            <a:off x="684211" y="685800"/>
            <a:ext cx="7493137" cy="3615267"/>
          </a:xfrm>
        </p:spPr>
        <p:txBody>
          <a:bodyPr>
            <a:normAutofit/>
          </a:bodyPr>
          <a:lstStyle/>
          <a:p>
            <a:pPr>
              <a:lnSpc>
                <a:spcPct val="90000"/>
              </a:lnSpc>
            </a:pPr>
            <a:r>
              <a:rPr lang="en-US" sz="1400">
                <a:ea typeface="+mn-lt"/>
                <a:cs typeface="+mn-lt"/>
              </a:rPr>
              <a:t>Product: Environmentally friendly wash, inside washing, complete detail packages. </a:t>
            </a:r>
          </a:p>
          <a:p>
            <a:pPr>
              <a:lnSpc>
                <a:spcPct val="90000"/>
              </a:lnSpc>
              <a:buClr>
                <a:srgbClr val="FFFFFF"/>
              </a:buClr>
            </a:pPr>
            <a:r>
              <a:rPr lang="en-US" sz="1400">
                <a:ea typeface="+mn-lt"/>
                <a:cs typeface="+mn-lt"/>
              </a:rPr>
              <a:t>Price: Premium prices are competitive, which </a:t>
            </a:r>
            <a:r>
              <a:rPr lang="en-US" sz="1400" err="1">
                <a:ea typeface="+mn-lt"/>
                <a:cs typeface="+mn-lt"/>
              </a:rPr>
              <a:t>centre</a:t>
            </a:r>
            <a:r>
              <a:rPr lang="en-US" sz="1400">
                <a:ea typeface="+mn-lt"/>
                <a:cs typeface="+mn-lt"/>
              </a:rPr>
              <a:t> on sustainability (KPMG, 2023). </a:t>
            </a:r>
          </a:p>
          <a:p>
            <a:pPr>
              <a:lnSpc>
                <a:spcPct val="90000"/>
              </a:lnSpc>
              <a:buClr>
                <a:srgbClr val="FFFFFF"/>
              </a:buClr>
            </a:pPr>
            <a:r>
              <a:rPr lang="en-US" sz="1400">
                <a:ea typeface="+mn-lt"/>
                <a:cs typeface="+mn-lt"/>
              </a:rPr>
              <a:t>Place: London </a:t>
            </a:r>
            <a:r>
              <a:rPr lang="en-US" sz="1400" err="1">
                <a:ea typeface="+mn-lt"/>
                <a:cs typeface="+mn-lt"/>
              </a:rPr>
              <a:t>neighbourhoods</a:t>
            </a:r>
            <a:r>
              <a:rPr lang="en-US" sz="1400">
                <a:ea typeface="+mn-lt"/>
                <a:cs typeface="+mn-lt"/>
              </a:rPr>
              <a:t> of mobile delivery. </a:t>
            </a:r>
          </a:p>
          <a:p>
            <a:pPr>
              <a:lnSpc>
                <a:spcPct val="90000"/>
              </a:lnSpc>
              <a:buClr>
                <a:srgbClr val="FFFFFF"/>
              </a:buClr>
            </a:pPr>
            <a:r>
              <a:rPr lang="en-US" sz="1400">
                <a:ea typeface="+mn-lt"/>
                <a:cs typeface="+mn-lt"/>
              </a:rPr>
              <a:t>Promotion: Advertisements using the online marketing platform, referral schemes incentivization, and social media has to be </a:t>
            </a:r>
            <a:r>
              <a:rPr lang="en-US" sz="1400" err="1">
                <a:ea typeface="+mn-lt"/>
                <a:cs typeface="+mn-lt"/>
              </a:rPr>
              <a:t>utilised</a:t>
            </a:r>
            <a:r>
              <a:rPr lang="en-US" sz="1400">
                <a:ea typeface="+mn-lt"/>
                <a:cs typeface="+mn-lt"/>
              </a:rPr>
              <a:t> (</a:t>
            </a:r>
            <a:r>
              <a:rPr lang="en-US" sz="1400" err="1">
                <a:ea typeface="+mn-lt"/>
                <a:cs typeface="+mn-lt"/>
              </a:rPr>
              <a:t>BrightLocal</a:t>
            </a:r>
            <a:r>
              <a:rPr lang="en-US" sz="1400">
                <a:ea typeface="+mn-lt"/>
                <a:cs typeface="+mn-lt"/>
              </a:rPr>
              <a:t>, 2024). </a:t>
            </a:r>
          </a:p>
          <a:p>
            <a:pPr>
              <a:lnSpc>
                <a:spcPct val="90000"/>
              </a:lnSpc>
              <a:buClr>
                <a:srgbClr val="FFFFFF"/>
              </a:buClr>
            </a:pPr>
            <a:r>
              <a:rPr lang="en-US" sz="1400">
                <a:ea typeface="+mn-lt"/>
                <a:cs typeface="+mn-lt"/>
              </a:rPr>
              <a:t>People: With highly educated professionals, excellent service will be provided at a better quality and with safety. </a:t>
            </a:r>
          </a:p>
          <a:p>
            <a:pPr>
              <a:lnSpc>
                <a:spcPct val="90000"/>
              </a:lnSpc>
              <a:buClr>
                <a:srgbClr val="FFFFFF"/>
              </a:buClr>
            </a:pPr>
            <a:r>
              <a:rPr lang="en-US" sz="1400">
                <a:ea typeface="+mn-lt"/>
                <a:cs typeface="+mn-lt"/>
              </a:rPr>
              <a:t>Process: Online booking without issues and a following SMS notification (</a:t>
            </a:r>
            <a:r>
              <a:rPr lang="en-US" sz="1400" err="1">
                <a:ea typeface="+mn-lt"/>
                <a:cs typeface="+mn-lt"/>
              </a:rPr>
              <a:t>TechNation</a:t>
            </a:r>
            <a:r>
              <a:rPr lang="en-US" sz="1400">
                <a:ea typeface="+mn-lt"/>
                <a:cs typeface="+mn-lt"/>
              </a:rPr>
              <a:t>, 2023). </a:t>
            </a:r>
          </a:p>
          <a:p>
            <a:pPr>
              <a:lnSpc>
                <a:spcPct val="90000"/>
              </a:lnSpc>
              <a:buClr>
                <a:srgbClr val="FFFFFF"/>
              </a:buClr>
            </a:pPr>
            <a:r>
              <a:rPr lang="en-US" sz="1400">
                <a:ea typeface="+mn-lt"/>
                <a:cs typeface="+mn-lt"/>
              </a:rPr>
              <a:t>Physical Evidence: Company branded van and uniform with after and before shots.</a:t>
            </a:r>
            <a:endParaRPr lang="en-US" sz="1400"/>
          </a:p>
        </p:txBody>
      </p:sp>
      <p:pic>
        <p:nvPicPr>
          <p:cNvPr id="5" name="Picture 4" descr="Mobile device with apps">
            <a:extLst>
              <a:ext uri="{FF2B5EF4-FFF2-40B4-BE49-F238E27FC236}">
                <a16:creationId xmlns:a16="http://schemas.microsoft.com/office/drawing/2014/main" id="{C5629C6B-DB8E-4E6B-22E6-0D12CF9C0F6C}"/>
              </a:ext>
            </a:extLst>
          </p:cNvPr>
          <p:cNvPicPr>
            <a:picLocks noChangeAspect="1"/>
          </p:cNvPicPr>
          <p:nvPr/>
        </p:nvPicPr>
        <p:blipFill>
          <a:blip r:embed="rId3"/>
          <a:srcRect l="55977" r="16370" b="-2"/>
          <a:stretch>
            <a:fillRect/>
          </a:stretch>
        </p:blipFill>
        <p:spPr>
          <a:xfrm>
            <a:off x="8820603" y="10"/>
            <a:ext cx="3371397" cy="6857990"/>
          </a:xfrm>
          <a:prstGeom prst="rect">
            <a:avLst/>
          </a:prstGeom>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426971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7BF56-E947-A057-CF34-E066DB3727D4}"/>
              </a:ext>
            </a:extLst>
          </p:cNvPr>
          <p:cNvSpPr>
            <a:spLocks noGrp="1"/>
          </p:cNvSpPr>
          <p:nvPr>
            <p:ph type="title"/>
          </p:nvPr>
        </p:nvSpPr>
        <p:spPr>
          <a:xfrm>
            <a:off x="3978579" y="4487332"/>
            <a:ext cx="5627158" cy="1507067"/>
          </a:xfrm>
        </p:spPr>
        <p:txBody>
          <a:bodyPr>
            <a:normAutofit/>
          </a:bodyPr>
          <a:lstStyle/>
          <a:p>
            <a:r>
              <a:rPr lang="en-US" dirty="0">
                <a:ea typeface="+mj-lt"/>
                <a:cs typeface="+mj-lt"/>
              </a:rPr>
              <a:t>Funding requirements</a:t>
            </a:r>
            <a:endParaRPr lang="en-US" dirty="0"/>
          </a:p>
        </p:txBody>
      </p:sp>
      <p:pic>
        <p:nvPicPr>
          <p:cNvPr id="5" name="Picture 4" descr="White calculator">
            <a:extLst>
              <a:ext uri="{FF2B5EF4-FFF2-40B4-BE49-F238E27FC236}">
                <a16:creationId xmlns:a16="http://schemas.microsoft.com/office/drawing/2014/main" id="{5EBEC424-8E0B-21D3-AD55-BF50C2CB41E8}"/>
              </a:ext>
            </a:extLst>
          </p:cNvPr>
          <p:cNvPicPr>
            <a:picLocks noChangeAspect="1"/>
          </p:cNvPicPr>
          <p:nvPr/>
        </p:nvPicPr>
        <p:blipFill>
          <a:blip r:embed="rId3"/>
          <a:srcRect l="13430" r="52534" b="-3"/>
          <a:stretch>
            <a:fillRect/>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07677B7F-3504-264A-B2B7-EE76EA55BD73}"/>
              </a:ext>
            </a:extLst>
          </p:cNvPr>
          <p:cNvSpPr>
            <a:spLocks noGrp="1"/>
          </p:cNvSpPr>
          <p:nvPr>
            <p:ph idx="1"/>
          </p:nvPr>
        </p:nvSpPr>
        <p:spPr>
          <a:xfrm>
            <a:off x="3884612" y="685800"/>
            <a:ext cx="6626072" cy="3615267"/>
          </a:xfrm>
        </p:spPr>
        <p:txBody>
          <a:bodyPr>
            <a:normAutofit/>
          </a:bodyPr>
          <a:lstStyle/>
          <a:p>
            <a:pPr>
              <a:lnSpc>
                <a:spcPct val="90000"/>
              </a:lnSpc>
            </a:pPr>
            <a:r>
              <a:rPr lang="en-US" sz="1900">
                <a:ea typeface="+mn-lt"/>
                <a:cs typeface="+mn-lt"/>
              </a:rPr>
              <a:t>Total start-up cost estimate: £18,000. </a:t>
            </a:r>
          </a:p>
          <a:p>
            <a:pPr>
              <a:lnSpc>
                <a:spcPct val="90000"/>
              </a:lnSpc>
              <a:buClr>
                <a:srgbClr val="FFFFFF"/>
              </a:buClr>
            </a:pPr>
            <a:r>
              <a:rPr lang="en-US" sz="1900">
                <a:ea typeface="+mn-lt"/>
                <a:cs typeface="+mn-lt"/>
              </a:rPr>
              <a:t> Start up capital: The owner has invested his/her funds of 10k. </a:t>
            </a:r>
          </a:p>
          <a:p>
            <a:pPr>
              <a:lnSpc>
                <a:spcPct val="90000"/>
              </a:lnSpc>
              <a:buClr>
                <a:srgbClr val="FFFFFF"/>
              </a:buClr>
            </a:pPr>
            <a:r>
              <a:rPr lang="en-US" sz="1900">
                <a:ea typeface="+mn-lt"/>
                <a:cs typeface="+mn-lt"/>
              </a:rPr>
              <a:t> Additional funding: Start-ups may receive up to loans or grants based on the start-up finance to the tune of 8,000 (British Business Bank, 2024). </a:t>
            </a:r>
          </a:p>
          <a:p>
            <a:pPr>
              <a:lnSpc>
                <a:spcPct val="90000"/>
              </a:lnSpc>
              <a:buClr>
                <a:srgbClr val="FFFFFF"/>
              </a:buClr>
            </a:pPr>
            <a:r>
              <a:rPr lang="en-US" sz="1900">
                <a:ea typeface="+mn-lt"/>
                <a:cs typeface="+mn-lt"/>
              </a:rPr>
              <a:t>Significant costs: acquiring a van, equipment and environmental cleaning supplies, insurance, marketing equipment. </a:t>
            </a:r>
          </a:p>
          <a:p>
            <a:pPr>
              <a:lnSpc>
                <a:spcPct val="90000"/>
              </a:lnSpc>
              <a:buClr>
                <a:srgbClr val="FFFFFF"/>
              </a:buClr>
            </a:pPr>
            <a:r>
              <a:rPr lang="en-US" sz="1900">
                <a:ea typeface="+mn-lt"/>
                <a:cs typeface="+mn-lt"/>
              </a:rPr>
              <a:t> Lean model </a:t>
            </a:r>
            <a:r>
              <a:rPr lang="en-US" sz="1900" err="1">
                <a:ea typeface="+mn-lt"/>
                <a:cs typeface="+mn-lt"/>
              </a:rPr>
              <a:t>minimises</a:t>
            </a:r>
            <a:r>
              <a:rPr lang="en-US" sz="1900">
                <a:ea typeface="+mn-lt"/>
                <a:cs typeface="+mn-lt"/>
              </a:rPr>
              <a:t> the occurrence of financial risks in the future. (BHA 2023).</a:t>
            </a:r>
            <a:endParaRPr lang="en-US" sz="1900"/>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200847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4DBD3B40-2E71-A756-78CD-BC36532BABEB}"/>
              </a:ext>
            </a:extLst>
          </p:cNvPr>
          <p:cNvSpPr>
            <a:spLocks noGrp="1"/>
          </p:cNvSpPr>
          <p:nvPr>
            <p:ph type="title"/>
          </p:nvPr>
        </p:nvSpPr>
        <p:spPr>
          <a:xfrm>
            <a:off x="8588661" y="941424"/>
            <a:ext cx="3043896" cy="3248611"/>
          </a:xfrm>
        </p:spPr>
        <p:txBody>
          <a:bodyPr>
            <a:normAutofit/>
          </a:bodyPr>
          <a:lstStyle/>
          <a:p>
            <a:r>
              <a:rPr lang="en-US" sz="3300">
                <a:solidFill>
                  <a:srgbClr val="FFFFFF"/>
                </a:solidFill>
                <a:ea typeface="+mj-lt"/>
                <a:cs typeface="+mj-lt"/>
              </a:rPr>
              <a:t>Conclusion</a:t>
            </a:r>
            <a:endParaRPr lang="en-US" sz="3300">
              <a:solidFill>
                <a:srgbClr val="FFFFFF"/>
              </a:solidFill>
            </a:endParaRPr>
          </a:p>
        </p:txBody>
      </p:sp>
      <p:graphicFrame>
        <p:nvGraphicFramePr>
          <p:cNvPr id="5" name="Content Placeholder 2">
            <a:extLst>
              <a:ext uri="{FF2B5EF4-FFF2-40B4-BE49-F238E27FC236}">
                <a16:creationId xmlns:a16="http://schemas.microsoft.com/office/drawing/2014/main" id="{8D004819-8811-10DC-78E8-AFBBC9DE3E63}"/>
              </a:ext>
            </a:extLst>
          </p:cNvPr>
          <p:cNvGraphicFramePr>
            <a:graphicFrameLocks noGrp="1"/>
          </p:cNvGraphicFramePr>
          <p:nvPr>
            <p:ph idx="1"/>
            <p:extLst>
              <p:ext uri="{D42A27DB-BD31-4B8C-83A1-F6EECF244321}">
                <p14:modId xmlns:p14="http://schemas.microsoft.com/office/powerpoint/2010/main" val="2485921779"/>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4101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1BBDC9-2DC6-4959-AC3D-49A5DCB05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B74BB55-8517-4CFE-9389-81D0E6F81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lumMod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grpSp>
        <p:nvGrpSpPr>
          <p:cNvPr id="12" name="Group 11">
            <a:extLst>
              <a:ext uri="{FF2B5EF4-FFF2-40B4-BE49-F238E27FC236}">
                <a16:creationId xmlns:a16="http://schemas.microsoft.com/office/drawing/2014/main" id="{A3F7C935-E41E-4E8D-91DF-D3BAB9521D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5" y="4435646"/>
            <a:ext cx="1419541" cy="1660354"/>
            <a:chOff x="10292292" y="2963333"/>
            <a:chExt cx="1896535" cy="2218267"/>
          </a:xfrm>
        </p:grpSpPr>
        <p:cxnSp>
          <p:nvCxnSpPr>
            <p:cNvPr id="13" name="Straight Connector 12">
              <a:extLst>
                <a:ext uri="{FF2B5EF4-FFF2-40B4-BE49-F238E27FC236}">
                  <a16:creationId xmlns:a16="http://schemas.microsoft.com/office/drawing/2014/main" id="{4FB64230-1B44-4C76-9885-0BBE5C736C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3F7F181-4FFE-4F8E-A3D0-1A8ECDEFFB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0292292" y="3190344"/>
              <a:ext cx="1896535"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066495D-EC57-44E4-8DED-0DC2E07AA2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0E0DA2F2-D672-4417-8072-9ED4FA5CC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30E8BACB-AEC7-46A5-A3AD-4D1BBE8715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19" name="Rectangle 18">
            <a:extLst>
              <a:ext uri="{FF2B5EF4-FFF2-40B4-BE49-F238E27FC236}">
                <a16:creationId xmlns:a16="http://schemas.microsoft.com/office/drawing/2014/main" id="{08452CCF-4A27-488A-AAF4-424933CFC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4212" y="0"/>
            <a:ext cx="4657345" cy="6858000"/>
          </a:xfrm>
          <a:prstGeom prst="rect">
            <a:avLst/>
          </a:prstGeom>
          <a:solidFill>
            <a:schemeClr val="accent1">
              <a:lumMod val="75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0F36B6-C33F-6830-262D-3B34683520EE}"/>
              </a:ext>
            </a:extLst>
          </p:cNvPr>
          <p:cNvSpPr>
            <a:spLocks noGrp="1"/>
          </p:cNvSpPr>
          <p:nvPr>
            <p:ph type="title"/>
          </p:nvPr>
        </p:nvSpPr>
        <p:spPr>
          <a:xfrm>
            <a:off x="1834919" y="685800"/>
            <a:ext cx="3705269" cy="5308599"/>
          </a:xfrm>
        </p:spPr>
        <p:txBody>
          <a:bodyPr>
            <a:normAutofit/>
          </a:bodyPr>
          <a:lstStyle/>
          <a:p>
            <a:r>
              <a:rPr lang="en-US" sz="3200">
                <a:solidFill>
                  <a:srgbClr val="FFFFFF"/>
                </a:solidFill>
              </a:rPr>
              <a:t>References</a:t>
            </a:r>
          </a:p>
        </p:txBody>
      </p:sp>
      <p:sp>
        <p:nvSpPr>
          <p:cNvPr id="3" name="Content Placeholder 2">
            <a:extLst>
              <a:ext uri="{FF2B5EF4-FFF2-40B4-BE49-F238E27FC236}">
                <a16:creationId xmlns:a16="http://schemas.microsoft.com/office/drawing/2014/main" id="{180A3F7E-4712-DA42-355D-34CC37A393D1}"/>
              </a:ext>
            </a:extLst>
          </p:cNvPr>
          <p:cNvSpPr>
            <a:spLocks noGrp="1"/>
          </p:cNvSpPr>
          <p:nvPr>
            <p:ph idx="1"/>
          </p:nvPr>
        </p:nvSpPr>
        <p:spPr>
          <a:xfrm>
            <a:off x="6516553" y="685800"/>
            <a:ext cx="4754563" cy="5410200"/>
          </a:xfrm>
        </p:spPr>
        <p:txBody>
          <a:bodyPr>
            <a:normAutofit/>
          </a:bodyPr>
          <a:lstStyle/>
          <a:p>
            <a:pPr>
              <a:lnSpc>
                <a:spcPct val="90000"/>
              </a:lnSpc>
            </a:pPr>
            <a:r>
              <a:rPr lang="en-US" sz="700">
                <a:solidFill>
                  <a:srgbClr val="FFFFFF"/>
                </a:solidFill>
                <a:ea typeface="+mn-lt"/>
                <a:cs typeface="+mn-lt"/>
              </a:rPr>
              <a:t>AutoCare Technology Review (2023) </a:t>
            </a:r>
            <a:r>
              <a:rPr lang="en-US" sz="700" i="1">
                <a:solidFill>
                  <a:srgbClr val="FFFFFF"/>
                </a:solidFill>
                <a:ea typeface="+mn-lt"/>
                <a:cs typeface="+mn-lt"/>
              </a:rPr>
              <a:t>Sustainable Car Cleaning Technologies</a:t>
            </a:r>
            <a:r>
              <a:rPr lang="en-US" sz="700">
                <a:solidFill>
                  <a:srgbClr val="FFFFFF"/>
                </a:solidFill>
                <a:ea typeface="+mn-lt"/>
                <a:cs typeface="+mn-lt"/>
              </a:rPr>
              <a:t>. AutoCare Press.</a:t>
            </a:r>
            <a:endParaRPr lang="en-US" sz="700">
              <a:solidFill>
                <a:srgbClr val="FFFFFF"/>
              </a:solidFill>
            </a:endParaRPr>
          </a:p>
          <a:p>
            <a:pPr>
              <a:lnSpc>
                <a:spcPct val="90000"/>
              </a:lnSpc>
              <a:buClr>
                <a:srgbClr val="FFFFFF"/>
              </a:buClr>
            </a:pPr>
            <a:r>
              <a:rPr lang="en-US" sz="700">
                <a:solidFill>
                  <a:srgbClr val="FFFFFF"/>
                </a:solidFill>
                <a:ea typeface="+mn-lt"/>
                <a:cs typeface="+mn-lt"/>
              </a:rPr>
              <a:t>BHA – British Hospitality Association (2023) </a:t>
            </a:r>
            <a:r>
              <a:rPr lang="en-US" sz="700" i="1">
                <a:solidFill>
                  <a:srgbClr val="FFFFFF"/>
                </a:solidFill>
                <a:ea typeface="+mn-lt"/>
                <a:cs typeface="+mn-lt"/>
              </a:rPr>
              <a:t>UK Service Operations Cost Overview</a:t>
            </a:r>
            <a:r>
              <a:rPr lang="en-US" sz="700">
                <a:solidFill>
                  <a:srgbClr val="FFFFFF"/>
                </a:solidFill>
                <a:ea typeface="+mn-lt"/>
                <a:cs typeface="+mn-lt"/>
              </a:rPr>
              <a:t>. London: BHA.</a:t>
            </a:r>
            <a:endParaRPr lang="en-US" sz="700">
              <a:solidFill>
                <a:srgbClr val="FFFFFF"/>
              </a:solidFill>
            </a:endParaRPr>
          </a:p>
          <a:p>
            <a:pPr>
              <a:lnSpc>
                <a:spcPct val="90000"/>
              </a:lnSpc>
              <a:buClr>
                <a:srgbClr val="FFFFFF"/>
              </a:buClr>
            </a:pPr>
            <a:r>
              <a:rPr lang="en-US" sz="700">
                <a:solidFill>
                  <a:srgbClr val="FFFFFF"/>
                </a:solidFill>
                <a:ea typeface="+mn-lt"/>
                <a:cs typeface="+mn-lt"/>
              </a:rPr>
              <a:t>BrightLocal (2024) </a:t>
            </a:r>
            <a:r>
              <a:rPr lang="en-US" sz="700" i="1">
                <a:solidFill>
                  <a:srgbClr val="FFFFFF"/>
                </a:solidFill>
                <a:ea typeface="+mn-lt"/>
                <a:cs typeface="+mn-lt"/>
              </a:rPr>
              <a:t>Local Consumer Review Survey 2024</a:t>
            </a:r>
            <a:r>
              <a:rPr lang="en-US" sz="700">
                <a:solidFill>
                  <a:srgbClr val="FFFFFF"/>
                </a:solidFill>
                <a:ea typeface="+mn-lt"/>
                <a:cs typeface="+mn-lt"/>
              </a:rPr>
              <a:t>. Available at: </a:t>
            </a:r>
            <a:r>
              <a:rPr lang="en-US" sz="700">
                <a:solidFill>
                  <a:srgbClr val="FFFFFF"/>
                </a:solidFill>
                <a:ea typeface="+mn-lt"/>
                <a:cs typeface="+mn-lt"/>
                <a:hlinkClick r:id="rId2"/>
              </a:rPr>
              <a:t>https://www.brightlocal.com</a:t>
            </a:r>
            <a:r>
              <a:rPr lang="en-US" sz="700">
                <a:solidFill>
                  <a:srgbClr val="FFFFFF"/>
                </a:solidFill>
                <a:ea typeface="+mn-lt"/>
                <a:cs typeface="+mn-lt"/>
              </a:rPr>
              <a:t> (Accessed: 8 December 2025).</a:t>
            </a:r>
            <a:endParaRPr lang="en-US" sz="700">
              <a:solidFill>
                <a:srgbClr val="FFFFFF"/>
              </a:solidFill>
            </a:endParaRPr>
          </a:p>
          <a:p>
            <a:pPr>
              <a:lnSpc>
                <a:spcPct val="90000"/>
              </a:lnSpc>
              <a:buClr>
                <a:srgbClr val="FFFFFF"/>
              </a:buClr>
            </a:pPr>
            <a:r>
              <a:rPr lang="en-US" sz="700">
                <a:solidFill>
                  <a:srgbClr val="FFFFFF"/>
                </a:solidFill>
                <a:ea typeface="+mn-lt"/>
                <a:cs typeface="+mn-lt"/>
              </a:rPr>
              <a:t>British Business Bank (2024) </a:t>
            </a:r>
            <a:r>
              <a:rPr lang="en-US" sz="700" i="1">
                <a:solidFill>
                  <a:srgbClr val="FFFFFF"/>
                </a:solidFill>
                <a:ea typeface="+mn-lt"/>
                <a:cs typeface="+mn-lt"/>
              </a:rPr>
              <a:t>Start-Up Loans Programme: Small Business Funding Guide</a:t>
            </a:r>
            <a:r>
              <a:rPr lang="en-US" sz="700">
                <a:solidFill>
                  <a:srgbClr val="FFFFFF"/>
                </a:solidFill>
                <a:ea typeface="+mn-lt"/>
                <a:cs typeface="+mn-lt"/>
              </a:rPr>
              <a:t>. Available at: </a:t>
            </a:r>
            <a:r>
              <a:rPr lang="en-US" sz="700">
                <a:solidFill>
                  <a:srgbClr val="FFFFFF"/>
                </a:solidFill>
                <a:ea typeface="+mn-lt"/>
                <a:cs typeface="+mn-lt"/>
                <a:hlinkClick r:id="rId3"/>
              </a:rPr>
              <a:t>https://www.startuploans.co.uk</a:t>
            </a:r>
            <a:r>
              <a:rPr lang="en-US" sz="700">
                <a:solidFill>
                  <a:srgbClr val="FFFFFF"/>
                </a:solidFill>
                <a:ea typeface="+mn-lt"/>
                <a:cs typeface="+mn-lt"/>
              </a:rPr>
              <a:t> (Accessed: 8 December 2025).</a:t>
            </a:r>
            <a:endParaRPr lang="en-US" sz="700">
              <a:solidFill>
                <a:srgbClr val="FFFFFF"/>
              </a:solidFill>
            </a:endParaRPr>
          </a:p>
          <a:p>
            <a:pPr>
              <a:lnSpc>
                <a:spcPct val="90000"/>
              </a:lnSpc>
              <a:buClr>
                <a:srgbClr val="FFFFFF"/>
              </a:buClr>
            </a:pPr>
            <a:r>
              <a:rPr lang="en-US" sz="700">
                <a:solidFill>
                  <a:srgbClr val="FFFFFF"/>
                </a:solidFill>
                <a:ea typeface="+mn-lt"/>
                <a:cs typeface="+mn-lt"/>
              </a:rPr>
              <a:t>Deloitte (2023) </a:t>
            </a:r>
            <a:r>
              <a:rPr lang="en-US" sz="700" i="1">
                <a:solidFill>
                  <a:srgbClr val="FFFFFF"/>
                </a:solidFill>
                <a:ea typeface="+mn-lt"/>
                <a:cs typeface="+mn-lt"/>
              </a:rPr>
              <a:t>Consumer Sustainability and Behaviour Report</a:t>
            </a:r>
            <a:r>
              <a:rPr lang="en-US" sz="700">
                <a:solidFill>
                  <a:srgbClr val="FFFFFF"/>
                </a:solidFill>
                <a:ea typeface="+mn-lt"/>
                <a:cs typeface="+mn-lt"/>
              </a:rPr>
              <a:t>. Available at: </a:t>
            </a:r>
            <a:r>
              <a:rPr lang="en-US" sz="700">
                <a:solidFill>
                  <a:srgbClr val="FFFFFF"/>
                </a:solidFill>
                <a:ea typeface="+mn-lt"/>
                <a:cs typeface="+mn-lt"/>
                <a:hlinkClick r:id="rId4"/>
              </a:rPr>
              <a:t>https://www.deloitte.com</a:t>
            </a:r>
            <a:r>
              <a:rPr lang="en-US" sz="700">
                <a:solidFill>
                  <a:srgbClr val="FFFFFF"/>
                </a:solidFill>
                <a:ea typeface="+mn-lt"/>
                <a:cs typeface="+mn-lt"/>
              </a:rPr>
              <a:t> (Accessed: 8 December 2025).</a:t>
            </a:r>
            <a:endParaRPr lang="en-US" sz="700">
              <a:solidFill>
                <a:srgbClr val="FFFFFF"/>
              </a:solidFill>
            </a:endParaRPr>
          </a:p>
          <a:p>
            <a:pPr>
              <a:lnSpc>
                <a:spcPct val="90000"/>
              </a:lnSpc>
              <a:buClr>
                <a:srgbClr val="FFFFFF"/>
              </a:buClr>
            </a:pPr>
            <a:r>
              <a:rPr lang="en-US" sz="700">
                <a:solidFill>
                  <a:srgbClr val="FFFFFF"/>
                </a:solidFill>
                <a:ea typeface="+mn-lt"/>
                <a:cs typeface="+mn-lt"/>
              </a:rPr>
              <a:t>DEFRA (2023) </a:t>
            </a:r>
            <a:r>
              <a:rPr lang="en-US" sz="700" i="1">
                <a:solidFill>
                  <a:srgbClr val="FFFFFF"/>
                </a:solidFill>
                <a:ea typeface="+mn-lt"/>
                <a:cs typeface="+mn-lt"/>
              </a:rPr>
              <a:t>Water Efficiency and Urban Sustainability Guidance</a:t>
            </a:r>
            <a:r>
              <a:rPr lang="en-US" sz="700">
                <a:solidFill>
                  <a:srgbClr val="FFFFFF"/>
                </a:solidFill>
                <a:ea typeface="+mn-lt"/>
                <a:cs typeface="+mn-lt"/>
              </a:rPr>
              <a:t>. UK Department for Environment, Food &amp; Rural Affairs.</a:t>
            </a:r>
            <a:endParaRPr lang="en-US" sz="700">
              <a:solidFill>
                <a:srgbClr val="FFFFFF"/>
              </a:solidFill>
            </a:endParaRPr>
          </a:p>
          <a:p>
            <a:pPr>
              <a:lnSpc>
                <a:spcPct val="90000"/>
              </a:lnSpc>
              <a:buClr>
                <a:srgbClr val="FFFFFF"/>
              </a:buClr>
            </a:pPr>
            <a:r>
              <a:rPr lang="en-US" sz="700">
                <a:solidFill>
                  <a:srgbClr val="FFFFFF"/>
                </a:solidFill>
                <a:ea typeface="+mn-lt"/>
                <a:cs typeface="+mn-lt"/>
              </a:rPr>
              <a:t>EPA (2023) </a:t>
            </a:r>
            <a:r>
              <a:rPr lang="en-US" sz="700" i="1">
                <a:solidFill>
                  <a:srgbClr val="FFFFFF"/>
                </a:solidFill>
                <a:ea typeface="+mn-lt"/>
                <a:cs typeface="+mn-lt"/>
              </a:rPr>
              <a:t>Biodegradable Cleaning Chemicals Report</a:t>
            </a:r>
            <a:r>
              <a:rPr lang="en-US" sz="700">
                <a:solidFill>
                  <a:srgbClr val="FFFFFF"/>
                </a:solidFill>
                <a:ea typeface="+mn-lt"/>
                <a:cs typeface="+mn-lt"/>
              </a:rPr>
              <a:t>. Environmental Protection Agency.</a:t>
            </a:r>
            <a:endParaRPr lang="en-US" sz="700">
              <a:solidFill>
                <a:srgbClr val="FFFFFF"/>
              </a:solidFill>
            </a:endParaRPr>
          </a:p>
          <a:p>
            <a:pPr>
              <a:lnSpc>
                <a:spcPct val="90000"/>
              </a:lnSpc>
              <a:buClr>
                <a:srgbClr val="FFFFFF"/>
              </a:buClr>
            </a:pPr>
            <a:r>
              <a:rPr lang="en-US" sz="700">
                <a:solidFill>
                  <a:srgbClr val="FFFFFF"/>
                </a:solidFill>
                <a:ea typeface="+mn-lt"/>
                <a:cs typeface="+mn-lt"/>
              </a:rPr>
              <a:t>HMRC (2023) </a:t>
            </a:r>
            <a:r>
              <a:rPr lang="en-US" sz="700" i="1">
                <a:solidFill>
                  <a:srgbClr val="FFFFFF"/>
                </a:solidFill>
                <a:ea typeface="+mn-lt"/>
                <a:cs typeface="+mn-lt"/>
              </a:rPr>
              <a:t>Guidance on Sole Trader Business Structure</a:t>
            </a:r>
            <a:r>
              <a:rPr lang="en-US" sz="700">
                <a:solidFill>
                  <a:srgbClr val="FFFFFF"/>
                </a:solidFill>
                <a:ea typeface="+mn-lt"/>
                <a:cs typeface="+mn-lt"/>
              </a:rPr>
              <a:t>. Available at: </a:t>
            </a:r>
            <a:r>
              <a:rPr lang="en-US" sz="700">
                <a:solidFill>
                  <a:srgbClr val="FFFFFF"/>
                </a:solidFill>
                <a:ea typeface="+mn-lt"/>
                <a:cs typeface="+mn-lt"/>
                <a:hlinkClick r:id="rId5"/>
              </a:rPr>
              <a:t>https://www.gov.uk/set-up-sole-trader</a:t>
            </a:r>
            <a:r>
              <a:rPr lang="en-US" sz="700">
                <a:solidFill>
                  <a:srgbClr val="FFFFFF"/>
                </a:solidFill>
                <a:ea typeface="+mn-lt"/>
                <a:cs typeface="+mn-lt"/>
              </a:rPr>
              <a:t> (Accessed: 8 December 2025).</a:t>
            </a:r>
            <a:endParaRPr lang="en-US" sz="700">
              <a:solidFill>
                <a:srgbClr val="FFFFFF"/>
              </a:solidFill>
            </a:endParaRPr>
          </a:p>
          <a:p>
            <a:pPr>
              <a:lnSpc>
                <a:spcPct val="90000"/>
              </a:lnSpc>
              <a:buClr>
                <a:srgbClr val="FFFFFF"/>
              </a:buClr>
            </a:pPr>
            <a:r>
              <a:rPr lang="en-US" sz="700">
                <a:solidFill>
                  <a:srgbClr val="FFFFFF"/>
                </a:solidFill>
                <a:ea typeface="+mn-lt"/>
                <a:cs typeface="+mn-lt"/>
              </a:rPr>
              <a:t>HSE – Health and Safety Executive (2024) </a:t>
            </a:r>
            <a:r>
              <a:rPr lang="en-US" sz="700" i="1">
                <a:solidFill>
                  <a:srgbClr val="FFFFFF"/>
                </a:solidFill>
                <a:ea typeface="+mn-lt"/>
                <a:cs typeface="+mn-lt"/>
              </a:rPr>
              <a:t>COSHH Essentials for Small Businesses</a:t>
            </a:r>
            <a:r>
              <a:rPr lang="en-US" sz="700">
                <a:solidFill>
                  <a:srgbClr val="FFFFFF"/>
                </a:solidFill>
                <a:ea typeface="+mn-lt"/>
                <a:cs typeface="+mn-lt"/>
              </a:rPr>
              <a:t>. Available at: </a:t>
            </a:r>
            <a:r>
              <a:rPr lang="en-US" sz="700">
                <a:solidFill>
                  <a:srgbClr val="FFFFFF"/>
                </a:solidFill>
                <a:ea typeface="+mn-lt"/>
                <a:cs typeface="+mn-lt"/>
                <a:hlinkClick r:id="rId6"/>
              </a:rPr>
              <a:t>https://www.hse.gov.uk/coshh</a:t>
            </a:r>
            <a:r>
              <a:rPr lang="en-US" sz="700">
                <a:solidFill>
                  <a:srgbClr val="FFFFFF"/>
                </a:solidFill>
                <a:ea typeface="+mn-lt"/>
                <a:cs typeface="+mn-lt"/>
              </a:rPr>
              <a:t> (Accessed: 8 December 2025).</a:t>
            </a:r>
            <a:endParaRPr lang="en-US" sz="700">
              <a:solidFill>
                <a:srgbClr val="FFFFFF"/>
              </a:solidFill>
            </a:endParaRPr>
          </a:p>
          <a:p>
            <a:pPr>
              <a:lnSpc>
                <a:spcPct val="90000"/>
              </a:lnSpc>
              <a:buClr>
                <a:srgbClr val="FFFFFF"/>
              </a:buClr>
            </a:pPr>
            <a:r>
              <a:rPr lang="en-US" sz="700">
                <a:solidFill>
                  <a:srgbClr val="FFFFFF"/>
                </a:solidFill>
                <a:ea typeface="+mn-lt"/>
                <a:cs typeface="+mn-lt"/>
              </a:rPr>
              <a:t>KPMG (2023) </a:t>
            </a:r>
            <a:r>
              <a:rPr lang="en-US" sz="700" i="1">
                <a:solidFill>
                  <a:srgbClr val="FFFFFF"/>
                </a:solidFill>
                <a:ea typeface="+mn-lt"/>
                <a:cs typeface="+mn-lt"/>
              </a:rPr>
              <a:t>UK Consumer Trends: Willingness to Pay for Sustainable Services</a:t>
            </a:r>
            <a:r>
              <a:rPr lang="en-US" sz="700">
                <a:solidFill>
                  <a:srgbClr val="FFFFFF"/>
                </a:solidFill>
                <a:ea typeface="+mn-lt"/>
                <a:cs typeface="+mn-lt"/>
              </a:rPr>
              <a:t>. KPMG Insights.</a:t>
            </a:r>
            <a:endParaRPr lang="en-US" sz="700">
              <a:solidFill>
                <a:srgbClr val="FFFFFF"/>
              </a:solidFill>
            </a:endParaRPr>
          </a:p>
          <a:p>
            <a:pPr>
              <a:lnSpc>
                <a:spcPct val="90000"/>
              </a:lnSpc>
              <a:buClr>
                <a:srgbClr val="FFFFFF"/>
              </a:buClr>
            </a:pPr>
            <a:r>
              <a:rPr lang="en-US" sz="700">
                <a:solidFill>
                  <a:srgbClr val="FFFFFF"/>
                </a:solidFill>
                <a:ea typeface="+mn-lt"/>
                <a:cs typeface="+mn-lt"/>
              </a:rPr>
              <a:t>London.gov.uk (2024) </a:t>
            </a:r>
            <a:r>
              <a:rPr lang="en-US" sz="700" i="1">
                <a:solidFill>
                  <a:srgbClr val="FFFFFF"/>
                </a:solidFill>
                <a:ea typeface="+mn-lt"/>
                <a:cs typeface="+mn-lt"/>
              </a:rPr>
              <a:t>Business Support and Sustainability Grants in London</a:t>
            </a:r>
            <a:r>
              <a:rPr lang="en-US" sz="700">
                <a:solidFill>
                  <a:srgbClr val="FFFFFF"/>
                </a:solidFill>
                <a:ea typeface="+mn-lt"/>
                <a:cs typeface="+mn-lt"/>
              </a:rPr>
              <a:t>. Available at: </a:t>
            </a:r>
            <a:r>
              <a:rPr lang="en-US" sz="700">
                <a:solidFill>
                  <a:srgbClr val="FFFFFF"/>
                </a:solidFill>
                <a:ea typeface="+mn-lt"/>
                <a:cs typeface="+mn-lt"/>
                <a:hlinkClick r:id="rId7"/>
              </a:rPr>
              <a:t>https://www.london.gov.uk</a:t>
            </a:r>
            <a:r>
              <a:rPr lang="en-US" sz="700">
                <a:solidFill>
                  <a:srgbClr val="FFFFFF"/>
                </a:solidFill>
                <a:ea typeface="+mn-lt"/>
                <a:cs typeface="+mn-lt"/>
              </a:rPr>
              <a:t> (Accessed: 8 December 2025).</a:t>
            </a:r>
            <a:endParaRPr lang="en-US" sz="700">
              <a:solidFill>
                <a:srgbClr val="FFFFFF"/>
              </a:solidFill>
            </a:endParaRPr>
          </a:p>
          <a:p>
            <a:pPr>
              <a:lnSpc>
                <a:spcPct val="90000"/>
              </a:lnSpc>
              <a:buClr>
                <a:srgbClr val="FFFFFF"/>
              </a:buClr>
            </a:pPr>
            <a:r>
              <a:rPr lang="en-US" sz="700">
                <a:solidFill>
                  <a:srgbClr val="FFFFFF"/>
                </a:solidFill>
                <a:ea typeface="+mn-lt"/>
                <a:cs typeface="+mn-lt"/>
              </a:rPr>
              <a:t>Mintel (2024) </a:t>
            </a:r>
            <a:r>
              <a:rPr lang="en-US" sz="700" i="1">
                <a:solidFill>
                  <a:srgbClr val="FFFFFF"/>
                </a:solidFill>
                <a:ea typeface="+mn-lt"/>
                <a:cs typeface="+mn-lt"/>
              </a:rPr>
              <a:t>UK Vehicle Cleaning and Maintenance Market Report</a:t>
            </a:r>
            <a:r>
              <a:rPr lang="en-US" sz="700">
                <a:solidFill>
                  <a:srgbClr val="FFFFFF"/>
                </a:solidFill>
                <a:ea typeface="+mn-lt"/>
                <a:cs typeface="+mn-lt"/>
              </a:rPr>
              <a:t>. Mintel Group Ltd.</a:t>
            </a:r>
            <a:endParaRPr lang="en-US" sz="700">
              <a:solidFill>
                <a:srgbClr val="FFFFFF"/>
              </a:solidFill>
            </a:endParaRPr>
          </a:p>
          <a:p>
            <a:pPr>
              <a:lnSpc>
                <a:spcPct val="90000"/>
              </a:lnSpc>
              <a:buClr>
                <a:srgbClr val="FFFFFF"/>
              </a:buClr>
            </a:pPr>
            <a:r>
              <a:rPr lang="en-US" sz="700">
                <a:solidFill>
                  <a:srgbClr val="FFFFFF"/>
                </a:solidFill>
                <a:ea typeface="+mn-lt"/>
                <a:cs typeface="+mn-lt"/>
              </a:rPr>
              <a:t>NCR (2023) </a:t>
            </a:r>
            <a:r>
              <a:rPr lang="en-US" sz="700" i="1">
                <a:solidFill>
                  <a:srgbClr val="FFFFFF"/>
                </a:solidFill>
                <a:ea typeface="+mn-lt"/>
                <a:cs typeface="+mn-lt"/>
              </a:rPr>
              <a:t>Digital Routing and Operations Technology in Small Businesses</a:t>
            </a:r>
            <a:r>
              <a:rPr lang="en-US" sz="700">
                <a:solidFill>
                  <a:srgbClr val="FFFFFF"/>
                </a:solidFill>
                <a:ea typeface="+mn-lt"/>
                <a:cs typeface="+mn-lt"/>
              </a:rPr>
              <a:t>. NCR Industry Report.</a:t>
            </a:r>
            <a:endParaRPr lang="en-US" sz="700">
              <a:solidFill>
                <a:srgbClr val="FFFFFF"/>
              </a:solidFill>
            </a:endParaRPr>
          </a:p>
          <a:p>
            <a:pPr>
              <a:lnSpc>
                <a:spcPct val="90000"/>
              </a:lnSpc>
              <a:buClr>
                <a:srgbClr val="FFFFFF"/>
              </a:buClr>
            </a:pPr>
            <a:r>
              <a:rPr lang="en-US" sz="700">
                <a:solidFill>
                  <a:srgbClr val="FFFFFF"/>
                </a:solidFill>
                <a:ea typeface="+mn-lt"/>
                <a:cs typeface="+mn-lt"/>
              </a:rPr>
              <a:t>ONS – Office for National Statistics (2024) </a:t>
            </a:r>
            <a:r>
              <a:rPr lang="en-US" sz="700" i="1">
                <a:solidFill>
                  <a:srgbClr val="FFFFFF"/>
                </a:solidFill>
                <a:ea typeface="+mn-lt"/>
                <a:cs typeface="+mn-lt"/>
              </a:rPr>
              <a:t>Inflation and Cost of Living Index</a:t>
            </a:r>
            <a:r>
              <a:rPr lang="en-US" sz="700">
                <a:solidFill>
                  <a:srgbClr val="FFFFFF"/>
                </a:solidFill>
                <a:ea typeface="+mn-lt"/>
                <a:cs typeface="+mn-lt"/>
              </a:rPr>
              <a:t>. Available at: </a:t>
            </a:r>
            <a:r>
              <a:rPr lang="en-US" sz="700">
                <a:solidFill>
                  <a:srgbClr val="FFFFFF"/>
                </a:solidFill>
                <a:ea typeface="+mn-lt"/>
                <a:cs typeface="+mn-lt"/>
                <a:hlinkClick r:id="rId8"/>
              </a:rPr>
              <a:t>https://www.ons.gov.uk</a:t>
            </a:r>
            <a:r>
              <a:rPr lang="en-US" sz="700">
                <a:solidFill>
                  <a:srgbClr val="FFFFFF"/>
                </a:solidFill>
                <a:ea typeface="+mn-lt"/>
                <a:cs typeface="+mn-lt"/>
              </a:rPr>
              <a:t> (Accessed: 8 December 2025).</a:t>
            </a:r>
            <a:endParaRPr lang="en-US" sz="700">
              <a:solidFill>
                <a:srgbClr val="FFFFFF"/>
              </a:solidFill>
            </a:endParaRPr>
          </a:p>
          <a:p>
            <a:pPr>
              <a:lnSpc>
                <a:spcPct val="90000"/>
              </a:lnSpc>
              <a:buClr>
                <a:srgbClr val="FFFFFF"/>
              </a:buClr>
            </a:pPr>
            <a:r>
              <a:rPr lang="en-US" sz="700">
                <a:solidFill>
                  <a:srgbClr val="FFFFFF"/>
                </a:solidFill>
                <a:ea typeface="+mn-lt"/>
                <a:cs typeface="+mn-lt"/>
              </a:rPr>
              <a:t>PwC (2023) </a:t>
            </a:r>
            <a:r>
              <a:rPr lang="en-US" sz="700" i="1">
                <a:solidFill>
                  <a:srgbClr val="FFFFFF"/>
                </a:solidFill>
                <a:ea typeface="+mn-lt"/>
                <a:cs typeface="+mn-lt"/>
              </a:rPr>
              <a:t>Convenience Economy and On-Demand Services Report</a:t>
            </a:r>
            <a:r>
              <a:rPr lang="en-US" sz="700">
                <a:solidFill>
                  <a:srgbClr val="FFFFFF"/>
                </a:solidFill>
                <a:ea typeface="+mn-lt"/>
                <a:cs typeface="+mn-lt"/>
              </a:rPr>
              <a:t>. PricewaterhouseCoopers.</a:t>
            </a:r>
            <a:endParaRPr lang="en-US" sz="700">
              <a:solidFill>
                <a:srgbClr val="FFFFFF"/>
              </a:solidFill>
            </a:endParaRPr>
          </a:p>
          <a:p>
            <a:pPr>
              <a:lnSpc>
                <a:spcPct val="90000"/>
              </a:lnSpc>
              <a:buClr>
                <a:srgbClr val="FFFFFF"/>
              </a:buClr>
            </a:pPr>
            <a:r>
              <a:rPr lang="en-US" sz="700">
                <a:solidFill>
                  <a:srgbClr val="FFFFFF"/>
                </a:solidFill>
                <a:ea typeface="+mn-lt"/>
                <a:cs typeface="+mn-lt"/>
              </a:rPr>
              <a:t>Statista (2024) </a:t>
            </a:r>
            <a:r>
              <a:rPr lang="en-US" sz="700" i="1">
                <a:solidFill>
                  <a:srgbClr val="FFFFFF"/>
                </a:solidFill>
                <a:ea typeface="+mn-lt"/>
                <a:cs typeface="+mn-lt"/>
              </a:rPr>
              <a:t>Digital Marketing Usage in Local UK Service Markets</a:t>
            </a:r>
            <a:r>
              <a:rPr lang="en-US" sz="700">
                <a:solidFill>
                  <a:srgbClr val="FFFFFF"/>
                </a:solidFill>
                <a:ea typeface="+mn-lt"/>
                <a:cs typeface="+mn-lt"/>
              </a:rPr>
              <a:t>. Available at: </a:t>
            </a:r>
            <a:r>
              <a:rPr lang="en-US" sz="700">
                <a:solidFill>
                  <a:srgbClr val="FFFFFF"/>
                </a:solidFill>
                <a:ea typeface="+mn-lt"/>
                <a:cs typeface="+mn-lt"/>
                <a:hlinkClick r:id="rId9"/>
              </a:rPr>
              <a:t>https://www.statista.com</a:t>
            </a:r>
            <a:r>
              <a:rPr lang="en-US" sz="700">
                <a:solidFill>
                  <a:srgbClr val="FFFFFF"/>
                </a:solidFill>
                <a:ea typeface="+mn-lt"/>
                <a:cs typeface="+mn-lt"/>
              </a:rPr>
              <a:t> (Accessed: 8 December 2025).</a:t>
            </a:r>
            <a:endParaRPr lang="en-US" sz="700">
              <a:solidFill>
                <a:srgbClr val="FFFFFF"/>
              </a:solidFill>
            </a:endParaRPr>
          </a:p>
          <a:p>
            <a:pPr>
              <a:lnSpc>
                <a:spcPct val="90000"/>
              </a:lnSpc>
              <a:buClr>
                <a:srgbClr val="FFFFFF"/>
              </a:buClr>
            </a:pPr>
            <a:r>
              <a:rPr lang="en-US" sz="700">
                <a:solidFill>
                  <a:srgbClr val="FFFFFF"/>
                </a:solidFill>
                <a:ea typeface="+mn-lt"/>
                <a:cs typeface="+mn-lt"/>
              </a:rPr>
              <a:t>TechNation (2023) </a:t>
            </a:r>
            <a:r>
              <a:rPr lang="en-US" sz="700" i="1">
                <a:solidFill>
                  <a:srgbClr val="FFFFFF"/>
                </a:solidFill>
                <a:ea typeface="+mn-lt"/>
                <a:cs typeface="+mn-lt"/>
              </a:rPr>
              <a:t>Digital Tools for UK Start-Ups: Adoption and Benefits</a:t>
            </a:r>
            <a:r>
              <a:rPr lang="en-US" sz="700">
                <a:solidFill>
                  <a:srgbClr val="FFFFFF"/>
                </a:solidFill>
                <a:ea typeface="+mn-lt"/>
                <a:cs typeface="+mn-lt"/>
              </a:rPr>
              <a:t>. Available at: </a:t>
            </a:r>
            <a:r>
              <a:rPr lang="en-US" sz="700">
                <a:solidFill>
                  <a:srgbClr val="FFFFFF"/>
                </a:solidFill>
                <a:ea typeface="+mn-lt"/>
                <a:cs typeface="+mn-lt"/>
                <a:hlinkClick r:id="rId10"/>
              </a:rPr>
              <a:t>https://technation.io</a:t>
            </a:r>
            <a:r>
              <a:rPr lang="en-US" sz="700">
                <a:solidFill>
                  <a:srgbClr val="FFFFFF"/>
                </a:solidFill>
                <a:ea typeface="+mn-lt"/>
                <a:cs typeface="+mn-lt"/>
              </a:rPr>
              <a:t> (Accessed: 8 December 2025).</a:t>
            </a:r>
            <a:endParaRPr lang="en-US" sz="700">
              <a:solidFill>
                <a:srgbClr val="FFFFFF"/>
              </a:solidFill>
            </a:endParaRPr>
          </a:p>
          <a:p>
            <a:pPr>
              <a:lnSpc>
                <a:spcPct val="90000"/>
              </a:lnSpc>
              <a:buClr>
                <a:srgbClr val="FFFFFF"/>
              </a:buClr>
            </a:pPr>
            <a:r>
              <a:rPr lang="en-US" sz="700">
                <a:solidFill>
                  <a:srgbClr val="FFFFFF"/>
                </a:solidFill>
                <a:ea typeface="+mn-lt"/>
                <a:cs typeface="+mn-lt"/>
              </a:rPr>
              <a:t>UK Government (2024) </a:t>
            </a:r>
            <a:r>
              <a:rPr lang="en-US" sz="700" i="1">
                <a:solidFill>
                  <a:srgbClr val="FFFFFF"/>
                </a:solidFill>
                <a:ea typeface="+mn-lt"/>
                <a:cs typeface="+mn-lt"/>
              </a:rPr>
              <a:t>Sustainable Business Strategy and Water Conservation Policies</a:t>
            </a:r>
            <a:r>
              <a:rPr lang="en-US" sz="700">
                <a:solidFill>
                  <a:srgbClr val="FFFFFF"/>
                </a:solidFill>
                <a:ea typeface="+mn-lt"/>
                <a:cs typeface="+mn-lt"/>
              </a:rPr>
              <a:t>. Available at: </a:t>
            </a:r>
            <a:r>
              <a:rPr lang="en-US" sz="700">
                <a:solidFill>
                  <a:srgbClr val="FFFFFF"/>
                </a:solidFill>
                <a:ea typeface="+mn-lt"/>
                <a:cs typeface="+mn-lt"/>
                <a:hlinkClick r:id="rId11"/>
              </a:rPr>
              <a:t>https://www.gov.uk</a:t>
            </a:r>
            <a:r>
              <a:rPr lang="en-US" sz="700">
                <a:solidFill>
                  <a:srgbClr val="FFFFFF"/>
                </a:solidFill>
                <a:ea typeface="+mn-lt"/>
                <a:cs typeface="+mn-lt"/>
              </a:rPr>
              <a:t> (Accessed: 8 December 2025).</a:t>
            </a:r>
            <a:endParaRPr lang="en-US" sz="700">
              <a:solidFill>
                <a:srgbClr val="FFFFFF"/>
              </a:solidFill>
            </a:endParaRPr>
          </a:p>
          <a:p>
            <a:pPr>
              <a:lnSpc>
                <a:spcPct val="90000"/>
              </a:lnSpc>
              <a:buClr>
                <a:srgbClr val="FFFFFF"/>
              </a:buClr>
            </a:pPr>
            <a:r>
              <a:rPr lang="en-US" sz="700">
                <a:solidFill>
                  <a:srgbClr val="FFFFFF"/>
                </a:solidFill>
                <a:ea typeface="+mn-lt"/>
                <a:cs typeface="+mn-lt"/>
              </a:rPr>
              <a:t>YouGov (2024) </a:t>
            </a:r>
            <a:r>
              <a:rPr lang="en-US" sz="700" i="1">
                <a:solidFill>
                  <a:srgbClr val="FFFFFF"/>
                </a:solidFill>
                <a:ea typeface="+mn-lt"/>
                <a:cs typeface="+mn-lt"/>
              </a:rPr>
              <a:t>UK Consumer Attitudes Toward Chemical Use in Car Cleaning</a:t>
            </a:r>
            <a:r>
              <a:rPr lang="en-US" sz="700">
                <a:solidFill>
                  <a:srgbClr val="FFFFFF"/>
                </a:solidFill>
                <a:ea typeface="+mn-lt"/>
                <a:cs typeface="+mn-lt"/>
              </a:rPr>
              <a:t>. YouGov Polling Data.</a:t>
            </a:r>
            <a:endParaRPr lang="en-US" sz="700">
              <a:solidFill>
                <a:srgbClr val="FFFFFF"/>
              </a:solidFill>
            </a:endParaRPr>
          </a:p>
          <a:p>
            <a:pPr>
              <a:lnSpc>
                <a:spcPct val="90000"/>
              </a:lnSpc>
              <a:buClr>
                <a:srgbClr val="FFFFFF"/>
              </a:buClr>
            </a:pPr>
            <a:endParaRPr lang="en-US" sz="700">
              <a:solidFill>
                <a:srgbClr val="FFFFFF"/>
              </a:solidFill>
            </a:endParaRPr>
          </a:p>
        </p:txBody>
      </p:sp>
    </p:spTree>
    <p:extLst>
      <p:ext uri="{BB962C8B-B14F-4D97-AF65-F5344CB8AC3E}">
        <p14:creationId xmlns:p14="http://schemas.microsoft.com/office/powerpoint/2010/main" val="297432922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Slice</vt:lpstr>
      <vt:lpstr>CLEANRIDE MOBILE CAR WASH Eco-Friendly Mobile Auto Care Service </vt:lpstr>
      <vt:lpstr>Idea for Business Overview</vt:lpstr>
      <vt:lpstr>Political Factors</vt:lpstr>
      <vt:lpstr>Economic Factors</vt:lpstr>
      <vt:lpstr>Social Factors</vt:lpstr>
      <vt:lpstr>Technological Factors</vt:lpstr>
      <vt:lpstr>Environmental Factors.</vt:lpstr>
      <vt:lpstr>Marketing Strategy (7 Ps)</vt:lpstr>
      <vt:lpstr>Funding requirements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91</cp:revision>
  <dcterms:created xsi:type="dcterms:W3CDTF">2025-12-08T09:30:34Z</dcterms:created>
  <dcterms:modified xsi:type="dcterms:W3CDTF">2025-12-08T09:54:00Z</dcterms:modified>
</cp:coreProperties>
</file>