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52"/>
  </p:notesMasterIdLst>
  <p:sldIdLst>
    <p:sldId id="256" r:id="rId7"/>
    <p:sldId id="259" r:id="rId8"/>
    <p:sldId id="680" r:id="rId9"/>
    <p:sldId id="705" r:id="rId10"/>
    <p:sldId id="681" r:id="rId11"/>
    <p:sldId id="590" r:id="rId12"/>
    <p:sldId id="720" r:id="rId13"/>
    <p:sldId id="686" r:id="rId14"/>
    <p:sldId id="448" r:id="rId15"/>
    <p:sldId id="307" r:id="rId16"/>
    <p:sldId id="682" r:id="rId17"/>
    <p:sldId id="721" r:id="rId18"/>
    <p:sldId id="458" r:id="rId19"/>
    <p:sldId id="723" r:id="rId20"/>
    <p:sldId id="704" r:id="rId21"/>
    <p:sldId id="664" r:id="rId22"/>
    <p:sldId id="722" r:id="rId23"/>
    <p:sldId id="712" r:id="rId24"/>
    <p:sldId id="724" r:id="rId25"/>
    <p:sldId id="576" r:id="rId26"/>
    <p:sldId id="713" r:id="rId27"/>
    <p:sldId id="472" r:id="rId28"/>
    <p:sldId id="470" r:id="rId29"/>
    <p:sldId id="374" r:id="rId30"/>
    <p:sldId id="573" r:id="rId31"/>
    <p:sldId id="727" r:id="rId32"/>
    <p:sldId id="716" r:id="rId33"/>
    <p:sldId id="584" r:id="rId34"/>
    <p:sldId id="717" r:id="rId35"/>
    <p:sldId id="725" r:id="rId36"/>
    <p:sldId id="726" r:id="rId37"/>
    <p:sldId id="728" r:id="rId38"/>
    <p:sldId id="580" r:id="rId39"/>
    <p:sldId id="336" r:id="rId40"/>
    <p:sldId id="566" r:id="rId41"/>
    <p:sldId id="658" r:id="rId42"/>
    <p:sldId id="665" r:id="rId43"/>
    <p:sldId id="269" r:id="rId44"/>
    <p:sldId id="690" r:id="rId45"/>
    <p:sldId id="459" r:id="rId46"/>
    <p:sldId id="473" r:id="rId47"/>
    <p:sldId id="273" r:id="rId48"/>
    <p:sldId id="274" r:id="rId49"/>
    <p:sldId id="700" r:id="rId50"/>
    <p:sldId id="689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4FF9D-7C35-41D0-88D5-BACE3A1FA02A}" v="22" dt="2026-10-20T13:58:21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microsoft.com/office/2015/10/relationships/revisionInfo" Target="revisionInfo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svg"/><Relationship Id="rId1" Type="http://schemas.openxmlformats.org/officeDocument/2006/relationships/image" Target="../media/image60.svg"/><Relationship Id="rId5" Type="http://schemas.openxmlformats.org/officeDocument/2006/relationships/image" Target="../media/image64.svg"/><Relationship Id="rId4" Type="http://schemas.openxmlformats.org/officeDocument/2006/relationships/image" Target="../media/image6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svg"/><Relationship Id="rId1" Type="http://schemas.openxmlformats.org/officeDocument/2006/relationships/image" Target="../media/image60.svg"/><Relationship Id="rId5" Type="http://schemas.openxmlformats.org/officeDocument/2006/relationships/image" Target="../media/image64.svg"/><Relationship Id="rId4" Type="http://schemas.openxmlformats.org/officeDocument/2006/relationships/image" Target="../media/image6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#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371EF3-3E66-474F-B536-E6506441F0AF}" type="doc">
      <dgm:prSet loTypeId="urn:microsoft.com/office/officeart/2008/layout/VerticalCurvedList" loCatId="list" qsTypeId="urn:microsoft.com/office/officeart/2005/8/quickstyle/simple2#1" qsCatId="simple" csTypeId="urn:microsoft.com/office/officeart/2005/8/colors/accent2_1#1" csCatId="accent2" phldr="1"/>
      <dgm:spPr/>
      <dgm:t>
        <a:bodyPr/>
        <a:lstStyle/>
        <a:p>
          <a:endParaRPr lang="en-GB"/>
        </a:p>
      </dgm:t>
    </dgm:pt>
    <dgm:pt modelId="{C295DC0C-6E77-4DBE-B709-748461671E12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1"/>
            <a:t>DEFINE</a:t>
          </a:r>
          <a:r>
            <a:rPr lang="en-GB" b="0"/>
            <a:t> your topic or question.</a:t>
          </a:r>
        </a:p>
      </dgm:t>
    </dgm:pt>
    <dgm:pt modelId="{43A4AF85-1E21-4D2C-A9DB-A72C1ED07514}" type="parTrans" cxnId="{D5AA1FB1-0E8C-4F90-B01C-94370CC3672A}">
      <dgm:prSet/>
      <dgm:spPr/>
      <dgm:t>
        <a:bodyPr/>
        <a:lstStyle/>
        <a:p>
          <a:endParaRPr lang="en-GB"/>
        </a:p>
      </dgm:t>
    </dgm:pt>
    <dgm:pt modelId="{75BE4916-82DC-4936-A9B2-EB6670F97063}" type="sibTrans" cxnId="{D5AA1FB1-0E8C-4F90-B01C-94370CC3672A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en-GB"/>
        </a:p>
      </dgm:t>
    </dgm:pt>
    <dgm:pt modelId="{CBEEBE36-3532-4FA0-A1FE-F60CD254A76A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1"/>
            <a:t>IDENTIFY</a:t>
          </a:r>
          <a:r>
            <a:rPr lang="en-GB" b="0"/>
            <a:t> key authors, concepts, and keywords.</a:t>
          </a:r>
        </a:p>
      </dgm:t>
    </dgm:pt>
    <dgm:pt modelId="{5313ACB8-6A55-4FFF-BA05-6257497CE011}" type="parTrans" cxnId="{4487E052-C956-4029-B7F3-9B977AAA7CE9}">
      <dgm:prSet/>
      <dgm:spPr/>
      <dgm:t>
        <a:bodyPr/>
        <a:lstStyle/>
        <a:p>
          <a:endParaRPr lang="en-GB"/>
        </a:p>
      </dgm:t>
    </dgm:pt>
    <dgm:pt modelId="{29D0A0E4-62B6-42B5-834E-5129E7474DF1}" type="sibTrans" cxnId="{4487E052-C956-4029-B7F3-9B977AAA7CE9}">
      <dgm:prSet/>
      <dgm:spPr/>
      <dgm:t>
        <a:bodyPr/>
        <a:lstStyle/>
        <a:p>
          <a:endParaRPr lang="en-GB"/>
        </a:p>
      </dgm:t>
    </dgm:pt>
    <dgm:pt modelId="{8EAB0177-1C3F-4C9C-BD40-18129D76B956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1"/>
            <a:t>FIND</a:t>
          </a:r>
          <a:r>
            <a:rPr lang="en-GB" b="0"/>
            <a:t> suitable information sources.</a:t>
          </a:r>
        </a:p>
      </dgm:t>
    </dgm:pt>
    <dgm:pt modelId="{A28E8281-F5C6-4CBC-AC0F-0A1C66B668D0}" type="parTrans" cxnId="{843C55F7-D8B8-4BC6-A6AB-535B92F92DE9}">
      <dgm:prSet/>
      <dgm:spPr/>
      <dgm:t>
        <a:bodyPr/>
        <a:lstStyle/>
        <a:p>
          <a:endParaRPr lang="en-GB"/>
        </a:p>
      </dgm:t>
    </dgm:pt>
    <dgm:pt modelId="{F77B8E8C-FAE7-49E0-BA7F-D99E3478AB0B}" type="sibTrans" cxnId="{843C55F7-D8B8-4BC6-A6AB-535B92F92DE9}">
      <dgm:prSet/>
      <dgm:spPr/>
      <dgm:t>
        <a:bodyPr/>
        <a:lstStyle/>
        <a:p>
          <a:endParaRPr lang="en-GB"/>
        </a:p>
      </dgm:t>
    </dgm:pt>
    <dgm:pt modelId="{B98DBABA-F645-422F-9357-0297E06B8443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1"/>
            <a:t>SEARCH</a:t>
          </a:r>
          <a:r>
            <a:rPr lang="en-GB" b="0"/>
            <a:t> refine &amp; repeat.</a:t>
          </a:r>
        </a:p>
      </dgm:t>
    </dgm:pt>
    <dgm:pt modelId="{272A6DDE-EDA7-4327-8891-1F68C0C344CE}" type="parTrans" cxnId="{BA80FF41-55DD-4701-954F-7C3FB4E1B1CC}">
      <dgm:prSet/>
      <dgm:spPr/>
      <dgm:t>
        <a:bodyPr/>
        <a:lstStyle/>
        <a:p>
          <a:endParaRPr lang="en-GB"/>
        </a:p>
      </dgm:t>
    </dgm:pt>
    <dgm:pt modelId="{A4E6D080-0610-4D77-B9F2-4691C207A729}" type="sibTrans" cxnId="{BA80FF41-55DD-4701-954F-7C3FB4E1B1CC}">
      <dgm:prSet/>
      <dgm:spPr/>
      <dgm:t>
        <a:bodyPr/>
        <a:lstStyle/>
        <a:p>
          <a:endParaRPr lang="en-GB"/>
        </a:p>
      </dgm:t>
    </dgm:pt>
    <dgm:pt modelId="{8642EF8C-1869-4C72-AD74-65DDE927601E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1"/>
            <a:t>RECORD</a:t>
          </a:r>
          <a:r>
            <a:rPr lang="en-GB" b="0"/>
            <a:t> by referencing correctly.</a:t>
          </a:r>
        </a:p>
      </dgm:t>
    </dgm:pt>
    <dgm:pt modelId="{BE90C5D7-B446-4A9A-BA4E-FB48A283D9D6}" type="parTrans" cxnId="{32DFBF28-2C94-4DDF-B3A4-399147C4A6D7}">
      <dgm:prSet/>
      <dgm:spPr/>
      <dgm:t>
        <a:bodyPr/>
        <a:lstStyle/>
        <a:p>
          <a:endParaRPr lang="en-GB"/>
        </a:p>
      </dgm:t>
    </dgm:pt>
    <dgm:pt modelId="{CB70B4BC-7BB4-4126-BFFC-7598134B590E}" type="sibTrans" cxnId="{32DFBF28-2C94-4DDF-B3A4-399147C4A6D7}">
      <dgm:prSet/>
      <dgm:spPr/>
      <dgm:t>
        <a:bodyPr/>
        <a:lstStyle/>
        <a:p>
          <a:endParaRPr lang="en-GB"/>
        </a:p>
      </dgm:t>
    </dgm:pt>
    <dgm:pt modelId="{AA6FF47A-14F4-44D2-BE59-9B6A4DC02209}" type="pres">
      <dgm:prSet presAssocID="{A1371EF3-3E66-474F-B536-E6506441F0AF}" presName="Name0" presStyleCnt="0">
        <dgm:presLayoutVars>
          <dgm:chMax val="7"/>
          <dgm:chPref val="7"/>
          <dgm:dir/>
        </dgm:presLayoutVars>
      </dgm:prSet>
      <dgm:spPr/>
    </dgm:pt>
    <dgm:pt modelId="{2D20FC8A-8CDE-47C8-8747-5A6B56670E31}" type="pres">
      <dgm:prSet presAssocID="{A1371EF3-3E66-474F-B536-E6506441F0AF}" presName="Name1" presStyleCnt="0"/>
      <dgm:spPr/>
    </dgm:pt>
    <dgm:pt modelId="{41F45B66-E523-48C2-9381-663D1B463AE6}" type="pres">
      <dgm:prSet presAssocID="{A1371EF3-3E66-474F-B536-E6506441F0AF}" presName="cycle" presStyleCnt="0"/>
      <dgm:spPr/>
    </dgm:pt>
    <dgm:pt modelId="{C60843B6-3EB0-4509-AA18-70DFF51A2F20}" type="pres">
      <dgm:prSet presAssocID="{A1371EF3-3E66-474F-B536-E6506441F0AF}" presName="srcNode" presStyleLbl="node1" presStyleIdx="0" presStyleCnt="5"/>
      <dgm:spPr/>
    </dgm:pt>
    <dgm:pt modelId="{D25F0FA2-9F0F-4973-B0B4-37E72CE410F2}" type="pres">
      <dgm:prSet presAssocID="{A1371EF3-3E66-474F-B536-E6506441F0AF}" presName="conn" presStyleLbl="parChTrans1D2" presStyleIdx="0" presStyleCnt="1"/>
      <dgm:spPr/>
    </dgm:pt>
    <dgm:pt modelId="{FCD95C7E-8CEE-4D52-A835-9382AE28C642}" type="pres">
      <dgm:prSet presAssocID="{A1371EF3-3E66-474F-B536-E6506441F0AF}" presName="extraNode" presStyleLbl="node1" presStyleIdx="0" presStyleCnt="5"/>
      <dgm:spPr/>
    </dgm:pt>
    <dgm:pt modelId="{54F01ED0-D3AC-44A1-B1ED-75127D9BA976}" type="pres">
      <dgm:prSet presAssocID="{A1371EF3-3E66-474F-B536-E6506441F0AF}" presName="dstNode" presStyleLbl="node1" presStyleIdx="0" presStyleCnt="5"/>
      <dgm:spPr/>
    </dgm:pt>
    <dgm:pt modelId="{D4C39454-BBBF-48E4-8580-89787D213413}" type="pres">
      <dgm:prSet presAssocID="{C295DC0C-6E77-4DBE-B709-748461671E12}" presName="text_1" presStyleLbl="node1" presStyleIdx="0" presStyleCnt="5" custScaleX="99540" custLinFactNeighborX="5170" custLinFactNeighborY="885">
        <dgm:presLayoutVars>
          <dgm:bulletEnabled val="1"/>
        </dgm:presLayoutVars>
      </dgm:prSet>
      <dgm:spPr/>
    </dgm:pt>
    <dgm:pt modelId="{0D99FAF4-789B-484F-846A-717B307D902F}" type="pres">
      <dgm:prSet presAssocID="{C295DC0C-6E77-4DBE-B709-748461671E12}" presName="accent_1" presStyleCnt="0"/>
      <dgm:spPr/>
    </dgm:pt>
    <dgm:pt modelId="{BAECE883-5BA4-479A-8CB5-52834DB2BE3A}" type="pres">
      <dgm:prSet presAssocID="{C295DC0C-6E77-4DBE-B709-748461671E12}" presName="accentRepeatNode" presStyleLbl="solidFgAcc1" presStyleIdx="0" presStyleCnt="5" custLinFactNeighborX="-56659" custLinFactNeighborY="2833"/>
      <dgm:spPr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</dgm:pt>
    <dgm:pt modelId="{D1E07BFC-FFF9-4F9D-AD05-29727278183C}" type="pres">
      <dgm:prSet presAssocID="{CBEEBE36-3532-4FA0-A1FE-F60CD254A76A}" presName="text_2" presStyleLbl="node1" presStyleIdx="1" presStyleCnt="5">
        <dgm:presLayoutVars>
          <dgm:bulletEnabled val="1"/>
        </dgm:presLayoutVars>
      </dgm:prSet>
      <dgm:spPr/>
    </dgm:pt>
    <dgm:pt modelId="{5775671A-01AC-4448-B33F-799D7ECD6B28}" type="pres">
      <dgm:prSet presAssocID="{CBEEBE36-3532-4FA0-A1FE-F60CD254A76A}" presName="accent_2" presStyleCnt="0"/>
      <dgm:spPr/>
    </dgm:pt>
    <dgm:pt modelId="{A437606B-4783-48CB-A002-57714BAA0428}" type="pres">
      <dgm:prSet presAssocID="{CBEEBE36-3532-4FA0-A1FE-F60CD254A76A}" presName="accentRepeatNode" presStyleLbl="solidFgAcc1" presStyleIdx="1" presStyleCnt="5"/>
      <dgm:spPr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63FA7673-E954-47B1-B4D4-B507816CC3FD}" type="pres">
      <dgm:prSet presAssocID="{8EAB0177-1C3F-4C9C-BD40-18129D76B956}" presName="text_3" presStyleLbl="node1" presStyleIdx="2" presStyleCnt="5">
        <dgm:presLayoutVars>
          <dgm:bulletEnabled val="1"/>
        </dgm:presLayoutVars>
      </dgm:prSet>
      <dgm:spPr/>
    </dgm:pt>
    <dgm:pt modelId="{0797F36F-F5D2-45B9-BB76-56B37CD5C43B}" type="pres">
      <dgm:prSet presAssocID="{8EAB0177-1C3F-4C9C-BD40-18129D76B956}" presName="accent_3" presStyleCnt="0"/>
      <dgm:spPr/>
    </dgm:pt>
    <dgm:pt modelId="{B4874059-EFEF-4502-A2AA-9642C4B490F6}" type="pres">
      <dgm:prSet presAssocID="{8EAB0177-1C3F-4C9C-BD40-18129D76B956}" presName="accentRepeatNode" presStyleLbl="solidFgAcc1" presStyleIdx="2" presStyleCnt="5"/>
      <dgm:spPr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</dgm:pt>
    <dgm:pt modelId="{A85CEB45-E58F-4E15-9914-3A43919B97E9}" type="pres">
      <dgm:prSet presAssocID="{B98DBABA-F645-422F-9357-0297E06B8443}" presName="text_4" presStyleLbl="node1" presStyleIdx="3" presStyleCnt="5" custLinFactNeighborX="-245">
        <dgm:presLayoutVars>
          <dgm:bulletEnabled val="1"/>
        </dgm:presLayoutVars>
      </dgm:prSet>
      <dgm:spPr/>
    </dgm:pt>
    <dgm:pt modelId="{8C5C829D-4C79-4F31-AA7E-4156AD1DF0C4}" type="pres">
      <dgm:prSet presAssocID="{B98DBABA-F645-422F-9357-0297E06B8443}" presName="accent_4" presStyleCnt="0"/>
      <dgm:spPr/>
    </dgm:pt>
    <dgm:pt modelId="{2309F4A7-E5BB-48D3-A94D-DC69374A8A12}" type="pres">
      <dgm:prSet presAssocID="{B98DBABA-F645-422F-9357-0297E06B8443}" presName="accentRepeatNode" presStyleLbl="solidFgAcc1" presStyleIdx="3" presStyleCnt="5"/>
      <dgm:spPr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</dgm:pt>
    <dgm:pt modelId="{D1BE9FBF-C5CC-4D6B-A8BD-D715111F3811}" type="pres">
      <dgm:prSet presAssocID="{8642EF8C-1869-4C72-AD74-65DDE927601E}" presName="text_5" presStyleLbl="node1" presStyleIdx="4" presStyleCnt="5">
        <dgm:presLayoutVars>
          <dgm:bulletEnabled val="1"/>
        </dgm:presLayoutVars>
      </dgm:prSet>
      <dgm:spPr/>
    </dgm:pt>
    <dgm:pt modelId="{6E4BF2C3-2BBB-444B-ACC8-E9C9BC0331C8}" type="pres">
      <dgm:prSet presAssocID="{8642EF8C-1869-4C72-AD74-65DDE927601E}" presName="accent_5" presStyleCnt="0"/>
      <dgm:spPr/>
    </dgm:pt>
    <dgm:pt modelId="{B4CBDD62-B948-4D72-A266-B3D01042CE30}" type="pres">
      <dgm:prSet presAssocID="{8642EF8C-1869-4C72-AD74-65DDE927601E}" presName="accentRepeatNode" presStyleLbl="solidFgAcc1" presStyleIdx="4" presStyleCnt="5"/>
      <dgm:spPr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</dgm:pt>
  </dgm:ptLst>
  <dgm:cxnLst>
    <dgm:cxn modelId="{32DFBF28-2C94-4DDF-B3A4-399147C4A6D7}" srcId="{A1371EF3-3E66-474F-B536-E6506441F0AF}" destId="{8642EF8C-1869-4C72-AD74-65DDE927601E}" srcOrd="4" destOrd="0" parTransId="{BE90C5D7-B446-4A9A-BA4E-FB48A283D9D6}" sibTransId="{CB70B4BC-7BB4-4126-BFFC-7598134B590E}"/>
    <dgm:cxn modelId="{BA80FF41-55DD-4701-954F-7C3FB4E1B1CC}" srcId="{A1371EF3-3E66-474F-B536-E6506441F0AF}" destId="{B98DBABA-F645-422F-9357-0297E06B8443}" srcOrd="3" destOrd="0" parTransId="{272A6DDE-EDA7-4327-8891-1F68C0C344CE}" sibTransId="{A4E6D080-0610-4D77-B9F2-4691C207A729}"/>
    <dgm:cxn modelId="{A0E8D946-FFC8-482E-A037-194487022BB5}" type="presOf" srcId="{75BE4916-82DC-4936-A9B2-EB6670F97063}" destId="{D25F0FA2-9F0F-4973-B0B4-37E72CE410F2}" srcOrd="0" destOrd="0" presId="urn:microsoft.com/office/officeart/2008/layout/VerticalCurvedList"/>
    <dgm:cxn modelId="{B8696B68-88A4-454B-9C66-6FB879DC1E5E}" type="presOf" srcId="{B98DBABA-F645-422F-9357-0297E06B8443}" destId="{A85CEB45-E58F-4E15-9914-3A43919B97E9}" srcOrd="0" destOrd="0" presId="urn:microsoft.com/office/officeart/2008/layout/VerticalCurvedList"/>
    <dgm:cxn modelId="{4487E052-C956-4029-B7F3-9B977AAA7CE9}" srcId="{A1371EF3-3E66-474F-B536-E6506441F0AF}" destId="{CBEEBE36-3532-4FA0-A1FE-F60CD254A76A}" srcOrd="1" destOrd="0" parTransId="{5313ACB8-6A55-4FFF-BA05-6257497CE011}" sibTransId="{29D0A0E4-62B6-42B5-834E-5129E7474DF1}"/>
    <dgm:cxn modelId="{6653FC95-1BA3-41FC-8528-E03462F2F034}" type="presOf" srcId="{C295DC0C-6E77-4DBE-B709-748461671E12}" destId="{D4C39454-BBBF-48E4-8580-89787D213413}" srcOrd="0" destOrd="0" presId="urn:microsoft.com/office/officeart/2008/layout/VerticalCurvedList"/>
    <dgm:cxn modelId="{D5AA1FB1-0E8C-4F90-B01C-94370CC3672A}" srcId="{A1371EF3-3E66-474F-B536-E6506441F0AF}" destId="{C295DC0C-6E77-4DBE-B709-748461671E12}" srcOrd="0" destOrd="0" parTransId="{43A4AF85-1E21-4D2C-A9DB-A72C1ED07514}" sibTransId="{75BE4916-82DC-4936-A9B2-EB6670F97063}"/>
    <dgm:cxn modelId="{000434B9-D876-4CB9-A056-F236F3CC8482}" type="presOf" srcId="{8642EF8C-1869-4C72-AD74-65DDE927601E}" destId="{D1BE9FBF-C5CC-4D6B-A8BD-D715111F3811}" srcOrd="0" destOrd="0" presId="urn:microsoft.com/office/officeart/2008/layout/VerticalCurvedList"/>
    <dgm:cxn modelId="{D3AF86DD-1EB8-4F08-9013-FB5DE171CE26}" type="presOf" srcId="{8EAB0177-1C3F-4C9C-BD40-18129D76B956}" destId="{63FA7673-E954-47B1-B4D4-B507816CC3FD}" srcOrd="0" destOrd="0" presId="urn:microsoft.com/office/officeart/2008/layout/VerticalCurvedList"/>
    <dgm:cxn modelId="{80D570E7-C9C6-4554-83BC-36C81160BF46}" type="presOf" srcId="{A1371EF3-3E66-474F-B536-E6506441F0AF}" destId="{AA6FF47A-14F4-44D2-BE59-9B6A4DC02209}" srcOrd="0" destOrd="0" presId="urn:microsoft.com/office/officeart/2008/layout/VerticalCurvedList"/>
    <dgm:cxn modelId="{30D620F7-A026-4961-BDE9-EC27ACDFD57F}" type="presOf" srcId="{CBEEBE36-3532-4FA0-A1FE-F60CD254A76A}" destId="{D1E07BFC-FFF9-4F9D-AD05-29727278183C}" srcOrd="0" destOrd="0" presId="urn:microsoft.com/office/officeart/2008/layout/VerticalCurvedList"/>
    <dgm:cxn modelId="{843C55F7-D8B8-4BC6-A6AB-535B92F92DE9}" srcId="{A1371EF3-3E66-474F-B536-E6506441F0AF}" destId="{8EAB0177-1C3F-4C9C-BD40-18129D76B956}" srcOrd="2" destOrd="0" parTransId="{A28E8281-F5C6-4CBC-AC0F-0A1C66B668D0}" sibTransId="{F77B8E8C-FAE7-49E0-BA7F-D99E3478AB0B}"/>
    <dgm:cxn modelId="{BA9B2C5A-9D5A-4506-AE64-688A479F154F}" type="presParOf" srcId="{AA6FF47A-14F4-44D2-BE59-9B6A4DC02209}" destId="{2D20FC8A-8CDE-47C8-8747-5A6B56670E31}" srcOrd="0" destOrd="0" presId="urn:microsoft.com/office/officeart/2008/layout/VerticalCurvedList"/>
    <dgm:cxn modelId="{F68A7C6D-80B5-4DE2-B572-F3246CAC3E9E}" type="presParOf" srcId="{2D20FC8A-8CDE-47C8-8747-5A6B56670E31}" destId="{41F45B66-E523-48C2-9381-663D1B463AE6}" srcOrd="0" destOrd="0" presId="urn:microsoft.com/office/officeart/2008/layout/VerticalCurvedList"/>
    <dgm:cxn modelId="{2C20A596-3105-408D-8441-98E33327EB19}" type="presParOf" srcId="{41F45B66-E523-48C2-9381-663D1B463AE6}" destId="{C60843B6-3EB0-4509-AA18-70DFF51A2F20}" srcOrd="0" destOrd="0" presId="urn:microsoft.com/office/officeart/2008/layout/VerticalCurvedList"/>
    <dgm:cxn modelId="{224BC431-E621-427A-8640-91BDE35D23BA}" type="presParOf" srcId="{41F45B66-E523-48C2-9381-663D1B463AE6}" destId="{D25F0FA2-9F0F-4973-B0B4-37E72CE410F2}" srcOrd="1" destOrd="0" presId="urn:microsoft.com/office/officeart/2008/layout/VerticalCurvedList"/>
    <dgm:cxn modelId="{6ED9FC73-C429-4652-BC8F-59120E9A5542}" type="presParOf" srcId="{41F45B66-E523-48C2-9381-663D1B463AE6}" destId="{FCD95C7E-8CEE-4D52-A835-9382AE28C642}" srcOrd="2" destOrd="0" presId="urn:microsoft.com/office/officeart/2008/layout/VerticalCurvedList"/>
    <dgm:cxn modelId="{35973677-0A52-4DCB-BED2-338C973812C8}" type="presParOf" srcId="{41F45B66-E523-48C2-9381-663D1B463AE6}" destId="{54F01ED0-D3AC-44A1-B1ED-75127D9BA976}" srcOrd="3" destOrd="0" presId="urn:microsoft.com/office/officeart/2008/layout/VerticalCurvedList"/>
    <dgm:cxn modelId="{4D97FF40-643E-4659-AD66-110B36670025}" type="presParOf" srcId="{2D20FC8A-8CDE-47C8-8747-5A6B56670E31}" destId="{D4C39454-BBBF-48E4-8580-89787D213413}" srcOrd="1" destOrd="0" presId="urn:microsoft.com/office/officeart/2008/layout/VerticalCurvedList"/>
    <dgm:cxn modelId="{666DFAB8-FB18-4051-B7F6-E2FD1DBD9BCB}" type="presParOf" srcId="{2D20FC8A-8CDE-47C8-8747-5A6B56670E31}" destId="{0D99FAF4-789B-484F-846A-717B307D902F}" srcOrd="2" destOrd="0" presId="urn:microsoft.com/office/officeart/2008/layout/VerticalCurvedList"/>
    <dgm:cxn modelId="{C2902F53-0804-428C-942A-CC1372C4DD67}" type="presParOf" srcId="{0D99FAF4-789B-484F-846A-717B307D902F}" destId="{BAECE883-5BA4-479A-8CB5-52834DB2BE3A}" srcOrd="0" destOrd="0" presId="urn:microsoft.com/office/officeart/2008/layout/VerticalCurvedList"/>
    <dgm:cxn modelId="{A30E800F-78FB-4D18-B5E4-F01AA607FC59}" type="presParOf" srcId="{2D20FC8A-8CDE-47C8-8747-5A6B56670E31}" destId="{D1E07BFC-FFF9-4F9D-AD05-29727278183C}" srcOrd="3" destOrd="0" presId="urn:microsoft.com/office/officeart/2008/layout/VerticalCurvedList"/>
    <dgm:cxn modelId="{341D1654-38A0-4C2F-9BF6-35E4CFFEE9A1}" type="presParOf" srcId="{2D20FC8A-8CDE-47C8-8747-5A6B56670E31}" destId="{5775671A-01AC-4448-B33F-799D7ECD6B28}" srcOrd="4" destOrd="0" presId="urn:microsoft.com/office/officeart/2008/layout/VerticalCurvedList"/>
    <dgm:cxn modelId="{B9C92D5A-8E6F-4ED6-8B81-DC1F57847542}" type="presParOf" srcId="{5775671A-01AC-4448-B33F-799D7ECD6B28}" destId="{A437606B-4783-48CB-A002-57714BAA0428}" srcOrd="0" destOrd="0" presId="urn:microsoft.com/office/officeart/2008/layout/VerticalCurvedList"/>
    <dgm:cxn modelId="{FB8E3C30-157D-44CD-A444-503479BB7875}" type="presParOf" srcId="{2D20FC8A-8CDE-47C8-8747-5A6B56670E31}" destId="{63FA7673-E954-47B1-B4D4-B507816CC3FD}" srcOrd="5" destOrd="0" presId="urn:microsoft.com/office/officeart/2008/layout/VerticalCurvedList"/>
    <dgm:cxn modelId="{9140E254-7285-4BB8-A013-987DCF48549D}" type="presParOf" srcId="{2D20FC8A-8CDE-47C8-8747-5A6B56670E31}" destId="{0797F36F-F5D2-45B9-BB76-56B37CD5C43B}" srcOrd="6" destOrd="0" presId="urn:microsoft.com/office/officeart/2008/layout/VerticalCurvedList"/>
    <dgm:cxn modelId="{CFA0D594-0B94-46C2-93B5-C5BC21934E4D}" type="presParOf" srcId="{0797F36F-F5D2-45B9-BB76-56B37CD5C43B}" destId="{B4874059-EFEF-4502-A2AA-9642C4B490F6}" srcOrd="0" destOrd="0" presId="urn:microsoft.com/office/officeart/2008/layout/VerticalCurvedList"/>
    <dgm:cxn modelId="{711F41D0-3C9B-45B3-A779-965667DA4D75}" type="presParOf" srcId="{2D20FC8A-8CDE-47C8-8747-5A6B56670E31}" destId="{A85CEB45-E58F-4E15-9914-3A43919B97E9}" srcOrd="7" destOrd="0" presId="urn:microsoft.com/office/officeart/2008/layout/VerticalCurvedList"/>
    <dgm:cxn modelId="{E1E2085D-8B96-47A0-A063-B81E9D7A1357}" type="presParOf" srcId="{2D20FC8A-8CDE-47C8-8747-5A6B56670E31}" destId="{8C5C829D-4C79-4F31-AA7E-4156AD1DF0C4}" srcOrd="8" destOrd="0" presId="urn:microsoft.com/office/officeart/2008/layout/VerticalCurvedList"/>
    <dgm:cxn modelId="{A7A896C3-6A0B-4EFB-AF57-234DA8658282}" type="presParOf" srcId="{8C5C829D-4C79-4F31-AA7E-4156AD1DF0C4}" destId="{2309F4A7-E5BB-48D3-A94D-DC69374A8A12}" srcOrd="0" destOrd="0" presId="urn:microsoft.com/office/officeart/2008/layout/VerticalCurvedList"/>
    <dgm:cxn modelId="{105295CD-F36F-45D7-B70A-0DA977F69136}" type="presParOf" srcId="{2D20FC8A-8CDE-47C8-8747-5A6B56670E31}" destId="{D1BE9FBF-C5CC-4D6B-A8BD-D715111F3811}" srcOrd="9" destOrd="0" presId="urn:microsoft.com/office/officeart/2008/layout/VerticalCurvedList"/>
    <dgm:cxn modelId="{A76D287F-0361-41E0-A0D1-DF198F856B5F}" type="presParOf" srcId="{2D20FC8A-8CDE-47C8-8747-5A6B56670E31}" destId="{6E4BF2C3-2BBB-444B-ACC8-E9C9BC0331C8}" srcOrd="10" destOrd="0" presId="urn:microsoft.com/office/officeart/2008/layout/VerticalCurvedList"/>
    <dgm:cxn modelId="{5983C797-82A4-4942-AEA6-4B1E5692E35C}" type="presParOf" srcId="{6E4BF2C3-2BBB-444B-ACC8-E9C9BC0331C8}" destId="{B4CBDD62-B948-4D72-A266-B3D01042CE3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F0FA2-9F0F-4973-B0B4-37E72CE410F2}">
      <dsp:nvSpPr>
        <dsp:cNvPr id="0" name=""/>
        <dsp:cNvSpPr/>
      </dsp:nvSpPr>
      <dsp:spPr>
        <a:xfrm>
          <a:off x="-4673472" y="-716438"/>
          <a:ext cx="5566824" cy="5566824"/>
        </a:xfrm>
        <a:prstGeom prst="blockArc">
          <a:avLst>
            <a:gd name="adj1" fmla="val 18900000"/>
            <a:gd name="adj2" fmla="val 2700000"/>
            <a:gd name="adj3" fmla="val 388"/>
          </a:avLst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</dsp:sp>
    <dsp:sp modelId="{D4C39454-BBBF-48E4-8580-89787D213413}">
      <dsp:nvSpPr>
        <dsp:cNvPr id="0" name=""/>
        <dsp:cNvSpPr/>
      </dsp:nvSpPr>
      <dsp:spPr>
        <a:xfrm>
          <a:off x="488668" y="262863"/>
          <a:ext cx="8953271" cy="516908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41029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DEFINE</a:t>
          </a:r>
          <a:r>
            <a:rPr lang="en-GB" sz="2700" b="0" kern="1200"/>
            <a:t> your topic or question.</a:t>
          </a:r>
        </a:p>
      </dsp:txBody>
      <dsp:txXfrm>
        <a:off x="488668" y="262863"/>
        <a:ext cx="8953271" cy="516908"/>
      </dsp:txXfrm>
    </dsp:sp>
    <dsp:sp modelId="{BAECE883-5BA4-479A-8CB5-52834DB2BE3A}">
      <dsp:nvSpPr>
        <dsp:cNvPr id="0" name=""/>
        <dsp:cNvSpPr/>
      </dsp:nvSpPr>
      <dsp:spPr>
        <a:xfrm>
          <a:off x="0" y="211980"/>
          <a:ext cx="646135" cy="646135"/>
        </a:xfrm>
        <a:prstGeom prst="ellipse">
          <a:avLst/>
        </a:prstGeom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E07BFC-FFF9-4F9D-AD05-29727278183C}">
      <dsp:nvSpPr>
        <dsp:cNvPr id="0" name=""/>
        <dsp:cNvSpPr/>
      </dsp:nvSpPr>
      <dsp:spPr>
        <a:xfrm>
          <a:off x="761403" y="1033404"/>
          <a:ext cx="8624245" cy="516908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41029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IDENTIFY</a:t>
          </a:r>
          <a:r>
            <a:rPr lang="en-GB" sz="2700" b="0" kern="1200"/>
            <a:t> key authors, concepts, and keywords.</a:t>
          </a:r>
        </a:p>
      </dsp:txBody>
      <dsp:txXfrm>
        <a:off x="761403" y="1033404"/>
        <a:ext cx="8624245" cy="516908"/>
      </dsp:txXfrm>
    </dsp:sp>
    <dsp:sp modelId="{A437606B-4783-48CB-A002-57714BAA0428}">
      <dsp:nvSpPr>
        <dsp:cNvPr id="0" name=""/>
        <dsp:cNvSpPr/>
      </dsp:nvSpPr>
      <dsp:spPr>
        <a:xfrm>
          <a:off x="438335" y="968790"/>
          <a:ext cx="646135" cy="646135"/>
        </a:xfrm>
        <a:prstGeom prst="ellipse">
          <a:avLst/>
        </a:prstGeom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A7673-E954-47B1-B4D4-B507816CC3FD}">
      <dsp:nvSpPr>
        <dsp:cNvPr id="0" name=""/>
        <dsp:cNvSpPr/>
      </dsp:nvSpPr>
      <dsp:spPr>
        <a:xfrm>
          <a:off x="875086" y="1808519"/>
          <a:ext cx="8510561" cy="516908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41029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FIND</a:t>
          </a:r>
          <a:r>
            <a:rPr lang="en-GB" sz="2700" b="0" kern="1200"/>
            <a:t> suitable information sources.</a:t>
          </a:r>
        </a:p>
      </dsp:txBody>
      <dsp:txXfrm>
        <a:off x="875086" y="1808519"/>
        <a:ext cx="8510561" cy="516908"/>
      </dsp:txXfrm>
    </dsp:sp>
    <dsp:sp modelId="{B4874059-EFEF-4502-A2AA-9642C4B490F6}">
      <dsp:nvSpPr>
        <dsp:cNvPr id="0" name=""/>
        <dsp:cNvSpPr/>
      </dsp:nvSpPr>
      <dsp:spPr>
        <a:xfrm>
          <a:off x="552018" y="1743905"/>
          <a:ext cx="646135" cy="646135"/>
        </a:xfrm>
        <a:prstGeom prst="ellipse">
          <a:avLst/>
        </a:prstGeom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5CEB45-E58F-4E15-9914-3A43919B97E9}">
      <dsp:nvSpPr>
        <dsp:cNvPr id="0" name=""/>
        <dsp:cNvSpPr/>
      </dsp:nvSpPr>
      <dsp:spPr>
        <a:xfrm>
          <a:off x="740274" y="2583634"/>
          <a:ext cx="8624245" cy="516908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41029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SEARCH</a:t>
          </a:r>
          <a:r>
            <a:rPr lang="en-GB" sz="2700" b="0" kern="1200"/>
            <a:t> refine &amp; repeat.</a:t>
          </a:r>
        </a:p>
      </dsp:txBody>
      <dsp:txXfrm>
        <a:off x="740274" y="2583634"/>
        <a:ext cx="8624245" cy="516908"/>
      </dsp:txXfrm>
    </dsp:sp>
    <dsp:sp modelId="{2309F4A7-E5BB-48D3-A94D-DC69374A8A12}">
      <dsp:nvSpPr>
        <dsp:cNvPr id="0" name=""/>
        <dsp:cNvSpPr/>
      </dsp:nvSpPr>
      <dsp:spPr>
        <a:xfrm>
          <a:off x="438335" y="2519020"/>
          <a:ext cx="646135" cy="646135"/>
        </a:xfrm>
        <a:prstGeom prst="ellipse">
          <a:avLst/>
        </a:prstGeom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BE9FBF-C5CC-4D6B-A8BD-D715111F3811}">
      <dsp:nvSpPr>
        <dsp:cNvPr id="0" name=""/>
        <dsp:cNvSpPr/>
      </dsp:nvSpPr>
      <dsp:spPr>
        <a:xfrm>
          <a:off x="391001" y="3358749"/>
          <a:ext cx="8994646" cy="516908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410296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RECORD</a:t>
          </a:r>
          <a:r>
            <a:rPr lang="en-GB" sz="2700" b="0" kern="1200"/>
            <a:t> by referencing correctly.</a:t>
          </a:r>
        </a:p>
      </dsp:txBody>
      <dsp:txXfrm>
        <a:off x="391001" y="3358749"/>
        <a:ext cx="8994646" cy="516908"/>
      </dsp:txXfrm>
    </dsp:sp>
    <dsp:sp modelId="{B4CBDD62-B948-4D72-A266-B3D01042CE30}">
      <dsp:nvSpPr>
        <dsp:cNvPr id="0" name=""/>
        <dsp:cNvSpPr/>
      </dsp:nvSpPr>
      <dsp:spPr>
        <a:xfrm>
          <a:off x="67933" y="3294135"/>
          <a:ext cx="646135" cy="646135"/>
        </a:xfrm>
        <a:prstGeom prst="ellipse">
          <a:avLst/>
        </a:prstGeom>
        <a:blipFill rotWithShape="0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D70E2C-F748-40E2-9D68-51ECA78936CB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AAAEA6-AEA6-40AD-8C63-640C913143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131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8017E-6A49-0474-6A67-9E2F9B3BF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699505-C946-2B58-EB46-31625502F6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0AF1DA-9518-E2CA-E672-DD4653127F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At each stage, you should be reviewing your strategy to ensure you are getting the right results and number of results. 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84363A-1EFF-F5D5-AC02-05F61DCB7F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787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When considering the best available evidence in your work, it is essential you critically evaluate it.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help you, consider using one of the following tests: the CRAAP, SIFT or ACORN tests.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explore further – explore the external video links and complete the Evaluating Information infoskills unit. 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562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44AA0-3A37-E6E2-3E5E-3A494A5701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3E6453-8855-9640-0A06-59A26889C3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320729-86AE-A5F2-C1CA-9AAF0AC51A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Ensure you evaluate all material critically and look out for key identifiers of academic information.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F94B30-479F-A2B7-B5A5-B55B5A856F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0146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309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 well planned search strategy saves time, reduce irrelevant results, and ensures a more comprehensive literature review.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923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347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If you are at a loss as where to start with your keyword searching and possible Boolean search string, you can ask AI for some ideas.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874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I have included some useful links to some support links and pages for some of our big databases. </a:t>
            </a:r>
          </a:p>
          <a:p>
            <a:r>
              <a:rPr lang="en-GB" sz="1400">
                <a:latin typeface="Aptos" panose="020B0004020202020204" pitchFamily="34" charset="0"/>
              </a:rPr>
              <a:t>Again this is only a selection and you should explore the help guides and support on the smaller ones to familiarise yourself with the recommended searching strategies. 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102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Generated AI information is now appearing in all our online searches. It can be difficult to ascertain the authority, currency, relevance and origin of the information we find.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Bristol University have produced a useful AI CRAAP test to help you consider some of the issues of using GENAI information. 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We advise all students to explore the GENAI infoskills unit to find out more about GENAI and why the library is still the best place to find accurate academic information.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516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In addition to academic articles, you will very likely need grey literature such as government reports, or professional bodies etc. 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These are found through an internet search and are not typically peer-reviewed. 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They often contain useful information and statistics not available through the library.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4184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At each stage, you should be reviewing your strategy to ensure you are getting the right results and number of results. 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629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785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336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  <a:cs typeface="Calibri"/>
              </a:rPr>
              <a:t>As always, I am available for support should you need it.</a:t>
            </a:r>
          </a:p>
          <a:p>
            <a:endParaRPr lang="en-GB" sz="1400">
              <a:latin typeface="Aptos" panose="020B0004020202020204" pitchFamily="34" charset="0"/>
              <a:cs typeface="Calibri"/>
            </a:endParaRPr>
          </a:p>
          <a:p>
            <a:r>
              <a:rPr lang="en-GB" sz="1400">
                <a:latin typeface="Aptos" panose="020B0004020202020204" pitchFamily="34" charset="0"/>
                <a:cs typeface="Calibri"/>
              </a:rPr>
              <a:t>You can also the library chat  for an instant response to any library related issue</a:t>
            </a:r>
            <a:r>
              <a:rPr lang="en-GB">
                <a:cs typeface="Calibri"/>
              </a:rPr>
              <a:t>.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64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60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5232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55599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3031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22838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  <p:sldLayoutId id="2147483710" r:id="rId7"/>
    <p:sldLayoutId id="2147483711" r:id="rId8"/>
    <p:sldLayoutId id="2147483712" r:id="rId9"/>
    <p:sldLayoutId id="2147483714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6" Type="http://schemas.openxmlformats.org/officeDocument/2006/relationships/hyperlink" Target="mailto:lEmily.wild@uwtsd.ac.uk" TargetMode="External"/><Relationship Id="rId5" Type="http://schemas.openxmlformats.org/officeDocument/2006/relationships/image" Target="../media/image12.png"/><Relationship Id="rId4" Type="http://schemas.openxmlformats.org/officeDocument/2006/relationships/hyperlink" Target="mailto:c.davage@uwtsd.ac.uk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713&amp;currentorg=articulate_rise&amp;scoid=16959&amp;sesskey=oX2GOodlen&amp;display=popup&amp;mode=norma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youtu.be/2WJN-U4j2_A?si=kxS-M-IPT0SXfQTH" TargetMode="External"/><Relationship Id="rId5" Type="http://schemas.openxmlformats.org/officeDocument/2006/relationships/hyperlink" Target="https://youtu.be/eZV_4sYtD40?si=05jArRmNYX6oiBUk" TargetMode="External"/><Relationship Id="rId4" Type="http://schemas.openxmlformats.org/officeDocument/2006/relationships/hyperlink" Target="https://www-citethemrightonline-com.uwtsd.idm.oclc.org/article?docid=b-9781350928060&amp;tocid=b-9781350928060-which-sources-should-you-use&amp;st=academic+credibilit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exeter.ac.uk/c.php?g=727716&amp;p=5297246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igitalservices.uwtsd.ac.uk/library/" TargetMode="Externa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moodle.uwtsd.ac.uk/mod/scorm/player.php?a=7714&amp;currentorg=articulate_rise&amp;scoid=16961&amp;sesskey=oX2GOodlen&amp;display=popup&amp;mode=norma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librarysearch.uwtsd.ac.uk/discovery/search?query=any,contains,%22sustainable%20building%22,AND&amp;query=any,contains,wood*%20OR%20timber,AND&amp;tab=Everything&amp;search_scope=MyInst_and_CI&amp;vid=44WHELF_UWTSD:44WHELF_UWTSD_VU1&amp;lang=en&amp;mode=advanced&amp;offset=0" TargetMode="Externa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librarysearch.uwtsd.ac.uk/discovery/fulldisplay?docid=cdi_elsevier_sciencedirect_doi_10_1016_j_resconrec_2022_106566&amp;context=PC&amp;vid=44WHELF_UWTSD:44WHELF_UWTSD_VU1&amp;lang=en&amp;search_scope=Search_ELEC&amp;adaptor=Primo%20Central&amp;tab=Everything&amp;query=any,contains,%22sustainable%20building%22,AND&amp;query=any,contains,wood*%20OR%20timber,AND&amp;mode=advanced&amp;offset=0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query=any,contains,%22sustainable%20building%22,AND&amp;query=any,contains,wood*%20OR%20timber,AND&amp;tab=Everything&amp;search_scope=Search_ELEC&amp;vid=44WHELF_UWTSD:44WHELF_UWTSD_VU1&amp;lang=en&amp;mode=advanced&amp;offset=0" TargetMode="External"/><Relationship Id="rId2" Type="http://schemas.openxmlformats.org/officeDocument/2006/relationships/hyperlink" Target="https://librarysearch.uwtsd.ac.uk/discovery/fulldisplay?docid=cdi_elsevier_sciencedirect_doi_10_1016_j_resconrec_2022_106566&amp;context=PC&amp;vid=44WHELF_UWTSD:44WHELF_UWTSD_VU1&amp;lang=en&amp;search_scope=Search_ELEC&amp;adaptor=Primo%20Central&amp;tab=Everything&amp;query=any,contains,%22sustainable%20building%22,AND&amp;query=any,contains,wood*%20OR%20timber,AND&amp;mode=advanced&amp;offset=0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plexity.ai/search/9414e117-37e1-41f3-900a-edd19d7778c7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browzine.com/libraries/1422/subjects" TargetMode="External"/><Relationship Id="rId2" Type="http://schemas.openxmlformats.org/officeDocument/2006/relationships/hyperlink" Target="https://moodle.uwtsd.ac.uk/mod/scorm/player.php?a=7561&amp;currentorg=articulate_rise&amp;scoid=16494&amp;sesskey=QOEo35udXV&amp;display=popup&amp;mode=normal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browzine.com/libraries/1422/subjects?query=construction&amp;sort=title" TargetMode="Externa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librarysearch.uwtsd.ac.uk/discovery/fulldisplay?docid=alma99100108012802421&amp;context=L&amp;vid=44WHELF_UWTSD:44WHELF_UWTSD_VU1&amp;lang=en&amp;search_scope=Search_ELEC&amp;adaptor=Local%20Search%20Engine&amp;tab=Everything&amp;query=any,contains,construction&amp;pfilter=rtype,exact,journals&amp;offset=0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moodle.uwtsd.ac.uk/mod/scorm/player.php?a=7562&amp;currentorg=articulate_rise&amp;scoid=16496&amp;sesskey=QOEo35udXV&amp;display=popup&amp;mode=normal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librarysearch.uwtsd.ac.uk/discovery/dbsearch?vid=44WHELF_UWTSD:44WHELF_UWTSD_VU1" TargetMode="Externa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librarysearch.uwtsd.ac.uk/discovery/fulldisplay?docid=alma99100604602802421&amp;context=L&amp;vid=44WHELF_UWTSD:44WHELF_UWTSD_VU1&amp;lang=en&amp;search_scope=MyInst_and_CI&amp;adaptor=Local%20Search%20Engine&amp;tab=Everything&amp;query=any,contains,cis&amp;pfilter=rtype,exact,databases&amp;offset=0" TargetMode="Externa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s://librarysearch.uwtsd.ac.uk/discovery/fulldisplay?docid=alma99100224560102421&amp;context=L&amp;vid=44WHELF_UWTSD:44WHELF_UWTSD_VU1&amp;lang=en&amp;search_scope=MyInst_and_CI&amp;adaptor=Local%20Search%20Engine&amp;tab=Everything&amp;query=any,contains,sciencedirect" TargetMode="Externa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librarysearch.uwtsd.ac.uk/discovery/fulldisplay?docid=alma99100224559102421&amp;context=L&amp;vid=44WHELF_UWTSD:44WHELF_UWTSD_VU1&amp;lang=en&amp;search_scope=MyInst_and_CI&amp;adaptor=Local%20Search%20Engine&amp;tab=Everything&amp;query=any,contains,Proquest%20Central&amp;offset=0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https://librarysearch.uwtsd.ac.uk/discovery/fulldisplay?docid=cdi_doaj_primary_oai_doaj_org_article_e5545f6bb9c94c1bb189d81d8bb5b0eb&amp;context=PC&amp;vid=44WHELF_UWTSD:44WHELF_UWTSD_VU1&amp;lang=en&amp;search_scope=Search_ELEC&amp;adaptor=Primo%20Central&amp;tab=Everything&amp;query=any,exact,%22political%20art%22,OR&amp;query=any,exact,%22protest%20art%22,AND&amp;query=sub,contains,graffiti,AND&amp;sortby=rank&amp;mode=advanced&amp;offset=0" TargetMode="Externa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hyperlink" Target="https://librarysearch.uwtsd.ac.uk/discovery/fulldisplay?docid=cdi_crossref_citationtrail_10_1080_13604813_2021_1943233&amp;context=PC&amp;vid=44WHELF_UWTSD:44WHELF_UWTSD_VU1&amp;lang=en&amp;search_scope=MyInst_and_CI&amp;adaptor=Primo%20Central&amp;tab=Everything&amp;query=any,contains,political%20art&amp;facet=rtype,include,articles&amp;offset=0" TargetMode="Externa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connect.ebsco.com/s/article/EBSCO-Database-Help-Files?language=en_US" TargetMode="External"/><Relationship Id="rId3" Type="http://schemas.openxmlformats.org/officeDocument/2006/relationships/hyperlink" Target="https://videos.clarivate.com/watch/trrHGsmCDVC6S9pqqqoHsw" TargetMode="External"/><Relationship Id="rId7" Type="http://schemas.openxmlformats.org/officeDocument/2006/relationships/hyperlink" Target="https://www.youtube.com/watch?v=deoo7Ajp2m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proquest.libguides.com/proquestplatform/home" TargetMode="External"/><Relationship Id="rId5" Type="http://schemas.openxmlformats.org/officeDocument/2006/relationships/hyperlink" Target="https://videos.clarivate.com/watch/pGADdeGwZMBjejBJHpjWoQ" TargetMode="External"/><Relationship Id="rId4" Type="http://schemas.openxmlformats.org/officeDocument/2006/relationships/hyperlink" Target="https://videos.clarivate.com/watch/R9Kyz9SMN6UtDRFZMh2mRm" TargetMode="External"/><Relationship Id="rId9" Type="http://schemas.openxmlformats.org/officeDocument/2006/relationships/hyperlink" Target="https://connect.ebsco.com/s/all-videos?language=en_US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hyperlink" Target="https://librarysearch.uwtsd.ac.uk/discovery/dbfulldisplay?docid=alma99100361956202421&amp;context=L&amp;vid=44WHELF_UWTSD:44WHELF_UWTSD_VU1&amp;lang=en&amp;adaptor=Local%20Search%20Engine&amp;tab=jsearch_slot&amp;query=any,contains,&amp;offset=0&amp;databases=letter,en,B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hyperlink" Target="https://learningonscreen.ac.uk/bob-curated-playlists/" TargetMode="Externa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learningonscreen.ac.uk/bob/how-to-use-bob/" TargetMode="External"/><Relationship Id="rId5" Type="http://schemas.openxmlformats.org/officeDocument/2006/relationships/hyperlink" Target="https://learningonscreen.ac.uk/ondemand/help.php/faq" TargetMode="External"/><Relationship Id="rId4" Type="http://schemas.openxmlformats.org/officeDocument/2006/relationships/image" Target="../media/image4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hyperlink" Target="https://librarysearch.uwtsd.ac.uk/discovery/dbfulldisplay?docid=alma99100436002502421&amp;context=L&amp;vid=44WHELF_UWTSD:44WHELF_UWTSD_VU1&amp;lang=en&amp;adaptor=Local%20Search%20Engine&amp;tab=jsearch_slot&amp;query=any,contains,Cite%20them%20right%20:%20the%20essential%20referencing%20guide.&amp;offset=0&amp;databases=any,Cite%20them%20right%20:%20the%20essential%20referencing%20guide." TargetMode="Externa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moodle.uwtsd.ac.uk/course/section.php?id=193465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hyperlink" Target="https://librarysearch.uwtsd.ac.uk/discovery/search?query=any,contains,(sustainable%20building%20materials%20UK)%20OR%20(eco-friendly%20construction%20materials%20UK)%20OR%20(environmentally%20friendly%20building%20materials%20UK)%20OR%20(green%20building%20materials%20UK)%20OR%20(recyclable%20construction%20materials%20UK)%20OR%20(sustainable%20construction%20materials%20UK)%20OR%20(eco-friendly%20building%20materials%20in%20the%20United%20Kingdom)%20OR%20(environmentally%20friendly%20construction%20materials%20used%20in%20Britain)%20OR%20(green%20building%20materials%20UK)%20OR%20(recyclable%20materials%20for%20construction%20in%20the%20UK)%20OR%20(What%20are%20the%20most%20sustainable%20building%20materials%20used%20in%20the%20UK%3F)&amp;tab=Everything&amp;search_scope=Search_ELEC&amp;vid=44WHELF_UWTSD:44WHELF_UWTSD_VU1&amp;offset=0&amp;pcAvailability=true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moodle.uwtsd.ac.uk/course/section.php?id=193465" TargetMode="External"/><Relationship Id="rId4" Type="http://schemas.openxmlformats.org/officeDocument/2006/relationships/hyperlink" Target="https://bristol.libguides.com/ai-and-the-library/using-the-craap-framework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scoid=16963&amp;cm=577393&amp;currentorg=articulate_rise&amp;display=popu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m/intl/en/scholar/help.html#searching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scholar.googleblog.com/" TargetMode="External"/><Relationship Id="rId4" Type="http://schemas.openxmlformats.org/officeDocument/2006/relationships/image" Target="../media/image5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resources-for-research/" TargetMode="Externa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9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mod/scorm/player.php?a=7713&amp;currentorg=articulate_rise&amp;scoid=16959&amp;sesskey=oX2GOodlen&amp;display=popup&amp;mode=normal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contact-us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5.jpeg"/><Relationship Id="rId4" Type="http://schemas.openxmlformats.org/officeDocument/2006/relationships/hyperlink" Target="https://uwtsd.ac.uk/library/need-more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upgrip/alma99100436002502421" TargetMode="External"/><Relationship Id="rId7" Type="http://schemas.openxmlformats.org/officeDocument/2006/relationships/hyperlink" Target="https://moodle.uwtsd.ac.uk/course/section.php?id=152564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6.png"/><Relationship Id="rId5" Type="http://schemas.openxmlformats.org/officeDocument/2006/relationships/hyperlink" Target="https://moodle.uwtsd.ac.uk/course/view.php?id=11455" TargetMode="External"/><Relationship Id="rId4" Type="http://schemas.openxmlformats.org/officeDocument/2006/relationships/hyperlink" Target="https://www.uwtsd.ac.uk/library/infoskills/" TargetMode="Externa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hyperlink" Target="mailto:emily.wild@uwtsd.ac.uk" TargetMode="External"/><Relationship Id="rId7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7.jpeg"/><Relationship Id="rId5" Type="http://schemas.openxmlformats.org/officeDocument/2006/relationships/hyperlink" Target="mailto:infoskills@uwtsd.ac.uk" TargetMode="External"/><Relationship Id="rId10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hyperlink" Target="mailto:library@uwtsd.ac.uk" TargetMode="External"/><Relationship Id="rId9" Type="http://schemas.microsoft.com/office/2007/relationships/hdphoto" Target="../media/hdphoto1.wdp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C836F7-FEEE-EDA1-BF0B-FF934D88D92C}"/>
              </a:ext>
            </a:extLst>
          </p:cNvPr>
          <p:cNvSpPr txBox="1"/>
          <p:nvPr/>
        </p:nvSpPr>
        <p:spPr>
          <a:xfrm>
            <a:off x="1143000" y="1545336"/>
            <a:ext cx="6638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>
                <a:solidFill>
                  <a:schemeClr val="bg1"/>
                </a:solidFill>
              </a:rPr>
              <a:t>Advanced Searching </a:t>
            </a:r>
            <a:endParaRPr lang="en-US" sz="6000" b="1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E1D7F1-1C57-CF3F-C089-F43B9338FC35}"/>
              </a:ext>
            </a:extLst>
          </p:cNvPr>
          <p:cNvSpPr txBox="1"/>
          <p:nvPr/>
        </p:nvSpPr>
        <p:spPr>
          <a:xfrm>
            <a:off x="1216150" y="2739402"/>
            <a:ext cx="90971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Independent Project: Construction &amp; Environment</a:t>
            </a:r>
          </a:p>
          <a:p>
            <a:endParaRPr lang="en-US" sz="48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A8E610-6CBD-8621-528E-91E26BF68500}"/>
              </a:ext>
            </a:extLst>
          </p:cNvPr>
          <p:cNvSpPr txBox="1"/>
          <p:nvPr/>
        </p:nvSpPr>
        <p:spPr>
          <a:xfrm>
            <a:off x="1216150" y="4835610"/>
            <a:ext cx="6236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Emily Wild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2026</a:t>
            </a:r>
            <a:endParaRPr lang="en-US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018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DD1CD-6B2B-835E-BE72-E3191AE59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FE891-B208-F73E-474E-9F8D46321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197180"/>
            <a:ext cx="11481847" cy="655003"/>
          </a:xfrm>
        </p:spPr>
        <p:txBody>
          <a:bodyPr>
            <a:normAutofit fontScale="9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Aims of today's session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E2A96-2FE2-7856-3D10-9A6E43D488C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878632" y="1999563"/>
            <a:ext cx="7444396" cy="3647244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fontAlgn="base"/>
            <a:r>
              <a:rPr lang="en-GB" sz="2000"/>
              <a:t>Consider advanced search options in the library catalogue.</a:t>
            </a:r>
          </a:p>
          <a:p>
            <a:pPr lvl="0" fontAlgn="base"/>
            <a:endParaRPr lang="en-GB" sz="2000"/>
          </a:p>
          <a:p>
            <a:pPr lvl="0" fontAlgn="base"/>
            <a:r>
              <a:rPr lang="en-GB" sz="2000"/>
              <a:t>Locating and searching specialist databases.</a:t>
            </a:r>
          </a:p>
          <a:p>
            <a:pPr lvl="0" fontAlgn="base"/>
            <a:endParaRPr lang="en-GB" sz="2000"/>
          </a:p>
          <a:p>
            <a:pPr lvl="0" fontAlgn="base"/>
            <a:r>
              <a:rPr lang="en-GB" sz="2000"/>
              <a:t>Grey Literature.</a:t>
            </a:r>
          </a:p>
          <a:p>
            <a:pPr lvl="0" fontAlgn="base"/>
            <a:endParaRPr lang="en-GB" sz="2000"/>
          </a:p>
          <a:p>
            <a:pPr lvl="0" fontAlgn="base"/>
            <a:r>
              <a:rPr lang="en-GB" sz="2000"/>
              <a:t>Consider AI in your research.</a:t>
            </a:r>
          </a:p>
          <a:p>
            <a:pPr lvl="0" fontAlgn="base"/>
            <a:endParaRPr lang="en-GB" sz="2000"/>
          </a:p>
          <a:p>
            <a:pPr lvl="0" fontAlgn="base"/>
            <a:r>
              <a:rPr lang="en-GB" sz="2000"/>
              <a:t>Find help and support.</a:t>
            </a:r>
          </a:p>
          <a:p>
            <a:pPr marL="0" lvl="0" indent="0" fontAlgn="base">
              <a:buNone/>
            </a:pPr>
            <a:endParaRPr lang="en-US" sz="2000"/>
          </a:p>
          <a:p>
            <a:pPr lvl="0" fontAlgn="base"/>
            <a:endParaRPr lang="en-GB" sz="2000"/>
          </a:p>
          <a:p>
            <a:pPr marL="11430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200">
              <a:latin typeface="Calibri"/>
              <a:ea typeface="Calibri"/>
              <a:cs typeface="Calibri"/>
            </a:endParaRPr>
          </a:p>
          <a:p>
            <a:pPr marL="342900"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spcAft>
                <a:spcPts val="600"/>
              </a:spcAft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Calibri "/>
            </a:endParaRPr>
          </a:p>
        </p:txBody>
      </p:sp>
      <p:pic>
        <p:nvPicPr>
          <p:cNvPr id="6" name="Picture 5" descr="A red pin on a road&#10;&#10;AI-generated content may be incorrect.">
            <a:extLst>
              <a:ext uri="{FF2B5EF4-FFF2-40B4-BE49-F238E27FC236}">
                <a16:creationId xmlns:a16="http://schemas.microsoft.com/office/drawing/2014/main" id="{E3184A3D-FEF5-9858-FA89-73791343C8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72" r="11187" b="-1"/>
          <a:stretch>
            <a:fillRect/>
          </a:stretch>
        </p:blipFill>
        <p:spPr>
          <a:xfrm flipH="1">
            <a:off x="2" y="1719072"/>
            <a:ext cx="4024934" cy="4007058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7F5A64-F514-2F95-F3BB-AB07C07C4B5D}"/>
              </a:ext>
            </a:extLst>
          </p:cNvPr>
          <p:cNvSpPr txBox="1"/>
          <p:nvPr/>
        </p:nvSpPr>
        <p:spPr>
          <a:xfrm>
            <a:off x="230886" y="870308"/>
            <a:ext cx="1136370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200">
                <a:latin typeface="Calibri"/>
                <a:ea typeface="Calibri"/>
                <a:cs typeface="Calibri"/>
              </a:rPr>
              <a:t>To strengthen your search strategy by exploring more advanced search techniques and methods using a range of library resources and Google.</a:t>
            </a:r>
          </a:p>
        </p:txBody>
      </p:sp>
    </p:spTree>
    <p:extLst>
      <p:ext uri="{BB962C8B-B14F-4D97-AF65-F5344CB8AC3E}">
        <p14:creationId xmlns:p14="http://schemas.microsoft.com/office/powerpoint/2010/main" val="1226153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57314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+mn-lt"/>
              </a:rPr>
              <a:t>Information Skills Librarians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046825" y="1040576"/>
            <a:ext cx="1277502" cy="13147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388011" y="1347544"/>
            <a:ext cx="3745077" cy="120032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</a:p>
          <a:p>
            <a:r>
              <a:rPr lang="en-GB" sz="2400" b="1">
                <a:latin typeface="Calibri"/>
                <a:cs typeface="Arial"/>
              </a:rPr>
              <a:t>Email:  </a:t>
            </a:r>
            <a:r>
              <a:rPr lang="en-GB" sz="240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358219" y="2283257"/>
            <a:ext cx="4966108" cy="707886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Campus: </a:t>
            </a:r>
            <a:r>
              <a:rPr lang="en-GB" sz="2000" b="1">
                <a:latin typeface="Calibri"/>
                <a:ea typeface="+mn-lt"/>
                <a:cs typeface="+mn-lt"/>
              </a:rPr>
              <a:t>Swansea Campus (Y Fforwm)</a:t>
            </a:r>
            <a:endParaRPr lang="en-GB" sz="2000">
              <a:cs typeface="Calibri Light"/>
            </a:endParaRPr>
          </a:p>
          <a:p>
            <a:r>
              <a:rPr lang="en-GB" sz="2000" b="1">
                <a:solidFill>
                  <a:schemeClr val="accent2"/>
                </a:solidFill>
                <a:latin typeface="Calibri"/>
                <a:cs typeface="Calibri Light"/>
              </a:rPr>
              <a:t>Available:</a:t>
            </a:r>
            <a:r>
              <a:rPr lang="en-GB" sz="2000" b="1">
                <a:latin typeface="Calibri"/>
                <a:cs typeface="Calibri Light"/>
              </a:rPr>
              <a:t> </a:t>
            </a:r>
            <a:r>
              <a:rPr lang="en-GB" sz="2000">
                <a:latin typeface="Calibri"/>
                <a:cs typeface="Calibri Light"/>
              </a:rPr>
              <a:t>Monday to Friday, 9am - 4:30pm</a:t>
            </a:r>
            <a:endParaRPr lang="en-GB" sz="2000">
              <a:latin typeface="Calibri"/>
              <a:ea typeface="Calibri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344D90-08F8-42EA-6DF2-81A96A5CB882}"/>
              </a:ext>
            </a:extLst>
          </p:cNvPr>
          <p:cNvSpPr txBox="1"/>
          <p:nvPr/>
        </p:nvSpPr>
        <p:spPr>
          <a:xfrm>
            <a:off x="6845085" y="2639028"/>
            <a:ext cx="41310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cs typeface="Arial"/>
              </a:rPr>
              <a:t>Connie Davage</a:t>
            </a:r>
          </a:p>
          <a:p>
            <a:r>
              <a:rPr lang="en-GB" sz="2400" b="1">
                <a:latin typeface="Calibri"/>
                <a:cs typeface="Arial"/>
              </a:rPr>
              <a:t>Email</a:t>
            </a:r>
            <a:r>
              <a:rPr lang="en-GB" sz="2400">
                <a:latin typeface="Calibri"/>
                <a:cs typeface="Arial"/>
              </a:rPr>
              <a:t>: </a:t>
            </a:r>
            <a:r>
              <a:rPr lang="en-GB" sz="2400">
                <a:latin typeface="Calibri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c.davage@uwtsd.ac.uk</a:t>
            </a:r>
            <a:endParaRPr lang="en-GB" sz="2400">
              <a:latin typeface="Calibri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8DB90A-AC44-F7D6-0A90-DCC1EE5E18CB}"/>
              </a:ext>
            </a:extLst>
          </p:cNvPr>
          <p:cNvSpPr txBox="1"/>
          <p:nvPr/>
        </p:nvSpPr>
        <p:spPr>
          <a:xfrm>
            <a:off x="6843127" y="3565924"/>
            <a:ext cx="4817775" cy="707886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Campus: </a:t>
            </a:r>
            <a:r>
              <a:rPr lang="en-GB" sz="2000" b="1">
                <a:latin typeface="Calibri"/>
                <a:ea typeface="+mn-lt"/>
                <a:cs typeface="+mn-lt"/>
              </a:rPr>
              <a:t>Carmarthen Campus</a:t>
            </a:r>
            <a:endParaRPr lang="en-GB" sz="2000">
              <a:cs typeface="Calibri Light"/>
            </a:endParaRPr>
          </a:p>
          <a:p>
            <a:r>
              <a:rPr lang="en-GB" sz="2000" b="1">
                <a:solidFill>
                  <a:schemeClr val="accent2"/>
                </a:solidFill>
                <a:latin typeface="Calibri"/>
                <a:cs typeface="Calibri Light"/>
              </a:rPr>
              <a:t>Available:</a:t>
            </a:r>
            <a:r>
              <a:rPr lang="en-GB" sz="2000" b="1">
                <a:latin typeface="Calibri"/>
                <a:cs typeface="Calibri Light"/>
              </a:rPr>
              <a:t> </a:t>
            </a:r>
            <a:r>
              <a:rPr lang="en-GB" sz="2000">
                <a:latin typeface="Calibri"/>
                <a:cs typeface="Calibri Light"/>
              </a:rPr>
              <a:t>Monday to Friday, 9am - 4:30pm</a:t>
            </a:r>
            <a:endParaRPr lang="en-GB" sz="2000">
              <a:latin typeface="Calibri"/>
              <a:ea typeface="Calibri"/>
              <a:cs typeface="Calibri Light"/>
            </a:endParaRPr>
          </a:p>
        </p:txBody>
      </p:sp>
      <p:pic>
        <p:nvPicPr>
          <p:cNvPr id="12" name="Picture 11" descr="A person with sunglasses on her head&#10;&#10;AI-generated content may be incorrect.">
            <a:extLst>
              <a:ext uri="{FF2B5EF4-FFF2-40B4-BE49-F238E27FC236}">
                <a16:creationId xmlns:a16="http://schemas.microsoft.com/office/drawing/2014/main" id="{26E50BAD-158A-3E9C-5183-EBE7EAF62D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8861" y="2032068"/>
            <a:ext cx="1331398" cy="16549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D9B5FC-4274-0FE9-E8AC-FD73A8A01942}"/>
              </a:ext>
            </a:extLst>
          </p:cNvPr>
          <p:cNvSpPr txBox="1"/>
          <p:nvPr/>
        </p:nvSpPr>
        <p:spPr>
          <a:xfrm>
            <a:off x="357986" y="3681865"/>
            <a:ext cx="4218433" cy="120032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cs typeface="Arial"/>
              </a:rPr>
              <a:t>Emily Wild</a:t>
            </a:r>
          </a:p>
          <a:p>
            <a:r>
              <a:rPr lang="en-GB" sz="2400" b="1">
                <a:latin typeface="Calibri"/>
                <a:cs typeface="Arial"/>
              </a:rPr>
              <a:t>Email:  </a:t>
            </a:r>
            <a:r>
              <a:rPr lang="en-GB" sz="2400">
                <a:latin typeface="Calibri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Emily.wild@uwtsd.ac.uk</a:t>
            </a:r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C73546-8435-199E-2698-6B9D3F2BAF39}"/>
              </a:ext>
            </a:extLst>
          </p:cNvPr>
          <p:cNvSpPr txBox="1"/>
          <p:nvPr/>
        </p:nvSpPr>
        <p:spPr>
          <a:xfrm>
            <a:off x="389474" y="4724610"/>
            <a:ext cx="4804564" cy="707886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Campus: </a:t>
            </a:r>
            <a:r>
              <a:rPr lang="en-GB" sz="2000" b="1" dirty="0">
                <a:latin typeface="Calibri"/>
                <a:ea typeface="+mn-lt"/>
                <a:cs typeface="+mn-lt"/>
              </a:rPr>
              <a:t>Swansea &amp; Cardiff Campus </a:t>
            </a:r>
            <a:r>
              <a:rPr lang="en-GB" sz="2000" b="1" dirty="0">
                <a:solidFill>
                  <a:schemeClr val="accent2"/>
                </a:solidFill>
                <a:latin typeface="Calibri"/>
                <a:cs typeface="Calibri Light"/>
              </a:rPr>
              <a:t>Available:</a:t>
            </a:r>
            <a:r>
              <a:rPr lang="en-GB" sz="2000" b="1" dirty="0">
                <a:latin typeface="Calibri"/>
                <a:cs typeface="Calibri Light"/>
              </a:rPr>
              <a:t> </a:t>
            </a:r>
            <a:r>
              <a:rPr lang="en-GB" sz="2000" dirty="0">
                <a:latin typeface="Calibri"/>
                <a:cs typeface="Calibri Light"/>
              </a:rPr>
              <a:t>Tuesday to Friday, 9am - 4:30pm</a:t>
            </a:r>
            <a:endParaRPr lang="en-GB" sz="2000" dirty="0">
              <a:latin typeface="Calibri"/>
              <a:ea typeface="Calibri"/>
              <a:cs typeface="Calibri Light"/>
            </a:endParaRPr>
          </a:p>
        </p:txBody>
      </p:sp>
      <p:pic>
        <p:nvPicPr>
          <p:cNvPr id="15" name="Content Placeholder 3" descr="A person with dark hair&#10;&#10;AI-generated content may be incorrect.">
            <a:extLst>
              <a:ext uri="{FF2B5EF4-FFF2-40B4-BE49-F238E27FC236}">
                <a16:creationId xmlns:a16="http://schemas.microsoft.com/office/drawing/2014/main" id="{4A123E07-DE63-E3D2-E5F2-52A31F5E7FC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739" t="32772" r="6721" b="8116"/>
          <a:stretch>
            <a:fillRect/>
          </a:stretch>
        </p:blipFill>
        <p:spPr>
          <a:xfrm>
            <a:off x="4420703" y="3572593"/>
            <a:ext cx="1550374" cy="140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86864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795C0-9835-A2EC-1C80-7B3EE7A57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87083"/>
          </a:xfrm>
        </p:spPr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Links in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6E4F6-8DD7-2815-E5BF-679448AA2A1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8219" y="1375941"/>
            <a:ext cx="7208379" cy="43002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Our online information literacy skills content is linked (via the orange infoskills buttons) at key points throughout the presentation. </a:t>
            </a: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Use these infoskills to support, expand, and refresh your academic skills during your studies.</a:t>
            </a:r>
          </a:p>
          <a:p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ea typeface="Calibri Light"/>
                <a:cs typeface="Calibri Light"/>
              </a:rPr>
              <a:t>QR codes may also be provided throughout the presentation to enable quick access to relevant webpages, resources, or further information.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D916B7-7C34-64BC-360B-048ADA506824}"/>
              </a:ext>
            </a:extLst>
          </p:cNvPr>
          <p:cNvSpPr txBox="1"/>
          <p:nvPr/>
        </p:nvSpPr>
        <p:spPr>
          <a:xfrm>
            <a:off x="8049030" y="2019071"/>
            <a:ext cx="3820677" cy="584775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Library infoskills Link</a:t>
            </a:r>
            <a:r>
              <a:rPr lang="en-GB" sz="3200" b="1">
                <a:solidFill>
                  <a:schemeClr val="bg1"/>
                </a:solidFill>
                <a:latin typeface="Calibri"/>
                <a:ea typeface="Calibri Light"/>
                <a:cs typeface="Calibri Light"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1EE687-1596-A772-0C21-D6BE8B1C3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4689" y="3398738"/>
            <a:ext cx="1549591" cy="151161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5469D8-F1B3-DB12-110D-4DFF5345D931}"/>
              </a:ext>
            </a:extLst>
          </p:cNvPr>
          <p:cNvSpPr txBox="1"/>
          <p:nvPr/>
        </p:nvSpPr>
        <p:spPr>
          <a:xfrm rot="21168798">
            <a:off x="9263298" y="4965159"/>
            <a:ext cx="20547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omic Sans MS" panose="030F0702030302020204" pitchFamily="66" charset="0"/>
              </a:rPr>
              <a:t>Scan Me</a:t>
            </a:r>
            <a:endParaRPr lang="en-US" sz="3200" b="1">
              <a:latin typeface="Comic Sans MS" panose="030F0702030302020204" pitchFamily="66" charset="0"/>
            </a:endParaRPr>
          </a:p>
        </p:txBody>
      </p:sp>
      <p:sp>
        <p:nvSpPr>
          <p:cNvPr id="11" name="Arrow: Curved Right 10">
            <a:extLst>
              <a:ext uri="{FF2B5EF4-FFF2-40B4-BE49-F238E27FC236}">
                <a16:creationId xmlns:a16="http://schemas.microsoft.com/office/drawing/2014/main" id="{CF9DB689-57B4-CC71-46FB-5C17A3E80743}"/>
              </a:ext>
            </a:extLst>
          </p:cNvPr>
          <p:cNvSpPr/>
          <p:nvPr/>
        </p:nvSpPr>
        <p:spPr>
          <a:xfrm flipV="1">
            <a:off x="8759952" y="3941063"/>
            <a:ext cx="504737" cy="1274183"/>
          </a:xfrm>
          <a:prstGeom prst="curvedRigh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788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5A69D-1A6A-55F4-0B20-BDDD14208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159AC-28BD-4AEE-AA8B-7CD73C235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46356"/>
            <a:ext cx="10795518" cy="630300"/>
          </a:xfrm>
        </p:spPr>
        <p:txBody>
          <a:bodyPr anchor="b">
            <a:normAutofit fontScale="90000"/>
          </a:bodyPr>
          <a:lstStyle/>
          <a:p>
            <a:r>
              <a:rPr lang="en-GB">
                <a:latin typeface="+mn-lt"/>
              </a:rPr>
              <a:t>Key steps in a research strategy…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F4006A-84A3-AD50-0575-99D60784233E}"/>
              </a:ext>
            </a:extLst>
          </p:cNvPr>
          <p:cNvSpPr txBox="1"/>
          <p:nvPr/>
        </p:nvSpPr>
        <p:spPr>
          <a:xfrm>
            <a:off x="698241" y="4564907"/>
            <a:ext cx="9954744" cy="1015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accent1">
                    <a:lumMod val="75000"/>
                  </a:schemeClr>
                </a:solidFill>
              </a:rPr>
              <a:t>Write and cite: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/>
              <a:t>Reference correctly using Harvard. 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/>
              <a:t>Label any images used and credit the source.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808D1F-D541-203B-48A1-D69519188159}"/>
              </a:ext>
            </a:extLst>
          </p:cNvPr>
          <p:cNvSpPr txBox="1"/>
          <p:nvPr/>
        </p:nvSpPr>
        <p:spPr>
          <a:xfrm>
            <a:off x="698241" y="737767"/>
            <a:ext cx="9954744" cy="1015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accent1">
                    <a:lumMod val="75000"/>
                  </a:schemeClr>
                </a:solidFill>
              </a:rPr>
              <a:t>Choose and refine a topic: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Select a subject to research, </a:t>
            </a:r>
            <a:r>
              <a:rPr lang="en-GB" b="1"/>
              <a:t>start broad and narrow down </a:t>
            </a:r>
            <a:r>
              <a:rPr lang="en-GB"/>
              <a:t>to a focused question.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Make sure the topic is researchable and relevant to your subject.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A58F6A9-A61A-6407-E55C-5D26BBE742CC}"/>
              </a:ext>
            </a:extLst>
          </p:cNvPr>
          <p:cNvSpPr txBox="1"/>
          <p:nvPr/>
        </p:nvSpPr>
        <p:spPr>
          <a:xfrm>
            <a:off x="698241" y="1769262"/>
            <a:ext cx="9954744" cy="1015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accent1">
                    <a:lumMod val="75000"/>
                  </a:schemeClr>
                </a:solidFill>
              </a:rPr>
              <a:t>Gather sources: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/>
              <a:t>Prioritise academic and credible sources.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/>
              <a:t>Check for access. Use Need More if applicable.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4B12D8C-0433-7B23-FFFC-7CF06FF80305}"/>
              </a:ext>
            </a:extLst>
          </p:cNvPr>
          <p:cNvSpPr txBox="1"/>
          <p:nvPr/>
        </p:nvSpPr>
        <p:spPr>
          <a:xfrm>
            <a:off x="698241" y="2810580"/>
            <a:ext cx="9954744" cy="1015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Analyse and take notes: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Record bibliographic details for citations and consider using RefWorks to organise your reference lists.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Summarise key arguments, visual elements, and historical context.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12DC74-B539-4AEB-4A7F-D6720D663B7A}"/>
              </a:ext>
            </a:extLst>
          </p:cNvPr>
          <p:cNvSpPr txBox="1"/>
          <p:nvPr/>
        </p:nvSpPr>
        <p:spPr>
          <a:xfrm>
            <a:off x="698241" y="3826243"/>
            <a:ext cx="9954744" cy="738664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accent1">
                    <a:lumMod val="75000"/>
                  </a:schemeClr>
                </a:solidFill>
              </a:rPr>
              <a:t>Develop your own point of 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Formulate a clear, arguable statement based on your research.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185C6B-2FF2-1B3C-9588-3BEA084465E8}"/>
              </a:ext>
            </a:extLst>
          </p:cNvPr>
          <p:cNvSpPr txBox="1"/>
          <p:nvPr/>
        </p:nvSpPr>
        <p:spPr>
          <a:xfrm>
            <a:off x="9643397" y="168380"/>
            <a:ext cx="2212848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Literature Review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822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570516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49219" y="1123660"/>
            <a:ext cx="8903828" cy="7802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Consider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sz="2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reasoning.</a:t>
            </a:r>
          </a:p>
          <a:p>
            <a:pPr marL="0" indent="0">
              <a:buNone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00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A9E2B70-896C-D70A-1D3D-A3F8E90307BD}"/>
              </a:ext>
            </a:extLst>
          </p:cNvPr>
          <p:cNvGrpSpPr/>
          <p:nvPr/>
        </p:nvGrpSpPr>
        <p:grpSpPr>
          <a:xfrm>
            <a:off x="903772" y="2073871"/>
            <a:ext cx="1648796" cy="2862322"/>
            <a:chOff x="698241" y="2989595"/>
            <a:chExt cx="1648796" cy="2862322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F565730-5568-37E4-29A5-BE4D062D1A5B}"/>
                </a:ext>
              </a:extLst>
            </p:cNvPr>
            <p:cNvSpPr txBox="1"/>
            <p:nvPr/>
          </p:nvSpPr>
          <p:spPr>
            <a:xfrm>
              <a:off x="698241" y="2989595"/>
              <a:ext cx="593965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4FDBC5-170E-5696-3F68-9BCCCF95A879}"/>
                </a:ext>
              </a:extLst>
            </p:cNvPr>
            <p:cNvSpPr txBox="1"/>
            <p:nvPr/>
          </p:nvSpPr>
          <p:spPr>
            <a:xfrm>
              <a:off x="1002303" y="3095355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urrency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D654139-2E49-B9C1-239E-1977386FCC1D}"/>
                </a:ext>
              </a:extLst>
            </p:cNvPr>
            <p:cNvSpPr txBox="1"/>
            <p:nvPr/>
          </p:nvSpPr>
          <p:spPr>
            <a:xfrm>
              <a:off x="1034664" y="36665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elevance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D8129C2-19BF-0C18-08E4-DDB8A8CD1E03}"/>
                </a:ext>
              </a:extLst>
            </p:cNvPr>
            <p:cNvSpPr txBox="1"/>
            <p:nvPr/>
          </p:nvSpPr>
          <p:spPr>
            <a:xfrm>
              <a:off x="1034663" y="42157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uthority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101AD1E-28CB-2E3E-20BA-D07E5F2148D6}"/>
                </a:ext>
              </a:extLst>
            </p:cNvPr>
            <p:cNvSpPr txBox="1"/>
            <p:nvPr/>
          </p:nvSpPr>
          <p:spPr>
            <a:xfrm>
              <a:off x="1034663" y="474823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ccuracy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14F0F62-9EC8-3453-9B49-935FBCEDF923}"/>
                </a:ext>
              </a:extLst>
            </p:cNvPr>
            <p:cNvSpPr txBox="1"/>
            <p:nvPr/>
          </p:nvSpPr>
          <p:spPr>
            <a:xfrm>
              <a:off x="981218" y="5280742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urpose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CABB8F-7514-D127-5D1F-58280B099BB3}"/>
              </a:ext>
            </a:extLst>
          </p:cNvPr>
          <p:cNvGrpSpPr/>
          <p:nvPr/>
        </p:nvGrpSpPr>
        <p:grpSpPr>
          <a:xfrm>
            <a:off x="4024212" y="2179631"/>
            <a:ext cx="4065229" cy="2308324"/>
            <a:chOff x="7856620" y="3203250"/>
            <a:chExt cx="4260549" cy="230832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A732E86-8468-4A8B-DC01-92FB6171A4B0}"/>
                </a:ext>
              </a:extLst>
            </p:cNvPr>
            <p:cNvSpPr txBox="1"/>
            <p:nvPr/>
          </p:nvSpPr>
          <p:spPr>
            <a:xfrm>
              <a:off x="7856620" y="3203250"/>
              <a:ext cx="593965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FT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2520716-CC2A-F0DD-697B-3B0CE7E12288}"/>
                </a:ext>
              </a:extLst>
            </p:cNvPr>
            <p:cNvSpPr txBox="1"/>
            <p:nvPr/>
          </p:nvSpPr>
          <p:spPr>
            <a:xfrm>
              <a:off x="8093932" y="332755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top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075980-2496-DAD4-477C-BBD6FAA536F7}"/>
                </a:ext>
              </a:extLst>
            </p:cNvPr>
            <p:cNvSpPr txBox="1"/>
            <p:nvPr/>
          </p:nvSpPr>
          <p:spPr>
            <a:xfrm>
              <a:off x="8023810" y="3843224"/>
              <a:ext cx="21589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nvestigate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E266362-15A6-9A9D-0677-4585B820E1D8}"/>
                </a:ext>
              </a:extLst>
            </p:cNvPr>
            <p:cNvSpPr txBox="1"/>
            <p:nvPr/>
          </p:nvSpPr>
          <p:spPr>
            <a:xfrm>
              <a:off x="8093931" y="4429195"/>
              <a:ext cx="31028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ind</a:t>
              </a:r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 better coverage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1C7468-FAF2-7E05-E4A6-088DF97431B1}"/>
                </a:ext>
              </a:extLst>
            </p:cNvPr>
            <p:cNvSpPr txBox="1"/>
            <p:nvPr/>
          </p:nvSpPr>
          <p:spPr>
            <a:xfrm>
              <a:off x="8093931" y="4970384"/>
              <a:ext cx="40232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race back to original context.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29E9202D-A7F4-2017-2B8E-A68DF4283CB2}"/>
              </a:ext>
            </a:extLst>
          </p:cNvPr>
          <p:cNvSpPr txBox="1"/>
          <p:nvPr/>
        </p:nvSpPr>
        <p:spPr>
          <a:xfrm>
            <a:off x="9244786" y="331002"/>
            <a:ext cx="2667294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Evaluating Information</a:t>
            </a:r>
            <a:endParaRPr lang="en-GB" sz="20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3D0479B-59AA-04F7-8980-0F79956D045C}"/>
              </a:ext>
            </a:extLst>
          </p:cNvPr>
          <p:cNvGrpSpPr/>
          <p:nvPr/>
        </p:nvGrpSpPr>
        <p:grpSpPr>
          <a:xfrm>
            <a:off x="9040419" y="1876294"/>
            <a:ext cx="2595280" cy="2862322"/>
            <a:chOff x="7454499" y="2315611"/>
            <a:chExt cx="2595280" cy="2862322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D0570D5-4A52-FCA8-D694-553868B381F6}"/>
                </a:ext>
              </a:extLst>
            </p:cNvPr>
            <p:cNvGrpSpPr/>
            <p:nvPr/>
          </p:nvGrpSpPr>
          <p:grpSpPr>
            <a:xfrm>
              <a:off x="7454499" y="2315611"/>
              <a:ext cx="2595280" cy="2862322"/>
              <a:chOff x="7856620" y="3203250"/>
              <a:chExt cx="2465392" cy="2862322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6E968BD-4B9B-0325-B2FA-3BC902178D86}"/>
                  </a:ext>
                </a:extLst>
              </p:cNvPr>
              <p:cNvSpPr txBox="1"/>
              <p:nvPr/>
            </p:nvSpPr>
            <p:spPr>
              <a:xfrm>
                <a:off x="7856620" y="3203250"/>
                <a:ext cx="593965" cy="28623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A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C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O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R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1D6C3994-7989-9891-076B-41397B1C026B}"/>
                  </a:ext>
                </a:extLst>
              </p:cNvPr>
              <p:cNvSpPr txBox="1"/>
              <p:nvPr/>
            </p:nvSpPr>
            <p:spPr>
              <a:xfrm>
                <a:off x="8156154" y="3335552"/>
                <a:ext cx="131237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ccurate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D7E2731D-C95E-637D-4E8B-CE08F1B13262}"/>
                  </a:ext>
                </a:extLst>
              </p:cNvPr>
              <p:cNvSpPr txBox="1"/>
              <p:nvPr/>
            </p:nvSpPr>
            <p:spPr>
              <a:xfrm>
                <a:off x="8163019" y="3861770"/>
                <a:ext cx="215899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urrent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B9B736C6-C45C-39C5-180E-4D5BC04F3738}"/>
                  </a:ext>
                </a:extLst>
              </p:cNvPr>
              <p:cNvSpPr txBox="1"/>
              <p:nvPr/>
            </p:nvSpPr>
            <p:spPr>
              <a:xfrm>
                <a:off x="8206866" y="4403578"/>
                <a:ext cx="117943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bjective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268F3085-525F-B027-91D9-379155F7ED7F}"/>
                  </a:ext>
                </a:extLst>
              </p:cNvPr>
              <p:cNvSpPr txBox="1"/>
              <p:nvPr/>
            </p:nvSpPr>
            <p:spPr>
              <a:xfrm>
                <a:off x="8153602" y="4961891"/>
                <a:ext cx="12414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elevant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FA476DB-5E40-30C0-57C5-D0DCDB97FFC8}"/>
                </a:ext>
              </a:extLst>
            </p:cNvPr>
            <p:cNvSpPr txBox="1"/>
            <p:nvPr/>
          </p:nvSpPr>
          <p:spPr>
            <a:xfrm>
              <a:off x="7807938" y="4623131"/>
              <a:ext cx="11845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amed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5D4BC15B-D817-ABF5-BBC4-BCB2CF667184}"/>
              </a:ext>
            </a:extLst>
          </p:cNvPr>
          <p:cNvSpPr txBox="1"/>
          <p:nvPr/>
        </p:nvSpPr>
        <p:spPr>
          <a:xfrm>
            <a:off x="8868613" y="4951621"/>
            <a:ext cx="2678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ACORN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(article and video)</a:t>
            </a:r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8117880-C260-AB01-799B-62130D3215CC}"/>
              </a:ext>
            </a:extLst>
          </p:cNvPr>
          <p:cNvSpPr txBox="1"/>
          <p:nvPr/>
        </p:nvSpPr>
        <p:spPr>
          <a:xfrm>
            <a:off x="4509694" y="4894855"/>
            <a:ext cx="1408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SIFT 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(video)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6A13661-E957-5B7C-B9D9-026244612B3B}"/>
              </a:ext>
            </a:extLst>
          </p:cNvPr>
          <p:cNvSpPr txBox="1"/>
          <p:nvPr/>
        </p:nvSpPr>
        <p:spPr>
          <a:xfrm>
            <a:off x="903772" y="4897524"/>
            <a:ext cx="1753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CRAAP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(video)</a:t>
            </a:r>
          </a:p>
        </p:txBody>
      </p:sp>
    </p:spTree>
    <p:extLst>
      <p:ext uri="{BB962C8B-B14F-4D97-AF65-F5344CB8AC3E}">
        <p14:creationId xmlns:p14="http://schemas.microsoft.com/office/powerpoint/2010/main" val="45160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600">
        <p:fade/>
      </p:transition>
    </mc:Choice>
    <mc:Fallback xmlns="">
      <p:transition spd="med" advTm="246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08BD0-C832-5DD0-A28B-3328D2C4B4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68BA4-44FA-642C-78AE-683C0AD03C5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98061" y="100585"/>
            <a:ext cx="10515600" cy="1010554"/>
          </a:xfrm>
        </p:spPr>
        <p:txBody>
          <a:bodyPr>
            <a:normAutofit/>
          </a:bodyPr>
          <a:lstStyle/>
          <a:p>
            <a:r>
              <a:rPr lang="en-GB" sz="4000">
                <a:latin typeface="Calibri"/>
                <a:ea typeface="Calibri"/>
                <a:cs typeface="Calibri"/>
              </a:rPr>
              <a:t>Critical Evaluation: Checklist </a:t>
            </a:r>
            <a:endParaRPr lang="en-GB">
              <a:solidFill>
                <a:srgbClr val="000000"/>
              </a:solidFill>
              <a:latin typeface="Lucida Sans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937AAE-12C9-2676-3F64-F9CB0F51E4E5}"/>
              </a:ext>
            </a:extLst>
          </p:cNvPr>
          <p:cNvSpPr txBox="1"/>
          <p:nvPr/>
        </p:nvSpPr>
        <p:spPr>
          <a:xfrm>
            <a:off x="286149" y="1631764"/>
            <a:ext cx="2409624" cy="359470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</a:pPr>
            <a:r>
              <a:rPr lang="en-GB" sz="2200">
                <a:latin typeface="Calibri"/>
                <a:ea typeface="Calibri"/>
                <a:cs typeface="Calibri"/>
                <a:hlinkClick r:id="rId3"/>
              </a:rPr>
              <a:t>Exeter University</a:t>
            </a:r>
            <a:r>
              <a:rPr lang="en-GB" sz="2200">
                <a:latin typeface="Calibri"/>
                <a:ea typeface="Calibri"/>
                <a:cs typeface="Calibri"/>
              </a:rPr>
              <a:t> have produced a great libguide on critically evaluating articles. It includes the following useful checklist: </a:t>
            </a:r>
            <a:endParaRPr lang="en-US" sz="220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297A86-C828-2A57-43BE-9D2BF8C8769D}"/>
              </a:ext>
            </a:extLst>
          </p:cNvPr>
          <p:cNvSpPr txBox="1"/>
          <p:nvPr/>
        </p:nvSpPr>
        <p:spPr>
          <a:xfrm>
            <a:off x="2926873" y="1010554"/>
            <a:ext cx="9142920" cy="4661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Who is the author?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When was the text written? How recent are the references?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What kind of text is it?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What is the key argument?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How does the author structure, develop and support their argument?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Is the evidence sound?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What research methodology is used?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How does the argument compare with other texts you have read on this subject?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What are the implications of the text?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>
                <a:latin typeface="Calibri"/>
                <a:ea typeface="Calibri"/>
                <a:cs typeface="Calibri"/>
              </a:rPr>
              <a:t>What kind of language is used in the text?</a:t>
            </a:r>
          </a:p>
        </p:txBody>
      </p:sp>
    </p:spTree>
    <p:extLst>
      <p:ext uri="{BB962C8B-B14F-4D97-AF65-F5344CB8AC3E}">
        <p14:creationId xmlns:p14="http://schemas.microsoft.com/office/powerpoint/2010/main" val="1752412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2152">
        <p:fade/>
      </p:transition>
    </mc:Choice>
    <mc:Fallback xmlns="">
      <p:transition spd="med" advTm="22152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D865C-577F-1BD0-00E4-7720C1695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85851"/>
          </a:xfrm>
        </p:spPr>
        <p:txBody>
          <a:bodyPr>
            <a:normAutofit fontScale="9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Begin with a scoping review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704B149-DA54-9B5E-D24D-DDC53932A73D}"/>
              </a:ext>
            </a:extLst>
          </p:cNvPr>
          <p:cNvSpPr/>
          <p:nvPr/>
        </p:nvSpPr>
        <p:spPr>
          <a:xfrm>
            <a:off x="366232" y="1454500"/>
            <a:ext cx="3163541" cy="15007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/>
              <a:t>Familiarise yourself with the scope or coverage of existing literature on a topic.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08D1E3-620C-13F0-9C06-0EC2BC7DAB01}"/>
              </a:ext>
            </a:extLst>
          </p:cNvPr>
          <p:cNvSpPr/>
          <p:nvPr/>
        </p:nvSpPr>
        <p:spPr>
          <a:xfrm>
            <a:off x="4667413" y="1454500"/>
            <a:ext cx="2906318" cy="15007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/>
              <a:t>Identify key concepts, sources of evidence and research gaps.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4454CD4-2BBE-B690-C386-0D86E62B7F85}"/>
              </a:ext>
            </a:extLst>
          </p:cNvPr>
          <p:cNvSpPr/>
          <p:nvPr/>
        </p:nvSpPr>
        <p:spPr>
          <a:xfrm>
            <a:off x="8506122" y="1454500"/>
            <a:ext cx="2987638" cy="15007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/>
              <a:t>Highlight where you will find resources and if you have access to them. 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3BDB365-2EA3-8A23-2481-305FCD88C211}"/>
              </a:ext>
            </a:extLst>
          </p:cNvPr>
          <p:cNvSpPr/>
          <p:nvPr/>
        </p:nvSpPr>
        <p:spPr>
          <a:xfrm>
            <a:off x="3685963" y="2093176"/>
            <a:ext cx="825260" cy="2156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B660D1B9-D395-809A-37F2-C1EA2DDCB655}"/>
              </a:ext>
            </a:extLst>
          </p:cNvPr>
          <p:cNvSpPr/>
          <p:nvPr/>
        </p:nvSpPr>
        <p:spPr>
          <a:xfrm>
            <a:off x="7696318" y="2084549"/>
            <a:ext cx="687216" cy="23291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AE4A93-D1DD-A054-01E8-5235B9DF1540}"/>
              </a:ext>
            </a:extLst>
          </p:cNvPr>
          <p:cNvSpPr txBox="1"/>
          <p:nvPr/>
        </p:nvSpPr>
        <p:spPr>
          <a:xfrm>
            <a:off x="358218" y="3724931"/>
            <a:ext cx="113461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cs typeface="Calibri"/>
              </a:rPr>
              <a:t>It is useful when you are deciding on the focus of your research to find out what you already know and what you need to find out.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ea typeface="+mn-lt"/>
                <a:cs typeface="Calibri"/>
              </a:rPr>
              <a:t>It is generally undertaken </a:t>
            </a:r>
            <a:r>
              <a:rPr lang="en-GB" sz="2000" b="1">
                <a:ea typeface="+mn-lt"/>
                <a:cs typeface="Calibri"/>
              </a:rPr>
              <a:t>before </a:t>
            </a:r>
            <a:r>
              <a:rPr lang="en-GB" sz="2000">
                <a:ea typeface="+mn-lt"/>
                <a:cs typeface="Calibri"/>
              </a:rPr>
              <a:t>you submit a research proposal. </a:t>
            </a:r>
          </a:p>
          <a:p>
            <a:endParaRPr lang="en-GB" sz="2000">
              <a:ea typeface="+mn-lt"/>
              <a:cs typeface="Calibri"/>
            </a:endParaRPr>
          </a:p>
          <a:p>
            <a:r>
              <a:rPr lang="en-GB" sz="2000">
                <a:cs typeface="Calibri"/>
              </a:rPr>
              <a:t>You can then build on the results to develop a more defined search strategy. </a:t>
            </a:r>
            <a:endParaRPr lang="en-GB" sz="2000" b="1">
              <a:solidFill>
                <a:srgbClr val="80808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64219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700" y="856335"/>
            <a:ext cx="483642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Calibri "/>
                <a:cs typeface="Arial"/>
              </a:rPr>
              <a:t>Search for information.</a:t>
            </a:r>
            <a:endParaRPr lang="en-US" sz="220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200" dirty="0">
                <a:latin typeface="Calibri "/>
                <a:cs typeface="Arial"/>
              </a:rPr>
              <a:t> </a:t>
            </a:r>
            <a:r>
              <a:rPr lang="en-GB" sz="2200" dirty="0">
                <a:latin typeface="Calibri"/>
                <a:ea typeface="+mn-lt"/>
                <a:cs typeface="+mn-lt"/>
              </a:rPr>
              <a:t>Good quality, up-to-date resources in your subject area.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2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Calibri "/>
                <a:cs typeface="Arial"/>
              </a:rPr>
              <a:t>Manage information.</a:t>
            </a:r>
            <a:endParaRPr lang="en-GB" sz="22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200" dirty="0">
                <a:latin typeface="Calibri "/>
                <a:cs typeface="Arial"/>
              </a:rPr>
              <a:t>Save and organise favourite items.</a:t>
            </a:r>
            <a:endParaRPr lang="en-US" sz="22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200" dirty="0">
                <a:latin typeface="Calibri "/>
                <a:ea typeface="+mn-lt"/>
                <a:cs typeface="Arial"/>
              </a:rPr>
              <a:t>Save queries and set alerts.</a:t>
            </a:r>
            <a:endParaRPr lang="en-GB" sz="22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20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Calibri "/>
                <a:ea typeface="+mn-lt"/>
                <a:cs typeface="Arial"/>
              </a:rPr>
              <a:t>You can also access ...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cs typeface="Calibri"/>
              </a:rPr>
              <a:t>Research Assistant.</a:t>
            </a:r>
            <a:endParaRPr lang="en-GB" sz="2200" b="1" dirty="0">
              <a:latin typeface="Calibri 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cs typeface="Arial"/>
              </a:rPr>
              <a:t>Browse eJournals.         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ea typeface="+mn-lt"/>
                <a:cs typeface="Calibri"/>
              </a:rPr>
              <a:t>Database Search.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cs typeface="Calibri"/>
              </a:rPr>
              <a:t>Need More?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256" y="0"/>
            <a:ext cx="539616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 search.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6893AD-5F9F-E759-7080-7FBBCBEECCC4}"/>
              </a:ext>
            </a:extLst>
          </p:cNvPr>
          <p:cNvSpPr txBox="1"/>
          <p:nvPr/>
        </p:nvSpPr>
        <p:spPr>
          <a:xfrm>
            <a:off x="8531142" y="1008905"/>
            <a:ext cx="2888967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Searching for information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581D82-9979-EC83-515D-6A00812152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6262" y="1974500"/>
            <a:ext cx="6475008" cy="234325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D15E84-BE4C-5620-7BAE-7898387B5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41033" y="4454527"/>
            <a:ext cx="1545840" cy="1524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FE5D3AC-A955-DA88-E19F-722EBE408DB2}"/>
              </a:ext>
            </a:extLst>
          </p:cNvPr>
          <p:cNvSpPr txBox="1"/>
          <p:nvPr/>
        </p:nvSpPr>
        <p:spPr>
          <a:xfrm>
            <a:off x="6367545" y="5109914"/>
            <a:ext cx="8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Library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ABB45C2-163C-9C09-ACFF-D35A53106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19" y="178534"/>
            <a:ext cx="10795518" cy="735866"/>
          </a:xfrm>
        </p:spPr>
        <p:txBody>
          <a:bodyPr anchor="ctr">
            <a:normAutofit/>
          </a:bodyPr>
          <a:lstStyle/>
          <a:p>
            <a:r>
              <a:rPr lang="en-US">
                <a:latin typeface="+mn-lt"/>
              </a:rPr>
              <a:t>Advanced searching </a:t>
            </a:r>
            <a:endParaRPr lang="en-US">
              <a:solidFill>
                <a:srgbClr val="000000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7CD4D6-EBBB-63C5-8027-AAF7C3912294}"/>
              </a:ext>
            </a:extLst>
          </p:cNvPr>
          <p:cNvSpPr txBox="1"/>
          <p:nvPr/>
        </p:nvSpPr>
        <p:spPr>
          <a:xfrm>
            <a:off x="8417094" y="452735"/>
            <a:ext cx="3303087" cy="461665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Advanced Searching</a:t>
            </a:r>
            <a:endParaRPr lang="en-US" sz="2400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451891-8B5C-A57C-CAA4-122321C191C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141980"/>
            <a:ext cx="10795518" cy="4574040"/>
          </a:xfrm>
        </p:spPr>
        <p:txBody>
          <a:bodyPr/>
          <a:lstStyle/>
          <a:p>
            <a:r>
              <a:rPr lang="en-GB" sz="2400"/>
              <a:t>Advanced searching helps you find more relevant and focused academic information on your topic.</a:t>
            </a:r>
          </a:p>
          <a:p>
            <a:endParaRPr lang="en-GB" sz="2400"/>
          </a:p>
          <a:p>
            <a:r>
              <a:rPr lang="en-GB" sz="2400"/>
              <a:t>It allows you to combine keywords using Boolean operators to broaden or narrow your results.</a:t>
            </a:r>
          </a:p>
          <a:p>
            <a:endParaRPr lang="en-GB" sz="2400"/>
          </a:p>
          <a:p>
            <a:r>
              <a:rPr lang="en-GB" sz="2400"/>
              <a:t>Search techniques such as phrase searching and wildcard symbols can improve retrieval of relevant literature.</a:t>
            </a:r>
          </a:p>
          <a:p>
            <a:endParaRPr lang="en-GB" sz="2400"/>
          </a:p>
          <a:p>
            <a:r>
              <a:rPr lang="en-GB" sz="2400"/>
              <a:t>Applying filters such as date, publication type, subject area, and peer-reviewed content can help refine search results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2459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5389">
        <p:fade/>
      </p:transition>
    </mc:Choice>
    <mc:Fallback xmlns="">
      <p:transition spd="med" advTm="25389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4A1F2-730B-4BDD-BAE6-D1FC5E751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22427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Phrase searching &amp; terminology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448A93-D980-6994-885D-99F78FF4252B}"/>
              </a:ext>
            </a:extLst>
          </p:cNvPr>
          <p:cNvSpPr txBox="1"/>
          <p:nvPr/>
        </p:nvSpPr>
        <p:spPr>
          <a:xfrm>
            <a:off x="3264912" y="1549774"/>
            <a:ext cx="8740911" cy="40370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cs typeface="Calibri Light" panose="020F0302020204030204" pitchFamily="34" charset="0"/>
              </a:rPr>
              <a:t>Consider different terminology that may be used.</a:t>
            </a:r>
            <a:endParaRPr lang="en-GB" sz="2400" dirty="0">
              <a:ea typeface="+mn-lt"/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cs typeface="Calibri Light" panose="020F0302020204030204" pitchFamily="34" charset="0"/>
              </a:rPr>
              <a:t>Alternative words: </a:t>
            </a:r>
            <a:r>
              <a:rPr lang="en-GB" sz="2400" dirty="0">
                <a:cs typeface="Calibri Light" panose="020F0302020204030204" pitchFamily="34" charset="0"/>
              </a:rPr>
              <a:t>Synonyms / Antonyms.</a:t>
            </a:r>
            <a:endParaRPr lang="en-GB" sz="2400" dirty="0">
              <a:ea typeface="+mn-lt"/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400" dirty="0">
              <a:ea typeface="+mn-lt"/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cs typeface="Calibri Light" panose="020F0302020204030204" pitchFamily="34" charset="0"/>
              </a:rPr>
              <a:t>Phrase searching:</a:t>
            </a:r>
            <a:r>
              <a:rPr lang="en-GB" sz="2400" dirty="0">
                <a:cs typeface="Calibri Light" panose="020F0302020204030204" pitchFamily="34" charset="0"/>
              </a:rPr>
              <a:t> Search for a phrase in quotations “political art”.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dirty="0"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cs typeface="Calibri Light" panose="020F0302020204030204" pitchFamily="34" charset="0"/>
              </a:rPr>
              <a:t>Subject headings</a:t>
            </a:r>
            <a:r>
              <a:rPr lang="en-GB" sz="2400" b="1" dirty="0">
                <a:solidFill>
                  <a:schemeClr val="accent2"/>
                </a:solidFill>
                <a:ea typeface="+mn-lt"/>
                <a:cs typeface="Calibri Light" panose="020F0302020204030204" pitchFamily="34" charset="0"/>
              </a:rPr>
              <a:t>:</a:t>
            </a:r>
            <a:r>
              <a:rPr lang="en-GB" sz="2400" dirty="0">
                <a:ea typeface="+mn-lt"/>
                <a:cs typeface="Calibri Light" panose="020F0302020204030204" pitchFamily="34" charset="0"/>
              </a:rPr>
              <a:t> Look at the subject headings within an item record.  Click on these to start new searches.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800" dirty="0">
              <a:cs typeface="Calibri Light"/>
            </a:endParaRPr>
          </a:p>
        </p:txBody>
      </p:sp>
      <p:pic>
        <p:nvPicPr>
          <p:cNvPr id="9" name="Graphic 9" descr="Quotes with solid fill">
            <a:extLst>
              <a:ext uri="{FF2B5EF4-FFF2-40B4-BE49-F238E27FC236}">
                <a16:creationId xmlns:a16="http://schemas.microsoft.com/office/drawing/2014/main" id="{C19BE454-B228-44E3-F12A-4D7EDE3CDC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55532" y="1981547"/>
            <a:ext cx="3398788" cy="34207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181752-0911-08E1-65B4-5A675B18688D}"/>
              </a:ext>
            </a:extLst>
          </p:cNvPr>
          <p:cNvSpPr txBox="1"/>
          <p:nvPr/>
        </p:nvSpPr>
        <p:spPr>
          <a:xfrm>
            <a:off x="8381029" y="827851"/>
            <a:ext cx="3624795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Further Searching Techniques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212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red circle with black lines&#10;&#10;Description automatically generated">
            <a:extLst>
              <a:ext uri="{FF2B5EF4-FFF2-40B4-BE49-F238E27FC236}">
                <a16:creationId xmlns:a16="http://schemas.microsoft.com/office/drawing/2014/main" id="{B4576455-148E-79AC-2FC0-0886346A93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2" t="-944" r="3343" b="2055"/>
          <a:stretch/>
        </p:blipFill>
        <p:spPr>
          <a:xfrm>
            <a:off x="3561" y="2530"/>
            <a:ext cx="12188582" cy="28736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DCB5C7-9A11-0FA6-6469-5BB293367BBC}"/>
              </a:ext>
            </a:extLst>
          </p:cNvPr>
          <p:cNvSpPr txBox="1"/>
          <p:nvPr/>
        </p:nvSpPr>
        <p:spPr>
          <a:xfrm>
            <a:off x="5496000" y="2868000"/>
            <a:ext cx="148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b="1">
                <a:cs typeface="Calibri Light"/>
              </a:rPr>
              <a:t>OR</a:t>
            </a:r>
            <a:endParaRPr lang="en-GB" sz="54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A9AAE3-58E2-A0B1-343F-CADA50F70CD3}"/>
              </a:ext>
            </a:extLst>
          </p:cNvPr>
          <p:cNvSpPr txBox="1"/>
          <p:nvPr/>
        </p:nvSpPr>
        <p:spPr>
          <a:xfrm>
            <a:off x="1512000" y="2874144"/>
            <a:ext cx="1790458" cy="9171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b="1">
                <a:cs typeface="Calibri Light"/>
              </a:rPr>
              <a:t>AND</a:t>
            </a:r>
            <a:endParaRPr lang="en-GB" sz="54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35CA7C-4ABE-B83A-F9AC-6B889FE07CB8}"/>
              </a:ext>
            </a:extLst>
          </p:cNvPr>
          <p:cNvSpPr txBox="1"/>
          <p:nvPr/>
        </p:nvSpPr>
        <p:spPr>
          <a:xfrm>
            <a:off x="9192000" y="2867999"/>
            <a:ext cx="148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b="1">
                <a:cs typeface="Calibri Light"/>
              </a:rPr>
              <a:t>NOT</a:t>
            </a:r>
            <a:endParaRPr lang="en-GB" sz="54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210611-0F97-6FF8-32EB-698A92FD51E0}"/>
              </a:ext>
            </a:extLst>
          </p:cNvPr>
          <p:cNvSpPr txBox="1"/>
          <p:nvPr/>
        </p:nvSpPr>
        <p:spPr>
          <a:xfrm>
            <a:off x="364434" y="3982278"/>
            <a:ext cx="11469758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libri"/>
                <a:cs typeface="Arial"/>
              </a:rPr>
              <a:t>Boolean Operators </a:t>
            </a:r>
            <a:r>
              <a:rPr lang="en-GB" sz="2000">
                <a:latin typeface="Calibri"/>
                <a:cs typeface="Arial"/>
              </a:rPr>
              <a:t>allow you to </a:t>
            </a:r>
            <a:r>
              <a:rPr lang="en-GB" sz="2000" b="1">
                <a:latin typeface="Calibri"/>
                <a:cs typeface="Arial"/>
              </a:rPr>
              <a:t>combine your keywords</a:t>
            </a:r>
            <a:r>
              <a:rPr lang="en-GB" sz="2000">
                <a:latin typeface="Calibri"/>
                <a:cs typeface="Arial"/>
              </a:rPr>
              <a:t> to narrow or broaden your search.</a:t>
            </a:r>
            <a:r>
              <a:rPr lang="en-US" sz="2000">
                <a:latin typeface="Calibri"/>
                <a:cs typeface="Arial"/>
              </a:rPr>
              <a:t>​</a:t>
            </a:r>
            <a:endParaRPr lang="en-US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AND</a:t>
            </a:r>
            <a:r>
              <a:rPr lang="en-GB" sz="2000">
                <a:latin typeface="Calibri"/>
                <a:cs typeface="Arial"/>
              </a:rPr>
              <a:t>: narrows your search by only giving results where </a:t>
            </a: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ALL</a:t>
            </a:r>
            <a:r>
              <a:rPr lang="en-GB" sz="2000">
                <a:latin typeface="Calibri"/>
                <a:cs typeface="Arial"/>
              </a:rPr>
              <a:t> your search terms are present.</a:t>
            </a:r>
            <a:r>
              <a:rPr lang="en-US" sz="2000">
                <a:latin typeface="Calibri"/>
                <a:cs typeface="Arial"/>
              </a:rPr>
              <a:t>​</a:t>
            </a:r>
            <a:endParaRPr lang="en-US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OR</a:t>
            </a:r>
            <a:r>
              <a:rPr lang="en-GB" sz="2000">
                <a:latin typeface="Calibri"/>
                <a:cs typeface="Arial"/>
              </a:rPr>
              <a:t>: broadens your search where </a:t>
            </a: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ANY </a:t>
            </a:r>
            <a:r>
              <a:rPr lang="en-GB" sz="2000">
                <a:latin typeface="Calibri"/>
                <a:cs typeface="Arial"/>
              </a:rPr>
              <a:t>of your search terms are present.</a:t>
            </a:r>
            <a:r>
              <a:rPr lang="en-US" sz="2000">
                <a:latin typeface="Calibri"/>
                <a:cs typeface="Arial"/>
              </a:rPr>
              <a:t>​</a:t>
            </a:r>
            <a:endParaRPr lang="en-US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NOT</a:t>
            </a:r>
            <a:r>
              <a:rPr lang="en-GB" sz="2000">
                <a:latin typeface="Calibri"/>
                <a:cs typeface="Arial"/>
              </a:rPr>
              <a:t>: Excludes specific terms</a:t>
            </a:r>
            <a:r>
              <a:rPr lang="en-US" sz="2000">
                <a:latin typeface="Calibri"/>
                <a:cs typeface="Arial"/>
              </a:rPr>
              <a:t>​</a:t>
            </a:r>
            <a:endParaRPr lang="en-US" sz="2000">
              <a:latin typeface="Calibri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F92C18-84C5-8B05-66BE-5E0CED2A02A3}"/>
              </a:ext>
            </a:extLst>
          </p:cNvPr>
          <p:cNvSpPr txBox="1"/>
          <p:nvPr/>
        </p:nvSpPr>
        <p:spPr>
          <a:xfrm>
            <a:off x="7353300" y="6324600"/>
            <a:ext cx="44767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  <a:hlinkClick r:id="rId3"/>
              </a:rPr>
              <a:t>https://digitalservices.uwtsd.ac.uk/library/</a:t>
            </a:r>
            <a:endParaRPr lang="en-US" b="1">
              <a:latin typeface="Calibri"/>
              <a:ea typeface="Calibri"/>
              <a:cs typeface="Calibri"/>
            </a:endParaRPr>
          </a:p>
          <a:p>
            <a:endParaRPr lang="en-US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99781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C129F4-8FD3-5557-3A20-B326563AE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406658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Advanced 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11028-1145-ECCB-5D81-5C029DCCE69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63675" y="1601316"/>
            <a:ext cx="3871510" cy="315356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Use Boolean Operators.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Try truncation.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Apply phrase searching.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Experiment with drop-down options.</a:t>
            </a:r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801CE04-F59E-84DB-8632-06529EF313BD}"/>
              </a:ext>
            </a:extLst>
          </p:cNvPr>
          <p:cNvSpPr txBox="1"/>
          <p:nvPr/>
        </p:nvSpPr>
        <p:spPr>
          <a:xfrm>
            <a:off x="534835" y="5198288"/>
            <a:ext cx="2305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Search results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368580-7F34-FF57-6032-E92E952DA7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5" t="12824" r="24107" b="18726"/>
          <a:stretch>
            <a:fillRect/>
          </a:stretch>
        </p:blipFill>
        <p:spPr>
          <a:xfrm>
            <a:off x="4304087" y="517329"/>
            <a:ext cx="7712547" cy="468095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4F70BFF-9D14-B67B-3D5E-F55813C0E9E6}"/>
              </a:ext>
            </a:extLst>
          </p:cNvPr>
          <p:cNvSpPr/>
          <p:nvPr/>
        </p:nvSpPr>
        <p:spPr>
          <a:xfrm>
            <a:off x="5498048" y="4461340"/>
            <a:ext cx="4589473" cy="55329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761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3E002-C166-4DCF-9FD6-C92FF6B0C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252" y="696509"/>
            <a:ext cx="11481847" cy="59499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Subject Headings</a:t>
            </a:r>
            <a:endParaRPr lang="en-US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81AB06-C0BF-7970-2AFA-5A97F92F531E}"/>
              </a:ext>
            </a:extLst>
          </p:cNvPr>
          <p:cNvSpPr txBox="1"/>
          <p:nvPr/>
        </p:nvSpPr>
        <p:spPr>
          <a:xfrm>
            <a:off x="1566716" y="4997894"/>
            <a:ext cx="2412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Search results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FBA25D-25F5-9C4B-2998-198A3D0283A8}"/>
              </a:ext>
            </a:extLst>
          </p:cNvPr>
          <p:cNvSpPr txBox="1"/>
          <p:nvPr/>
        </p:nvSpPr>
        <p:spPr>
          <a:xfrm>
            <a:off x="7965389" y="3378227"/>
            <a:ext cx="34747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Explore subject headings in the item record and click on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hyper links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obtain a different search result.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CB6532-8385-851F-F024-F103F57290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541" t="15990" r="24500" b="51860"/>
          <a:stretch>
            <a:fillRect/>
          </a:stretch>
        </p:blipFill>
        <p:spPr>
          <a:xfrm>
            <a:off x="445121" y="2596588"/>
            <a:ext cx="6534756" cy="21899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A6A4FC-42F3-E7E5-9D50-C4BE57C486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500" t="12739" r="23654" b="56179"/>
          <a:stretch>
            <a:fillRect/>
          </a:stretch>
        </p:blipFill>
        <p:spPr>
          <a:xfrm>
            <a:off x="5249550" y="581414"/>
            <a:ext cx="6773549" cy="213165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520046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6E39E-02DB-2088-171A-EAA0A6F1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56688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Results </a:t>
            </a:r>
            <a:endParaRPr lang="en-GB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786B26-155D-9B95-1135-E071464C0F30}"/>
              </a:ext>
            </a:extLst>
          </p:cNvPr>
          <p:cNvSpPr txBox="1"/>
          <p:nvPr/>
        </p:nvSpPr>
        <p:spPr>
          <a:xfrm>
            <a:off x="1201381" y="1150253"/>
            <a:ext cx="155824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Source</a:t>
            </a:r>
            <a:endParaRPr lang="en-US" sz="2400" dirty="0"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1C68DB-7043-3724-FA82-86616FE963E3}"/>
              </a:ext>
            </a:extLst>
          </p:cNvPr>
          <p:cNvSpPr txBox="1"/>
          <p:nvPr/>
        </p:nvSpPr>
        <p:spPr>
          <a:xfrm>
            <a:off x="358219" y="4698185"/>
            <a:ext cx="39686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Look for peer reviewed</a:t>
            </a:r>
            <a:endParaRPr lang="en-US" sz="2400" dirty="0"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31FB6D-A168-F6A7-1099-D13B015B51ED}"/>
              </a:ext>
            </a:extLst>
          </p:cNvPr>
          <p:cNvSpPr txBox="1"/>
          <p:nvPr/>
        </p:nvSpPr>
        <p:spPr>
          <a:xfrm>
            <a:off x="4194181" y="1015127"/>
            <a:ext cx="413971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Find more linked 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C59950-D5D0-021C-C7EE-7CFD34ED25C8}"/>
              </a:ext>
            </a:extLst>
          </p:cNvPr>
          <p:cNvSpPr txBox="1"/>
          <p:nvPr/>
        </p:nvSpPr>
        <p:spPr>
          <a:xfrm>
            <a:off x="6598833" y="4568368"/>
            <a:ext cx="396044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Title of Journal published in.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FCB678-F85E-3CF2-3984-128EDD25DE07}"/>
              </a:ext>
            </a:extLst>
          </p:cNvPr>
          <p:cNvSpPr txBox="1"/>
          <p:nvPr/>
        </p:nvSpPr>
        <p:spPr>
          <a:xfrm>
            <a:off x="8919963" y="734754"/>
            <a:ext cx="304963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Export, save to reading list etc.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28EB6C-BFD9-6F6A-5055-747DA81A79C0}"/>
              </a:ext>
            </a:extLst>
          </p:cNvPr>
          <p:cNvSpPr txBox="1"/>
          <p:nvPr/>
        </p:nvSpPr>
        <p:spPr>
          <a:xfrm>
            <a:off x="3565431" y="5188252"/>
            <a:ext cx="1845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/>
              </a:rPr>
              <a:t>Article Link</a:t>
            </a:r>
            <a:endParaRPr lang="en-US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B88D86-2195-1228-FA04-200127EAB641}"/>
              </a:ext>
            </a:extLst>
          </p:cNvPr>
          <p:cNvSpPr txBox="1"/>
          <p:nvPr/>
        </p:nvSpPr>
        <p:spPr>
          <a:xfrm>
            <a:off x="1594833" y="5182984"/>
            <a:ext cx="1956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hlinkClick r:id="rId3"/>
              </a:rPr>
              <a:t>Results page</a:t>
            </a:r>
            <a:endParaRPr lang="en-US" sz="2400" dirty="0">
              <a:latin typeface="Calibri 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BD4A051-E459-F909-58F6-FD0DDBEDF0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918" t="30998" r="18672" b="40127"/>
          <a:stretch>
            <a:fillRect/>
          </a:stretch>
        </p:blipFill>
        <p:spPr>
          <a:xfrm>
            <a:off x="1230310" y="1750937"/>
            <a:ext cx="8361759" cy="266447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CAC4CF2-7812-5CA0-2466-9D58672D3C00}"/>
              </a:ext>
            </a:extLst>
          </p:cNvPr>
          <p:cNvSpPr/>
          <p:nvPr/>
        </p:nvSpPr>
        <p:spPr>
          <a:xfrm>
            <a:off x="2399572" y="2061768"/>
            <a:ext cx="576596" cy="23296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6C2F09-BA2D-8635-8E1A-7996384FE214}"/>
              </a:ext>
            </a:extLst>
          </p:cNvPr>
          <p:cNvSpPr/>
          <p:nvPr/>
        </p:nvSpPr>
        <p:spPr>
          <a:xfrm>
            <a:off x="7082232" y="1939460"/>
            <a:ext cx="768795" cy="44263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E93E602-CC5D-A209-31A2-63B2E63ED48E}"/>
              </a:ext>
            </a:extLst>
          </p:cNvPr>
          <p:cNvSpPr/>
          <p:nvPr/>
        </p:nvSpPr>
        <p:spPr>
          <a:xfrm>
            <a:off x="9068285" y="1980229"/>
            <a:ext cx="366925" cy="40187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31FD071-D324-D523-193C-DF003E6DD41F}"/>
              </a:ext>
            </a:extLst>
          </p:cNvPr>
          <p:cNvSpPr/>
          <p:nvPr/>
        </p:nvSpPr>
        <p:spPr>
          <a:xfrm>
            <a:off x="2399572" y="3477050"/>
            <a:ext cx="1368688" cy="40187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9BE3D5B-3035-1527-8C9E-27F0DD6341A5}"/>
              </a:ext>
            </a:extLst>
          </p:cNvPr>
          <p:cNvSpPr/>
          <p:nvPr/>
        </p:nvSpPr>
        <p:spPr>
          <a:xfrm>
            <a:off x="3232433" y="2894629"/>
            <a:ext cx="2492759" cy="30827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5F4A946-6E37-D7F9-F613-71117B697133}"/>
              </a:ext>
            </a:extLst>
          </p:cNvPr>
          <p:cNvCxnSpPr/>
          <p:nvPr/>
        </p:nvCxnSpPr>
        <p:spPr>
          <a:xfrm>
            <a:off x="2335506" y="1426930"/>
            <a:ext cx="198023" cy="51253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F7A1BB9-E4C7-A916-AA93-B7459471C6A2}"/>
              </a:ext>
            </a:extLst>
          </p:cNvPr>
          <p:cNvCxnSpPr>
            <a:cxnSpLocks/>
          </p:cNvCxnSpPr>
          <p:nvPr/>
        </p:nvCxnSpPr>
        <p:spPr>
          <a:xfrm>
            <a:off x="6866736" y="1377780"/>
            <a:ext cx="390222" cy="46266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A96AA44-C639-E438-53CD-39DEB2A9E4E8}"/>
              </a:ext>
            </a:extLst>
          </p:cNvPr>
          <p:cNvCxnSpPr/>
          <p:nvPr/>
        </p:nvCxnSpPr>
        <p:spPr>
          <a:xfrm flipH="1">
            <a:off x="9510925" y="1565751"/>
            <a:ext cx="588244" cy="37370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E9769EC2-22D4-CC7A-2590-D336C23670D3}"/>
              </a:ext>
            </a:extLst>
          </p:cNvPr>
          <p:cNvCxnSpPr/>
          <p:nvPr/>
        </p:nvCxnSpPr>
        <p:spPr>
          <a:xfrm flipH="1" flipV="1">
            <a:off x="5795083" y="3279027"/>
            <a:ext cx="1927811" cy="117471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37023A60-4351-734C-5C62-F830A27816FA}"/>
              </a:ext>
            </a:extLst>
          </p:cNvPr>
          <p:cNvCxnSpPr>
            <a:cxnSpLocks/>
          </p:cNvCxnSpPr>
          <p:nvPr/>
        </p:nvCxnSpPr>
        <p:spPr>
          <a:xfrm flipV="1">
            <a:off x="1632720" y="3878920"/>
            <a:ext cx="702786" cy="87945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020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58"/>
    </mc:Choice>
    <mc:Fallback xmlns="">
      <p:transition spd="slow" advTm="3295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62F2-DDF8-7D90-F2A0-5E15672B3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763" y="200534"/>
            <a:ext cx="10835160" cy="62781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Tips</a:t>
            </a:r>
            <a:endParaRPr lang="en-US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15A2A5-9A1C-95EC-F99A-76DD79995EF2}"/>
              </a:ext>
            </a:extLst>
          </p:cNvPr>
          <p:cNvSpPr txBox="1"/>
          <p:nvPr/>
        </p:nvSpPr>
        <p:spPr>
          <a:xfrm>
            <a:off x="905347" y="939005"/>
            <a:ext cx="10119872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Finding a relevant article / book can lead to many more resources.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Note </a:t>
            </a:r>
            <a:r>
              <a:rPr lang="en-GB" sz="2400" dirty="0">
                <a:latin typeface="Calibri"/>
                <a:ea typeface="Calibri"/>
                <a:cs typeface="Calibri"/>
              </a:rPr>
              <a:t>key words / concepts / terminology used in articles found.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endParaRPr lang="en-GB" sz="24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Check</a:t>
            </a:r>
            <a:r>
              <a:rPr lang="en-GB" sz="2400" b="1" dirty="0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cited in and cited by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Locate</a:t>
            </a:r>
            <a:r>
              <a:rPr lang="en-GB" sz="2400" dirty="0">
                <a:latin typeface="Calibri"/>
                <a:ea typeface="Calibri"/>
                <a:cs typeface="Calibri"/>
              </a:rPr>
              <a:t> key databases, journals and authors.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400" dirty="0">
                <a:latin typeface="Calibri"/>
                <a:ea typeface="Calibri"/>
                <a:cs typeface="Calibri"/>
              </a:rPr>
              <a:t> subject headings.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400" dirty="0">
                <a:latin typeface="Calibri"/>
                <a:ea typeface="Calibri"/>
                <a:cs typeface="Calibri"/>
              </a:rPr>
              <a:t> filters: date, location, type of resource.</a:t>
            </a:r>
          </a:p>
          <a:p>
            <a:endParaRPr lang="en-GB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97006796-2880-A75E-C298-FD66DE53C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25" t="32704" r="10526" b="15094"/>
          <a:stretch/>
        </p:blipFill>
        <p:spPr>
          <a:xfrm>
            <a:off x="5003457" y="2384793"/>
            <a:ext cx="1310095" cy="47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028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832E7-ACB2-E163-83FF-89108652E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722" y="824"/>
            <a:ext cx="11496558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Also try... </a:t>
            </a:r>
            <a:endParaRPr lang="en-GB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4CB150-2424-6955-B887-3359379DD5EB}"/>
              </a:ext>
            </a:extLst>
          </p:cNvPr>
          <p:cNvSpPr txBox="1"/>
          <p:nvPr/>
        </p:nvSpPr>
        <p:spPr>
          <a:xfrm>
            <a:off x="347720" y="751344"/>
            <a:ext cx="5623589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ea typeface="Calibri"/>
                <a:cs typeface="Calibri"/>
              </a:rPr>
              <a:t>Asking an AI tool (e.g. Perplexity, ChatGPT, or Co-Pilot) to:</a:t>
            </a:r>
          </a:p>
          <a:p>
            <a:r>
              <a:rPr lang="en-GB" dirty="0"/>
              <a:t>Please provide a list of keywords to use in a library database search and create a Boolean search string with those keywords on the subject of sustainable architecture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  <a:endParaRPr lang="en-GB" dirty="0">
              <a:ea typeface="Calibri Light"/>
              <a:cs typeface="Calibri Light"/>
            </a:endParaRPr>
          </a:p>
          <a:p>
            <a:pPr algn="l"/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1E4472-9497-D376-8DF2-4280695632AE}"/>
              </a:ext>
            </a:extLst>
          </p:cNvPr>
          <p:cNvSpPr txBox="1"/>
          <p:nvPr/>
        </p:nvSpPr>
        <p:spPr>
          <a:xfrm>
            <a:off x="9998365" y="5123919"/>
            <a:ext cx="21936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 Light"/>
                <a:cs typeface="Calibri Light"/>
                <a:hlinkClick r:id="rId3"/>
              </a:rPr>
              <a:t>Perplexity example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2DA8EA-7507-27CA-48E8-F60289973D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485" t="18343" r="28074" b="23711"/>
          <a:stretch>
            <a:fillRect/>
          </a:stretch>
        </p:blipFill>
        <p:spPr>
          <a:xfrm>
            <a:off x="6407756" y="103159"/>
            <a:ext cx="5497484" cy="397388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5235092-C04D-9FEB-4D2F-5A8F835650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239" t="21333" r="34700" b="42222"/>
          <a:stretch>
            <a:fillRect/>
          </a:stretch>
        </p:blipFill>
        <p:spPr>
          <a:xfrm>
            <a:off x="4857952" y="3090783"/>
            <a:ext cx="4878915" cy="257356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5770E7-F905-6FBF-458D-EE9B9C89EF3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9240" t="21899" r="26942" b="21050"/>
          <a:stretch>
            <a:fillRect/>
          </a:stretch>
        </p:blipFill>
        <p:spPr>
          <a:xfrm>
            <a:off x="252368" y="2344189"/>
            <a:ext cx="4455955" cy="314906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93829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3999">
        <p:fade/>
      </p:transition>
    </mc:Choice>
    <mc:Fallback xmlns="">
      <p:transition spd="med" advTm="33999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53256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  <a:cs typeface="Calibri"/>
              </a:rPr>
              <a:t>Search for journals - Browzine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16544" y="1296482"/>
            <a:ext cx="4371939" cy="4132467"/>
          </a:xfrm>
          <a:ln w="57150">
            <a:solidFill>
              <a:schemeClr val="accent2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 "/>
                <a:cs typeface="Calibri Light" panose="020F0302020204030204" pitchFamily="34" charset="0"/>
              </a:rPr>
              <a:t>Keep up-to-date with the latest issues of your favourite journals.</a:t>
            </a:r>
          </a:p>
          <a:p>
            <a:pPr marL="0" indent="0">
              <a:buNone/>
            </a:pPr>
            <a:endParaRPr lang="en-GB" dirty="0">
              <a:latin typeface="Calibri 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 "/>
                <a:cs typeface="Calibri Light" panose="020F0302020204030204" pitchFamily="34" charset="0"/>
              </a:rPr>
              <a:t>Browse by subject or use the search box and search by title, subject or ISSN.</a:t>
            </a:r>
          </a:p>
          <a:p>
            <a:pPr marL="0" indent="0">
              <a:buNone/>
            </a:pPr>
            <a:endParaRPr lang="en-GB" dirty="0">
              <a:latin typeface="Calibri 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 "/>
                <a:cs typeface="Calibri Light" panose="020F0302020204030204" pitchFamily="34" charset="0"/>
              </a:rPr>
              <a:t>Use My Bookshelf and My Articles to save favourite content.</a:t>
            </a:r>
            <a:endParaRPr lang="en-GB" sz="31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C3DD14-A86F-3F2A-6844-8B81563D1460}"/>
              </a:ext>
            </a:extLst>
          </p:cNvPr>
          <p:cNvSpPr txBox="1"/>
          <p:nvPr/>
        </p:nvSpPr>
        <p:spPr>
          <a:xfrm>
            <a:off x="8385261" y="541699"/>
            <a:ext cx="3527205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Searching for Journal Articles</a:t>
            </a:r>
            <a:endParaRPr lang="en-GB" sz="2000" b="1" dirty="0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D813BB-4CF4-4EC1-4A6D-97F72B99ED72}"/>
              </a:ext>
            </a:extLst>
          </p:cNvPr>
          <p:cNvSpPr txBox="1"/>
          <p:nvPr/>
        </p:nvSpPr>
        <p:spPr>
          <a:xfrm>
            <a:off x="6445589" y="5188767"/>
            <a:ext cx="3407159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100" dirty="0">
                <a:cs typeface="Calibri Light" panose="020F0302020204030204" pitchFamily="34" charset="0"/>
                <a:hlinkClick r:id="rId3"/>
              </a:rPr>
              <a:t>Browzine</a:t>
            </a:r>
            <a:endParaRPr lang="en-GB" sz="3100" dirty="0">
              <a:cs typeface="Calibri Light" panose="020F03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105C96A-B8EB-E5E4-1A93-75E5A62CB9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8888" y="4308205"/>
            <a:ext cx="1353596" cy="13419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62FCCB-8A16-6349-330F-7EB44D635CF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48" t="12484" r="1579" b="5325"/>
          <a:stretch>
            <a:fillRect/>
          </a:stretch>
        </p:blipFill>
        <p:spPr>
          <a:xfrm>
            <a:off x="4968046" y="1118382"/>
            <a:ext cx="4939841" cy="27684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3857628-8CB7-769E-4D08-D74464819BE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62" t="21571" r="8820" b="28153"/>
          <a:stretch>
            <a:fillRect/>
          </a:stretch>
        </p:blipFill>
        <p:spPr>
          <a:xfrm>
            <a:off x="6382889" y="3073788"/>
            <a:ext cx="5705442" cy="211497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9310829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504" y="-58855"/>
            <a:ext cx="11481847" cy="1325563"/>
          </a:xfrm>
        </p:spPr>
        <p:txBody>
          <a:bodyPr>
            <a:no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Search by Subject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82453" y="1809487"/>
            <a:ext cx="3379488" cy="34654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the search box to find journals on construction.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Browzine</a:t>
            </a:r>
            <a:endParaRPr lang="en-GB" sz="2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52CD16-47A8-B470-0F26-53071B4E96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1" t="11398" r="1231" b="4624"/>
          <a:stretch/>
        </p:blipFill>
        <p:spPr>
          <a:xfrm>
            <a:off x="4061890" y="1082044"/>
            <a:ext cx="7702461" cy="439096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0532019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3A4DB-6575-311C-886E-8F94DFA7B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7737"/>
            <a:ext cx="11481847" cy="788503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  <a:cs typeface="Calibri"/>
              </a:rPr>
              <a:t>Searching within a single journal </a:t>
            </a:r>
            <a:endParaRPr lang="en-GB" dirty="0">
              <a:latin typeface="+mn-lt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B6F977-14B5-0AC0-53DA-20AEB00DF97D}"/>
              </a:ext>
            </a:extLst>
          </p:cNvPr>
          <p:cNvSpPr txBox="1"/>
          <p:nvPr/>
        </p:nvSpPr>
        <p:spPr>
          <a:xfrm>
            <a:off x="6797635" y="1006240"/>
            <a:ext cx="50710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 Light" panose="020F0302020204030204" pitchFamily="34" charset="0"/>
              </a:rPr>
              <a:t>Search within a specific journal.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alibri Light" panose="020F0302020204030204" pitchFamily="34" charset="0"/>
              </a:rPr>
              <a:t>Click on the journal title.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alibri Light" panose="020F0302020204030204" pitchFamily="34" charset="0"/>
              </a:rPr>
              <a:t>Go to the ‘Search inside’ section.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alibri Light" panose="020F0302020204030204" pitchFamily="34" charset="0"/>
              </a:rPr>
              <a:t>Put your keywords in the search box.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alibri Light" panose="020F0302020204030204" pitchFamily="34" charset="0"/>
              </a:rPr>
              <a:t>This will bring up a set of results only from that journal.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55B5D4-E661-E89B-F43D-6E5B7CC27B60}"/>
              </a:ext>
            </a:extLst>
          </p:cNvPr>
          <p:cNvSpPr txBox="1"/>
          <p:nvPr/>
        </p:nvSpPr>
        <p:spPr>
          <a:xfrm>
            <a:off x="7197270" y="5128382"/>
            <a:ext cx="2005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Search results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13FDB9-641C-0BE1-2A68-CB2432D12B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88" t="12445" r="24035" b="31717"/>
          <a:stretch>
            <a:fillRect/>
          </a:stretch>
        </p:blipFill>
        <p:spPr>
          <a:xfrm>
            <a:off x="325063" y="1263029"/>
            <a:ext cx="6472572" cy="370244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BE04545-3B30-CBE9-90DC-49144CB4CD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9112" y="4450224"/>
            <a:ext cx="1417825" cy="141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9503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14" y="242479"/>
            <a:ext cx="11826971" cy="618984"/>
          </a:xfrm>
        </p:spPr>
        <p:txBody>
          <a:bodyPr>
            <a:noAutofit/>
          </a:bodyPr>
          <a:lstStyle/>
          <a:p>
            <a:r>
              <a:rPr lang="en-GB" sz="4800">
                <a:latin typeface="+mn-lt"/>
              </a:rPr>
              <a:t>Why use individual databases?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23050" y="1113120"/>
            <a:ext cx="6933906" cy="99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>
                <a:cs typeface="Calibri Light" panose="020F0302020204030204" pitchFamily="34" charset="0"/>
              </a:rPr>
              <a:t>The library catalogue searches most of our databases when it performs a search, so why choose to search an individual  database?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323050" y="2322429"/>
            <a:ext cx="7848307" cy="3293209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600">
                <a:latin typeface="Calibri "/>
                <a:cs typeface="Calibri Light" panose="020F0302020204030204" pitchFamily="34" charset="0"/>
              </a:rPr>
              <a:t>More specialised content – fewer, more relevant results.</a:t>
            </a:r>
          </a:p>
          <a:p>
            <a:pPr marL="342900" indent="-342900">
              <a:buFont typeface="Arial"/>
              <a:buChar char="•"/>
            </a:pPr>
            <a:endParaRPr lang="en-GB" sz="2600">
              <a:latin typeface="Calibri "/>
              <a:cs typeface="Calibri Light" panose="020F030202020403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600">
                <a:latin typeface="Calibri "/>
                <a:cs typeface="Calibri Light" panose="020F0302020204030204" pitchFamily="34" charset="0"/>
              </a:rPr>
              <a:t>More controlled indexing – filter results in greater detail.</a:t>
            </a:r>
          </a:p>
          <a:p>
            <a:pPr marL="342900" indent="-342900">
              <a:buFont typeface="Arial"/>
              <a:buChar char="•"/>
            </a:pPr>
            <a:endParaRPr lang="en-GB" sz="2600">
              <a:latin typeface="Calibri "/>
              <a:cs typeface="Calibri Light" panose="020F030202020403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600">
                <a:latin typeface="Calibri "/>
                <a:cs typeface="Calibri Light" panose="020F0302020204030204" pitchFamily="34" charset="0"/>
              </a:rPr>
              <a:t>Not every specialist database is indexed by the library catalogue.</a:t>
            </a: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6167" y="2603092"/>
            <a:ext cx="3608154" cy="266859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2B8916-58D5-D32C-6592-3B142516079E}"/>
              </a:ext>
            </a:extLst>
          </p:cNvPr>
          <p:cNvSpPr txBox="1"/>
          <p:nvPr/>
        </p:nvSpPr>
        <p:spPr>
          <a:xfrm>
            <a:off x="7578834" y="991781"/>
            <a:ext cx="4430651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Finding &amp; Using Specialised Information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1596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97901" y="5566305"/>
            <a:ext cx="5253297" cy="494722"/>
          </a:xfrm>
        </p:spPr>
        <p:txBody>
          <a:bodyPr/>
          <a:lstStyle/>
          <a:p>
            <a:r>
              <a:rPr lang="en-US">
                <a:hlinkClick r:id="rId2"/>
              </a:rPr>
              <a:t>Database Search</a:t>
            </a:r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2991" y="1456149"/>
            <a:ext cx="4684641" cy="4060483"/>
          </a:xfrm>
          <a:ln w="57150">
            <a:solidFill>
              <a:schemeClr val="accent2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Browse databases not searched by the library search:</a:t>
            </a:r>
          </a:p>
          <a:p>
            <a:pPr lvl="1"/>
            <a:r>
              <a:rPr lang="en-GB" sz="1800" dirty="0"/>
              <a:t>BoB.</a:t>
            </a:r>
          </a:p>
          <a:p>
            <a:pPr lvl="1"/>
            <a:r>
              <a:rPr lang="en-GB" sz="1800" dirty="0"/>
              <a:t>Digimap.</a:t>
            </a:r>
          </a:p>
          <a:p>
            <a:pPr lvl="1"/>
            <a:r>
              <a:rPr lang="en-GB" sz="1800" dirty="0"/>
              <a:t>CIS (Construction Information Service).</a:t>
            </a:r>
          </a:p>
          <a:p>
            <a:pPr lvl="1"/>
            <a:r>
              <a:rPr lang="en-GB" sz="1800" dirty="0"/>
              <a:t>Cite Them Right.</a:t>
            </a:r>
          </a:p>
          <a:p>
            <a:r>
              <a:rPr lang="en-GB" sz="2200" dirty="0"/>
              <a:t>Go directly to subject specific databases:</a:t>
            </a:r>
          </a:p>
          <a:p>
            <a:pPr lvl="1"/>
            <a:r>
              <a:rPr lang="en-GB" sz="1800" b="0" i="0" dirty="0">
                <a:solidFill>
                  <a:srgbClr val="3A3A3A"/>
                </a:solidFill>
                <a:effectLst/>
              </a:rPr>
              <a:t>Art and Architecture Source.</a:t>
            </a:r>
          </a:p>
          <a:p>
            <a:pPr lvl="1"/>
            <a:r>
              <a:rPr lang="en-GB" sz="1800" b="0" i="0" dirty="0">
                <a:solidFill>
                  <a:srgbClr val="3A3A3A"/>
                </a:solidFill>
                <a:effectLst/>
              </a:rPr>
              <a:t>IEEE Xplore Digital </a:t>
            </a:r>
            <a:r>
              <a:rPr lang="en-GB" sz="1800" dirty="0">
                <a:solidFill>
                  <a:srgbClr val="3A3A3A"/>
                </a:solidFill>
              </a:rPr>
              <a:t>L</a:t>
            </a:r>
            <a:r>
              <a:rPr lang="en-GB" sz="1800" b="0" i="0" dirty="0">
                <a:solidFill>
                  <a:srgbClr val="3A3A3A"/>
                </a:solidFill>
                <a:effectLst/>
              </a:rPr>
              <a:t>ibrary.</a:t>
            </a:r>
          </a:p>
          <a:p>
            <a:pPr lvl="1"/>
            <a:r>
              <a:rPr lang="en-GB" sz="1800" dirty="0"/>
              <a:t>Proquest Central.</a:t>
            </a:r>
          </a:p>
          <a:p>
            <a:pPr lvl="1"/>
            <a:r>
              <a:rPr lang="en-GB" sz="1800" dirty="0"/>
              <a:t>Science Direct.</a:t>
            </a:r>
          </a:p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Database Search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7688F6-02C0-B990-BC41-F5A5E1CD43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" t="38826" r="39042" b="8930"/>
          <a:stretch/>
        </p:blipFill>
        <p:spPr>
          <a:xfrm>
            <a:off x="5631125" y="1269207"/>
            <a:ext cx="6251277" cy="358283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1268005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2440" y="5165085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CIS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Construction Information Service (CIS)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624B7F-074F-D5AA-DE1E-7B666BBACD5C}"/>
              </a:ext>
            </a:extLst>
          </p:cNvPr>
          <p:cNvSpPr txBox="1"/>
          <p:nvPr/>
        </p:nvSpPr>
        <p:spPr>
          <a:xfrm>
            <a:off x="391828" y="1327381"/>
            <a:ext cx="398382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Has resources for Environmental Engineering.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3A3A3A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CIS contains, news, British Standards, articles, access to the Architects’ Journal, legislation, BIM.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Create your own personal project folders.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</a:rPr>
              <a:t>Save searches and create alerts</a:t>
            </a:r>
            <a:r>
              <a:rPr lang="en-GB" dirty="0">
                <a:solidFill>
                  <a:srgbClr val="000000"/>
                </a:solidFill>
              </a:rPr>
              <a:t>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2BC0E4-1EDA-13BD-FBB0-D6802E1A99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590" r="1027" b="5492"/>
          <a:stretch/>
        </p:blipFill>
        <p:spPr>
          <a:xfrm>
            <a:off x="4874858" y="1269207"/>
            <a:ext cx="6562336" cy="366519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7218403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7250" y="4905402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ScienceDirect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71250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ScienceDirect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624B7F-074F-D5AA-DE1E-7B666BBACD5C}"/>
              </a:ext>
            </a:extLst>
          </p:cNvPr>
          <p:cNvSpPr txBox="1"/>
          <p:nvPr/>
        </p:nvSpPr>
        <p:spPr>
          <a:xfrm>
            <a:off x="629230" y="1166455"/>
            <a:ext cx="471339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0" i="0" dirty="0">
                <a:solidFill>
                  <a:srgbClr val="1F1F1F"/>
                </a:solidFill>
                <a:effectLst/>
              </a:rPr>
              <a:t>Search for peer-reviewed journal articles and book chapters including open access content.</a:t>
            </a:r>
            <a:endParaRPr lang="en-GB" sz="2000" b="0" i="0" dirty="0">
              <a:solidFill>
                <a:srgbClr val="3A3A3A"/>
              </a:solidFill>
              <a:effectLst/>
            </a:endParaRPr>
          </a:p>
          <a:p>
            <a:pPr algn="l"/>
            <a:endParaRPr lang="en-GB" sz="2000" dirty="0">
              <a:solidFill>
                <a:srgbClr val="3A3A3A"/>
              </a:solidFill>
            </a:endParaRPr>
          </a:p>
          <a:p>
            <a:pPr algn="l"/>
            <a:r>
              <a:rPr lang="en-GB" sz="2000" b="0" i="0" dirty="0">
                <a:solidFill>
                  <a:srgbClr val="3A3A3A"/>
                </a:solidFill>
                <a:effectLst/>
              </a:rPr>
              <a:t>Science Direct covers:</a:t>
            </a:r>
          </a:p>
          <a:p>
            <a:pPr algn="l"/>
            <a:endParaRPr lang="en-GB" sz="2000" b="0" i="0" dirty="0">
              <a:solidFill>
                <a:srgbClr val="3A3A3A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Physical Sciences and Engineering.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Life Sciences.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Health Sciences.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Soc</a:t>
            </a:r>
            <a:r>
              <a:rPr lang="en-GB" sz="2000" dirty="0">
                <a:solidFill>
                  <a:srgbClr val="3A3A3A"/>
                </a:solidFill>
              </a:rPr>
              <a:t>ial Sciences and Humanities.</a:t>
            </a:r>
          </a:p>
          <a:p>
            <a:pPr algn="l"/>
            <a:endParaRPr lang="en-GB" sz="2000" b="0" i="0" dirty="0">
              <a:solidFill>
                <a:srgbClr val="3A3A3A"/>
              </a:solidFill>
              <a:effectLst/>
            </a:endParaRPr>
          </a:p>
          <a:p>
            <a:pPr algn="l"/>
            <a:r>
              <a:rPr lang="en-GB" sz="2000" b="0" i="0" dirty="0">
                <a:solidFill>
                  <a:srgbClr val="1F1F1F"/>
                </a:solidFill>
                <a:effectLst/>
              </a:rPr>
              <a:t>There are also help pages and online video tutorials to help you use this database.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7972D3-B7C5-5CC7-0A5D-6D5FAF1333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" t="11801" r="46509" b="5073"/>
          <a:stretch/>
        </p:blipFill>
        <p:spPr>
          <a:xfrm>
            <a:off x="5249439" y="503167"/>
            <a:ext cx="6469812" cy="39703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5789700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68401" y="2860494"/>
            <a:ext cx="2617976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ProQuest Central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083" y="-23282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Proquest Central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A1AC0A-D70C-719B-9C6E-DDC29DCDA4D0}"/>
              </a:ext>
            </a:extLst>
          </p:cNvPr>
          <p:cNvSpPr txBox="1"/>
          <p:nvPr/>
        </p:nvSpPr>
        <p:spPr>
          <a:xfrm>
            <a:off x="227144" y="700371"/>
            <a:ext cx="1163811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GB" sz="2400" b="0" i="0" dirty="0">
                <a:solidFill>
                  <a:srgbClr val="555555"/>
                </a:solidFill>
                <a:effectLst/>
              </a:rPr>
              <a:t>ProQuest Central is the largest single periodical resource available; it contains complete databases across all major subject areas.  Try going to ‘Also Available to You’ and select Arts and </a:t>
            </a:r>
            <a:r>
              <a:rPr lang="en-GB" sz="2400" dirty="0">
                <a:solidFill>
                  <a:srgbClr val="555555"/>
                </a:solidFill>
              </a:rPr>
              <a:t>Humanities for Architecture, Environmental </a:t>
            </a:r>
            <a:r>
              <a:rPr lang="en-GB" sz="2400" b="0" i="0" dirty="0">
                <a:solidFill>
                  <a:srgbClr val="555555"/>
                </a:solidFill>
                <a:effectLst/>
              </a:rPr>
              <a:t>Science &amp; </a:t>
            </a:r>
            <a:r>
              <a:rPr lang="en-GB" sz="2400" dirty="0">
                <a:solidFill>
                  <a:srgbClr val="555555"/>
                </a:solidFill>
              </a:rPr>
              <a:t>T</a:t>
            </a:r>
            <a:r>
              <a:rPr lang="en-GB" sz="2400" b="0" i="0" dirty="0">
                <a:solidFill>
                  <a:srgbClr val="555555"/>
                </a:solidFill>
                <a:effectLst/>
              </a:rPr>
              <a:t>echnology databases to limit your searches to this area.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64F43A6-C50F-2247-2961-BD3F21DFD6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3892" y="3502785"/>
            <a:ext cx="2162158" cy="21621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805800-3FA0-7F6A-741A-2F822508CF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744" t="21062" r="7236" b="5733"/>
          <a:stretch>
            <a:fillRect/>
          </a:stretch>
        </p:blipFill>
        <p:spPr>
          <a:xfrm>
            <a:off x="3671533" y="2076864"/>
            <a:ext cx="5782913" cy="324324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B387A7E-1623-7B9E-EA61-D80B501172F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991" t="12399" r="35000" b="7006"/>
          <a:stretch>
            <a:fillRect/>
          </a:stretch>
        </p:blipFill>
        <p:spPr>
          <a:xfrm>
            <a:off x="660304" y="2410521"/>
            <a:ext cx="3627073" cy="31942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A61CB2D-8AA9-A64D-E39F-6A0FF6738C21}"/>
              </a:ext>
            </a:extLst>
          </p:cNvPr>
          <p:cNvSpPr/>
          <p:nvPr/>
        </p:nvSpPr>
        <p:spPr>
          <a:xfrm>
            <a:off x="7553992" y="4569134"/>
            <a:ext cx="1211435" cy="26209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40821E-3FF2-BDB8-FE6A-3C49DC0B662B}"/>
              </a:ext>
            </a:extLst>
          </p:cNvPr>
          <p:cNvSpPr/>
          <p:nvPr/>
        </p:nvSpPr>
        <p:spPr>
          <a:xfrm>
            <a:off x="745498" y="5171893"/>
            <a:ext cx="698904" cy="20967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369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1A3FC0-1863-68BB-D99F-3C6055A2B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32675-8437-74E2-AD28-EFDCF1CC89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4802" y="1333668"/>
            <a:ext cx="3976448" cy="37512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Research Assistant contains: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Key takeaway.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Suggested sources.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Indexing terms.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Brainstorming section.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F233CE1-F694-035C-B16D-E50D4E4EE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557669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Research Assistant options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9A63B-4B34-18A0-9EC5-D1BF56943484}"/>
              </a:ext>
            </a:extLst>
          </p:cNvPr>
          <p:cNvSpPr txBox="1"/>
          <p:nvPr/>
        </p:nvSpPr>
        <p:spPr>
          <a:xfrm>
            <a:off x="589144" y="4916063"/>
            <a:ext cx="3692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hlinkClick r:id="rId2"/>
              </a:rPr>
              <a:t>Article record</a:t>
            </a:r>
            <a:endParaRPr lang="en-GB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3E6FBA-DBA4-935E-2542-8D6A751930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9" t="11497" r="1369" b="6747"/>
          <a:stretch>
            <a:fillRect/>
          </a:stretch>
        </p:blipFill>
        <p:spPr>
          <a:xfrm>
            <a:off x="4314655" y="1014220"/>
            <a:ext cx="7572543" cy="419604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08384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CE19B8-7136-0962-A206-1B60D4E24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80EAD-97A3-EDC0-29EA-B2ECD032B8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1047" y="1311370"/>
            <a:ext cx="3976448" cy="3751297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Link to the PDF.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Related research and recommended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Links to the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Link to the abstract, references and further details.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Option to save in your personal folder.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DA92925-E853-8F31-0D4F-235E92036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+mn-lt"/>
              </a:rPr>
              <a:t>What an article record includes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F4786F-A6EB-28D2-6706-B74800860262}"/>
              </a:ext>
            </a:extLst>
          </p:cNvPr>
          <p:cNvSpPr txBox="1"/>
          <p:nvPr/>
        </p:nvSpPr>
        <p:spPr>
          <a:xfrm>
            <a:off x="1075653" y="5104830"/>
            <a:ext cx="3692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hlinkClick r:id="rId2"/>
              </a:rPr>
              <a:t>Article record</a:t>
            </a:r>
            <a:endParaRPr lang="en-GB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58E525-EDE8-7C69-8159-A0928226E8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8" t="12934" r="1369" b="6267"/>
          <a:stretch>
            <a:fillRect/>
          </a:stretch>
        </p:blipFill>
        <p:spPr>
          <a:xfrm>
            <a:off x="4598119" y="1269207"/>
            <a:ext cx="7277338" cy="399169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84357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6BB09-89FC-6BB5-364A-546244E9C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22" y="365125"/>
            <a:ext cx="11088744" cy="65900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Useful links and resources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6D174-9DB2-BA0C-E42E-9DA59D3B3DF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2"/>
            <a:ext cx="4661409" cy="305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latin typeface="Calibri "/>
              </a:rPr>
              <a:t>PROQUEST Database</a:t>
            </a:r>
            <a:endParaRPr lang="en-GB" sz="2400" b="1">
              <a:latin typeface="Calibri "/>
              <a:hlinkClick r:id="rId3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3"/>
              </a:rPr>
              <a:t>Advanced search video</a:t>
            </a:r>
            <a:r>
              <a:rPr lang="en-GB" sz="2400">
                <a:latin typeface="Calibri "/>
              </a:rPr>
              <a:t> (6min)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4"/>
              </a:rPr>
              <a:t>Working with your results video</a:t>
            </a:r>
            <a:r>
              <a:rPr lang="en-GB" sz="2400">
                <a:latin typeface="Calibri "/>
              </a:rPr>
              <a:t> (4min)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5"/>
              </a:rPr>
              <a:t>Thesaurus search video</a:t>
            </a:r>
            <a:r>
              <a:rPr lang="en-GB" sz="2400">
                <a:latin typeface="Calibri "/>
              </a:rPr>
              <a:t> (5 min)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6"/>
              </a:rPr>
              <a:t>ProQuest Libguide</a:t>
            </a:r>
            <a:endParaRPr lang="en-US" sz="2400">
              <a:latin typeface="Calibri 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0D3A36-9C0A-C2E2-0A54-93FEC40325ED}"/>
              </a:ext>
            </a:extLst>
          </p:cNvPr>
          <p:cNvSpPr txBox="1">
            <a:spLocks/>
          </p:cNvSpPr>
          <p:nvPr/>
        </p:nvSpPr>
        <p:spPr>
          <a:xfrm>
            <a:off x="6096000" y="1663181"/>
            <a:ext cx="5918662" cy="3440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r>
              <a:rPr lang="en-GB" sz="2400" b="1">
                <a:latin typeface="Calibri "/>
              </a:rPr>
              <a:t>EBSCOhost Databases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7"/>
              </a:rPr>
              <a:t>Introduction to EBSCO</a:t>
            </a:r>
            <a:r>
              <a:rPr lang="en-GB" sz="2400">
                <a:latin typeface="Calibri "/>
              </a:rPr>
              <a:t> (5min)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8"/>
              </a:rPr>
              <a:t>Help for individual databases within EBSCO</a:t>
            </a:r>
            <a:endParaRPr lang="en-GB" sz="2400">
              <a:latin typeface="Calibri 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9"/>
              </a:rPr>
              <a:t>EBSCO videos (select language and primary audience - students and researchers) and apply</a:t>
            </a:r>
            <a:endParaRPr lang="en-GB" sz="240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40237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474">
        <p:fade/>
      </p:transition>
    </mc:Choice>
    <mc:Fallback xmlns="">
      <p:transition spd="med" advTm="24474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FC86C-A4B7-2F65-7C2B-24992120F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10" y="-67212"/>
            <a:ext cx="11481847" cy="1325563"/>
          </a:xfrm>
        </p:spPr>
        <p:txBody>
          <a:bodyPr/>
          <a:lstStyle/>
          <a:p>
            <a:r>
              <a:rPr lang="en-GB" dirty="0">
                <a:latin typeface="+mn-lt"/>
              </a:rPr>
              <a:t>Box of Broadcasts (BoB)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78FDFF-4C1C-5E5E-A9B2-1777FB2C9766}"/>
              </a:ext>
            </a:extLst>
          </p:cNvPr>
          <p:cNvSpPr txBox="1"/>
          <p:nvPr/>
        </p:nvSpPr>
        <p:spPr>
          <a:xfrm>
            <a:off x="291010" y="889437"/>
            <a:ext cx="61621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BoB is a TV and radio service for education.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Set up a personal account with your UWTDS details.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Create your playlists or search for public playlists.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Create clips with your recordings.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72166C-5374-7B72-C235-A28BD40B3BC4}"/>
              </a:ext>
            </a:extLst>
          </p:cNvPr>
          <p:cNvSpPr txBox="1"/>
          <p:nvPr/>
        </p:nvSpPr>
        <p:spPr>
          <a:xfrm>
            <a:off x="6453187" y="5106480"/>
            <a:ext cx="3066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Box of Broadcasts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C34C10-26C5-9530-0A1E-8B6BF3C3A0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528" t="11263" r="32769" b="4867"/>
          <a:stretch>
            <a:fillRect/>
          </a:stretch>
        </p:blipFill>
        <p:spPr>
          <a:xfrm>
            <a:off x="450521" y="2212876"/>
            <a:ext cx="4989285" cy="325088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DCAF62-A109-F915-7E9B-A0BB848880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252" t="11748" r="32769" b="6356"/>
          <a:stretch>
            <a:fillRect/>
          </a:stretch>
        </p:blipFill>
        <p:spPr>
          <a:xfrm>
            <a:off x="6299151" y="1170581"/>
            <a:ext cx="5627743" cy="365475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0613590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9ABB5B-BC4C-5397-1F39-F800812CB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68408-62EC-512C-488A-4768FA108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250"/>
            <a:ext cx="11481847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Search Box of Broadcasts (BoB)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0D7C8C-D7BE-E725-D5A3-5C3047D162C8}"/>
              </a:ext>
            </a:extLst>
          </p:cNvPr>
          <p:cNvSpPr txBox="1"/>
          <p:nvPr/>
        </p:nvSpPr>
        <p:spPr>
          <a:xfrm>
            <a:off x="257346" y="1061372"/>
            <a:ext cx="6335095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From the guide select a day and time of a programme you want to 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Search by programme or by public playlist.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Curated Playlists to search for pre-created lists; click on the Learning on Screen logo, then  Content Hub.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AAE6A3C-9DE7-1B8C-822D-DC30D0A61D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65" t="20229" r="33928" b="5080"/>
          <a:stretch>
            <a:fillRect/>
          </a:stretch>
        </p:blipFill>
        <p:spPr>
          <a:xfrm>
            <a:off x="6689124" y="1045689"/>
            <a:ext cx="5245529" cy="331260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52DA6E0-EAB8-A80C-3FA3-220AFE094A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00" t="11424" r="30299" b="62831"/>
          <a:stretch>
            <a:fillRect/>
          </a:stretch>
        </p:blipFill>
        <p:spPr>
          <a:xfrm>
            <a:off x="403781" y="2669848"/>
            <a:ext cx="5920363" cy="106486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B40157C-DD91-E860-ECC3-31373A8F0AE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776" t="53846" r="30030" b="12477"/>
          <a:stretch>
            <a:fillRect/>
          </a:stretch>
        </p:blipFill>
        <p:spPr>
          <a:xfrm>
            <a:off x="403781" y="3942932"/>
            <a:ext cx="5908010" cy="137303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44B1A4-2F83-8DC8-8F9F-3764000F85F9}"/>
              </a:ext>
            </a:extLst>
          </p:cNvPr>
          <p:cNvSpPr txBox="1"/>
          <p:nvPr/>
        </p:nvSpPr>
        <p:spPr>
          <a:xfrm>
            <a:off x="6531285" y="4587149"/>
            <a:ext cx="489438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3210" indent="-283210" algn="l" rtl="0">
              <a:buFont typeface="Arial"/>
              <a:buChar char="•"/>
            </a:pPr>
            <a:r>
              <a:rPr lang="en-GB" sz="2000" kern="1200" dirty="0"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Help</a:t>
            </a:r>
            <a:endParaRPr lang="en-GB" sz="2000" kern="1200" dirty="0"/>
          </a:p>
          <a:p>
            <a:pPr marL="283210" indent="-283210" algn="l" rtl="0">
              <a:buFont typeface="Arial"/>
              <a:buChar char="•"/>
            </a:pPr>
            <a:r>
              <a:rPr lang="en-GB" sz="2000" kern="12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videos</a:t>
            </a:r>
            <a:endParaRPr lang="en-GB" sz="2000" kern="1200" dirty="0"/>
          </a:p>
          <a:p>
            <a:pPr marL="283210" indent="-283210">
              <a:buFont typeface="Arial"/>
              <a:buChar char="•"/>
            </a:pPr>
            <a:r>
              <a:rPr lang="en-GB" sz="2000" dirty="0">
                <a:ea typeface="Calibri Light"/>
                <a:cs typeface="Calibri Ligh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BoB Curated Playlists · Learning on Screen</a:t>
            </a:r>
            <a:endParaRPr lang="en-GB" sz="2000" dirty="0"/>
          </a:p>
          <a:p>
            <a:pPr algn="ctr"/>
            <a:endParaRPr lang="en-GB" sz="2000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834967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Cite Them Right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640F94-C234-D656-369F-3D84414DB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3261" y="2445242"/>
            <a:ext cx="3030084" cy="294677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reference.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Plagiarism.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Study skills.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Cite them right online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7EF983-8A6C-D99F-3576-F24C7BDB12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65" t="17512" r="7170" b="13320"/>
          <a:stretch/>
        </p:blipFill>
        <p:spPr>
          <a:xfrm>
            <a:off x="3807858" y="1300667"/>
            <a:ext cx="8073935" cy="425666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3818020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F615B06C-42C3-4DC0-8667-25F2F56D5C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695" y="1426929"/>
            <a:ext cx="4746077" cy="3214961"/>
          </a:xfrm>
          <a:ln w="57150">
            <a:solidFill>
              <a:schemeClr val="accent2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Click on the ebooks link in Database Search.</a:t>
            </a:r>
          </a:p>
          <a:p>
            <a:pPr marL="0" indent="0">
              <a:buNone/>
            </a:pP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Bloomsbury Academic.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Taylor &amp; Francis.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Ebook Central.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VLeBooks.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Make sure to limit to content you have access to.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1B2F3C-C3A5-4E1B-A5C7-7335A632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906" y="6109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Ebook content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77BEF56-9DC1-478B-838D-8C109FFBF8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13" t="11291" r="3468" b="5416"/>
          <a:stretch/>
        </p:blipFill>
        <p:spPr>
          <a:xfrm>
            <a:off x="5493812" y="491105"/>
            <a:ext cx="6501296" cy="3748915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B3FEB8-B247-4D7E-BA93-E43CBDCEF4C8}"/>
              </a:ext>
            </a:extLst>
          </p:cNvPr>
          <p:cNvSpPr txBox="1"/>
          <p:nvPr/>
        </p:nvSpPr>
        <p:spPr>
          <a:xfrm>
            <a:off x="7152500" y="4856001"/>
            <a:ext cx="2858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3"/>
              </a:rPr>
              <a:t>Database Search</a:t>
            </a:r>
            <a:endParaRPr lang="en-GB" sz="24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3DABB6-0517-6F74-832B-09560BAF907C}"/>
              </a:ext>
            </a:extLst>
          </p:cNvPr>
          <p:cNvSpPr/>
          <p:nvPr/>
        </p:nvSpPr>
        <p:spPr>
          <a:xfrm>
            <a:off x="5748489" y="1566711"/>
            <a:ext cx="347511" cy="192199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57F982-826E-6514-F7AF-051EC56259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6204" y="4520111"/>
            <a:ext cx="1476596" cy="147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7425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138" b="837"/>
          <a:stretch>
            <a:fillRect/>
          </a:stretch>
        </p:blipFill>
        <p:spPr>
          <a:xfrm>
            <a:off x="0" y="922186"/>
            <a:ext cx="6840060" cy="47859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263068" y="4111841"/>
            <a:ext cx="4236870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400" b="1">
                <a:latin typeface="Calibri"/>
                <a:ea typeface="Calibri"/>
                <a:cs typeface="Arial"/>
              </a:rPr>
              <a:t> </a:t>
            </a:r>
            <a:r>
              <a:rPr lang="en-GB" sz="2000" b="1">
                <a:latin typeface="Calibri"/>
                <a:ea typeface="Calibri"/>
                <a:cs typeface="Arial"/>
              </a:rPr>
              <a:t>your assignment brief and with your tutor to confirm if use of AI is permitted!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7183818" y="2023877"/>
            <a:ext cx="4917799" cy="36009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Use AI tools effectively, critically, ethically</a:t>
            </a:r>
            <a:r>
              <a:rPr lang="en-GB" sz="190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 aware of limitations</a:t>
            </a:r>
            <a:r>
              <a:rPr lang="en-GB" sz="1900" b="1">
                <a:latin typeface="Calibri"/>
                <a:ea typeface="Calibri"/>
                <a:cs typeface="Arial"/>
              </a:rPr>
              <a:t>, </a:t>
            </a:r>
            <a:r>
              <a:rPr lang="en-GB" sz="190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Evaluate</a:t>
            </a:r>
            <a:r>
              <a:rPr lang="en-GB" sz="1900">
                <a:latin typeface="Calibri"/>
                <a:ea typeface="Calibri"/>
                <a:cs typeface="Arial"/>
              </a:rPr>
              <a:t> all generated text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Acknowledge</a:t>
            </a:r>
            <a:r>
              <a:rPr lang="en-GB" sz="19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1900">
                <a:latin typeface="Calibri"/>
                <a:ea typeface="Calibri"/>
                <a:cs typeface="Arial"/>
              </a:rPr>
              <a:t>any AI use</a:t>
            </a:r>
            <a:r>
              <a:rPr lang="en-GB" sz="19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.</a:t>
            </a:r>
            <a:endParaRPr lang="en-GB" sz="1900">
              <a:latin typeface="Calibri"/>
              <a:ea typeface="Calibri"/>
              <a:cs typeface="Arial"/>
            </a:endParaRPr>
          </a:p>
          <a:p>
            <a:endParaRPr lang="en-GB" sz="190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Complete</a:t>
            </a:r>
            <a:r>
              <a:rPr lang="en-GB" sz="1900">
                <a:latin typeface="Calibri"/>
                <a:ea typeface="Calibri"/>
                <a:cs typeface="Arial"/>
              </a:rPr>
              <a:t> the AI sections in infoskills.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43E62-7282-0A8D-17F5-91D49CBFFCCB}"/>
              </a:ext>
            </a:extLst>
          </p:cNvPr>
          <p:cNvSpPr txBox="1"/>
          <p:nvPr/>
        </p:nvSpPr>
        <p:spPr>
          <a:xfrm>
            <a:off x="140872" y="1490945"/>
            <a:ext cx="34438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 "/>
              </a:rPr>
              <a:t>Know the difference between AI enhanced tools and Generative AI tools! </a:t>
            </a:r>
            <a:r>
              <a:rPr lang="en-GB" sz="2000">
                <a:latin typeface="Calibri "/>
              </a:rPr>
              <a:t>Check out our infoskills unit on AI.</a:t>
            </a:r>
            <a:endParaRPr lang="en-US" sz="20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A5A295-FF6C-EAA7-5024-BD61765C24B4}"/>
              </a:ext>
            </a:extLst>
          </p:cNvPr>
          <p:cNvSpPr txBox="1"/>
          <p:nvPr/>
        </p:nvSpPr>
        <p:spPr>
          <a:xfrm>
            <a:off x="8443648" y="1086599"/>
            <a:ext cx="2404008" cy="461665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Generative AI</a:t>
            </a:r>
            <a:endParaRPr lang="en-GB" sz="24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046641-9B6D-03BC-6C5E-7D81E3288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B965D-73D5-A0EB-4F96-E88D47A39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622" y="-101991"/>
            <a:ext cx="11481847" cy="1325563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dirty="0">
                <a:latin typeface="+mn-lt"/>
              </a:rPr>
              <a:t>Add your search question</a:t>
            </a:r>
          </a:p>
        </p:txBody>
      </p:sp>
      <p:sp>
        <p:nvSpPr>
          <p:cNvPr id="4" name="Arrow: Curved Left 3">
            <a:extLst>
              <a:ext uri="{FF2B5EF4-FFF2-40B4-BE49-F238E27FC236}">
                <a16:creationId xmlns:a16="http://schemas.microsoft.com/office/drawing/2014/main" id="{56DD97A1-3171-B7AC-5FDD-5CCC7CA69C08}"/>
              </a:ext>
            </a:extLst>
          </p:cNvPr>
          <p:cNvSpPr/>
          <p:nvPr/>
        </p:nvSpPr>
        <p:spPr>
          <a:xfrm>
            <a:off x="10960322" y="2548626"/>
            <a:ext cx="859147" cy="2560650"/>
          </a:xfrm>
          <a:prstGeom prst="curved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94DF2493-0B11-3648-660D-3FCF0E512588}"/>
              </a:ext>
            </a:extLst>
          </p:cNvPr>
          <p:cNvSpPr/>
          <p:nvPr/>
        </p:nvSpPr>
        <p:spPr>
          <a:xfrm>
            <a:off x="2037273" y="1104387"/>
            <a:ext cx="767817" cy="34311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F5A58BCE-DB6C-CBDC-B7C1-B7EE38C30C1D}"/>
              </a:ext>
            </a:extLst>
          </p:cNvPr>
          <p:cNvSpPr/>
          <p:nvPr/>
        </p:nvSpPr>
        <p:spPr>
          <a:xfrm>
            <a:off x="1651751" y="2021351"/>
            <a:ext cx="771043" cy="34311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FAB868F5-03EB-F22B-B2CA-A24392838D91}"/>
              </a:ext>
            </a:extLst>
          </p:cNvPr>
          <p:cNvSpPr/>
          <p:nvPr/>
        </p:nvSpPr>
        <p:spPr>
          <a:xfrm>
            <a:off x="1603623" y="4165993"/>
            <a:ext cx="817558" cy="34311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9EFC20-CF39-D889-E9A1-EDED93A4E045}"/>
              </a:ext>
            </a:extLst>
          </p:cNvPr>
          <p:cNvSpPr txBox="1"/>
          <p:nvPr/>
        </p:nvSpPr>
        <p:spPr>
          <a:xfrm>
            <a:off x="326683" y="1038906"/>
            <a:ext cx="18997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Search question.</a:t>
            </a:r>
            <a:endParaRPr lang="en-US" dirty="0">
              <a:latin typeface="Calibri Light" panose="020F0302020204030204" pitchFamily="34" charset="0"/>
              <a:ea typeface="Calibri"/>
              <a:cs typeface="Calibri Light" panose="020F03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F6F57C-C62D-9FC3-2FC0-3A0594BAF6C5}"/>
              </a:ext>
            </a:extLst>
          </p:cNvPr>
          <p:cNvSpPr txBox="1"/>
          <p:nvPr/>
        </p:nvSpPr>
        <p:spPr>
          <a:xfrm>
            <a:off x="269265" y="1951334"/>
            <a:ext cx="138248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Results. </a:t>
            </a:r>
            <a:r>
              <a:rPr lang="en-US" b="1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Note:</a:t>
            </a:r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 not all may be available via our library.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659DFC-483D-D305-569A-BB0A0CC38628}"/>
              </a:ext>
            </a:extLst>
          </p:cNvPr>
          <p:cNvSpPr txBox="1"/>
          <p:nvPr/>
        </p:nvSpPr>
        <p:spPr>
          <a:xfrm>
            <a:off x="257971" y="3908947"/>
            <a:ext cx="138248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Further related question prompts.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745538-2F6F-4725-B94C-379E98F24C0C}"/>
              </a:ext>
            </a:extLst>
          </p:cNvPr>
          <p:cNvSpPr txBox="1"/>
          <p:nvPr/>
        </p:nvSpPr>
        <p:spPr>
          <a:xfrm>
            <a:off x="10479836" y="994547"/>
            <a:ext cx="137454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Results from UWTSD library.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D8000A00-B612-6C88-56CC-1E88A2DEDB7C}"/>
              </a:ext>
            </a:extLst>
          </p:cNvPr>
          <p:cNvSpPr/>
          <p:nvPr/>
        </p:nvSpPr>
        <p:spPr>
          <a:xfrm rot="5400000">
            <a:off x="9821712" y="1275946"/>
            <a:ext cx="640951" cy="34311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BD89EE-C378-199A-9FA8-F9615E15A6D6}"/>
              </a:ext>
            </a:extLst>
          </p:cNvPr>
          <p:cNvSpPr txBox="1"/>
          <p:nvPr/>
        </p:nvSpPr>
        <p:spPr>
          <a:xfrm>
            <a:off x="9172603" y="4755458"/>
            <a:ext cx="1647825" cy="369332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 Light"/>
                <a:hlinkClick r:id="rId2"/>
              </a:rPr>
              <a:t>Library Results</a:t>
            </a:r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1DB15F3-D6C1-4E0D-C51D-01E7FAF96D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29" t="24180" r="66283" b="70313"/>
          <a:stretch/>
        </p:blipFill>
        <p:spPr>
          <a:xfrm>
            <a:off x="2868596" y="994547"/>
            <a:ext cx="6902222" cy="47300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845B290-1775-5743-EB57-6257958A1E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184" t="26019" r="60874" b="47956"/>
          <a:stretch/>
        </p:blipFill>
        <p:spPr>
          <a:xfrm>
            <a:off x="2550323" y="1767981"/>
            <a:ext cx="8130211" cy="201085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B1FC090-0C58-E082-AA66-0BA551DA33A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429" t="51225" r="64006" b="19339"/>
          <a:stretch/>
        </p:blipFill>
        <p:spPr>
          <a:xfrm>
            <a:off x="2651096" y="3828951"/>
            <a:ext cx="5121729" cy="170229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14F88DC-8206-4E43-609E-248E6B3AB276}"/>
              </a:ext>
            </a:extLst>
          </p:cNvPr>
          <p:cNvSpPr/>
          <p:nvPr/>
        </p:nvSpPr>
        <p:spPr>
          <a:xfrm>
            <a:off x="9325542" y="2060084"/>
            <a:ext cx="1290171" cy="1697400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4638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56424-351B-F77F-0BC7-0FE53720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01" y="148767"/>
            <a:ext cx="10795518" cy="679369"/>
          </a:xfrm>
        </p:spPr>
        <p:txBody>
          <a:bodyPr anchor="b">
            <a:normAutofit fontScale="90000"/>
          </a:bodyPr>
          <a:lstStyle/>
          <a:p>
            <a:r>
              <a:rPr lang="en-GB">
                <a:latin typeface="+mn-lt"/>
              </a:rPr>
              <a:t>AI CRAAP Test</a:t>
            </a:r>
          </a:p>
        </p:txBody>
      </p:sp>
      <p:pic>
        <p:nvPicPr>
          <p:cNvPr id="7" name="Picture Placeholder 6" descr="A diagram of a company's company's company's company's company's company's company's company's company's company's company's company'&#10;&#10;AI-generated content may be incorrect.">
            <a:extLst>
              <a:ext uri="{FF2B5EF4-FFF2-40B4-BE49-F238E27FC236}">
                <a16:creationId xmlns:a16="http://schemas.microsoft.com/office/drawing/2014/main" id="{7993DC1A-3BAF-7D86-8926-F597129748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"/>
          <a:stretch>
            <a:fillRect/>
          </a:stretch>
        </p:blipFill>
        <p:spPr>
          <a:xfrm>
            <a:off x="1938068" y="749557"/>
            <a:ext cx="8625474" cy="4616210"/>
          </a:xfrm>
          <a:noFill/>
          <a:ln>
            <a:noFill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EFE270-3905-E6D5-E3A9-88649CFC904D}"/>
              </a:ext>
            </a:extLst>
          </p:cNvPr>
          <p:cNvSpPr txBox="1"/>
          <p:nvPr/>
        </p:nvSpPr>
        <p:spPr>
          <a:xfrm>
            <a:off x="1857038" y="5334989"/>
            <a:ext cx="6589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Adapted and reproduced with kind permission from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Bristol University Library.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D34101-1C02-A2E4-CDC3-0B50B3F91F5E}"/>
              </a:ext>
            </a:extLst>
          </p:cNvPr>
          <p:cNvSpPr txBox="1"/>
          <p:nvPr/>
        </p:nvSpPr>
        <p:spPr>
          <a:xfrm>
            <a:off x="10191064" y="210948"/>
            <a:ext cx="1794510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Generative AI</a:t>
            </a:r>
            <a:endParaRPr lang="en-GB" sz="20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106259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31353"/>
    </mc:Choice>
    <mc:Fallback xmlns="">
      <p:transition advTm="31353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68CE3-4A33-B133-D1DE-47AFAF9FC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76707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Grey Literature</a:t>
            </a:r>
            <a:endParaRPr lang="en-US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5F206-4AAC-7A3C-C2F1-329DBF9EFBA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481427"/>
            <a:ext cx="11203732" cy="41787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 "/>
                <a:ea typeface="Calibri"/>
                <a:cs typeface="Calibri"/>
              </a:rPr>
              <a:t>Includes a wide range of information found outside of library databases. It can provide useful statistics, information, opinion, and case studies.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latin typeface="Calibri "/>
                <a:ea typeface="Calibri"/>
                <a:cs typeface="Calibri"/>
              </a:rPr>
              <a:t>They are not however, typically peer-reviewed.</a:t>
            </a:r>
          </a:p>
          <a:p>
            <a:pPr marL="0" indent="0">
              <a:buNone/>
            </a:pPr>
            <a:endParaRPr lang="en-GB" sz="2400">
              <a:latin typeface="Calibri 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Calibri "/>
                <a:ea typeface="Calibri" panose="020F0502020204030204" pitchFamily="34" charset="0"/>
                <a:cs typeface="Calibri" panose="020F0502020204030204" pitchFamily="34" charset="0"/>
              </a:rPr>
              <a:t>Sources can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 "/>
              </a:rPr>
              <a:t>Government information and legislation.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 "/>
              </a:rPr>
              <a:t>Non-governmental organisations (NGO’s) e.g. World Health Organisation (WHO).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 "/>
              </a:rPr>
              <a:t>Professional bodies.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 "/>
              </a:rPr>
              <a:t>Charities.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6DBA38-5AD3-C606-19C0-E6E3B9398B9D}"/>
              </a:ext>
            </a:extLst>
          </p:cNvPr>
          <p:cNvSpPr txBox="1"/>
          <p:nvPr/>
        </p:nvSpPr>
        <p:spPr>
          <a:xfrm>
            <a:off x="8842397" y="627796"/>
            <a:ext cx="2778130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Searching the internet</a:t>
            </a:r>
            <a:endParaRPr lang="en-GB" sz="20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50950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026">
        <p:fade/>
      </p:transition>
    </mc:Choice>
    <mc:Fallback xmlns="">
      <p:transition spd="med" advTm="12026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558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>
                <a:latin typeface="+mn-lt"/>
                <a:ea typeface="+mj-lt"/>
                <a:cs typeface="+mj-lt"/>
              </a:rPr>
              <a:t>Linking Google Scholar </a:t>
            </a:r>
            <a:endParaRPr lang="en-US" sz="3600">
              <a:latin typeface="+mn-lt"/>
              <a:ea typeface="+mj-lt"/>
              <a:cs typeface="+mj-l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838282" y="1458553"/>
            <a:ext cx="6913781" cy="350161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04886" y="1796774"/>
            <a:ext cx="4504892" cy="38688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Search for Google Scholar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Click on site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Click on 3 lines (top left of page)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Choose settings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Click library links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Type in UW Trinity 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Click search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Tick the box with View it @ UWTSD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Save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endParaRPr lang="en-US" sz="2000">
              <a:latin typeface="Calibri "/>
              <a:cs typeface="Calibri"/>
            </a:endParaRPr>
          </a:p>
          <a:p>
            <a:endParaRPr lang="en-US" sz="2000"/>
          </a:p>
          <a:p>
            <a:endParaRPr lang="en-US" sz="2000"/>
          </a:p>
          <a:p>
            <a:pPr marL="0"/>
            <a:endParaRPr lang="en-US" sz="2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439937" y="1076844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FFC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00B050"/>
                </a:solidFill>
                <a:latin typeface="Calibri Light"/>
              </a:rPr>
              <a:t>l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e</a:t>
            </a:r>
            <a:r>
              <a:rPr lang="en-GB" sz="2400" b="1">
                <a:latin typeface="Calibri Light"/>
              </a:rPr>
              <a:t> </a:t>
            </a:r>
            <a:r>
              <a:rPr lang="en-GB" sz="2400" b="1">
                <a:solidFill>
                  <a:srgbClr val="7F7F7F"/>
                </a:solidFill>
                <a:latin typeface="Calibri Light"/>
              </a:rPr>
              <a:t>Scholar </a:t>
            </a:r>
            <a:r>
              <a:rPr lang="en-GB" sz="2400">
                <a:latin typeface="Calibri Light"/>
                <a:ea typeface="Calibri Light"/>
                <a:cs typeface="Calibri Light"/>
              </a:rPr>
              <a:t>​</a:t>
            </a:r>
            <a:endParaRPr lang="en-GB" sz="240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99E3EC-8E5C-0E01-7286-693C1C203626}"/>
              </a:ext>
            </a:extLst>
          </p:cNvPr>
          <p:cNvSpPr txBox="1"/>
          <p:nvPr/>
        </p:nvSpPr>
        <p:spPr>
          <a:xfrm>
            <a:off x="8890638" y="536579"/>
            <a:ext cx="2570884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</a:rPr>
              <a:t>Advanced Searching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76EB25-2C34-C1B4-2D9C-8EC0FE1165E4}"/>
              </a:ext>
            </a:extLst>
          </p:cNvPr>
          <p:cNvSpPr txBox="1"/>
          <p:nvPr/>
        </p:nvSpPr>
        <p:spPr>
          <a:xfrm>
            <a:off x="8686800" y="5213062"/>
            <a:ext cx="2633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Google Scholar help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053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7E5BA-D8B4-B06B-10D5-6781DB80F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83102"/>
          </a:xfrm>
        </p:spPr>
        <p:txBody>
          <a:bodyPr>
            <a:normAutofit fontScale="9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Google Scholar Labs – AI enhanced tool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97AD65-5B72-4147-4DE9-A537A167F7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963" t="51" r="-60" b="-386"/>
          <a:stretch>
            <a:fillRect/>
          </a:stretch>
        </p:blipFill>
        <p:spPr>
          <a:xfrm>
            <a:off x="660156" y="1320604"/>
            <a:ext cx="4383909" cy="39451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ED35E8-A08F-F3D3-A22A-91011BC42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488" y="1255020"/>
            <a:ext cx="4959356" cy="385884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952C0F7E-E7CC-2CD0-D6DA-442E5741170F}"/>
              </a:ext>
            </a:extLst>
          </p:cNvPr>
          <p:cNvSpPr/>
          <p:nvPr/>
        </p:nvSpPr>
        <p:spPr>
          <a:xfrm>
            <a:off x="4484815" y="1255020"/>
            <a:ext cx="1408253" cy="494401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131A799-BFC1-EF0D-5F10-5B8179339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156" y="1241791"/>
            <a:ext cx="3486150" cy="4667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2B0A8C-4AB6-0D3E-78A1-19651C05BD77}"/>
              </a:ext>
            </a:extLst>
          </p:cNvPr>
          <p:cNvSpPr txBox="1"/>
          <p:nvPr/>
        </p:nvSpPr>
        <p:spPr>
          <a:xfrm>
            <a:off x="8110728" y="5235993"/>
            <a:ext cx="2633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5"/>
              </a:rPr>
              <a:t>Google Scholar blog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3388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9A578-6794-2B42-B9E0-2832C293D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8467"/>
            <a:ext cx="11481847" cy="549275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LibKey Nomad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8D22F-C7A1-7451-24A4-44A79D34D8E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0261" y="1454828"/>
            <a:ext cx="4842393" cy="3429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Automatically provides full-text access to journal articles and eBooks subscribed to by UWTSD or open access alternatives while you are carrying out your research on the web.</a:t>
            </a:r>
          </a:p>
          <a:p>
            <a:pPr>
              <a:buFont typeface="Arial" panose="05000000000000000000" pitchFamily="2" charset="2"/>
              <a:buChar char="•"/>
            </a:pPr>
            <a:endParaRPr lang="en-GB" sz="24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It is pre-installed on UWTSD devices.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32091AE-2AA7-B710-12F9-BE4790367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601" y="513241"/>
            <a:ext cx="6145575" cy="398246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DD39C3-A2E9-CCF7-9FEE-EF4AE32AEEDA}"/>
              </a:ext>
            </a:extLst>
          </p:cNvPr>
          <p:cNvSpPr txBox="1"/>
          <p:nvPr/>
        </p:nvSpPr>
        <p:spPr>
          <a:xfrm>
            <a:off x="6738620" y="5063142"/>
            <a:ext cx="33130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 Light"/>
                <a:hlinkClick r:id="rId3"/>
              </a:rPr>
              <a:t>Library :Resources for Research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287EE9-3D22-2BD7-C4A3-9C71CB8C51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25198" y="4697394"/>
            <a:ext cx="976541" cy="96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51972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240E-3545-41FA-ABD7-28A5E1E48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52284"/>
            <a:ext cx="10795518" cy="652972"/>
          </a:xfrm>
        </p:spPr>
        <p:txBody>
          <a:bodyPr anchor="b">
            <a:normAutofit fontScale="90000"/>
          </a:bodyPr>
          <a:lstStyle/>
          <a:p>
            <a:r>
              <a:rPr lang="en-GB">
                <a:latin typeface="+mn-lt"/>
              </a:rPr>
              <a:t>Research strategy summary </a:t>
            </a: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9016B007-048F-CF92-CF24-79AD60784D3F}"/>
              </a:ext>
            </a:extLst>
          </p:cNvPr>
          <p:cNvGraphicFramePr/>
          <p:nvPr/>
        </p:nvGraphicFramePr>
        <p:xfrm>
          <a:off x="808966" y="1256200"/>
          <a:ext cx="9441940" cy="4133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50A9D8E-E4C0-C3C1-4E64-84E39B77C8C2}"/>
              </a:ext>
            </a:extLst>
          </p:cNvPr>
          <p:cNvSpPr txBox="1"/>
          <p:nvPr/>
        </p:nvSpPr>
        <p:spPr>
          <a:xfrm>
            <a:off x="9357297" y="505146"/>
            <a:ext cx="2212848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Literature Review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7784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44FD9E6-A011-4D66-8F1A-F6982721B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520573"/>
            <a:ext cx="5640574" cy="530987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Need More?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A25130-E6E9-4C65-AADF-A9CA0BD4DDD4}"/>
              </a:ext>
            </a:extLst>
          </p:cNvPr>
          <p:cNvSpPr txBox="1"/>
          <p:nvPr/>
        </p:nvSpPr>
        <p:spPr>
          <a:xfrm>
            <a:off x="358219" y="2015234"/>
            <a:ext cx="5737781" cy="304698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>
                <a:latin typeface="Arial"/>
                <a:cs typeface="Arial"/>
              </a:rPr>
              <a:t>Can’t find what you need? </a:t>
            </a:r>
            <a:r>
              <a:rPr lang="en-GB" sz="2400">
                <a:solidFill>
                  <a:srgbClr val="007F7C"/>
                </a:solidFill>
                <a:latin typeface="Arial"/>
                <a:cs typeface="Arial"/>
                <a:hlinkClick r:id="rId3"/>
              </a:rPr>
              <a:t>Contact us for help</a:t>
            </a:r>
            <a:r>
              <a:rPr lang="en-GB" sz="2400"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/>
                <a:cs typeface="Arial"/>
              </a:rPr>
              <a:t>If we don’t have what you need, please request it via our </a:t>
            </a:r>
            <a:r>
              <a:rPr lang="en-GB" sz="2400">
                <a:latin typeface="Arial"/>
                <a:cs typeface="Arial"/>
                <a:hlinkClick r:id="rId4"/>
              </a:rPr>
              <a:t>NeedMore</a:t>
            </a:r>
            <a:r>
              <a:rPr lang="en-GB" sz="2400">
                <a:latin typeface="Arial"/>
                <a:cs typeface="Arial"/>
              </a:rPr>
              <a:t> Service.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EB18924D-74BA-49DB-8E9B-609CA9185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5" r="11735"/>
          <a:stretch>
            <a:fillRect/>
          </a:stretch>
        </p:blipFill>
        <p:spPr>
          <a:xfrm>
            <a:off x="6196351" y="0"/>
            <a:ext cx="5995649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194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6AF236A-9847-44A0-9842-6E3040D93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88147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Harvard Referencing Style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152E7C-B9D6-4817-8E4D-28BC1A7D07AC}"/>
              </a:ext>
            </a:extLst>
          </p:cNvPr>
          <p:cNvSpPr txBox="1"/>
          <p:nvPr/>
        </p:nvSpPr>
        <p:spPr>
          <a:xfrm>
            <a:off x="422779" y="1180121"/>
            <a:ext cx="7851898" cy="41857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There are many different styles of referencing and different versions of each style.</a:t>
            </a:r>
            <a:endParaRPr lang="en-US" sz="2400" b="1">
              <a:solidFill>
                <a:srgbClr val="007F7C"/>
              </a:solidFill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We use Harvard Referencing, following the </a:t>
            </a:r>
            <a:r>
              <a:rPr lang="en-GB" sz="2400" b="1">
                <a:solidFill>
                  <a:srgbClr val="007F7C"/>
                </a:solidFill>
                <a:latin typeface="Arial"/>
                <a:cs typeface="Arial"/>
              </a:rPr>
              <a:t>Cite Them Right 13th edition. </a:t>
            </a:r>
            <a:endParaRPr lang="en-US" sz="2400" b="1">
              <a:solidFill>
                <a:srgbClr val="007F7C"/>
              </a:solidFill>
              <a:ea typeface="Calibri Light"/>
              <a:cs typeface="Calibri Light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400" b="1">
              <a:solidFill>
                <a:srgbClr val="007F7C"/>
              </a:solidFill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  <a:hlinkClick r:id="rId3"/>
              </a:rPr>
              <a:t>Database</a:t>
            </a:r>
            <a:r>
              <a:rPr lang="en-GB" sz="2400">
                <a:latin typeface="Arial"/>
                <a:cs typeface="Arial"/>
              </a:rPr>
              <a:t> available through the library.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Our handbook and further support and guidance found in </a:t>
            </a:r>
            <a:r>
              <a:rPr lang="en-GB" sz="2400">
                <a:latin typeface="Arial"/>
                <a:cs typeface="Arial"/>
                <a:hlinkClick r:id="rId4"/>
              </a:rPr>
              <a:t>Infoskills</a:t>
            </a:r>
            <a:r>
              <a:rPr lang="en-GB" sz="2400">
                <a:latin typeface="Arial"/>
                <a:cs typeface="Arial"/>
              </a:rPr>
              <a:t> on Library website and </a:t>
            </a:r>
            <a:r>
              <a:rPr lang="en-GB" sz="2400">
                <a:latin typeface="Arial"/>
                <a:cs typeface="Arial"/>
                <a:hlinkClick r:id="rId5"/>
              </a:rPr>
              <a:t>Moodle</a:t>
            </a:r>
            <a:endParaRPr lang="en-GB" sz="2400">
              <a:latin typeface="Arial"/>
              <a:cs typeface="Arial"/>
            </a:endParaRPr>
          </a:p>
        </p:txBody>
      </p:sp>
      <p:pic>
        <p:nvPicPr>
          <p:cNvPr id="2" name="Picture 1" descr="A blue book cover with white text&#10;&#10;Description automatically generated">
            <a:extLst>
              <a:ext uri="{FF2B5EF4-FFF2-40B4-BE49-F238E27FC236}">
                <a16:creationId xmlns:a16="http://schemas.microsoft.com/office/drawing/2014/main" id="{E323065C-ABA5-8CF4-A725-5661CE8BDC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1504" y="1128831"/>
            <a:ext cx="3178562" cy="428834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E1CADA-C903-71AB-53D3-9D4458B44A86}"/>
              </a:ext>
            </a:extLst>
          </p:cNvPr>
          <p:cNvSpPr txBox="1"/>
          <p:nvPr/>
        </p:nvSpPr>
        <p:spPr>
          <a:xfrm>
            <a:off x="9475854" y="365125"/>
            <a:ext cx="1816986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9231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76052" y="1458926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Emily Wild: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emily.wild@uwtsd.ac.uk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465" y="251994"/>
            <a:ext cx="10795518" cy="65996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Contact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5976052" y="2462842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976052" y="2633964"/>
            <a:ext cx="634274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library@uwtsd.ac.uk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infoskills@uwtsd.ac.uk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 Chat: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8962" y="1169316"/>
            <a:ext cx="4748496" cy="451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hlinkClick r:id="rId7"/>
            <a:extLst>
              <a:ext uri="{FF2B5EF4-FFF2-40B4-BE49-F238E27FC236}">
                <a16:creationId xmlns:a16="http://schemas.microsoft.com/office/drawing/2014/main" id="{6CE3850F-2918-F351-623C-BFF1CE5C4347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87359" y="4622548"/>
            <a:ext cx="1022060" cy="9451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2296" y="5318459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image by Geralt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667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702">
        <p:fade/>
      </p:transition>
    </mc:Choice>
    <mc:Fallback xmlns="">
      <p:transition spd="med" advTm="11702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86E9C7-E461-7451-46B5-33D2A86AAE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8041" y="2351916"/>
            <a:ext cx="6216669" cy="2063009"/>
          </a:xfrm>
        </p:spPr>
        <p:txBody>
          <a:bodyPr/>
          <a:lstStyle/>
          <a:p>
            <a:pPr marL="0" indent="0">
              <a:buNone/>
            </a:pPr>
            <a:r>
              <a:rPr lang="en-GB" sz="3200"/>
              <a:t>If you have 5 minutes, please scan the QR code and complete our short feedback form. </a:t>
            </a:r>
            <a:endParaRPr lang="en-US" sz="3200"/>
          </a:p>
          <a:p>
            <a:pPr marL="0" indent="0">
              <a:buNone/>
            </a:pPr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AD2A3C2-607A-5495-7A4D-0E67A4532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477" y="268475"/>
            <a:ext cx="10795518" cy="1066660"/>
          </a:xfrm>
        </p:spPr>
        <p:txBody>
          <a:bodyPr/>
          <a:lstStyle/>
          <a:p>
            <a:r>
              <a:rPr lang="en-GB" b="1">
                <a:latin typeface="+mn-lt"/>
              </a:rPr>
              <a:t>Let us know how we did…</a:t>
            </a:r>
            <a:endParaRPr lang="en-US" b="1">
              <a:latin typeface="+mn-lt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1D0092F4-2DF8-F51E-6E79-29C8D83B37E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683959" y="992937"/>
            <a:ext cx="4120564" cy="4630810"/>
          </a:xfrm>
        </p:spPr>
      </p:pic>
    </p:spTree>
    <p:extLst>
      <p:ext uri="{BB962C8B-B14F-4D97-AF65-F5344CB8AC3E}">
        <p14:creationId xmlns:p14="http://schemas.microsoft.com/office/powerpoint/2010/main" val="30362044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211f9404-bca0-4bcf-9c1d-965ccb6f8d2d"/>
    <ds:schemaRef ds:uri="303dbf9b-b85b-46a0-94f1-894078c07ecd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80E6990-2BAD-4C9B-94C1-F2D088B16721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2608</Words>
  <Application>Microsoft Office PowerPoint</Application>
  <PresentationFormat>Widescreen</PresentationFormat>
  <Paragraphs>441</Paragraphs>
  <Slides>45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45</vt:i4>
      </vt:variant>
    </vt:vector>
  </HeadingPairs>
  <TitlesOfParts>
    <vt:vector size="48" baseType="lpstr">
      <vt:lpstr>UWTSD Holding Page</vt:lpstr>
      <vt:lpstr>UWTSD Text 2</vt:lpstr>
      <vt:lpstr>UWTSD Logo Variations place image in Background</vt:lpstr>
      <vt:lpstr>PowerPoint Presentation</vt:lpstr>
      <vt:lpstr>PowerPoint Presentation</vt:lpstr>
      <vt:lpstr>Aims of today's session</vt:lpstr>
      <vt:lpstr>Information Skills Librarians</vt:lpstr>
      <vt:lpstr>Links in presentation</vt:lpstr>
      <vt:lpstr>Key steps in a research strategy… </vt:lpstr>
      <vt:lpstr>Evaluating Information</vt:lpstr>
      <vt:lpstr>Critical Evaluation: Checklist </vt:lpstr>
      <vt:lpstr>Begin with a scoping review</vt:lpstr>
      <vt:lpstr>Library catalogue search.</vt:lpstr>
      <vt:lpstr>Advanced searching </vt:lpstr>
      <vt:lpstr>Phrase searching &amp; terminology</vt:lpstr>
      <vt:lpstr>PowerPoint Presentation</vt:lpstr>
      <vt:lpstr>Advanced Search</vt:lpstr>
      <vt:lpstr>Subject Headings</vt:lpstr>
      <vt:lpstr>Results </vt:lpstr>
      <vt:lpstr>Tips</vt:lpstr>
      <vt:lpstr>Also try... </vt:lpstr>
      <vt:lpstr>Search for journals - Browzine</vt:lpstr>
      <vt:lpstr>Search by Subject</vt:lpstr>
      <vt:lpstr>Searching within a single journal </vt:lpstr>
      <vt:lpstr>Why use individual databases?</vt:lpstr>
      <vt:lpstr>Database Search</vt:lpstr>
      <vt:lpstr>Construction Information Service (CIS)</vt:lpstr>
      <vt:lpstr>ScienceDirect</vt:lpstr>
      <vt:lpstr>Proquest Central</vt:lpstr>
      <vt:lpstr>Research Assistant options</vt:lpstr>
      <vt:lpstr>What an article record includes</vt:lpstr>
      <vt:lpstr>Useful links and resources</vt:lpstr>
      <vt:lpstr>Box of Broadcasts (BoB)</vt:lpstr>
      <vt:lpstr>Search Box of Broadcasts (BoB)</vt:lpstr>
      <vt:lpstr>Cite Them Right</vt:lpstr>
      <vt:lpstr>Ebook content</vt:lpstr>
      <vt:lpstr>What about Artificial Intelligence (AI)?</vt:lpstr>
      <vt:lpstr> Add your search question</vt:lpstr>
      <vt:lpstr>AI CRAAP Test</vt:lpstr>
      <vt:lpstr>Grey Literature</vt:lpstr>
      <vt:lpstr>Linking Google Scholar </vt:lpstr>
      <vt:lpstr>Google Scholar Labs – AI enhanced tool</vt:lpstr>
      <vt:lpstr>LibKey Nomad</vt:lpstr>
      <vt:lpstr>Research strategy summary </vt:lpstr>
      <vt:lpstr>Need More?</vt:lpstr>
      <vt:lpstr>Harvard Referencing Style</vt:lpstr>
      <vt:lpstr>Contact</vt:lpstr>
      <vt:lpstr>Let us know how we did…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Emily Wild</cp:lastModifiedBy>
  <cp:revision>5</cp:revision>
  <dcterms:created xsi:type="dcterms:W3CDTF">2021-03-09T15:35:42Z</dcterms:created>
  <dcterms:modified xsi:type="dcterms:W3CDTF">2026-10-23T15:16:02Z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