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087" r:id="rId4"/>
  </p:sldMasterIdLst>
  <p:notesMasterIdLst>
    <p:notesMasterId r:id="rId17"/>
  </p:notesMasterIdLst>
  <p:handoutMasterIdLst>
    <p:handoutMasterId r:id="rId18"/>
  </p:handoutMasterIdLst>
  <p:sldIdLst>
    <p:sldId id="256" r:id="rId5"/>
    <p:sldId id="291" r:id="rId6"/>
    <p:sldId id="257" r:id="rId7"/>
    <p:sldId id="260" r:id="rId8"/>
    <p:sldId id="258" r:id="rId9"/>
    <p:sldId id="261" r:id="rId10"/>
    <p:sldId id="286" r:id="rId11"/>
    <p:sldId id="287" r:id="rId12"/>
    <p:sldId id="288" r:id="rId13"/>
    <p:sldId id="289" r:id="rId14"/>
    <p:sldId id="29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a:srgbClr val="660066"/>
    <a:srgbClr val="CC6600"/>
    <a:srgbClr val="1C1C1C"/>
    <a:srgbClr val="103350"/>
    <a:srgbClr val="0C4360"/>
    <a:srgbClr val="1B6872"/>
    <a:srgbClr val="63B7C6"/>
    <a:srgbClr val="002136"/>
    <a:srgbClr val="0C75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73" d="100"/>
          <a:sy n="73" d="100"/>
        </p:scale>
        <p:origin x="534" y="72"/>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2/26/2022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2/26/2022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7" name="Rectangle 6">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8" name="Group 7">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9" name="Group 8">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6"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Right Triangle 19">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4"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Tree>
    <p:extLst>
      <p:ext uri="{BB962C8B-B14F-4D97-AF65-F5344CB8AC3E}">
        <p14:creationId xmlns:p14="http://schemas.microsoft.com/office/powerpoint/2010/main" val="2311939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7" name="Rectangle 6">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0895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848648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77366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2/26/2022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10" name="Rectangle 9">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8" name="Group 17">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0"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1"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37761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2/26/2022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6" name="Rectangle 5">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1" name="Group 10">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2"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4" name="Group 13">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5"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6"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26298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2/26/2022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5" name="Rectangle 4">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7"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0" name="Group 9">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11"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13023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20760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78839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t>‹#›</a:t>
            </a:fld>
            <a:endParaRPr lang="en-US" noProof="0" dirty="0"/>
          </a:p>
        </p:txBody>
      </p:sp>
    </p:spTree>
    <p:extLst>
      <p:ext uri="{BB962C8B-B14F-4D97-AF65-F5344CB8AC3E}">
        <p14:creationId xmlns:p14="http://schemas.microsoft.com/office/powerpoint/2010/main" val="263491137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t>‹#›</a:t>
            </a:fld>
            <a:endParaRPr lang="en-US" noProof="0" dirty="0"/>
          </a:p>
        </p:txBody>
      </p:sp>
    </p:spTree>
    <p:extLst>
      <p:ext uri="{BB962C8B-B14F-4D97-AF65-F5344CB8AC3E}">
        <p14:creationId xmlns:p14="http://schemas.microsoft.com/office/powerpoint/2010/main" val="12118891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a:p>
            <a:pPr lvl="1"/>
            <a:r>
              <a:rPr lang="en-US" noProof="0" smtClean="0"/>
              <a:t>Second level</a:t>
            </a:r>
          </a:p>
          <a:p>
            <a:pPr lvl="2"/>
            <a:r>
              <a:rPr lang="en-US" noProof="0" smtClean="0"/>
              <a:t>Third level</a:t>
            </a:r>
          </a:p>
        </p:txBody>
      </p:sp>
    </p:spTree>
    <p:extLst>
      <p:ext uri="{BB962C8B-B14F-4D97-AF65-F5344CB8AC3E}">
        <p14:creationId xmlns:p14="http://schemas.microsoft.com/office/powerpoint/2010/main" val="1872494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105195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636708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2191671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9597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212989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624D31-43A5-475A-80CF-332C9F6DCF35}" type="datetimeFigureOut">
              <a:rPr lang="en-US" smtClean="0"/>
              <a:t>2/26/2022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7" name="Rectangle 6">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3" name="Group 12">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8"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81059710"/>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 id="2147484099" r:id="rId12"/>
    <p:sldLayoutId id="2147484104" r:id="rId13"/>
    <p:sldLayoutId id="2147483651" r:id="rId14"/>
    <p:sldLayoutId id="2147483661" r:id="rId15"/>
    <p:sldLayoutId id="2147483674" r:id="rId16"/>
    <p:sldLayoutId id="2147483665" r:id="rId17"/>
    <p:sldLayoutId id="2147483673" r:id="rId18"/>
    <p:sldLayoutId id="2147483675" r:id="rId19"/>
    <p:sldLayoutId id="2147483676" r:id="rId20"/>
    <p:sldLayoutId id="2147483672" r:id="rId2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36">
          <p15:clr>
            <a:srgbClr val="F26B43"/>
          </p15:clr>
        </p15:guide>
        <p15:guide id="4" orient="horz" pos="336">
          <p15:clr>
            <a:srgbClr val="F26B43"/>
          </p15:clr>
        </p15:guide>
        <p15:guide id="5" pos="7344">
          <p15:clr>
            <a:srgbClr val="F26B43"/>
          </p15:clr>
        </p15:guide>
        <p15:guide id="6" orient="horz" pos="39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811052" y="684628"/>
            <a:ext cx="7471956" cy="4121561"/>
          </a:xfrm>
        </p:spPr>
        <p:txBody>
          <a:bodyPr>
            <a:normAutofit fontScale="90000"/>
          </a:bodyPr>
          <a:lstStyle/>
          <a:p>
            <a:r>
              <a:rPr lang="bg-BG" sz="3600" dirty="0" smtClean="0">
                <a:latin typeface="+mn-lt"/>
              </a:rPr>
              <a:t/>
            </a:r>
            <a:br>
              <a:rPr lang="bg-BG" sz="3600" dirty="0" smtClean="0">
                <a:latin typeface="+mn-lt"/>
              </a:rPr>
            </a:br>
            <a:r>
              <a:rPr lang="bg-BG" sz="3600" dirty="0">
                <a:latin typeface="+mn-lt"/>
              </a:rPr>
              <a:t/>
            </a:r>
            <a:br>
              <a:rPr lang="bg-BG" sz="3600" dirty="0">
                <a:latin typeface="+mn-lt"/>
              </a:rPr>
            </a:br>
            <a:r>
              <a:rPr lang="bg-BG" sz="3600" dirty="0" smtClean="0">
                <a:latin typeface="+mn-lt"/>
              </a:rPr>
              <a:t/>
            </a:r>
            <a:br>
              <a:rPr lang="bg-BG" sz="3600" dirty="0" smtClean="0">
                <a:latin typeface="+mn-lt"/>
              </a:rPr>
            </a:br>
            <a:r>
              <a:rPr lang="en-US" sz="3600" dirty="0">
                <a:latin typeface="+mn-lt"/>
              </a:rPr>
              <a:t>HR Professional </a:t>
            </a:r>
            <a:r>
              <a:rPr lang="bg-BG" sz="3600" dirty="0">
                <a:latin typeface="+mn-lt"/>
              </a:rPr>
              <a:t/>
            </a:r>
            <a:br>
              <a:rPr lang="bg-BG" sz="3600" dirty="0">
                <a:latin typeface="+mn-lt"/>
              </a:rPr>
            </a:br>
            <a:r>
              <a:rPr lang="bg-BG" sz="3600" dirty="0" smtClean="0">
                <a:latin typeface="+mn-lt"/>
              </a:rPr>
              <a:t/>
            </a:r>
            <a:br>
              <a:rPr lang="bg-BG" sz="3600" dirty="0" smtClean="0">
                <a:latin typeface="+mn-lt"/>
              </a:rPr>
            </a:br>
            <a:r>
              <a:rPr lang="en-US" sz="3600" dirty="0">
                <a:latin typeface="+mn-lt"/>
              </a:rPr>
              <a:t>Managing People</a:t>
            </a:r>
            <a:br>
              <a:rPr lang="en-US" sz="3600" dirty="0">
                <a:latin typeface="+mn-lt"/>
              </a:rPr>
            </a:br>
            <a:r>
              <a:rPr lang="en-US" sz="3600" dirty="0">
                <a:latin typeface="+mn-lt"/>
              </a:rPr>
              <a:t>LCBB 5004</a:t>
            </a:r>
            <a:r>
              <a:rPr lang="en-US" dirty="0"/>
              <a:t/>
            </a:r>
            <a:br>
              <a:rPr lang="en-US" dirty="0"/>
            </a:br>
            <a:endParaRPr lang="en-US"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360213" y="5375846"/>
            <a:ext cx="6956843" cy="994082"/>
          </a:xfrm>
        </p:spPr>
        <p:txBody>
          <a:bodyPr>
            <a:normAutofit/>
          </a:bodyPr>
          <a:lstStyle/>
          <a:p>
            <a:r>
              <a:rPr lang="en-US" b="1" dirty="0">
                <a:solidFill>
                  <a:schemeClr val="accent1">
                    <a:lumMod val="40000"/>
                    <a:lumOff val="60000"/>
                  </a:schemeClr>
                </a:solidFill>
              </a:rPr>
              <a:t>Lecturer</a:t>
            </a:r>
            <a:r>
              <a:rPr lang="en-US" b="1" dirty="0" smtClean="0">
                <a:solidFill>
                  <a:schemeClr val="accent1">
                    <a:lumMod val="40000"/>
                    <a:lumOff val="60000"/>
                  </a:schemeClr>
                </a:solidFill>
              </a:rPr>
              <a:t>:</a:t>
            </a:r>
            <a:endParaRPr lang="en-US" b="1" dirty="0">
              <a:solidFill>
                <a:schemeClr val="accent1">
                  <a:lumMod val="40000"/>
                  <a:lumOff val="60000"/>
                </a:schemeClr>
              </a:solidFill>
            </a:endParaRPr>
          </a:p>
          <a:p>
            <a:r>
              <a:rPr lang="en-US" b="1" dirty="0" err="1">
                <a:solidFill>
                  <a:schemeClr val="accent1">
                    <a:lumMod val="40000"/>
                    <a:lumOff val="60000"/>
                  </a:schemeClr>
                </a:solidFill>
              </a:rPr>
              <a:t>Efua</a:t>
            </a:r>
            <a:r>
              <a:rPr lang="en-US" b="1" dirty="0">
                <a:solidFill>
                  <a:schemeClr val="accent1">
                    <a:lumMod val="40000"/>
                    <a:lumOff val="60000"/>
                  </a:schemeClr>
                </a:solidFill>
              </a:rPr>
              <a:t> Adams </a:t>
            </a:r>
          </a:p>
          <a:p>
            <a:pPr marL="0" indent="0">
              <a:buNone/>
            </a:pPr>
            <a:endParaRPr lang="en-US" dirty="0"/>
          </a:p>
        </p:txBody>
      </p:sp>
      <p:sp>
        <p:nvSpPr>
          <p:cNvPr id="4" name="Rectangle 3"/>
          <p:cNvSpPr/>
          <p:nvPr/>
        </p:nvSpPr>
        <p:spPr>
          <a:xfrm>
            <a:off x="8704241" y="6000596"/>
            <a:ext cx="2804135" cy="369332"/>
          </a:xfrm>
          <a:prstGeom prst="rect">
            <a:avLst/>
          </a:prstGeom>
        </p:spPr>
        <p:txBody>
          <a:bodyPr wrap="square">
            <a:spAutoFit/>
          </a:bodyPr>
          <a:lstStyle/>
          <a:p>
            <a:r>
              <a:rPr lang="en-US" b="1" dirty="0">
                <a:solidFill>
                  <a:schemeClr val="accent1">
                    <a:lumMod val="40000"/>
                    <a:lumOff val="60000"/>
                  </a:schemeClr>
                </a:solidFill>
              </a:rPr>
              <a:t>Ina </a:t>
            </a:r>
            <a:r>
              <a:rPr lang="en-US" b="1" dirty="0" err="1">
                <a:solidFill>
                  <a:schemeClr val="accent1">
                    <a:lumMod val="40000"/>
                    <a:lumOff val="60000"/>
                  </a:schemeClr>
                </a:solidFill>
              </a:rPr>
              <a:t>Stancheva</a:t>
            </a:r>
            <a:r>
              <a:rPr lang="en-US" b="1" dirty="0">
                <a:solidFill>
                  <a:schemeClr val="accent1">
                    <a:lumMod val="40000"/>
                    <a:lumOff val="60000"/>
                  </a:schemeClr>
                </a:solidFill>
              </a:rPr>
              <a:t> 2010542</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7166" y="1692774"/>
            <a:ext cx="7654834" cy="3212809"/>
          </a:xfrm>
          <a:prstGeom prst="rect">
            <a:avLst/>
          </a:prstGeom>
        </p:spPr>
      </p:pic>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0937" y="719796"/>
            <a:ext cx="9144000" cy="414066"/>
          </a:xfrm>
        </p:spPr>
        <p:txBody>
          <a:bodyPr>
            <a:normAutofit fontScale="90000"/>
          </a:bodyPr>
          <a:lstStyle/>
          <a:p>
            <a:r>
              <a:rPr lang="en-GB" sz="2400" dirty="0" smtClean="0">
                <a:solidFill>
                  <a:schemeClr val="bg1"/>
                </a:solidFill>
                <a:latin typeface="Arial" panose="020B0604020202020204" pitchFamily="34" charset="0"/>
                <a:cs typeface="Arial" panose="020B0604020202020204" pitchFamily="34" charset="0"/>
              </a:rPr>
              <a:t>Human resources historical evaluation </a:t>
            </a:r>
            <a:endParaRPr lang="en-US" sz="2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667691" y="1332412"/>
            <a:ext cx="9144000" cy="4212771"/>
          </a:xfrm>
        </p:spPr>
        <p:txBody>
          <a:bodyPr>
            <a:normAutofit/>
          </a:bodyPr>
          <a:lstStyle/>
          <a:p>
            <a:pPr marL="285750" indent="-285750" algn="l">
              <a:buFont typeface="Arial" panose="020B0604020202020204" pitchFamily="34" charset="0"/>
              <a:buChar char="•"/>
            </a:pPr>
            <a:r>
              <a:rPr lang="en-GB" sz="1400" dirty="0" smtClean="0">
                <a:solidFill>
                  <a:schemeClr val="bg1"/>
                </a:solidFill>
                <a:latin typeface="Arial" panose="020B0604020202020204" pitchFamily="34" charset="0"/>
                <a:cs typeface="Arial" panose="020B0604020202020204" pitchFamily="34" charset="0"/>
              </a:rPr>
              <a:t>Beginning early in the 20th century  prior to </a:t>
            </a:r>
            <a:r>
              <a:rPr lang="en-GB" sz="1400" dirty="0">
                <a:solidFill>
                  <a:schemeClr val="bg1"/>
                </a:solidFill>
                <a:latin typeface="Arial" panose="020B0604020202020204" pitchFamily="34" charset="0"/>
                <a:cs typeface="Arial" panose="020B0604020202020204" pitchFamily="34" charset="0"/>
              </a:rPr>
              <a:t>World War  </a:t>
            </a:r>
            <a:r>
              <a:rPr lang="en-GB" sz="1400" dirty="0" smtClean="0">
                <a:solidFill>
                  <a:schemeClr val="bg1"/>
                </a:solidFill>
                <a:latin typeface="Arial" panose="020B0604020202020204" pitchFamily="34" charset="0"/>
                <a:cs typeface="Arial" panose="020B0604020202020204" pitchFamily="34" charset="0"/>
              </a:rPr>
              <a:t>II -  “caretaker function”</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An organization's profitability in the post-World-war age is strongly influenced by the proactivity and enthusiasm of its workers</a:t>
            </a:r>
            <a:r>
              <a:rPr lang="en-US" sz="1400" dirty="0" smtClean="0">
                <a:solidFill>
                  <a:schemeClr val="bg1"/>
                </a:solidFill>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Job analysis and classification data were entered into computers in the military industry in some circumstances to better </a:t>
            </a:r>
            <a:r>
              <a:rPr lang="en-US" sz="1400" dirty="0" err="1">
                <a:solidFill>
                  <a:schemeClr val="bg1"/>
                </a:solidFill>
                <a:latin typeface="Arial" panose="020B0604020202020204" pitchFamily="34" charset="0"/>
                <a:cs typeface="Arial" panose="020B0604020202020204" pitchFamily="34" charset="0"/>
              </a:rPr>
              <a:t>analyse</a:t>
            </a:r>
            <a:r>
              <a:rPr lang="en-US" sz="1400" dirty="0">
                <a:solidFill>
                  <a:schemeClr val="bg1"/>
                </a:solidFill>
                <a:latin typeface="Arial" panose="020B0604020202020204" pitchFamily="34" charset="0"/>
                <a:cs typeface="Arial" panose="020B0604020202020204" pitchFamily="34" charset="0"/>
              </a:rPr>
              <a:t>, plan and </a:t>
            </a:r>
            <a:r>
              <a:rPr lang="en-US" sz="1400" dirty="0" err="1">
                <a:solidFill>
                  <a:schemeClr val="bg1"/>
                </a:solidFill>
                <a:latin typeface="Arial" panose="020B0604020202020204" pitchFamily="34" charset="0"/>
                <a:cs typeface="Arial" panose="020B0604020202020204" pitchFamily="34" charset="0"/>
              </a:rPr>
              <a:t>utilise</a:t>
            </a:r>
            <a:r>
              <a:rPr lang="en-US" sz="1400" dirty="0">
                <a:solidFill>
                  <a:schemeClr val="bg1"/>
                </a:solidFill>
                <a:latin typeface="Arial" panose="020B0604020202020204" pitchFamily="34" charset="0"/>
                <a:cs typeface="Arial" panose="020B0604020202020204" pitchFamily="34" charset="0"/>
              </a:rPr>
              <a:t> personnel skills in line with requirements. </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The Age of Social </a:t>
            </a:r>
            <a:r>
              <a:rPr lang="en-US" sz="1400" dirty="0" smtClean="0">
                <a:solidFill>
                  <a:schemeClr val="bg1"/>
                </a:solidFill>
                <a:latin typeface="Arial" panose="020B0604020202020204" pitchFamily="34" charset="0"/>
                <a:cs typeface="Arial" panose="020B0604020202020204" pitchFamily="34" charset="0"/>
              </a:rPr>
              <a:t>Concerns </a:t>
            </a:r>
            <a:r>
              <a:rPr lang="en-US" sz="1400" dirty="0">
                <a:solidFill>
                  <a:schemeClr val="bg1"/>
                </a:solidFill>
                <a:latin typeface="Arial" panose="020B0604020202020204" pitchFamily="34" charset="0"/>
                <a:cs typeface="Arial" panose="020B0604020202020204" pitchFamily="34" charset="0"/>
              </a:rPr>
              <a:t>- extraordinary expansion of </a:t>
            </a:r>
            <a:r>
              <a:rPr lang="en-US" sz="1400" dirty="0" err="1">
                <a:solidFill>
                  <a:schemeClr val="bg1"/>
                </a:solidFill>
                <a:latin typeface="Arial" panose="020B0604020202020204" pitchFamily="34" charset="0"/>
                <a:cs typeface="Arial" panose="020B0604020202020204" pitchFamily="34" charset="0"/>
              </a:rPr>
              <a:t>labour</a:t>
            </a:r>
            <a:r>
              <a:rPr lang="en-US" sz="1400" dirty="0">
                <a:solidFill>
                  <a:schemeClr val="bg1"/>
                </a:solidFill>
                <a:latin typeface="Arial" panose="020B0604020202020204" pitchFamily="34" charset="0"/>
                <a:cs typeface="Arial" panose="020B0604020202020204" pitchFamily="34" charset="0"/>
              </a:rPr>
              <a:t> legislation governing different terms and conditions of employment, such as discrimination, workplace safety, retirement benefits, and taxation. </a:t>
            </a:r>
            <a:endParaRPr lang="en-US" sz="1400" dirty="0" smtClean="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In the Era of Cost-Effectivity (1980 to the Early 1990s</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American and other multinational corporations have intensified their attention on reducing costs via automating as well as other productivity enhancement initiatives as rivalry from growing European and Asian economies has increased</a:t>
            </a:r>
            <a:r>
              <a:rPr lang="en-US" sz="1400" dirty="0" smtClean="0">
                <a:solidFill>
                  <a:schemeClr val="bg1"/>
                </a:solidFill>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Human Resource Management in the Age of Technology (1990 to </a:t>
            </a:r>
            <a:r>
              <a:rPr lang="en-US" sz="1400" dirty="0" smtClean="0">
                <a:solidFill>
                  <a:schemeClr val="bg1"/>
                </a:solidFill>
                <a:latin typeface="Arial" panose="020B0604020202020204" pitchFamily="34" charset="0"/>
                <a:cs typeface="Arial" panose="020B0604020202020204" pitchFamily="34" charset="0"/>
              </a:rPr>
              <a:t>Present) </a:t>
            </a:r>
            <a:r>
              <a:rPr lang="en-US" sz="1400" dirty="0">
                <a:solidFill>
                  <a:schemeClr val="bg1"/>
                </a:solidFill>
                <a:latin typeface="Arial" panose="020B0604020202020204" pitchFamily="34" charset="0"/>
                <a:cs typeface="Arial" panose="020B0604020202020204" pitchFamily="34" charset="0"/>
              </a:rPr>
              <a:t>- Right-sizing employees, eliminating levels of management, </a:t>
            </a:r>
            <a:r>
              <a:rPr lang="en-US" sz="1400" dirty="0" err="1">
                <a:solidFill>
                  <a:schemeClr val="bg1"/>
                </a:solidFill>
                <a:latin typeface="Arial" panose="020B0604020202020204" pitchFamily="34" charset="0"/>
                <a:cs typeface="Arial" panose="020B0604020202020204" pitchFamily="34" charset="0"/>
              </a:rPr>
              <a:t>minimising</a:t>
            </a:r>
            <a:r>
              <a:rPr lang="en-US" sz="1400" dirty="0">
                <a:solidFill>
                  <a:schemeClr val="bg1"/>
                </a:solidFill>
                <a:latin typeface="Arial" panose="020B0604020202020204" pitchFamily="34" charset="0"/>
                <a:cs typeface="Arial" panose="020B0604020202020204" pitchFamily="34" charset="0"/>
              </a:rPr>
              <a:t> bureaucracy, creating autonomous work teams and outsourcing were among the measures that resulted from business process reengineering exercises becoming more regular and frequent.</a:t>
            </a:r>
            <a:endParaRPr lang="en-US" sz="1400" dirty="0" smtClean="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4FAB73BC-B049-4115-A692-8D63A059BFB8}" type="slidenum">
              <a:rPr lang="en-US" smtClean="0"/>
              <a:t>2</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8300" y="5295900"/>
            <a:ext cx="2933700" cy="1562100"/>
          </a:xfrm>
          <a:prstGeom prst="rect">
            <a:avLst/>
          </a:prstGeom>
        </p:spPr>
      </p:pic>
    </p:spTree>
    <p:extLst>
      <p:ext uri="{BB962C8B-B14F-4D97-AF65-F5344CB8AC3E}">
        <p14:creationId xmlns:p14="http://schemas.microsoft.com/office/powerpoint/2010/main" val="2095933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1676400" y="955964"/>
            <a:ext cx="6236176" cy="1083508"/>
          </a:xfrm>
        </p:spPr>
        <p:txBody>
          <a:bodyPr>
            <a:normAutofit fontScale="90000"/>
          </a:bodyPr>
          <a:lstStyle/>
          <a:p>
            <a:r>
              <a:rPr lang="en-US" dirty="0">
                <a:solidFill>
                  <a:schemeClr val="bg1"/>
                </a:solidFill>
              </a:rPr>
              <a:t>Human Resources </a:t>
            </a:r>
            <a:r>
              <a:rPr lang="bg-BG" dirty="0" smtClean="0"/>
              <a:t/>
            </a:r>
            <a:br>
              <a:rPr lang="bg-BG" dirty="0" smtClean="0"/>
            </a:br>
            <a:endParaRPr lang="en-US" dirty="0"/>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251012" y="3321423"/>
            <a:ext cx="7091083" cy="2452360"/>
          </a:xfrm>
        </p:spPr>
        <p:txBody>
          <a:bodyPr>
            <a:normAutofit fontScale="77500" lnSpcReduction="20000"/>
          </a:bodyPr>
          <a:lstStyle/>
          <a:p>
            <a:r>
              <a:rPr lang="en-US" sz="2900" b="1" dirty="0" smtClean="0">
                <a:solidFill>
                  <a:schemeClr val="bg1"/>
                </a:solidFill>
                <a:latin typeface="Arial" panose="020B0604020202020204" pitchFamily="34" charset="0"/>
                <a:cs typeface="Arial" panose="020B0604020202020204" pitchFamily="34" charset="0"/>
              </a:rPr>
              <a:t>Human Resources</a:t>
            </a:r>
            <a:endParaRPr lang="en-US" sz="29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a person's capacity to work with a certain species is </a:t>
            </a:r>
            <a:r>
              <a:rPr lang="en-US" sz="2200" dirty="0" smtClean="0">
                <a:solidFill>
                  <a:schemeClr val="bg1"/>
                </a:solidFill>
                <a:latin typeface="Arial" panose="020B0604020202020204" pitchFamily="34" charset="0"/>
                <a:cs typeface="Arial" panose="020B0604020202020204" pitchFamily="34" charset="0"/>
              </a:rPr>
              <a:t>characterized </a:t>
            </a:r>
            <a:r>
              <a:rPr lang="en-US" sz="2200" dirty="0">
                <a:solidFill>
                  <a:schemeClr val="bg1"/>
                </a:solidFill>
                <a:latin typeface="Arial" panose="020B0604020202020204" pitchFamily="34" charset="0"/>
                <a:cs typeface="Arial" panose="020B0604020202020204" pitchFamily="34" charset="0"/>
              </a:rPr>
              <a:t>by a specific set of personal qualities and attributes. </a:t>
            </a:r>
            <a:endParaRPr lang="bg-BG" sz="2200"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smtClean="0">
                <a:solidFill>
                  <a:schemeClr val="bg1"/>
                </a:solidFill>
                <a:latin typeface="Arial" panose="020B0604020202020204" pitchFamily="34" charset="0"/>
                <a:cs typeface="Arial" panose="020B0604020202020204" pitchFamily="34" charset="0"/>
              </a:rPr>
              <a:t>department </a:t>
            </a:r>
            <a:r>
              <a:rPr lang="en-US" sz="2200" dirty="0">
                <a:solidFill>
                  <a:schemeClr val="bg1"/>
                </a:solidFill>
                <a:latin typeface="Arial" panose="020B0604020202020204" pitchFamily="34" charset="0"/>
                <a:cs typeface="Arial" panose="020B0604020202020204" pitchFamily="34" charset="0"/>
              </a:rPr>
              <a:t>inside a firm that is responsible for locating, screening, hiring, and training job candidates, as well as managing employee benefit </a:t>
            </a:r>
            <a:r>
              <a:rPr lang="en-US" sz="2200" dirty="0" smtClean="0">
                <a:solidFill>
                  <a:schemeClr val="bg1"/>
                </a:solidFill>
                <a:latin typeface="Arial" panose="020B0604020202020204" pitchFamily="34" charset="0"/>
                <a:cs typeface="Arial" panose="020B0604020202020204" pitchFamily="34" charset="0"/>
              </a:rPr>
              <a:t>programed. </a:t>
            </a:r>
          </a:p>
          <a:p>
            <a:pPr marL="342900" indent="-34290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In the field of human resource management, a human resource manager is a guide, philosopher, and friend, as well as a pathfinder, path identifier, issue solver, and competency creator.</a:t>
            </a:r>
            <a:endParaRPr lang="en-US" sz="2200"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200" dirty="0">
              <a:solidFill>
                <a:schemeClr val="bg1"/>
              </a:solidFill>
              <a:latin typeface="Arial" panose="020B0604020202020204" pitchFamily="34" charset="0"/>
              <a:cs typeface="Arial" panose="020B0604020202020204" pitchFamily="34" charset="0"/>
            </a:endParaRPr>
          </a:p>
          <a:p>
            <a:endParaRPr lang="en-US" sz="2900" dirty="0">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3</a:t>
            </a:fld>
            <a:endParaRPr lang="en-US" dirty="0"/>
          </a:p>
        </p:txBody>
      </p:sp>
      <p:pic>
        <p:nvPicPr>
          <p:cNvPr id="3" name="Picture 2"/>
          <p:cNvPicPr>
            <a:picLocks noChangeAspect="1"/>
          </p:cNvPicPr>
          <p:nvPr/>
        </p:nvPicPr>
        <p:blipFill>
          <a:blip r:embed="rId2"/>
          <a:stretch>
            <a:fillRect/>
          </a:stretch>
        </p:blipFill>
        <p:spPr>
          <a:xfrm>
            <a:off x="7342095" y="1129358"/>
            <a:ext cx="4944035" cy="3771884"/>
          </a:xfrm>
          <a:prstGeom prst="rect">
            <a:avLst/>
          </a:prstGeom>
        </p:spPr>
      </p:pic>
      <p:sp>
        <p:nvSpPr>
          <p:cNvPr id="6" name="Rectangle 5"/>
          <p:cNvSpPr/>
          <p:nvPr/>
        </p:nvSpPr>
        <p:spPr>
          <a:xfrm>
            <a:off x="251012" y="1129358"/>
            <a:ext cx="6096000" cy="1384995"/>
          </a:xfrm>
          <a:prstGeom prst="rect">
            <a:avLst/>
          </a:prstGeom>
        </p:spPr>
        <p:txBody>
          <a:bodyPr>
            <a:spAutoFit/>
          </a:bodyPr>
          <a:lstStyle/>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History </a:t>
            </a: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Definition</a:t>
            </a:r>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Skills</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Role</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Organizational behavior</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Psychological thinking </a:t>
            </a:r>
          </a:p>
        </p:txBody>
      </p:sp>
    </p:spTree>
    <p:extLst>
      <p:ext uri="{BB962C8B-B14F-4D97-AF65-F5344CB8AC3E}">
        <p14:creationId xmlns:p14="http://schemas.microsoft.com/office/powerpoint/2010/main" val="2902794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
        <p:nvSpPr>
          <p:cNvPr id="3" name="Rectangle 2"/>
          <p:cNvSpPr/>
          <p:nvPr/>
        </p:nvSpPr>
        <p:spPr>
          <a:xfrm>
            <a:off x="134471" y="0"/>
            <a:ext cx="5432612" cy="3970318"/>
          </a:xfrm>
          <a:prstGeom prst="rect">
            <a:avLst/>
          </a:prstGeom>
        </p:spPr>
        <p:txBody>
          <a:bodyPr wrap="square">
            <a:spAutoFit/>
          </a:bodyPr>
          <a:lstStyle/>
          <a:p>
            <a:pPr algn="just"/>
            <a:endParaRPr lang="en-US" sz="2400" b="1" dirty="0" smtClean="0">
              <a:solidFill>
                <a:srgbClr val="1C1C1C"/>
              </a:solidFill>
              <a:latin typeface="Arial" panose="020B0604020202020204" pitchFamily="34" charset="0"/>
              <a:cs typeface="Arial" panose="020B0604020202020204" pitchFamily="34" charset="0"/>
            </a:endParaRPr>
          </a:p>
          <a:p>
            <a:pPr algn="just"/>
            <a:endParaRPr lang="en-US" sz="2400" b="1" dirty="0">
              <a:solidFill>
                <a:srgbClr val="1C1C1C"/>
              </a:solidFill>
              <a:latin typeface="Arial" panose="020B0604020202020204" pitchFamily="34" charset="0"/>
              <a:cs typeface="Arial" panose="020B0604020202020204" pitchFamily="34" charset="0"/>
            </a:endParaRPr>
          </a:p>
          <a:p>
            <a:pPr algn="just"/>
            <a:r>
              <a:rPr lang="en-US" sz="2400" b="1" dirty="0" smtClean="0">
                <a:solidFill>
                  <a:schemeClr val="bg1"/>
                </a:solidFill>
                <a:latin typeface="Arial" panose="020B0604020202020204" pitchFamily="34" charset="0"/>
                <a:cs typeface="Arial" panose="020B0604020202020204" pitchFamily="34" charset="0"/>
              </a:rPr>
              <a:t>Skills</a:t>
            </a:r>
            <a:endParaRPr lang="en-US" sz="2400" b="1" dirty="0">
              <a:solidFill>
                <a:schemeClr val="bg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Communication skills</a:t>
            </a:r>
          </a:p>
          <a:p>
            <a:pPr marL="285750" indent="-285750" algn="just">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Advising</a:t>
            </a: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Coaching</a:t>
            </a:r>
          </a:p>
          <a:p>
            <a:pPr marL="285750" indent="-285750">
              <a:buFont typeface="Arial" panose="020B0604020202020204" pitchFamily="34" charset="0"/>
              <a:buChar char="•"/>
            </a:pP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HR </a:t>
            </a:r>
            <a:r>
              <a:rPr lang="en-US" dirty="0">
                <a:solidFill>
                  <a:schemeClr val="bg1"/>
                </a:solidFill>
                <a:latin typeface="Arial" panose="020B0604020202020204" pitchFamily="34" charset="0"/>
                <a:cs typeface="Arial" panose="020B0604020202020204" pitchFamily="34" charset="0"/>
              </a:rPr>
              <a:t>reporting skills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Commercial awareness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Cultural </a:t>
            </a:r>
            <a:r>
              <a:rPr lang="en-US" dirty="0">
                <a:solidFill>
                  <a:schemeClr val="bg1"/>
                </a:solidFill>
                <a:latin typeface="Arial" panose="020B0604020202020204" pitchFamily="34" charset="0"/>
                <a:cs typeface="Arial" panose="020B0604020202020204" pitchFamily="34" charset="0"/>
              </a:rPr>
              <a:t>awareness and </a:t>
            </a:r>
            <a:r>
              <a:rPr lang="en-US" dirty="0" smtClean="0">
                <a:solidFill>
                  <a:schemeClr val="bg1"/>
                </a:solidFill>
                <a:latin typeface="Arial" panose="020B0604020202020204" pitchFamily="34" charset="0"/>
                <a:cs typeface="Arial" panose="020B0604020202020204" pitchFamily="34" charset="0"/>
              </a:rPr>
              <a:t>sensitivity</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Active </a:t>
            </a:r>
            <a:r>
              <a:rPr lang="en-US" dirty="0">
                <a:solidFill>
                  <a:schemeClr val="bg1"/>
                </a:solidFill>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Teamwork</a:t>
            </a:r>
          </a:p>
          <a:p>
            <a:pPr marL="285750" indent="-285750">
              <a:buFont typeface="Arial" panose="020B0604020202020204" pitchFamily="34" charset="0"/>
              <a:buChar char="•"/>
            </a:pPr>
            <a:endParaRPr lang="en-US" dirty="0" smtClean="0">
              <a:solidFill>
                <a:schemeClr val="bg1"/>
              </a:solidFill>
              <a:latin typeface="Arial" panose="020B0604020202020204" pitchFamily="34" charset="0"/>
              <a:cs typeface="Arial" panose="020B0604020202020204" pitchFamily="34" charset="0"/>
            </a:endParaRPr>
          </a:p>
        </p:txBody>
      </p:sp>
      <p:sp>
        <p:nvSpPr>
          <p:cNvPr id="7" name="Text Placeholder 6"/>
          <p:cNvSpPr>
            <a:spLocks noGrp="1"/>
          </p:cNvSpPr>
          <p:nvPr>
            <p:ph type="body" idx="1"/>
          </p:nvPr>
        </p:nvSpPr>
        <p:spPr>
          <a:xfrm>
            <a:off x="5567082" y="0"/>
            <a:ext cx="6624917" cy="5551714"/>
          </a:xfrm>
        </p:spPr>
        <p:txBody>
          <a:bodyPr>
            <a:normAutofit/>
          </a:bodyPr>
          <a:lstStyle/>
          <a:p>
            <a:r>
              <a:rPr lang="en-US" b="1" dirty="0" smtClean="0">
                <a:solidFill>
                  <a:schemeClr val="bg1"/>
                </a:solidFill>
                <a:latin typeface="Arial" panose="020B0604020202020204" pitchFamily="34" charset="0"/>
                <a:cs typeface="Arial" panose="020B0604020202020204" pitchFamily="34" charset="0"/>
              </a:rPr>
              <a:t>Role </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Administrative expert</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HRM knowledge and expertise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HR strategy creation &amp; execution</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Managing </a:t>
            </a:r>
            <a:r>
              <a:rPr lang="en-US" sz="1800" dirty="0" smtClean="0">
                <a:solidFill>
                  <a:schemeClr val="bg1"/>
                </a:solidFill>
                <a:latin typeface="Arial" panose="020B0604020202020204" pitchFamily="34" charset="0"/>
                <a:cs typeface="Arial" panose="020B0604020202020204" pitchFamily="34" charset="0"/>
              </a:rPr>
              <a:t>priorities</a:t>
            </a:r>
          </a:p>
          <a:p>
            <a:pPr marL="342900" indent="-342900">
              <a:buFont typeface="Arial" panose="020B0604020202020204" pitchFamily="34" charset="0"/>
              <a:buChar char="•"/>
            </a:pPr>
            <a:r>
              <a:rPr lang="en-US" sz="1800" dirty="0" smtClean="0">
                <a:solidFill>
                  <a:schemeClr val="bg1"/>
                </a:solidFill>
                <a:latin typeface="Arial" panose="020B0604020202020204" pitchFamily="34" charset="0"/>
                <a:cs typeface="Arial" panose="020B0604020202020204" pitchFamily="34" charset="0"/>
              </a:rPr>
              <a:t>Proactivity</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Developmental </a:t>
            </a:r>
            <a:r>
              <a:rPr lang="en-US" sz="1800" dirty="0" smtClean="0">
                <a:solidFill>
                  <a:schemeClr val="bg1"/>
                </a:solidFill>
                <a:latin typeface="Arial" panose="020B0604020202020204" pitchFamily="34" charset="0"/>
                <a:cs typeface="Arial" panose="020B0604020202020204" pitchFamily="34" charset="0"/>
              </a:rPr>
              <a:t>Role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 Mediator’s </a:t>
            </a:r>
            <a:r>
              <a:rPr lang="en-US" sz="1800" dirty="0" smtClean="0">
                <a:solidFill>
                  <a:schemeClr val="bg1"/>
                </a:solidFill>
                <a:latin typeface="Arial" panose="020B0604020202020204" pitchFamily="34" charset="0"/>
                <a:cs typeface="Arial" panose="020B0604020202020204" pitchFamily="34" charset="0"/>
              </a:rPr>
              <a:t>Role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Social </a:t>
            </a:r>
            <a:r>
              <a:rPr lang="en-US" sz="1800" dirty="0" err="1">
                <a:solidFill>
                  <a:schemeClr val="bg1"/>
                </a:solidFill>
                <a:latin typeface="Arial" panose="020B0604020202020204" pitchFamily="34" charset="0"/>
                <a:cs typeface="Arial" panose="020B0604020202020204" pitchFamily="34" charset="0"/>
              </a:rPr>
              <a:t>Upliftment</a:t>
            </a:r>
            <a:r>
              <a:rPr lang="en-US" sz="1800" dirty="0">
                <a:solidFill>
                  <a:schemeClr val="bg1"/>
                </a:solidFill>
                <a:latin typeface="Arial" panose="020B0604020202020204" pitchFamily="34" charset="0"/>
                <a:cs typeface="Arial" panose="020B0604020202020204" pitchFamily="34" charset="0"/>
              </a:rPr>
              <a:t> Role</a:t>
            </a:r>
            <a:endParaRPr lang="en-US" sz="18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800" b="1" dirty="0" smtClean="0">
              <a:solidFill>
                <a:schemeClr val="tx1"/>
              </a:solidFill>
              <a:latin typeface="Arial" panose="020B0604020202020204" pitchFamily="34" charset="0"/>
              <a:cs typeface="Arial" panose="020B0604020202020204" pitchFamily="34" charset="0"/>
            </a:endParaRPr>
          </a:p>
          <a:p>
            <a:endParaRPr lang="en-US" b="1" dirty="0" smtClean="0">
              <a:solidFill>
                <a:schemeClr val="bg1"/>
              </a:solidFill>
              <a:latin typeface="Arial" panose="020B0604020202020204" pitchFamily="34" charset="0"/>
              <a:cs typeface="Arial" panose="020B0604020202020204" pitchFamily="34" charset="0"/>
            </a:endParaRPr>
          </a:p>
          <a:p>
            <a:endParaRPr lang="en-US"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283029" y="3970318"/>
            <a:ext cx="4537165" cy="1200329"/>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Recruitment and selection</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Employee experience expertise</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Command of technology</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Being analytical and data-driven</a:t>
            </a:r>
            <a:endParaRPr lang="en-US" dirty="0">
              <a:solidFill>
                <a:schemeClr val="bg1"/>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905" y="3753101"/>
            <a:ext cx="5517094" cy="3379220"/>
          </a:xfrm>
          <a:prstGeom prst="rect">
            <a:avLst/>
          </a:prstGeom>
        </p:spPr>
      </p:pic>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p:txBody>
          <a:bodyPr/>
          <a:lstStyle/>
          <a:p>
            <a:r>
              <a:rPr lang="en-US" dirty="0" smtClean="0"/>
              <a:t>Over hundred </a:t>
            </a:r>
            <a:r>
              <a:rPr lang="en-US" dirty="0"/>
              <a:t>years of advancing the cause of better employment and working </a:t>
            </a:r>
            <a:r>
              <a:rPr lang="en-US" dirty="0" smtClean="0"/>
              <a:t>lives</a:t>
            </a:r>
            <a:endParaRPr lang="en-US" dirty="0"/>
          </a:p>
          <a:p>
            <a:r>
              <a:rPr lang="en-US" dirty="0"/>
              <a:t>Starting with 29, of the initial members were female manufacturing workers in the United Kingdom who cared most about women's rights at </a:t>
            </a:r>
            <a:r>
              <a:rPr lang="en-US" dirty="0" smtClean="0"/>
              <a:t>work</a:t>
            </a:r>
          </a:p>
          <a:p>
            <a:r>
              <a:rPr lang="en-US" dirty="0"/>
              <a:t>The </a:t>
            </a:r>
            <a:r>
              <a:rPr lang="en-US" dirty="0" smtClean="0"/>
              <a:t>1920s  </a:t>
            </a:r>
            <a:r>
              <a:rPr lang="en-US" dirty="0"/>
              <a:t>more and more employers started hiring "</a:t>
            </a:r>
            <a:r>
              <a:rPr lang="en-US" dirty="0" err="1"/>
              <a:t>Labour</a:t>
            </a:r>
            <a:r>
              <a:rPr lang="en-US" dirty="0"/>
              <a:t> Officers," mostly men. They helped with things like hiring and firing, discipline, and industrial relations at the plant level for </a:t>
            </a:r>
            <a:r>
              <a:rPr lang="en-US" dirty="0" err="1"/>
              <a:t>unionised</a:t>
            </a:r>
            <a:r>
              <a:rPr lang="en-US" dirty="0"/>
              <a:t> male workers who were also "</a:t>
            </a:r>
            <a:r>
              <a:rPr lang="en-US" dirty="0" err="1"/>
              <a:t>Labour</a:t>
            </a:r>
            <a:r>
              <a:rPr lang="en-US" dirty="0"/>
              <a:t> Officers</a:t>
            </a:r>
            <a:r>
              <a:rPr lang="en-US" dirty="0" smtClean="0"/>
              <a:t>.“</a:t>
            </a:r>
          </a:p>
          <a:p>
            <a:r>
              <a:rPr lang="en-US" dirty="0"/>
              <a:t>The CIPD declared a fresh focus on its fundamental goal in 2013, defining it as "championing better work and working lives</a:t>
            </a:r>
            <a:r>
              <a:rPr lang="en-US" dirty="0" smtClean="0"/>
              <a:t>.“</a:t>
            </a:r>
          </a:p>
          <a:p>
            <a:r>
              <a:rPr lang="en-US" dirty="0" smtClean="0"/>
              <a:t>The </a:t>
            </a:r>
            <a:r>
              <a:rPr lang="en-US" dirty="0"/>
              <a:t>CIPD now represents a global community of over 160,000 people dedicated to improved work and working lives</a:t>
            </a:r>
            <a:r>
              <a:rPr lang="en-US" dirty="0" smtClean="0"/>
              <a:t>.</a:t>
            </a:r>
          </a:p>
          <a:p>
            <a:endParaRPr lang="en-US" dirty="0" smtClean="0"/>
          </a:p>
          <a:p>
            <a:endParaRPr lang="en-US" dirty="0" smtClean="0"/>
          </a:p>
          <a:p>
            <a:endParaRPr lang="en-US" dirty="0"/>
          </a:p>
          <a:p>
            <a:endParaRPr lang="en-US" dirty="0" smtClean="0"/>
          </a:p>
          <a:p>
            <a:endParaRPr lang="en-US" dirty="0"/>
          </a:p>
        </p:txBody>
      </p:sp>
      <p:sp>
        <p:nvSpPr>
          <p:cNvPr id="3" name="Title 2"/>
          <p:cNvSpPr>
            <a:spLocks noGrp="1"/>
          </p:cNvSpPr>
          <p:nvPr>
            <p:ph type="title"/>
          </p:nvPr>
        </p:nvSpPr>
        <p:spPr>
          <a:xfrm>
            <a:off x="444500" y="542925"/>
            <a:ext cx="11214100" cy="535531"/>
          </a:xfrm>
        </p:spPr>
        <p:txBody>
          <a:bodyPr/>
          <a:lstStyle/>
          <a:p>
            <a:r>
              <a:rPr lang="en-US" dirty="0" smtClean="0">
                <a:solidFill>
                  <a:srgbClr val="660066"/>
                </a:solidFill>
              </a:rPr>
              <a:t>CIPD history </a:t>
            </a:r>
            <a:endParaRPr lang="en-US" dirty="0">
              <a:solidFill>
                <a:srgbClr val="660066"/>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1040" y="1638448"/>
            <a:ext cx="3870960" cy="2941930"/>
          </a:xfrm>
          <a:prstGeom prst="rect">
            <a:avLst/>
          </a:prstGeom>
        </p:spPr>
      </p:pic>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970417" y="0"/>
            <a:ext cx="5090749" cy="732155"/>
          </a:xfrm>
        </p:spPr>
        <p:txBody>
          <a:bodyPr>
            <a:normAutofit fontScale="90000"/>
          </a:bodyPr>
          <a:lstStyle/>
          <a:p>
            <a:r>
              <a:rPr lang="en-US" dirty="0" smtClean="0">
                <a:solidFill>
                  <a:srgbClr val="660066"/>
                </a:solidFill>
              </a:rPr>
              <a:t>CIPD Professional map </a:t>
            </a:r>
            <a:endParaRPr lang="en-US" dirty="0">
              <a:solidFill>
                <a:srgbClr val="660066"/>
              </a:solidFill>
            </a:endParaRPr>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idx="1"/>
          </p:nvPr>
        </p:nvSpPr>
        <p:spPr>
          <a:xfrm>
            <a:off x="287381" y="427355"/>
            <a:ext cx="7058299" cy="2157867"/>
          </a:xfrm>
        </p:spPr>
        <p:txBody>
          <a:bodyPr>
            <a:noAutofit/>
          </a:bodyPr>
          <a:lstStyle/>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Rather of </a:t>
            </a:r>
            <a:r>
              <a:rPr lang="en-US" sz="1400" b="0" dirty="0" err="1">
                <a:solidFill>
                  <a:schemeClr val="bg1"/>
                </a:solidFill>
                <a:latin typeface="Arial" panose="020B0604020202020204" pitchFamily="34" charset="0"/>
                <a:cs typeface="Arial" panose="020B0604020202020204" pitchFamily="34" charset="0"/>
              </a:rPr>
              <a:t>emphasising</a:t>
            </a:r>
            <a:r>
              <a:rPr lang="en-US" sz="1400" b="0" dirty="0">
                <a:solidFill>
                  <a:schemeClr val="bg1"/>
                </a:solidFill>
                <a:latin typeface="Arial" panose="020B0604020202020204" pitchFamily="34" charset="0"/>
                <a:cs typeface="Arial" panose="020B0604020202020204" pitchFamily="34" charset="0"/>
              </a:rPr>
              <a:t> generic best </a:t>
            </a:r>
            <a:r>
              <a:rPr lang="en-US" sz="1400" b="0" dirty="0" err="1">
                <a:solidFill>
                  <a:schemeClr val="bg1"/>
                </a:solidFill>
                <a:latin typeface="Arial" panose="020B0604020202020204" pitchFamily="34" charset="0"/>
                <a:cs typeface="Arial" panose="020B0604020202020204" pitchFamily="34" charset="0"/>
              </a:rPr>
              <a:t>practises</a:t>
            </a:r>
            <a:r>
              <a:rPr lang="en-US" sz="1400" b="0" dirty="0">
                <a:solidFill>
                  <a:schemeClr val="bg1"/>
                </a:solidFill>
                <a:latin typeface="Arial" panose="020B0604020202020204" pitchFamily="34" charset="0"/>
                <a:cs typeface="Arial" panose="020B0604020202020204" pitchFamily="34" charset="0"/>
              </a:rPr>
              <a:t>, the Profession Map focuses on values-based decision-making and the </a:t>
            </a:r>
            <a:r>
              <a:rPr lang="en-US" sz="1400" b="0" dirty="0" smtClean="0">
                <a:solidFill>
                  <a:schemeClr val="bg1"/>
                </a:solidFill>
                <a:latin typeface="Arial" panose="020B0604020202020204" pitchFamily="34" charset="0"/>
                <a:cs typeface="Arial" panose="020B0604020202020204" pitchFamily="34" charset="0"/>
              </a:rPr>
              <a:t>skills people </a:t>
            </a:r>
            <a:r>
              <a:rPr lang="en-US" sz="1400" b="0" dirty="0">
                <a:solidFill>
                  <a:schemeClr val="bg1"/>
                </a:solidFill>
                <a:latin typeface="Arial" panose="020B0604020202020204" pitchFamily="34" charset="0"/>
                <a:cs typeface="Arial" panose="020B0604020202020204" pitchFamily="34" charset="0"/>
              </a:rPr>
              <a:t>need to succeed </a:t>
            </a:r>
            <a:r>
              <a:rPr lang="en-US" sz="1400" b="0" dirty="0" smtClean="0">
                <a:solidFill>
                  <a:schemeClr val="bg1"/>
                </a:solidFill>
                <a:latin typeface="Arial" panose="020B0604020202020204" pitchFamily="34" charset="0"/>
                <a:cs typeface="Arial" panose="020B0604020202020204" pitchFamily="34" charset="0"/>
              </a:rPr>
              <a:t>in their </a:t>
            </a:r>
            <a:r>
              <a:rPr lang="en-US" sz="1400" b="0" dirty="0">
                <a:solidFill>
                  <a:schemeClr val="bg1"/>
                </a:solidFill>
                <a:latin typeface="Arial" panose="020B0604020202020204" pitchFamily="34" charset="0"/>
                <a:cs typeface="Arial" panose="020B0604020202020204" pitchFamily="34" charset="0"/>
              </a:rPr>
              <a:t>career</a:t>
            </a:r>
            <a:r>
              <a:rPr lang="en-US" sz="1400" b="0" dirty="0" smtClean="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Profession Map will evolve to include new positions, specialties, priorities, and opportunities</a:t>
            </a:r>
            <a:r>
              <a:rPr lang="en-US" sz="1400" b="0" dirty="0" smtClean="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Profession Map encourages individuals to ask the proper questions about the business by allowing them to take a fresh, critical look at its personnel activities.</a:t>
            </a:r>
          </a:p>
        </p:txBody>
      </p:sp>
      <p:sp>
        <p:nvSpPr>
          <p:cNvPr id="6" name="Text Placeholder 5">
            <a:extLst>
              <a:ext uri="{FF2B5EF4-FFF2-40B4-BE49-F238E27FC236}">
                <a16:creationId xmlns:a16="http://schemas.microsoft.com/office/drawing/2014/main" id="{000A9570-5EF6-4AFB-9FCA-7C8998E3FEB1}"/>
              </a:ext>
            </a:extLst>
          </p:cNvPr>
          <p:cNvSpPr>
            <a:spLocks noGrp="1"/>
          </p:cNvSpPr>
          <p:nvPr>
            <p:ph sz="quarter" idx="4"/>
          </p:nvPr>
        </p:nvSpPr>
        <p:spPr>
          <a:xfrm>
            <a:off x="609601" y="2826327"/>
            <a:ext cx="11443854" cy="3363336"/>
          </a:xfrm>
        </p:spPr>
        <p:txBody>
          <a:bodyPr>
            <a:normAutofit/>
          </a:bodyPr>
          <a:lstStyle/>
          <a:p>
            <a:pPr marL="0" indent="0">
              <a:buNone/>
            </a:pPr>
            <a:r>
              <a:rPr lang="en-US" sz="1400" dirty="0" smtClean="0">
                <a:solidFill>
                  <a:srgbClr val="660033"/>
                </a:solidFill>
                <a:latin typeface="Arial" panose="020B0604020202020204" pitchFamily="34" charset="0"/>
                <a:cs typeface="Arial" panose="020B0604020202020204" pitchFamily="34" charset="0"/>
              </a:rPr>
              <a:t>Purpose</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things that matter, our values and what we're attempting to </a:t>
            </a:r>
            <a:r>
              <a:rPr lang="en-US" sz="1400" dirty="0" smtClean="0">
                <a:solidFill>
                  <a:schemeClr val="bg1"/>
                </a:solidFill>
                <a:latin typeface="Arial" panose="020B0604020202020204" pitchFamily="34" charset="0"/>
                <a:cs typeface="Arial" panose="020B0604020202020204" pitchFamily="34" charset="0"/>
              </a:rPr>
              <a:t>accomplish</a:t>
            </a:r>
          </a:p>
          <a:p>
            <a:pPr marL="0" indent="0">
              <a:buNone/>
            </a:pPr>
            <a:r>
              <a:rPr lang="en-US" sz="1400" dirty="0" smtClean="0">
                <a:solidFill>
                  <a:srgbClr val="660033"/>
                </a:solidFill>
                <a:latin typeface="Arial" panose="020B0604020202020204" pitchFamily="34" charset="0"/>
                <a:cs typeface="Arial" panose="020B0604020202020204" pitchFamily="34" charset="0"/>
              </a:rPr>
              <a:t>Evidence-based</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Evidence entails more than just raw </a:t>
            </a:r>
            <a:r>
              <a:rPr lang="en-US" sz="1400" dirty="0" smtClean="0">
                <a:solidFill>
                  <a:schemeClr val="bg1"/>
                </a:solidFill>
                <a:latin typeface="Arial" panose="020B0604020202020204" pitchFamily="34" charset="0"/>
                <a:cs typeface="Arial" panose="020B0604020202020204" pitchFamily="34" charset="0"/>
              </a:rPr>
              <a:t>figures. It </a:t>
            </a:r>
            <a:r>
              <a:rPr lang="en-US" sz="1400" dirty="0">
                <a:solidFill>
                  <a:schemeClr val="bg1"/>
                </a:solidFill>
                <a:latin typeface="Arial" panose="020B0604020202020204" pitchFamily="34" charset="0"/>
                <a:cs typeface="Arial" panose="020B0604020202020204" pitchFamily="34" charset="0"/>
              </a:rPr>
              <a:t>should incorporate the following</a:t>
            </a:r>
            <a:r>
              <a:rPr lang="en-US" sz="1400" dirty="0" smtClean="0">
                <a:solidFill>
                  <a:schemeClr val="bg1"/>
                </a:solidFill>
                <a:latin typeface="Arial" panose="020B0604020202020204" pitchFamily="34" charset="0"/>
                <a:cs typeface="Arial" panose="020B0604020202020204" pitchFamily="34" charset="0"/>
              </a:rPr>
              <a:t>: behavior ,research data, stakeholders, expertise </a:t>
            </a:r>
            <a:r>
              <a:rPr lang="en-US" sz="1400" dirty="0">
                <a:solidFill>
                  <a:schemeClr val="bg1"/>
                </a:solidFill>
                <a:latin typeface="Arial" panose="020B0604020202020204" pitchFamily="34" charset="0"/>
                <a:cs typeface="Arial" panose="020B0604020202020204" pitchFamily="34" charset="0"/>
              </a:rPr>
              <a:t>in the </a:t>
            </a:r>
            <a:r>
              <a:rPr lang="en-US" sz="1400" dirty="0" smtClean="0">
                <a:solidFill>
                  <a:schemeClr val="bg1"/>
                </a:solidFill>
                <a:latin typeface="Arial" panose="020B0604020202020204" pitchFamily="34" charset="0"/>
                <a:cs typeface="Arial" panose="020B0604020202020204" pitchFamily="34" charset="0"/>
              </a:rPr>
              <a:t>field</a:t>
            </a:r>
          </a:p>
          <a:p>
            <a:pPr marL="0" indent="0">
              <a:buNone/>
            </a:pPr>
            <a:r>
              <a:rPr lang="en-US" sz="1400" dirty="0" smtClean="0">
                <a:solidFill>
                  <a:srgbClr val="660033"/>
                </a:solidFill>
                <a:latin typeface="Arial" panose="020B0604020202020204" pitchFamily="34" charset="0"/>
                <a:cs typeface="Arial" panose="020B0604020202020204" pitchFamily="34" charset="0"/>
              </a:rPr>
              <a:t>Outcomes-driven</a:t>
            </a:r>
            <a:r>
              <a:rPr lang="en-US" sz="1400" dirty="0" smtClean="0">
                <a:solidFill>
                  <a:schemeClr val="bg1"/>
                </a:solidFill>
                <a:latin typeface="Arial" panose="020B0604020202020204" pitchFamily="34" charset="0"/>
                <a:cs typeface="Arial" panose="020B0604020202020204" pitchFamily="34" charset="0"/>
              </a:rPr>
              <a:t> - </a:t>
            </a:r>
            <a:r>
              <a:rPr lang="en-US" sz="1400" dirty="0">
                <a:solidFill>
                  <a:schemeClr val="bg1"/>
                </a:solidFill>
                <a:latin typeface="Arial" panose="020B0604020202020204" pitchFamily="34" charset="0"/>
                <a:cs typeface="Arial" panose="020B0604020202020204" pitchFamily="34" charset="0"/>
              </a:rPr>
              <a:t>The more we make an effect, the more valuable we </a:t>
            </a:r>
            <a:r>
              <a:rPr lang="en-US" sz="1400" dirty="0" smtClean="0">
                <a:solidFill>
                  <a:schemeClr val="bg1"/>
                </a:solidFill>
                <a:latin typeface="Arial" panose="020B0604020202020204" pitchFamily="34" charset="0"/>
                <a:cs typeface="Arial" panose="020B0604020202020204" pitchFamily="34" charset="0"/>
              </a:rPr>
              <a:t>are</a:t>
            </a:r>
          </a:p>
          <a:p>
            <a:pPr marL="0" indent="0">
              <a:buNone/>
            </a:pPr>
            <a:r>
              <a:rPr lang="en-US" sz="1400" dirty="0" smtClean="0">
                <a:solidFill>
                  <a:srgbClr val="660033"/>
                </a:solidFill>
                <a:latin typeface="Arial" panose="020B0604020202020204" pitchFamily="34" charset="0"/>
                <a:cs typeface="Arial" panose="020B0604020202020204" pitchFamily="34" charset="0"/>
              </a:rPr>
              <a:t>Core knowledge </a:t>
            </a:r>
            <a:r>
              <a:rPr lang="en-US" sz="1400" dirty="0">
                <a:solidFill>
                  <a:schemeClr val="bg1"/>
                </a:solidFill>
                <a:latin typeface="Arial" panose="020B0604020202020204" pitchFamily="34" charset="0"/>
                <a:cs typeface="Arial" panose="020B0604020202020204" pitchFamily="34" charset="0"/>
              </a:rPr>
              <a:t>-</a:t>
            </a:r>
            <a:r>
              <a:rPr lang="en-US" sz="1400" dirty="0">
                <a:solidFill>
                  <a:srgbClr val="660033"/>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People </a:t>
            </a:r>
            <a:r>
              <a:rPr lang="en-US" sz="1400" dirty="0" smtClean="0">
                <a:solidFill>
                  <a:schemeClr val="bg1"/>
                </a:solidFill>
                <a:latin typeface="Arial" panose="020B0604020202020204" pitchFamily="34" charset="0"/>
                <a:cs typeface="Arial" panose="020B0604020202020204" pitchFamily="34" charset="0"/>
              </a:rPr>
              <a:t>practice ,Culture </a:t>
            </a:r>
            <a:r>
              <a:rPr lang="en-US" sz="1400" dirty="0">
                <a:solidFill>
                  <a:schemeClr val="bg1"/>
                </a:solidFill>
                <a:latin typeface="Arial" panose="020B0604020202020204" pitchFamily="34" charset="0"/>
                <a:cs typeface="Arial" panose="020B0604020202020204" pitchFamily="34" charset="0"/>
              </a:rPr>
              <a:t>and </a:t>
            </a:r>
            <a:r>
              <a:rPr lang="en-US" sz="1400" dirty="0" err="1" smtClean="0">
                <a:solidFill>
                  <a:schemeClr val="bg1"/>
                </a:solidFill>
                <a:latin typeface="Arial" panose="020B0604020202020204" pitchFamily="34" charset="0"/>
                <a:cs typeface="Arial" panose="020B0604020202020204" pitchFamily="34" charset="0"/>
              </a:rPr>
              <a:t>behaviour</a:t>
            </a:r>
            <a:r>
              <a:rPr lang="en-US" sz="1400" dirty="0" smtClean="0">
                <a:solidFill>
                  <a:schemeClr val="bg1"/>
                </a:solidFill>
                <a:latin typeface="Arial" panose="020B0604020202020204" pitchFamily="34" charset="0"/>
                <a:cs typeface="Arial" panose="020B0604020202020204" pitchFamily="34" charset="0"/>
              </a:rPr>
              <a:t> , </a:t>
            </a:r>
            <a:r>
              <a:rPr lang="en-US" sz="1400" dirty="0" smtClean="0">
                <a:solidFill>
                  <a:schemeClr val="bg1"/>
                </a:solidFill>
                <a:latin typeface="Arial" panose="020B0604020202020204" pitchFamily="34" charset="0"/>
                <a:cs typeface="Arial" panose="020B0604020202020204" pitchFamily="34" charset="0"/>
              </a:rPr>
              <a:t>Business acumen</a:t>
            </a:r>
            <a:r>
              <a:rPr lang="en-US" sz="1400" dirty="0" smtClean="0">
                <a:solidFill>
                  <a:schemeClr val="bg1"/>
                </a:solidFill>
                <a:latin typeface="Arial" panose="020B0604020202020204" pitchFamily="34" charset="0"/>
                <a:cs typeface="Arial" panose="020B0604020202020204" pitchFamily="34" charset="0"/>
              </a:rPr>
              <a:t>, Evidence-based practice , Technology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people, Change</a:t>
            </a:r>
          </a:p>
          <a:p>
            <a:pPr marL="0" indent="0">
              <a:buNone/>
            </a:pPr>
            <a:r>
              <a:rPr lang="en-US" sz="1400" dirty="0" smtClean="0">
                <a:solidFill>
                  <a:srgbClr val="660033"/>
                </a:solidFill>
                <a:latin typeface="Arial" panose="020B0604020202020204" pitchFamily="34" charset="0"/>
                <a:cs typeface="Arial" panose="020B0604020202020204" pitchFamily="34" charset="0"/>
              </a:rPr>
              <a:t>Core </a:t>
            </a:r>
            <a:r>
              <a:rPr lang="en-US" sz="1400" dirty="0" err="1" smtClean="0">
                <a:solidFill>
                  <a:srgbClr val="660033"/>
                </a:solidFill>
                <a:latin typeface="Arial" panose="020B0604020202020204" pitchFamily="34" charset="0"/>
                <a:cs typeface="Arial" panose="020B0604020202020204" pitchFamily="34" charset="0"/>
              </a:rPr>
              <a:t>behaiviour</a:t>
            </a:r>
            <a:r>
              <a:rPr lang="en-US" sz="1400" dirty="0" smtClean="0">
                <a:solidFill>
                  <a:srgbClr val="660033"/>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Ethical </a:t>
            </a:r>
            <a:r>
              <a:rPr lang="en-US" sz="1400" dirty="0" smtClean="0">
                <a:solidFill>
                  <a:schemeClr val="bg1"/>
                </a:solidFill>
                <a:latin typeface="Arial" panose="020B0604020202020204" pitchFamily="34" charset="0"/>
                <a:cs typeface="Arial" panose="020B0604020202020204" pitchFamily="34" charset="0"/>
              </a:rPr>
              <a:t>practice, Professional </a:t>
            </a:r>
            <a:r>
              <a:rPr lang="en-US" sz="1400" dirty="0">
                <a:solidFill>
                  <a:schemeClr val="bg1"/>
                </a:solidFill>
                <a:latin typeface="Arial" panose="020B0604020202020204" pitchFamily="34" charset="0"/>
                <a:cs typeface="Arial" panose="020B0604020202020204" pitchFamily="34" charset="0"/>
              </a:rPr>
              <a:t>courage and </a:t>
            </a:r>
            <a:r>
              <a:rPr lang="en-US" sz="1400" dirty="0" err="1" smtClean="0">
                <a:solidFill>
                  <a:schemeClr val="bg1"/>
                </a:solidFill>
                <a:latin typeface="Arial" panose="020B0604020202020204" pitchFamily="34" charset="0"/>
                <a:cs typeface="Arial" panose="020B0604020202020204" pitchFamily="34" charset="0"/>
              </a:rPr>
              <a:t>influence,Valuing</a:t>
            </a:r>
            <a:r>
              <a:rPr lang="en-US" sz="1400" dirty="0" smtClean="0">
                <a:solidFill>
                  <a:schemeClr val="bg1"/>
                </a:solidFill>
                <a:latin typeface="Arial" panose="020B0604020202020204" pitchFamily="34" charset="0"/>
                <a:cs typeface="Arial" panose="020B0604020202020204" pitchFamily="34" charset="0"/>
              </a:rPr>
              <a:t> </a:t>
            </a:r>
            <a:r>
              <a:rPr lang="en-US" sz="1400" dirty="0" smtClean="0">
                <a:solidFill>
                  <a:schemeClr val="bg1"/>
                </a:solidFill>
                <a:latin typeface="Arial" panose="020B0604020202020204" pitchFamily="34" charset="0"/>
                <a:cs typeface="Arial" panose="020B0604020202020204" pitchFamily="34" charset="0"/>
              </a:rPr>
              <a:t>people, Working inclusively, Commercial drive, Passion </a:t>
            </a:r>
            <a:r>
              <a:rPr lang="en-US" sz="1400" dirty="0">
                <a:solidFill>
                  <a:schemeClr val="bg1"/>
                </a:solidFill>
                <a:latin typeface="Arial" panose="020B0604020202020204" pitchFamily="34" charset="0"/>
                <a:cs typeface="Arial" panose="020B0604020202020204" pitchFamily="34" charset="0"/>
              </a:rPr>
              <a:t>for </a:t>
            </a:r>
            <a:r>
              <a:rPr lang="en-US" sz="1400" dirty="0" smtClean="0">
                <a:solidFill>
                  <a:schemeClr val="bg1"/>
                </a:solidFill>
                <a:latin typeface="Arial" panose="020B0604020202020204" pitchFamily="34" charset="0"/>
                <a:cs typeface="Arial" panose="020B0604020202020204" pitchFamily="34" charset="0"/>
              </a:rPr>
              <a:t>learning, Insights focused, Situational decision-making</a:t>
            </a:r>
          </a:p>
          <a:p>
            <a:pPr marL="0" indent="0">
              <a:buNone/>
            </a:pPr>
            <a:r>
              <a:rPr lang="en-US" sz="1400" dirty="0" smtClean="0">
                <a:solidFill>
                  <a:srgbClr val="660033"/>
                </a:solidFill>
                <a:latin typeface="Arial" panose="020B0604020202020204" pitchFamily="34" charset="0"/>
                <a:cs typeface="Arial" panose="020B0604020202020204" pitchFamily="34" charset="0"/>
              </a:rPr>
              <a:t>Specialist knowledge</a:t>
            </a:r>
            <a:r>
              <a:rPr lang="en-US" sz="1400" dirty="0">
                <a:solidFill>
                  <a:schemeClr val="bg1"/>
                </a:solidFill>
                <a:latin typeface="Arial" panose="020B0604020202020204" pitchFamily="34" charset="0"/>
                <a:cs typeface="Arial" panose="020B0604020202020204" pitchFamily="34" charset="0"/>
              </a:rPr>
              <a:t> - Employee </a:t>
            </a:r>
            <a:r>
              <a:rPr lang="en-US" sz="1400" dirty="0" smtClean="0">
                <a:solidFill>
                  <a:schemeClr val="bg1"/>
                </a:solidFill>
                <a:latin typeface="Arial" panose="020B0604020202020204" pitchFamily="34" charset="0"/>
                <a:cs typeface="Arial" panose="020B0604020202020204" pitchFamily="34" charset="0"/>
              </a:rPr>
              <a:t>experience, Employee relations, Inclusion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diversity, Learning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development, </a:t>
            </a:r>
            <a:r>
              <a:rPr lang="en-US" sz="1400" dirty="0" err="1" smtClean="0">
                <a:solidFill>
                  <a:schemeClr val="bg1"/>
                </a:solidFill>
                <a:latin typeface="Arial" panose="020B0604020202020204" pitchFamily="34" charset="0"/>
                <a:cs typeface="Arial" panose="020B0604020202020204" pitchFamily="34" charset="0"/>
              </a:rPr>
              <a:t>Organisation</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development and </a:t>
            </a:r>
            <a:r>
              <a:rPr lang="en-US" sz="1400" dirty="0" smtClean="0">
                <a:solidFill>
                  <a:schemeClr val="bg1"/>
                </a:solidFill>
                <a:latin typeface="Arial" panose="020B0604020202020204" pitchFamily="34" charset="0"/>
                <a:cs typeface="Arial" panose="020B0604020202020204" pitchFamily="34" charset="0"/>
              </a:rPr>
              <a:t>design, People analytics, Resourcing, Reward, Talent </a:t>
            </a:r>
            <a:r>
              <a:rPr lang="en-US" sz="1400" dirty="0">
                <a:solidFill>
                  <a:schemeClr val="bg1"/>
                </a:solidFill>
                <a:latin typeface="Arial" panose="020B0604020202020204" pitchFamily="34" charset="0"/>
                <a:cs typeface="Arial" panose="020B0604020202020204" pitchFamily="34" charset="0"/>
              </a:rPr>
              <a:t>management.</a:t>
            </a:r>
            <a:endParaRPr lang="en-US" sz="1400" dirty="0" smtClean="0">
              <a:solidFill>
                <a:srgbClr val="660033"/>
              </a:solidFill>
              <a:latin typeface="Arial" panose="020B0604020202020204" pitchFamily="34" charset="0"/>
              <a:cs typeface="Arial" panose="020B0604020202020204" pitchFamily="34" charset="0"/>
            </a:endParaRPr>
          </a:p>
          <a:p>
            <a:pPr marL="0" indent="0">
              <a:buNone/>
            </a:pPr>
            <a:endParaRPr lang="en-US" sz="1400" dirty="0" smtClean="0">
              <a:solidFill>
                <a:srgbClr val="660033"/>
              </a:solidFill>
              <a:latin typeface="Arial" panose="020B0604020202020204" pitchFamily="34" charset="0"/>
              <a:cs typeface="Arial" panose="020B0604020202020204" pitchFamily="34" charset="0"/>
            </a:endParaRPr>
          </a:p>
          <a:p>
            <a:pPr marL="0" indent="0">
              <a:buNone/>
            </a:pPr>
            <a:endParaRPr lang="en-US" sz="1400" dirty="0" smtClean="0">
              <a:solidFill>
                <a:schemeClr val="bg1"/>
              </a:solidFill>
              <a:latin typeface="Arial" panose="020B0604020202020204" pitchFamily="34" charset="0"/>
              <a:cs typeface="Arial" panose="020B0604020202020204" pitchFamily="34" charset="0"/>
            </a:endParaRPr>
          </a:p>
          <a:p>
            <a:pPr marL="0" indent="0">
              <a:buNone/>
            </a:pPr>
            <a:endParaRPr lang="en-US" sz="1400" dirty="0" smtClean="0">
              <a:solidFill>
                <a:schemeClr val="bg1"/>
              </a:solidFill>
              <a:latin typeface="Arial" panose="020B0604020202020204" pitchFamily="34" charset="0"/>
              <a:cs typeface="Arial" panose="020B0604020202020204" pitchFamily="34" charset="0"/>
            </a:endParaRPr>
          </a:p>
          <a:p>
            <a:pPr marL="0" indent="0">
              <a:buNone/>
            </a:pPr>
            <a:endParaRPr lang="en-US" sz="1400" dirty="0">
              <a:solidFill>
                <a:schemeClr val="bg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6</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5680" y="0"/>
            <a:ext cx="4846320" cy="2724624"/>
          </a:xfrm>
          <a:prstGeom prst="rect">
            <a:avLst/>
          </a:prstGeom>
        </p:spPr>
      </p:pic>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606" y="365125"/>
            <a:ext cx="10701048" cy="830506"/>
          </a:xfrm>
        </p:spPr>
        <p:txBody>
          <a:bodyPr>
            <a:normAutofit fontScale="90000"/>
          </a:bodyPr>
          <a:lstStyle/>
          <a:p>
            <a:r>
              <a:rPr lang="en-US" dirty="0" smtClean="0">
                <a:solidFill>
                  <a:schemeClr val="bg1"/>
                </a:solidFill>
              </a:rPr>
              <a:t>Employee -  employer relationship</a:t>
            </a:r>
            <a:br>
              <a:rPr lang="en-US" dirty="0" smtClean="0">
                <a:solidFill>
                  <a:schemeClr val="bg1"/>
                </a:solidFill>
              </a:rPr>
            </a:br>
            <a:r>
              <a:rPr lang="en-US" dirty="0" smtClean="0">
                <a:solidFill>
                  <a:schemeClr val="bg1"/>
                </a:solidFill>
              </a:rPr>
              <a:t> </a:t>
            </a:r>
            <a:endParaRPr lang="en-US" dirty="0">
              <a:solidFill>
                <a:schemeClr val="bg1"/>
              </a:solidFill>
            </a:endParaRPr>
          </a:p>
        </p:txBody>
      </p:sp>
      <p:sp>
        <p:nvSpPr>
          <p:cNvPr id="3" name="Text Placeholder 2"/>
          <p:cNvSpPr>
            <a:spLocks noGrp="1"/>
          </p:cNvSpPr>
          <p:nvPr>
            <p:ph type="body" idx="1"/>
          </p:nvPr>
        </p:nvSpPr>
        <p:spPr>
          <a:xfrm>
            <a:off x="839786" y="992777"/>
            <a:ext cx="10514014" cy="3496095"/>
          </a:xfrm>
        </p:spPr>
        <p:txBody>
          <a:bodyPr>
            <a:normAutofit/>
          </a:bodyPr>
          <a:lstStyle/>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When employers and workers collaborate, an employment relationship is formed. A constructive employment connection is essential, one based on trust and mutuality — the condition that arises when management and employees are interdependent and both benefit from this interdependence</a:t>
            </a:r>
            <a:r>
              <a:rPr lang="en-US" sz="1400" b="0" dirty="0" smtClean="0">
                <a:solidFill>
                  <a:schemeClr val="bg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pay–work bargain</a:t>
            </a:r>
            <a:r>
              <a:rPr lang="en-US" sz="1400" b="0" dirty="0" smtClean="0">
                <a:solidFill>
                  <a:schemeClr val="bg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Employee-employer interactions take place on a daily basis regardless of the formality of the </a:t>
            </a:r>
            <a:r>
              <a:rPr lang="en-US" sz="1400" b="0" dirty="0" smtClean="0">
                <a:solidFill>
                  <a:schemeClr val="bg1"/>
                </a:solidFill>
                <a:latin typeface="Arial" panose="020B0604020202020204" pitchFamily="34" charset="0"/>
                <a:cs typeface="Arial" panose="020B0604020202020204" pitchFamily="34" charset="0"/>
              </a:rPr>
              <a:t>contract</a:t>
            </a:r>
          </a:p>
          <a:p>
            <a:pPr marL="285750" indent="-285750">
              <a:buFont typeface="Arial" panose="020B0604020202020204" pitchFamily="34" charset="0"/>
              <a:buChar char="•"/>
            </a:pPr>
            <a:r>
              <a:rPr lang="en-US" sz="1400" b="0" dirty="0" smtClean="0">
                <a:solidFill>
                  <a:schemeClr val="bg1"/>
                </a:solidFill>
                <a:latin typeface="Arial" panose="020B0604020202020204" pitchFamily="34" charset="0"/>
                <a:cs typeface="Arial" panose="020B0604020202020204" pitchFamily="34" charset="0"/>
              </a:rPr>
              <a:t>The </a:t>
            </a:r>
            <a:r>
              <a:rPr lang="en-US" sz="1400" b="0" dirty="0">
                <a:solidFill>
                  <a:schemeClr val="bg1"/>
                </a:solidFill>
                <a:latin typeface="Arial" panose="020B0604020202020204" pitchFamily="34" charset="0"/>
                <a:cs typeface="Arial" panose="020B0604020202020204" pitchFamily="34" charset="0"/>
              </a:rPr>
              <a:t>psychological contract underlying the employment relationship reflects certain assumptions and expectations about what managers and workers have to give and are prepared to </a:t>
            </a:r>
            <a:r>
              <a:rPr lang="en-US" sz="1400" b="0" dirty="0" smtClean="0">
                <a:solidFill>
                  <a:schemeClr val="bg1"/>
                </a:solidFill>
                <a:latin typeface="Arial" panose="020B0604020202020204" pitchFamily="34" charset="0"/>
                <a:cs typeface="Arial" panose="020B0604020202020204" pitchFamily="34" charset="0"/>
              </a:rPr>
              <a:t>provide.</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way individuals are expected to execute their work (including flexibility and multi-skilling), how performance expectations are articulated and communicated, how work is structured, and how people are managed have a significant influence on the employment relationship.</a:t>
            </a:r>
          </a:p>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7</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600" y="4896050"/>
            <a:ext cx="3436519" cy="1921641"/>
          </a:xfrm>
          <a:prstGeom prst="rect">
            <a:avLst/>
          </a:prstGeom>
        </p:spPr>
      </p:pic>
    </p:spTree>
    <p:extLst>
      <p:ext uri="{BB962C8B-B14F-4D97-AF65-F5344CB8AC3E}">
        <p14:creationId xmlns:p14="http://schemas.microsoft.com/office/powerpoint/2010/main" val="1810272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8" name="Rectangle 7"/>
          <p:cNvSpPr/>
          <p:nvPr/>
        </p:nvSpPr>
        <p:spPr>
          <a:xfrm>
            <a:off x="161838" y="866894"/>
            <a:ext cx="4005214" cy="338554"/>
          </a:xfrm>
          <a:prstGeom prst="rect">
            <a:avLst/>
          </a:prstGeom>
        </p:spPr>
        <p:txBody>
          <a:bodyPr wrap="square">
            <a:spAutoFit/>
          </a:bodyPr>
          <a:lstStyle/>
          <a:p>
            <a:r>
              <a:rPr lang="en-US" sz="1600" b="1" dirty="0">
                <a:solidFill>
                  <a:schemeClr val="bg1"/>
                </a:solidFill>
                <a:latin typeface="Arial" panose="020B0604020202020204" pitchFamily="34" charset="0"/>
                <a:cs typeface="Arial" panose="020B0604020202020204" pitchFamily="34" charset="0"/>
              </a:rPr>
              <a:t>Managing the employment relationship</a:t>
            </a:r>
          </a:p>
        </p:txBody>
      </p:sp>
      <p:sp>
        <p:nvSpPr>
          <p:cNvPr id="9" name="Rectangle 8"/>
          <p:cNvSpPr/>
          <p:nvPr/>
        </p:nvSpPr>
        <p:spPr>
          <a:xfrm>
            <a:off x="161838" y="1236226"/>
            <a:ext cx="10170881" cy="1015663"/>
          </a:xfrm>
          <a:prstGeom prst="rect">
            <a:avLst/>
          </a:prstGeom>
        </p:spPr>
        <p:txBody>
          <a:bodyPr wrap="square">
            <a:spAutoFit/>
          </a:bodyPr>
          <a:lstStyle/>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The </a:t>
            </a:r>
            <a:r>
              <a:rPr lang="en-US" sz="1400" dirty="0">
                <a:solidFill>
                  <a:schemeClr val="bg1"/>
                </a:solidFill>
                <a:latin typeface="Arial" panose="020B0604020202020204" pitchFamily="34" charset="0"/>
                <a:cs typeface="Arial" panose="020B0604020202020204" pitchFamily="34" charset="0"/>
              </a:rPr>
              <a:t>work relationship's dynamic and frequently ambiguous nature makes it challenging to manage. Compounding the issue is the diversity of elements that impact the contract – the organization's culture, management style, values professed and </a:t>
            </a:r>
            <a:r>
              <a:rPr lang="en-US" sz="1400" dirty="0" smtClean="0">
                <a:solidFill>
                  <a:schemeClr val="bg1"/>
                </a:solidFill>
                <a:latin typeface="Arial" panose="020B0604020202020204" pitchFamily="34" charset="0"/>
                <a:cs typeface="Arial" panose="020B0604020202020204" pitchFamily="34" charset="0"/>
              </a:rPr>
              <a:t>practiced, </a:t>
            </a:r>
            <a:r>
              <a:rPr lang="en-US" sz="1400" dirty="0">
                <a:solidFill>
                  <a:schemeClr val="bg1"/>
                </a:solidFill>
                <a:latin typeface="Arial" panose="020B0604020202020204" pitchFamily="34" charset="0"/>
                <a:cs typeface="Arial" panose="020B0604020202020204" pitchFamily="34" charset="0"/>
              </a:rPr>
              <a:t>the atmosphere of trust, daily interactions between employees and managers, and HR regulations and procedures</a:t>
            </a:r>
            <a:r>
              <a:rPr lang="en-US" dirty="0"/>
              <a:t>.</a:t>
            </a:r>
          </a:p>
        </p:txBody>
      </p:sp>
      <p:sp>
        <p:nvSpPr>
          <p:cNvPr id="10" name="Rectangle 9"/>
          <p:cNvSpPr/>
          <p:nvPr/>
        </p:nvSpPr>
        <p:spPr>
          <a:xfrm>
            <a:off x="161838" y="2282667"/>
            <a:ext cx="6096000" cy="307777"/>
          </a:xfrm>
          <a:prstGeom prst="rect">
            <a:avLst/>
          </a:prstGeom>
        </p:spPr>
        <p:txBody>
          <a:bodyPr>
            <a:spAutoFit/>
          </a:bodyPr>
          <a:lstStyle/>
          <a:p>
            <a:r>
              <a:rPr lang="en-US" sz="1400" b="1" dirty="0">
                <a:solidFill>
                  <a:schemeClr val="bg1"/>
                </a:solidFill>
                <a:latin typeface="Arial" panose="020B0604020202020204" pitchFamily="34" charset="0"/>
                <a:cs typeface="Arial" panose="020B0604020202020204" pitchFamily="34" charset="0"/>
              </a:rPr>
              <a:t>Creating a high-trust workplace</a:t>
            </a:r>
          </a:p>
        </p:txBody>
      </p:sp>
      <p:sp>
        <p:nvSpPr>
          <p:cNvPr id="11" name="Rectangle 10"/>
          <p:cNvSpPr/>
          <p:nvPr/>
        </p:nvSpPr>
        <p:spPr>
          <a:xfrm>
            <a:off x="526869" y="2564526"/>
            <a:ext cx="6096000" cy="738664"/>
          </a:xfrm>
          <a:prstGeom prst="rect">
            <a:avLst/>
          </a:prstGeom>
        </p:spPr>
        <p:txBody>
          <a:bodyPr>
            <a:spAutoFit/>
          </a:bodyPr>
          <a:lstStyle/>
          <a:p>
            <a:pPr marL="285750" indent="-285750">
              <a:buFont typeface="Wingdings" panose="05000000000000000000" pitchFamily="2" charset="2"/>
              <a:buChar char="ü"/>
            </a:pPr>
            <a:r>
              <a:rPr lang="en-US" sz="1400" dirty="0">
                <a:solidFill>
                  <a:schemeClr val="bg1"/>
                </a:solidFill>
                <a:latin typeface="Arial" panose="020B0604020202020204" pitchFamily="34" charset="0"/>
                <a:cs typeface="Arial" panose="020B0604020202020204" pitchFamily="34" charset="0"/>
              </a:rPr>
              <a:t>High levels of trust between employees and management </a:t>
            </a:r>
            <a:r>
              <a:rPr lang="en-US" sz="1400" dirty="0" smtClean="0">
                <a:solidFill>
                  <a:schemeClr val="bg1"/>
                </a:solidFill>
                <a:latin typeface="Arial" panose="020B0604020202020204" pitchFamily="34" charset="0"/>
                <a:cs typeface="Arial" panose="020B0604020202020204" pitchFamily="34" charset="0"/>
              </a:rPr>
              <a:t>characterize </a:t>
            </a:r>
            <a:r>
              <a:rPr lang="en-US" sz="1400" dirty="0">
                <a:solidFill>
                  <a:schemeClr val="bg1"/>
                </a:solidFill>
                <a:latin typeface="Arial" panose="020B0604020202020204" pitchFamily="34" charset="0"/>
                <a:cs typeface="Arial" panose="020B0604020202020204" pitchFamily="34" charset="0"/>
              </a:rPr>
              <a:t>a high trust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The foundation of a successful working partnership is built on mutual trust.</a:t>
            </a:r>
          </a:p>
        </p:txBody>
      </p:sp>
      <p:sp>
        <p:nvSpPr>
          <p:cNvPr id="12" name="Rectangle 11"/>
          <p:cNvSpPr/>
          <p:nvPr/>
        </p:nvSpPr>
        <p:spPr>
          <a:xfrm>
            <a:off x="357052" y="3722302"/>
            <a:ext cx="6096000" cy="1384995"/>
          </a:xfrm>
          <a:prstGeom prst="rect">
            <a:avLst/>
          </a:prstGeom>
        </p:spPr>
        <p:txBody>
          <a:bodyPr>
            <a:spAutoFit/>
          </a:bodyPr>
          <a:lstStyle/>
          <a:p>
            <a:r>
              <a:rPr lang="en-US" sz="1400" dirty="0">
                <a:solidFill>
                  <a:schemeClr val="bg1"/>
                </a:solidFill>
                <a:latin typeface="Arial" panose="020B0604020202020204" pitchFamily="34" charset="0"/>
                <a:cs typeface="Arial" panose="020B0604020202020204" pitchFamily="34" charset="0"/>
              </a:rPr>
              <a:t>Employees are more inclined to trust management when the latter</a:t>
            </a:r>
            <a:r>
              <a:rPr lang="en-US" sz="1400" dirty="0" smtClean="0">
                <a:solidFill>
                  <a:schemeClr val="bg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think </a:t>
            </a:r>
            <a:r>
              <a:rPr lang="en-US" sz="1400" dirty="0">
                <a:solidFill>
                  <a:schemeClr val="bg1"/>
                </a:solidFill>
                <a:latin typeface="Arial" panose="020B0604020202020204" pitchFamily="34" charset="0"/>
                <a:cs typeface="Arial" panose="020B0604020202020204" pitchFamily="34" charset="0"/>
              </a:rPr>
              <a:t>that management means what it says; </a:t>
            </a:r>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see </a:t>
            </a:r>
            <a:r>
              <a:rPr lang="en-US" sz="1400" dirty="0">
                <a:solidFill>
                  <a:schemeClr val="bg1"/>
                </a:solidFill>
                <a:latin typeface="Arial" panose="020B0604020202020204" pitchFamily="34" charset="0"/>
                <a:cs typeface="Arial" panose="020B0604020202020204" pitchFamily="34" charset="0"/>
              </a:rPr>
              <a:t>that management does what it says it will do – matching the action to the words; </a:t>
            </a:r>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understand </a:t>
            </a:r>
            <a:r>
              <a:rPr lang="en-US" sz="1400" dirty="0">
                <a:solidFill>
                  <a:schemeClr val="bg1"/>
                </a:solidFill>
                <a:latin typeface="Arial" panose="020B0604020202020204" pitchFamily="34" charset="0"/>
                <a:cs typeface="Arial" panose="020B0604020202020204" pitchFamily="34" charset="0"/>
              </a:rPr>
              <a:t>from experience that management 'delivers the deal - it keeps its word and fulfils its half of the agreement';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913" y="3945057"/>
            <a:ext cx="4838087" cy="2912943"/>
          </a:xfrm>
          <a:prstGeom prst="rect">
            <a:avLst/>
          </a:prstGeom>
        </p:spPr>
      </p:pic>
    </p:spTree>
    <p:extLst>
      <p:ext uri="{BB962C8B-B14F-4D97-AF65-F5344CB8AC3E}">
        <p14:creationId xmlns:p14="http://schemas.microsoft.com/office/powerpoint/2010/main" val="1257784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solidFill>
                  <a:schemeClr val="bg1"/>
                </a:solidFill>
                <a:latin typeface="Arial" panose="020B0604020202020204" pitchFamily="34" charset="0"/>
                <a:cs typeface="Arial" panose="020B0604020202020204" pitchFamily="34" charset="0"/>
              </a:rPr>
              <a:t>Unitary and pluralistic relationship</a:t>
            </a:r>
            <a:endParaRPr lang="en-US" sz="3600" dirty="0">
              <a:solidFill>
                <a:schemeClr val="bg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lstStyle/>
          <a:p>
            <a:r>
              <a:rPr lang="en-US" dirty="0">
                <a:solidFill>
                  <a:schemeClr val="bg1"/>
                </a:solidFill>
              </a:rPr>
              <a:t>What is </a:t>
            </a:r>
            <a:r>
              <a:rPr lang="en-US" dirty="0" err="1">
                <a:solidFill>
                  <a:schemeClr val="bg1"/>
                </a:solidFill>
              </a:rPr>
              <a:t>Unitarism</a:t>
            </a:r>
            <a:r>
              <a:rPr lang="en-US" dirty="0">
                <a:solidFill>
                  <a:schemeClr val="bg1"/>
                </a:solidFill>
              </a:rPr>
              <a:t>?</a:t>
            </a:r>
          </a:p>
        </p:txBody>
      </p:sp>
      <p:sp>
        <p:nvSpPr>
          <p:cNvPr id="4" name="Content Placeholder 3"/>
          <p:cNvSpPr>
            <a:spLocks noGrp="1"/>
          </p:cNvSpPr>
          <p:nvPr>
            <p:ph sz="half" idx="2"/>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Employees in an organization's leadership should have a common focus on the company's long-term goals as expressed via </a:t>
            </a:r>
            <a:r>
              <a:rPr lang="en-US" sz="1400" dirty="0" err="1">
                <a:solidFill>
                  <a:schemeClr val="bg1"/>
                </a:solidFill>
                <a:latin typeface="Arial" panose="020B0604020202020204" pitchFamily="34" charset="0"/>
                <a:cs typeface="Arial" panose="020B0604020202020204" pitchFamily="34" charset="0"/>
              </a:rPr>
              <a:t>unitarism</a:t>
            </a:r>
            <a:r>
              <a:rPr lang="en-US" sz="1400" dirty="0">
                <a:solidFill>
                  <a:schemeClr val="bg1"/>
                </a:solidFill>
                <a:latin typeface="Arial" panose="020B0604020202020204" pitchFamily="34" charset="0"/>
                <a:cs typeface="Arial" panose="020B0604020202020204" pitchFamily="34" charset="0"/>
              </a:rPr>
              <a:t>. In other words, the corporation thinks that management and employees are all working together for the good of the business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Unitarianism sees the entire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as a giant family, with everyone working toward the same goal and achieving it together</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In </a:t>
            </a:r>
            <a:r>
              <a:rPr lang="en-US" sz="1400" dirty="0">
                <a:solidFill>
                  <a:schemeClr val="bg1"/>
                </a:solidFill>
                <a:latin typeface="Arial" panose="020B0604020202020204" pitchFamily="34" charset="0"/>
                <a:cs typeface="Arial" panose="020B0604020202020204" pitchFamily="34" charset="0"/>
              </a:rPr>
              <a:t>addition, this position is paternalistic and assumes the loyalty of the employees as a result.</a:t>
            </a:r>
          </a:p>
        </p:txBody>
      </p:sp>
      <p:sp>
        <p:nvSpPr>
          <p:cNvPr id="5" name="Text Placeholder 4"/>
          <p:cNvSpPr>
            <a:spLocks noGrp="1"/>
          </p:cNvSpPr>
          <p:nvPr>
            <p:ph type="body" sz="quarter" idx="3"/>
          </p:nvPr>
        </p:nvSpPr>
        <p:spPr/>
        <p:txBody>
          <a:bodyPr/>
          <a:lstStyle/>
          <a:p>
            <a:r>
              <a:rPr lang="en-US" dirty="0">
                <a:solidFill>
                  <a:schemeClr val="bg1"/>
                </a:solidFill>
              </a:rPr>
              <a:t>What is Pluralism?</a:t>
            </a:r>
          </a:p>
        </p:txBody>
      </p:sp>
      <p:sp>
        <p:nvSpPr>
          <p:cNvPr id="6" name="Content Placeholder 5"/>
          <p:cNvSpPr>
            <a:spLocks noGrp="1"/>
          </p:cNvSpPr>
          <p:nvPr>
            <p:ph sz="quarter" idx="4"/>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Assuming that diverse groups of employees have distinct needs and desires is known as pluralism</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Pluralism rejects the idea that management has all the authority. It suggests that power should not be concentrated in a few persons' hands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As a result of pluralism, employees are given the opportunity to express their views</a:t>
            </a:r>
            <a:r>
              <a:rPr lang="en-US" sz="1400" dirty="0" smtClean="0">
                <a:solidFill>
                  <a:schemeClr val="bg1"/>
                </a:solidFill>
                <a:latin typeface="Arial" panose="020B0604020202020204" pitchFamily="34" charset="0"/>
                <a:cs typeface="Arial" panose="020B0604020202020204" pitchFamily="34" charset="0"/>
              </a:rPr>
              <a:t>.</a:t>
            </a:r>
          </a:p>
          <a:p>
            <a:endParaRPr lang="en-US" sz="1400" dirty="0" smtClean="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It is also important to note that pluralism is not paternalistic; hence, it does not require the allegiance of its workers.</a:t>
            </a: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9</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4932" y="5120640"/>
            <a:ext cx="6165668" cy="1737360"/>
          </a:xfrm>
          <a:prstGeom prst="rect">
            <a:avLst/>
          </a:prstGeom>
        </p:spPr>
      </p:pic>
    </p:spTree>
    <p:extLst>
      <p:ext uri="{BB962C8B-B14F-4D97-AF65-F5344CB8AC3E}">
        <p14:creationId xmlns:p14="http://schemas.microsoft.com/office/powerpoint/2010/main" val="68092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latin typeface="Arial" panose="020B0604020202020204" pitchFamily="34" charset="0"/>
                <a:cs typeface="Arial" panose="020B0604020202020204" pitchFamily="34" charset="0"/>
              </a:rPr>
              <a:t>Unitary and pluralistic </a:t>
            </a:r>
            <a:r>
              <a:rPr lang="en-US" dirty="0" smtClean="0">
                <a:solidFill>
                  <a:schemeClr val="bg1"/>
                </a:solidFill>
                <a:latin typeface="Arial" panose="020B0604020202020204" pitchFamily="34" charset="0"/>
                <a:cs typeface="Arial" panose="020B0604020202020204" pitchFamily="34" charset="0"/>
              </a:rPr>
              <a:t>difference</a:t>
            </a:r>
            <a:endParaRPr lang="en-US" dirty="0">
              <a:solidFill>
                <a:schemeClr val="bg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lstStyle/>
          <a:p>
            <a:r>
              <a:rPr lang="en-US" dirty="0" err="1" smtClean="0">
                <a:solidFill>
                  <a:schemeClr val="bg1"/>
                </a:solidFill>
                <a:latin typeface="Arial" panose="020B0604020202020204" pitchFamily="34" charset="0"/>
                <a:cs typeface="Arial" panose="020B0604020202020204" pitchFamily="34" charset="0"/>
              </a:rPr>
              <a:t>Unitarism</a:t>
            </a:r>
            <a:endParaRPr lang="en-US" dirty="0">
              <a:solidFill>
                <a:schemeClr val="bg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promotes the shared interests of all members of an </a:t>
            </a:r>
            <a:r>
              <a:rPr lang="en-US" sz="1400" dirty="0" smtClean="0">
                <a:solidFill>
                  <a:schemeClr val="bg1"/>
                </a:solidFill>
                <a:latin typeface="Arial" panose="020B0604020202020204" pitchFamily="34" charset="0"/>
                <a:cs typeface="Arial" panose="020B0604020202020204" pitchFamily="34" charset="0"/>
              </a:rPr>
              <a:t>organization.</a:t>
            </a:r>
            <a:endParaRPr lang="en-US" sz="1400" dirty="0" smtClean="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it is a principle of </a:t>
            </a:r>
            <a:r>
              <a:rPr lang="en-US" sz="1400" dirty="0" err="1">
                <a:solidFill>
                  <a:schemeClr val="bg1"/>
                </a:solidFill>
                <a:latin typeface="Arial" panose="020B0604020202020204" pitchFamily="34" charset="0"/>
                <a:cs typeface="Arial" panose="020B0604020202020204" pitchFamily="34" charset="0"/>
              </a:rPr>
              <a:t>unitarianism</a:t>
            </a:r>
            <a:r>
              <a:rPr lang="en-US" sz="1400" dirty="0">
                <a:solidFill>
                  <a:schemeClr val="bg1"/>
                </a:solidFill>
                <a:latin typeface="Arial" panose="020B0604020202020204" pitchFamily="34" charset="0"/>
                <a:cs typeface="Arial" panose="020B0604020202020204" pitchFamily="34" charset="0"/>
              </a:rPr>
              <a:t> that all employees have the same set of aims and </a:t>
            </a:r>
            <a:r>
              <a:rPr lang="en-US" sz="1400" dirty="0" smtClean="0">
                <a:solidFill>
                  <a:schemeClr val="bg1"/>
                </a:solidFill>
                <a:latin typeface="Arial" panose="020B0604020202020204" pitchFamily="34" charset="0"/>
                <a:cs typeface="Arial" panose="020B0604020202020204" pitchFamily="34" charset="0"/>
              </a:rPr>
              <a:t>interests.</a:t>
            </a:r>
          </a:p>
          <a:p>
            <a:r>
              <a:rPr lang="en-US" sz="1400" dirty="0">
                <a:solidFill>
                  <a:schemeClr val="bg1"/>
                </a:solidFill>
                <a:latin typeface="Arial" panose="020B0604020202020204" pitchFamily="34" charset="0"/>
                <a:cs typeface="Arial" panose="020B0604020202020204" pitchFamily="34" charset="0"/>
              </a:rPr>
              <a:t>Conflicts are seen </a:t>
            </a:r>
            <a:r>
              <a:rPr lang="en-US" sz="1400" dirty="0" smtClean="0">
                <a:solidFill>
                  <a:schemeClr val="bg1"/>
                </a:solidFill>
                <a:latin typeface="Arial" panose="020B0604020202020204" pitchFamily="34" charset="0"/>
                <a:cs typeface="Arial" panose="020B0604020202020204" pitchFamily="34" charset="0"/>
              </a:rPr>
              <a:t>by </a:t>
            </a:r>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as symptoms of a system that isn't working effectively</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Taking </a:t>
            </a:r>
            <a:r>
              <a:rPr lang="en-US" sz="1400" dirty="0">
                <a:solidFill>
                  <a:schemeClr val="bg1"/>
                </a:solidFill>
                <a:latin typeface="Arial" panose="020B0604020202020204" pitchFamily="34" charset="0"/>
                <a:cs typeface="Arial" panose="020B0604020202020204" pitchFamily="34" charset="0"/>
              </a:rPr>
              <a:t>a paternalistic attitude and expecting employees to be loyal is at the heart of the </a:t>
            </a:r>
            <a:r>
              <a:rPr lang="en-US" sz="1400" dirty="0" err="1">
                <a:solidFill>
                  <a:schemeClr val="bg1"/>
                </a:solidFill>
                <a:latin typeface="Arial" panose="020B0604020202020204" pitchFamily="34" charset="0"/>
                <a:cs typeface="Arial" panose="020B0604020202020204" pitchFamily="34" charset="0"/>
              </a:rPr>
              <a:t>unitarism</a:t>
            </a:r>
            <a:r>
              <a:rPr lang="en-US" sz="1400" dirty="0">
                <a:solidFill>
                  <a:schemeClr val="bg1"/>
                </a:solidFill>
                <a:latin typeface="Arial" panose="020B0604020202020204" pitchFamily="34" charset="0"/>
                <a:cs typeface="Arial" panose="020B0604020202020204" pitchFamily="34" charset="0"/>
              </a:rPr>
              <a:t> philosophy.</a:t>
            </a:r>
          </a:p>
          <a:p>
            <a:endParaRPr lang="en-US" sz="1400" dirty="0">
              <a:solidFill>
                <a:schemeClr val="bg1"/>
              </a:solidFill>
              <a:latin typeface="Arial" panose="020B0604020202020204" pitchFamily="34" charset="0"/>
              <a:cs typeface="Arial" panose="020B0604020202020204" pitchFamily="34" charset="0"/>
            </a:endParaRPr>
          </a:p>
        </p:txBody>
      </p:sp>
      <p:sp>
        <p:nvSpPr>
          <p:cNvPr id="5" name="Text Placeholder 4"/>
          <p:cNvSpPr>
            <a:spLocks noGrp="1"/>
          </p:cNvSpPr>
          <p:nvPr>
            <p:ph type="body" sz="quarter" idx="3"/>
          </p:nvPr>
        </p:nvSpPr>
        <p:spPr/>
        <p:txBody>
          <a:bodyPr/>
          <a:lstStyle/>
          <a:p>
            <a:r>
              <a:rPr lang="en-US" dirty="0" smtClean="0">
                <a:solidFill>
                  <a:schemeClr val="bg1"/>
                </a:solidFill>
              </a:rPr>
              <a:t>Pluralism  </a:t>
            </a:r>
            <a:endParaRPr lang="en-US" dirty="0">
              <a:solidFill>
                <a:schemeClr val="bg1"/>
              </a:solidFill>
            </a:endParaRPr>
          </a:p>
        </p:txBody>
      </p:sp>
      <p:sp>
        <p:nvSpPr>
          <p:cNvPr id="6" name="Content Placeholder 5"/>
          <p:cNvSpPr>
            <a:spLocks noGrp="1"/>
          </p:cNvSpPr>
          <p:nvPr>
            <p:ph sz="quarter" idx="4"/>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While </a:t>
            </a:r>
            <a:r>
              <a:rPr lang="en-US" sz="1400" dirty="0" smtClean="0">
                <a:solidFill>
                  <a:schemeClr val="bg1"/>
                </a:solidFill>
                <a:latin typeface="Arial" panose="020B0604020202020204" pitchFamily="34" charset="0"/>
                <a:cs typeface="Arial" panose="020B0604020202020204" pitchFamily="34" charset="0"/>
              </a:rPr>
              <a:t>preferring </a:t>
            </a:r>
            <a:r>
              <a:rPr lang="en-US" sz="1400" dirty="0">
                <a:solidFill>
                  <a:schemeClr val="bg1"/>
                </a:solidFill>
                <a:latin typeface="Arial" panose="020B0604020202020204" pitchFamily="34" charset="0"/>
                <a:cs typeface="Arial" panose="020B0604020202020204" pitchFamily="34" charset="0"/>
              </a:rPr>
              <a:t>to see an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from the standpoint that it is made up of several groups, each with their own unique set of goals and objectives, is an example of pluralism</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Pluralism implies that no one's ambitions or interests are at odds with one another</a:t>
            </a:r>
            <a:r>
              <a:rPr lang="en-US" sz="1400" dirty="0" smtClean="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 </a:t>
            </a:r>
            <a:endParaRPr lang="en-US" sz="1400" dirty="0" smtClean="0">
              <a:solidFill>
                <a:schemeClr val="bg1"/>
              </a:solidFill>
              <a:latin typeface="Arial" panose="020B0604020202020204" pitchFamily="34" charset="0"/>
              <a:cs typeface="Arial" panose="020B0604020202020204" pitchFamily="34" charset="0"/>
            </a:endParaRPr>
          </a:p>
          <a:p>
            <a:r>
              <a:rPr lang="en-US" sz="1400" dirty="0" smtClean="0">
                <a:solidFill>
                  <a:schemeClr val="bg1"/>
                </a:solidFill>
                <a:latin typeface="Arial" panose="020B0604020202020204" pitchFamily="34" charset="0"/>
                <a:cs typeface="Arial" panose="020B0604020202020204" pitchFamily="34" charset="0"/>
              </a:rPr>
              <a:t>Pluralism </a:t>
            </a:r>
            <a:r>
              <a:rPr lang="en-US" sz="1400" dirty="0">
                <a:solidFill>
                  <a:schemeClr val="bg1"/>
                </a:solidFill>
                <a:latin typeface="Arial" panose="020B0604020202020204" pitchFamily="34" charset="0"/>
                <a:cs typeface="Arial" panose="020B0604020202020204" pitchFamily="34" charset="0"/>
              </a:rPr>
              <a:t>accepts and even encourages differences of opinion.</a:t>
            </a:r>
          </a:p>
          <a:p>
            <a:r>
              <a:rPr lang="en-US" sz="1400" dirty="0">
                <a:solidFill>
                  <a:schemeClr val="bg1"/>
                </a:solidFill>
                <a:latin typeface="Arial" panose="020B0604020202020204" pitchFamily="34" charset="0"/>
                <a:cs typeface="Arial" panose="020B0604020202020204" pitchFamily="34" charset="0"/>
              </a:rPr>
              <a:t>A paternalistic attitude is absent from pluralism, and employees are not expected to pledge allegiance to it.</a:t>
            </a:r>
            <a:endParaRPr lang="en-US" sz="1400" dirty="0" smtClean="0">
              <a:solidFill>
                <a:schemeClr val="bg1"/>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10</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19625"/>
            <a:ext cx="2047875" cy="2238375"/>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9775" y="5067300"/>
            <a:ext cx="2562225" cy="1790700"/>
          </a:xfrm>
          <a:prstGeom prst="rect">
            <a:avLst/>
          </a:prstGeom>
        </p:spPr>
      </p:pic>
    </p:spTree>
    <p:extLst>
      <p:ext uri="{BB962C8B-B14F-4D97-AF65-F5344CB8AC3E}">
        <p14:creationId xmlns:p14="http://schemas.microsoft.com/office/powerpoint/2010/main" val="1546536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30782" y="0"/>
            <a:ext cx="5157787" cy="823912"/>
          </a:xfrm>
        </p:spPr>
        <p:txBody>
          <a:bodyPr>
            <a:normAutofit/>
          </a:bodyPr>
          <a:lstStyle/>
          <a:p>
            <a:r>
              <a:rPr lang="en-US" sz="2000" dirty="0" err="1" smtClean="0">
                <a:solidFill>
                  <a:schemeClr val="bg1"/>
                </a:solidFill>
                <a:latin typeface="Arial" panose="020B0604020202020204" pitchFamily="34" charset="0"/>
                <a:cs typeface="Arial" panose="020B0604020202020204" pitchFamily="34" charset="0"/>
              </a:rPr>
              <a:t>Unitarism</a:t>
            </a:r>
            <a:r>
              <a:rPr lang="en-US" sz="2000" dirty="0" smtClean="0">
                <a:solidFill>
                  <a:schemeClr val="bg1"/>
                </a:solidFill>
                <a:latin typeface="Arial" panose="020B0604020202020204" pitchFamily="34" charset="0"/>
                <a:cs typeface="Arial" panose="020B0604020202020204" pitchFamily="34" charset="0"/>
              </a:rPr>
              <a:t> vs pluralism advantages</a:t>
            </a:r>
            <a:endParaRPr lang="en-US" sz="2000" dirty="0">
              <a:solidFill>
                <a:schemeClr val="bg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43398" y="1081223"/>
            <a:ext cx="5157787" cy="5032193"/>
          </a:xfrm>
        </p:spPr>
        <p:txBody>
          <a:bodyPr>
            <a:normAutofit/>
          </a:bodyPr>
          <a:lstStyle/>
          <a:p>
            <a:pPr marL="0" indent="0">
              <a:buNone/>
            </a:pPr>
            <a:r>
              <a:rPr lang="en-US" sz="1600" b="1" dirty="0" err="1" smtClean="0">
                <a:solidFill>
                  <a:schemeClr val="bg1"/>
                </a:solidFill>
                <a:latin typeface="Arial" panose="020B0604020202020204" pitchFamily="34" charset="0"/>
                <a:cs typeface="Arial" panose="020B0604020202020204" pitchFamily="34" charset="0"/>
              </a:rPr>
              <a:t>Unitarism</a:t>
            </a:r>
            <a:r>
              <a:rPr lang="en-US" sz="1600" b="1" dirty="0" smtClean="0">
                <a:solidFill>
                  <a:schemeClr val="bg1"/>
                </a:solidFill>
                <a:latin typeface="Arial" panose="020B0604020202020204" pitchFamily="34" charset="0"/>
                <a:cs typeface="Arial" panose="020B0604020202020204" pitchFamily="34" charset="0"/>
              </a:rPr>
              <a:t> </a:t>
            </a:r>
          </a:p>
          <a:p>
            <a:r>
              <a:rPr lang="en-US" sz="1400" dirty="0" smtClean="0">
                <a:solidFill>
                  <a:schemeClr val="bg1"/>
                </a:solidFill>
                <a:latin typeface="Arial" panose="020B0604020202020204" pitchFamily="34" charset="0"/>
                <a:cs typeface="Arial" panose="020B0604020202020204" pitchFamily="34" charset="0"/>
              </a:rPr>
              <a:t>The </a:t>
            </a:r>
            <a:r>
              <a:rPr lang="en-US" sz="1400" dirty="0" err="1">
                <a:solidFill>
                  <a:schemeClr val="bg1"/>
                </a:solidFill>
                <a:latin typeface="Arial" panose="020B0604020202020204" pitchFamily="34" charset="0"/>
                <a:cs typeface="Arial" panose="020B0604020202020204" pitchFamily="34" charset="0"/>
              </a:rPr>
              <a:t>unitarist</a:t>
            </a:r>
            <a:r>
              <a:rPr lang="en-US" sz="1400" dirty="0">
                <a:solidFill>
                  <a:schemeClr val="bg1"/>
                </a:solidFill>
                <a:latin typeface="Arial" panose="020B0604020202020204" pitchFamily="34" charset="0"/>
                <a:cs typeface="Arial" panose="020B0604020202020204" pitchFamily="34" charset="0"/>
              </a:rPr>
              <a:t> approach has the advantage of taking into account the interests of both employers and employees, as well as other stakeholders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a:t>
            </a:r>
            <a:r>
              <a:rPr lang="en-US" sz="1400" dirty="0" err="1">
                <a:solidFill>
                  <a:schemeClr val="bg1"/>
                </a:solidFill>
                <a:latin typeface="Arial" panose="020B0604020202020204" pitchFamily="34" charset="0"/>
                <a:cs typeface="Arial" panose="020B0604020202020204" pitchFamily="34" charset="0"/>
              </a:rPr>
              <a:t>unitarist</a:t>
            </a:r>
            <a:r>
              <a:rPr lang="en-US" sz="1400" dirty="0">
                <a:solidFill>
                  <a:schemeClr val="bg1"/>
                </a:solidFill>
                <a:latin typeface="Arial" panose="020B0604020202020204" pitchFamily="34" charset="0"/>
                <a:cs typeface="Arial" panose="020B0604020202020204" pitchFamily="34" charset="0"/>
              </a:rPr>
              <a:t> approach also highlights the importance of managers in creating win-win scenarios for both people and </a:t>
            </a:r>
            <a:r>
              <a:rPr lang="en-US" sz="1400" dirty="0" err="1">
                <a:solidFill>
                  <a:schemeClr val="bg1"/>
                </a:solidFill>
                <a:latin typeface="Arial" panose="020B0604020202020204" pitchFamily="34" charset="0"/>
                <a:cs typeface="Arial" panose="020B0604020202020204" pitchFamily="34" charset="0"/>
              </a:rPr>
              <a:t>organisations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Unitarians think that all parties are reasonable and that they may find common ground</a:t>
            </a:r>
            <a:r>
              <a:rPr lang="en-US" sz="1400" dirty="0" smtClean="0">
                <a:solidFill>
                  <a:schemeClr val="bg1"/>
                </a:solidFill>
                <a:latin typeface="Arial" panose="020B0604020202020204" pitchFamily="34" charset="0"/>
                <a:cs typeface="Arial" panose="020B0604020202020204" pitchFamily="34" charset="0"/>
              </a:rPr>
              <a:t>.</a:t>
            </a:r>
          </a:p>
          <a:p>
            <a:pPr marL="0" indent="0">
              <a:buNone/>
            </a:pPr>
            <a:r>
              <a:rPr lang="en-US" sz="1600" b="1" dirty="0" smtClean="0">
                <a:solidFill>
                  <a:schemeClr val="bg1"/>
                </a:solidFill>
                <a:latin typeface="Arial" panose="020B0604020202020204" pitchFamily="34" charset="0"/>
                <a:cs typeface="Arial" panose="020B0604020202020204" pitchFamily="34" charset="0"/>
              </a:rPr>
              <a:t>Pluralism </a:t>
            </a:r>
          </a:p>
          <a:p>
            <a:r>
              <a:rPr lang="en-US" sz="1400" dirty="0">
                <a:solidFill>
                  <a:schemeClr val="bg1"/>
                </a:solidFill>
                <a:latin typeface="Arial" panose="020B0604020202020204" pitchFamily="34" charset="0"/>
                <a:cs typeface="Arial" panose="020B0604020202020204" pitchFamily="34" charset="0"/>
              </a:rPr>
              <a:t>A conflict management strategy is used by the pluralist perspective to involve conflicting parties so that resolutions may be considered and put into </a:t>
            </a:r>
            <a:r>
              <a:rPr lang="en-US" sz="1400" dirty="0" smtClean="0">
                <a:solidFill>
                  <a:schemeClr val="bg1"/>
                </a:solidFill>
                <a:latin typeface="Arial" panose="020B0604020202020204" pitchFamily="34" charset="0"/>
                <a:cs typeface="Arial" panose="020B0604020202020204" pitchFamily="34" charset="0"/>
              </a:rPr>
              <a:t>action</a:t>
            </a:r>
          </a:p>
          <a:p>
            <a:r>
              <a:rPr lang="en-US" sz="1400" dirty="0" smtClean="0">
                <a:solidFill>
                  <a:schemeClr val="bg1"/>
                </a:solidFill>
                <a:latin typeface="Arial" panose="020B0604020202020204" pitchFamily="34" charset="0"/>
                <a:cs typeface="Arial" panose="020B0604020202020204" pitchFamily="34" charset="0"/>
              </a:rPr>
              <a:t>Employer </a:t>
            </a:r>
            <a:r>
              <a:rPr lang="en-US" sz="1400" dirty="0">
                <a:solidFill>
                  <a:schemeClr val="bg1"/>
                </a:solidFill>
                <a:latin typeface="Arial" panose="020B0604020202020204" pitchFamily="34" charset="0"/>
                <a:cs typeface="Arial" panose="020B0604020202020204" pitchFamily="34" charset="0"/>
              </a:rPr>
              <a:t>relations strategies may be particularly advantageous to companies and countries with a wide range of cultural and linguistic differences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Because it acknowledges the importance of </a:t>
            </a:r>
            <a:r>
              <a:rPr lang="en-US" sz="1400" dirty="0" err="1">
                <a:solidFill>
                  <a:schemeClr val="bg1"/>
                </a:solidFill>
                <a:latin typeface="Arial" panose="020B0604020202020204" pitchFamily="34" charset="0"/>
                <a:cs typeface="Arial" panose="020B0604020202020204" pitchFamily="34" charset="0"/>
              </a:rPr>
              <a:t>labour</a:t>
            </a:r>
            <a:r>
              <a:rPr lang="en-US" sz="1400" dirty="0">
                <a:solidFill>
                  <a:schemeClr val="bg1"/>
                </a:solidFill>
                <a:latin typeface="Arial" panose="020B0604020202020204" pitchFamily="34" charset="0"/>
                <a:cs typeface="Arial" panose="020B0604020202020204" pitchFamily="34" charset="0"/>
              </a:rPr>
              <a:t> unions in mediating disputes between employees and employers, the pluralist approach is well-suited to collective IR systems.</a:t>
            </a:r>
            <a:endParaRPr lang="en-US" sz="1400" dirty="0" smtClean="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sp>
        <p:nvSpPr>
          <p:cNvPr id="5" name="Text Placeholder 4"/>
          <p:cNvSpPr>
            <a:spLocks noGrp="1"/>
          </p:cNvSpPr>
          <p:nvPr>
            <p:ph type="body" sz="quarter" idx="3"/>
          </p:nvPr>
        </p:nvSpPr>
        <p:spPr>
          <a:xfrm>
            <a:off x="6019005" y="-3945"/>
            <a:ext cx="5183188" cy="823912"/>
          </a:xfrm>
        </p:spPr>
        <p:txBody>
          <a:bodyPr>
            <a:normAutofit/>
          </a:bodyPr>
          <a:lstStyle/>
          <a:p>
            <a:r>
              <a:rPr lang="en-US" sz="2000" dirty="0" err="1" smtClean="0">
                <a:solidFill>
                  <a:schemeClr val="bg1"/>
                </a:solidFill>
                <a:latin typeface="Arial" panose="020B0604020202020204" pitchFamily="34" charset="0"/>
                <a:cs typeface="Arial" panose="020B0604020202020204" pitchFamily="34" charset="0"/>
              </a:rPr>
              <a:t>Unitarism</a:t>
            </a:r>
            <a:r>
              <a:rPr lang="en-US" sz="2000" dirty="0" smtClean="0">
                <a:solidFill>
                  <a:schemeClr val="bg1"/>
                </a:solidFill>
                <a:latin typeface="Arial" panose="020B0604020202020204" pitchFamily="34" charset="0"/>
                <a:cs typeface="Arial" panose="020B0604020202020204" pitchFamily="34" charset="0"/>
              </a:rPr>
              <a:t> vs Pluralism disadvantages </a:t>
            </a:r>
            <a:endParaRPr lang="en-US" sz="2000" dirty="0">
              <a:solidFill>
                <a:schemeClr val="bg1"/>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6019005" y="1081223"/>
            <a:ext cx="5463245" cy="5032194"/>
          </a:xfrm>
        </p:spPr>
        <p:txBody>
          <a:bodyPr>
            <a:normAutofit/>
          </a:bodyPr>
          <a:lstStyle/>
          <a:p>
            <a:pPr marL="0" indent="0">
              <a:buNone/>
            </a:pPr>
            <a:r>
              <a:rPr lang="en-US" sz="1600" b="1" dirty="0" err="1" smtClean="0">
                <a:solidFill>
                  <a:schemeClr val="bg1"/>
                </a:solidFill>
                <a:latin typeface="Arial" panose="020B0604020202020204" pitchFamily="34" charset="0"/>
                <a:cs typeface="Arial" panose="020B0604020202020204" pitchFamily="34" charset="0"/>
              </a:rPr>
              <a:t>Unitarism</a:t>
            </a:r>
            <a:r>
              <a:rPr lang="en-US" sz="1600" b="1" dirty="0" smtClean="0">
                <a:solidFill>
                  <a:schemeClr val="bg1"/>
                </a:solidFill>
                <a:latin typeface="Arial" panose="020B0604020202020204" pitchFamily="34" charset="0"/>
                <a:cs typeface="Arial" panose="020B0604020202020204" pitchFamily="34" charset="0"/>
              </a:rPr>
              <a:t> </a:t>
            </a:r>
          </a:p>
          <a:p>
            <a:r>
              <a:rPr lang="en-US" sz="1400" dirty="0" smtClean="0">
                <a:solidFill>
                  <a:schemeClr val="bg1"/>
                </a:solidFill>
                <a:latin typeface="Arial" panose="020B0604020202020204" pitchFamily="34" charset="0"/>
                <a:cs typeface="Arial" panose="020B0604020202020204" pitchFamily="34" charset="0"/>
              </a:rPr>
              <a:t>An </a:t>
            </a:r>
            <a:r>
              <a:rPr lang="en-US" sz="1400" dirty="0">
                <a:solidFill>
                  <a:schemeClr val="bg1"/>
                </a:solidFill>
                <a:latin typeface="Arial" panose="020B0604020202020204" pitchFamily="34" charset="0"/>
                <a:cs typeface="Arial" panose="020B0604020202020204" pitchFamily="34" charset="0"/>
              </a:rPr>
              <a:t>important </a:t>
            </a:r>
            <a:r>
              <a:rPr lang="en-US" sz="1400" dirty="0" smtClean="0">
                <a:solidFill>
                  <a:schemeClr val="bg1"/>
                </a:solidFill>
                <a:latin typeface="Arial" panose="020B0604020202020204" pitchFamily="34" charset="0"/>
                <a:cs typeface="Arial" panose="020B0604020202020204" pitchFamily="34" charset="0"/>
              </a:rPr>
              <a:t>disadvantage </a:t>
            </a:r>
            <a:r>
              <a:rPr lang="en-US" sz="1400" dirty="0">
                <a:solidFill>
                  <a:schemeClr val="bg1"/>
                </a:solidFill>
                <a:latin typeface="Arial" panose="020B0604020202020204" pitchFamily="34" charset="0"/>
                <a:cs typeface="Arial" panose="020B0604020202020204" pitchFamily="34" charset="0"/>
              </a:rPr>
              <a:t>in </a:t>
            </a:r>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is that the power imbalances that exist between employers and workers give rise to a wide range of disputes</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Employees </a:t>
            </a:r>
            <a:r>
              <a:rPr lang="en-US" sz="1400" dirty="0">
                <a:solidFill>
                  <a:schemeClr val="bg1"/>
                </a:solidFill>
                <a:latin typeface="Arial" panose="020B0604020202020204" pitchFamily="34" charset="0"/>
                <a:cs typeface="Arial" panose="020B0604020202020204" pitchFamily="34" charset="0"/>
              </a:rPr>
              <a:t>prefer to accept management's choices and subject to their authority rather than owning their own </a:t>
            </a:r>
            <a:r>
              <a:rPr lang="en-US" sz="1400" dirty="0" smtClean="0">
                <a:solidFill>
                  <a:schemeClr val="bg1"/>
                </a:solidFill>
                <a:latin typeface="Arial" panose="020B0604020202020204" pitchFamily="34" charset="0"/>
                <a:cs typeface="Arial" panose="020B0604020202020204" pitchFamily="34" charset="0"/>
              </a:rPr>
              <a:t>power.</a:t>
            </a:r>
          </a:p>
          <a:p>
            <a:r>
              <a:rPr lang="en-US" sz="1400" dirty="0">
                <a:solidFill>
                  <a:schemeClr val="bg1"/>
                </a:solidFill>
                <a:latin typeface="Arial" panose="020B0604020202020204" pitchFamily="34" charset="0"/>
                <a:cs typeface="Arial" panose="020B0604020202020204" pitchFamily="34" charset="0"/>
              </a:rPr>
              <a:t>Additionally, the unitary approach is extremely prescriptive and lacks definition of how common interests can be found and shared across </a:t>
            </a:r>
            <a:r>
              <a:rPr lang="en-US" sz="1400" dirty="0" smtClean="0">
                <a:solidFill>
                  <a:schemeClr val="bg1"/>
                </a:solidFill>
                <a:latin typeface="Arial" panose="020B0604020202020204" pitchFamily="34" charset="0"/>
                <a:cs typeface="Arial" panose="020B0604020202020204" pitchFamily="34" charset="0"/>
              </a:rPr>
              <a:t>organizations, </a:t>
            </a:r>
            <a:r>
              <a:rPr lang="en-US" sz="1400" dirty="0">
                <a:solidFill>
                  <a:schemeClr val="bg1"/>
                </a:solidFill>
                <a:latin typeface="Arial" panose="020B0604020202020204" pitchFamily="34" charset="0"/>
                <a:cs typeface="Arial" panose="020B0604020202020204" pitchFamily="34" charset="0"/>
              </a:rPr>
              <a:t>making it unclear how individual worker attitudes may be appropriately incorporated into </a:t>
            </a:r>
            <a:r>
              <a:rPr lang="en-US" sz="1400" dirty="0" smtClean="0">
                <a:solidFill>
                  <a:schemeClr val="bg1"/>
                </a:solidFill>
                <a:latin typeface="Arial" panose="020B0604020202020204" pitchFamily="34" charset="0"/>
                <a:cs typeface="Arial" panose="020B0604020202020204" pitchFamily="34" charset="0"/>
              </a:rPr>
              <a:t>organizational </a:t>
            </a:r>
            <a:r>
              <a:rPr lang="en-US" sz="1400" dirty="0">
                <a:solidFill>
                  <a:schemeClr val="bg1"/>
                </a:solidFill>
                <a:latin typeface="Arial" panose="020B0604020202020204" pitchFamily="34" charset="0"/>
                <a:cs typeface="Arial" panose="020B0604020202020204" pitchFamily="34" charset="0"/>
              </a:rPr>
              <a:t>aims</a:t>
            </a:r>
            <a:r>
              <a:rPr lang="en-US" sz="1400" dirty="0" smtClean="0">
                <a:solidFill>
                  <a:schemeClr val="bg1"/>
                </a:solidFill>
                <a:latin typeface="Arial" panose="020B0604020202020204" pitchFamily="34" charset="0"/>
                <a:cs typeface="Arial" panose="020B0604020202020204" pitchFamily="34" charset="0"/>
              </a:rPr>
              <a:t>.</a:t>
            </a:r>
          </a:p>
          <a:p>
            <a:pPr marL="0" indent="0">
              <a:buNone/>
            </a:pPr>
            <a:r>
              <a:rPr lang="en-US" sz="1600" b="1" dirty="0" smtClean="0">
                <a:solidFill>
                  <a:schemeClr val="bg1"/>
                </a:solidFill>
                <a:latin typeface="Arial" panose="020B0604020202020204" pitchFamily="34" charset="0"/>
                <a:cs typeface="Arial" panose="020B0604020202020204" pitchFamily="34" charset="0"/>
              </a:rPr>
              <a:t>Pluralism </a:t>
            </a:r>
          </a:p>
          <a:p>
            <a:r>
              <a:rPr lang="en-US" sz="1400" dirty="0">
                <a:solidFill>
                  <a:schemeClr val="bg1"/>
                </a:solidFill>
                <a:latin typeface="Arial" panose="020B0604020202020204" pitchFamily="34" charset="0"/>
                <a:cs typeface="Arial" panose="020B0604020202020204" pitchFamily="34" charset="0"/>
              </a:rPr>
              <a:t>The </a:t>
            </a:r>
            <a:r>
              <a:rPr lang="en-US" sz="1400" dirty="0" smtClean="0">
                <a:solidFill>
                  <a:schemeClr val="bg1"/>
                </a:solidFill>
                <a:latin typeface="Arial" panose="020B0604020202020204" pitchFamily="34" charset="0"/>
                <a:cs typeface="Arial" panose="020B0604020202020204" pitchFamily="34" charset="0"/>
              </a:rPr>
              <a:t>disadvantage with </a:t>
            </a:r>
            <a:r>
              <a:rPr lang="en-US" sz="1400" dirty="0">
                <a:solidFill>
                  <a:schemeClr val="bg1"/>
                </a:solidFill>
                <a:latin typeface="Arial" panose="020B0604020202020204" pitchFamily="34" charset="0"/>
                <a:cs typeface="Arial" panose="020B0604020202020204" pitchFamily="34" charset="0"/>
              </a:rPr>
              <a:t>the pluralist view is that it tends to focus too much on rules and procedures and not enough on the processes that also play a role in conflict resolution</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pluralist approach is unable to </a:t>
            </a:r>
            <a:r>
              <a:rPr lang="en-US" sz="1400" dirty="0" smtClean="0">
                <a:solidFill>
                  <a:schemeClr val="bg1"/>
                </a:solidFill>
                <a:latin typeface="Arial" panose="020B0604020202020204" pitchFamily="34" charset="0"/>
                <a:cs typeface="Arial" panose="020B0604020202020204" pitchFamily="34" charset="0"/>
              </a:rPr>
              <a:t>recognize </a:t>
            </a:r>
            <a:r>
              <a:rPr lang="en-US" sz="1400" dirty="0">
                <a:solidFill>
                  <a:schemeClr val="bg1"/>
                </a:solidFill>
                <a:latin typeface="Arial" panose="020B0604020202020204" pitchFamily="34" charset="0"/>
                <a:cs typeface="Arial" panose="020B0604020202020204" pitchFamily="34" charset="0"/>
              </a:rPr>
              <a:t>that the state also represents economic interests, not simply public interests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pluralist approach may place an excessive emphasis on the interests of workers, which can result in inefficiencies in collective bargaining procedures.</a:t>
            </a:r>
            <a:endParaRPr lang="en-US" sz="1400" dirty="0" smtClean="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11</a:t>
            </a:fld>
            <a:endParaRPr lang="en-US" noProof="0" dirty="0"/>
          </a:p>
        </p:txBody>
      </p:sp>
    </p:spTree>
    <p:extLst>
      <p:ext uri="{BB962C8B-B14F-4D97-AF65-F5344CB8AC3E}">
        <p14:creationId xmlns:p14="http://schemas.microsoft.com/office/powerpoint/2010/main" val="1796430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 </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4871769" cy="2807208"/>
          </a:xfrm>
          <a:prstGeom prst="rect">
            <a:avLst/>
          </a:prstGeom>
        </p:spPr>
      </p:pic>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www.w3.org/XML/1998/namespace"/>
    <ds:schemaRef ds:uri="http://schemas.microsoft.com/office/2006/documentManagement/types"/>
    <ds:schemaRef ds:uri="http://purl.org/dc/elements/1.1/"/>
    <ds:schemaRef ds:uri="http://schemas.microsoft.com/office/2006/metadata/properties"/>
    <ds:schemaRef ds:uri="http://purl.org/dc/terms/"/>
    <ds:schemaRef ds:uri="71af3243-3dd4-4a8d-8c0d-dd76da1f02a5"/>
    <ds:schemaRef ds:uri="http://schemas.microsoft.com/office/infopath/2007/PartnerControls"/>
    <ds:schemaRef ds:uri="http://schemas.openxmlformats.org/package/2006/metadata/core-properties"/>
    <ds:schemaRef ds:uri="16c05727-aa75-4e4a-9b5f-8a80a1165891"/>
    <ds:schemaRef ds:uri="http://purl.org/dc/dcmitype/"/>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1605</Words>
  <Application>Microsoft Office PowerPoint</Application>
  <PresentationFormat>Widescreen</PresentationFormat>
  <Paragraphs>134</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Tahoma</vt:lpstr>
      <vt:lpstr>Trade Gothic LT Pro</vt:lpstr>
      <vt:lpstr>Wingdings</vt:lpstr>
      <vt:lpstr>Office Theme</vt:lpstr>
      <vt:lpstr>   HR Professional   Managing People LCBB 5004 </vt:lpstr>
      <vt:lpstr>Human resources historical evaluation </vt:lpstr>
      <vt:lpstr>Human Resources  </vt:lpstr>
      <vt:lpstr>PowerPoint Presentation</vt:lpstr>
      <vt:lpstr>CIPD history </vt:lpstr>
      <vt:lpstr>CIPD Professional map </vt:lpstr>
      <vt:lpstr>Employee -  employer relationship  </vt:lpstr>
      <vt:lpstr>PowerPoint Presentation</vt:lpstr>
      <vt:lpstr>Unitary and pluralistic relationship</vt:lpstr>
      <vt:lpstr>Unitary and pluralistic difference</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2022-02-14T23:08:08Z</dcterms:created>
  <dcterms:modified xsi:type="dcterms:W3CDTF">2022-02-26T21:18:55Z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