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83"/>
  </p:notesMasterIdLst>
  <p:sldIdLst>
    <p:sldId id="256" r:id="rId3"/>
    <p:sldId id="282" r:id="rId4"/>
    <p:sldId id="292" r:id="rId5"/>
    <p:sldId id="293" r:id="rId6"/>
    <p:sldId id="294" r:id="rId7"/>
    <p:sldId id="295" r:id="rId8"/>
    <p:sldId id="296" r:id="rId9"/>
    <p:sldId id="297" r:id="rId10"/>
    <p:sldId id="298" r:id="rId11"/>
    <p:sldId id="299" r:id="rId12"/>
    <p:sldId id="301" r:id="rId13"/>
    <p:sldId id="302" r:id="rId14"/>
    <p:sldId id="308" r:id="rId15"/>
    <p:sldId id="315" r:id="rId16"/>
    <p:sldId id="275" r:id="rId17"/>
    <p:sldId id="319" r:id="rId18"/>
    <p:sldId id="320" r:id="rId19"/>
    <p:sldId id="322" r:id="rId20"/>
    <p:sldId id="321" r:id="rId21"/>
    <p:sldId id="323" r:id="rId22"/>
    <p:sldId id="316" r:id="rId23"/>
    <p:sldId id="324" r:id="rId24"/>
    <p:sldId id="312" r:id="rId25"/>
    <p:sldId id="345" r:id="rId26"/>
    <p:sldId id="344" r:id="rId27"/>
    <p:sldId id="346" r:id="rId28"/>
    <p:sldId id="347" r:id="rId29"/>
    <p:sldId id="348" r:id="rId30"/>
    <p:sldId id="349" r:id="rId31"/>
    <p:sldId id="350" r:id="rId32"/>
    <p:sldId id="351" r:id="rId33"/>
    <p:sldId id="353" r:id="rId34"/>
    <p:sldId id="352" r:id="rId35"/>
    <p:sldId id="340" r:id="rId36"/>
    <p:sldId id="341" r:id="rId37"/>
    <p:sldId id="317" r:id="rId38"/>
    <p:sldId id="305" r:id="rId39"/>
    <p:sldId id="306" r:id="rId40"/>
    <p:sldId id="354" r:id="rId41"/>
    <p:sldId id="363" r:id="rId42"/>
    <p:sldId id="355" r:id="rId43"/>
    <p:sldId id="364" r:id="rId44"/>
    <p:sldId id="365" r:id="rId45"/>
    <p:sldId id="366" r:id="rId46"/>
    <p:sldId id="367" r:id="rId47"/>
    <p:sldId id="368" r:id="rId48"/>
    <p:sldId id="369" r:id="rId49"/>
    <p:sldId id="370" r:id="rId50"/>
    <p:sldId id="371" r:id="rId51"/>
    <p:sldId id="343" r:id="rId52"/>
    <p:sldId id="313" r:id="rId53"/>
    <p:sldId id="376" r:id="rId54"/>
    <p:sldId id="304" r:id="rId55"/>
    <p:sldId id="327" r:id="rId56"/>
    <p:sldId id="337" r:id="rId57"/>
    <p:sldId id="328" r:id="rId58"/>
    <p:sldId id="329" r:id="rId59"/>
    <p:sldId id="330" r:id="rId60"/>
    <p:sldId id="331" r:id="rId61"/>
    <p:sldId id="332" r:id="rId62"/>
    <p:sldId id="333" r:id="rId63"/>
    <p:sldId id="335" r:id="rId64"/>
    <p:sldId id="336" r:id="rId65"/>
    <p:sldId id="338" r:id="rId66"/>
    <p:sldId id="339" r:id="rId67"/>
    <p:sldId id="309" r:id="rId68"/>
    <p:sldId id="375" r:id="rId69"/>
    <p:sldId id="373" r:id="rId70"/>
    <p:sldId id="374" r:id="rId71"/>
    <p:sldId id="372" r:id="rId72"/>
    <p:sldId id="307" r:id="rId73"/>
    <p:sldId id="377" r:id="rId74"/>
    <p:sldId id="310" r:id="rId75"/>
    <p:sldId id="378" r:id="rId76"/>
    <p:sldId id="280" r:id="rId77"/>
    <p:sldId id="281" r:id="rId78"/>
    <p:sldId id="290" r:id="rId79"/>
    <p:sldId id="326" r:id="rId80"/>
    <p:sldId id="285" r:id="rId81"/>
    <p:sldId id="325" r:id="rId8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7" autoAdjust="0"/>
    <p:restoredTop sz="94660"/>
  </p:normalViewPr>
  <p:slideViewPr>
    <p:cSldViewPr>
      <p:cViewPr varScale="1">
        <p:scale>
          <a:sx n="114" d="100"/>
          <a:sy n="114" d="100"/>
        </p:scale>
        <p:origin x="1560" y="10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4.xml"/><Relationship Id="rId21" Type="http://schemas.openxmlformats.org/officeDocument/2006/relationships/slide" Target="slides/slide19.xml"/><Relationship Id="rId42" Type="http://schemas.openxmlformats.org/officeDocument/2006/relationships/slide" Target="slides/slide40.xml"/><Relationship Id="rId47" Type="http://schemas.openxmlformats.org/officeDocument/2006/relationships/slide" Target="slides/slide45.xml"/><Relationship Id="rId63" Type="http://schemas.openxmlformats.org/officeDocument/2006/relationships/slide" Target="slides/slide61.xml"/><Relationship Id="rId68" Type="http://schemas.openxmlformats.org/officeDocument/2006/relationships/slide" Target="slides/slide66.xml"/><Relationship Id="rId84" Type="http://schemas.openxmlformats.org/officeDocument/2006/relationships/presProps" Target="presProps.xml"/><Relationship Id="rId16" Type="http://schemas.openxmlformats.org/officeDocument/2006/relationships/slide" Target="slides/slide14.xml"/><Relationship Id="rId11" Type="http://schemas.openxmlformats.org/officeDocument/2006/relationships/slide" Target="slides/slide9.xml"/><Relationship Id="rId32" Type="http://schemas.openxmlformats.org/officeDocument/2006/relationships/slide" Target="slides/slide30.xml"/><Relationship Id="rId37" Type="http://schemas.openxmlformats.org/officeDocument/2006/relationships/slide" Target="slides/slide35.xml"/><Relationship Id="rId53" Type="http://schemas.openxmlformats.org/officeDocument/2006/relationships/slide" Target="slides/slide51.xml"/><Relationship Id="rId58" Type="http://schemas.openxmlformats.org/officeDocument/2006/relationships/slide" Target="slides/slide56.xml"/><Relationship Id="rId74" Type="http://schemas.openxmlformats.org/officeDocument/2006/relationships/slide" Target="slides/slide72.xml"/><Relationship Id="rId79" Type="http://schemas.openxmlformats.org/officeDocument/2006/relationships/slide" Target="slides/slide77.xml"/><Relationship Id="rId5" Type="http://schemas.openxmlformats.org/officeDocument/2006/relationships/slide" Target="slides/slide3.xml"/><Relationship Id="rId19" Type="http://schemas.openxmlformats.org/officeDocument/2006/relationships/slide" Target="slides/slide1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slide" Target="slides/slide54.xml"/><Relationship Id="rId64" Type="http://schemas.openxmlformats.org/officeDocument/2006/relationships/slide" Target="slides/slide62.xml"/><Relationship Id="rId69" Type="http://schemas.openxmlformats.org/officeDocument/2006/relationships/slide" Target="slides/slide67.xml"/><Relationship Id="rId77" Type="http://schemas.openxmlformats.org/officeDocument/2006/relationships/slide" Target="slides/slide75.xml"/><Relationship Id="rId8" Type="http://schemas.openxmlformats.org/officeDocument/2006/relationships/slide" Target="slides/slide6.xml"/><Relationship Id="rId51" Type="http://schemas.openxmlformats.org/officeDocument/2006/relationships/slide" Target="slides/slide49.xml"/><Relationship Id="rId72" Type="http://schemas.openxmlformats.org/officeDocument/2006/relationships/slide" Target="slides/slide70.xml"/><Relationship Id="rId80" Type="http://schemas.openxmlformats.org/officeDocument/2006/relationships/slide" Target="slides/slide78.xml"/><Relationship Id="rId85" Type="http://schemas.openxmlformats.org/officeDocument/2006/relationships/viewProps" Target="viewProps.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slide" Target="slides/slide57.xml"/><Relationship Id="rId67" Type="http://schemas.openxmlformats.org/officeDocument/2006/relationships/slide" Target="slides/slide65.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slide" Target="slides/slide52.xml"/><Relationship Id="rId62" Type="http://schemas.openxmlformats.org/officeDocument/2006/relationships/slide" Target="slides/slide60.xml"/><Relationship Id="rId70" Type="http://schemas.openxmlformats.org/officeDocument/2006/relationships/slide" Target="slides/slide68.xml"/><Relationship Id="rId75" Type="http://schemas.openxmlformats.org/officeDocument/2006/relationships/slide" Target="slides/slide73.xml"/><Relationship Id="rId83"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slide" Target="slides/slide55.xml"/><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slide" Target="slides/slide58.xml"/><Relationship Id="rId65" Type="http://schemas.openxmlformats.org/officeDocument/2006/relationships/slide" Target="slides/slide63.xml"/><Relationship Id="rId73" Type="http://schemas.openxmlformats.org/officeDocument/2006/relationships/slide" Target="slides/slide71.xml"/><Relationship Id="rId78" Type="http://schemas.openxmlformats.org/officeDocument/2006/relationships/slide" Target="slides/slide76.xml"/><Relationship Id="rId81" Type="http://schemas.openxmlformats.org/officeDocument/2006/relationships/slide" Target="slides/slide79.xml"/><Relationship Id="rId86"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slide" Target="slides/slide7.xml"/><Relationship Id="rId13" Type="http://schemas.openxmlformats.org/officeDocument/2006/relationships/slide" Target="slides/slide11.xml"/><Relationship Id="rId18" Type="http://schemas.openxmlformats.org/officeDocument/2006/relationships/slide" Target="slides/slide16.xml"/><Relationship Id="rId39" Type="http://schemas.openxmlformats.org/officeDocument/2006/relationships/slide" Target="slides/slide37.xml"/><Relationship Id="rId34" Type="http://schemas.openxmlformats.org/officeDocument/2006/relationships/slide" Target="slides/slide32.xml"/><Relationship Id="rId50" Type="http://schemas.openxmlformats.org/officeDocument/2006/relationships/slide" Target="slides/slide48.xml"/><Relationship Id="rId55" Type="http://schemas.openxmlformats.org/officeDocument/2006/relationships/slide" Target="slides/slide53.xml"/><Relationship Id="rId76" Type="http://schemas.openxmlformats.org/officeDocument/2006/relationships/slide" Target="slides/slide74.xml"/><Relationship Id="rId7" Type="http://schemas.openxmlformats.org/officeDocument/2006/relationships/slide" Target="slides/slide5.xml"/><Relationship Id="rId71" Type="http://schemas.openxmlformats.org/officeDocument/2006/relationships/slide" Target="slides/slide69.xml"/><Relationship Id="rId2" Type="http://schemas.openxmlformats.org/officeDocument/2006/relationships/slideMaster" Target="slideMasters/slideMaster2.xml"/><Relationship Id="rId29" Type="http://schemas.openxmlformats.org/officeDocument/2006/relationships/slide" Target="slides/slide27.xml"/><Relationship Id="rId24" Type="http://schemas.openxmlformats.org/officeDocument/2006/relationships/slide" Target="slides/slide22.xml"/><Relationship Id="rId40" Type="http://schemas.openxmlformats.org/officeDocument/2006/relationships/slide" Target="slides/slide38.xml"/><Relationship Id="rId45" Type="http://schemas.openxmlformats.org/officeDocument/2006/relationships/slide" Target="slides/slide43.xml"/><Relationship Id="rId66" Type="http://schemas.openxmlformats.org/officeDocument/2006/relationships/slide" Target="slides/slide64.xml"/><Relationship Id="rId87" Type="http://schemas.openxmlformats.org/officeDocument/2006/relationships/tableStyles" Target="tableStyles.xml"/><Relationship Id="rId61" Type="http://schemas.openxmlformats.org/officeDocument/2006/relationships/slide" Target="slides/slide59.xml"/><Relationship Id="rId82" Type="http://schemas.openxmlformats.org/officeDocument/2006/relationships/slide" Target="slides/slide8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20966EC-4278-4A35-BF31-DCCB87308440}" type="datetimeFigureOut">
              <a:rPr lang="en-GB" smtClean="0"/>
              <a:t>20/03/2023</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A138FBE-D99B-4FD3-98F9-E01D4C911585}" type="slidenum">
              <a:rPr lang="en-GB" smtClean="0"/>
              <a:t>‹#›</a:t>
            </a:fld>
            <a:endParaRPr lang="en-GB"/>
          </a:p>
        </p:txBody>
      </p:sp>
    </p:spTree>
    <p:extLst>
      <p:ext uri="{BB962C8B-B14F-4D97-AF65-F5344CB8AC3E}">
        <p14:creationId xmlns:p14="http://schemas.microsoft.com/office/powerpoint/2010/main" val="21013762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3A792B8-23A5-4720-B128-19F2E9E67D61}" type="slidenum">
              <a:rPr lang="en-GB" smtClean="0"/>
              <a:t>38</a:t>
            </a:fld>
            <a:endParaRPr lang="en-GB"/>
          </a:p>
        </p:txBody>
      </p:sp>
    </p:spTree>
    <p:extLst>
      <p:ext uri="{BB962C8B-B14F-4D97-AF65-F5344CB8AC3E}">
        <p14:creationId xmlns:p14="http://schemas.microsoft.com/office/powerpoint/2010/main" val="278478872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20/03/2023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7101623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20/03/2023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0307672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241F13A-777F-4705-8AF5-A8F9A402CCCB}" type="datetimeFigureOut">
              <a:rPr lang="en-GB" smtClean="0"/>
              <a:t>20/03/2023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74772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241F13A-777F-4705-8AF5-A8F9A402CCCB}" type="datetimeFigureOut">
              <a:rPr lang="en-GB" smtClean="0"/>
              <a:t>20/03/2023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6122696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241F13A-777F-4705-8AF5-A8F9A402CCCB}" type="datetimeFigureOut">
              <a:rPr lang="en-GB" smtClean="0"/>
              <a:t>20/03/2023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741349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241F13A-777F-4705-8AF5-A8F9A402CCCB}" type="datetimeFigureOut">
              <a:rPr lang="en-GB" smtClean="0"/>
              <a:t>20/03/2023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503293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41F13A-777F-4705-8AF5-A8F9A402CCCB}" type="datetimeFigureOut">
              <a:rPr lang="en-GB" smtClean="0"/>
              <a:t>20/03/2023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837108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20/03/2023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987132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20/03/2023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9104128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20/03/2023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4132823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20/03/2023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91730687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41F13A-777F-4705-8AF5-A8F9A402CCCB}" type="datetimeFigureOut">
              <a:rPr lang="en-GB" smtClean="0"/>
              <a:t>20/03/2023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8371082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241F13A-777F-4705-8AF5-A8F9A402CCCB}" type="datetimeFigureOut">
              <a:rPr lang="en-GB" smtClean="0"/>
              <a:t>20/03/2023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5032931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241F13A-777F-4705-8AF5-A8F9A402CCCB}" type="datetimeFigureOut">
              <a:rPr lang="en-GB" smtClean="0"/>
              <a:t>20/03/2023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4306093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slideLayout" Target="../slideLayouts/slideLayout13.xml"/><Relationship Id="rId1" Type="http://schemas.openxmlformats.org/officeDocument/2006/relationships/slideLayout" Target="../slideLayouts/slideLayout12.xml"/><Relationship Id="rId5" Type="http://schemas.openxmlformats.org/officeDocument/2006/relationships/image" Target="../media/image1.png"/><Relationship Id="rId4"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241F13A-777F-4705-8AF5-A8F9A402CCCB}" type="datetimeFigureOut">
              <a:rPr lang="en-GB" smtClean="0"/>
              <a:t>20/03/2023</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DE7A57B-A53D-4DD9-89B2-BC9E914060C7}" type="slidenum">
              <a:rPr lang="en-GB" smtClean="0"/>
              <a:t>‹#›</a:t>
            </a:fld>
            <a:endParaRPr lang="en-GB"/>
          </a:p>
        </p:txBody>
      </p:sp>
      <p:pic>
        <p:nvPicPr>
          <p:cNvPr id="7" name="Picture 6"/>
          <p:cNvPicPr>
            <a:picLocks noChangeAspect="1"/>
          </p:cNvPicPr>
          <p:nvPr/>
        </p:nvPicPr>
        <p:blipFill>
          <a:blip r:embed="rId13">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539552" y="6108239"/>
            <a:ext cx="1721371" cy="586130"/>
          </a:xfrm>
          <a:prstGeom prst="rect">
            <a:avLst/>
          </a:prstGeom>
        </p:spPr>
      </p:pic>
    </p:spTree>
    <p:extLst>
      <p:ext uri="{BB962C8B-B14F-4D97-AF65-F5344CB8AC3E}">
        <p14:creationId xmlns:p14="http://schemas.microsoft.com/office/powerpoint/2010/main" val="14151027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241F13A-777F-4705-8AF5-A8F9A402CCCB}" type="datetimeFigureOut">
              <a:rPr lang="en-GB" smtClean="0"/>
              <a:t>20/03/2023</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DE7A57B-A53D-4DD9-89B2-BC9E914060C7}" type="slidenum">
              <a:rPr lang="en-GB" smtClean="0"/>
              <a:t>‹#›</a:t>
            </a:fld>
            <a:endParaRPr lang="en-GB"/>
          </a:p>
        </p:txBody>
      </p:sp>
      <p:pic>
        <p:nvPicPr>
          <p:cNvPr id="7" name="Picture 6"/>
          <p:cNvPicPr>
            <a:picLocks noChangeAspect="1"/>
          </p:cNvPicPr>
          <p:nvPr/>
        </p:nvPicPr>
        <p:blipFill>
          <a:blip r:embed="rId5">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539552" y="6108239"/>
            <a:ext cx="1721371" cy="586130"/>
          </a:xfrm>
          <a:prstGeom prst="rect">
            <a:avLst/>
          </a:prstGeom>
        </p:spPr>
      </p:pic>
    </p:spTree>
    <p:extLst>
      <p:ext uri="{BB962C8B-B14F-4D97-AF65-F5344CB8AC3E}">
        <p14:creationId xmlns:p14="http://schemas.microsoft.com/office/powerpoint/2010/main" val="1415102765"/>
      </p:ext>
    </p:extLst>
  </p:cSld>
  <p:clrMap bg1="lt1" tx1="dk1" bg2="lt2" tx2="dk2" accent1="accent1" accent2="accent2" accent3="accent3" accent4="accent4" accent5="accent5" accent6="accent6" hlink="hlink" folHlink="folHlink"/>
  <p:sldLayoutIdLst>
    <p:sldLayoutId id="2147483662" r:id="rId1"/>
    <p:sldLayoutId id="2147483661" r:id="rId2"/>
    <p:sldLayoutId id="2147483663" r:id="rId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hyperlink" Target="mailto:ken.dicks@uwtsd.ac.uk" TargetMode="External"/><Relationship Id="rId2"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hyperlink" Target="https://www-oxfordreference-com.ezproxy.uwtsd.ac.uk/display/10.1093/acref/9780198821489.001.0001/acref-9780198821489-e-1389?rskey=xPpf33&amp;result=1" TargetMode="Externa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hyperlink" Target="https://www.globalgoals.org/goals/11-sustainable-cities-and-communities/" TargetMode="Externa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hyperlink" Target="https://transitionnetwork.org/" TargetMode="External"/><Relationship Id="rId1" Type="http://schemas.openxmlformats.org/officeDocument/2006/relationships/slideLayout" Target="../slideLayouts/slideLayout4.xml"/><Relationship Id="rId5" Type="http://schemas.openxmlformats.org/officeDocument/2006/relationships/image" Target="../media/image13.png"/><Relationship Id="rId4" Type="http://schemas.openxmlformats.org/officeDocument/2006/relationships/hyperlink" Target="https://www.youtube.com/watch?v=zMajxK2vaEE" TargetMode="Externa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hyperlink" Target="https://www.theguardian.com/environment/2013/jun/15/transition-towns-way-forward" TargetMode="External"/><Relationship Id="rId2" Type="http://schemas.openxmlformats.org/officeDocument/2006/relationships/hyperlink" Target="https://www.proquest.com/docview/1986547363?parentSessionId=53968yO8cF%2B2IfyxlnC7pplfIjaPIFKFNepMs%2FqTjhs%3D&amp;pq-origsite=primo&amp;accountid=130472" TargetMode="External"/><Relationship Id="rId1" Type="http://schemas.openxmlformats.org/officeDocument/2006/relationships/slideLayout" Target="../slideLayouts/slideLayout4.xml"/><Relationship Id="rId5" Type="http://schemas.openxmlformats.org/officeDocument/2006/relationships/hyperlink" Target="https://doi.org/10.1080/13549839.2012.678310" TargetMode="External"/><Relationship Id="rId4" Type="http://schemas.openxmlformats.org/officeDocument/2006/relationships/hyperlink" Target="https://doi.org/10.1016/j.puhe.2012.07.009" TargetMode="External"/></Relationships>
</file>

<file path=ppt/slides/_rels/slide2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hyperlink" Target="https://www.youtube.com/watch?v=jD2Ma2gFde4" TargetMode="External"/><Relationship Id="rId1" Type="http://schemas.openxmlformats.org/officeDocument/2006/relationships/slideLayout" Target="../slideLayouts/slideLayout4.xml"/><Relationship Id="rId5" Type="http://schemas.openxmlformats.org/officeDocument/2006/relationships/image" Target="../media/image14.png"/><Relationship Id="rId4" Type="http://schemas.openxmlformats.org/officeDocument/2006/relationships/hyperlink" Target="Liveable%20Cities%20website" TargetMode="Externa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3" Type="http://schemas.openxmlformats.org/officeDocument/2006/relationships/hyperlink" Target="https://www.sustrans.org.uk/about-us/liveable-cities-and-towns-for-everyone" TargetMode="External"/><Relationship Id="rId2" Type="http://schemas.openxmlformats.org/officeDocument/2006/relationships/hyperlink" Target="http://imagination.lancaster.ac.uk/project/liveable-cities/" TargetMode="External"/><Relationship Id="rId1" Type="http://schemas.openxmlformats.org/officeDocument/2006/relationships/slideLayout" Target="../slideLayouts/slideLayout4.xml"/><Relationship Id="rId6" Type="http://schemas.openxmlformats.org/officeDocument/2006/relationships/hyperlink" Target="https://www.ucl.ac.uk/steapp/liveable-cities" TargetMode="External"/><Relationship Id="rId5" Type="http://schemas.openxmlformats.org/officeDocument/2006/relationships/hyperlink" Target="https://unccelearn.org/" TargetMode="External"/><Relationship Id="rId4" Type="http://schemas.openxmlformats.org/officeDocument/2006/relationships/hyperlink" Target="https://www.uncclearn.org/wp-content/uploads/library/liveablecities_3.pdf" TargetMode="External"/></Relationships>
</file>

<file path=ppt/slides/_rels/slide3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hyperlink" Target="https://www.youtube.com/watch?v=jD2Ma2gFde4" TargetMode="External"/><Relationship Id="rId1" Type="http://schemas.openxmlformats.org/officeDocument/2006/relationships/slideLayout" Target="../slideLayouts/slideLayout4.xml"/><Relationship Id="rId5" Type="http://schemas.openxmlformats.org/officeDocument/2006/relationships/image" Target="../media/image15.png"/><Relationship Id="rId4" Type="http://schemas.openxmlformats.org/officeDocument/2006/relationships/hyperlink" Target="https://tcpa.org.uk/collection/the-20-minute-neighbourhood/" TargetMode="External"/></Relationships>
</file>

<file path=ppt/slides/_rels/slide3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hyperlink" Target="https://www.youtube.com/watch?v=1oYvbrDVjcY&amp;feature=youtu.be" TargetMode="External"/><Relationship Id="rId7" Type="http://schemas.openxmlformats.org/officeDocument/2006/relationships/image" Target="../media/image18.png"/><Relationship Id="rId2" Type="http://schemas.openxmlformats.org/officeDocument/2006/relationships/notesSlide" Target="../notesSlides/notesSlide1.xml"/><Relationship Id="rId1" Type="http://schemas.openxmlformats.org/officeDocument/2006/relationships/slideLayout" Target="../slideLayouts/slideLayout12.xml"/><Relationship Id="rId6" Type="http://schemas.openxmlformats.org/officeDocument/2006/relationships/hyperlink" Target="https://tcpa.org.uk/wp-content/uploads/2021/11/final_20mnguide-compressed.pdf" TargetMode="External"/><Relationship Id="rId5" Type="http://schemas.openxmlformats.org/officeDocument/2006/relationships/hyperlink" Target="https://www.youtube.com/watch?v=lB8wyZXUztY" TargetMode="External"/><Relationship Id="rId4" Type="http://schemas.openxmlformats.org/officeDocument/2006/relationships/image" Target="../media/image17.png"/></Relationships>
</file>

<file path=ppt/slides/_rels/slide3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9.xml.rels><?xml version="1.0" encoding="UTF-8" standalone="yes"?>
<Relationships xmlns="http://schemas.openxmlformats.org/package/2006/relationships"><Relationship Id="rId3" Type="http://schemas.openxmlformats.org/officeDocument/2006/relationships/hyperlink" Target="https://doi.org/10.7488/era/80" TargetMode="External"/><Relationship Id="rId2" Type="http://schemas.openxmlformats.org/officeDocument/2006/relationships/hyperlink" Target="https://www.futuregenerations.wales/news/climate-week-how-20-minute-neighbourhoods-can-help-us-fight-the-climate-emergency-and-save-our-towns-and-cities/" TargetMode="External"/><Relationship Id="rId1" Type="http://schemas.openxmlformats.org/officeDocument/2006/relationships/slideLayout" Target="../slideLayouts/slideLayout14.xml"/><Relationship Id="rId5" Type="http://schemas.openxmlformats.org/officeDocument/2006/relationships/hyperlink" Target="https://doi.org/10.1186/s12966-014-0110-3" TargetMode="External"/><Relationship Id="rId4" Type="http://schemas.openxmlformats.org/officeDocument/2006/relationships/hyperlink" Target="https://tcpa.org.uk/wp-content/uploads/2021/11/final_20mnguide-compressed.pdf" TargetMode="External"/></Relationships>
</file>

<file path=ppt/slides/_rels/slide5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2.xml"/></Relationships>
</file>

<file path=ppt/slides/_rels/slide5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53.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hyperlink" Target="https://www.oneplanetcouncil.org.uk/about-the-one-planet-council/" TargetMode="External"/><Relationship Id="rId1" Type="http://schemas.openxmlformats.org/officeDocument/2006/relationships/slideLayout" Target="../slideLayouts/slideLayout4.xml"/><Relationship Id="rId5" Type="http://schemas.openxmlformats.org/officeDocument/2006/relationships/image" Target="../media/image13.png"/><Relationship Id="rId4" Type="http://schemas.openxmlformats.org/officeDocument/2006/relationships/hyperlink" Target="https://www.youtube.com/watch?v=cO1ehQNZI2Q" TargetMode="Externa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4.xml.rels><?xml version="1.0" encoding="UTF-8" standalone="yes"?>
<Relationships xmlns="http://schemas.openxmlformats.org/package/2006/relationships"><Relationship Id="rId3" Type="http://schemas.openxmlformats.org/officeDocument/2006/relationships/hyperlink" Target="https://doi.org/10.1080/14649357.2018.1562562" TargetMode="External"/><Relationship Id="rId2" Type="http://schemas.openxmlformats.org/officeDocument/2006/relationships/hyperlink" Target="https://www.bioregional.com/one-planet-living" TargetMode="External"/><Relationship Id="rId1" Type="http://schemas.openxmlformats.org/officeDocument/2006/relationships/slideLayout" Target="../slideLayouts/slideLayout4.xml"/><Relationship Id="rId5" Type="http://schemas.openxmlformats.org/officeDocument/2006/relationships/hyperlink" Target="https://www.gov.wales/one-planet-development-practice-guidance" TargetMode="External"/><Relationship Id="rId4" Type="http://schemas.openxmlformats.org/officeDocument/2006/relationships/hyperlink" Target="https://www.taylorfrancis.com/books/mono/10.4324/9780429463402/one-planet-cities-david-thorpe" TargetMode="External"/></Relationships>
</file>

<file path=ppt/slides/_rels/slide6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67.xml.rels><?xml version="1.0" encoding="UTF-8" standalone="yes"?>
<Relationships xmlns="http://schemas.openxmlformats.org/package/2006/relationships"><Relationship Id="rId2" Type="http://schemas.openxmlformats.org/officeDocument/2006/relationships/hyperlink" Target="https://www.epa.gov/sites/default/files/documents/2011_11_supporting-sustainable-rural-communities.pdf" TargetMode="External"/><Relationship Id="rId1" Type="http://schemas.openxmlformats.org/officeDocument/2006/relationships/slideLayout" Target="../slideLayouts/slideLayout14.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70.xml.rels><?xml version="1.0" encoding="UTF-8" standalone="yes"?>
<Relationships xmlns="http://schemas.openxmlformats.org/package/2006/relationships"><Relationship Id="rId3" Type="http://schemas.openxmlformats.org/officeDocument/2006/relationships/hyperlink" Target="https://beta.southglos.gov.uk/publications/local-plan-2020-phase-1-issues-and-approaches/creating-sustainable-rural-villages-and-settlements" TargetMode="External"/><Relationship Id="rId2" Type="http://schemas.openxmlformats.org/officeDocument/2006/relationships/hyperlink" Target="https://www.researchgate.net/publication/264489776_Sustainable_Rural_Communities_constructing_sustainable_places_beyond_cities" TargetMode="External"/><Relationship Id="rId1" Type="http://schemas.openxmlformats.org/officeDocument/2006/relationships/slideLayout" Target="../slideLayouts/slideLayout14.xml"/><Relationship Id="rId4" Type="http://schemas.openxmlformats.org/officeDocument/2006/relationships/hyperlink" Target="https://sdgs.un.org/topics/rural-development" TargetMode="External"/></Relationships>
</file>

<file path=ppt/slides/_rels/slide7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hyperlink" Target="https://www.youtube.com/watch?feature=player_detailpage&amp;v=jCZCv_m1xkY" TargetMode="External"/><Relationship Id="rId1" Type="http://schemas.openxmlformats.org/officeDocument/2006/relationships/slideLayout" Target="../slideLayouts/slideLayout13.xml"/><Relationship Id="rId5" Type="http://schemas.openxmlformats.org/officeDocument/2006/relationships/hyperlink" Target="https://www.youtube.com/watch?v=M32i_5myQL0" TargetMode="External"/><Relationship Id="rId4" Type="http://schemas.openxmlformats.org/officeDocument/2006/relationships/hyperlink" Target="https://www.theguardian.com/environment/gardening-blog/video/2011/mar/22/lammas-eco-village-off-grid-video" TargetMode="External"/></Relationships>
</file>

<file path=ppt/slides/_rels/slide7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2.xml"/></Relationships>
</file>

<file path=ppt/slides/_rels/slide73.xml.rels><?xml version="1.0" encoding="UTF-8" standalone="yes"?>
<Relationships xmlns="http://schemas.openxmlformats.org/package/2006/relationships"><Relationship Id="rId2" Type="http://schemas.openxmlformats.org/officeDocument/2006/relationships/hyperlink" Target="https://www.architecture.com/knowledge-and-resources/resources-landing-page/sustainable-outcomes-guide" TargetMode="External"/><Relationship Id="rId1" Type="http://schemas.openxmlformats.org/officeDocument/2006/relationships/slideLayout" Target="../slideLayouts/slideLayout14.xml"/></Relationships>
</file>

<file path=ppt/slides/_rels/slide74.xml.rels><?xml version="1.0" encoding="UTF-8" standalone="yes"?>
<Relationships xmlns="http://schemas.openxmlformats.org/package/2006/relationships"><Relationship Id="rId2" Type="http://schemas.openxmlformats.org/officeDocument/2006/relationships/hyperlink" Target="https://www.architecture.com/knowledge-and-resources/resources-landing-page/sustainable-outcomes-guide" TargetMode="External"/><Relationship Id="rId1" Type="http://schemas.openxmlformats.org/officeDocument/2006/relationships/slideLayout" Target="../slideLayouts/slideLayout14.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3" Type="http://schemas.openxmlformats.org/officeDocument/2006/relationships/hyperlink" Target="https://www-oxfordreference-com.ezproxy.uwtsd.ac.uk/display/10.1093/acref/9780195123715.001.0001/acref-9780195123715-e-313?rskey=XwLo8O&amp;result=1" TargetMode="External"/><Relationship Id="rId2" Type="http://schemas.openxmlformats.org/officeDocument/2006/relationships/hyperlink" Target="https://www.jrf.org.uk/report/community-engagement-and-community-cohesion" TargetMode="External"/><Relationship Id="rId1" Type="http://schemas.openxmlformats.org/officeDocument/2006/relationships/slideLayout" Target="../slideLayouts/slideLayout2.xml"/><Relationship Id="rId6" Type="http://schemas.openxmlformats.org/officeDocument/2006/relationships/hyperlink" Target="https://creditunionsofwales.co.uk/" TargetMode="External"/><Relationship Id="rId5" Type="http://schemas.openxmlformats.org/officeDocument/2006/relationships/hyperlink" Target="https://cordis.europa.eu/project/id/653909" TargetMode="External"/><Relationship Id="rId4" Type="http://schemas.openxmlformats.org/officeDocument/2006/relationships/hyperlink" Target="ttps://d1wqtxts1xzle7.cloudfront.net/44294494/Cohen__Anthony_P._-_Symbolic_Construction_of_Community_Key_Ideas_1985-libre.pdf?1459518989=&amp;response-content-disposition=inline%3B+filename%3DCohen_Anthony_P_Symbolic_Construction_of.pdf&amp;Expires=1678982577&amp;Signature=JCrDAlNF2Ni4zWa4M56-iLBFXxD-w7Th4hck1HVyb9PMPm06OVFvNBfhLZm9Iuvl27y1n9AhAXth5Ofk24hJQUhL7UG~eVNuVwFc0XDkenW3RJPApi23wD~ae7t4icOxKkYQrEZDgUYCtDGENZ3TmXT5Vmgg3PAo~ZD19YouzCD-c1XcwkDJRQCIWgkJhg6a35Dq8cFHk-g8ngcYZW-QHXSL4OcckXpkCAUSXqxjrvtFXjBjFQdnI7NmXyTBG5XwhnSz5tpEAXY1RPBVzUothtfNIA21Dq-~zzuUA3IdmK5AcYBuUvOdFCq5aLq-oSGux18kwGxY9Ham5XQVAP9PNw__&amp;Key-Pair-Id=APKAJLOHF5GGSLRBV4ZA" TargetMode="External"/></Relationships>
</file>

<file path=ppt/slides/_rels/slide77.xml.rels><?xml version="1.0" encoding="UTF-8" standalone="yes"?>
<Relationships xmlns="http://schemas.openxmlformats.org/package/2006/relationships"><Relationship Id="rId3" Type="http://schemas.openxmlformats.org/officeDocument/2006/relationships/hyperlink" Target="https://www.proquest.com/docview/1986547363?parentSessionId=53968yO8cF%2B2IfyxlnC7pplfIjaPIFKFNepMs%2FqTjhs%3D&amp;pq-origsite=primo&amp;accountid=130472" TargetMode="External"/><Relationship Id="rId2" Type="http://schemas.openxmlformats.org/officeDocument/2006/relationships/hyperlink" Target="https://www.headtohealth.gov.au/meaningful-life/connectedness/connectedness" TargetMode="External"/><Relationship Id="rId1" Type="http://schemas.openxmlformats.org/officeDocument/2006/relationships/slideLayout" Target="../slideLayouts/slideLayout2.xml"/><Relationship Id="rId6" Type="http://schemas.openxmlformats.org/officeDocument/2006/relationships/hyperlink" Target="https://www.youtube.com/watch?v=zMajxK2vaEE" TargetMode="External"/><Relationship Id="rId5" Type="http://schemas.openxmlformats.org/officeDocument/2006/relationships/hyperlink" Target="http://www.communities.gov.uk/index.asp?id=1139866" TargetMode="External"/><Relationship Id="rId4" Type="http://schemas.openxmlformats.org/officeDocument/2006/relationships/hyperlink" Target="https://www.theguardian.com/environment/2013/jun/15/transition-towns-way-forward" TargetMode="External"/></Relationships>
</file>

<file path=ppt/slides/_rels/slide78.xml.rels><?xml version="1.0" encoding="UTF-8" standalone="yes"?>
<Relationships xmlns="http://schemas.openxmlformats.org/package/2006/relationships"><Relationship Id="rId3" Type="http://schemas.openxmlformats.org/officeDocument/2006/relationships/hyperlink" Target="https://sustain.org/about/what-is-a-sustainable-community/" TargetMode="External"/><Relationship Id="rId2" Type="http://schemas.openxmlformats.org/officeDocument/2006/relationships/hyperlink" Target="https://www-oxfordreference-com.ezproxy.uwtsd.ac.uk/display/10.1093/acref/9780198821489.001.0001/acref-9780198821489-e-1389?rskey=xPpf33&amp;result=1" TargetMode="External"/><Relationship Id="rId1" Type="http://schemas.openxmlformats.org/officeDocument/2006/relationships/slideLayout" Target="../slideLayouts/slideLayout2.xml"/><Relationship Id="rId5" Type="http://schemas.openxmlformats.org/officeDocument/2006/relationships/hyperlink" Target="https://www.oneplanetcouncil.org.uk/about-the-one-planet-council/" TargetMode="External"/><Relationship Id="rId4" Type="http://schemas.openxmlformats.org/officeDocument/2006/relationships/hyperlink" Target="https://www.livablecity.org/missiongoals/#:~:text=There%20are%20five%20fundamental%20aspects,vibrant%20public%20spaces%2C%20and%20affordability.&amp;text=The%20city%20should%20make%20walking,&#8212;safe%2C%20comfortable%2C%20interesting" TargetMode="External"/></Relationships>
</file>

<file path=ppt/slides/_rels/slide79.xml.rels><?xml version="1.0" encoding="UTF-8" standalone="yes"?>
<Relationships xmlns="http://schemas.openxmlformats.org/package/2006/relationships"><Relationship Id="rId3" Type="http://schemas.openxmlformats.org/officeDocument/2006/relationships/hyperlink" Target="http://www.infed.org/communities/sustainable_communities.htm" TargetMode="External"/><Relationship Id="rId2" Type="http://schemas.openxmlformats.org/officeDocument/2006/relationships/hyperlink" Target="https://doi.org/10.1016/j.puhe.2012.07.009" TargetMode="External"/><Relationship Id="rId1" Type="http://schemas.openxmlformats.org/officeDocument/2006/relationships/slideLayout" Target="../slideLayouts/slideLayout2.xml"/><Relationship Id="rId6" Type="http://schemas.openxmlformats.org/officeDocument/2006/relationships/hyperlink" Target="https://www.google.co.uk/books/edition/Community_and_Society/mR4uDwAAQBAJ?hl=en&amp;gbpv=1&amp;dq=community+and+association+gemeinschaft+und+gesellschaft+by+tonnies&amp;printsec=frontcover" TargetMode="External"/><Relationship Id="rId5" Type="http://schemas.openxmlformats.org/officeDocument/2006/relationships/hyperlink" Target="https://doi.org/10.1080/13549839.2012.678310" TargetMode="External"/><Relationship Id="rId4" Type="http://schemas.openxmlformats.org/officeDocument/2006/relationships/hyperlink" Target="http://www.infed.org/community/community.htm" TargetMode="External"/></Relationships>
</file>

<file path=ppt/slides/_rels/slide80.xml.rels><?xml version="1.0" encoding="UTF-8" standalone="yes"?>
<Relationships xmlns="http://schemas.openxmlformats.org/package/2006/relationships"><Relationship Id="rId3" Type="http://schemas.openxmlformats.org/officeDocument/2006/relationships/hyperlink" Target="http://www.transitionnetwork.org/" TargetMode="External"/><Relationship Id="rId2" Type="http://schemas.openxmlformats.org/officeDocument/2006/relationships/hyperlink" Target="https://tcpa.org.uk/wp-content/uploads/2021/11/final_20mnguide-compressed.pdf" TargetMode="External"/><Relationship Id="rId1" Type="http://schemas.openxmlformats.org/officeDocument/2006/relationships/slideLayout" Target="../slideLayouts/slideLayout2.xml"/><Relationship Id="rId5" Type="http://schemas.openxmlformats.org/officeDocument/2006/relationships/hyperlink" Target="https://www.epa.gov/sites/default/files/documents/2011_11_supporting-sustainable-rural-communities.pdf" TargetMode="External"/><Relationship Id="rId4" Type="http://schemas.openxmlformats.org/officeDocument/2006/relationships/hyperlink" Target="https://www.unv.org/Success-stories/training-2000-further-community-health-volunteers-uzbekista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23527" y="332656"/>
            <a:ext cx="2586705" cy="2016224"/>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dirty="0"/>
          </a:p>
        </p:txBody>
      </p:sp>
      <p:sp>
        <p:nvSpPr>
          <p:cNvPr id="5" name="Rectangle 4"/>
          <p:cNvSpPr/>
          <p:nvPr/>
        </p:nvSpPr>
        <p:spPr>
          <a:xfrm>
            <a:off x="6084168" y="332656"/>
            <a:ext cx="1512168" cy="1440160"/>
          </a:xfrm>
          <a:prstGeom prst="rect">
            <a:avLst/>
          </a:prstGeom>
          <a:solidFill>
            <a:schemeClr val="accent5">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dirty="0"/>
          </a:p>
        </p:txBody>
      </p:sp>
      <p:sp>
        <p:nvSpPr>
          <p:cNvPr id="6" name="Rectangle 5"/>
          <p:cNvSpPr/>
          <p:nvPr/>
        </p:nvSpPr>
        <p:spPr>
          <a:xfrm>
            <a:off x="3059832" y="332656"/>
            <a:ext cx="432048" cy="144016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Rectangle 6"/>
          <p:cNvSpPr/>
          <p:nvPr/>
        </p:nvSpPr>
        <p:spPr>
          <a:xfrm>
            <a:off x="6588224" y="2492896"/>
            <a:ext cx="2232248" cy="208823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Rectangle 7"/>
          <p:cNvSpPr/>
          <p:nvPr/>
        </p:nvSpPr>
        <p:spPr>
          <a:xfrm>
            <a:off x="3635896" y="332656"/>
            <a:ext cx="1154218" cy="720080"/>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dirty="0"/>
          </a:p>
        </p:txBody>
      </p:sp>
      <p:sp>
        <p:nvSpPr>
          <p:cNvPr id="9" name="Rectangle 8"/>
          <p:cNvSpPr/>
          <p:nvPr/>
        </p:nvSpPr>
        <p:spPr>
          <a:xfrm>
            <a:off x="1043608" y="2492896"/>
            <a:ext cx="3134438" cy="2088232"/>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dirty="0"/>
          </a:p>
        </p:txBody>
      </p:sp>
      <p:sp>
        <p:nvSpPr>
          <p:cNvPr id="10" name="Rectangle 9"/>
          <p:cNvSpPr/>
          <p:nvPr/>
        </p:nvSpPr>
        <p:spPr>
          <a:xfrm>
            <a:off x="4355976" y="1916832"/>
            <a:ext cx="2016224" cy="1440160"/>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dirty="0"/>
          </a:p>
        </p:txBody>
      </p:sp>
      <p:sp>
        <p:nvSpPr>
          <p:cNvPr id="13" name="Rectangle 12"/>
          <p:cNvSpPr/>
          <p:nvPr/>
        </p:nvSpPr>
        <p:spPr>
          <a:xfrm>
            <a:off x="3641479" y="1124744"/>
            <a:ext cx="1154218" cy="648072"/>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dirty="0"/>
          </a:p>
        </p:txBody>
      </p:sp>
      <p:sp>
        <p:nvSpPr>
          <p:cNvPr id="14" name="Rectangle 13"/>
          <p:cNvSpPr/>
          <p:nvPr/>
        </p:nvSpPr>
        <p:spPr>
          <a:xfrm>
            <a:off x="3059832" y="1844824"/>
            <a:ext cx="1167610" cy="504056"/>
          </a:xfrm>
          <a:prstGeom prst="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 name="Rectangle 14"/>
          <p:cNvSpPr/>
          <p:nvPr/>
        </p:nvSpPr>
        <p:spPr>
          <a:xfrm>
            <a:off x="4355976" y="3497002"/>
            <a:ext cx="2016224" cy="108412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7" name="TextBox 16"/>
          <p:cNvSpPr txBox="1"/>
          <p:nvPr/>
        </p:nvSpPr>
        <p:spPr>
          <a:xfrm>
            <a:off x="323528" y="4721138"/>
            <a:ext cx="8496944" cy="461665"/>
          </a:xfrm>
          <a:prstGeom prst="rect">
            <a:avLst/>
          </a:prstGeom>
          <a:noFill/>
        </p:spPr>
        <p:txBody>
          <a:bodyPr wrap="square" rtlCol="0">
            <a:spAutoFit/>
          </a:bodyPr>
          <a:lstStyle/>
          <a:p>
            <a:r>
              <a:rPr lang="en-GB" sz="2400" b="1" dirty="0"/>
              <a:t>ECGE7003Q: Sustainable Communities</a:t>
            </a:r>
          </a:p>
        </p:txBody>
      </p:sp>
      <p:sp>
        <p:nvSpPr>
          <p:cNvPr id="18" name="TextBox 17"/>
          <p:cNvSpPr txBox="1"/>
          <p:nvPr/>
        </p:nvSpPr>
        <p:spPr>
          <a:xfrm>
            <a:off x="311616" y="5224627"/>
            <a:ext cx="8496944" cy="830997"/>
          </a:xfrm>
          <a:prstGeom prst="rect">
            <a:avLst/>
          </a:prstGeom>
          <a:noFill/>
        </p:spPr>
        <p:txBody>
          <a:bodyPr wrap="square" rtlCol="0">
            <a:spAutoFit/>
          </a:bodyPr>
          <a:lstStyle/>
          <a:p>
            <a:r>
              <a:rPr lang="en-GB" sz="2400" b="1" dirty="0"/>
              <a:t>Theme 3: Exploring Sustainable Communities</a:t>
            </a:r>
          </a:p>
          <a:p>
            <a:r>
              <a:rPr lang="en-GB" sz="2400" b="1" dirty="0"/>
              <a:t>Part 2: Sustainable Communities</a:t>
            </a:r>
          </a:p>
        </p:txBody>
      </p:sp>
      <p:pic>
        <p:nvPicPr>
          <p:cNvPr id="2" name="Picture 1">
            <a:extLst>
              <a:ext uri="{FF2B5EF4-FFF2-40B4-BE49-F238E27FC236}">
                <a16:creationId xmlns:a16="http://schemas.microsoft.com/office/drawing/2014/main" id="{1A82646B-6A85-3B06-34CF-CFDFCCD577FA}"/>
              </a:ext>
            </a:extLst>
          </p:cNvPr>
          <p:cNvPicPr>
            <a:picLocks noChangeAspect="1"/>
          </p:cNvPicPr>
          <p:nvPr/>
        </p:nvPicPr>
        <p:blipFill>
          <a:blip r:embed="rId2"/>
          <a:stretch>
            <a:fillRect/>
          </a:stretch>
        </p:blipFill>
        <p:spPr>
          <a:xfrm>
            <a:off x="4455697" y="2056842"/>
            <a:ext cx="1816782" cy="1160140"/>
          </a:xfrm>
          <a:prstGeom prst="rect">
            <a:avLst/>
          </a:prstGeom>
        </p:spPr>
      </p:pic>
      <p:pic>
        <p:nvPicPr>
          <p:cNvPr id="3" name="Picture 2">
            <a:extLst>
              <a:ext uri="{FF2B5EF4-FFF2-40B4-BE49-F238E27FC236}">
                <a16:creationId xmlns:a16="http://schemas.microsoft.com/office/drawing/2014/main" id="{464AB8FF-F381-2295-2D73-B0C086DDF2AB}"/>
              </a:ext>
            </a:extLst>
          </p:cNvPr>
          <p:cNvPicPr>
            <a:picLocks noChangeAspect="1"/>
          </p:cNvPicPr>
          <p:nvPr/>
        </p:nvPicPr>
        <p:blipFill>
          <a:blip r:embed="rId3"/>
          <a:stretch>
            <a:fillRect/>
          </a:stretch>
        </p:blipFill>
        <p:spPr>
          <a:xfrm>
            <a:off x="402441" y="400447"/>
            <a:ext cx="2428875" cy="1876425"/>
          </a:xfrm>
          <a:prstGeom prst="rect">
            <a:avLst/>
          </a:prstGeom>
        </p:spPr>
      </p:pic>
      <p:pic>
        <p:nvPicPr>
          <p:cNvPr id="12" name="Picture 11">
            <a:extLst>
              <a:ext uri="{FF2B5EF4-FFF2-40B4-BE49-F238E27FC236}">
                <a16:creationId xmlns:a16="http://schemas.microsoft.com/office/drawing/2014/main" id="{4A9A2E10-C96F-6C1D-7187-05FB6E7EDD79}"/>
              </a:ext>
            </a:extLst>
          </p:cNvPr>
          <p:cNvPicPr>
            <a:picLocks noChangeAspect="1"/>
          </p:cNvPicPr>
          <p:nvPr/>
        </p:nvPicPr>
        <p:blipFill>
          <a:blip r:embed="rId4"/>
          <a:stretch>
            <a:fillRect/>
          </a:stretch>
        </p:blipFill>
        <p:spPr>
          <a:xfrm>
            <a:off x="6734618" y="2636664"/>
            <a:ext cx="1939460" cy="1830313"/>
          </a:xfrm>
          <a:prstGeom prst="rect">
            <a:avLst/>
          </a:prstGeom>
        </p:spPr>
      </p:pic>
      <p:pic>
        <p:nvPicPr>
          <p:cNvPr id="16" name="Picture 15">
            <a:extLst>
              <a:ext uri="{FF2B5EF4-FFF2-40B4-BE49-F238E27FC236}">
                <a16:creationId xmlns:a16="http://schemas.microsoft.com/office/drawing/2014/main" id="{22B4E79C-7DF3-B7E8-0299-41A777B0F8CA}"/>
              </a:ext>
            </a:extLst>
          </p:cNvPr>
          <p:cNvPicPr>
            <a:picLocks noChangeAspect="1"/>
          </p:cNvPicPr>
          <p:nvPr/>
        </p:nvPicPr>
        <p:blipFill>
          <a:blip r:embed="rId5"/>
          <a:stretch>
            <a:fillRect/>
          </a:stretch>
        </p:blipFill>
        <p:spPr>
          <a:xfrm>
            <a:off x="1187624" y="2636664"/>
            <a:ext cx="2864599" cy="1779067"/>
          </a:xfrm>
          <a:prstGeom prst="rect">
            <a:avLst/>
          </a:prstGeom>
        </p:spPr>
      </p:pic>
      <p:sp>
        <p:nvSpPr>
          <p:cNvPr id="19" name="Rectangle 18">
            <a:extLst>
              <a:ext uri="{FF2B5EF4-FFF2-40B4-BE49-F238E27FC236}">
                <a16:creationId xmlns:a16="http://schemas.microsoft.com/office/drawing/2014/main" id="{FC476867-3BC3-7CF8-8E2E-A8091748ABE1}"/>
              </a:ext>
            </a:extLst>
          </p:cNvPr>
          <p:cNvSpPr/>
          <p:nvPr/>
        </p:nvSpPr>
        <p:spPr>
          <a:xfrm>
            <a:off x="323527" y="2492896"/>
            <a:ext cx="620360" cy="208823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0" name="Rectangle 19">
            <a:extLst>
              <a:ext uri="{FF2B5EF4-FFF2-40B4-BE49-F238E27FC236}">
                <a16:creationId xmlns:a16="http://schemas.microsoft.com/office/drawing/2014/main" id="{1D192674-8FF3-BE99-FD76-983E1925BA42}"/>
              </a:ext>
            </a:extLst>
          </p:cNvPr>
          <p:cNvSpPr/>
          <p:nvPr/>
        </p:nvSpPr>
        <p:spPr>
          <a:xfrm>
            <a:off x="6588224" y="1844824"/>
            <a:ext cx="2232248" cy="564268"/>
          </a:xfrm>
          <a:prstGeom prst="rect">
            <a:avLst/>
          </a:prstGeom>
          <a:solidFill>
            <a:schemeClr val="accent3">
              <a:lumMod val="75000"/>
            </a:schemeClr>
          </a:solidFill>
          <a:ln>
            <a:solidFill>
              <a:schemeClr val="accent3">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21" name="Picture 20">
            <a:extLst>
              <a:ext uri="{FF2B5EF4-FFF2-40B4-BE49-F238E27FC236}">
                <a16:creationId xmlns:a16="http://schemas.microsoft.com/office/drawing/2014/main" id="{A7B95A7A-C03F-F94F-7060-403C05691C0E}"/>
              </a:ext>
            </a:extLst>
          </p:cNvPr>
          <p:cNvPicPr>
            <a:picLocks noChangeAspect="1"/>
          </p:cNvPicPr>
          <p:nvPr/>
        </p:nvPicPr>
        <p:blipFill>
          <a:blip r:embed="rId6"/>
          <a:stretch>
            <a:fillRect/>
          </a:stretch>
        </p:blipFill>
        <p:spPr>
          <a:xfrm>
            <a:off x="6195115" y="459612"/>
            <a:ext cx="1256987" cy="1186247"/>
          </a:xfrm>
          <a:prstGeom prst="rect">
            <a:avLst/>
          </a:prstGeom>
        </p:spPr>
      </p:pic>
      <p:sp>
        <p:nvSpPr>
          <p:cNvPr id="22" name="Rectangle 21">
            <a:extLst>
              <a:ext uri="{FF2B5EF4-FFF2-40B4-BE49-F238E27FC236}">
                <a16:creationId xmlns:a16="http://schemas.microsoft.com/office/drawing/2014/main" id="{C81E4FDA-8468-4434-28FA-B469F74C7A99}"/>
              </a:ext>
            </a:extLst>
          </p:cNvPr>
          <p:cNvSpPr/>
          <p:nvPr/>
        </p:nvSpPr>
        <p:spPr>
          <a:xfrm>
            <a:off x="4932040" y="332656"/>
            <a:ext cx="1007894" cy="144016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3" name="Rectangle 22">
            <a:extLst>
              <a:ext uri="{FF2B5EF4-FFF2-40B4-BE49-F238E27FC236}">
                <a16:creationId xmlns:a16="http://schemas.microsoft.com/office/drawing/2014/main" id="{0D94F91E-FA9F-AB6D-88B5-B034987FA59C}"/>
              </a:ext>
            </a:extLst>
          </p:cNvPr>
          <p:cNvSpPr/>
          <p:nvPr/>
        </p:nvSpPr>
        <p:spPr>
          <a:xfrm>
            <a:off x="7668344" y="332656"/>
            <a:ext cx="1083854" cy="1398017"/>
          </a:xfrm>
          <a:prstGeom prst="rect">
            <a:avLst/>
          </a:prstGeom>
          <a:solidFill>
            <a:schemeClr val="accent3">
              <a:lumMod val="60000"/>
              <a:lumOff val="40000"/>
            </a:schemeClr>
          </a:solidFill>
          <a:ln>
            <a:solidFill>
              <a:schemeClr val="accent3">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4" name="TextBox 23">
            <a:extLst>
              <a:ext uri="{FF2B5EF4-FFF2-40B4-BE49-F238E27FC236}">
                <a16:creationId xmlns:a16="http://schemas.microsoft.com/office/drawing/2014/main" id="{89041983-11B4-D703-D57D-0CAEBF06AD8A}"/>
              </a:ext>
            </a:extLst>
          </p:cNvPr>
          <p:cNvSpPr txBox="1"/>
          <p:nvPr/>
        </p:nvSpPr>
        <p:spPr>
          <a:xfrm>
            <a:off x="2642970" y="6156012"/>
            <a:ext cx="5760640" cy="369332"/>
          </a:xfrm>
          <a:prstGeom prst="rect">
            <a:avLst/>
          </a:prstGeom>
          <a:noFill/>
        </p:spPr>
        <p:txBody>
          <a:bodyPr wrap="square" rtlCol="0">
            <a:spAutoFit/>
          </a:bodyPr>
          <a:lstStyle/>
          <a:p>
            <a:r>
              <a:rPr lang="en-GB" b="1" dirty="0"/>
              <a:t>Module Lead (MA EDS): Ken Dicks </a:t>
            </a:r>
            <a:r>
              <a:rPr lang="en-GB" b="1" dirty="0">
                <a:hlinkClick r:id="rId7"/>
              </a:rPr>
              <a:t>ken.dicks@uwtsd.ac.uk</a:t>
            </a:r>
            <a:r>
              <a:rPr lang="en-GB" b="1" dirty="0"/>
              <a:t> </a:t>
            </a:r>
          </a:p>
        </p:txBody>
      </p:sp>
    </p:spTree>
    <p:extLst>
      <p:ext uri="{BB962C8B-B14F-4D97-AF65-F5344CB8AC3E}">
        <p14:creationId xmlns:p14="http://schemas.microsoft.com/office/powerpoint/2010/main" val="38990165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6E3A8B1-3383-0E72-AB74-FFBEFDA2C9E7}"/>
              </a:ext>
            </a:extLst>
          </p:cNvPr>
          <p:cNvSpPr txBox="1"/>
          <p:nvPr/>
        </p:nvSpPr>
        <p:spPr>
          <a:xfrm>
            <a:off x="1259632" y="1268760"/>
            <a:ext cx="6552728" cy="1323439"/>
          </a:xfrm>
          <a:prstGeom prst="rect">
            <a:avLst/>
          </a:prstGeom>
          <a:noFill/>
        </p:spPr>
        <p:txBody>
          <a:bodyPr wrap="square" rtlCol="0">
            <a:spAutoFit/>
          </a:bodyPr>
          <a:lstStyle/>
          <a:p>
            <a:pPr algn="ctr"/>
            <a:r>
              <a:rPr lang="en-GB" sz="4000" b="1" dirty="0"/>
              <a:t>What did we cover in our previous Session?</a:t>
            </a:r>
          </a:p>
        </p:txBody>
      </p:sp>
      <p:pic>
        <p:nvPicPr>
          <p:cNvPr id="4" name="Picture 3" descr="Icon&#10;&#10;Description automatically generated">
            <a:extLst>
              <a:ext uri="{FF2B5EF4-FFF2-40B4-BE49-F238E27FC236}">
                <a16:creationId xmlns:a16="http://schemas.microsoft.com/office/drawing/2014/main" id="{60CB5498-D572-A0BB-5481-51FD1028CDD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532519" y="3140968"/>
            <a:ext cx="2078961" cy="2078961"/>
          </a:xfrm>
          <a:prstGeom prst="rect">
            <a:avLst/>
          </a:prstGeom>
        </p:spPr>
      </p:pic>
    </p:spTree>
    <p:extLst>
      <p:ext uri="{BB962C8B-B14F-4D97-AF65-F5344CB8AC3E}">
        <p14:creationId xmlns:p14="http://schemas.microsoft.com/office/powerpoint/2010/main" val="866495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A8191A-76D6-F1C9-26D2-D3D177DBF3C3}"/>
              </a:ext>
            </a:extLst>
          </p:cNvPr>
          <p:cNvSpPr>
            <a:spLocks noGrp="1"/>
          </p:cNvSpPr>
          <p:nvPr>
            <p:ph type="title"/>
          </p:nvPr>
        </p:nvSpPr>
        <p:spPr>
          <a:xfrm>
            <a:off x="395536" y="116632"/>
            <a:ext cx="8229600" cy="792088"/>
          </a:xfrm>
        </p:spPr>
        <p:txBody>
          <a:bodyPr/>
          <a:lstStyle/>
          <a:p>
            <a:r>
              <a:rPr lang="en-GB" b="1" dirty="0"/>
              <a:t>Sustainable Communities</a:t>
            </a:r>
          </a:p>
        </p:txBody>
      </p:sp>
      <p:sp>
        <p:nvSpPr>
          <p:cNvPr id="3" name="TextBox 2">
            <a:extLst>
              <a:ext uri="{FF2B5EF4-FFF2-40B4-BE49-F238E27FC236}">
                <a16:creationId xmlns:a16="http://schemas.microsoft.com/office/drawing/2014/main" id="{FB6C7977-9FE5-FD85-A822-CC6BCDA4392B}"/>
              </a:ext>
            </a:extLst>
          </p:cNvPr>
          <p:cNvSpPr txBox="1"/>
          <p:nvPr/>
        </p:nvSpPr>
        <p:spPr>
          <a:xfrm>
            <a:off x="251520" y="980728"/>
            <a:ext cx="8373616" cy="523220"/>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endParaRPr lang="en-GB" sz="2800" dirty="0"/>
          </a:p>
        </p:txBody>
      </p:sp>
      <p:sp>
        <p:nvSpPr>
          <p:cNvPr id="4" name="TextBox 3">
            <a:extLst>
              <a:ext uri="{FF2B5EF4-FFF2-40B4-BE49-F238E27FC236}">
                <a16:creationId xmlns:a16="http://schemas.microsoft.com/office/drawing/2014/main" id="{05628CC8-0C29-CAD1-D11B-80DC87D4C3C6}"/>
              </a:ext>
            </a:extLst>
          </p:cNvPr>
          <p:cNvSpPr txBox="1"/>
          <p:nvPr/>
        </p:nvSpPr>
        <p:spPr>
          <a:xfrm>
            <a:off x="189856" y="1196752"/>
            <a:ext cx="8640960" cy="5016758"/>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800" dirty="0"/>
              <a:t>In Theme 2 we saw that there a number of approaches to sustainability (e.g. technocentric, deep ecology etc.)</a:t>
            </a:r>
          </a:p>
          <a:p>
            <a:pPr marL="457200" indent="-457200">
              <a:spcBef>
                <a:spcPts val="600"/>
              </a:spcBef>
              <a:spcAft>
                <a:spcPts val="600"/>
              </a:spcAft>
              <a:buFont typeface="Arial" panose="020B0604020202020204" pitchFamily="34" charset="0"/>
              <a:buChar char="•"/>
            </a:pPr>
            <a:r>
              <a:rPr lang="en-GB" sz="2800" dirty="0"/>
              <a:t>For this reason there are many different approaches to defining and developing a sustainable community</a:t>
            </a:r>
          </a:p>
          <a:p>
            <a:pPr marL="457200" indent="-457200">
              <a:spcBef>
                <a:spcPts val="600"/>
              </a:spcBef>
              <a:spcAft>
                <a:spcPts val="600"/>
              </a:spcAft>
              <a:buFont typeface="Arial" panose="020B0604020202020204" pitchFamily="34" charset="0"/>
              <a:buChar char="•"/>
            </a:pPr>
            <a:r>
              <a:rPr lang="en-GB" sz="2800" dirty="0"/>
              <a:t>In this Part we will take a look at some of these approaches</a:t>
            </a:r>
          </a:p>
          <a:p>
            <a:pPr marL="457200" indent="-457200">
              <a:spcBef>
                <a:spcPts val="600"/>
              </a:spcBef>
              <a:spcAft>
                <a:spcPts val="600"/>
              </a:spcAft>
              <a:buFont typeface="Arial" panose="020B0604020202020204" pitchFamily="34" charset="0"/>
              <a:buChar char="•"/>
            </a:pPr>
            <a:r>
              <a:rPr lang="en-GB" sz="2800" dirty="0"/>
              <a:t>However, it is important to remember that, as with all other aspects of this Module, we can only explore a limited selection</a:t>
            </a:r>
          </a:p>
          <a:p>
            <a:pPr marL="457200" indent="-457200">
              <a:spcBef>
                <a:spcPts val="600"/>
              </a:spcBef>
              <a:spcAft>
                <a:spcPts val="600"/>
              </a:spcAft>
              <a:buFont typeface="Arial" panose="020B0604020202020204" pitchFamily="34" charset="0"/>
              <a:buChar char="•"/>
            </a:pPr>
            <a:endParaRPr lang="en-GB" sz="2800" dirty="0"/>
          </a:p>
        </p:txBody>
      </p:sp>
    </p:spTree>
    <p:extLst>
      <p:ext uri="{BB962C8B-B14F-4D97-AF65-F5344CB8AC3E}">
        <p14:creationId xmlns:p14="http://schemas.microsoft.com/office/powerpoint/2010/main" val="35890932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A8191A-76D6-F1C9-26D2-D3D177DBF3C3}"/>
              </a:ext>
            </a:extLst>
          </p:cNvPr>
          <p:cNvSpPr>
            <a:spLocks noGrp="1"/>
          </p:cNvSpPr>
          <p:nvPr>
            <p:ph type="title"/>
          </p:nvPr>
        </p:nvSpPr>
        <p:spPr>
          <a:xfrm>
            <a:off x="395536" y="116632"/>
            <a:ext cx="8229600" cy="792088"/>
          </a:xfrm>
        </p:spPr>
        <p:txBody>
          <a:bodyPr/>
          <a:lstStyle/>
          <a:p>
            <a:r>
              <a:rPr lang="en-GB" b="1" dirty="0"/>
              <a:t>What is a sustainable community?</a:t>
            </a:r>
          </a:p>
        </p:txBody>
      </p:sp>
      <p:sp>
        <p:nvSpPr>
          <p:cNvPr id="3" name="TextBox 2">
            <a:extLst>
              <a:ext uri="{FF2B5EF4-FFF2-40B4-BE49-F238E27FC236}">
                <a16:creationId xmlns:a16="http://schemas.microsoft.com/office/drawing/2014/main" id="{FB6C7977-9FE5-FD85-A822-CC6BCDA4392B}"/>
              </a:ext>
            </a:extLst>
          </p:cNvPr>
          <p:cNvSpPr txBox="1"/>
          <p:nvPr/>
        </p:nvSpPr>
        <p:spPr>
          <a:xfrm>
            <a:off x="251520" y="980728"/>
            <a:ext cx="8373616" cy="523220"/>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endParaRPr lang="en-GB" sz="2800" dirty="0"/>
          </a:p>
        </p:txBody>
      </p:sp>
      <p:sp>
        <p:nvSpPr>
          <p:cNvPr id="4" name="TextBox 3">
            <a:extLst>
              <a:ext uri="{FF2B5EF4-FFF2-40B4-BE49-F238E27FC236}">
                <a16:creationId xmlns:a16="http://schemas.microsoft.com/office/drawing/2014/main" id="{05628CC8-0C29-CAD1-D11B-80DC87D4C3C6}"/>
              </a:ext>
            </a:extLst>
          </p:cNvPr>
          <p:cNvSpPr txBox="1"/>
          <p:nvPr/>
        </p:nvSpPr>
        <p:spPr>
          <a:xfrm>
            <a:off x="189856" y="1027664"/>
            <a:ext cx="8640960" cy="1969770"/>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800" dirty="0"/>
              <a:t>We have now looked at definitions of, and approaches to, sustainability </a:t>
            </a:r>
          </a:p>
          <a:p>
            <a:pPr marL="457200" indent="-457200">
              <a:spcBef>
                <a:spcPts val="600"/>
              </a:spcBef>
              <a:spcAft>
                <a:spcPts val="600"/>
              </a:spcAft>
              <a:buFont typeface="Arial" panose="020B0604020202020204" pitchFamily="34" charset="0"/>
              <a:buChar char="•"/>
            </a:pPr>
            <a:r>
              <a:rPr lang="en-GB" sz="2800" dirty="0"/>
              <a:t>We have also looked at the complexity of the phrase ‘community’</a:t>
            </a:r>
          </a:p>
        </p:txBody>
      </p:sp>
      <p:sp>
        <p:nvSpPr>
          <p:cNvPr id="5" name="TextBox 4">
            <a:extLst>
              <a:ext uri="{FF2B5EF4-FFF2-40B4-BE49-F238E27FC236}">
                <a16:creationId xmlns:a16="http://schemas.microsoft.com/office/drawing/2014/main" id="{48C14F35-7BE3-D8F8-D83A-E4FE42FDEA15}"/>
              </a:ext>
            </a:extLst>
          </p:cNvPr>
          <p:cNvSpPr txBox="1"/>
          <p:nvPr/>
        </p:nvSpPr>
        <p:spPr>
          <a:xfrm>
            <a:off x="893949" y="3267512"/>
            <a:ext cx="7488832" cy="2123658"/>
          </a:xfrm>
          <a:prstGeom prst="rect">
            <a:avLst/>
          </a:prstGeom>
          <a:noFill/>
        </p:spPr>
        <p:txBody>
          <a:bodyPr wrap="square" rtlCol="0">
            <a:spAutoFit/>
          </a:bodyPr>
          <a:lstStyle/>
          <a:p>
            <a:pPr algn="ctr">
              <a:spcBef>
                <a:spcPts val="600"/>
              </a:spcBef>
              <a:spcAft>
                <a:spcPts val="600"/>
              </a:spcAft>
            </a:pPr>
            <a:r>
              <a:rPr lang="en-GB" sz="2800" b="1" dirty="0"/>
              <a:t>What do you understand the term sustainable community to mean?</a:t>
            </a:r>
          </a:p>
          <a:p>
            <a:pPr algn="ctr">
              <a:spcBef>
                <a:spcPts val="600"/>
              </a:spcBef>
              <a:spcAft>
                <a:spcPts val="600"/>
              </a:spcAft>
            </a:pPr>
            <a:r>
              <a:rPr lang="en-GB" sz="2800" b="1" dirty="0"/>
              <a:t>Take a moment to consider this question.</a:t>
            </a:r>
          </a:p>
          <a:p>
            <a:pPr algn="ctr">
              <a:spcBef>
                <a:spcPts val="600"/>
              </a:spcBef>
              <a:spcAft>
                <a:spcPts val="600"/>
              </a:spcAft>
            </a:pPr>
            <a:r>
              <a:rPr lang="en-GB" sz="2800" b="1" dirty="0"/>
              <a:t>Share your thoughts with the group.</a:t>
            </a:r>
          </a:p>
        </p:txBody>
      </p:sp>
      <p:pic>
        <p:nvPicPr>
          <p:cNvPr id="7" name="Picture 6" descr="A picture containing pool ball, dark&#10;&#10;Description automatically generated">
            <a:extLst>
              <a:ext uri="{FF2B5EF4-FFF2-40B4-BE49-F238E27FC236}">
                <a16:creationId xmlns:a16="http://schemas.microsoft.com/office/drawing/2014/main" id="{926B7737-8871-2B62-35B4-843FEFA4C26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138944" y="5661248"/>
            <a:ext cx="998841" cy="998841"/>
          </a:xfrm>
          <a:prstGeom prst="rect">
            <a:avLst/>
          </a:prstGeom>
        </p:spPr>
      </p:pic>
    </p:spTree>
    <p:extLst>
      <p:ext uri="{BB962C8B-B14F-4D97-AF65-F5344CB8AC3E}">
        <p14:creationId xmlns:p14="http://schemas.microsoft.com/office/powerpoint/2010/main" val="17124288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5"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A8191A-76D6-F1C9-26D2-D3D177DBF3C3}"/>
              </a:ext>
            </a:extLst>
          </p:cNvPr>
          <p:cNvSpPr>
            <a:spLocks noGrp="1"/>
          </p:cNvSpPr>
          <p:nvPr>
            <p:ph type="title"/>
          </p:nvPr>
        </p:nvSpPr>
        <p:spPr>
          <a:xfrm>
            <a:off x="395536" y="116632"/>
            <a:ext cx="8229600" cy="792088"/>
          </a:xfrm>
        </p:spPr>
        <p:txBody>
          <a:bodyPr/>
          <a:lstStyle/>
          <a:p>
            <a:r>
              <a:rPr lang="en-GB" b="1" dirty="0"/>
              <a:t>What is a sustainable community?</a:t>
            </a:r>
          </a:p>
        </p:txBody>
      </p:sp>
      <p:sp>
        <p:nvSpPr>
          <p:cNvPr id="3" name="TextBox 2">
            <a:extLst>
              <a:ext uri="{FF2B5EF4-FFF2-40B4-BE49-F238E27FC236}">
                <a16:creationId xmlns:a16="http://schemas.microsoft.com/office/drawing/2014/main" id="{FB6C7977-9FE5-FD85-A822-CC6BCDA4392B}"/>
              </a:ext>
            </a:extLst>
          </p:cNvPr>
          <p:cNvSpPr txBox="1"/>
          <p:nvPr/>
        </p:nvSpPr>
        <p:spPr>
          <a:xfrm>
            <a:off x="251520" y="980728"/>
            <a:ext cx="8373616" cy="523220"/>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endParaRPr lang="en-GB" sz="2800" dirty="0"/>
          </a:p>
        </p:txBody>
      </p:sp>
      <p:sp>
        <p:nvSpPr>
          <p:cNvPr id="4" name="TextBox 3">
            <a:extLst>
              <a:ext uri="{FF2B5EF4-FFF2-40B4-BE49-F238E27FC236}">
                <a16:creationId xmlns:a16="http://schemas.microsoft.com/office/drawing/2014/main" id="{05628CC8-0C29-CAD1-D11B-80DC87D4C3C6}"/>
              </a:ext>
            </a:extLst>
          </p:cNvPr>
          <p:cNvSpPr txBox="1"/>
          <p:nvPr/>
        </p:nvSpPr>
        <p:spPr>
          <a:xfrm>
            <a:off x="189856" y="1027664"/>
            <a:ext cx="8640960" cy="830997"/>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400" dirty="0"/>
              <a:t>The Institute of Sustainable Communities (2023) defines a sustainable community as: </a:t>
            </a:r>
          </a:p>
        </p:txBody>
      </p:sp>
      <p:sp>
        <p:nvSpPr>
          <p:cNvPr id="5" name="TextBox 4">
            <a:extLst>
              <a:ext uri="{FF2B5EF4-FFF2-40B4-BE49-F238E27FC236}">
                <a16:creationId xmlns:a16="http://schemas.microsoft.com/office/drawing/2014/main" id="{48C14F35-7BE3-D8F8-D83A-E4FE42FDEA15}"/>
              </a:ext>
            </a:extLst>
          </p:cNvPr>
          <p:cNvSpPr txBox="1"/>
          <p:nvPr/>
        </p:nvSpPr>
        <p:spPr>
          <a:xfrm>
            <a:off x="827584" y="2060848"/>
            <a:ext cx="7488832" cy="3477875"/>
          </a:xfrm>
          <a:prstGeom prst="rect">
            <a:avLst/>
          </a:prstGeom>
          <a:noFill/>
        </p:spPr>
        <p:txBody>
          <a:bodyPr wrap="square" rtlCol="0">
            <a:spAutoFit/>
          </a:bodyPr>
          <a:lstStyle/>
          <a:p>
            <a:pPr algn="ctr">
              <a:spcBef>
                <a:spcPts val="600"/>
              </a:spcBef>
              <a:spcAft>
                <a:spcPts val="600"/>
              </a:spcAft>
            </a:pPr>
            <a:r>
              <a:rPr lang="en-GB" sz="2000" dirty="0"/>
              <a:t>‘A sustainable community takes into account, and addresses, multiple human needs, not just one at the exclusion of all others. It is a place where people of diverse backgrounds and perspectives feel welcome and safe, where every group has a seat at the decision-making table, and where prosperity is shared. </a:t>
            </a:r>
          </a:p>
          <a:p>
            <a:pPr algn="ctr">
              <a:spcBef>
                <a:spcPts val="600"/>
              </a:spcBef>
              <a:spcAft>
                <a:spcPts val="600"/>
              </a:spcAft>
            </a:pPr>
            <a:r>
              <a:rPr lang="en-GB" sz="2000" dirty="0"/>
              <a:t>It takes a long-term perspective – focusing on anticipating and adapting to change in both the present and future.</a:t>
            </a:r>
          </a:p>
          <a:p>
            <a:pPr algn="ctr">
              <a:spcBef>
                <a:spcPts val="600"/>
              </a:spcBef>
              <a:spcAft>
                <a:spcPts val="600"/>
              </a:spcAft>
            </a:pPr>
            <a:r>
              <a:rPr lang="en-GB" sz="2000" dirty="0"/>
              <a:t>A sustainable community manages its human, natural, and financial capital to meet current needs while ensuring that adequate resources are available for future generations.’</a:t>
            </a:r>
          </a:p>
        </p:txBody>
      </p:sp>
      <p:sp>
        <p:nvSpPr>
          <p:cNvPr id="6" name="TextBox 5">
            <a:extLst>
              <a:ext uri="{FF2B5EF4-FFF2-40B4-BE49-F238E27FC236}">
                <a16:creationId xmlns:a16="http://schemas.microsoft.com/office/drawing/2014/main" id="{BC1C1B83-8082-8AA8-6F3B-2406C7346AD0}"/>
              </a:ext>
            </a:extLst>
          </p:cNvPr>
          <p:cNvSpPr txBox="1"/>
          <p:nvPr/>
        </p:nvSpPr>
        <p:spPr>
          <a:xfrm>
            <a:off x="2411760" y="5877272"/>
            <a:ext cx="4968552" cy="400110"/>
          </a:xfrm>
          <a:prstGeom prst="rect">
            <a:avLst/>
          </a:prstGeom>
          <a:noFill/>
        </p:spPr>
        <p:txBody>
          <a:bodyPr wrap="square" rtlCol="0">
            <a:spAutoFit/>
          </a:bodyPr>
          <a:lstStyle/>
          <a:p>
            <a:pPr algn="r"/>
            <a:r>
              <a:rPr lang="en-GB" sz="2000" b="1" dirty="0"/>
              <a:t>What are the key features of this definition?</a:t>
            </a:r>
          </a:p>
        </p:txBody>
      </p:sp>
      <p:pic>
        <p:nvPicPr>
          <p:cNvPr id="9" name="Picture 8" descr="Icon&#10;&#10;Description automatically generated">
            <a:extLst>
              <a:ext uri="{FF2B5EF4-FFF2-40B4-BE49-F238E27FC236}">
                <a16:creationId xmlns:a16="http://schemas.microsoft.com/office/drawing/2014/main" id="{BF71792A-A0A2-AC41-3E0D-CD7959D30B1B}"/>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452320" y="5793930"/>
            <a:ext cx="566793" cy="566793"/>
          </a:xfrm>
          <a:prstGeom prst="rect">
            <a:avLst/>
          </a:prstGeom>
        </p:spPr>
      </p:pic>
    </p:spTree>
    <p:extLst>
      <p:ext uri="{BB962C8B-B14F-4D97-AF65-F5344CB8AC3E}">
        <p14:creationId xmlns:p14="http://schemas.microsoft.com/office/powerpoint/2010/main" val="28583382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5" grpId="0"/>
      <p:bldP spid="6"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A8191A-76D6-F1C9-26D2-D3D177DBF3C3}"/>
              </a:ext>
            </a:extLst>
          </p:cNvPr>
          <p:cNvSpPr>
            <a:spLocks noGrp="1"/>
          </p:cNvSpPr>
          <p:nvPr>
            <p:ph type="title"/>
          </p:nvPr>
        </p:nvSpPr>
        <p:spPr>
          <a:xfrm>
            <a:off x="395536" y="116632"/>
            <a:ext cx="8229600" cy="792088"/>
          </a:xfrm>
        </p:spPr>
        <p:txBody>
          <a:bodyPr/>
          <a:lstStyle/>
          <a:p>
            <a:r>
              <a:rPr lang="en-GB" b="1" dirty="0"/>
              <a:t>What is a sustainable community?</a:t>
            </a:r>
          </a:p>
        </p:txBody>
      </p:sp>
      <p:sp>
        <p:nvSpPr>
          <p:cNvPr id="3" name="TextBox 2">
            <a:extLst>
              <a:ext uri="{FF2B5EF4-FFF2-40B4-BE49-F238E27FC236}">
                <a16:creationId xmlns:a16="http://schemas.microsoft.com/office/drawing/2014/main" id="{FB6C7977-9FE5-FD85-A822-CC6BCDA4392B}"/>
              </a:ext>
            </a:extLst>
          </p:cNvPr>
          <p:cNvSpPr txBox="1"/>
          <p:nvPr/>
        </p:nvSpPr>
        <p:spPr>
          <a:xfrm>
            <a:off x="251520" y="980728"/>
            <a:ext cx="8373616" cy="523220"/>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endParaRPr lang="en-GB" sz="2800" dirty="0"/>
          </a:p>
        </p:txBody>
      </p:sp>
      <p:sp>
        <p:nvSpPr>
          <p:cNvPr id="4" name="TextBox 3">
            <a:extLst>
              <a:ext uri="{FF2B5EF4-FFF2-40B4-BE49-F238E27FC236}">
                <a16:creationId xmlns:a16="http://schemas.microsoft.com/office/drawing/2014/main" id="{05628CC8-0C29-CAD1-D11B-80DC87D4C3C6}"/>
              </a:ext>
            </a:extLst>
          </p:cNvPr>
          <p:cNvSpPr txBox="1"/>
          <p:nvPr/>
        </p:nvSpPr>
        <p:spPr>
          <a:xfrm>
            <a:off x="268268" y="1340768"/>
            <a:ext cx="8640960" cy="4462760"/>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800" dirty="0"/>
              <a:t>They then outline what they consider to be the Elements of a sustainable community</a:t>
            </a:r>
          </a:p>
          <a:p>
            <a:pPr marL="457200" indent="-457200">
              <a:spcBef>
                <a:spcPts val="600"/>
              </a:spcBef>
              <a:spcAft>
                <a:spcPts val="600"/>
              </a:spcAft>
              <a:buFont typeface="Arial" panose="020B0604020202020204" pitchFamily="34" charset="0"/>
              <a:buChar char="•"/>
            </a:pPr>
            <a:r>
              <a:rPr lang="en-GB" sz="2800" dirty="0"/>
              <a:t>These are divided into four groups, namely;</a:t>
            </a:r>
          </a:p>
          <a:p>
            <a:pPr marL="457200" indent="-457200">
              <a:spcBef>
                <a:spcPts val="600"/>
              </a:spcBef>
              <a:spcAft>
                <a:spcPts val="600"/>
              </a:spcAft>
              <a:buFont typeface="Arial" panose="020B0604020202020204" pitchFamily="34" charset="0"/>
              <a:buChar char="•"/>
            </a:pPr>
            <a:r>
              <a:rPr lang="en-GB" sz="2800" dirty="0"/>
              <a:t>Leadership, Civic Engagement &amp; Responsibility</a:t>
            </a:r>
          </a:p>
          <a:p>
            <a:pPr marL="457200" indent="-457200">
              <a:spcBef>
                <a:spcPts val="600"/>
              </a:spcBef>
              <a:spcAft>
                <a:spcPts val="600"/>
              </a:spcAft>
              <a:buFont typeface="Arial" panose="020B0604020202020204" pitchFamily="34" charset="0"/>
              <a:buChar char="•"/>
            </a:pPr>
            <a:r>
              <a:rPr lang="en-GB" sz="2800" dirty="0"/>
              <a:t>Economic Security</a:t>
            </a:r>
          </a:p>
          <a:p>
            <a:pPr marL="457200" indent="-457200">
              <a:spcBef>
                <a:spcPts val="600"/>
              </a:spcBef>
              <a:spcAft>
                <a:spcPts val="600"/>
              </a:spcAft>
              <a:buFont typeface="Arial" panose="020B0604020202020204" pitchFamily="34" charset="0"/>
              <a:buChar char="•"/>
            </a:pPr>
            <a:r>
              <a:rPr lang="en-GB" sz="2800" dirty="0"/>
              <a:t>Ecological Integrity, and</a:t>
            </a:r>
          </a:p>
          <a:p>
            <a:pPr marL="457200" indent="-457200">
              <a:spcBef>
                <a:spcPts val="600"/>
              </a:spcBef>
              <a:spcAft>
                <a:spcPts val="600"/>
              </a:spcAft>
              <a:buFont typeface="Arial" panose="020B0604020202020204" pitchFamily="34" charset="0"/>
              <a:buChar char="•"/>
            </a:pPr>
            <a:r>
              <a:rPr lang="en-GB" sz="2800" dirty="0"/>
              <a:t>Social Well-being </a:t>
            </a:r>
            <a:r>
              <a:rPr lang="en-GB" sz="2000" dirty="0"/>
              <a:t>(Institute of Sustainable Communities, 2023)</a:t>
            </a:r>
          </a:p>
          <a:p>
            <a:pPr marL="457200" indent="-457200">
              <a:spcBef>
                <a:spcPts val="600"/>
              </a:spcBef>
              <a:spcAft>
                <a:spcPts val="600"/>
              </a:spcAft>
              <a:buFont typeface="Arial" panose="020B0604020202020204" pitchFamily="34" charset="0"/>
              <a:buChar char="•"/>
            </a:pPr>
            <a:r>
              <a:rPr lang="en-GB" sz="2800" dirty="0"/>
              <a:t>We will now look at each of these in turn.</a:t>
            </a:r>
          </a:p>
        </p:txBody>
      </p:sp>
    </p:spTree>
    <p:extLst>
      <p:ext uri="{BB962C8B-B14F-4D97-AF65-F5344CB8AC3E}">
        <p14:creationId xmlns:p14="http://schemas.microsoft.com/office/powerpoint/2010/main" val="39359544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A8191A-76D6-F1C9-26D2-D3D177DBF3C3}"/>
              </a:ext>
            </a:extLst>
          </p:cNvPr>
          <p:cNvSpPr>
            <a:spLocks noGrp="1"/>
          </p:cNvSpPr>
          <p:nvPr>
            <p:ph type="title"/>
          </p:nvPr>
        </p:nvSpPr>
        <p:spPr>
          <a:xfrm>
            <a:off x="395536" y="116632"/>
            <a:ext cx="8229600" cy="792088"/>
          </a:xfrm>
        </p:spPr>
        <p:txBody>
          <a:bodyPr/>
          <a:lstStyle/>
          <a:p>
            <a:r>
              <a:rPr lang="en-GB" b="1" dirty="0"/>
              <a:t>What is a sustainable community?</a:t>
            </a:r>
          </a:p>
        </p:txBody>
      </p:sp>
      <p:sp>
        <p:nvSpPr>
          <p:cNvPr id="3" name="TextBox 2">
            <a:extLst>
              <a:ext uri="{FF2B5EF4-FFF2-40B4-BE49-F238E27FC236}">
                <a16:creationId xmlns:a16="http://schemas.microsoft.com/office/drawing/2014/main" id="{FB6C7977-9FE5-FD85-A822-CC6BCDA4392B}"/>
              </a:ext>
            </a:extLst>
          </p:cNvPr>
          <p:cNvSpPr txBox="1"/>
          <p:nvPr/>
        </p:nvSpPr>
        <p:spPr>
          <a:xfrm>
            <a:off x="107504" y="900950"/>
            <a:ext cx="8373616" cy="523220"/>
          </a:xfrm>
          <a:prstGeom prst="rect">
            <a:avLst/>
          </a:prstGeom>
          <a:noFill/>
        </p:spPr>
        <p:txBody>
          <a:bodyPr wrap="square" rtlCol="0">
            <a:spAutoFit/>
          </a:bodyPr>
          <a:lstStyle/>
          <a:p>
            <a:pPr>
              <a:spcBef>
                <a:spcPts val="600"/>
              </a:spcBef>
              <a:spcAft>
                <a:spcPts val="600"/>
              </a:spcAft>
            </a:pPr>
            <a:r>
              <a:rPr lang="en-GB" sz="2800" b="1" dirty="0"/>
              <a:t>Leadership, Civic Engagement &amp; Responsibility</a:t>
            </a:r>
          </a:p>
        </p:txBody>
      </p:sp>
      <p:sp>
        <p:nvSpPr>
          <p:cNvPr id="4" name="TextBox 3">
            <a:extLst>
              <a:ext uri="{FF2B5EF4-FFF2-40B4-BE49-F238E27FC236}">
                <a16:creationId xmlns:a16="http://schemas.microsoft.com/office/drawing/2014/main" id="{05628CC8-0C29-CAD1-D11B-80DC87D4C3C6}"/>
              </a:ext>
            </a:extLst>
          </p:cNvPr>
          <p:cNvSpPr txBox="1"/>
          <p:nvPr/>
        </p:nvSpPr>
        <p:spPr>
          <a:xfrm>
            <a:off x="401745" y="1647964"/>
            <a:ext cx="8640960" cy="4401205"/>
          </a:xfrm>
          <a:prstGeom prst="rect">
            <a:avLst/>
          </a:prstGeom>
          <a:noFill/>
        </p:spPr>
        <p:txBody>
          <a:bodyPr wrap="square" rtlCol="0">
            <a:spAutoFit/>
          </a:bodyPr>
          <a:lstStyle/>
          <a:p>
            <a:pPr marL="457200" indent="-457200" algn="l">
              <a:spcBef>
                <a:spcPts val="600"/>
              </a:spcBef>
              <a:spcAft>
                <a:spcPts val="600"/>
              </a:spcAft>
              <a:buFont typeface="+mj-lt"/>
              <a:buAutoNum type="arabicPeriod"/>
            </a:pPr>
            <a:r>
              <a:rPr lang="en-GB" sz="2000" b="0" i="0" dirty="0">
                <a:effectLst/>
                <a:latin typeface="Noto Sans" panose="020B0502040504020204" pitchFamily="34" charset="0"/>
              </a:rPr>
              <a:t>Equal opportunity for all individuals to participate in and influence decisions that affect each of their lives.</a:t>
            </a:r>
          </a:p>
          <a:p>
            <a:pPr marL="457200" indent="-457200" algn="l">
              <a:spcBef>
                <a:spcPts val="600"/>
              </a:spcBef>
              <a:spcAft>
                <a:spcPts val="600"/>
              </a:spcAft>
              <a:buFont typeface="+mj-lt"/>
              <a:buAutoNum type="arabicPeriod"/>
            </a:pPr>
            <a:r>
              <a:rPr lang="en-GB" sz="2000" b="0" i="0" dirty="0">
                <a:effectLst/>
                <a:latin typeface="Noto Sans" panose="020B0502040504020204" pitchFamily="34" charset="0"/>
              </a:rPr>
              <a:t>Adequate access to public information.</a:t>
            </a:r>
          </a:p>
          <a:p>
            <a:pPr marL="457200" indent="-457200" algn="l">
              <a:spcBef>
                <a:spcPts val="600"/>
              </a:spcBef>
              <a:spcAft>
                <a:spcPts val="600"/>
              </a:spcAft>
              <a:buFont typeface="+mj-lt"/>
              <a:buAutoNum type="arabicPeriod"/>
            </a:pPr>
            <a:r>
              <a:rPr lang="en-GB" sz="2000" b="0" i="0" dirty="0">
                <a:effectLst/>
                <a:latin typeface="Noto Sans" panose="020B0502040504020204" pitchFamily="34" charset="0"/>
              </a:rPr>
              <a:t>A viable, nongovernmental sector.</a:t>
            </a:r>
          </a:p>
          <a:p>
            <a:pPr marL="457200" indent="-457200" algn="l">
              <a:spcBef>
                <a:spcPts val="600"/>
              </a:spcBef>
              <a:spcAft>
                <a:spcPts val="600"/>
              </a:spcAft>
              <a:buFont typeface="+mj-lt"/>
              <a:buAutoNum type="arabicPeriod"/>
            </a:pPr>
            <a:r>
              <a:rPr lang="en-GB" sz="2000" b="0" i="0" dirty="0">
                <a:effectLst/>
                <a:latin typeface="Noto Sans" panose="020B0502040504020204" pitchFamily="34" charset="0"/>
              </a:rPr>
              <a:t>An atmosphere of respect and tolerance for diverse viewpoints, beliefs, and values.</a:t>
            </a:r>
          </a:p>
          <a:p>
            <a:pPr marL="457200" indent="-457200" algn="l">
              <a:spcBef>
                <a:spcPts val="600"/>
              </a:spcBef>
              <a:spcAft>
                <a:spcPts val="600"/>
              </a:spcAft>
              <a:buFont typeface="+mj-lt"/>
              <a:buAutoNum type="arabicPeriod"/>
            </a:pPr>
            <a:r>
              <a:rPr lang="en-GB" sz="2000" b="0" i="0" dirty="0">
                <a:effectLst/>
                <a:latin typeface="Noto Sans" panose="020B0502040504020204" pitchFamily="34" charset="0"/>
              </a:rPr>
              <a:t>Encourages individuals of all ages, gender, sexual orientation, ethnicity, religions, and physical ability to take responsibility based upon a shared vision.</a:t>
            </a:r>
          </a:p>
          <a:p>
            <a:pPr marL="457200" indent="-457200" algn="l">
              <a:spcBef>
                <a:spcPts val="600"/>
              </a:spcBef>
              <a:spcAft>
                <a:spcPts val="600"/>
              </a:spcAft>
              <a:buFont typeface="+mj-lt"/>
              <a:buAutoNum type="arabicPeriod"/>
            </a:pPr>
            <a:r>
              <a:rPr lang="en-GB" sz="2000" b="0" i="0" dirty="0">
                <a:effectLst/>
                <a:latin typeface="Noto Sans" panose="020B0502040504020204" pitchFamily="34" charset="0"/>
              </a:rPr>
              <a:t>Political stability.</a:t>
            </a:r>
          </a:p>
          <a:p>
            <a:pPr marL="457200" indent="-457200" algn="l">
              <a:spcBef>
                <a:spcPts val="600"/>
              </a:spcBef>
              <a:spcAft>
                <a:spcPts val="600"/>
              </a:spcAft>
              <a:buFont typeface="+mj-lt"/>
              <a:buAutoNum type="arabicPeriod"/>
            </a:pPr>
            <a:r>
              <a:rPr lang="en-GB" sz="2000" b="0" i="0" dirty="0">
                <a:effectLst/>
                <a:latin typeface="Noto Sans" panose="020B0502040504020204" pitchFamily="34" charset="0"/>
              </a:rPr>
              <a:t>Does not compromise the sustainability of other communities.</a:t>
            </a:r>
          </a:p>
        </p:txBody>
      </p:sp>
      <p:sp>
        <p:nvSpPr>
          <p:cNvPr id="6" name="TextBox 5">
            <a:extLst>
              <a:ext uri="{FF2B5EF4-FFF2-40B4-BE49-F238E27FC236}">
                <a16:creationId xmlns:a16="http://schemas.microsoft.com/office/drawing/2014/main" id="{92FBEF9E-8201-E7F6-79A5-891FE9A9DE90}"/>
              </a:ext>
            </a:extLst>
          </p:cNvPr>
          <p:cNvSpPr txBox="1"/>
          <p:nvPr/>
        </p:nvSpPr>
        <p:spPr>
          <a:xfrm>
            <a:off x="3563888" y="6309320"/>
            <a:ext cx="5061248" cy="369332"/>
          </a:xfrm>
          <a:prstGeom prst="rect">
            <a:avLst/>
          </a:prstGeom>
          <a:noFill/>
        </p:spPr>
        <p:txBody>
          <a:bodyPr wrap="square" rtlCol="0">
            <a:spAutoFit/>
          </a:bodyPr>
          <a:lstStyle/>
          <a:p>
            <a:pPr algn="r"/>
            <a:r>
              <a:rPr lang="en-GB" sz="1800" dirty="0"/>
              <a:t>(Institute of Sustainable Communities, 2023)</a:t>
            </a:r>
          </a:p>
        </p:txBody>
      </p:sp>
    </p:spTree>
    <p:extLst>
      <p:ext uri="{BB962C8B-B14F-4D97-AF65-F5344CB8AC3E}">
        <p14:creationId xmlns:p14="http://schemas.microsoft.com/office/powerpoint/2010/main" val="14879311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6"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A8191A-76D6-F1C9-26D2-D3D177DBF3C3}"/>
              </a:ext>
            </a:extLst>
          </p:cNvPr>
          <p:cNvSpPr>
            <a:spLocks noGrp="1"/>
          </p:cNvSpPr>
          <p:nvPr>
            <p:ph type="title"/>
          </p:nvPr>
        </p:nvSpPr>
        <p:spPr>
          <a:xfrm>
            <a:off x="395536" y="116632"/>
            <a:ext cx="8229600" cy="792088"/>
          </a:xfrm>
        </p:spPr>
        <p:txBody>
          <a:bodyPr/>
          <a:lstStyle/>
          <a:p>
            <a:r>
              <a:rPr lang="en-GB" b="1" dirty="0"/>
              <a:t>What is a sustainable community?</a:t>
            </a:r>
          </a:p>
        </p:txBody>
      </p:sp>
      <p:sp>
        <p:nvSpPr>
          <p:cNvPr id="3" name="TextBox 2">
            <a:extLst>
              <a:ext uri="{FF2B5EF4-FFF2-40B4-BE49-F238E27FC236}">
                <a16:creationId xmlns:a16="http://schemas.microsoft.com/office/drawing/2014/main" id="{FB6C7977-9FE5-FD85-A822-CC6BCDA4392B}"/>
              </a:ext>
            </a:extLst>
          </p:cNvPr>
          <p:cNvSpPr txBox="1"/>
          <p:nvPr/>
        </p:nvSpPr>
        <p:spPr>
          <a:xfrm>
            <a:off x="179512" y="962720"/>
            <a:ext cx="8373616" cy="523220"/>
          </a:xfrm>
          <a:prstGeom prst="rect">
            <a:avLst/>
          </a:prstGeom>
          <a:noFill/>
        </p:spPr>
        <p:txBody>
          <a:bodyPr wrap="square" rtlCol="0">
            <a:spAutoFit/>
          </a:bodyPr>
          <a:lstStyle/>
          <a:p>
            <a:pPr>
              <a:spcBef>
                <a:spcPts val="600"/>
              </a:spcBef>
              <a:spcAft>
                <a:spcPts val="600"/>
              </a:spcAft>
            </a:pPr>
            <a:r>
              <a:rPr lang="en-GB" sz="2800" b="1" dirty="0"/>
              <a:t>Economic Security</a:t>
            </a:r>
          </a:p>
        </p:txBody>
      </p:sp>
      <p:sp>
        <p:nvSpPr>
          <p:cNvPr id="4" name="TextBox 3">
            <a:extLst>
              <a:ext uri="{FF2B5EF4-FFF2-40B4-BE49-F238E27FC236}">
                <a16:creationId xmlns:a16="http://schemas.microsoft.com/office/drawing/2014/main" id="{05628CC8-0C29-CAD1-D11B-80DC87D4C3C6}"/>
              </a:ext>
            </a:extLst>
          </p:cNvPr>
          <p:cNvSpPr txBox="1"/>
          <p:nvPr/>
        </p:nvSpPr>
        <p:spPr>
          <a:xfrm>
            <a:off x="401745" y="1647964"/>
            <a:ext cx="8640960" cy="3724096"/>
          </a:xfrm>
          <a:prstGeom prst="rect">
            <a:avLst/>
          </a:prstGeom>
          <a:noFill/>
        </p:spPr>
        <p:txBody>
          <a:bodyPr wrap="square" rtlCol="0">
            <a:spAutoFit/>
          </a:bodyPr>
          <a:lstStyle/>
          <a:p>
            <a:pPr marL="457200" indent="-457200" algn="l">
              <a:spcBef>
                <a:spcPts val="600"/>
              </a:spcBef>
              <a:spcAft>
                <a:spcPts val="600"/>
              </a:spcAft>
              <a:buFont typeface="+mj-lt"/>
              <a:buAutoNum type="arabicPeriod"/>
            </a:pPr>
            <a:r>
              <a:rPr lang="en-GB" sz="2800" b="0" i="0" dirty="0">
                <a:effectLst/>
                <a:latin typeface="Noto Sans" panose="020B0502040504020204" pitchFamily="34" charset="0"/>
              </a:rPr>
              <a:t>A diverse and financially viable economic base.</a:t>
            </a:r>
          </a:p>
          <a:p>
            <a:pPr marL="457200" indent="-457200" algn="l">
              <a:spcBef>
                <a:spcPts val="600"/>
              </a:spcBef>
              <a:spcAft>
                <a:spcPts val="600"/>
              </a:spcAft>
              <a:buFont typeface="+mj-lt"/>
              <a:buAutoNum type="arabicPeriod"/>
            </a:pPr>
            <a:r>
              <a:rPr lang="en-GB" sz="2800" b="0" i="0" dirty="0">
                <a:effectLst/>
                <a:latin typeface="Noto Sans" panose="020B0502040504020204" pitchFamily="34" charset="0"/>
              </a:rPr>
              <a:t>Reinvestment of resources in local economy.</a:t>
            </a:r>
          </a:p>
          <a:p>
            <a:pPr marL="457200" indent="-457200" algn="l">
              <a:spcBef>
                <a:spcPts val="600"/>
              </a:spcBef>
              <a:spcAft>
                <a:spcPts val="600"/>
              </a:spcAft>
              <a:buFont typeface="+mj-lt"/>
              <a:buAutoNum type="arabicPeriod"/>
            </a:pPr>
            <a:r>
              <a:rPr lang="en-GB" sz="2800" b="0" i="0" dirty="0">
                <a:effectLst/>
                <a:latin typeface="Noto Sans" panose="020B0502040504020204" pitchFamily="34" charset="0"/>
              </a:rPr>
              <a:t>Maximization of local ownership of businesses.</a:t>
            </a:r>
          </a:p>
          <a:p>
            <a:pPr marL="457200" indent="-457200" algn="l">
              <a:spcBef>
                <a:spcPts val="600"/>
              </a:spcBef>
              <a:spcAft>
                <a:spcPts val="600"/>
              </a:spcAft>
              <a:buFont typeface="+mj-lt"/>
              <a:buAutoNum type="arabicPeriod"/>
            </a:pPr>
            <a:r>
              <a:rPr lang="en-GB" sz="2800" b="0" i="0" dirty="0">
                <a:effectLst/>
                <a:latin typeface="Noto Sans" panose="020B0502040504020204" pitchFamily="34" charset="0"/>
              </a:rPr>
              <a:t>Meaningful employment opportunities for all citizens.</a:t>
            </a:r>
          </a:p>
          <a:p>
            <a:pPr marL="457200" indent="-457200" algn="l">
              <a:spcBef>
                <a:spcPts val="600"/>
              </a:spcBef>
              <a:spcAft>
                <a:spcPts val="600"/>
              </a:spcAft>
              <a:buFont typeface="+mj-lt"/>
              <a:buAutoNum type="arabicPeriod"/>
            </a:pPr>
            <a:r>
              <a:rPr lang="en-GB" sz="2800" b="0" i="0" dirty="0">
                <a:effectLst/>
                <a:latin typeface="Noto Sans" panose="020B0502040504020204" pitchFamily="34" charset="0"/>
              </a:rPr>
              <a:t>Provision of job training and education to help the workforce adjust to future needs.</a:t>
            </a:r>
          </a:p>
        </p:txBody>
      </p:sp>
      <p:sp>
        <p:nvSpPr>
          <p:cNvPr id="6" name="TextBox 5">
            <a:extLst>
              <a:ext uri="{FF2B5EF4-FFF2-40B4-BE49-F238E27FC236}">
                <a16:creationId xmlns:a16="http://schemas.microsoft.com/office/drawing/2014/main" id="{92FBEF9E-8201-E7F6-79A5-891FE9A9DE90}"/>
              </a:ext>
            </a:extLst>
          </p:cNvPr>
          <p:cNvSpPr txBox="1"/>
          <p:nvPr/>
        </p:nvSpPr>
        <p:spPr>
          <a:xfrm>
            <a:off x="3563888" y="6309320"/>
            <a:ext cx="5061248" cy="369332"/>
          </a:xfrm>
          <a:prstGeom prst="rect">
            <a:avLst/>
          </a:prstGeom>
          <a:noFill/>
        </p:spPr>
        <p:txBody>
          <a:bodyPr wrap="square" rtlCol="0">
            <a:spAutoFit/>
          </a:bodyPr>
          <a:lstStyle/>
          <a:p>
            <a:pPr algn="r"/>
            <a:r>
              <a:rPr lang="en-GB" sz="1800" dirty="0"/>
              <a:t>(Institute of Sustainable Communities, 2023)</a:t>
            </a:r>
          </a:p>
        </p:txBody>
      </p:sp>
    </p:spTree>
    <p:extLst>
      <p:ext uri="{BB962C8B-B14F-4D97-AF65-F5344CB8AC3E}">
        <p14:creationId xmlns:p14="http://schemas.microsoft.com/office/powerpoint/2010/main" val="10234403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6"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A8191A-76D6-F1C9-26D2-D3D177DBF3C3}"/>
              </a:ext>
            </a:extLst>
          </p:cNvPr>
          <p:cNvSpPr>
            <a:spLocks noGrp="1"/>
          </p:cNvSpPr>
          <p:nvPr>
            <p:ph type="title"/>
          </p:nvPr>
        </p:nvSpPr>
        <p:spPr>
          <a:xfrm>
            <a:off x="395536" y="116632"/>
            <a:ext cx="8229600" cy="792088"/>
          </a:xfrm>
        </p:spPr>
        <p:txBody>
          <a:bodyPr/>
          <a:lstStyle/>
          <a:p>
            <a:r>
              <a:rPr lang="en-GB" b="1" dirty="0"/>
              <a:t>What is a sustainable community?</a:t>
            </a:r>
          </a:p>
        </p:txBody>
      </p:sp>
      <p:sp>
        <p:nvSpPr>
          <p:cNvPr id="3" name="TextBox 2">
            <a:extLst>
              <a:ext uri="{FF2B5EF4-FFF2-40B4-BE49-F238E27FC236}">
                <a16:creationId xmlns:a16="http://schemas.microsoft.com/office/drawing/2014/main" id="{FB6C7977-9FE5-FD85-A822-CC6BCDA4392B}"/>
              </a:ext>
            </a:extLst>
          </p:cNvPr>
          <p:cNvSpPr txBox="1"/>
          <p:nvPr/>
        </p:nvSpPr>
        <p:spPr>
          <a:xfrm>
            <a:off x="179512" y="1124744"/>
            <a:ext cx="8373616" cy="523220"/>
          </a:xfrm>
          <a:prstGeom prst="rect">
            <a:avLst/>
          </a:prstGeom>
          <a:noFill/>
        </p:spPr>
        <p:txBody>
          <a:bodyPr wrap="square" rtlCol="0">
            <a:spAutoFit/>
          </a:bodyPr>
          <a:lstStyle/>
          <a:p>
            <a:pPr>
              <a:spcBef>
                <a:spcPts val="600"/>
              </a:spcBef>
              <a:spcAft>
                <a:spcPts val="600"/>
              </a:spcAft>
            </a:pPr>
            <a:r>
              <a:rPr lang="en-GB" sz="2800" b="1" dirty="0"/>
              <a:t>Ecological Integrity</a:t>
            </a:r>
          </a:p>
        </p:txBody>
      </p:sp>
      <p:sp>
        <p:nvSpPr>
          <p:cNvPr id="4" name="TextBox 3">
            <a:extLst>
              <a:ext uri="{FF2B5EF4-FFF2-40B4-BE49-F238E27FC236}">
                <a16:creationId xmlns:a16="http://schemas.microsoft.com/office/drawing/2014/main" id="{05628CC8-0C29-CAD1-D11B-80DC87D4C3C6}"/>
              </a:ext>
            </a:extLst>
          </p:cNvPr>
          <p:cNvSpPr txBox="1"/>
          <p:nvPr/>
        </p:nvSpPr>
        <p:spPr>
          <a:xfrm>
            <a:off x="395536" y="1947604"/>
            <a:ext cx="8640960" cy="3785652"/>
          </a:xfrm>
          <a:prstGeom prst="rect">
            <a:avLst/>
          </a:prstGeom>
          <a:noFill/>
        </p:spPr>
        <p:txBody>
          <a:bodyPr wrap="square" rtlCol="0">
            <a:spAutoFit/>
          </a:bodyPr>
          <a:lstStyle/>
          <a:p>
            <a:pPr marL="457200" indent="-457200" algn="l">
              <a:spcBef>
                <a:spcPts val="600"/>
              </a:spcBef>
              <a:spcAft>
                <a:spcPts val="600"/>
              </a:spcAft>
              <a:buFont typeface="+mj-lt"/>
              <a:buAutoNum type="arabicPeriod"/>
            </a:pPr>
            <a:r>
              <a:rPr lang="en-GB" sz="2000" b="0" i="0" dirty="0">
                <a:effectLst/>
                <a:latin typeface="Noto Sans" panose="020B0502040504020204" pitchFamily="34" charset="0"/>
              </a:rPr>
              <a:t>Satisfaction of basic human needs for clean air and water and nutritious, uncontaminated food.</a:t>
            </a:r>
          </a:p>
          <a:p>
            <a:pPr marL="457200" indent="-457200" algn="l">
              <a:spcBef>
                <a:spcPts val="600"/>
              </a:spcBef>
              <a:spcAft>
                <a:spcPts val="600"/>
              </a:spcAft>
              <a:buFont typeface="+mj-lt"/>
              <a:buAutoNum type="arabicPeriod"/>
            </a:pPr>
            <a:r>
              <a:rPr lang="en-GB" sz="2000" b="0" i="0" dirty="0">
                <a:effectLst/>
                <a:latin typeface="Noto Sans" panose="020B0502040504020204" pitchFamily="34" charset="0"/>
              </a:rPr>
              <a:t>Protection and enhancement of local and regional ecosystems and biological diversity.</a:t>
            </a:r>
          </a:p>
          <a:p>
            <a:pPr marL="457200" indent="-457200" algn="l">
              <a:spcBef>
                <a:spcPts val="600"/>
              </a:spcBef>
              <a:spcAft>
                <a:spcPts val="600"/>
              </a:spcAft>
              <a:buFont typeface="+mj-lt"/>
              <a:buAutoNum type="arabicPeriod"/>
            </a:pPr>
            <a:r>
              <a:rPr lang="en-GB" sz="2000" b="0" i="0" dirty="0">
                <a:effectLst/>
                <a:latin typeface="Noto Sans" panose="020B0502040504020204" pitchFamily="34" charset="0"/>
              </a:rPr>
              <a:t>Conservation of water, land, energy, and </a:t>
            </a:r>
            <a:r>
              <a:rPr lang="en-GB" sz="2000" b="0" i="0" dirty="0" err="1">
                <a:effectLst/>
                <a:latin typeface="Noto Sans" panose="020B0502040504020204" pitchFamily="34" charset="0"/>
              </a:rPr>
              <a:t>nonrenewable</a:t>
            </a:r>
            <a:r>
              <a:rPr lang="en-GB" sz="2000" b="0" i="0" dirty="0">
                <a:effectLst/>
                <a:latin typeface="Noto Sans" panose="020B0502040504020204" pitchFamily="34" charset="0"/>
              </a:rPr>
              <a:t> resources, including maximum feasible reduction, recovery, and reuse and recycling of waste.</a:t>
            </a:r>
          </a:p>
          <a:p>
            <a:pPr marL="457200" indent="-457200" algn="l">
              <a:spcBef>
                <a:spcPts val="600"/>
              </a:spcBef>
              <a:spcAft>
                <a:spcPts val="600"/>
              </a:spcAft>
              <a:buFont typeface="+mj-lt"/>
              <a:buAutoNum type="arabicPeriod"/>
            </a:pPr>
            <a:r>
              <a:rPr lang="en-GB" sz="2000" b="0" i="0" dirty="0">
                <a:effectLst/>
                <a:latin typeface="Noto Sans" panose="020B0502040504020204" pitchFamily="34" charset="0"/>
              </a:rPr>
              <a:t>Utilization of prevention strategies and appropriate technology to minimize pollution emissions.</a:t>
            </a:r>
          </a:p>
          <a:p>
            <a:pPr marL="457200" indent="-457200" algn="l">
              <a:spcBef>
                <a:spcPts val="600"/>
              </a:spcBef>
              <a:spcAft>
                <a:spcPts val="600"/>
              </a:spcAft>
              <a:buFont typeface="+mj-lt"/>
              <a:buAutoNum type="arabicPeriod"/>
            </a:pPr>
            <a:r>
              <a:rPr lang="en-GB" sz="2000" b="0" i="0" dirty="0">
                <a:effectLst/>
                <a:latin typeface="Noto Sans" panose="020B0502040504020204" pitchFamily="34" charset="0"/>
              </a:rPr>
              <a:t>Use of renewable resources no faster than their rate of renewal.</a:t>
            </a:r>
          </a:p>
        </p:txBody>
      </p:sp>
      <p:sp>
        <p:nvSpPr>
          <p:cNvPr id="6" name="TextBox 5">
            <a:extLst>
              <a:ext uri="{FF2B5EF4-FFF2-40B4-BE49-F238E27FC236}">
                <a16:creationId xmlns:a16="http://schemas.microsoft.com/office/drawing/2014/main" id="{92FBEF9E-8201-E7F6-79A5-891FE9A9DE90}"/>
              </a:ext>
            </a:extLst>
          </p:cNvPr>
          <p:cNvSpPr txBox="1"/>
          <p:nvPr/>
        </p:nvSpPr>
        <p:spPr>
          <a:xfrm>
            <a:off x="3563888" y="6309320"/>
            <a:ext cx="5061248" cy="369332"/>
          </a:xfrm>
          <a:prstGeom prst="rect">
            <a:avLst/>
          </a:prstGeom>
          <a:noFill/>
        </p:spPr>
        <p:txBody>
          <a:bodyPr wrap="square" rtlCol="0">
            <a:spAutoFit/>
          </a:bodyPr>
          <a:lstStyle/>
          <a:p>
            <a:pPr algn="r"/>
            <a:r>
              <a:rPr lang="en-GB" sz="1800" dirty="0"/>
              <a:t>(Institute of Sustainable Communities, 2023)</a:t>
            </a:r>
          </a:p>
        </p:txBody>
      </p:sp>
    </p:spTree>
    <p:extLst>
      <p:ext uri="{BB962C8B-B14F-4D97-AF65-F5344CB8AC3E}">
        <p14:creationId xmlns:p14="http://schemas.microsoft.com/office/powerpoint/2010/main" val="32600134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6"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A8191A-76D6-F1C9-26D2-D3D177DBF3C3}"/>
              </a:ext>
            </a:extLst>
          </p:cNvPr>
          <p:cNvSpPr>
            <a:spLocks noGrp="1"/>
          </p:cNvSpPr>
          <p:nvPr>
            <p:ph type="title"/>
          </p:nvPr>
        </p:nvSpPr>
        <p:spPr>
          <a:xfrm>
            <a:off x="395536" y="116632"/>
            <a:ext cx="8229600" cy="792088"/>
          </a:xfrm>
        </p:spPr>
        <p:txBody>
          <a:bodyPr/>
          <a:lstStyle/>
          <a:p>
            <a:r>
              <a:rPr lang="en-GB" b="1" dirty="0"/>
              <a:t>What is a sustainable community?</a:t>
            </a:r>
          </a:p>
        </p:txBody>
      </p:sp>
      <p:sp>
        <p:nvSpPr>
          <p:cNvPr id="3" name="TextBox 2">
            <a:extLst>
              <a:ext uri="{FF2B5EF4-FFF2-40B4-BE49-F238E27FC236}">
                <a16:creationId xmlns:a16="http://schemas.microsoft.com/office/drawing/2014/main" id="{FB6C7977-9FE5-FD85-A822-CC6BCDA4392B}"/>
              </a:ext>
            </a:extLst>
          </p:cNvPr>
          <p:cNvSpPr txBox="1"/>
          <p:nvPr/>
        </p:nvSpPr>
        <p:spPr>
          <a:xfrm>
            <a:off x="107504" y="900296"/>
            <a:ext cx="8373616" cy="523220"/>
          </a:xfrm>
          <a:prstGeom prst="rect">
            <a:avLst/>
          </a:prstGeom>
          <a:noFill/>
        </p:spPr>
        <p:txBody>
          <a:bodyPr wrap="square" rtlCol="0">
            <a:spAutoFit/>
          </a:bodyPr>
          <a:lstStyle/>
          <a:p>
            <a:pPr>
              <a:spcBef>
                <a:spcPts val="600"/>
              </a:spcBef>
              <a:spcAft>
                <a:spcPts val="600"/>
              </a:spcAft>
            </a:pPr>
            <a:r>
              <a:rPr lang="en-GB" sz="2800" b="1" dirty="0"/>
              <a:t>Social Well-Being</a:t>
            </a:r>
          </a:p>
        </p:txBody>
      </p:sp>
      <p:sp>
        <p:nvSpPr>
          <p:cNvPr id="4" name="TextBox 3">
            <a:extLst>
              <a:ext uri="{FF2B5EF4-FFF2-40B4-BE49-F238E27FC236}">
                <a16:creationId xmlns:a16="http://schemas.microsoft.com/office/drawing/2014/main" id="{05628CC8-0C29-CAD1-D11B-80DC87D4C3C6}"/>
              </a:ext>
            </a:extLst>
          </p:cNvPr>
          <p:cNvSpPr txBox="1"/>
          <p:nvPr/>
        </p:nvSpPr>
        <p:spPr>
          <a:xfrm>
            <a:off x="468021" y="1484784"/>
            <a:ext cx="8640960" cy="4555093"/>
          </a:xfrm>
          <a:prstGeom prst="rect">
            <a:avLst/>
          </a:prstGeom>
          <a:noFill/>
        </p:spPr>
        <p:txBody>
          <a:bodyPr wrap="square" rtlCol="0">
            <a:spAutoFit/>
          </a:bodyPr>
          <a:lstStyle/>
          <a:p>
            <a:pPr marL="457200" indent="-457200" algn="l">
              <a:spcBef>
                <a:spcPts val="600"/>
              </a:spcBef>
              <a:spcAft>
                <a:spcPts val="600"/>
              </a:spcAft>
              <a:buFont typeface="+mj-lt"/>
              <a:buAutoNum type="arabicPeriod"/>
            </a:pPr>
            <a:r>
              <a:rPr lang="en-GB" sz="2000" b="0" i="0" dirty="0">
                <a:effectLst/>
                <a:latin typeface="Noto Sans" panose="020B0502040504020204" pitchFamily="34" charset="0"/>
              </a:rPr>
              <a:t>A reliable food supply that optimizes local production.</a:t>
            </a:r>
          </a:p>
          <a:p>
            <a:pPr marL="457200" indent="-457200" algn="l">
              <a:spcBef>
                <a:spcPts val="600"/>
              </a:spcBef>
              <a:spcAft>
                <a:spcPts val="600"/>
              </a:spcAft>
              <a:buFont typeface="+mj-lt"/>
              <a:buAutoNum type="arabicPeriod"/>
            </a:pPr>
            <a:r>
              <a:rPr lang="en-GB" sz="2000" b="0" i="0" dirty="0">
                <a:effectLst/>
                <a:latin typeface="Noto Sans" panose="020B0502040504020204" pitchFamily="34" charset="0"/>
              </a:rPr>
              <a:t>Adequate health services, safe and healthy housing, and high quality education for all members of the community.</a:t>
            </a:r>
          </a:p>
          <a:p>
            <a:pPr marL="457200" indent="-457200" algn="l">
              <a:spcBef>
                <a:spcPts val="600"/>
              </a:spcBef>
              <a:spcAft>
                <a:spcPts val="600"/>
              </a:spcAft>
              <a:buFont typeface="+mj-lt"/>
              <a:buAutoNum type="arabicPeriod"/>
            </a:pPr>
            <a:r>
              <a:rPr lang="en-GB" sz="2000" b="0" i="0" dirty="0">
                <a:effectLst/>
                <a:latin typeface="Noto Sans" panose="020B0502040504020204" pitchFamily="34" charset="0"/>
              </a:rPr>
              <a:t>Maintains a place that is safe from crime and aggression.</a:t>
            </a:r>
          </a:p>
          <a:p>
            <a:pPr marL="457200" indent="-457200" algn="l">
              <a:spcBef>
                <a:spcPts val="600"/>
              </a:spcBef>
              <a:spcAft>
                <a:spcPts val="600"/>
              </a:spcAft>
              <a:buFont typeface="+mj-lt"/>
              <a:buAutoNum type="arabicPeriod"/>
            </a:pPr>
            <a:r>
              <a:rPr lang="en-GB" sz="2000" b="0" i="0" dirty="0">
                <a:effectLst/>
                <a:latin typeface="Noto Sans" panose="020B0502040504020204" pitchFamily="34" charset="0"/>
              </a:rPr>
              <a:t>Fosters a community spirit that creates a sense of belonging, a sense of place, and a sense of self-worth.</a:t>
            </a:r>
          </a:p>
          <a:p>
            <a:pPr marL="457200" indent="-457200" algn="l">
              <a:spcBef>
                <a:spcPts val="600"/>
              </a:spcBef>
              <a:spcAft>
                <a:spcPts val="600"/>
              </a:spcAft>
              <a:buFont typeface="+mj-lt"/>
              <a:buAutoNum type="arabicPeriod"/>
            </a:pPr>
            <a:r>
              <a:rPr lang="en-GB" sz="2000" b="0" i="0" dirty="0">
                <a:effectLst/>
                <a:latin typeface="Noto Sans" panose="020B0502040504020204" pitchFamily="34" charset="0"/>
              </a:rPr>
              <a:t>Stimulation of creative expression through the arts.</a:t>
            </a:r>
          </a:p>
          <a:p>
            <a:pPr marL="457200" indent="-457200" algn="l">
              <a:spcBef>
                <a:spcPts val="600"/>
              </a:spcBef>
              <a:spcAft>
                <a:spcPts val="600"/>
              </a:spcAft>
              <a:buFont typeface="+mj-lt"/>
              <a:buAutoNum type="arabicPeriod"/>
            </a:pPr>
            <a:r>
              <a:rPr lang="en-GB" sz="2000" b="0" i="0" dirty="0">
                <a:effectLst/>
                <a:latin typeface="Noto Sans" panose="020B0502040504020204" pitchFamily="34" charset="0"/>
              </a:rPr>
              <a:t>Protection and enhancement of public spaces and historic resources.</a:t>
            </a:r>
          </a:p>
          <a:p>
            <a:pPr marL="457200" indent="-457200" algn="l">
              <a:spcBef>
                <a:spcPts val="600"/>
              </a:spcBef>
              <a:spcAft>
                <a:spcPts val="600"/>
              </a:spcAft>
              <a:buFont typeface="+mj-lt"/>
              <a:buAutoNum type="arabicPeriod"/>
            </a:pPr>
            <a:r>
              <a:rPr lang="en-GB" sz="2000" b="0" i="0" dirty="0">
                <a:effectLst/>
                <a:latin typeface="Noto Sans" panose="020B0502040504020204" pitchFamily="34" charset="0"/>
              </a:rPr>
              <a:t>Provision for a healthy work environment.</a:t>
            </a:r>
          </a:p>
          <a:p>
            <a:pPr marL="457200" indent="-457200" algn="l">
              <a:spcBef>
                <a:spcPts val="600"/>
              </a:spcBef>
              <a:spcAft>
                <a:spcPts val="600"/>
              </a:spcAft>
              <a:buFont typeface="+mj-lt"/>
              <a:buAutoNum type="arabicPeriod"/>
            </a:pPr>
            <a:r>
              <a:rPr lang="en-GB" sz="2000" b="0" i="0" dirty="0">
                <a:effectLst/>
                <a:latin typeface="Noto Sans" panose="020B0502040504020204" pitchFamily="34" charset="0"/>
              </a:rPr>
              <a:t>Adaptability to changing circumstances and conditions.</a:t>
            </a:r>
          </a:p>
        </p:txBody>
      </p:sp>
      <p:sp>
        <p:nvSpPr>
          <p:cNvPr id="6" name="TextBox 5">
            <a:extLst>
              <a:ext uri="{FF2B5EF4-FFF2-40B4-BE49-F238E27FC236}">
                <a16:creationId xmlns:a16="http://schemas.microsoft.com/office/drawing/2014/main" id="{92FBEF9E-8201-E7F6-79A5-891FE9A9DE90}"/>
              </a:ext>
            </a:extLst>
          </p:cNvPr>
          <p:cNvSpPr txBox="1"/>
          <p:nvPr/>
        </p:nvSpPr>
        <p:spPr>
          <a:xfrm>
            <a:off x="3563888" y="6309320"/>
            <a:ext cx="5061248" cy="369332"/>
          </a:xfrm>
          <a:prstGeom prst="rect">
            <a:avLst/>
          </a:prstGeom>
          <a:noFill/>
        </p:spPr>
        <p:txBody>
          <a:bodyPr wrap="square" rtlCol="0">
            <a:spAutoFit/>
          </a:bodyPr>
          <a:lstStyle/>
          <a:p>
            <a:pPr algn="r"/>
            <a:r>
              <a:rPr lang="en-GB" sz="1800" dirty="0"/>
              <a:t>(Institute of Sustainable Communities, 2023)</a:t>
            </a:r>
          </a:p>
        </p:txBody>
      </p:sp>
    </p:spTree>
    <p:extLst>
      <p:ext uri="{BB962C8B-B14F-4D97-AF65-F5344CB8AC3E}">
        <p14:creationId xmlns:p14="http://schemas.microsoft.com/office/powerpoint/2010/main" val="22714736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6"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A8191A-76D6-F1C9-26D2-D3D177DBF3C3}"/>
              </a:ext>
            </a:extLst>
          </p:cNvPr>
          <p:cNvSpPr>
            <a:spLocks noGrp="1"/>
          </p:cNvSpPr>
          <p:nvPr>
            <p:ph type="title"/>
          </p:nvPr>
        </p:nvSpPr>
        <p:spPr>
          <a:xfrm>
            <a:off x="395536" y="116632"/>
            <a:ext cx="8229600" cy="792088"/>
          </a:xfrm>
        </p:spPr>
        <p:txBody>
          <a:bodyPr/>
          <a:lstStyle/>
          <a:p>
            <a:r>
              <a:rPr lang="en-GB" b="1" dirty="0"/>
              <a:t>What is a sustainable community?</a:t>
            </a:r>
          </a:p>
        </p:txBody>
      </p:sp>
      <p:sp>
        <p:nvSpPr>
          <p:cNvPr id="4" name="TextBox 3">
            <a:extLst>
              <a:ext uri="{FF2B5EF4-FFF2-40B4-BE49-F238E27FC236}">
                <a16:creationId xmlns:a16="http://schemas.microsoft.com/office/drawing/2014/main" id="{05628CC8-0C29-CAD1-D11B-80DC87D4C3C6}"/>
              </a:ext>
            </a:extLst>
          </p:cNvPr>
          <p:cNvSpPr txBox="1"/>
          <p:nvPr/>
        </p:nvSpPr>
        <p:spPr>
          <a:xfrm>
            <a:off x="189856" y="1124744"/>
            <a:ext cx="8640960" cy="5016758"/>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000" b="0" i="0" dirty="0">
                <a:effectLst/>
                <a:latin typeface="Noto Sans" panose="020B0502040504020204" pitchFamily="34" charset="0"/>
              </a:rPr>
              <a:t>From the elements above we can </a:t>
            </a:r>
            <a:r>
              <a:rPr lang="en-GB" sz="2000" dirty="0">
                <a:latin typeface="Noto Sans" panose="020B0502040504020204" pitchFamily="34" charset="0"/>
              </a:rPr>
              <a:t>see that a sustainable community manages its human, natural, and financial resources to meet current needs while ensuring that adequate resources are equitably available for future generations.</a:t>
            </a:r>
          </a:p>
          <a:p>
            <a:pPr marL="342900" indent="-342900">
              <a:spcBef>
                <a:spcPts val="600"/>
              </a:spcBef>
              <a:spcAft>
                <a:spcPts val="600"/>
              </a:spcAft>
              <a:buFont typeface="Arial" panose="020B0604020202020204" pitchFamily="34" charset="0"/>
              <a:buChar char="•"/>
            </a:pPr>
            <a:r>
              <a:rPr lang="en-GB" sz="2000" dirty="0">
                <a:latin typeface="Noto Sans" panose="020B0502040504020204" pitchFamily="34" charset="0"/>
              </a:rPr>
              <a:t>In doing so, a sustainable community seeks to establish and maintain: </a:t>
            </a:r>
          </a:p>
          <a:p>
            <a:pPr marL="342900" indent="-342900">
              <a:spcBef>
                <a:spcPts val="600"/>
              </a:spcBef>
              <a:spcAft>
                <a:spcPts val="600"/>
              </a:spcAft>
              <a:buFont typeface="Arial" panose="020B0604020202020204" pitchFamily="34" charset="0"/>
              <a:buChar char="•"/>
            </a:pPr>
            <a:r>
              <a:rPr lang="en-GB" sz="2000" dirty="0">
                <a:latin typeface="Noto Sans" panose="020B0502040504020204" pitchFamily="34" charset="0"/>
              </a:rPr>
              <a:t>A better quality of life for the whole community without compromising the wellbeing of other communities.</a:t>
            </a:r>
          </a:p>
          <a:p>
            <a:pPr marL="342900" indent="-342900">
              <a:spcBef>
                <a:spcPts val="600"/>
              </a:spcBef>
              <a:spcAft>
                <a:spcPts val="600"/>
              </a:spcAft>
              <a:buFont typeface="Arial" panose="020B0604020202020204" pitchFamily="34" charset="0"/>
              <a:buChar char="•"/>
            </a:pPr>
            <a:r>
              <a:rPr lang="en-GB" sz="2000" dirty="0">
                <a:latin typeface="Noto Sans" panose="020B0502040504020204" pitchFamily="34" charset="0"/>
              </a:rPr>
              <a:t>Healthy </a:t>
            </a:r>
            <a:r>
              <a:rPr lang="en-GB" sz="2000" dirty="0">
                <a:latin typeface="Noto Sans" panose="020B0502040504020204" pitchFamily="34" charset="0"/>
                <a:hlinkClick r:id="rId2"/>
              </a:rPr>
              <a:t>ecosystems</a:t>
            </a:r>
            <a:r>
              <a:rPr lang="en-GB" sz="2000" dirty="0">
                <a:latin typeface="Noto Sans" panose="020B0502040504020204" pitchFamily="34" charset="0"/>
              </a:rPr>
              <a:t>.</a:t>
            </a:r>
          </a:p>
          <a:p>
            <a:pPr marL="342900" indent="-342900">
              <a:spcBef>
                <a:spcPts val="600"/>
              </a:spcBef>
              <a:spcAft>
                <a:spcPts val="600"/>
              </a:spcAft>
              <a:buFont typeface="Arial" panose="020B0604020202020204" pitchFamily="34" charset="0"/>
              <a:buChar char="•"/>
            </a:pPr>
            <a:r>
              <a:rPr lang="en-GB" sz="2000" dirty="0">
                <a:latin typeface="Noto Sans" panose="020B0502040504020204" pitchFamily="34" charset="0"/>
              </a:rPr>
              <a:t>Economic security.</a:t>
            </a:r>
          </a:p>
          <a:p>
            <a:pPr marL="342900" indent="-342900">
              <a:spcBef>
                <a:spcPts val="600"/>
              </a:spcBef>
              <a:spcAft>
                <a:spcPts val="600"/>
              </a:spcAft>
              <a:buFont typeface="Arial" panose="020B0604020202020204" pitchFamily="34" charset="0"/>
              <a:buChar char="•"/>
            </a:pPr>
            <a:r>
              <a:rPr lang="en-GB" sz="2000" dirty="0">
                <a:latin typeface="Noto Sans" panose="020B0502040504020204" pitchFamily="34" charset="0"/>
              </a:rPr>
              <a:t>Effective governance supported by meaningful and broad-based citizen participation. </a:t>
            </a:r>
          </a:p>
          <a:p>
            <a:pPr marL="342900" indent="-342900">
              <a:spcBef>
                <a:spcPts val="600"/>
              </a:spcBef>
              <a:spcAft>
                <a:spcPts val="600"/>
              </a:spcAft>
              <a:buFont typeface="Arial" panose="020B0604020202020204" pitchFamily="34" charset="0"/>
              <a:buChar char="•"/>
            </a:pPr>
            <a:endParaRPr lang="en-GB" sz="2000" dirty="0">
              <a:latin typeface="Noto Sans" panose="020B0502040504020204" pitchFamily="34" charset="0"/>
            </a:endParaRPr>
          </a:p>
        </p:txBody>
      </p:sp>
      <p:pic>
        <p:nvPicPr>
          <p:cNvPr id="5" name="Picture 4">
            <a:extLst>
              <a:ext uri="{FF2B5EF4-FFF2-40B4-BE49-F238E27FC236}">
                <a16:creationId xmlns:a16="http://schemas.microsoft.com/office/drawing/2014/main" id="{40CAF46D-059E-AABA-DE41-CC044B694308}"/>
              </a:ext>
            </a:extLst>
          </p:cNvPr>
          <p:cNvPicPr>
            <a:picLocks noChangeAspect="1"/>
          </p:cNvPicPr>
          <p:nvPr/>
        </p:nvPicPr>
        <p:blipFill>
          <a:blip r:embed="rId3"/>
          <a:stretch>
            <a:fillRect/>
          </a:stretch>
        </p:blipFill>
        <p:spPr>
          <a:xfrm>
            <a:off x="4510336" y="5459064"/>
            <a:ext cx="1491712" cy="1364875"/>
          </a:xfrm>
          <a:prstGeom prst="rect">
            <a:avLst/>
          </a:prstGeom>
        </p:spPr>
      </p:pic>
    </p:spTree>
    <p:extLst>
      <p:ext uri="{BB962C8B-B14F-4D97-AF65-F5344CB8AC3E}">
        <p14:creationId xmlns:p14="http://schemas.microsoft.com/office/powerpoint/2010/main" val="2277000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6E3A8B1-3383-0E72-AB74-FFBEFDA2C9E7}"/>
              </a:ext>
            </a:extLst>
          </p:cNvPr>
          <p:cNvSpPr txBox="1"/>
          <p:nvPr/>
        </p:nvSpPr>
        <p:spPr>
          <a:xfrm>
            <a:off x="1259632" y="1268760"/>
            <a:ext cx="6552728" cy="707886"/>
          </a:xfrm>
          <a:prstGeom prst="rect">
            <a:avLst/>
          </a:prstGeom>
          <a:noFill/>
        </p:spPr>
        <p:txBody>
          <a:bodyPr wrap="square" rtlCol="0">
            <a:spAutoFit/>
          </a:bodyPr>
          <a:lstStyle/>
          <a:p>
            <a:pPr algn="ctr"/>
            <a:r>
              <a:rPr lang="en-GB" sz="4000" b="1" dirty="0"/>
              <a:t>Any thoughts or questions?</a:t>
            </a:r>
          </a:p>
        </p:txBody>
      </p:sp>
      <p:pic>
        <p:nvPicPr>
          <p:cNvPr id="4" name="Picture 3" descr="Icon&#10;&#10;Description automatically generated">
            <a:extLst>
              <a:ext uri="{FF2B5EF4-FFF2-40B4-BE49-F238E27FC236}">
                <a16:creationId xmlns:a16="http://schemas.microsoft.com/office/drawing/2014/main" id="{60CB5498-D572-A0BB-5481-51FD1028CDD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532519" y="3140968"/>
            <a:ext cx="2078961" cy="2078961"/>
          </a:xfrm>
          <a:prstGeom prst="rect">
            <a:avLst/>
          </a:prstGeom>
        </p:spPr>
      </p:pic>
    </p:spTree>
    <p:extLst>
      <p:ext uri="{BB962C8B-B14F-4D97-AF65-F5344CB8AC3E}">
        <p14:creationId xmlns:p14="http://schemas.microsoft.com/office/powerpoint/2010/main" val="357512407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723037"/>
          </a:xfrm>
        </p:spPr>
        <p:txBody>
          <a:bodyPr>
            <a:normAutofit fontScale="90000"/>
          </a:bodyPr>
          <a:lstStyle/>
          <a:p>
            <a:r>
              <a:rPr lang="en-GB" b="1" dirty="0"/>
              <a:t>Sustainable Communities Examples</a:t>
            </a:r>
            <a:endParaRPr lang="en-US" dirty="0"/>
          </a:p>
        </p:txBody>
      </p:sp>
      <p:sp>
        <p:nvSpPr>
          <p:cNvPr id="4" name="TextBox 3">
            <a:extLst>
              <a:ext uri="{FF2B5EF4-FFF2-40B4-BE49-F238E27FC236}">
                <a16:creationId xmlns:a16="http://schemas.microsoft.com/office/drawing/2014/main" id="{4E9F78A6-FB4F-63CE-5A93-4C69718FBFDE}"/>
              </a:ext>
            </a:extLst>
          </p:cNvPr>
          <p:cNvSpPr txBox="1"/>
          <p:nvPr/>
        </p:nvSpPr>
        <p:spPr>
          <a:xfrm>
            <a:off x="323528" y="1052736"/>
            <a:ext cx="7488832" cy="954107"/>
          </a:xfrm>
          <a:prstGeom prst="rect">
            <a:avLst/>
          </a:prstGeom>
          <a:noFill/>
        </p:spPr>
        <p:txBody>
          <a:bodyPr wrap="square" rtlCol="0">
            <a:spAutoFit/>
          </a:bodyPr>
          <a:lstStyle/>
          <a:p>
            <a:r>
              <a:rPr lang="en-GB" sz="2800" b="1" dirty="0"/>
              <a:t>UN Sustainability Goal 11: Sustainable Cities and Communities</a:t>
            </a:r>
          </a:p>
        </p:txBody>
      </p:sp>
      <p:pic>
        <p:nvPicPr>
          <p:cNvPr id="5" name="Content Placeholder 6" descr="The tobacco industry and the UN Sustainable Development Goals">
            <a:hlinkClick r:id="rId2"/>
            <a:extLst>
              <a:ext uri="{FF2B5EF4-FFF2-40B4-BE49-F238E27FC236}">
                <a16:creationId xmlns:a16="http://schemas.microsoft.com/office/drawing/2014/main" id="{465429BE-48C6-47A8-BC06-5DD79B0A2E8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a:xfrm>
            <a:off x="1395950" y="2275691"/>
            <a:ext cx="6408738" cy="3260725"/>
          </a:xfrm>
          <a:prstGeom prst="rect">
            <a:avLst/>
          </a:prstGeom>
        </p:spPr>
      </p:pic>
    </p:spTree>
    <p:extLst>
      <p:ext uri="{BB962C8B-B14F-4D97-AF65-F5344CB8AC3E}">
        <p14:creationId xmlns:p14="http://schemas.microsoft.com/office/powerpoint/2010/main" val="22116822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837A989-1598-02E2-8990-B0EDE5326899}"/>
              </a:ext>
            </a:extLst>
          </p:cNvPr>
          <p:cNvSpPr txBox="1"/>
          <p:nvPr/>
        </p:nvSpPr>
        <p:spPr>
          <a:xfrm>
            <a:off x="467544" y="2348880"/>
            <a:ext cx="7992888" cy="1446550"/>
          </a:xfrm>
          <a:prstGeom prst="rect">
            <a:avLst/>
          </a:prstGeom>
          <a:noFill/>
        </p:spPr>
        <p:txBody>
          <a:bodyPr wrap="square" rtlCol="0">
            <a:spAutoFit/>
          </a:bodyPr>
          <a:lstStyle/>
          <a:p>
            <a:pPr algn="ctr"/>
            <a:r>
              <a:rPr lang="en-GB" sz="4400" b="1" dirty="0"/>
              <a:t>But what does a sustainable community look like?</a:t>
            </a:r>
          </a:p>
        </p:txBody>
      </p:sp>
    </p:spTree>
    <p:extLst>
      <p:ext uri="{BB962C8B-B14F-4D97-AF65-F5344CB8AC3E}">
        <p14:creationId xmlns:p14="http://schemas.microsoft.com/office/powerpoint/2010/main" val="320022527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723037"/>
          </a:xfrm>
        </p:spPr>
        <p:txBody>
          <a:bodyPr>
            <a:normAutofit fontScale="90000"/>
          </a:bodyPr>
          <a:lstStyle/>
          <a:p>
            <a:r>
              <a:rPr lang="en-GB" b="1" dirty="0"/>
              <a:t>Sustainable Urban Communities</a:t>
            </a:r>
            <a:endParaRPr lang="en-US" dirty="0"/>
          </a:p>
        </p:txBody>
      </p:sp>
      <p:pic>
        <p:nvPicPr>
          <p:cNvPr id="5" name="Content Placeholder 4">
            <a:hlinkClick r:id="rId2"/>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2843808" y="1614531"/>
            <a:ext cx="2387607" cy="763793"/>
          </a:xfrm>
        </p:spPr>
      </p:pic>
      <p:sp>
        <p:nvSpPr>
          <p:cNvPr id="4" name="TextBox 3">
            <a:extLst>
              <a:ext uri="{FF2B5EF4-FFF2-40B4-BE49-F238E27FC236}">
                <a16:creationId xmlns:a16="http://schemas.microsoft.com/office/drawing/2014/main" id="{4E9F78A6-FB4F-63CE-5A93-4C69718FBFDE}"/>
              </a:ext>
            </a:extLst>
          </p:cNvPr>
          <p:cNvSpPr txBox="1"/>
          <p:nvPr/>
        </p:nvSpPr>
        <p:spPr>
          <a:xfrm>
            <a:off x="179512" y="1001494"/>
            <a:ext cx="4968552" cy="523220"/>
          </a:xfrm>
          <a:prstGeom prst="rect">
            <a:avLst/>
          </a:prstGeom>
          <a:noFill/>
        </p:spPr>
        <p:txBody>
          <a:bodyPr wrap="square" rtlCol="0">
            <a:spAutoFit/>
          </a:bodyPr>
          <a:lstStyle/>
          <a:p>
            <a:r>
              <a:rPr lang="en-GB" sz="2800" b="1" dirty="0"/>
              <a:t>Transition Towns</a:t>
            </a:r>
          </a:p>
        </p:txBody>
      </p:sp>
      <p:pic>
        <p:nvPicPr>
          <p:cNvPr id="6" name="Picture 5" descr="Icon&#10;&#10;Description automatically generated">
            <a:hlinkClick r:id="rId4"/>
            <a:extLst>
              <a:ext uri="{FF2B5EF4-FFF2-40B4-BE49-F238E27FC236}">
                <a16:creationId xmlns:a16="http://schemas.microsoft.com/office/drawing/2014/main" id="{6CE12949-F80B-1A57-F369-96617DFFD800}"/>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275856" y="3664119"/>
            <a:ext cx="1757290" cy="1853580"/>
          </a:xfrm>
          <a:prstGeom prst="rect">
            <a:avLst/>
          </a:prstGeom>
        </p:spPr>
      </p:pic>
      <p:sp>
        <p:nvSpPr>
          <p:cNvPr id="7" name="TextBox 6">
            <a:extLst>
              <a:ext uri="{FF2B5EF4-FFF2-40B4-BE49-F238E27FC236}">
                <a16:creationId xmlns:a16="http://schemas.microsoft.com/office/drawing/2014/main" id="{C4FA640C-948A-62EB-4F51-BBB1419A6381}"/>
              </a:ext>
            </a:extLst>
          </p:cNvPr>
          <p:cNvSpPr txBox="1"/>
          <p:nvPr/>
        </p:nvSpPr>
        <p:spPr>
          <a:xfrm>
            <a:off x="971600" y="5482717"/>
            <a:ext cx="6840760" cy="646331"/>
          </a:xfrm>
          <a:prstGeom prst="rect">
            <a:avLst/>
          </a:prstGeom>
          <a:noFill/>
        </p:spPr>
        <p:txBody>
          <a:bodyPr wrap="square" rtlCol="0">
            <a:spAutoFit/>
          </a:bodyPr>
          <a:lstStyle/>
          <a:p>
            <a:pPr algn="ctr"/>
            <a:r>
              <a:rPr lang="en-GB" dirty="0"/>
              <a:t>‘Interview with Ted Hopkins, Transition Network’</a:t>
            </a:r>
          </a:p>
          <a:p>
            <a:pPr algn="ctr"/>
            <a:r>
              <a:rPr lang="en-GB" dirty="0"/>
              <a:t>(The Green Interview, 2013)</a:t>
            </a:r>
          </a:p>
        </p:txBody>
      </p:sp>
      <p:sp>
        <p:nvSpPr>
          <p:cNvPr id="8" name="TextBox 7">
            <a:extLst>
              <a:ext uri="{FF2B5EF4-FFF2-40B4-BE49-F238E27FC236}">
                <a16:creationId xmlns:a16="http://schemas.microsoft.com/office/drawing/2014/main" id="{C93A8746-74F9-A12F-8746-14F4E03C1C04}"/>
              </a:ext>
            </a:extLst>
          </p:cNvPr>
          <p:cNvSpPr txBox="1"/>
          <p:nvPr/>
        </p:nvSpPr>
        <p:spPr>
          <a:xfrm>
            <a:off x="323528" y="2708920"/>
            <a:ext cx="8496944" cy="830997"/>
          </a:xfrm>
          <a:prstGeom prst="rect">
            <a:avLst/>
          </a:prstGeom>
          <a:noFill/>
        </p:spPr>
        <p:txBody>
          <a:bodyPr wrap="square" rtlCol="0">
            <a:spAutoFit/>
          </a:bodyPr>
          <a:lstStyle/>
          <a:p>
            <a:pPr algn="ctr"/>
            <a:r>
              <a:rPr lang="en-GB" sz="2400" b="1" i="1" dirty="0"/>
              <a:t>As you watch this short video, make a note of key points or points for further research</a:t>
            </a:r>
          </a:p>
        </p:txBody>
      </p:sp>
    </p:spTree>
    <p:extLst>
      <p:ext uri="{BB962C8B-B14F-4D97-AF65-F5344CB8AC3E}">
        <p14:creationId xmlns:p14="http://schemas.microsoft.com/office/powerpoint/2010/main" val="6534022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723037"/>
          </a:xfrm>
        </p:spPr>
        <p:txBody>
          <a:bodyPr>
            <a:normAutofit fontScale="90000"/>
          </a:bodyPr>
          <a:lstStyle/>
          <a:p>
            <a:r>
              <a:rPr lang="en-GB" b="1" dirty="0"/>
              <a:t>Sustainable Urban Communities</a:t>
            </a:r>
            <a:endParaRPr lang="en-US" dirty="0"/>
          </a:p>
        </p:txBody>
      </p:sp>
      <p:sp>
        <p:nvSpPr>
          <p:cNvPr id="4" name="TextBox 3">
            <a:extLst>
              <a:ext uri="{FF2B5EF4-FFF2-40B4-BE49-F238E27FC236}">
                <a16:creationId xmlns:a16="http://schemas.microsoft.com/office/drawing/2014/main" id="{4E9F78A6-FB4F-63CE-5A93-4C69718FBFDE}"/>
              </a:ext>
            </a:extLst>
          </p:cNvPr>
          <p:cNvSpPr txBox="1"/>
          <p:nvPr/>
        </p:nvSpPr>
        <p:spPr>
          <a:xfrm>
            <a:off x="323528" y="1052736"/>
            <a:ext cx="8363272" cy="523220"/>
          </a:xfrm>
          <a:prstGeom prst="rect">
            <a:avLst/>
          </a:prstGeom>
          <a:noFill/>
        </p:spPr>
        <p:txBody>
          <a:bodyPr wrap="square" rtlCol="0">
            <a:spAutoFit/>
          </a:bodyPr>
          <a:lstStyle/>
          <a:p>
            <a:r>
              <a:rPr lang="en-GB" sz="2800" b="1" dirty="0"/>
              <a:t>Transition Towns – The Principles of Transition Towns</a:t>
            </a:r>
          </a:p>
        </p:txBody>
      </p:sp>
      <p:sp>
        <p:nvSpPr>
          <p:cNvPr id="7" name="TextBox 6">
            <a:extLst>
              <a:ext uri="{FF2B5EF4-FFF2-40B4-BE49-F238E27FC236}">
                <a16:creationId xmlns:a16="http://schemas.microsoft.com/office/drawing/2014/main" id="{CA6149A1-8304-4ED7-899A-B33159FB32B5}"/>
              </a:ext>
            </a:extLst>
          </p:cNvPr>
          <p:cNvSpPr txBox="1"/>
          <p:nvPr/>
        </p:nvSpPr>
        <p:spPr>
          <a:xfrm>
            <a:off x="323528" y="2282838"/>
            <a:ext cx="8640960" cy="3477875"/>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1900" dirty="0">
                <a:latin typeface="Noto Sans" panose="020B0502040504020204" pitchFamily="34" charset="0"/>
              </a:rPr>
              <a:t>Doing Transition successfully is about finding a balance between these:</a:t>
            </a:r>
          </a:p>
          <a:p>
            <a:pPr marL="342900" indent="-342900">
              <a:spcBef>
                <a:spcPts val="600"/>
              </a:spcBef>
              <a:spcAft>
                <a:spcPts val="600"/>
              </a:spcAft>
              <a:buFont typeface="Arial" panose="020B0604020202020204" pitchFamily="34" charset="0"/>
              <a:buChar char="•"/>
            </a:pPr>
            <a:r>
              <a:rPr lang="en-GB" sz="1900" dirty="0">
                <a:latin typeface="Noto Sans" panose="020B0502040504020204" pitchFamily="34" charset="0"/>
              </a:rPr>
              <a:t>The Head: we act on the basis of the best information and evidence available and apply our collective intelligence to find better ways of living.</a:t>
            </a:r>
          </a:p>
          <a:p>
            <a:pPr marL="342900" indent="-342900">
              <a:spcBef>
                <a:spcPts val="600"/>
              </a:spcBef>
              <a:spcAft>
                <a:spcPts val="600"/>
              </a:spcAft>
              <a:buFont typeface="Arial" panose="020B0604020202020204" pitchFamily="34" charset="0"/>
              <a:buChar char="•"/>
            </a:pPr>
            <a:r>
              <a:rPr lang="en-GB" sz="1900" dirty="0">
                <a:latin typeface="Noto Sans" panose="020B0502040504020204" pitchFamily="34" charset="0"/>
              </a:rPr>
              <a:t>The Heart: we work with compassion, valuing and paying attention to the emotional, psychological, relational and social aspects of the work we do.</a:t>
            </a:r>
          </a:p>
          <a:p>
            <a:pPr marL="342900" indent="-342900">
              <a:spcBef>
                <a:spcPts val="600"/>
              </a:spcBef>
              <a:spcAft>
                <a:spcPts val="600"/>
              </a:spcAft>
              <a:buFont typeface="Arial" panose="020B0604020202020204" pitchFamily="34" charset="0"/>
              <a:buChar char="•"/>
            </a:pPr>
            <a:r>
              <a:rPr lang="en-GB" sz="1900" dirty="0">
                <a:latin typeface="Noto Sans" panose="020B0502040504020204" pitchFamily="34" charset="0"/>
              </a:rPr>
              <a:t>The Hands: we turn our vision and ideas into a tangible reality, initiating practical projects and starting to build a new, healthy economy in the place we live.</a:t>
            </a:r>
            <a:endParaRPr lang="en-GB" sz="1900" b="0" i="0" dirty="0">
              <a:effectLst/>
              <a:latin typeface="Noto Sans" panose="020B0502040504020204" pitchFamily="34" charset="0"/>
            </a:endParaRPr>
          </a:p>
        </p:txBody>
      </p:sp>
      <p:sp>
        <p:nvSpPr>
          <p:cNvPr id="8" name="TextBox 7">
            <a:extLst>
              <a:ext uri="{FF2B5EF4-FFF2-40B4-BE49-F238E27FC236}">
                <a16:creationId xmlns:a16="http://schemas.microsoft.com/office/drawing/2014/main" id="{3B7DFA53-FF49-0A49-BE98-AD961529BBAA}"/>
              </a:ext>
            </a:extLst>
          </p:cNvPr>
          <p:cNvSpPr txBox="1"/>
          <p:nvPr/>
        </p:nvSpPr>
        <p:spPr>
          <a:xfrm>
            <a:off x="3563888" y="6309320"/>
            <a:ext cx="5061248" cy="369332"/>
          </a:xfrm>
          <a:prstGeom prst="rect">
            <a:avLst/>
          </a:prstGeom>
          <a:noFill/>
        </p:spPr>
        <p:txBody>
          <a:bodyPr wrap="square" rtlCol="0">
            <a:spAutoFit/>
          </a:bodyPr>
          <a:lstStyle/>
          <a:p>
            <a:pPr algn="r"/>
            <a:r>
              <a:rPr lang="en-GB" sz="1800" dirty="0"/>
              <a:t>(</a:t>
            </a:r>
            <a:r>
              <a:rPr lang="en-GB" dirty="0"/>
              <a:t>Transition Network</a:t>
            </a:r>
            <a:r>
              <a:rPr lang="en-GB" sz="1800" dirty="0"/>
              <a:t>, 2021)</a:t>
            </a:r>
          </a:p>
        </p:txBody>
      </p:sp>
      <p:sp>
        <p:nvSpPr>
          <p:cNvPr id="9" name="TextBox 8">
            <a:extLst>
              <a:ext uri="{FF2B5EF4-FFF2-40B4-BE49-F238E27FC236}">
                <a16:creationId xmlns:a16="http://schemas.microsoft.com/office/drawing/2014/main" id="{314F4C60-499B-E7C5-C882-99D890779A76}"/>
              </a:ext>
            </a:extLst>
          </p:cNvPr>
          <p:cNvSpPr txBox="1"/>
          <p:nvPr/>
        </p:nvSpPr>
        <p:spPr>
          <a:xfrm>
            <a:off x="323528" y="1655222"/>
            <a:ext cx="8363272" cy="523220"/>
          </a:xfrm>
          <a:prstGeom prst="rect">
            <a:avLst/>
          </a:prstGeom>
          <a:noFill/>
        </p:spPr>
        <p:txBody>
          <a:bodyPr wrap="square" rtlCol="0">
            <a:spAutoFit/>
          </a:bodyPr>
          <a:lstStyle/>
          <a:p>
            <a:r>
              <a:rPr lang="en-GB" sz="2800" b="1" dirty="0"/>
              <a:t>Head, Hearts and Hands</a:t>
            </a:r>
          </a:p>
        </p:txBody>
      </p:sp>
    </p:spTree>
    <p:extLst>
      <p:ext uri="{BB962C8B-B14F-4D97-AF65-F5344CB8AC3E}">
        <p14:creationId xmlns:p14="http://schemas.microsoft.com/office/powerpoint/2010/main" val="11082261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P spid="8" grpId="0"/>
      <p:bldP spid="9"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723037"/>
          </a:xfrm>
        </p:spPr>
        <p:txBody>
          <a:bodyPr>
            <a:normAutofit fontScale="90000"/>
          </a:bodyPr>
          <a:lstStyle/>
          <a:p>
            <a:r>
              <a:rPr lang="en-GB" b="1" dirty="0"/>
              <a:t>Sustainable Urban Communities</a:t>
            </a:r>
            <a:endParaRPr lang="en-US" dirty="0"/>
          </a:p>
        </p:txBody>
      </p:sp>
      <p:sp>
        <p:nvSpPr>
          <p:cNvPr id="4" name="TextBox 3">
            <a:extLst>
              <a:ext uri="{FF2B5EF4-FFF2-40B4-BE49-F238E27FC236}">
                <a16:creationId xmlns:a16="http://schemas.microsoft.com/office/drawing/2014/main" id="{4E9F78A6-FB4F-63CE-5A93-4C69718FBFDE}"/>
              </a:ext>
            </a:extLst>
          </p:cNvPr>
          <p:cNvSpPr txBox="1"/>
          <p:nvPr/>
        </p:nvSpPr>
        <p:spPr>
          <a:xfrm>
            <a:off x="189856" y="911677"/>
            <a:ext cx="8363272" cy="523220"/>
          </a:xfrm>
          <a:prstGeom prst="rect">
            <a:avLst/>
          </a:prstGeom>
          <a:noFill/>
        </p:spPr>
        <p:txBody>
          <a:bodyPr wrap="square" rtlCol="0">
            <a:spAutoFit/>
          </a:bodyPr>
          <a:lstStyle/>
          <a:p>
            <a:r>
              <a:rPr lang="en-GB" sz="2800" b="1" dirty="0"/>
              <a:t>Transition Towns – The Principles of Transition Towns</a:t>
            </a:r>
          </a:p>
        </p:txBody>
      </p:sp>
      <p:sp>
        <p:nvSpPr>
          <p:cNvPr id="8" name="TextBox 7">
            <a:extLst>
              <a:ext uri="{FF2B5EF4-FFF2-40B4-BE49-F238E27FC236}">
                <a16:creationId xmlns:a16="http://schemas.microsoft.com/office/drawing/2014/main" id="{3B7DFA53-FF49-0A49-BE98-AD961529BBAA}"/>
              </a:ext>
            </a:extLst>
          </p:cNvPr>
          <p:cNvSpPr txBox="1"/>
          <p:nvPr/>
        </p:nvSpPr>
        <p:spPr>
          <a:xfrm>
            <a:off x="3563888" y="6309320"/>
            <a:ext cx="5061248" cy="369332"/>
          </a:xfrm>
          <a:prstGeom prst="rect">
            <a:avLst/>
          </a:prstGeom>
          <a:noFill/>
        </p:spPr>
        <p:txBody>
          <a:bodyPr wrap="square" rtlCol="0">
            <a:spAutoFit/>
          </a:bodyPr>
          <a:lstStyle/>
          <a:p>
            <a:pPr algn="r"/>
            <a:r>
              <a:rPr lang="en-GB" sz="1800" dirty="0"/>
              <a:t>(</a:t>
            </a:r>
            <a:r>
              <a:rPr lang="en-GB" dirty="0"/>
              <a:t>Transition Network</a:t>
            </a:r>
            <a:r>
              <a:rPr lang="en-GB" sz="1800" dirty="0"/>
              <a:t>, 2021)</a:t>
            </a:r>
          </a:p>
        </p:txBody>
      </p:sp>
      <p:sp>
        <p:nvSpPr>
          <p:cNvPr id="5" name="TextBox 4">
            <a:extLst>
              <a:ext uri="{FF2B5EF4-FFF2-40B4-BE49-F238E27FC236}">
                <a16:creationId xmlns:a16="http://schemas.microsoft.com/office/drawing/2014/main" id="{0EE4E930-95FC-16B7-5DC2-91E4353CF9F3}"/>
              </a:ext>
            </a:extLst>
          </p:cNvPr>
          <p:cNvSpPr txBox="1"/>
          <p:nvPr/>
        </p:nvSpPr>
        <p:spPr>
          <a:xfrm>
            <a:off x="449438" y="1545118"/>
            <a:ext cx="8229600" cy="4401205"/>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000" b="1" dirty="0"/>
              <a:t>We respect resource limits and create resilience </a:t>
            </a:r>
            <a:r>
              <a:rPr lang="en-GB" sz="2000" dirty="0"/>
              <a:t>– The urgent need to reduce carbon dioxide emissions, greatly reduce our reliance on fossil fuels and make wise use of precious resources is at the forefront of everything we do.</a:t>
            </a:r>
          </a:p>
          <a:p>
            <a:pPr marL="285750" indent="-285750">
              <a:spcBef>
                <a:spcPts val="600"/>
              </a:spcBef>
              <a:spcAft>
                <a:spcPts val="600"/>
              </a:spcAft>
              <a:buFont typeface="Arial" panose="020B0604020202020204" pitchFamily="34" charset="0"/>
              <a:buChar char="•"/>
            </a:pPr>
            <a:r>
              <a:rPr lang="en-GB" sz="2000" b="1" dirty="0"/>
              <a:t>We promote inclusivity and social justice </a:t>
            </a:r>
            <a:r>
              <a:rPr lang="en-GB" sz="2000" dirty="0"/>
              <a:t>– The most disadvantaged and powerless people in our societies are likely to be worst affected by rising fuel and food prices, resource shortages and extreme weather events. We want to increase the chances of all groups in society to live well, healthily and with sustainable livelihoods.</a:t>
            </a:r>
          </a:p>
          <a:p>
            <a:pPr marL="285750" indent="-285750">
              <a:spcBef>
                <a:spcPts val="600"/>
              </a:spcBef>
              <a:spcAft>
                <a:spcPts val="600"/>
              </a:spcAft>
              <a:buFont typeface="Arial" panose="020B0604020202020204" pitchFamily="34" charset="0"/>
              <a:buChar char="•"/>
            </a:pPr>
            <a:r>
              <a:rPr lang="en-GB" sz="2000" b="1" dirty="0"/>
              <a:t>We adopt subsidiarity </a:t>
            </a:r>
            <a:r>
              <a:rPr lang="en-GB" sz="2000" dirty="0"/>
              <a:t>(self-organisation and decision making at the appropriate level) – The intention of the Transition model is not to centralise or control decision making, but rather to work with everyone so that it is practiced at the most appropriate, practical and empowering level</a:t>
            </a:r>
          </a:p>
        </p:txBody>
      </p:sp>
    </p:spTree>
    <p:extLst>
      <p:ext uri="{BB962C8B-B14F-4D97-AF65-F5344CB8AC3E}">
        <p14:creationId xmlns:p14="http://schemas.microsoft.com/office/powerpoint/2010/main" val="42515558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723037"/>
          </a:xfrm>
        </p:spPr>
        <p:txBody>
          <a:bodyPr>
            <a:normAutofit fontScale="90000"/>
          </a:bodyPr>
          <a:lstStyle/>
          <a:p>
            <a:r>
              <a:rPr lang="en-GB" b="1" dirty="0"/>
              <a:t>Sustainable Communities Examples</a:t>
            </a:r>
            <a:endParaRPr lang="en-US" dirty="0"/>
          </a:p>
        </p:txBody>
      </p:sp>
      <p:sp>
        <p:nvSpPr>
          <p:cNvPr id="4" name="TextBox 3">
            <a:extLst>
              <a:ext uri="{FF2B5EF4-FFF2-40B4-BE49-F238E27FC236}">
                <a16:creationId xmlns:a16="http://schemas.microsoft.com/office/drawing/2014/main" id="{4E9F78A6-FB4F-63CE-5A93-4C69718FBFDE}"/>
              </a:ext>
            </a:extLst>
          </p:cNvPr>
          <p:cNvSpPr txBox="1"/>
          <p:nvPr/>
        </p:nvSpPr>
        <p:spPr>
          <a:xfrm>
            <a:off x="189856" y="911677"/>
            <a:ext cx="8363272" cy="523220"/>
          </a:xfrm>
          <a:prstGeom prst="rect">
            <a:avLst/>
          </a:prstGeom>
          <a:noFill/>
        </p:spPr>
        <p:txBody>
          <a:bodyPr wrap="square" rtlCol="0">
            <a:spAutoFit/>
          </a:bodyPr>
          <a:lstStyle/>
          <a:p>
            <a:r>
              <a:rPr lang="en-GB" sz="2800" b="1" dirty="0"/>
              <a:t>Transition Towns – The Principles of Transition Towns</a:t>
            </a:r>
          </a:p>
        </p:txBody>
      </p:sp>
      <p:sp>
        <p:nvSpPr>
          <p:cNvPr id="8" name="TextBox 7">
            <a:extLst>
              <a:ext uri="{FF2B5EF4-FFF2-40B4-BE49-F238E27FC236}">
                <a16:creationId xmlns:a16="http://schemas.microsoft.com/office/drawing/2014/main" id="{3B7DFA53-FF49-0A49-BE98-AD961529BBAA}"/>
              </a:ext>
            </a:extLst>
          </p:cNvPr>
          <p:cNvSpPr txBox="1"/>
          <p:nvPr/>
        </p:nvSpPr>
        <p:spPr>
          <a:xfrm>
            <a:off x="3563888" y="6309320"/>
            <a:ext cx="5061248" cy="369332"/>
          </a:xfrm>
          <a:prstGeom prst="rect">
            <a:avLst/>
          </a:prstGeom>
          <a:noFill/>
        </p:spPr>
        <p:txBody>
          <a:bodyPr wrap="square" rtlCol="0">
            <a:spAutoFit/>
          </a:bodyPr>
          <a:lstStyle/>
          <a:p>
            <a:pPr algn="r"/>
            <a:r>
              <a:rPr lang="en-GB" sz="1800" dirty="0"/>
              <a:t>(</a:t>
            </a:r>
            <a:r>
              <a:rPr lang="en-GB" dirty="0"/>
              <a:t>Transition Network</a:t>
            </a:r>
            <a:r>
              <a:rPr lang="en-GB" sz="1800" dirty="0"/>
              <a:t>, 2021)</a:t>
            </a:r>
          </a:p>
        </p:txBody>
      </p:sp>
      <p:sp>
        <p:nvSpPr>
          <p:cNvPr id="5" name="TextBox 4">
            <a:extLst>
              <a:ext uri="{FF2B5EF4-FFF2-40B4-BE49-F238E27FC236}">
                <a16:creationId xmlns:a16="http://schemas.microsoft.com/office/drawing/2014/main" id="{0EE4E930-95FC-16B7-5DC2-91E4353CF9F3}"/>
              </a:ext>
            </a:extLst>
          </p:cNvPr>
          <p:cNvSpPr txBox="1"/>
          <p:nvPr/>
        </p:nvSpPr>
        <p:spPr>
          <a:xfrm>
            <a:off x="449438" y="1545118"/>
            <a:ext cx="8515050" cy="4247317"/>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000" b="1" dirty="0"/>
              <a:t>We pay attention to balance </a:t>
            </a:r>
            <a:r>
              <a:rPr lang="en-GB" sz="2000" dirty="0"/>
              <a:t>– In responding to urgent, global challenges, individuals and groups can end up feeling stressed, closed or driven rather than open, connected and creative. We create space for reflection, celebration and rest to balance the times when we’re busily getting things done. We explore different ways of working which engage our heads, hands and hearts and enable us to develop collaborative and trusting relationships.</a:t>
            </a:r>
          </a:p>
          <a:p>
            <a:pPr marL="285750" indent="-285750">
              <a:spcBef>
                <a:spcPts val="600"/>
              </a:spcBef>
              <a:spcAft>
                <a:spcPts val="600"/>
              </a:spcAft>
              <a:buFont typeface="Arial" panose="020B0604020202020204" pitchFamily="34" charset="0"/>
              <a:buChar char="•"/>
            </a:pPr>
            <a:r>
              <a:rPr lang="en-GB" sz="2000" b="1" dirty="0"/>
              <a:t>We are part of an experimental, learning network </a:t>
            </a:r>
            <a:r>
              <a:rPr lang="en-GB" sz="2000" dirty="0"/>
              <a:t>– Transition is a real-life, real-time global social experiment. Being part of a network means we can create change more quickly and more effectively, drawing on each other’s experiences and insights. We want to acknowledge and learn from failure as well as success – if we’re going to be bold and find new ways of living and working, we won’t always get it right first time. We will be open about our processes and will actively seek and respond positively to feedback.</a:t>
            </a:r>
          </a:p>
        </p:txBody>
      </p:sp>
    </p:spTree>
    <p:extLst>
      <p:ext uri="{BB962C8B-B14F-4D97-AF65-F5344CB8AC3E}">
        <p14:creationId xmlns:p14="http://schemas.microsoft.com/office/powerpoint/2010/main" val="24835454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723037"/>
          </a:xfrm>
        </p:spPr>
        <p:txBody>
          <a:bodyPr>
            <a:normAutofit fontScale="90000"/>
          </a:bodyPr>
          <a:lstStyle/>
          <a:p>
            <a:r>
              <a:rPr lang="en-GB" b="1" dirty="0"/>
              <a:t>Sustainable Urban Communities</a:t>
            </a:r>
            <a:endParaRPr lang="en-US" dirty="0"/>
          </a:p>
        </p:txBody>
      </p:sp>
      <p:sp>
        <p:nvSpPr>
          <p:cNvPr id="4" name="TextBox 3">
            <a:extLst>
              <a:ext uri="{FF2B5EF4-FFF2-40B4-BE49-F238E27FC236}">
                <a16:creationId xmlns:a16="http://schemas.microsoft.com/office/drawing/2014/main" id="{4E9F78A6-FB4F-63CE-5A93-4C69718FBFDE}"/>
              </a:ext>
            </a:extLst>
          </p:cNvPr>
          <p:cNvSpPr txBox="1"/>
          <p:nvPr/>
        </p:nvSpPr>
        <p:spPr>
          <a:xfrm>
            <a:off x="189856" y="911677"/>
            <a:ext cx="8363272" cy="523220"/>
          </a:xfrm>
          <a:prstGeom prst="rect">
            <a:avLst/>
          </a:prstGeom>
          <a:noFill/>
        </p:spPr>
        <p:txBody>
          <a:bodyPr wrap="square" rtlCol="0">
            <a:spAutoFit/>
          </a:bodyPr>
          <a:lstStyle/>
          <a:p>
            <a:r>
              <a:rPr lang="en-GB" sz="2800" b="1" dirty="0"/>
              <a:t>Transition Towns – The Principles of Transition Towns</a:t>
            </a:r>
          </a:p>
        </p:txBody>
      </p:sp>
      <p:sp>
        <p:nvSpPr>
          <p:cNvPr id="8" name="TextBox 7">
            <a:extLst>
              <a:ext uri="{FF2B5EF4-FFF2-40B4-BE49-F238E27FC236}">
                <a16:creationId xmlns:a16="http://schemas.microsoft.com/office/drawing/2014/main" id="{3B7DFA53-FF49-0A49-BE98-AD961529BBAA}"/>
              </a:ext>
            </a:extLst>
          </p:cNvPr>
          <p:cNvSpPr txBox="1"/>
          <p:nvPr/>
        </p:nvSpPr>
        <p:spPr>
          <a:xfrm>
            <a:off x="3563888" y="6309320"/>
            <a:ext cx="5061248" cy="369332"/>
          </a:xfrm>
          <a:prstGeom prst="rect">
            <a:avLst/>
          </a:prstGeom>
          <a:noFill/>
        </p:spPr>
        <p:txBody>
          <a:bodyPr wrap="square" rtlCol="0">
            <a:spAutoFit/>
          </a:bodyPr>
          <a:lstStyle/>
          <a:p>
            <a:pPr algn="r"/>
            <a:r>
              <a:rPr lang="en-GB" sz="1800" dirty="0"/>
              <a:t>(</a:t>
            </a:r>
            <a:r>
              <a:rPr lang="en-GB" dirty="0"/>
              <a:t>Transition Network</a:t>
            </a:r>
            <a:r>
              <a:rPr lang="en-GB" sz="1800" dirty="0"/>
              <a:t>, 2021)</a:t>
            </a:r>
          </a:p>
        </p:txBody>
      </p:sp>
      <p:sp>
        <p:nvSpPr>
          <p:cNvPr id="5" name="TextBox 4">
            <a:extLst>
              <a:ext uri="{FF2B5EF4-FFF2-40B4-BE49-F238E27FC236}">
                <a16:creationId xmlns:a16="http://schemas.microsoft.com/office/drawing/2014/main" id="{0EE4E930-95FC-16B7-5DC2-91E4353CF9F3}"/>
              </a:ext>
            </a:extLst>
          </p:cNvPr>
          <p:cNvSpPr txBox="1"/>
          <p:nvPr/>
        </p:nvSpPr>
        <p:spPr>
          <a:xfrm>
            <a:off x="449438" y="1545118"/>
            <a:ext cx="8229600" cy="3939540"/>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000" b="1" dirty="0"/>
              <a:t>We freely share ideas and power </a:t>
            </a:r>
            <a:r>
              <a:rPr lang="en-GB" sz="2000" dirty="0"/>
              <a:t>– Transition is a grassroots movement, where ideas can be taken up rapidly, widely and effectively because each community takes ownership of the process themselves. Transition looks different in different places and we want to encourage rather than unhelpfully constrain that diversity.</a:t>
            </a:r>
          </a:p>
          <a:p>
            <a:pPr marL="285750" indent="-285750">
              <a:spcBef>
                <a:spcPts val="600"/>
              </a:spcBef>
              <a:spcAft>
                <a:spcPts val="600"/>
              </a:spcAft>
              <a:buFont typeface="Arial" panose="020B0604020202020204" pitchFamily="34" charset="0"/>
              <a:buChar char="•"/>
            </a:pPr>
            <a:r>
              <a:rPr lang="en-GB" sz="2000" b="1" dirty="0"/>
              <a:t>We collaborate and look for synergies </a:t>
            </a:r>
            <a:r>
              <a:rPr lang="en-GB" sz="2000" dirty="0"/>
              <a:t>– The Transition approach is to work together as a community, unleashing our collective genius to have a greater impact together than we can as individuals. We will look for opportunities to build creative and powerful partnerships across and beyond the Transition movement and develop a collaborative culture, finding links between projects, creating open decision-making processes and designing events and activities that help people make connections.</a:t>
            </a:r>
          </a:p>
        </p:txBody>
      </p:sp>
    </p:spTree>
    <p:extLst>
      <p:ext uri="{BB962C8B-B14F-4D97-AF65-F5344CB8AC3E}">
        <p14:creationId xmlns:p14="http://schemas.microsoft.com/office/powerpoint/2010/main" val="21965368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723037"/>
          </a:xfrm>
        </p:spPr>
        <p:txBody>
          <a:bodyPr>
            <a:normAutofit fontScale="90000"/>
          </a:bodyPr>
          <a:lstStyle/>
          <a:p>
            <a:r>
              <a:rPr lang="en-GB" b="1" dirty="0"/>
              <a:t>Sustainable Urban Communities</a:t>
            </a:r>
            <a:endParaRPr lang="en-US" dirty="0"/>
          </a:p>
        </p:txBody>
      </p:sp>
      <p:sp>
        <p:nvSpPr>
          <p:cNvPr id="4" name="TextBox 3">
            <a:extLst>
              <a:ext uri="{FF2B5EF4-FFF2-40B4-BE49-F238E27FC236}">
                <a16:creationId xmlns:a16="http://schemas.microsoft.com/office/drawing/2014/main" id="{4E9F78A6-FB4F-63CE-5A93-4C69718FBFDE}"/>
              </a:ext>
            </a:extLst>
          </p:cNvPr>
          <p:cNvSpPr txBox="1"/>
          <p:nvPr/>
        </p:nvSpPr>
        <p:spPr>
          <a:xfrm>
            <a:off x="189856" y="911677"/>
            <a:ext cx="8363272" cy="523220"/>
          </a:xfrm>
          <a:prstGeom prst="rect">
            <a:avLst/>
          </a:prstGeom>
          <a:noFill/>
        </p:spPr>
        <p:txBody>
          <a:bodyPr wrap="square" rtlCol="0">
            <a:spAutoFit/>
          </a:bodyPr>
          <a:lstStyle/>
          <a:p>
            <a:r>
              <a:rPr lang="en-GB" sz="2800" b="1" dirty="0"/>
              <a:t>Transition Towns – The Principles of Transition Towns</a:t>
            </a:r>
          </a:p>
        </p:txBody>
      </p:sp>
      <p:sp>
        <p:nvSpPr>
          <p:cNvPr id="8" name="TextBox 7">
            <a:extLst>
              <a:ext uri="{FF2B5EF4-FFF2-40B4-BE49-F238E27FC236}">
                <a16:creationId xmlns:a16="http://schemas.microsoft.com/office/drawing/2014/main" id="{3B7DFA53-FF49-0A49-BE98-AD961529BBAA}"/>
              </a:ext>
            </a:extLst>
          </p:cNvPr>
          <p:cNvSpPr txBox="1"/>
          <p:nvPr/>
        </p:nvSpPr>
        <p:spPr>
          <a:xfrm>
            <a:off x="3563888" y="6309320"/>
            <a:ext cx="5061248" cy="369332"/>
          </a:xfrm>
          <a:prstGeom prst="rect">
            <a:avLst/>
          </a:prstGeom>
          <a:noFill/>
        </p:spPr>
        <p:txBody>
          <a:bodyPr wrap="square" rtlCol="0">
            <a:spAutoFit/>
          </a:bodyPr>
          <a:lstStyle/>
          <a:p>
            <a:pPr algn="r"/>
            <a:r>
              <a:rPr lang="en-GB" sz="1800" dirty="0"/>
              <a:t>(</a:t>
            </a:r>
            <a:r>
              <a:rPr lang="en-GB" dirty="0"/>
              <a:t>Transition Network</a:t>
            </a:r>
            <a:r>
              <a:rPr lang="en-GB" sz="1800" dirty="0"/>
              <a:t>, 2021)</a:t>
            </a:r>
          </a:p>
        </p:txBody>
      </p:sp>
      <p:sp>
        <p:nvSpPr>
          <p:cNvPr id="5" name="TextBox 4">
            <a:extLst>
              <a:ext uri="{FF2B5EF4-FFF2-40B4-BE49-F238E27FC236}">
                <a16:creationId xmlns:a16="http://schemas.microsoft.com/office/drawing/2014/main" id="{0EE4E930-95FC-16B7-5DC2-91E4353CF9F3}"/>
              </a:ext>
            </a:extLst>
          </p:cNvPr>
          <p:cNvSpPr txBox="1"/>
          <p:nvPr/>
        </p:nvSpPr>
        <p:spPr>
          <a:xfrm>
            <a:off x="449438" y="1545118"/>
            <a:ext cx="8229600" cy="1938992"/>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000" b="1" dirty="0"/>
              <a:t>We foster positive visioning and creativity </a:t>
            </a:r>
            <a:r>
              <a:rPr lang="en-GB" sz="2000" dirty="0"/>
              <a:t>– Our primary focus is not on being against things, but on developing and promoting positive possibilities. We believe in using creative ways to engage and involve people, encouraging them to imagine the future they want to inhabit. The generation of new stories is central to this visioning work, as is having fun and celebrating success.</a:t>
            </a:r>
          </a:p>
        </p:txBody>
      </p:sp>
    </p:spTree>
    <p:extLst>
      <p:ext uri="{BB962C8B-B14F-4D97-AF65-F5344CB8AC3E}">
        <p14:creationId xmlns:p14="http://schemas.microsoft.com/office/powerpoint/2010/main" val="27931626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723037"/>
          </a:xfrm>
        </p:spPr>
        <p:txBody>
          <a:bodyPr>
            <a:normAutofit fontScale="90000"/>
          </a:bodyPr>
          <a:lstStyle/>
          <a:p>
            <a:r>
              <a:rPr lang="en-GB" b="1" dirty="0"/>
              <a:t>Sustainable Urban Communities</a:t>
            </a:r>
            <a:endParaRPr lang="en-US" dirty="0"/>
          </a:p>
        </p:txBody>
      </p:sp>
      <p:sp>
        <p:nvSpPr>
          <p:cNvPr id="4" name="TextBox 3">
            <a:extLst>
              <a:ext uri="{FF2B5EF4-FFF2-40B4-BE49-F238E27FC236}">
                <a16:creationId xmlns:a16="http://schemas.microsoft.com/office/drawing/2014/main" id="{4E9F78A6-FB4F-63CE-5A93-4C69718FBFDE}"/>
              </a:ext>
            </a:extLst>
          </p:cNvPr>
          <p:cNvSpPr txBox="1"/>
          <p:nvPr/>
        </p:nvSpPr>
        <p:spPr>
          <a:xfrm>
            <a:off x="323528" y="1052736"/>
            <a:ext cx="7416824" cy="523220"/>
          </a:xfrm>
          <a:prstGeom prst="rect">
            <a:avLst/>
          </a:prstGeom>
          <a:noFill/>
        </p:spPr>
        <p:txBody>
          <a:bodyPr wrap="square" rtlCol="0">
            <a:spAutoFit/>
          </a:bodyPr>
          <a:lstStyle/>
          <a:p>
            <a:r>
              <a:rPr lang="en-GB" sz="2800" b="1" dirty="0"/>
              <a:t>Transition Towns – Additional Information</a:t>
            </a:r>
          </a:p>
        </p:txBody>
      </p:sp>
      <p:sp>
        <p:nvSpPr>
          <p:cNvPr id="11" name="TextBox 10">
            <a:extLst>
              <a:ext uri="{FF2B5EF4-FFF2-40B4-BE49-F238E27FC236}">
                <a16:creationId xmlns:a16="http://schemas.microsoft.com/office/drawing/2014/main" id="{F7C71427-60E8-F6AD-8766-F4A06D9397BC}"/>
              </a:ext>
            </a:extLst>
          </p:cNvPr>
          <p:cNvSpPr txBox="1"/>
          <p:nvPr/>
        </p:nvSpPr>
        <p:spPr>
          <a:xfrm>
            <a:off x="489980" y="1700808"/>
            <a:ext cx="8291264" cy="4001095"/>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1600" dirty="0"/>
              <a:t>Elton, S. (2017) ‘Transition Towns’ </a:t>
            </a:r>
            <a:r>
              <a:rPr lang="en-GB" sz="1600" i="1" dirty="0"/>
              <a:t>Alternatives Journal</a:t>
            </a:r>
            <a:r>
              <a:rPr lang="en-GB" sz="1600" dirty="0"/>
              <a:t>, 43(2), pp. 20-23. Available at: </a:t>
            </a:r>
            <a:r>
              <a:rPr lang="en-GB" sz="1600" dirty="0">
                <a:hlinkClick r:id="rId2"/>
              </a:rPr>
              <a:t>https://www.proquest.com/docview/1986547363?parentSessionId=53968yO8cF%2B2IfyxlnC7pplfIjaPIFKFNepMs%2FqTjhs%3D&amp;pq-origsite=primo&amp;accountid=130472</a:t>
            </a:r>
            <a:r>
              <a:rPr lang="en-GB" sz="1600" dirty="0"/>
              <a:t> [Accessed 20/03/2023]</a:t>
            </a:r>
          </a:p>
          <a:p>
            <a:pPr marL="285750" indent="-285750">
              <a:spcBef>
                <a:spcPts val="600"/>
              </a:spcBef>
              <a:spcAft>
                <a:spcPts val="600"/>
              </a:spcAft>
              <a:buFont typeface="Arial" panose="020B0604020202020204" pitchFamily="34" charset="0"/>
              <a:buChar char="•"/>
            </a:pPr>
            <a:r>
              <a:rPr lang="en-GB" sz="1600" dirty="0"/>
              <a:t>Flintoff, J.P. (2013) ‘Local, self-sufficient, optimistic: are Transition Towns the way forward?’ </a:t>
            </a:r>
            <a:r>
              <a:rPr lang="en-GB" sz="1600" i="1" dirty="0"/>
              <a:t>The Guardian</a:t>
            </a:r>
            <a:r>
              <a:rPr lang="en-GB" sz="1600" dirty="0"/>
              <a:t> Available at: </a:t>
            </a:r>
            <a:r>
              <a:rPr lang="en-GB" sz="1600" dirty="0">
                <a:hlinkClick r:id="rId3"/>
              </a:rPr>
              <a:t>https://www.theguardian.com/environment/2013/jun/15/transition-towns-way-forward</a:t>
            </a:r>
            <a:r>
              <a:rPr lang="en-GB" sz="1600" dirty="0"/>
              <a:t> [Accessed 20/03/2023]</a:t>
            </a:r>
          </a:p>
          <a:p>
            <a:pPr marL="285750" indent="-285750">
              <a:spcBef>
                <a:spcPts val="600"/>
              </a:spcBef>
              <a:spcAft>
                <a:spcPts val="600"/>
              </a:spcAft>
              <a:buFont typeface="Arial" panose="020B0604020202020204" pitchFamily="34" charset="0"/>
              <a:buChar char="•"/>
            </a:pPr>
            <a:r>
              <a:rPr lang="en-GB" sz="1600" dirty="0"/>
              <a:t>Richardson, J., Nichols, A. and Henry, T. (2012) ‘Do transition towns have the potential to promote health and well-being? A health impact assessment of a transition town initiative’, Public health (London), 126(11), pp. 982–989. Available at: </a:t>
            </a:r>
            <a:r>
              <a:rPr lang="en-GB" sz="1600" dirty="0">
                <a:hlinkClick r:id="rId4"/>
              </a:rPr>
              <a:t>https://doi.org/10.1016/j.puhe.2012.07.009</a:t>
            </a:r>
            <a:r>
              <a:rPr lang="en-GB" sz="1600" dirty="0"/>
              <a:t> [Accessed 20/03/2023]</a:t>
            </a:r>
          </a:p>
          <a:p>
            <a:pPr marL="285750" indent="-285750">
              <a:spcBef>
                <a:spcPts val="600"/>
              </a:spcBef>
              <a:spcAft>
                <a:spcPts val="600"/>
              </a:spcAft>
              <a:buFont typeface="Arial" panose="020B0604020202020204" pitchFamily="34" charset="0"/>
              <a:buChar char="•"/>
            </a:pPr>
            <a:r>
              <a:rPr lang="en-GB" sz="1600" dirty="0"/>
              <a:t>Taylor, P.J. (2012) ‘Transition towns and world cities: towards green networks of cities’, Local environment, 17(4), pp. 495–508. Available at: </a:t>
            </a:r>
            <a:r>
              <a:rPr lang="en-GB" sz="1600" dirty="0">
                <a:hlinkClick r:id="rId5"/>
              </a:rPr>
              <a:t>https://doi.org/10.1080/13549839.2012.678310</a:t>
            </a:r>
            <a:r>
              <a:rPr lang="en-GB" sz="1600" dirty="0"/>
              <a:t> [Accessed 20/03/2023]</a:t>
            </a:r>
          </a:p>
        </p:txBody>
      </p:sp>
    </p:spTree>
    <p:extLst>
      <p:ext uri="{BB962C8B-B14F-4D97-AF65-F5344CB8AC3E}">
        <p14:creationId xmlns:p14="http://schemas.microsoft.com/office/powerpoint/2010/main" val="19390970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319C4D1-15DF-600B-BD97-59DF44BA3438}"/>
              </a:ext>
            </a:extLst>
          </p:cNvPr>
          <p:cNvSpPr txBox="1"/>
          <p:nvPr/>
        </p:nvSpPr>
        <p:spPr>
          <a:xfrm>
            <a:off x="1259632" y="1268760"/>
            <a:ext cx="6552728" cy="1938992"/>
          </a:xfrm>
          <a:prstGeom prst="rect">
            <a:avLst/>
          </a:prstGeom>
          <a:noFill/>
        </p:spPr>
        <p:txBody>
          <a:bodyPr wrap="square" rtlCol="0">
            <a:spAutoFit/>
          </a:bodyPr>
          <a:lstStyle/>
          <a:p>
            <a:pPr algn="ctr"/>
            <a:r>
              <a:rPr lang="en-GB" sz="4000" b="1" i="1" dirty="0"/>
              <a:t>Can you identify any links to the theories of Sustainability that we looked at in Theme 2?</a:t>
            </a:r>
          </a:p>
        </p:txBody>
      </p:sp>
      <p:pic>
        <p:nvPicPr>
          <p:cNvPr id="3" name="Picture 2" descr="Icon&#10;&#10;Description automatically generated">
            <a:extLst>
              <a:ext uri="{FF2B5EF4-FFF2-40B4-BE49-F238E27FC236}">
                <a16:creationId xmlns:a16="http://schemas.microsoft.com/office/drawing/2014/main" id="{A3785235-E1C7-B376-F0D0-A040750F120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96515" y="3429000"/>
            <a:ext cx="2078961" cy="2078961"/>
          </a:xfrm>
          <a:prstGeom prst="rect">
            <a:avLst/>
          </a:prstGeom>
        </p:spPr>
      </p:pic>
    </p:spTree>
    <p:extLst>
      <p:ext uri="{BB962C8B-B14F-4D97-AF65-F5344CB8AC3E}">
        <p14:creationId xmlns:p14="http://schemas.microsoft.com/office/powerpoint/2010/main" val="348873976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723037"/>
          </a:xfrm>
        </p:spPr>
        <p:txBody>
          <a:bodyPr>
            <a:normAutofit fontScale="90000"/>
          </a:bodyPr>
          <a:lstStyle/>
          <a:p>
            <a:r>
              <a:rPr lang="en-GB" b="1" dirty="0"/>
              <a:t>Sustainable Urban Communities</a:t>
            </a:r>
            <a:endParaRPr lang="en-US" dirty="0"/>
          </a:p>
        </p:txBody>
      </p:sp>
      <p:sp>
        <p:nvSpPr>
          <p:cNvPr id="4" name="TextBox 3">
            <a:extLst>
              <a:ext uri="{FF2B5EF4-FFF2-40B4-BE49-F238E27FC236}">
                <a16:creationId xmlns:a16="http://schemas.microsoft.com/office/drawing/2014/main" id="{4E9F78A6-FB4F-63CE-5A93-4C69718FBFDE}"/>
              </a:ext>
            </a:extLst>
          </p:cNvPr>
          <p:cNvSpPr txBox="1"/>
          <p:nvPr/>
        </p:nvSpPr>
        <p:spPr>
          <a:xfrm>
            <a:off x="323528" y="1052736"/>
            <a:ext cx="7200800" cy="523220"/>
          </a:xfrm>
          <a:prstGeom prst="rect">
            <a:avLst/>
          </a:prstGeom>
          <a:noFill/>
        </p:spPr>
        <p:txBody>
          <a:bodyPr wrap="square" rtlCol="0">
            <a:spAutoFit/>
          </a:bodyPr>
          <a:lstStyle/>
          <a:p>
            <a:r>
              <a:rPr lang="en-GB" sz="2800" b="1" dirty="0"/>
              <a:t>Liveable cities and towns</a:t>
            </a:r>
          </a:p>
        </p:txBody>
      </p:sp>
      <p:pic>
        <p:nvPicPr>
          <p:cNvPr id="5" name="Picture 4" descr="Icon&#10;&#10;Description automatically generated">
            <a:hlinkClick r:id="rId2"/>
            <a:extLst>
              <a:ext uri="{FF2B5EF4-FFF2-40B4-BE49-F238E27FC236}">
                <a16:creationId xmlns:a16="http://schemas.microsoft.com/office/drawing/2014/main" id="{21C165FF-FC9F-63A9-F8B3-D98D4D1A0BC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418174" y="3573437"/>
            <a:ext cx="1757290" cy="1853580"/>
          </a:xfrm>
          <a:prstGeom prst="rect">
            <a:avLst/>
          </a:prstGeom>
        </p:spPr>
      </p:pic>
      <p:sp>
        <p:nvSpPr>
          <p:cNvPr id="6" name="TextBox 5">
            <a:extLst>
              <a:ext uri="{FF2B5EF4-FFF2-40B4-BE49-F238E27FC236}">
                <a16:creationId xmlns:a16="http://schemas.microsoft.com/office/drawing/2014/main" id="{F3D0E20D-BC56-55D5-91D8-35F47F04A151}"/>
              </a:ext>
            </a:extLst>
          </p:cNvPr>
          <p:cNvSpPr txBox="1"/>
          <p:nvPr/>
        </p:nvSpPr>
        <p:spPr>
          <a:xfrm>
            <a:off x="1043608" y="5350015"/>
            <a:ext cx="6840760" cy="646331"/>
          </a:xfrm>
          <a:prstGeom prst="rect">
            <a:avLst/>
          </a:prstGeom>
          <a:noFill/>
        </p:spPr>
        <p:txBody>
          <a:bodyPr wrap="square" rtlCol="0">
            <a:spAutoFit/>
          </a:bodyPr>
          <a:lstStyle/>
          <a:p>
            <a:pPr algn="ctr"/>
            <a:r>
              <a:rPr lang="en-GB" dirty="0"/>
              <a:t>The Liveable Cities Project </a:t>
            </a:r>
          </a:p>
          <a:p>
            <a:pPr algn="ctr"/>
            <a:r>
              <a:rPr lang="en-GB" dirty="0"/>
              <a:t>(Liveable Cities, 2014)</a:t>
            </a:r>
          </a:p>
        </p:txBody>
      </p:sp>
      <p:sp>
        <p:nvSpPr>
          <p:cNvPr id="7" name="TextBox 6">
            <a:extLst>
              <a:ext uri="{FF2B5EF4-FFF2-40B4-BE49-F238E27FC236}">
                <a16:creationId xmlns:a16="http://schemas.microsoft.com/office/drawing/2014/main" id="{0D3BEAA6-7D6F-9E80-8D53-0638CCB6B1BD}"/>
              </a:ext>
            </a:extLst>
          </p:cNvPr>
          <p:cNvSpPr txBox="1"/>
          <p:nvPr/>
        </p:nvSpPr>
        <p:spPr>
          <a:xfrm>
            <a:off x="323528" y="2708920"/>
            <a:ext cx="8496944" cy="830997"/>
          </a:xfrm>
          <a:prstGeom prst="rect">
            <a:avLst/>
          </a:prstGeom>
          <a:noFill/>
        </p:spPr>
        <p:txBody>
          <a:bodyPr wrap="square" rtlCol="0">
            <a:spAutoFit/>
          </a:bodyPr>
          <a:lstStyle/>
          <a:p>
            <a:pPr algn="ctr"/>
            <a:r>
              <a:rPr lang="en-GB" sz="2400" b="1" i="1" dirty="0"/>
              <a:t>As you watch this short video, make a note of key points or points for further research</a:t>
            </a:r>
          </a:p>
        </p:txBody>
      </p:sp>
      <p:pic>
        <p:nvPicPr>
          <p:cNvPr id="8" name="Picture 7">
            <a:hlinkClick r:id="rId4" action="ppaction://hlinkfile"/>
            <a:extLst>
              <a:ext uri="{FF2B5EF4-FFF2-40B4-BE49-F238E27FC236}">
                <a16:creationId xmlns:a16="http://schemas.microsoft.com/office/drawing/2014/main" id="{CBBBA53F-CF34-8575-A77E-C1F90FC2750D}"/>
              </a:ext>
            </a:extLst>
          </p:cNvPr>
          <p:cNvPicPr>
            <a:picLocks noChangeAspect="1"/>
          </p:cNvPicPr>
          <p:nvPr/>
        </p:nvPicPr>
        <p:blipFill>
          <a:blip r:embed="rId5"/>
          <a:stretch>
            <a:fillRect/>
          </a:stretch>
        </p:blipFill>
        <p:spPr>
          <a:xfrm>
            <a:off x="3265837" y="1611374"/>
            <a:ext cx="2061964" cy="1064026"/>
          </a:xfrm>
          <a:prstGeom prst="rect">
            <a:avLst/>
          </a:prstGeom>
        </p:spPr>
      </p:pic>
      <p:sp>
        <p:nvSpPr>
          <p:cNvPr id="3" name="TextBox 2">
            <a:extLst>
              <a:ext uri="{FF2B5EF4-FFF2-40B4-BE49-F238E27FC236}">
                <a16:creationId xmlns:a16="http://schemas.microsoft.com/office/drawing/2014/main" id="{B0DDFBCA-5ADA-3618-303D-40AE77324A85}"/>
              </a:ext>
            </a:extLst>
          </p:cNvPr>
          <p:cNvSpPr txBox="1"/>
          <p:nvPr/>
        </p:nvSpPr>
        <p:spPr>
          <a:xfrm>
            <a:off x="5436096" y="1611374"/>
            <a:ext cx="3384376" cy="646331"/>
          </a:xfrm>
          <a:prstGeom prst="rect">
            <a:avLst/>
          </a:prstGeom>
          <a:noFill/>
        </p:spPr>
        <p:txBody>
          <a:bodyPr wrap="square" rtlCol="0">
            <a:spAutoFit/>
          </a:bodyPr>
          <a:lstStyle/>
          <a:p>
            <a:r>
              <a:rPr lang="en-GB" b="1" dirty="0"/>
              <a:t>N.B. As of 20/03/2023 the UK website was not available</a:t>
            </a:r>
          </a:p>
        </p:txBody>
      </p:sp>
    </p:spTree>
    <p:extLst>
      <p:ext uri="{BB962C8B-B14F-4D97-AF65-F5344CB8AC3E}">
        <p14:creationId xmlns:p14="http://schemas.microsoft.com/office/powerpoint/2010/main" val="420356169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723037"/>
          </a:xfrm>
        </p:spPr>
        <p:txBody>
          <a:bodyPr>
            <a:normAutofit fontScale="90000"/>
          </a:bodyPr>
          <a:lstStyle/>
          <a:p>
            <a:r>
              <a:rPr lang="en-GB" b="1" dirty="0"/>
              <a:t>Sustainable Urban Communities</a:t>
            </a:r>
            <a:endParaRPr lang="en-US" dirty="0"/>
          </a:p>
        </p:txBody>
      </p:sp>
      <p:sp>
        <p:nvSpPr>
          <p:cNvPr id="4" name="TextBox 3">
            <a:extLst>
              <a:ext uri="{FF2B5EF4-FFF2-40B4-BE49-F238E27FC236}">
                <a16:creationId xmlns:a16="http://schemas.microsoft.com/office/drawing/2014/main" id="{4E9F78A6-FB4F-63CE-5A93-4C69718FBFDE}"/>
              </a:ext>
            </a:extLst>
          </p:cNvPr>
          <p:cNvSpPr txBox="1"/>
          <p:nvPr/>
        </p:nvSpPr>
        <p:spPr>
          <a:xfrm>
            <a:off x="189856" y="911677"/>
            <a:ext cx="8363272" cy="523220"/>
          </a:xfrm>
          <a:prstGeom prst="rect">
            <a:avLst/>
          </a:prstGeom>
          <a:noFill/>
        </p:spPr>
        <p:txBody>
          <a:bodyPr wrap="square" rtlCol="0">
            <a:spAutoFit/>
          </a:bodyPr>
          <a:lstStyle/>
          <a:p>
            <a:r>
              <a:rPr lang="en-GB" sz="2800" b="1" dirty="0" err="1"/>
              <a:t>Livable</a:t>
            </a:r>
            <a:r>
              <a:rPr lang="en-GB" sz="2800" b="1" dirty="0"/>
              <a:t> Cities – Goals*</a:t>
            </a:r>
          </a:p>
        </p:txBody>
      </p:sp>
      <p:sp>
        <p:nvSpPr>
          <p:cNvPr id="8" name="TextBox 7">
            <a:extLst>
              <a:ext uri="{FF2B5EF4-FFF2-40B4-BE49-F238E27FC236}">
                <a16:creationId xmlns:a16="http://schemas.microsoft.com/office/drawing/2014/main" id="{3B7DFA53-FF49-0A49-BE98-AD961529BBAA}"/>
              </a:ext>
            </a:extLst>
          </p:cNvPr>
          <p:cNvSpPr txBox="1"/>
          <p:nvPr/>
        </p:nvSpPr>
        <p:spPr>
          <a:xfrm>
            <a:off x="3563888" y="6309320"/>
            <a:ext cx="5061248" cy="369332"/>
          </a:xfrm>
          <a:prstGeom prst="rect">
            <a:avLst/>
          </a:prstGeom>
          <a:noFill/>
        </p:spPr>
        <p:txBody>
          <a:bodyPr wrap="square" rtlCol="0">
            <a:spAutoFit/>
          </a:bodyPr>
          <a:lstStyle/>
          <a:p>
            <a:pPr algn="r"/>
            <a:r>
              <a:rPr lang="en-GB" sz="1800" dirty="0"/>
              <a:t>(</a:t>
            </a:r>
            <a:r>
              <a:rPr lang="en-GB" dirty="0" err="1"/>
              <a:t>Livable</a:t>
            </a:r>
            <a:r>
              <a:rPr lang="en-GB" dirty="0"/>
              <a:t> Cities San Francisco</a:t>
            </a:r>
            <a:r>
              <a:rPr lang="en-GB" sz="1800" dirty="0"/>
              <a:t>, </a:t>
            </a:r>
            <a:r>
              <a:rPr lang="en-GB" dirty="0"/>
              <a:t>2021</a:t>
            </a:r>
            <a:r>
              <a:rPr lang="en-GB" sz="1800" dirty="0"/>
              <a:t>)*</a:t>
            </a:r>
          </a:p>
        </p:txBody>
      </p:sp>
      <p:sp>
        <p:nvSpPr>
          <p:cNvPr id="5" name="TextBox 4">
            <a:extLst>
              <a:ext uri="{FF2B5EF4-FFF2-40B4-BE49-F238E27FC236}">
                <a16:creationId xmlns:a16="http://schemas.microsoft.com/office/drawing/2014/main" id="{0EE4E930-95FC-16B7-5DC2-91E4353CF9F3}"/>
              </a:ext>
            </a:extLst>
          </p:cNvPr>
          <p:cNvSpPr txBox="1"/>
          <p:nvPr/>
        </p:nvSpPr>
        <p:spPr>
          <a:xfrm>
            <a:off x="539552" y="2348880"/>
            <a:ext cx="8229600" cy="3262432"/>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600" dirty="0"/>
              <a:t>There are five fundamental aspects of great, </a:t>
            </a:r>
            <a:r>
              <a:rPr lang="en-GB" sz="2600" dirty="0" err="1"/>
              <a:t>livable</a:t>
            </a:r>
            <a:r>
              <a:rPr lang="en-GB" sz="2600" dirty="0"/>
              <a:t> cities:</a:t>
            </a:r>
          </a:p>
          <a:p>
            <a:pPr marL="285750" indent="-285750">
              <a:spcBef>
                <a:spcPts val="600"/>
              </a:spcBef>
              <a:spcAft>
                <a:spcPts val="600"/>
              </a:spcAft>
              <a:buFont typeface="Arial" panose="020B0604020202020204" pitchFamily="34" charset="0"/>
              <a:buChar char="•"/>
            </a:pPr>
            <a:r>
              <a:rPr lang="en-GB" sz="2600" dirty="0"/>
              <a:t> robust and complete </a:t>
            </a:r>
            <a:r>
              <a:rPr lang="en-GB" sz="2600" dirty="0" err="1"/>
              <a:t>neighborhoods</a:t>
            </a:r>
            <a:r>
              <a:rPr lang="en-GB" sz="2600" dirty="0"/>
              <a:t>, </a:t>
            </a:r>
          </a:p>
          <a:p>
            <a:pPr marL="285750" indent="-285750">
              <a:spcBef>
                <a:spcPts val="600"/>
              </a:spcBef>
              <a:spcAft>
                <a:spcPts val="600"/>
              </a:spcAft>
              <a:buFont typeface="Arial" panose="020B0604020202020204" pitchFamily="34" charset="0"/>
              <a:buChar char="•"/>
            </a:pPr>
            <a:r>
              <a:rPr lang="en-GB" sz="2600" dirty="0"/>
              <a:t>accessibility and sustainable mobility, </a:t>
            </a:r>
          </a:p>
          <a:p>
            <a:pPr marL="285750" indent="-285750">
              <a:spcBef>
                <a:spcPts val="600"/>
              </a:spcBef>
              <a:spcAft>
                <a:spcPts val="600"/>
              </a:spcAft>
              <a:buFont typeface="Arial" panose="020B0604020202020204" pitchFamily="34" charset="0"/>
              <a:buChar char="•"/>
            </a:pPr>
            <a:r>
              <a:rPr lang="en-GB" sz="2600" dirty="0"/>
              <a:t>a diverse and resilient local economy, </a:t>
            </a:r>
          </a:p>
          <a:p>
            <a:pPr marL="285750" indent="-285750">
              <a:spcBef>
                <a:spcPts val="600"/>
              </a:spcBef>
              <a:spcAft>
                <a:spcPts val="600"/>
              </a:spcAft>
              <a:buFont typeface="Arial" panose="020B0604020202020204" pitchFamily="34" charset="0"/>
              <a:buChar char="•"/>
            </a:pPr>
            <a:r>
              <a:rPr lang="en-GB" sz="2600" dirty="0"/>
              <a:t>vibrant public spaces, and </a:t>
            </a:r>
          </a:p>
          <a:p>
            <a:pPr marL="285750" indent="-285750">
              <a:spcBef>
                <a:spcPts val="600"/>
              </a:spcBef>
              <a:spcAft>
                <a:spcPts val="600"/>
              </a:spcAft>
              <a:buFont typeface="Arial" panose="020B0604020202020204" pitchFamily="34" charset="0"/>
              <a:buChar char="•"/>
            </a:pPr>
            <a:r>
              <a:rPr lang="en-GB" sz="2600" dirty="0"/>
              <a:t>affordability.</a:t>
            </a:r>
          </a:p>
        </p:txBody>
      </p:sp>
      <p:sp>
        <p:nvSpPr>
          <p:cNvPr id="3" name="TextBox 2">
            <a:extLst>
              <a:ext uri="{FF2B5EF4-FFF2-40B4-BE49-F238E27FC236}">
                <a16:creationId xmlns:a16="http://schemas.microsoft.com/office/drawing/2014/main" id="{41A86074-B883-1DA3-B36E-9DF92F9D6C0B}"/>
              </a:ext>
            </a:extLst>
          </p:cNvPr>
          <p:cNvSpPr txBox="1"/>
          <p:nvPr/>
        </p:nvSpPr>
        <p:spPr>
          <a:xfrm>
            <a:off x="323528" y="1499885"/>
            <a:ext cx="6264696" cy="461665"/>
          </a:xfrm>
          <a:prstGeom prst="rect">
            <a:avLst/>
          </a:prstGeom>
          <a:noFill/>
        </p:spPr>
        <p:txBody>
          <a:bodyPr wrap="square" rtlCol="0">
            <a:spAutoFit/>
          </a:bodyPr>
          <a:lstStyle/>
          <a:p>
            <a:r>
              <a:rPr lang="en-GB" sz="2400" b="1" dirty="0"/>
              <a:t>1. Define </a:t>
            </a:r>
            <a:r>
              <a:rPr lang="en-GB" sz="2400" b="1" dirty="0" err="1"/>
              <a:t>Livability</a:t>
            </a:r>
            <a:endParaRPr lang="en-GB" sz="2400" b="1" dirty="0"/>
          </a:p>
        </p:txBody>
      </p:sp>
    </p:spTree>
    <p:extLst>
      <p:ext uri="{BB962C8B-B14F-4D97-AF65-F5344CB8AC3E}">
        <p14:creationId xmlns:p14="http://schemas.microsoft.com/office/powerpoint/2010/main" val="16413284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3"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723037"/>
          </a:xfrm>
        </p:spPr>
        <p:txBody>
          <a:bodyPr>
            <a:normAutofit fontScale="90000"/>
          </a:bodyPr>
          <a:lstStyle/>
          <a:p>
            <a:r>
              <a:rPr lang="en-GB" b="1" dirty="0"/>
              <a:t>Sustainable Urban Communities</a:t>
            </a:r>
            <a:endParaRPr lang="en-US" dirty="0"/>
          </a:p>
        </p:txBody>
      </p:sp>
      <p:sp>
        <p:nvSpPr>
          <p:cNvPr id="4" name="TextBox 3">
            <a:extLst>
              <a:ext uri="{FF2B5EF4-FFF2-40B4-BE49-F238E27FC236}">
                <a16:creationId xmlns:a16="http://schemas.microsoft.com/office/drawing/2014/main" id="{4E9F78A6-FB4F-63CE-5A93-4C69718FBFDE}"/>
              </a:ext>
            </a:extLst>
          </p:cNvPr>
          <p:cNvSpPr txBox="1"/>
          <p:nvPr/>
        </p:nvSpPr>
        <p:spPr>
          <a:xfrm>
            <a:off x="189856" y="911677"/>
            <a:ext cx="8363272" cy="523220"/>
          </a:xfrm>
          <a:prstGeom prst="rect">
            <a:avLst/>
          </a:prstGeom>
          <a:noFill/>
        </p:spPr>
        <p:txBody>
          <a:bodyPr wrap="square" rtlCol="0">
            <a:spAutoFit/>
          </a:bodyPr>
          <a:lstStyle/>
          <a:p>
            <a:r>
              <a:rPr lang="en-GB" sz="2800" b="1" dirty="0" err="1"/>
              <a:t>Livable</a:t>
            </a:r>
            <a:r>
              <a:rPr lang="en-GB" sz="2800" b="1" dirty="0"/>
              <a:t> Cities – Goals*</a:t>
            </a:r>
          </a:p>
        </p:txBody>
      </p:sp>
      <p:sp>
        <p:nvSpPr>
          <p:cNvPr id="8" name="TextBox 7">
            <a:extLst>
              <a:ext uri="{FF2B5EF4-FFF2-40B4-BE49-F238E27FC236}">
                <a16:creationId xmlns:a16="http://schemas.microsoft.com/office/drawing/2014/main" id="{3B7DFA53-FF49-0A49-BE98-AD961529BBAA}"/>
              </a:ext>
            </a:extLst>
          </p:cNvPr>
          <p:cNvSpPr txBox="1"/>
          <p:nvPr/>
        </p:nvSpPr>
        <p:spPr>
          <a:xfrm>
            <a:off x="3563888" y="6309320"/>
            <a:ext cx="5061248" cy="369332"/>
          </a:xfrm>
          <a:prstGeom prst="rect">
            <a:avLst/>
          </a:prstGeom>
          <a:noFill/>
        </p:spPr>
        <p:txBody>
          <a:bodyPr wrap="square" rtlCol="0">
            <a:spAutoFit/>
          </a:bodyPr>
          <a:lstStyle/>
          <a:p>
            <a:pPr algn="r"/>
            <a:r>
              <a:rPr lang="en-GB" sz="1800" dirty="0"/>
              <a:t>(</a:t>
            </a:r>
            <a:r>
              <a:rPr lang="en-GB" dirty="0" err="1"/>
              <a:t>Livable</a:t>
            </a:r>
            <a:r>
              <a:rPr lang="en-GB" dirty="0"/>
              <a:t> Cities San Francisco</a:t>
            </a:r>
            <a:r>
              <a:rPr lang="en-GB" sz="1800" dirty="0"/>
              <a:t>, </a:t>
            </a:r>
            <a:r>
              <a:rPr lang="en-GB" dirty="0"/>
              <a:t>2021</a:t>
            </a:r>
            <a:r>
              <a:rPr lang="en-GB" sz="1800" dirty="0"/>
              <a:t>)*</a:t>
            </a:r>
          </a:p>
        </p:txBody>
      </p:sp>
      <p:sp>
        <p:nvSpPr>
          <p:cNvPr id="5" name="TextBox 4">
            <a:extLst>
              <a:ext uri="{FF2B5EF4-FFF2-40B4-BE49-F238E27FC236}">
                <a16:creationId xmlns:a16="http://schemas.microsoft.com/office/drawing/2014/main" id="{0EE4E930-95FC-16B7-5DC2-91E4353CF9F3}"/>
              </a:ext>
            </a:extLst>
          </p:cNvPr>
          <p:cNvSpPr txBox="1"/>
          <p:nvPr/>
        </p:nvSpPr>
        <p:spPr>
          <a:xfrm>
            <a:off x="539552" y="2181681"/>
            <a:ext cx="8229600" cy="3600986"/>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600" dirty="0"/>
              <a:t>The city should make walking a joy—safe, comfortable, interesting. </a:t>
            </a:r>
          </a:p>
          <a:p>
            <a:pPr marL="285750" indent="-285750">
              <a:spcBef>
                <a:spcPts val="600"/>
              </a:spcBef>
              <a:spcAft>
                <a:spcPts val="600"/>
              </a:spcAft>
              <a:buFont typeface="Arial" panose="020B0604020202020204" pitchFamily="34" charset="0"/>
              <a:buChar char="•"/>
            </a:pPr>
            <a:r>
              <a:rPr lang="en-GB" sz="2600" dirty="0"/>
              <a:t>The quality of sidewalks, parks, and plazas—life “between” buildings—is one of the ultimate signs of a healthy city. </a:t>
            </a:r>
          </a:p>
          <a:p>
            <a:pPr marL="285750" indent="-285750">
              <a:spcBef>
                <a:spcPts val="600"/>
              </a:spcBef>
              <a:spcAft>
                <a:spcPts val="600"/>
              </a:spcAft>
              <a:buFont typeface="Arial" panose="020B0604020202020204" pitchFamily="34" charset="0"/>
              <a:buChar char="•"/>
            </a:pPr>
            <a:r>
              <a:rPr lang="en-GB" sz="2600" dirty="0"/>
              <a:t>We recommend measures such as buffering pedestrians from traffic, reducing the speed of traffic on residential streets, and widening sidewalks.</a:t>
            </a:r>
          </a:p>
        </p:txBody>
      </p:sp>
      <p:sp>
        <p:nvSpPr>
          <p:cNvPr id="3" name="TextBox 2">
            <a:extLst>
              <a:ext uri="{FF2B5EF4-FFF2-40B4-BE49-F238E27FC236}">
                <a16:creationId xmlns:a16="http://schemas.microsoft.com/office/drawing/2014/main" id="{41A86074-B883-1DA3-B36E-9DF92F9D6C0B}"/>
              </a:ext>
            </a:extLst>
          </p:cNvPr>
          <p:cNvSpPr txBox="1"/>
          <p:nvPr/>
        </p:nvSpPr>
        <p:spPr>
          <a:xfrm>
            <a:off x="323528" y="1499885"/>
            <a:ext cx="6264696" cy="461665"/>
          </a:xfrm>
          <a:prstGeom prst="rect">
            <a:avLst/>
          </a:prstGeom>
          <a:noFill/>
        </p:spPr>
        <p:txBody>
          <a:bodyPr wrap="square" rtlCol="0">
            <a:spAutoFit/>
          </a:bodyPr>
          <a:lstStyle/>
          <a:p>
            <a:r>
              <a:rPr lang="en-GB" sz="2400" b="1" dirty="0"/>
              <a:t>2. Reclaim the Streets</a:t>
            </a:r>
          </a:p>
        </p:txBody>
      </p:sp>
    </p:spTree>
    <p:extLst>
      <p:ext uri="{BB962C8B-B14F-4D97-AF65-F5344CB8AC3E}">
        <p14:creationId xmlns:p14="http://schemas.microsoft.com/office/powerpoint/2010/main" val="35362810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3"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723037"/>
          </a:xfrm>
        </p:spPr>
        <p:txBody>
          <a:bodyPr>
            <a:normAutofit fontScale="90000"/>
          </a:bodyPr>
          <a:lstStyle/>
          <a:p>
            <a:r>
              <a:rPr lang="en-GB" b="1" dirty="0"/>
              <a:t>Sustainable Urban Communities</a:t>
            </a:r>
            <a:endParaRPr lang="en-US" dirty="0"/>
          </a:p>
        </p:txBody>
      </p:sp>
      <p:sp>
        <p:nvSpPr>
          <p:cNvPr id="4" name="TextBox 3">
            <a:extLst>
              <a:ext uri="{FF2B5EF4-FFF2-40B4-BE49-F238E27FC236}">
                <a16:creationId xmlns:a16="http://schemas.microsoft.com/office/drawing/2014/main" id="{4E9F78A6-FB4F-63CE-5A93-4C69718FBFDE}"/>
              </a:ext>
            </a:extLst>
          </p:cNvPr>
          <p:cNvSpPr txBox="1"/>
          <p:nvPr/>
        </p:nvSpPr>
        <p:spPr>
          <a:xfrm>
            <a:off x="189856" y="911677"/>
            <a:ext cx="8363272" cy="523220"/>
          </a:xfrm>
          <a:prstGeom prst="rect">
            <a:avLst/>
          </a:prstGeom>
          <a:noFill/>
        </p:spPr>
        <p:txBody>
          <a:bodyPr wrap="square" rtlCol="0">
            <a:spAutoFit/>
          </a:bodyPr>
          <a:lstStyle/>
          <a:p>
            <a:r>
              <a:rPr lang="en-GB" sz="2800" b="1" dirty="0" err="1"/>
              <a:t>Livable</a:t>
            </a:r>
            <a:r>
              <a:rPr lang="en-GB" sz="2800" b="1" dirty="0"/>
              <a:t> Cities – Goals*</a:t>
            </a:r>
          </a:p>
        </p:txBody>
      </p:sp>
      <p:sp>
        <p:nvSpPr>
          <p:cNvPr id="8" name="TextBox 7">
            <a:extLst>
              <a:ext uri="{FF2B5EF4-FFF2-40B4-BE49-F238E27FC236}">
                <a16:creationId xmlns:a16="http://schemas.microsoft.com/office/drawing/2014/main" id="{3B7DFA53-FF49-0A49-BE98-AD961529BBAA}"/>
              </a:ext>
            </a:extLst>
          </p:cNvPr>
          <p:cNvSpPr txBox="1"/>
          <p:nvPr/>
        </p:nvSpPr>
        <p:spPr>
          <a:xfrm>
            <a:off x="3563888" y="6309320"/>
            <a:ext cx="5061248" cy="369332"/>
          </a:xfrm>
          <a:prstGeom prst="rect">
            <a:avLst/>
          </a:prstGeom>
          <a:noFill/>
        </p:spPr>
        <p:txBody>
          <a:bodyPr wrap="square" rtlCol="0">
            <a:spAutoFit/>
          </a:bodyPr>
          <a:lstStyle/>
          <a:p>
            <a:pPr algn="r"/>
            <a:r>
              <a:rPr lang="en-GB" sz="1800" dirty="0"/>
              <a:t>(</a:t>
            </a:r>
            <a:r>
              <a:rPr lang="en-GB" dirty="0" err="1"/>
              <a:t>Livable</a:t>
            </a:r>
            <a:r>
              <a:rPr lang="en-GB" dirty="0"/>
              <a:t> Cities San Francisco</a:t>
            </a:r>
            <a:r>
              <a:rPr lang="en-GB" sz="1800" dirty="0"/>
              <a:t>, </a:t>
            </a:r>
            <a:r>
              <a:rPr lang="en-GB" dirty="0"/>
              <a:t>2021</a:t>
            </a:r>
            <a:r>
              <a:rPr lang="en-GB" sz="1800" dirty="0"/>
              <a:t>)*</a:t>
            </a:r>
          </a:p>
        </p:txBody>
      </p:sp>
      <p:sp>
        <p:nvSpPr>
          <p:cNvPr id="5" name="TextBox 4">
            <a:extLst>
              <a:ext uri="{FF2B5EF4-FFF2-40B4-BE49-F238E27FC236}">
                <a16:creationId xmlns:a16="http://schemas.microsoft.com/office/drawing/2014/main" id="{0EE4E930-95FC-16B7-5DC2-91E4353CF9F3}"/>
              </a:ext>
            </a:extLst>
          </p:cNvPr>
          <p:cNvSpPr txBox="1"/>
          <p:nvPr/>
        </p:nvSpPr>
        <p:spPr>
          <a:xfrm>
            <a:off x="460633" y="2089348"/>
            <a:ext cx="8229600" cy="3724096"/>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400" dirty="0"/>
              <a:t>The best way to attract people to public transit is to make it the fastest way to get around. </a:t>
            </a:r>
          </a:p>
          <a:p>
            <a:pPr marL="285750" indent="-285750">
              <a:spcBef>
                <a:spcPts val="600"/>
              </a:spcBef>
              <a:spcAft>
                <a:spcPts val="600"/>
              </a:spcAft>
              <a:buFont typeface="Arial" panose="020B0604020202020204" pitchFamily="34" charset="0"/>
              <a:buChar char="•"/>
            </a:pPr>
            <a:r>
              <a:rPr lang="en-GB" sz="2400" dirty="0"/>
              <a:t>That means getting transit out of traffic. Imagine an express network of rapid transit buses and trains that took only 20 minutes to get all the way across town and came every five minutes!</a:t>
            </a:r>
          </a:p>
          <a:p>
            <a:pPr marL="285750" indent="-285750">
              <a:spcBef>
                <a:spcPts val="600"/>
              </a:spcBef>
              <a:spcAft>
                <a:spcPts val="600"/>
              </a:spcAft>
              <a:buFont typeface="Arial" panose="020B0604020202020204" pitchFamily="34" charset="0"/>
              <a:buChar char="•"/>
            </a:pPr>
            <a:r>
              <a:rPr lang="en-GB" sz="2400" dirty="0"/>
              <a:t>focus on a set of core routes and then upgrade these lines to rapid and frequent service, using transit priority techniques such as bus-only lanes and bus-controlled traffic signals.</a:t>
            </a:r>
          </a:p>
        </p:txBody>
      </p:sp>
      <p:sp>
        <p:nvSpPr>
          <p:cNvPr id="3" name="TextBox 2">
            <a:extLst>
              <a:ext uri="{FF2B5EF4-FFF2-40B4-BE49-F238E27FC236}">
                <a16:creationId xmlns:a16="http://schemas.microsoft.com/office/drawing/2014/main" id="{41A86074-B883-1DA3-B36E-9DF92F9D6C0B}"/>
              </a:ext>
            </a:extLst>
          </p:cNvPr>
          <p:cNvSpPr txBox="1"/>
          <p:nvPr/>
        </p:nvSpPr>
        <p:spPr>
          <a:xfrm>
            <a:off x="323528" y="1499885"/>
            <a:ext cx="6264696" cy="461665"/>
          </a:xfrm>
          <a:prstGeom prst="rect">
            <a:avLst/>
          </a:prstGeom>
          <a:noFill/>
        </p:spPr>
        <p:txBody>
          <a:bodyPr wrap="square" rtlCol="0">
            <a:spAutoFit/>
          </a:bodyPr>
          <a:lstStyle/>
          <a:p>
            <a:r>
              <a:rPr lang="en-GB" sz="2400" b="1" dirty="0"/>
              <a:t>3. Fast and Frequent Local Transit</a:t>
            </a:r>
          </a:p>
        </p:txBody>
      </p:sp>
    </p:spTree>
    <p:extLst>
      <p:ext uri="{BB962C8B-B14F-4D97-AF65-F5344CB8AC3E}">
        <p14:creationId xmlns:p14="http://schemas.microsoft.com/office/powerpoint/2010/main" val="18775308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3"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723037"/>
          </a:xfrm>
        </p:spPr>
        <p:txBody>
          <a:bodyPr>
            <a:normAutofit fontScale="90000"/>
          </a:bodyPr>
          <a:lstStyle/>
          <a:p>
            <a:r>
              <a:rPr lang="en-GB" b="1" dirty="0"/>
              <a:t>Sustainable Urban Communities</a:t>
            </a:r>
            <a:endParaRPr lang="en-US" dirty="0"/>
          </a:p>
        </p:txBody>
      </p:sp>
      <p:sp>
        <p:nvSpPr>
          <p:cNvPr id="4" name="TextBox 3">
            <a:extLst>
              <a:ext uri="{FF2B5EF4-FFF2-40B4-BE49-F238E27FC236}">
                <a16:creationId xmlns:a16="http://schemas.microsoft.com/office/drawing/2014/main" id="{4E9F78A6-FB4F-63CE-5A93-4C69718FBFDE}"/>
              </a:ext>
            </a:extLst>
          </p:cNvPr>
          <p:cNvSpPr txBox="1"/>
          <p:nvPr/>
        </p:nvSpPr>
        <p:spPr>
          <a:xfrm>
            <a:off x="189856" y="911677"/>
            <a:ext cx="8363272" cy="523220"/>
          </a:xfrm>
          <a:prstGeom prst="rect">
            <a:avLst/>
          </a:prstGeom>
          <a:noFill/>
        </p:spPr>
        <p:txBody>
          <a:bodyPr wrap="square" rtlCol="0">
            <a:spAutoFit/>
          </a:bodyPr>
          <a:lstStyle/>
          <a:p>
            <a:r>
              <a:rPr lang="en-GB" sz="2800" b="1" dirty="0" err="1"/>
              <a:t>Livable</a:t>
            </a:r>
            <a:r>
              <a:rPr lang="en-GB" sz="2800" b="1" dirty="0"/>
              <a:t> Cities – Goals*</a:t>
            </a:r>
          </a:p>
        </p:txBody>
      </p:sp>
      <p:sp>
        <p:nvSpPr>
          <p:cNvPr id="8" name="TextBox 7">
            <a:extLst>
              <a:ext uri="{FF2B5EF4-FFF2-40B4-BE49-F238E27FC236}">
                <a16:creationId xmlns:a16="http://schemas.microsoft.com/office/drawing/2014/main" id="{3B7DFA53-FF49-0A49-BE98-AD961529BBAA}"/>
              </a:ext>
            </a:extLst>
          </p:cNvPr>
          <p:cNvSpPr txBox="1"/>
          <p:nvPr/>
        </p:nvSpPr>
        <p:spPr>
          <a:xfrm>
            <a:off x="3563888" y="6309320"/>
            <a:ext cx="5061248" cy="369332"/>
          </a:xfrm>
          <a:prstGeom prst="rect">
            <a:avLst/>
          </a:prstGeom>
          <a:noFill/>
        </p:spPr>
        <p:txBody>
          <a:bodyPr wrap="square" rtlCol="0">
            <a:spAutoFit/>
          </a:bodyPr>
          <a:lstStyle/>
          <a:p>
            <a:pPr algn="r"/>
            <a:r>
              <a:rPr lang="en-GB" sz="1800" dirty="0"/>
              <a:t>(</a:t>
            </a:r>
            <a:r>
              <a:rPr lang="en-GB" dirty="0" err="1"/>
              <a:t>Livable</a:t>
            </a:r>
            <a:r>
              <a:rPr lang="en-GB" dirty="0"/>
              <a:t> Cities San Francisco</a:t>
            </a:r>
            <a:r>
              <a:rPr lang="en-GB" sz="1800" dirty="0"/>
              <a:t>, </a:t>
            </a:r>
            <a:r>
              <a:rPr lang="en-GB" dirty="0"/>
              <a:t>2021</a:t>
            </a:r>
            <a:r>
              <a:rPr lang="en-GB" sz="1800" dirty="0"/>
              <a:t>)*</a:t>
            </a:r>
          </a:p>
        </p:txBody>
      </p:sp>
      <p:sp>
        <p:nvSpPr>
          <p:cNvPr id="5" name="TextBox 4">
            <a:extLst>
              <a:ext uri="{FF2B5EF4-FFF2-40B4-BE49-F238E27FC236}">
                <a16:creationId xmlns:a16="http://schemas.microsoft.com/office/drawing/2014/main" id="{0EE4E930-95FC-16B7-5DC2-91E4353CF9F3}"/>
              </a:ext>
            </a:extLst>
          </p:cNvPr>
          <p:cNvSpPr txBox="1"/>
          <p:nvPr/>
        </p:nvSpPr>
        <p:spPr>
          <a:xfrm>
            <a:off x="457200" y="2285724"/>
            <a:ext cx="8229600" cy="3200876"/>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600" dirty="0"/>
              <a:t>A </a:t>
            </a:r>
            <a:r>
              <a:rPr lang="en-GB" sz="2600" dirty="0" err="1"/>
              <a:t>livable</a:t>
            </a:r>
            <a:r>
              <a:rPr lang="en-GB" sz="2600" dirty="0"/>
              <a:t>, sustainable, and city depends on a robust, effective, and connected regional transit system. </a:t>
            </a:r>
          </a:p>
          <a:p>
            <a:pPr marL="285750" indent="-285750">
              <a:spcBef>
                <a:spcPts val="600"/>
              </a:spcBef>
              <a:spcAft>
                <a:spcPts val="600"/>
              </a:spcAft>
              <a:buFont typeface="Arial" panose="020B0604020202020204" pitchFamily="34" charset="0"/>
              <a:buChar char="•"/>
            </a:pPr>
            <a:r>
              <a:rPr lang="en-GB" sz="2600" dirty="0"/>
              <a:t>New jobs and housing in the region should be focused around the region’s transit network. </a:t>
            </a:r>
          </a:p>
          <a:p>
            <a:pPr marL="285750" indent="-285750">
              <a:spcBef>
                <a:spcPts val="600"/>
              </a:spcBef>
              <a:spcAft>
                <a:spcPts val="600"/>
              </a:spcAft>
              <a:buFont typeface="Arial" panose="020B0604020202020204" pitchFamily="34" charset="0"/>
              <a:buChar char="•"/>
            </a:pPr>
            <a:r>
              <a:rPr lang="en-GB" sz="2600" dirty="0"/>
              <a:t>Such changes will start to provide choices in mobility to everyone in the region, laying the ground for a future when it will actually be easy to get around.</a:t>
            </a:r>
          </a:p>
        </p:txBody>
      </p:sp>
      <p:sp>
        <p:nvSpPr>
          <p:cNvPr id="3" name="TextBox 2">
            <a:extLst>
              <a:ext uri="{FF2B5EF4-FFF2-40B4-BE49-F238E27FC236}">
                <a16:creationId xmlns:a16="http://schemas.microsoft.com/office/drawing/2014/main" id="{41A86074-B883-1DA3-B36E-9DF92F9D6C0B}"/>
              </a:ext>
            </a:extLst>
          </p:cNvPr>
          <p:cNvSpPr txBox="1"/>
          <p:nvPr/>
        </p:nvSpPr>
        <p:spPr>
          <a:xfrm>
            <a:off x="323528" y="1499885"/>
            <a:ext cx="6264696" cy="461665"/>
          </a:xfrm>
          <a:prstGeom prst="rect">
            <a:avLst/>
          </a:prstGeom>
          <a:noFill/>
        </p:spPr>
        <p:txBody>
          <a:bodyPr wrap="square" rtlCol="0">
            <a:spAutoFit/>
          </a:bodyPr>
          <a:lstStyle/>
          <a:p>
            <a:r>
              <a:rPr lang="en-GB" sz="2400" b="1" dirty="0"/>
              <a:t>4. Connected Regional Transit.</a:t>
            </a:r>
          </a:p>
        </p:txBody>
      </p:sp>
    </p:spTree>
    <p:extLst>
      <p:ext uri="{BB962C8B-B14F-4D97-AF65-F5344CB8AC3E}">
        <p14:creationId xmlns:p14="http://schemas.microsoft.com/office/powerpoint/2010/main" val="220698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3"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723037"/>
          </a:xfrm>
        </p:spPr>
        <p:txBody>
          <a:bodyPr>
            <a:normAutofit fontScale="90000"/>
          </a:bodyPr>
          <a:lstStyle/>
          <a:p>
            <a:r>
              <a:rPr lang="en-GB" b="1" dirty="0"/>
              <a:t>Sustainable Urban Communities</a:t>
            </a:r>
            <a:endParaRPr lang="en-US" dirty="0"/>
          </a:p>
        </p:txBody>
      </p:sp>
      <p:sp>
        <p:nvSpPr>
          <p:cNvPr id="4" name="TextBox 3">
            <a:extLst>
              <a:ext uri="{FF2B5EF4-FFF2-40B4-BE49-F238E27FC236}">
                <a16:creationId xmlns:a16="http://schemas.microsoft.com/office/drawing/2014/main" id="{4E9F78A6-FB4F-63CE-5A93-4C69718FBFDE}"/>
              </a:ext>
            </a:extLst>
          </p:cNvPr>
          <p:cNvSpPr txBox="1"/>
          <p:nvPr/>
        </p:nvSpPr>
        <p:spPr>
          <a:xfrm>
            <a:off x="189856" y="911677"/>
            <a:ext cx="8363272" cy="523220"/>
          </a:xfrm>
          <a:prstGeom prst="rect">
            <a:avLst/>
          </a:prstGeom>
          <a:noFill/>
        </p:spPr>
        <p:txBody>
          <a:bodyPr wrap="square" rtlCol="0">
            <a:spAutoFit/>
          </a:bodyPr>
          <a:lstStyle/>
          <a:p>
            <a:r>
              <a:rPr lang="en-GB" sz="2800" b="1" dirty="0" err="1"/>
              <a:t>Livable</a:t>
            </a:r>
            <a:r>
              <a:rPr lang="en-GB" sz="2800" b="1" dirty="0"/>
              <a:t> Cities – Goals*</a:t>
            </a:r>
          </a:p>
        </p:txBody>
      </p:sp>
      <p:sp>
        <p:nvSpPr>
          <p:cNvPr id="8" name="TextBox 7">
            <a:extLst>
              <a:ext uri="{FF2B5EF4-FFF2-40B4-BE49-F238E27FC236}">
                <a16:creationId xmlns:a16="http://schemas.microsoft.com/office/drawing/2014/main" id="{3B7DFA53-FF49-0A49-BE98-AD961529BBAA}"/>
              </a:ext>
            </a:extLst>
          </p:cNvPr>
          <p:cNvSpPr txBox="1"/>
          <p:nvPr/>
        </p:nvSpPr>
        <p:spPr>
          <a:xfrm>
            <a:off x="3563888" y="6309320"/>
            <a:ext cx="5061248" cy="369332"/>
          </a:xfrm>
          <a:prstGeom prst="rect">
            <a:avLst/>
          </a:prstGeom>
          <a:noFill/>
        </p:spPr>
        <p:txBody>
          <a:bodyPr wrap="square" rtlCol="0">
            <a:spAutoFit/>
          </a:bodyPr>
          <a:lstStyle/>
          <a:p>
            <a:pPr algn="r"/>
            <a:r>
              <a:rPr lang="en-GB" sz="1800" dirty="0"/>
              <a:t>(</a:t>
            </a:r>
            <a:r>
              <a:rPr lang="en-GB" dirty="0" err="1"/>
              <a:t>Livable</a:t>
            </a:r>
            <a:r>
              <a:rPr lang="en-GB" dirty="0"/>
              <a:t> Cities San Francisco</a:t>
            </a:r>
            <a:r>
              <a:rPr lang="en-GB" sz="1800" dirty="0"/>
              <a:t>, </a:t>
            </a:r>
            <a:r>
              <a:rPr lang="en-GB" dirty="0"/>
              <a:t>2021</a:t>
            </a:r>
            <a:r>
              <a:rPr lang="en-GB" sz="1800" dirty="0"/>
              <a:t>)*</a:t>
            </a:r>
          </a:p>
        </p:txBody>
      </p:sp>
      <p:sp>
        <p:nvSpPr>
          <p:cNvPr id="5" name="TextBox 4">
            <a:extLst>
              <a:ext uri="{FF2B5EF4-FFF2-40B4-BE49-F238E27FC236}">
                <a16:creationId xmlns:a16="http://schemas.microsoft.com/office/drawing/2014/main" id="{0EE4E930-95FC-16B7-5DC2-91E4353CF9F3}"/>
              </a:ext>
            </a:extLst>
          </p:cNvPr>
          <p:cNvSpPr txBox="1"/>
          <p:nvPr/>
        </p:nvSpPr>
        <p:spPr>
          <a:xfrm>
            <a:off x="611560" y="2026538"/>
            <a:ext cx="8229600" cy="3600986"/>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600" dirty="0"/>
              <a:t>In a compact city where most trips are under five miles, bicycling could be a much more useful and popular mode of transportation. </a:t>
            </a:r>
          </a:p>
          <a:p>
            <a:pPr marL="285750" indent="-285750">
              <a:spcBef>
                <a:spcPts val="600"/>
              </a:spcBef>
              <a:spcAft>
                <a:spcPts val="600"/>
              </a:spcAft>
              <a:buFont typeface="Arial" panose="020B0604020202020204" pitchFamily="34" charset="0"/>
              <a:buChar char="•"/>
            </a:pPr>
            <a:r>
              <a:rPr lang="en-GB" sz="2600" dirty="0"/>
              <a:t>We just need safe places to ride and secure bicycle parking. </a:t>
            </a:r>
          </a:p>
          <a:p>
            <a:pPr marL="285750" indent="-285750">
              <a:spcBef>
                <a:spcPts val="600"/>
              </a:spcBef>
              <a:spcAft>
                <a:spcPts val="600"/>
              </a:spcAft>
              <a:buFont typeface="Arial" panose="020B0604020202020204" pitchFamily="34" charset="0"/>
              <a:buChar char="•"/>
            </a:pPr>
            <a:r>
              <a:rPr lang="en-GB" sz="2600" dirty="0"/>
              <a:t>Cities should build a comprehensive network of bicycle lanes, paths,  traffic-calmed bike-priority streets, secure bicycle parking, and bike-sharing.</a:t>
            </a:r>
          </a:p>
        </p:txBody>
      </p:sp>
      <p:sp>
        <p:nvSpPr>
          <p:cNvPr id="3" name="TextBox 2">
            <a:extLst>
              <a:ext uri="{FF2B5EF4-FFF2-40B4-BE49-F238E27FC236}">
                <a16:creationId xmlns:a16="http://schemas.microsoft.com/office/drawing/2014/main" id="{41A86074-B883-1DA3-B36E-9DF92F9D6C0B}"/>
              </a:ext>
            </a:extLst>
          </p:cNvPr>
          <p:cNvSpPr txBox="1"/>
          <p:nvPr/>
        </p:nvSpPr>
        <p:spPr>
          <a:xfrm>
            <a:off x="323528" y="1499885"/>
            <a:ext cx="6264696" cy="461665"/>
          </a:xfrm>
          <a:prstGeom prst="rect">
            <a:avLst/>
          </a:prstGeom>
          <a:noFill/>
        </p:spPr>
        <p:txBody>
          <a:bodyPr wrap="square" rtlCol="0">
            <a:spAutoFit/>
          </a:bodyPr>
          <a:lstStyle/>
          <a:p>
            <a:r>
              <a:rPr lang="en-GB" sz="2400" b="1" dirty="0"/>
              <a:t>5. Safe and Comfortable Bicycling</a:t>
            </a:r>
          </a:p>
        </p:txBody>
      </p:sp>
    </p:spTree>
    <p:extLst>
      <p:ext uri="{BB962C8B-B14F-4D97-AF65-F5344CB8AC3E}">
        <p14:creationId xmlns:p14="http://schemas.microsoft.com/office/powerpoint/2010/main" val="29058832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3"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723037"/>
          </a:xfrm>
        </p:spPr>
        <p:txBody>
          <a:bodyPr>
            <a:normAutofit fontScale="90000"/>
          </a:bodyPr>
          <a:lstStyle/>
          <a:p>
            <a:r>
              <a:rPr lang="en-GB" b="1" dirty="0"/>
              <a:t>Sustainable Urban Communities</a:t>
            </a:r>
            <a:endParaRPr lang="en-US" dirty="0"/>
          </a:p>
        </p:txBody>
      </p:sp>
      <p:sp>
        <p:nvSpPr>
          <p:cNvPr id="4" name="TextBox 3">
            <a:extLst>
              <a:ext uri="{FF2B5EF4-FFF2-40B4-BE49-F238E27FC236}">
                <a16:creationId xmlns:a16="http://schemas.microsoft.com/office/drawing/2014/main" id="{4E9F78A6-FB4F-63CE-5A93-4C69718FBFDE}"/>
              </a:ext>
            </a:extLst>
          </p:cNvPr>
          <p:cNvSpPr txBox="1"/>
          <p:nvPr/>
        </p:nvSpPr>
        <p:spPr>
          <a:xfrm>
            <a:off x="189856" y="911677"/>
            <a:ext cx="8363272" cy="523220"/>
          </a:xfrm>
          <a:prstGeom prst="rect">
            <a:avLst/>
          </a:prstGeom>
          <a:noFill/>
        </p:spPr>
        <p:txBody>
          <a:bodyPr wrap="square" rtlCol="0">
            <a:spAutoFit/>
          </a:bodyPr>
          <a:lstStyle/>
          <a:p>
            <a:r>
              <a:rPr lang="en-GB" sz="2800" b="1" dirty="0" err="1"/>
              <a:t>Livable</a:t>
            </a:r>
            <a:r>
              <a:rPr lang="en-GB" sz="2800" b="1" dirty="0"/>
              <a:t> Cities – Goals*</a:t>
            </a:r>
          </a:p>
        </p:txBody>
      </p:sp>
      <p:sp>
        <p:nvSpPr>
          <p:cNvPr id="8" name="TextBox 7">
            <a:extLst>
              <a:ext uri="{FF2B5EF4-FFF2-40B4-BE49-F238E27FC236}">
                <a16:creationId xmlns:a16="http://schemas.microsoft.com/office/drawing/2014/main" id="{3B7DFA53-FF49-0A49-BE98-AD961529BBAA}"/>
              </a:ext>
            </a:extLst>
          </p:cNvPr>
          <p:cNvSpPr txBox="1"/>
          <p:nvPr/>
        </p:nvSpPr>
        <p:spPr>
          <a:xfrm>
            <a:off x="3563888" y="6309320"/>
            <a:ext cx="5061248" cy="369332"/>
          </a:xfrm>
          <a:prstGeom prst="rect">
            <a:avLst/>
          </a:prstGeom>
          <a:noFill/>
        </p:spPr>
        <p:txBody>
          <a:bodyPr wrap="square" rtlCol="0">
            <a:spAutoFit/>
          </a:bodyPr>
          <a:lstStyle/>
          <a:p>
            <a:pPr algn="r"/>
            <a:r>
              <a:rPr lang="en-GB" sz="1800" dirty="0"/>
              <a:t>(</a:t>
            </a:r>
            <a:r>
              <a:rPr lang="en-GB" dirty="0" err="1"/>
              <a:t>Livable</a:t>
            </a:r>
            <a:r>
              <a:rPr lang="en-GB" dirty="0"/>
              <a:t> Cities San Francisco</a:t>
            </a:r>
            <a:r>
              <a:rPr lang="en-GB" sz="1800" dirty="0"/>
              <a:t>, </a:t>
            </a:r>
            <a:r>
              <a:rPr lang="en-GB" dirty="0"/>
              <a:t>2021</a:t>
            </a:r>
            <a:r>
              <a:rPr lang="en-GB" sz="1800" dirty="0"/>
              <a:t>)*</a:t>
            </a:r>
          </a:p>
        </p:txBody>
      </p:sp>
      <p:sp>
        <p:nvSpPr>
          <p:cNvPr id="5" name="TextBox 4">
            <a:extLst>
              <a:ext uri="{FF2B5EF4-FFF2-40B4-BE49-F238E27FC236}">
                <a16:creationId xmlns:a16="http://schemas.microsoft.com/office/drawing/2014/main" id="{0EE4E930-95FC-16B7-5DC2-91E4353CF9F3}"/>
              </a:ext>
            </a:extLst>
          </p:cNvPr>
          <p:cNvSpPr txBox="1"/>
          <p:nvPr/>
        </p:nvSpPr>
        <p:spPr>
          <a:xfrm>
            <a:off x="539552" y="2206794"/>
            <a:ext cx="8229600" cy="3600986"/>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600" dirty="0"/>
              <a:t>We must accommodate the car, but let’s do it gracefully. That means managing the supply of parking to make sure that cars don’t overwhelm the capacity of the streets. </a:t>
            </a:r>
          </a:p>
          <a:p>
            <a:pPr marL="285750" indent="-285750">
              <a:spcBef>
                <a:spcPts val="600"/>
              </a:spcBef>
              <a:spcAft>
                <a:spcPts val="600"/>
              </a:spcAft>
              <a:buFont typeface="Arial" panose="020B0604020202020204" pitchFamily="34" charset="0"/>
              <a:buChar char="•"/>
            </a:pPr>
            <a:r>
              <a:rPr lang="en-GB" sz="2600" dirty="0"/>
              <a:t>We can use the market to allocate spaces for cars, instead of giving away  parking “free.” </a:t>
            </a:r>
          </a:p>
          <a:p>
            <a:pPr marL="285750" indent="-285750">
              <a:spcBef>
                <a:spcPts val="600"/>
              </a:spcBef>
              <a:spcAft>
                <a:spcPts val="600"/>
              </a:spcAft>
              <a:buFont typeface="Arial" panose="020B0604020202020204" pitchFamily="34" charset="0"/>
              <a:buChar char="•"/>
            </a:pPr>
            <a:r>
              <a:rPr lang="en-GB" sz="2600" dirty="0"/>
              <a:t>And we can design streets so cars can move efficiently, while still creating a good environment for the pedestrian.</a:t>
            </a:r>
          </a:p>
        </p:txBody>
      </p:sp>
      <p:sp>
        <p:nvSpPr>
          <p:cNvPr id="3" name="TextBox 2">
            <a:extLst>
              <a:ext uri="{FF2B5EF4-FFF2-40B4-BE49-F238E27FC236}">
                <a16:creationId xmlns:a16="http://schemas.microsoft.com/office/drawing/2014/main" id="{41A86074-B883-1DA3-B36E-9DF92F9D6C0B}"/>
              </a:ext>
            </a:extLst>
          </p:cNvPr>
          <p:cNvSpPr txBox="1"/>
          <p:nvPr/>
        </p:nvSpPr>
        <p:spPr>
          <a:xfrm>
            <a:off x="323528" y="1499885"/>
            <a:ext cx="6264696" cy="461665"/>
          </a:xfrm>
          <a:prstGeom prst="rect">
            <a:avLst/>
          </a:prstGeom>
          <a:noFill/>
        </p:spPr>
        <p:txBody>
          <a:bodyPr wrap="square" rtlCol="0">
            <a:spAutoFit/>
          </a:bodyPr>
          <a:lstStyle/>
          <a:p>
            <a:r>
              <a:rPr lang="en-GB" sz="2400" b="1" dirty="0"/>
              <a:t>6. Living Gracefully with the Car</a:t>
            </a:r>
          </a:p>
        </p:txBody>
      </p:sp>
    </p:spTree>
    <p:extLst>
      <p:ext uri="{BB962C8B-B14F-4D97-AF65-F5344CB8AC3E}">
        <p14:creationId xmlns:p14="http://schemas.microsoft.com/office/powerpoint/2010/main" val="22088361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3"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723037"/>
          </a:xfrm>
        </p:spPr>
        <p:txBody>
          <a:bodyPr>
            <a:normAutofit fontScale="90000"/>
          </a:bodyPr>
          <a:lstStyle/>
          <a:p>
            <a:r>
              <a:rPr lang="en-GB" b="1" dirty="0"/>
              <a:t>Sustainable Urban Communities</a:t>
            </a:r>
            <a:endParaRPr lang="en-US" dirty="0"/>
          </a:p>
        </p:txBody>
      </p:sp>
      <p:sp>
        <p:nvSpPr>
          <p:cNvPr id="4" name="TextBox 3">
            <a:extLst>
              <a:ext uri="{FF2B5EF4-FFF2-40B4-BE49-F238E27FC236}">
                <a16:creationId xmlns:a16="http://schemas.microsoft.com/office/drawing/2014/main" id="{4E9F78A6-FB4F-63CE-5A93-4C69718FBFDE}"/>
              </a:ext>
            </a:extLst>
          </p:cNvPr>
          <p:cNvSpPr txBox="1"/>
          <p:nvPr/>
        </p:nvSpPr>
        <p:spPr>
          <a:xfrm>
            <a:off x="189856" y="911677"/>
            <a:ext cx="8363272" cy="523220"/>
          </a:xfrm>
          <a:prstGeom prst="rect">
            <a:avLst/>
          </a:prstGeom>
          <a:noFill/>
        </p:spPr>
        <p:txBody>
          <a:bodyPr wrap="square" rtlCol="0">
            <a:spAutoFit/>
          </a:bodyPr>
          <a:lstStyle/>
          <a:p>
            <a:r>
              <a:rPr lang="en-GB" sz="2800" b="1" dirty="0" err="1"/>
              <a:t>Livable</a:t>
            </a:r>
            <a:r>
              <a:rPr lang="en-GB" sz="2800" b="1" dirty="0"/>
              <a:t> Cities – Goals*</a:t>
            </a:r>
          </a:p>
        </p:txBody>
      </p:sp>
      <p:sp>
        <p:nvSpPr>
          <p:cNvPr id="8" name="TextBox 7">
            <a:extLst>
              <a:ext uri="{FF2B5EF4-FFF2-40B4-BE49-F238E27FC236}">
                <a16:creationId xmlns:a16="http://schemas.microsoft.com/office/drawing/2014/main" id="{3B7DFA53-FF49-0A49-BE98-AD961529BBAA}"/>
              </a:ext>
            </a:extLst>
          </p:cNvPr>
          <p:cNvSpPr txBox="1"/>
          <p:nvPr/>
        </p:nvSpPr>
        <p:spPr>
          <a:xfrm>
            <a:off x="3563888" y="6309320"/>
            <a:ext cx="5061248" cy="369332"/>
          </a:xfrm>
          <a:prstGeom prst="rect">
            <a:avLst/>
          </a:prstGeom>
          <a:noFill/>
        </p:spPr>
        <p:txBody>
          <a:bodyPr wrap="square" rtlCol="0">
            <a:spAutoFit/>
          </a:bodyPr>
          <a:lstStyle/>
          <a:p>
            <a:pPr algn="r"/>
            <a:r>
              <a:rPr lang="en-GB" sz="1800" dirty="0"/>
              <a:t>(</a:t>
            </a:r>
            <a:r>
              <a:rPr lang="en-GB" dirty="0" err="1"/>
              <a:t>Livable</a:t>
            </a:r>
            <a:r>
              <a:rPr lang="en-GB" dirty="0"/>
              <a:t> Cities San Francisco</a:t>
            </a:r>
            <a:r>
              <a:rPr lang="en-GB" sz="1800" dirty="0"/>
              <a:t>, </a:t>
            </a:r>
            <a:r>
              <a:rPr lang="en-GB" dirty="0"/>
              <a:t>2021</a:t>
            </a:r>
            <a:r>
              <a:rPr lang="en-GB" sz="1800" dirty="0"/>
              <a:t>)*</a:t>
            </a:r>
          </a:p>
        </p:txBody>
      </p:sp>
      <p:sp>
        <p:nvSpPr>
          <p:cNvPr id="5" name="TextBox 4">
            <a:extLst>
              <a:ext uri="{FF2B5EF4-FFF2-40B4-BE49-F238E27FC236}">
                <a16:creationId xmlns:a16="http://schemas.microsoft.com/office/drawing/2014/main" id="{0EE4E930-95FC-16B7-5DC2-91E4353CF9F3}"/>
              </a:ext>
            </a:extLst>
          </p:cNvPr>
          <p:cNvSpPr txBox="1"/>
          <p:nvPr/>
        </p:nvSpPr>
        <p:spPr>
          <a:xfrm>
            <a:off x="525820" y="1961550"/>
            <a:ext cx="8229600" cy="4001095"/>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600" dirty="0"/>
              <a:t>Many people need a car for just a few trips each week. But if they own a car, they tend to use it far more than they have to, creating traffic congestion and occupying parking spaces. </a:t>
            </a:r>
          </a:p>
          <a:p>
            <a:pPr marL="285750" indent="-285750">
              <a:spcBef>
                <a:spcPts val="600"/>
              </a:spcBef>
              <a:spcAft>
                <a:spcPts val="600"/>
              </a:spcAft>
              <a:buFont typeface="Arial" panose="020B0604020202020204" pitchFamily="34" charset="0"/>
              <a:buChar char="•"/>
            </a:pPr>
            <a:r>
              <a:rPr lang="en-GB" sz="2600" dirty="0"/>
              <a:t>Car-sharing organizations and taxicabs make it possible for people to enjoy the benefits of car use without the burdens of car ownership. </a:t>
            </a:r>
          </a:p>
          <a:p>
            <a:pPr marL="285750" indent="-285750">
              <a:spcBef>
                <a:spcPts val="600"/>
              </a:spcBef>
              <a:spcAft>
                <a:spcPts val="600"/>
              </a:spcAft>
              <a:buFont typeface="Arial" panose="020B0604020202020204" pitchFamily="34" charset="0"/>
              <a:buChar char="•"/>
            </a:pPr>
            <a:r>
              <a:rPr lang="en-GB" sz="2600" dirty="0"/>
              <a:t>The cab system should be expanded and Car-Share locations spread throughout the city.</a:t>
            </a:r>
          </a:p>
        </p:txBody>
      </p:sp>
      <p:sp>
        <p:nvSpPr>
          <p:cNvPr id="3" name="TextBox 2">
            <a:extLst>
              <a:ext uri="{FF2B5EF4-FFF2-40B4-BE49-F238E27FC236}">
                <a16:creationId xmlns:a16="http://schemas.microsoft.com/office/drawing/2014/main" id="{41A86074-B883-1DA3-B36E-9DF92F9D6C0B}"/>
              </a:ext>
            </a:extLst>
          </p:cNvPr>
          <p:cNvSpPr txBox="1"/>
          <p:nvPr/>
        </p:nvSpPr>
        <p:spPr>
          <a:xfrm>
            <a:off x="323528" y="1499885"/>
            <a:ext cx="6264696" cy="461665"/>
          </a:xfrm>
          <a:prstGeom prst="rect">
            <a:avLst/>
          </a:prstGeom>
          <a:noFill/>
        </p:spPr>
        <p:txBody>
          <a:bodyPr wrap="square" rtlCol="0">
            <a:spAutoFit/>
          </a:bodyPr>
          <a:lstStyle/>
          <a:p>
            <a:r>
              <a:rPr lang="en-GB" sz="2400" b="1" dirty="0"/>
              <a:t>7. Promote Car Sharing and Taxis</a:t>
            </a:r>
          </a:p>
        </p:txBody>
      </p:sp>
    </p:spTree>
    <p:extLst>
      <p:ext uri="{BB962C8B-B14F-4D97-AF65-F5344CB8AC3E}">
        <p14:creationId xmlns:p14="http://schemas.microsoft.com/office/powerpoint/2010/main" val="9656331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3"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723037"/>
          </a:xfrm>
        </p:spPr>
        <p:txBody>
          <a:bodyPr>
            <a:normAutofit fontScale="90000"/>
          </a:bodyPr>
          <a:lstStyle/>
          <a:p>
            <a:r>
              <a:rPr lang="en-GB" b="1" dirty="0"/>
              <a:t>Sustainable Urban Communities</a:t>
            </a:r>
            <a:endParaRPr lang="en-US" dirty="0"/>
          </a:p>
        </p:txBody>
      </p:sp>
      <p:sp>
        <p:nvSpPr>
          <p:cNvPr id="4" name="TextBox 3">
            <a:extLst>
              <a:ext uri="{FF2B5EF4-FFF2-40B4-BE49-F238E27FC236}">
                <a16:creationId xmlns:a16="http://schemas.microsoft.com/office/drawing/2014/main" id="{4E9F78A6-FB4F-63CE-5A93-4C69718FBFDE}"/>
              </a:ext>
            </a:extLst>
          </p:cNvPr>
          <p:cNvSpPr txBox="1"/>
          <p:nvPr/>
        </p:nvSpPr>
        <p:spPr>
          <a:xfrm>
            <a:off x="189856" y="911677"/>
            <a:ext cx="8363272" cy="523220"/>
          </a:xfrm>
          <a:prstGeom prst="rect">
            <a:avLst/>
          </a:prstGeom>
          <a:noFill/>
        </p:spPr>
        <p:txBody>
          <a:bodyPr wrap="square" rtlCol="0">
            <a:spAutoFit/>
          </a:bodyPr>
          <a:lstStyle/>
          <a:p>
            <a:r>
              <a:rPr lang="en-GB" sz="2800" b="1" dirty="0" err="1"/>
              <a:t>Livable</a:t>
            </a:r>
            <a:r>
              <a:rPr lang="en-GB" sz="2800" b="1" dirty="0"/>
              <a:t> Cities – Goals*</a:t>
            </a:r>
          </a:p>
        </p:txBody>
      </p:sp>
      <p:sp>
        <p:nvSpPr>
          <p:cNvPr id="8" name="TextBox 7">
            <a:extLst>
              <a:ext uri="{FF2B5EF4-FFF2-40B4-BE49-F238E27FC236}">
                <a16:creationId xmlns:a16="http://schemas.microsoft.com/office/drawing/2014/main" id="{3B7DFA53-FF49-0A49-BE98-AD961529BBAA}"/>
              </a:ext>
            </a:extLst>
          </p:cNvPr>
          <p:cNvSpPr txBox="1"/>
          <p:nvPr/>
        </p:nvSpPr>
        <p:spPr>
          <a:xfrm>
            <a:off x="3563888" y="6309320"/>
            <a:ext cx="5061248" cy="369332"/>
          </a:xfrm>
          <a:prstGeom prst="rect">
            <a:avLst/>
          </a:prstGeom>
          <a:noFill/>
        </p:spPr>
        <p:txBody>
          <a:bodyPr wrap="square" rtlCol="0">
            <a:spAutoFit/>
          </a:bodyPr>
          <a:lstStyle/>
          <a:p>
            <a:pPr algn="r"/>
            <a:r>
              <a:rPr lang="en-GB" sz="1800" dirty="0"/>
              <a:t>(</a:t>
            </a:r>
            <a:r>
              <a:rPr lang="en-GB" dirty="0" err="1"/>
              <a:t>Livable</a:t>
            </a:r>
            <a:r>
              <a:rPr lang="en-GB" dirty="0"/>
              <a:t> Cities San Francisco</a:t>
            </a:r>
            <a:r>
              <a:rPr lang="en-GB" sz="1800" dirty="0"/>
              <a:t>, </a:t>
            </a:r>
            <a:r>
              <a:rPr lang="en-GB" dirty="0"/>
              <a:t>2021</a:t>
            </a:r>
            <a:r>
              <a:rPr lang="en-GB" sz="1800" dirty="0"/>
              <a:t>)*</a:t>
            </a:r>
          </a:p>
        </p:txBody>
      </p:sp>
      <p:sp>
        <p:nvSpPr>
          <p:cNvPr id="5" name="TextBox 4">
            <a:extLst>
              <a:ext uri="{FF2B5EF4-FFF2-40B4-BE49-F238E27FC236}">
                <a16:creationId xmlns:a16="http://schemas.microsoft.com/office/drawing/2014/main" id="{0EE4E930-95FC-16B7-5DC2-91E4353CF9F3}"/>
              </a:ext>
            </a:extLst>
          </p:cNvPr>
          <p:cNvSpPr txBox="1"/>
          <p:nvPr/>
        </p:nvSpPr>
        <p:spPr>
          <a:xfrm>
            <a:off x="457200" y="2171114"/>
            <a:ext cx="8568952" cy="3508653"/>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400" dirty="0"/>
              <a:t>First, we need to spend a lot more money on affordable housing. </a:t>
            </a:r>
          </a:p>
          <a:p>
            <a:pPr marL="285750" indent="-285750">
              <a:spcBef>
                <a:spcPts val="600"/>
              </a:spcBef>
              <a:spcAft>
                <a:spcPts val="600"/>
              </a:spcAft>
              <a:buFont typeface="Arial" panose="020B0604020202020204" pitchFamily="34" charset="0"/>
              <a:buChar char="•"/>
            </a:pPr>
            <a:r>
              <a:rPr lang="en-GB" sz="2400" dirty="0"/>
              <a:t>And second, we need to encourage the construction of much more housing at all income levels. </a:t>
            </a:r>
          </a:p>
          <a:p>
            <a:pPr marL="285750" indent="-285750">
              <a:spcBef>
                <a:spcPts val="600"/>
              </a:spcBef>
              <a:spcAft>
                <a:spcPts val="600"/>
              </a:spcAft>
              <a:buFont typeface="Arial" panose="020B0604020202020204" pitchFamily="34" charset="0"/>
              <a:buChar char="•"/>
            </a:pPr>
            <a:r>
              <a:rPr lang="en-GB" sz="2400" dirty="0"/>
              <a:t>The city should up-zone around major transit nodes, re-zone industrial lands for housing, and conduct in-depth </a:t>
            </a:r>
            <a:r>
              <a:rPr lang="en-GB" sz="2400" dirty="0" err="1"/>
              <a:t>neighborhood</a:t>
            </a:r>
            <a:r>
              <a:rPr lang="en-GB" sz="2400" dirty="0"/>
              <a:t> planning efforts. </a:t>
            </a:r>
          </a:p>
          <a:p>
            <a:pPr marL="285750" indent="-285750">
              <a:spcBef>
                <a:spcPts val="600"/>
              </a:spcBef>
              <a:spcAft>
                <a:spcPts val="600"/>
              </a:spcAft>
              <a:buFont typeface="Arial" panose="020B0604020202020204" pitchFamily="34" charset="0"/>
              <a:buChar char="•"/>
            </a:pPr>
            <a:r>
              <a:rPr lang="en-GB" sz="2400" dirty="0"/>
              <a:t>The city’s cultural diversity and </a:t>
            </a:r>
            <a:r>
              <a:rPr lang="en-GB" sz="2400" dirty="0" err="1"/>
              <a:t>livability</a:t>
            </a:r>
            <a:r>
              <a:rPr lang="en-GB" sz="2400" dirty="0"/>
              <a:t> hinge on our ability to build a pro-housing culture</a:t>
            </a:r>
          </a:p>
        </p:txBody>
      </p:sp>
      <p:sp>
        <p:nvSpPr>
          <p:cNvPr id="3" name="TextBox 2">
            <a:extLst>
              <a:ext uri="{FF2B5EF4-FFF2-40B4-BE49-F238E27FC236}">
                <a16:creationId xmlns:a16="http://schemas.microsoft.com/office/drawing/2014/main" id="{41A86074-B883-1DA3-B36E-9DF92F9D6C0B}"/>
              </a:ext>
            </a:extLst>
          </p:cNvPr>
          <p:cNvSpPr txBox="1"/>
          <p:nvPr/>
        </p:nvSpPr>
        <p:spPr>
          <a:xfrm>
            <a:off x="323528" y="1499885"/>
            <a:ext cx="6264696" cy="461665"/>
          </a:xfrm>
          <a:prstGeom prst="rect">
            <a:avLst/>
          </a:prstGeom>
          <a:noFill/>
        </p:spPr>
        <p:txBody>
          <a:bodyPr wrap="square" rtlCol="0">
            <a:spAutoFit/>
          </a:bodyPr>
          <a:lstStyle/>
          <a:p>
            <a:r>
              <a:rPr lang="en-GB" sz="2400" b="1" dirty="0"/>
              <a:t>8. Making Housing More Affordable</a:t>
            </a:r>
          </a:p>
        </p:txBody>
      </p:sp>
    </p:spTree>
    <p:extLst>
      <p:ext uri="{BB962C8B-B14F-4D97-AF65-F5344CB8AC3E}">
        <p14:creationId xmlns:p14="http://schemas.microsoft.com/office/powerpoint/2010/main" val="29520170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3"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723037"/>
          </a:xfrm>
        </p:spPr>
        <p:txBody>
          <a:bodyPr>
            <a:normAutofit fontScale="90000"/>
          </a:bodyPr>
          <a:lstStyle/>
          <a:p>
            <a:r>
              <a:rPr lang="en-GB" b="1" dirty="0"/>
              <a:t>Sustainable Urban Communities</a:t>
            </a:r>
            <a:endParaRPr lang="en-US" dirty="0"/>
          </a:p>
        </p:txBody>
      </p:sp>
      <p:sp>
        <p:nvSpPr>
          <p:cNvPr id="4" name="TextBox 3">
            <a:extLst>
              <a:ext uri="{FF2B5EF4-FFF2-40B4-BE49-F238E27FC236}">
                <a16:creationId xmlns:a16="http://schemas.microsoft.com/office/drawing/2014/main" id="{4E9F78A6-FB4F-63CE-5A93-4C69718FBFDE}"/>
              </a:ext>
            </a:extLst>
          </p:cNvPr>
          <p:cNvSpPr txBox="1"/>
          <p:nvPr/>
        </p:nvSpPr>
        <p:spPr>
          <a:xfrm>
            <a:off x="189856" y="911677"/>
            <a:ext cx="8363272" cy="523220"/>
          </a:xfrm>
          <a:prstGeom prst="rect">
            <a:avLst/>
          </a:prstGeom>
          <a:noFill/>
        </p:spPr>
        <p:txBody>
          <a:bodyPr wrap="square" rtlCol="0">
            <a:spAutoFit/>
          </a:bodyPr>
          <a:lstStyle/>
          <a:p>
            <a:r>
              <a:rPr lang="en-GB" sz="2800" b="1" dirty="0" err="1"/>
              <a:t>Livable</a:t>
            </a:r>
            <a:r>
              <a:rPr lang="en-GB" sz="2800" b="1" dirty="0"/>
              <a:t> Cities - Goals</a:t>
            </a:r>
          </a:p>
        </p:txBody>
      </p:sp>
      <p:sp>
        <p:nvSpPr>
          <p:cNvPr id="8" name="TextBox 7">
            <a:extLst>
              <a:ext uri="{FF2B5EF4-FFF2-40B4-BE49-F238E27FC236}">
                <a16:creationId xmlns:a16="http://schemas.microsoft.com/office/drawing/2014/main" id="{3B7DFA53-FF49-0A49-BE98-AD961529BBAA}"/>
              </a:ext>
            </a:extLst>
          </p:cNvPr>
          <p:cNvSpPr txBox="1"/>
          <p:nvPr/>
        </p:nvSpPr>
        <p:spPr>
          <a:xfrm>
            <a:off x="3563888" y="6309320"/>
            <a:ext cx="5061248" cy="369332"/>
          </a:xfrm>
          <a:prstGeom prst="rect">
            <a:avLst/>
          </a:prstGeom>
          <a:noFill/>
        </p:spPr>
        <p:txBody>
          <a:bodyPr wrap="square" rtlCol="0">
            <a:spAutoFit/>
          </a:bodyPr>
          <a:lstStyle/>
          <a:p>
            <a:pPr algn="r"/>
            <a:r>
              <a:rPr lang="en-GB" sz="1800" dirty="0"/>
              <a:t>(</a:t>
            </a:r>
            <a:r>
              <a:rPr lang="en-GB" dirty="0" err="1"/>
              <a:t>Livable</a:t>
            </a:r>
            <a:r>
              <a:rPr lang="en-GB" dirty="0"/>
              <a:t> Cities San Francisco</a:t>
            </a:r>
            <a:r>
              <a:rPr lang="en-GB" sz="1800" dirty="0"/>
              <a:t>, </a:t>
            </a:r>
            <a:r>
              <a:rPr lang="en-GB" dirty="0"/>
              <a:t>2021</a:t>
            </a:r>
            <a:r>
              <a:rPr lang="en-GB" sz="1800" dirty="0"/>
              <a:t>)*</a:t>
            </a:r>
          </a:p>
        </p:txBody>
      </p:sp>
      <p:sp>
        <p:nvSpPr>
          <p:cNvPr id="5" name="TextBox 4">
            <a:extLst>
              <a:ext uri="{FF2B5EF4-FFF2-40B4-BE49-F238E27FC236}">
                <a16:creationId xmlns:a16="http://schemas.microsoft.com/office/drawing/2014/main" id="{0EE4E930-95FC-16B7-5DC2-91E4353CF9F3}"/>
              </a:ext>
            </a:extLst>
          </p:cNvPr>
          <p:cNvSpPr txBox="1"/>
          <p:nvPr/>
        </p:nvSpPr>
        <p:spPr>
          <a:xfrm>
            <a:off x="395536" y="2055755"/>
            <a:ext cx="8568952" cy="3754874"/>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200" dirty="0"/>
              <a:t>In many ways, the city is gripped by pessimism, only able to imagine things getting worse. </a:t>
            </a:r>
          </a:p>
          <a:p>
            <a:pPr marL="285750" indent="-285750">
              <a:spcBef>
                <a:spcPts val="600"/>
              </a:spcBef>
              <a:spcAft>
                <a:spcPts val="600"/>
              </a:spcAft>
              <a:buFont typeface="Arial" panose="020B0604020202020204" pitchFamily="34" charset="0"/>
              <a:buChar char="•"/>
            </a:pPr>
            <a:r>
              <a:rPr lang="en-GB" sz="2200" dirty="0"/>
              <a:t>Official city plans predict that congestion will increase and mobility will decrease. We can do better. </a:t>
            </a:r>
          </a:p>
          <a:p>
            <a:pPr marL="285750" indent="-285750">
              <a:spcBef>
                <a:spcPts val="600"/>
              </a:spcBef>
              <a:spcAft>
                <a:spcPts val="600"/>
              </a:spcAft>
              <a:buFont typeface="Arial" panose="020B0604020202020204" pitchFamily="34" charset="0"/>
              <a:buChar char="•"/>
            </a:pPr>
            <a:r>
              <a:rPr lang="en-GB" sz="2200" dirty="0"/>
              <a:t>We can ensure that over time, the city grows more healthy and </a:t>
            </a:r>
            <a:r>
              <a:rPr lang="en-GB" sz="2200" dirty="0" err="1"/>
              <a:t>livable</a:t>
            </a:r>
            <a:r>
              <a:rPr lang="en-GB" sz="2200" dirty="0"/>
              <a:t>. </a:t>
            </a:r>
          </a:p>
          <a:p>
            <a:pPr marL="285750" indent="-285750">
              <a:spcBef>
                <a:spcPts val="600"/>
              </a:spcBef>
              <a:spcAft>
                <a:spcPts val="600"/>
              </a:spcAft>
              <a:buFont typeface="Arial" panose="020B0604020202020204" pitchFamily="34" charset="0"/>
              <a:buChar char="•"/>
            </a:pPr>
            <a:r>
              <a:rPr lang="en-GB" sz="2200" dirty="0"/>
              <a:t>Comprehensive </a:t>
            </a:r>
            <a:r>
              <a:rPr lang="en-GB" sz="2200" dirty="0" err="1"/>
              <a:t>neighborhood</a:t>
            </a:r>
            <a:r>
              <a:rPr lang="en-GB" sz="2200" dirty="0"/>
              <a:t> planning can build consensus democratically about how to manage physical change.</a:t>
            </a:r>
          </a:p>
          <a:p>
            <a:pPr marL="285750" indent="-285750">
              <a:spcBef>
                <a:spcPts val="600"/>
              </a:spcBef>
              <a:spcAft>
                <a:spcPts val="600"/>
              </a:spcAft>
              <a:buFont typeface="Arial" panose="020B0604020202020204" pitchFamily="34" charset="0"/>
              <a:buChar char="•"/>
            </a:pPr>
            <a:r>
              <a:rPr lang="en-GB" sz="2200" dirty="0"/>
              <a:t> Transportation planning can help us make informed choices about what future we want.</a:t>
            </a:r>
          </a:p>
        </p:txBody>
      </p:sp>
      <p:sp>
        <p:nvSpPr>
          <p:cNvPr id="3" name="TextBox 2">
            <a:extLst>
              <a:ext uri="{FF2B5EF4-FFF2-40B4-BE49-F238E27FC236}">
                <a16:creationId xmlns:a16="http://schemas.microsoft.com/office/drawing/2014/main" id="{41A86074-B883-1DA3-B36E-9DF92F9D6C0B}"/>
              </a:ext>
            </a:extLst>
          </p:cNvPr>
          <p:cNvSpPr txBox="1"/>
          <p:nvPr/>
        </p:nvSpPr>
        <p:spPr>
          <a:xfrm>
            <a:off x="323528" y="1499885"/>
            <a:ext cx="6264696" cy="461665"/>
          </a:xfrm>
          <a:prstGeom prst="rect">
            <a:avLst/>
          </a:prstGeom>
          <a:noFill/>
        </p:spPr>
        <p:txBody>
          <a:bodyPr wrap="square" rtlCol="0">
            <a:spAutoFit/>
          </a:bodyPr>
          <a:lstStyle/>
          <a:p>
            <a:r>
              <a:rPr lang="en-GB" sz="2400" b="1" dirty="0"/>
              <a:t>9. Planning for a Better Future</a:t>
            </a:r>
          </a:p>
        </p:txBody>
      </p:sp>
    </p:spTree>
    <p:extLst>
      <p:ext uri="{BB962C8B-B14F-4D97-AF65-F5344CB8AC3E}">
        <p14:creationId xmlns:p14="http://schemas.microsoft.com/office/powerpoint/2010/main" val="32311565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3"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723037"/>
          </a:xfrm>
        </p:spPr>
        <p:txBody>
          <a:bodyPr>
            <a:normAutofit fontScale="90000"/>
          </a:bodyPr>
          <a:lstStyle/>
          <a:p>
            <a:r>
              <a:rPr lang="en-GB" b="1" dirty="0"/>
              <a:t>Sustainable Urban Communities</a:t>
            </a:r>
            <a:endParaRPr lang="en-US" dirty="0"/>
          </a:p>
        </p:txBody>
      </p:sp>
      <p:sp>
        <p:nvSpPr>
          <p:cNvPr id="4" name="TextBox 3">
            <a:extLst>
              <a:ext uri="{FF2B5EF4-FFF2-40B4-BE49-F238E27FC236}">
                <a16:creationId xmlns:a16="http://schemas.microsoft.com/office/drawing/2014/main" id="{4E9F78A6-FB4F-63CE-5A93-4C69718FBFDE}"/>
              </a:ext>
            </a:extLst>
          </p:cNvPr>
          <p:cNvSpPr txBox="1"/>
          <p:nvPr/>
        </p:nvSpPr>
        <p:spPr>
          <a:xfrm>
            <a:off x="189856" y="911677"/>
            <a:ext cx="8363272" cy="523220"/>
          </a:xfrm>
          <a:prstGeom prst="rect">
            <a:avLst/>
          </a:prstGeom>
          <a:noFill/>
        </p:spPr>
        <p:txBody>
          <a:bodyPr wrap="square" rtlCol="0">
            <a:spAutoFit/>
          </a:bodyPr>
          <a:lstStyle/>
          <a:p>
            <a:r>
              <a:rPr lang="en-GB" sz="2800" b="1" dirty="0" err="1"/>
              <a:t>Livable</a:t>
            </a:r>
            <a:r>
              <a:rPr lang="en-GB" sz="2800" b="1" dirty="0"/>
              <a:t> Cities – Goals*</a:t>
            </a:r>
          </a:p>
        </p:txBody>
      </p:sp>
      <p:sp>
        <p:nvSpPr>
          <p:cNvPr id="8" name="TextBox 7">
            <a:extLst>
              <a:ext uri="{FF2B5EF4-FFF2-40B4-BE49-F238E27FC236}">
                <a16:creationId xmlns:a16="http://schemas.microsoft.com/office/drawing/2014/main" id="{3B7DFA53-FF49-0A49-BE98-AD961529BBAA}"/>
              </a:ext>
            </a:extLst>
          </p:cNvPr>
          <p:cNvSpPr txBox="1"/>
          <p:nvPr/>
        </p:nvSpPr>
        <p:spPr>
          <a:xfrm>
            <a:off x="3563888" y="6309320"/>
            <a:ext cx="5061248" cy="369332"/>
          </a:xfrm>
          <a:prstGeom prst="rect">
            <a:avLst/>
          </a:prstGeom>
          <a:noFill/>
        </p:spPr>
        <p:txBody>
          <a:bodyPr wrap="square" rtlCol="0">
            <a:spAutoFit/>
          </a:bodyPr>
          <a:lstStyle/>
          <a:p>
            <a:pPr algn="r"/>
            <a:r>
              <a:rPr lang="en-GB" sz="1800" dirty="0"/>
              <a:t>(</a:t>
            </a:r>
            <a:r>
              <a:rPr lang="en-GB" dirty="0" err="1"/>
              <a:t>Livable</a:t>
            </a:r>
            <a:r>
              <a:rPr lang="en-GB" dirty="0"/>
              <a:t> Cities San Francisco</a:t>
            </a:r>
            <a:r>
              <a:rPr lang="en-GB" sz="1800" dirty="0"/>
              <a:t>, </a:t>
            </a:r>
            <a:r>
              <a:rPr lang="en-GB" dirty="0"/>
              <a:t>2021</a:t>
            </a:r>
            <a:r>
              <a:rPr lang="en-GB" sz="1800" dirty="0"/>
              <a:t>)*</a:t>
            </a:r>
          </a:p>
        </p:txBody>
      </p:sp>
      <p:sp>
        <p:nvSpPr>
          <p:cNvPr id="5" name="TextBox 4">
            <a:extLst>
              <a:ext uri="{FF2B5EF4-FFF2-40B4-BE49-F238E27FC236}">
                <a16:creationId xmlns:a16="http://schemas.microsoft.com/office/drawing/2014/main" id="{0EE4E930-95FC-16B7-5DC2-91E4353CF9F3}"/>
              </a:ext>
            </a:extLst>
          </p:cNvPr>
          <p:cNvSpPr txBox="1"/>
          <p:nvPr/>
        </p:nvSpPr>
        <p:spPr>
          <a:xfrm>
            <a:off x="452961" y="2157934"/>
            <a:ext cx="8496944" cy="3785652"/>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200" dirty="0"/>
              <a:t>Building and maintaining the infrastructure of </a:t>
            </a:r>
            <a:r>
              <a:rPr lang="en-GB" sz="2200" dirty="0" err="1"/>
              <a:t>livability</a:t>
            </a:r>
            <a:r>
              <a:rPr lang="en-GB" sz="2200" dirty="0"/>
              <a:t> – transportation, housing, streets, parks and public open spaces, libraries, utilities, etc. – is expensive, but there are many untapped resources that the city can turn to. </a:t>
            </a:r>
          </a:p>
          <a:p>
            <a:pPr marL="285750" indent="-285750">
              <a:spcBef>
                <a:spcPts val="600"/>
              </a:spcBef>
              <a:spcAft>
                <a:spcPts val="600"/>
              </a:spcAft>
              <a:buFont typeface="Arial" panose="020B0604020202020204" pitchFamily="34" charset="0"/>
              <a:buChar char="•"/>
            </a:pPr>
            <a:r>
              <a:rPr lang="en-GB" sz="2200" dirty="0"/>
              <a:t>These range from user fees to make sure cars pay their own way, to development impact fees, to improving the efficiency and effectiveness of infrastructure investments. </a:t>
            </a:r>
          </a:p>
          <a:p>
            <a:pPr marL="285750" indent="-285750">
              <a:spcBef>
                <a:spcPts val="600"/>
              </a:spcBef>
              <a:spcAft>
                <a:spcPts val="600"/>
              </a:spcAft>
              <a:buFont typeface="Arial" panose="020B0604020202020204" pitchFamily="34" charset="0"/>
              <a:buChar char="•"/>
            </a:pPr>
            <a:r>
              <a:rPr lang="en-GB" sz="2200" dirty="0"/>
              <a:t>Smart investments in infrastructure and public places will be repaid many times over in the increased economic vitality and </a:t>
            </a:r>
            <a:r>
              <a:rPr lang="en-GB" sz="2200" dirty="0" err="1"/>
              <a:t>livability</a:t>
            </a:r>
            <a:r>
              <a:rPr lang="en-GB" sz="2200" dirty="0"/>
              <a:t> of the city.</a:t>
            </a:r>
          </a:p>
        </p:txBody>
      </p:sp>
      <p:sp>
        <p:nvSpPr>
          <p:cNvPr id="3" name="TextBox 2">
            <a:extLst>
              <a:ext uri="{FF2B5EF4-FFF2-40B4-BE49-F238E27FC236}">
                <a16:creationId xmlns:a16="http://schemas.microsoft.com/office/drawing/2014/main" id="{41A86074-B883-1DA3-B36E-9DF92F9D6C0B}"/>
              </a:ext>
            </a:extLst>
          </p:cNvPr>
          <p:cNvSpPr txBox="1"/>
          <p:nvPr/>
        </p:nvSpPr>
        <p:spPr>
          <a:xfrm>
            <a:off x="323528" y="1499885"/>
            <a:ext cx="6264696" cy="461665"/>
          </a:xfrm>
          <a:prstGeom prst="rect">
            <a:avLst/>
          </a:prstGeom>
          <a:noFill/>
        </p:spPr>
        <p:txBody>
          <a:bodyPr wrap="square" rtlCol="0">
            <a:spAutoFit/>
          </a:bodyPr>
          <a:lstStyle/>
          <a:p>
            <a:r>
              <a:rPr lang="en-GB" sz="2400" b="1" dirty="0"/>
              <a:t>10. Paying For It</a:t>
            </a:r>
          </a:p>
        </p:txBody>
      </p:sp>
    </p:spTree>
    <p:extLst>
      <p:ext uri="{BB962C8B-B14F-4D97-AF65-F5344CB8AC3E}">
        <p14:creationId xmlns:p14="http://schemas.microsoft.com/office/powerpoint/2010/main" val="40254157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3"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723037"/>
          </a:xfrm>
        </p:spPr>
        <p:txBody>
          <a:bodyPr>
            <a:normAutofit fontScale="90000"/>
          </a:bodyPr>
          <a:lstStyle/>
          <a:p>
            <a:r>
              <a:rPr lang="en-GB" b="1" dirty="0"/>
              <a:t>Sustainable Urban Communities</a:t>
            </a:r>
            <a:endParaRPr lang="en-US" dirty="0"/>
          </a:p>
        </p:txBody>
      </p:sp>
      <p:sp>
        <p:nvSpPr>
          <p:cNvPr id="4" name="TextBox 3">
            <a:extLst>
              <a:ext uri="{FF2B5EF4-FFF2-40B4-BE49-F238E27FC236}">
                <a16:creationId xmlns:a16="http://schemas.microsoft.com/office/drawing/2014/main" id="{4E9F78A6-FB4F-63CE-5A93-4C69718FBFDE}"/>
              </a:ext>
            </a:extLst>
          </p:cNvPr>
          <p:cNvSpPr txBox="1"/>
          <p:nvPr/>
        </p:nvSpPr>
        <p:spPr>
          <a:xfrm>
            <a:off x="323528" y="1052736"/>
            <a:ext cx="7416824" cy="523220"/>
          </a:xfrm>
          <a:prstGeom prst="rect">
            <a:avLst/>
          </a:prstGeom>
          <a:noFill/>
        </p:spPr>
        <p:txBody>
          <a:bodyPr wrap="square" rtlCol="0">
            <a:spAutoFit/>
          </a:bodyPr>
          <a:lstStyle/>
          <a:p>
            <a:r>
              <a:rPr lang="en-GB" sz="2800" b="1" dirty="0"/>
              <a:t>Liveable Cities– Additional Information</a:t>
            </a:r>
          </a:p>
        </p:txBody>
      </p:sp>
      <p:sp>
        <p:nvSpPr>
          <p:cNvPr id="11" name="TextBox 10">
            <a:extLst>
              <a:ext uri="{FF2B5EF4-FFF2-40B4-BE49-F238E27FC236}">
                <a16:creationId xmlns:a16="http://schemas.microsoft.com/office/drawing/2014/main" id="{F7C71427-60E8-F6AD-8766-F4A06D9397BC}"/>
              </a:ext>
            </a:extLst>
          </p:cNvPr>
          <p:cNvSpPr txBox="1"/>
          <p:nvPr/>
        </p:nvSpPr>
        <p:spPr>
          <a:xfrm>
            <a:off x="473202" y="1772816"/>
            <a:ext cx="8291264" cy="4308872"/>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1600" dirty="0">
                <a:solidFill>
                  <a:srgbClr val="3A3A3A"/>
                </a:solidFill>
                <a:latin typeface="Source Sans Pro" panose="020B0503030403020204" pitchFamily="34" charset="0"/>
              </a:rPr>
              <a:t>Lancaster University (2023) </a:t>
            </a:r>
            <a:r>
              <a:rPr lang="en-GB" sz="1600" i="1" dirty="0">
                <a:solidFill>
                  <a:srgbClr val="3A3A3A"/>
                </a:solidFill>
                <a:latin typeface="Source Sans Pro" panose="020B0503030403020204" pitchFamily="34" charset="0"/>
              </a:rPr>
              <a:t>Liveable Cities: </a:t>
            </a:r>
            <a:r>
              <a:rPr lang="en-GB" sz="1600" i="1" dirty="0">
                <a:solidFill>
                  <a:srgbClr val="1D1D1B"/>
                </a:solidFill>
                <a:effectLst/>
                <a:latin typeface="praxis-next"/>
              </a:rPr>
              <a:t>Transforming the Engineering of Cities for Global and Societal Wellbeing</a:t>
            </a:r>
            <a:r>
              <a:rPr lang="en-GB" sz="1600" dirty="0">
                <a:solidFill>
                  <a:srgbClr val="1D1D1B"/>
                </a:solidFill>
                <a:effectLst/>
                <a:latin typeface="praxis-next"/>
              </a:rPr>
              <a:t> Available at: </a:t>
            </a:r>
            <a:r>
              <a:rPr lang="en-GB" sz="1600" b="0" i="0" dirty="0">
                <a:solidFill>
                  <a:srgbClr val="3A3A3A"/>
                </a:solidFill>
                <a:effectLst/>
                <a:latin typeface="Source Sans Pro" panose="020B0503030403020204" pitchFamily="34" charset="0"/>
                <a:hlinkClick r:id="rId2"/>
              </a:rPr>
              <a:t>http://imagination.lancaster.ac.uk/project/liveable-cities/</a:t>
            </a:r>
            <a:r>
              <a:rPr lang="en-GB" sz="1600" b="0" i="0" dirty="0">
                <a:solidFill>
                  <a:srgbClr val="3A3A3A"/>
                </a:solidFill>
                <a:effectLst/>
                <a:latin typeface="Source Sans Pro" panose="020B0503030403020204" pitchFamily="34" charset="0"/>
              </a:rPr>
              <a:t> [Accessed 20/03/2023]</a:t>
            </a:r>
          </a:p>
          <a:p>
            <a:pPr marL="285750" indent="-285750">
              <a:spcBef>
                <a:spcPts val="600"/>
              </a:spcBef>
              <a:spcAft>
                <a:spcPts val="600"/>
              </a:spcAft>
              <a:buFont typeface="Arial" panose="020B0604020202020204" pitchFamily="34" charset="0"/>
              <a:buChar char="•"/>
            </a:pPr>
            <a:r>
              <a:rPr lang="en-GB" sz="1600" dirty="0">
                <a:solidFill>
                  <a:srgbClr val="3A3A3A"/>
                </a:solidFill>
                <a:latin typeface="Source Sans Pro" panose="020B0503030403020204" pitchFamily="34" charset="0"/>
              </a:rPr>
              <a:t>Sustrans (No Date) </a:t>
            </a:r>
            <a:r>
              <a:rPr lang="en-GB" sz="1600" i="1" dirty="0">
                <a:solidFill>
                  <a:srgbClr val="3A3A3A"/>
                </a:solidFill>
                <a:latin typeface="Source Sans Pro" panose="020B0503030403020204" pitchFamily="34" charset="0"/>
              </a:rPr>
              <a:t>Liveable cities and towns for everyone </a:t>
            </a:r>
            <a:r>
              <a:rPr lang="en-GB" sz="1600" dirty="0">
                <a:solidFill>
                  <a:srgbClr val="3A3A3A"/>
                </a:solidFill>
                <a:latin typeface="Source Sans Pro" panose="020B0503030403020204" pitchFamily="34" charset="0"/>
              </a:rPr>
              <a:t>Available at: </a:t>
            </a:r>
            <a:r>
              <a:rPr lang="en-GB" sz="1600" dirty="0">
                <a:solidFill>
                  <a:srgbClr val="3A3A3A"/>
                </a:solidFill>
                <a:latin typeface="Source Sans Pro" panose="020B0503030403020204" pitchFamily="34" charset="0"/>
                <a:hlinkClick r:id="rId3"/>
              </a:rPr>
              <a:t>https://www.sustrans.org.uk/about-us/liveable-cities-and-towns-for-everyone</a:t>
            </a:r>
            <a:r>
              <a:rPr lang="en-GB" sz="1600" dirty="0">
                <a:solidFill>
                  <a:srgbClr val="3A3A3A"/>
                </a:solidFill>
                <a:latin typeface="Source Sans Pro" panose="020B0503030403020204" pitchFamily="34" charset="0"/>
              </a:rPr>
              <a:t> [Accessed 20/03/2023]</a:t>
            </a:r>
            <a:endParaRPr lang="en-GB" sz="1600" dirty="0">
              <a:solidFill>
                <a:srgbClr val="3A3A3A"/>
              </a:solidFill>
              <a:effectLst/>
              <a:latin typeface="Source Sans Pro" panose="020B0503030403020204" pitchFamily="34" charset="0"/>
            </a:endParaRPr>
          </a:p>
          <a:p>
            <a:pPr marL="285750" indent="-285750">
              <a:spcBef>
                <a:spcPts val="600"/>
              </a:spcBef>
              <a:spcAft>
                <a:spcPts val="600"/>
              </a:spcAft>
              <a:buFont typeface="Arial" panose="020B0604020202020204" pitchFamily="34" charset="0"/>
              <a:buChar char="•"/>
            </a:pPr>
            <a:r>
              <a:rPr lang="en-GB" sz="1600" b="0" i="0" dirty="0">
                <a:solidFill>
                  <a:srgbClr val="3A3A3A"/>
                </a:solidFill>
                <a:effectLst/>
                <a:latin typeface="Source Sans Pro" panose="020B0503030403020204" pitchFamily="34" charset="0"/>
              </a:rPr>
              <a:t>United Nationals Climate Change Learning Partnership (2007) </a:t>
            </a:r>
            <a:r>
              <a:rPr lang="en-GB" sz="1600" b="0" i="1" dirty="0">
                <a:solidFill>
                  <a:srgbClr val="3A3A3A"/>
                </a:solidFill>
                <a:effectLst/>
                <a:latin typeface="Source Sans Pro" panose="020B0503030403020204" pitchFamily="34" charset="0"/>
              </a:rPr>
              <a:t>Liveable cities</a:t>
            </a:r>
            <a:r>
              <a:rPr lang="en-GB" sz="1600" i="1" dirty="0">
                <a:solidFill>
                  <a:srgbClr val="3A3A3A"/>
                </a:solidFill>
                <a:latin typeface="Source Sans Pro" panose="020B0503030403020204" pitchFamily="34" charset="0"/>
              </a:rPr>
              <a:t>: </a:t>
            </a:r>
            <a:r>
              <a:rPr lang="en-GB" sz="1600" b="0" i="1" dirty="0">
                <a:solidFill>
                  <a:srgbClr val="3A3A3A"/>
                </a:solidFill>
                <a:effectLst/>
                <a:latin typeface="Source Sans Pro" panose="020B0503030403020204" pitchFamily="34" charset="0"/>
              </a:rPr>
              <a:t>the benefits of urban environmental planning</a:t>
            </a:r>
            <a:r>
              <a:rPr lang="en-GB" sz="1600" b="0" i="0" dirty="0">
                <a:solidFill>
                  <a:srgbClr val="3A3A3A"/>
                </a:solidFill>
                <a:effectLst/>
                <a:latin typeface="Source Sans Pro" panose="020B0503030403020204" pitchFamily="34" charset="0"/>
              </a:rPr>
              <a:t> Available at:  </a:t>
            </a:r>
            <a:r>
              <a:rPr lang="en-GB" sz="1600" b="0" i="0" dirty="0">
                <a:solidFill>
                  <a:srgbClr val="3A3A3A"/>
                </a:solidFill>
                <a:effectLst/>
                <a:latin typeface="Source Sans Pro" panose="020B0503030403020204" pitchFamily="34" charset="0"/>
                <a:hlinkClick r:id="rId4"/>
              </a:rPr>
              <a:t>https://www.uncclearn.org/wp-content/uploads/library/liveablecities_3.pdf</a:t>
            </a:r>
            <a:r>
              <a:rPr lang="en-GB" sz="1600" b="0" i="0" dirty="0">
                <a:solidFill>
                  <a:srgbClr val="3A3A3A"/>
                </a:solidFill>
                <a:effectLst/>
                <a:latin typeface="Source Sans Pro" panose="020B0503030403020204" pitchFamily="34" charset="0"/>
              </a:rPr>
              <a:t>   </a:t>
            </a:r>
            <a:r>
              <a:rPr lang="en-GB" sz="1600" dirty="0"/>
              <a:t>[Accessed 20/03/2023]</a:t>
            </a:r>
          </a:p>
          <a:p>
            <a:pPr marL="285750" indent="-285750">
              <a:spcBef>
                <a:spcPts val="600"/>
              </a:spcBef>
              <a:spcAft>
                <a:spcPts val="600"/>
              </a:spcAft>
              <a:buFont typeface="Arial" panose="020B0604020202020204" pitchFamily="34" charset="0"/>
              <a:buChar char="•"/>
            </a:pPr>
            <a:r>
              <a:rPr lang="en-GB" sz="1600" b="0" i="0" dirty="0">
                <a:solidFill>
                  <a:srgbClr val="3A3A3A"/>
                </a:solidFill>
                <a:effectLst/>
                <a:latin typeface="Source Sans Pro" panose="020B0503030403020204" pitchFamily="34" charset="0"/>
              </a:rPr>
              <a:t>United Nationals Climate Change Learning Partnership (No Date) Main Website Available at: </a:t>
            </a:r>
            <a:r>
              <a:rPr lang="en-GB" sz="1600" dirty="0">
                <a:hlinkClick r:id="rId5"/>
              </a:rPr>
              <a:t>https://unccelearn.org/</a:t>
            </a:r>
            <a:r>
              <a:rPr lang="en-GB" sz="1600" dirty="0"/>
              <a:t> </a:t>
            </a:r>
          </a:p>
          <a:p>
            <a:pPr marL="285750" indent="-285750">
              <a:spcBef>
                <a:spcPts val="600"/>
              </a:spcBef>
              <a:spcAft>
                <a:spcPts val="600"/>
              </a:spcAft>
              <a:buFont typeface="Arial" panose="020B0604020202020204" pitchFamily="34" charset="0"/>
              <a:buChar char="•"/>
            </a:pPr>
            <a:r>
              <a:rPr lang="en-GB" sz="1600" dirty="0"/>
              <a:t>University College London (2023) </a:t>
            </a:r>
            <a:r>
              <a:rPr lang="en-GB" sz="1600" i="1" dirty="0"/>
              <a:t>Liveable Cities </a:t>
            </a:r>
            <a:r>
              <a:rPr lang="en-GB" sz="1600" dirty="0"/>
              <a:t>Available at: </a:t>
            </a:r>
            <a:r>
              <a:rPr lang="en-GB" sz="1600" b="0" i="0" dirty="0">
                <a:solidFill>
                  <a:srgbClr val="3A3A3A"/>
                </a:solidFill>
                <a:effectLst/>
                <a:latin typeface="Source Sans Pro" panose="020B0503030403020204" pitchFamily="34" charset="0"/>
                <a:hlinkClick r:id="rId6"/>
              </a:rPr>
              <a:t>https://www.ucl.ac.uk/steapp/liveable-cities</a:t>
            </a:r>
            <a:r>
              <a:rPr lang="en-GB" sz="1600" b="0" i="0" dirty="0">
                <a:solidFill>
                  <a:srgbClr val="3A3A3A"/>
                </a:solidFill>
                <a:effectLst/>
                <a:latin typeface="Source Sans Pro" panose="020B0503030403020204" pitchFamily="34" charset="0"/>
              </a:rPr>
              <a:t> [Accessed 20/03/2023]</a:t>
            </a:r>
          </a:p>
          <a:p>
            <a:pPr marL="285750" indent="-285750">
              <a:spcBef>
                <a:spcPts val="600"/>
              </a:spcBef>
              <a:spcAft>
                <a:spcPts val="600"/>
              </a:spcAft>
              <a:buFont typeface="Arial" panose="020B0604020202020204" pitchFamily="34" charset="0"/>
              <a:buChar char="•"/>
            </a:pPr>
            <a:endParaRPr lang="en-GB" sz="1600" dirty="0"/>
          </a:p>
        </p:txBody>
      </p:sp>
    </p:spTree>
    <p:extLst>
      <p:ext uri="{BB962C8B-B14F-4D97-AF65-F5344CB8AC3E}">
        <p14:creationId xmlns:p14="http://schemas.microsoft.com/office/powerpoint/2010/main" val="30208948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1">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319C4D1-15DF-600B-BD97-59DF44BA3438}"/>
              </a:ext>
            </a:extLst>
          </p:cNvPr>
          <p:cNvSpPr txBox="1"/>
          <p:nvPr/>
        </p:nvSpPr>
        <p:spPr>
          <a:xfrm>
            <a:off x="1259632" y="1268760"/>
            <a:ext cx="6552728" cy="1938992"/>
          </a:xfrm>
          <a:prstGeom prst="rect">
            <a:avLst/>
          </a:prstGeom>
          <a:noFill/>
        </p:spPr>
        <p:txBody>
          <a:bodyPr wrap="square" rtlCol="0">
            <a:spAutoFit/>
          </a:bodyPr>
          <a:lstStyle/>
          <a:p>
            <a:pPr algn="ctr"/>
            <a:r>
              <a:rPr lang="en-GB" sz="4000" b="1" i="1" dirty="0"/>
              <a:t>Can you identify any links to the theories of Sustainability that we looked at in Theme 2?</a:t>
            </a:r>
          </a:p>
        </p:txBody>
      </p:sp>
      <p:pic>
        <p:nvPicPr>
          <p:cNvPr id="3" name="Picture 2" descr="Icon&#10;&#10;Description automatically generated">
            <a:extLst>
              <a:ext uri="{FF2B5EF4-FFF2-40B4-BE49-F238E27FC236}">
                <a16:creationId xmlns:a16="http://schemas.microsoft.com/office/drawing/2014/main" id="{A3785235-E1C7-B376-F0D0-A040750F120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96515" y="3429000"/>
            <a:ext cx="2078961" cy="2078961"/>
          </a:xfrm>
          <a:prstGeom prst="rect">
            <a:avLst/>
          </a:prstGeom>
        </p:spPr>
      </p:pic>
    </p:spTree>
    <p:extLst>
      <p:ext uri="{BB962C8B-B14F-4D97-AF65-F5344CB8AC3E}">
        <p14:creationId xmlns:p14="http://schemas.microsoft.com/office/powerpoint/2010/main" val="230266960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723037"/>
          </a:xfrm>
        </p:spPr>
        <p:txBody>
          <a:bodyPr>
            <a:normAutofit fontScale="90000"/>
          </a:bodyPr>
          <a:lstStyle/>
          <a:p>
            <a:r>
              <a:rPr lang="en-GB" b="1" dirty="0"/>
              <a:t>Sustainable Communities Examples</a:t>
            </a:r>
            <a:endParaRPr lang="en-US" dirty="0"/>
          </a:p>
        </p:txBody>
      </p:sp>
      <p:sp>
        <p:nvSpPr>
          <p:cNvPr id="4" name="TextBox 3">
            <a:extLst>
              <a:ext uri="{FF2B5EF4-FFF2-40B4-BE49-F238E27FC236}">
                <a16:creationId xmlns:a16="http://schemas.microsoft.com/office/drawing/2014/main" id="{4E9F78A6-FB4F-63CE-5A93-4C69718FBFDE}"/>
              </a:ext>
            </a:extLst>
          </p:cNvPr>
          <p:cNvSpPr txBox="1"/>
          <p:nvPr/>
        </p:nvSpPr>
        <p:spPr>
          <a:xfrm>
            <a:off x="323528" y="1052736"/>
            <a:ext cx="4968552" cy="523220"/>
          </a:xfrm>
          <a:prstGeom prst="rect">
            <a:avLst/>
          </a:prstGeom>
          <a:noFill/>
        </p:spPr>
        <p:txBody>
          <a:bodyPr wrap="square" rtlCol="0">
            <a:spAutoFit/>
          </a:bodyPr>
          <a:lstStyle/>
          <a:p>
            <a:r>
              <a:rPr lang="en-GB" sz="2800" b="1" dirty="0"/>
              <a:t>20 Minute Neighbourhood</a:t>
            </a:r>
          </a:p>
        </p:txBody>
      </p:sp>
      <p:pic>
        <p:nvPicPr>
          <p:cNvPr id="3" name="Picture 2" descr="Icon&#10;&#10;Description automatically generated">
            <a:hlinkClick r:id="rId2"/>
            <a:extLst>
              <a:ext uri="{FF2B5EF4-FFF2-40B4-BE49-F238E27FC236}">
                <a16:creationId xmlns:a16="http://schemas.microsoft.com/office/drawing/2014/main" id="{2A603161-6732-264A-4872-8C610EB814F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418174" y="4246451"/>
            <a:ext cx="1757290" cy="1853580"/>
          </a:xfrm>
          <a:prstGeom prst="rect">
            <a:avLst/>
          </a:prstGeom>
        </p:spPr>
      </p:pic>
      <p:sp>
        <p:nvSpPr>
          <p:cNvPr id="5" name="TextBox 4">
            <a:extLst>
              <a:ext uri="{FF2B5EF4-FFF2-40B4-BE49-F238E27FC236}">
                <a16:creationId xmlns:a16="http://schemas.microsoft.com/office/drawing/2014/main" id="{E126ED7D-BAAF-6C1D-1668-2A526737DB3D}"/>
              </a:ext>
            </a:extLst>
          </p:cNvPr>
          <p:cNvSpPr txBox="1"/>
          <p:nvPr/>
        </p:nvSpPr>
        <p:spPr>
          <a:xfrm>
            <a:off x="1043608" y="6023029"/>
            <a:ext cx="6840760" cy="646331"/>
          </a:xfrm>
          <a:prstGeom prst="rect">
            <a:avLst/>
          </a:prstGeom>
          <a:noFill/>
        </p:spPr>
        <p:txBody>
          <a:bodyPr wrap="square" rtlCol="0">
            <a:spAutoFit/>
          </a:bodyPr>
          <a:lstStyle/>
          <a:p>
            <a:pPr algn="ctr"/>
            <a:r>
              <a:rPr lang="en-GB" dirty="0"/>
              <a:t>The Liveable Cities Project </a:t>
            </a:r>
          </a:p>
          <a:p>
            <a:pPr algn="ctr"/>
            <a:r>
              <a:rPr lang="en-GB" dirty="0"/>
              <a:t>(Liveable Cities, 2014)</a:t>
            </a:r>
          </a:p>
        </p:txBody>
      </p:sp>
      <p:sp>
        <p:nvSpPr>
          <p:cNvPr id="6" name="TextBox 5">
            <a:extLst>
              <a:ext uri="{FF2B5EF4-FFF2-40B4-BE49-F238E27FC236}">
                <a16:creationId xmlns:a16="http://schemas.microsoft.com/office/drawing/2014/main" id="{2127DA1B-C496-0F9B-E23A-9F14371823FB}"/>
              </a:ext>
            </a:extLst>
          </p:cNvPr>
          <p:cNvSpPr txBox="1"/>
          <p:nvPr/>
        </p:nvSpPr>
        <p:spPr>
          <a:xfrm>
            <a:off x="323528" y="3381934"/>
            <a:ext cx="8496944" cy="830997"/>
          </a:xfrm>
          <a:prstGeom prst="rect">
            <a:avLst/>
          </a:prstGeom>
          <a:noFill/>
        </p:spPr>
        <p:txBody>
          <a:bodyPr wrap="square" rtlCol="0">
            <a:spAutoFit/>
          </a:bodyPr>
          <a:lstStyle/>
          <a:p>
            <a:pPr algn="ctr"/>
            <a:r>
              <a:rPr lang="en-GB" sz="2400" b="1" i="1" dirty="0"/>
              <a:t>As you watch this short video, make a note of key points or points for further research</a:t>
            </a:r>
          </a:p>
        </p:txBody>
      </p:sp>
      <p:pic>
        <p:nvPicPr>
          <p:cNvPr id="7" name="Picture 6">
            <a:hlinkClick r:id="rId4"/>
            <a:extLst>
              <a:ext uri="{FF2B5EF4-FFF2-40B4-BE49-F238E27FC236}">
                <a16:creationId xmlns:a16="http://schemas.microsoft.com/office/drawing/2014/main" id="{805C1D85-C393-7B11-0D69-C828E65F1525}"/>
              </a:ext>
            </a:extLst>
          </p:cNvPr>
          <p:cNvPicPr>
            <a:picLocks noChangeAspect="1"/>
          </p:cNvPicPr>
          <p:nvPr/>
        </p:nvPicPr>
        <p:blipFill>
          <a:blip r:embed="rId5"/>
          <a:stretch>
            <a:fillRect/>
          </a:stretch>
        </p:blipFill>
        <p:spPr>
          <a:xfrm>
            <a:off x="3874370" y="1813712"/>
            <a:ext cx="844897" cy="1326346"/>
          </a:xfrm>
          <a:prstGeom prst="rect">
            <a:avLst/>
          </a:prstGeom>
        </p:spPr>
      </p:pic>
    </p:spTree>
    <p:extLst>
      <p:ext uri="{BB962C8B-B14F-4D97-AF65-F5344CB8AC3E}">
        <p14:creationId xmlns:p14="http://schemas.microsoft.com/office/powerpoint/2010/main" val="212200603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16632"/>
            <a:ext cx="8229600" cy="778098"/>
          </a:xfrm>
        </p:spPr>
        <p:txBody>
          <a:bodyPr/>
          <a:lstStyle/>
          <a:p>
            <a:r>
              <a:rPr lang="en-GB" b="1" dirty="0"/>
              <a:t>The 20 Minute Neighbourhood</a:t>
            </a:r>
          </a:p>
        </p:txBody>
      </p:sp>
      <p:sp>
        <p:nvSpPr>
          <p:cNvPr id="4" name="TextBox 3"/>
          <p:cNvSpPr txBox="1"/>
          <p:nvPr/>
        </p:nvSpPr>
        <p:spPr>
          <a:xfrm>
            <a:off x="-36512" y="1268760"/>
            <a:ext cx="8892480" cy="4462760"/>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400" dirty="0"/>
              <a:t>This is a growing movement in Town and Country planning across the world. </a:t>
            </a:r>
          </a:p>
          <a:p>
            <a:pPr marL="457200" indent="-457200">
              <a:spcBef>
                <a:spcPts val="600"/>
              </a:spcBef>
              <a:spcAft>
                <a:spcPts val="600"/>
              </a:spcAft>
              <a:buFont typeface="Arial" panose="020B0604020202020204" pitchFamily="34" charset="0"/>
              <a:buChar char="•"/>
            </a:pPr>
            <a:r>
              <a:rPr lang="en-GB" sz="2400" dirty="0"/>
              <a:t>The 20-minute neighbourhood is all about living locally, giving people the ability to meet most of their daily needs within a 20-minute walk from home, with safe cycling and local transport options. </a:t>
            </a:r>
          </a:p>
          <a:p>
            <a:pPr marL="457200" indent="-457200">
              <a:spcBef>
                <a:spcPts val="600"/>
              </a:spcBef>
              <a:spcAft>
                <a:spcPts val="600"/>
              </a:spcAft>
              <a:buFont typeface="Arial" panose="020B0604020202020204" pitchFamily="34" charset="0"/>
              <a:buChar char="•"/>
            </a:pPr>
            <a:r>
              <a:rPr lang="en-GB" sz="2400" dirty="0"/>
              <a:t>The COVID-19 pandemic lockdown has put a spotlight on the importance of the </a:t>
            </a:r>
            <a:r>
              <a:rPr lang="en-GB" sz="2400" dirty="0" err="1"/>
              <a:t>livability</a:t>
            </a:r>
            <a:r>
              <a:rPr lang="en-GB" sz="2400" dirty="0"/>
              <a:t> of our local neighbourhoods, with people spending more time locally, working at home if possible, using public green space, cycling and walking instead of using cars and connecting with neighbours. </a:t>
            </a:r>
          </a:p>
        </p:txBody>
      </p:sp>
      <p:sp>
        <p:nvSpPr>
          <p:cNvPr id="5" name="TextBox 4"/>
          <p:cNvSpPr txBox="1"/>
          <p:nvPr/>
        </p:nvSpPr>
        <p:spPr>
          <a:xfrm>
            <a:off x="2771800" y="5949280"/>
            <a:ext cx="5544616" cy="369332"/>
          </a:xfrm>
          <a:prstGeom prst="rect">
            <a:avLst/>
          </a:prstGeom>
          <a:noFill/>
        </p:spPr>
        <p:txBody>
          <a:bodyPr wrap="square" rtlCol="0">
            <a:spAutoFit/>
          </a:bodyPr>
          <a:lstStyle/>
          <a:p>
            <a:r>
              <a:rPr lang="en-GB" dirty="0"/>
              <a:t>Town &amp; Country Planning Association (2020) </a:t>
            </a:r>
          </a:p>
        </p:txBody>
      </p:sp>
      <p:pic>
        <p:nvPicPr>
          <p:cNvPr id="3" name="Picture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928336" y="6357294"/>
            <a:ext cx="363744" cy="363744"/>
          </a:xfrm>
          <a:prstGeom prst="rect">
            <a:avLst/>
          </a:prstGeom>
        </p:spPr>
      </p:pic>
      <p:sp>
        <p:nvSpPr>
          <p:cNvPr id="6" name="TextBox 5"/>
          <p:cNvSpPr txBox="1"/>
          <p:nvPr/>
        </p:nvSpPr>
        <p:spPr>
          <a:xfrm>
            <a:off x="5292080" y="6351706"/>
            <a:ext cx="3888432" cy="369332"/>
          </a:xfrm>
          <a:prstGeom prst="rect">
            <a:avLst/>
          </a:prstGeom>
          <a:noFill/>
        </p:spPr>
        <p:txBody>
          <a:bodyPr wrap="square" rtlCol="0">
            <a:spAutoFit/>
          </a:bodyPr>
          <a:lstStyle/>
          <a:p>
            <a:r>
              <a:rPr lang="en-GB" i="1" dirty="0"/>
              <a:t>What is this organisation?</a:t>
            </a:r>
          </a:p>
        </p:txBody>
      </p:sp>
    </p:spTree>
    <p:extLst>
      <p:ext uri="{BB962C8B-B14F-4D97-AF65-F5344CB8AC3E}">
        <p14:creationId xmlns:p14="http://schemas.microsoft.com/office/powerpoint/2010/main" val="18703858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5" grpId="0"/>
      <p:bldP spid="6" grpId="0"/>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467544" y="116632"/>
            <a:ext cx="8229600" cy="778098"/>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a:t>The 20 Minute Neighbourhood</a:t>
            </a:r>
            <a:endParaRPr lang="en-GB" b="1" dirty="0"/>
          </a:p>
        </p:txBody>
      </p:sp>
      <p:sp>
        <p:nvSpPr>
          <p:cNvPr id="4" name="TextBox 3"/>
          <p:cNvSpPr txBox="1"/>
          <p:nvPr/>
        </p:nvSpPr>
        <p:spPr>
          <a:xfrm>
            <a:off x="467544" y="1196752"/>
            <a:ext cx="7632848" cy="954107"/>
          </a:xfrm>
          <a:prstGeom prst="rect">
            <a:avLst/>
          </a:prstGeom>
          <a:noFill/>
        </p:spPr>
        <p:txBody>
          <a:bodyPr wrap="square" rtlCol="0">
            <a:spAutoFit/>
          </a:bodyPr>
          <a:lstStyle/>
          <a:p>
            <a:pPr marL="457200" indent="-457200">
              <a:buFont typeface="Arial" panose="020B0604020202020204" pitchFamily="34" charset="0"/>
              <a:buChar char="•"/>
            </a:pPr>
            <a:r>
              <a:rPr lang="en-GB" sz="2800" dirty="0"/>
              <a:t>Melbourne, Australia is one of the cities leading in this development.</a:t>
            </a:r>
          </a:p>
        </p:txBody>
      </p:sp>
      <p:pic>
        <p:nvPicPr>
          <p:cNvPr id="6" name="Picture 5">
            <a:hlinkClick r:id="rId3"/>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691680" y="2276872"/>
            <a:ext cx="776244" cy="818778"/>
          </a:xfrm>
          <a:prstGeom prst="rect">
            <a:avLst/>
          </a:prstGeom>
        </p:spPr>
      </p:pic>
      <p:sp>
        <p:nvSpPr>
          <p:cNvPr id="7" name="TextBox 6"/>
          <p:cNvSpPr txBox="1"/>
          <p:nvPr/>
        </p:nvSpPr>
        <p:spPr>
          <a:xfrm>
            <a:off x="2555776" y="2420888"/>
            <a:ext cx="4896544" cy="923330"/>
          </a:xfrm>
          <a:prstGeom prst="rect">
            <a:avLst/>
          </a:prstGeom>
          <a:noFill/>
        </p:spPr>
        <p:txBody>
          <a:bodyPr wrap="square" rtlCol="0">
            <a:spAutoFit/>
          </a:bodyPr>
          <a:lstStyle/>
          <a:p>
            <a:r>
              <a:rPr lang="en-GB" b="1" dirty="0"/>
              <a:t>What is a 20 minute neighbourhood?</a:t>
            </a:r>
          </a:p>
          <a:p>
            <a:r>
              <a:rPr lang="en-GB" dirty="0"/>
              <a:t>Department of Environment, Land, Water &amp; Planning Victoria (2019)</a:t>
            </a:r>
          </a:p>
        </p:txBody>
      </p:sp>
      <p:pic>
        <p:nvPicPr>
          <p:cNvPr id="8" name="Picture 7">
            <a:hlinkClick r:id="rId5"/>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703512" y="3386675"/>
            <a:ext cx="776244" cy="818778"/>
          </a:xfrm>
          <a:prstGeom prst="rect">
            <a:avLst/>
          </a:prstGeom>
        </p:spPr>
      </p:pic>
      <p:sp>
        <p:nvSpPr>
          <p:cNvPr id="9" name="TextBox 8"/>
          <p:cNvSpPr txBox="1"/>
          <p:nvPr/>
        </p:nvSpPr>
        <p:spPr>
          <a:xfrm>
            <a:off x="2567608" y="3530691"/>
            <a:ext cx="4896544" cy="646331"/>
          </a:xfrm>
          <a:prstGeom prst="rect">
            <a:avLst/>
          </a:prstGeom>
          <a:noFill/>
        </p:spPr>
        <p:txBody>
          <a:bodyPr wrap="square" rtlCol="0">
            <a:spAutoFit/>
          </a:bodyPr>
          <a:lstStyle/>
          <a:p>
            <a:r>
              <a:rPr lang="en-GB" b="1" dirty="0"/>
              <a:t>Eddington: A 20 Minute Neighbourhood</a:t>
            </a:r>
          </a:p>
          <a:p>
            <a:r>
              <a:rPr lang="en-GB" dirty="0"/>
              <a:t>Sustrans* (2022)</a:t>
            </a:r>
          </a:p>
        </p:txBody>
      </p:sp>
      <p:sp>
        <p:nvSpPr>
          <p:cNvPr id="10" name="TextBox 9"/>
          <p:cNvSpPr txBox="1"/>
          <p:nvPr/>
        </p:nvSpPr>
        <p:spPr>
          <a:xfrm>
            <a:off x="1287714" y="2501595"/>
            <a:ext cx="360040" cy="369332"/>
          </a:xfrm>
          <a:prstGeom prst="rect">
            <a:avLst/>
          </a:prstGeom>
          <a:noFill/>
        </p:spPr>
        <p:txBody>
          <a:bodyPr wrap="square" rtlCol="0">
            <a:spAutoFit/>
          </a:bodyPr>
          <a:lstStyle/>
          <a:p>
            <a:pPr algn="ctr"/>
            <a:r>
              <a:rPr lang="en-GB" dirty="0"/>
              <a:t>1</a:t>
            </a:r>
          </a:p>
        </p:txBody>
      </p:sp>
      <p:sp>
        <p:nvSpPr>
          <p:cNvPr id="11" name="TextBox 10"/>
          <p:cNvSpPr txBox="1"/>
          <p:nvPr/>
        </p:nvSpPr>
        <p:spPr>
          <a:xfrm>
            <a:off x="1320048" y="3611398"/>
            <a:ext cx="360040" cy="369332"/>
          </a:xfrm>
          <a:prstGeom prst="rect">
            <a:avLst/>
          </a:prstGeom>
          <a:noFill/>
        </p:spPr>
        <p:txBody>
          <a:bodyPr wrap="square" rtlCol="0">
            <a:spAutoFit/>
          </a:bodyPr>
          <a:lstStyle/>
          <a:p>
            <a:pPr algn="ctr"/>
            <a:r>
              <a:rPr lang="en-GB" dirty="0"/>
              <a:t>2</a:t>
            </a:r>
          </a:p>
        </p:txBody>
      </p:sp>
      <p:pic>
        <p:nvPicPr>
          <p:cNvPr id="12" name="Picture 11">
            <a:hlinkClick r:id="rId6"/>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676420" y="4391927"/>
            <a:ext cx="879356" cy="879356"/>
          </a:xfrm>
          <a:prstGeom prst="rect">
            <a:avLst/>
          </a:prstGeom>
        </p:spPr>
      </p:pic>
      <p:sp>
        <p:nvSpPr>
          <p:cNvPr id="13" name="TextBox 12"/>
          <p:cNvSpPr txBox="1"/>
          <p:nvPr/>
        </p:nvSpPr>
        <p:spPr>
          <a:xfrm>
            <a:off x="2583484" y="4508439"/>
            <a:ext cx="6381003" cy="923330"/>
          </a:xfrm>
          <a:prstGeom prst="rect">
            <a:avLst/>
          </a:prstGeom>
          <a:noFill/>
        </p:spPr>
        <p:txBody>
          <a:bodyPr wrap="square" rtlCol="0">
            <a:spAutoFit/>
          </a:bodyPr>
          <a:lstStyle/>
          <a:p>
            <a:r>
              <a:rPr lang="en-GB" b="1" dirty="0"/>
              <a:t>Town &amp; County Planning Association (2021) </a:t>
            </a:r>
            <a:r>
              <a:rPr lang="en-GB" i="1" dirty="0"/>
              <a:t>20-Minute</a:t>
            </a:r>
          </a:p>
          <a:p>
            <a:r>
              <a:rPr lang="en-GB" i="1" dirty="0"/>
              <a:t>Neighbourhoods: Creating Healthier, Active, Prosperous Communities -An Introduction for Council Planners in England</a:t>
            </a:r>
          </a:p>
        </p:txBody>
      </p:sp>
      <p:pic>
        <p:nvPicPr>
          <p:cNvPr id="14" name="Picture 13"/>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2843808" y="5486187"/>
            <a:ext cx="782817" cy="782817"/>
          </a:xfrm>
          <a:prstGeom prst="rect">
            <a:avLst/>
          </a:prstGeom>
        </p:spPr>
      </p:pic>
      <p:sp>
        <p:nvSpPr>
          <p:cNvPr id="15" name="TextBox 14"/>
          <p:cNvSpPr txBox="1"/>
          <p:nvPr/>
        </p:nvSpPr>
        <p:spPr>
          <a:xfrm>
            <a:off x="3779912" y="5661248"/>
            <a:ext cx="5184576" cy="400110"/>
          </a:xfrm>
          <a:prstGeom prst="rect">
            <a:avLst/>
          </a:prstGeom>
          <a:noFill/>
        </p:spPr>
        <p:txBody>
          <a:bodyPr wrap="square" rtlCol="0">
            <a:spAutoFit/>
          </a:bodyPr>
          <a:lstStyle/>
          <a:p>
            <a:r>
              <a:rPr lang="en-GB" sz="2000" i="1" dirty="0"/>
              <a:t>What are your initial thoughts on this concept?</a:t>
            </a:r>
          </a:p>
        </p:txBody>
      </p:sp>
      <p:sp>
        <p:nvSpPr>
          <p:cNvPr id="3" name="TextBox 2"/>
          <p:cNvSpPr txBox="1"/>
          <p:nvPr/>
        </p:nvSpPr>
        <p:spPr>
          <a:xfrm>
            <a:off x="3563888" y="6269004"/>
            <a:ext cx="5517375" cy="369332"/>
          </a:xfrm>
          <a:prstGeom prst="rect">
            <a:avLst/>
          </a:prstGeom>
          <a:noFill/>
        </p:spPr>
        <p:txBody>
          <a:bodyPr wrap="square" rtlCol="0">
            <a:spAutoFit/>
          </a:bodyPr>
          <a:lstStyle/>
          <a:p>
            <a:r>
              <a:rPr lang="en-GB" b="1" dirty="0"/>
              <a:t>Be prepared to discuss this in our next Tutorial session</a:t>
            </a:r>
          </a:p>
        </p:txBody>
      </p:sp>
    </p:spTree>
    <p:extLst>
      <p:ext uri="{BB962C8B-B14F-4D97-AF65-F5344CB8AC3E}">
        <p14:creationId xmlns:p14="http://schemas.microsoft.com/office/powerpoint/2010/main" val="18871216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6"/>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8"/>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9"/>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2"/>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13"/>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14"/>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15"/>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7" grpId="0"/>
      <p:bldP spid="9" grpId="0"/>
      <p:bldP spid="10" grpId="0"/>
      <p:bldP spid="11" grpId="0"/>
      <p:bldP spid="13" grpId="0"/>
      <p:bldP spid="15" grpId="0"/>
      <p:bldP spid="3" grpId="0"/>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723037"/>
          </a:xfrm>
        </p:spPr>
        <p:txBody>
          <a:bodyPr>
            <a:normAutofit fontScale="90000"/>
          </a:bodyPr>
          <a:lstStyle/>
          <a:p>
            <a:r>
              <a:rPr lang="en-GB" b="1" dirty="0"/>
              <a:t>Sustainable Communities Examples</a:t>
            </a:r>
            <a:endParaRPr lang="en-US" dirty="0"/>
          </a:p>
        </p:txBody>
      </p:sp>
      <p:sp>
        <p:nvSpPr>
          <p:cNvPr id="4" name="TextBox 3">
            <a:extLst>
              <a:ext uri="{FF2B5EF4-FFF2-40B4-BE49-F238E27FC236}">
                <a16:creationId xmlns:a16="http://schemas.microsoft.com/office/drawing/2014/main" id="{4E9F78A6-FB4F-63CE-5A93-4C69718FBFDE}"/>
              </a:ext>
            </a:extLst>
          </p:cNvPr>
          <p:cNvSpPr txBox="1"/>
          <p:nvPr/>
        </p:nvSpPr>
        <p:spPr>
          <a:xfrm>
            <a:off x="189856" y="911677"/>
            <a:ext cx="8363272" cy="523220"/>
          </a:xfrm>
          <a:prstGeom prst="rect">
            <a:avLst/>
          </a:prstGeom>
          <a:noFill/>
        </p:spPr>
        <p:txBody>
          <a:bodyPr wrap="square" rtlCol="0">
            <a:spAutoFit/>
          </a:bodyPr>
          <a:lstStyle/>
          <a:p>
            <a:r>
              <a:rPr lang="en-GB" sz="2800" b="1" dirty="0"/>
              <a:t>20 Minute Neighbourhoods – Features</a:t>
            </a:r>
          </a:p>
        </p:txBody>
      </p:sp>
      <p:sp>
        <p:nvSpPr>
          <p:cNvPr id="8" name="TextBox 7">
            <a:extLst>
              <a:ext uri="{FF2B5EF4-FFF2-40B4-BE49-F238E27FC236}">
                <a16:creationId xmlns:a16="http://schemas.microsoft.com/office/drawing/2014/main" id="{3B7DFA53-FF49-0A49-BE98-AD961529BBAA}"/>
              </a:ext>
            </a:extLst>
          </p:cNvPr>
          <p:cNvSpPr txBox="1"/>
          <p:nvPr/>
        </p:nvSpPr>
        <p:spPr>
          <a:xfrm>
            <a:off x="3563888" y="6309320"/>
            <a:ext cx="5061248" cy="369332"/>
          </a:xfrm>
          <a:prstGeom prst="rect">
            <a:avLst/>
          </a:prstGeom>
          <a:noFill/>
        </p:spPr>
        <p:txBody>
          <a:bodyPr wrap="square" rtlCol="0">
            <a:spAutoFit/>
          </a:bodyPr>
          <a:lstStyle/>
          <a:p>
            <a:pPr algn="r"/>
            <a:r>
              <a:rPr lang="en-GB" sz="1800" dirty="0"/>
              <a:t>(TCPA, </a:t>
            </a:r>
            <a:r>
              <a:rPr lang="en-GB" dirty="0"/>
              <a:t>2021</a:t>
            </a:r>
            <a:r>
              <a:rPr lang="en-GB" sz="1800" dirty="0"/>
              <a:t>)</a:t>
            </a:r>
          </a:p>
        </p:txBody>
      </p:sp>
      <p:pic>
        <p:nvPicPr>
          <p:cNvPr id="7" name="Picture 6">
            <a:extLst>
              <a:ext uri="{FF2B5EF4-FFF2-40B4-BE49-F238E27FC236}">
                <a16:creationId xmlns:a16="http://schemas.microsoft.com/office/drawing/2014/main" id="{6CC90DFB-7EFA-78DC-67C7-7C9DDBF83F44}"/>
              </a:ext>
            </a:extLst>
          </p:cNvPr>
          <p:cNvPicPr>
            <a:picLocks noChangeAspect="1"/>
          </p:cNvPicPr>
          <p:nvPr/>
        </p:nvPicPr>
        <p:blipFill>
          <a:blip r:embed="rId2"/>
          <a:stretch>
            <a:fillRect/>
          </a:stretch>
        </p:blipFill>
        <p:spPr>
          <a:xfrm>
            <a:off x="1979712" y="1434897"/>
            <a:ext cx="5061248" cy="5027840"/>
          </a:xfrm>
          <a:prstGeom prst="rect">
            <a:avLst/>
          </a:prstGeom>
        </p:spPr>
      </p:pic>
    </p:spTree>
    <p:extLst>
      <p:ext uri="{BB962C8B-B14F-4D97-AF65-F5344CB8AC3E}">
        <p14:creationId xmlns:p14="http://schemas.microsoft.com/office/powerpoint/2010/main" val="28518713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723037"/>
          </a:xfrm>
        </p:spPr>
        <p:txBody>
          <a:bodyPr>
            <a:normAutofit fontScale="90000"/>
          </a:bodyPr>
          <a:lstStyle/>
          <a:p>
            <a:r>
              <a:rPr lang="en-GB" b="1" dirty="0"/>
              <a:t>Sustainable Urban Communities</a:t>
            </a:r>
            <a:endParaRPr lang="en-US" dirty="0"/>
          </a:p>
        </p:txBody>
      </p:sp>
      <p:sp>
        <p:nvSpPr>
          <p:cNvPr id="4" name="TextBox 3">
            <a:extLst>
              <a:ext uri="{FF2B5EF4-FFF2-40B4-BE49-F238E27FC236}">
                <a16:creationId xmlns:a16="http://schemas.microsoft.com/office/drawing/2014/main" id="{4E9F78A6-FB4F-63CE-5A93-4C69718FBFDE}"/>
              </a:ext>
            </a:extLst>
          </p:cNvPr>
          <p:cNvSpPr txBox="1"/>
          <p:nvPr/>
        </p:nvSpPr>
        <p:spPr>
          <a:xfrm>
            <a:off x="189856" y="911677"/>
            <a:ext cx="8363272" cy="523220"/>
          </a:xfrm>
          <a:prstGeom prst="rect">
            <a:avLst/>
          </a:prstGeom>
          <a:noFill/>
        </p:spPr>
        <p:txBody>
          <a:bodyPr wrap="square" rtlCol="0">
            <a:spAutoFit/>
          </a:bodyPr>
          <a:lstStyle/>
          <a:p>
            <a:r>
              <a:rPr lang="en-GB" sz="2800" b="1" dirty="0"/>
              <a:t>20 Minute Neighbourhoods – Features</a:t>
            </a:r>
          </a:p>
        </p:txBody>
      </p:sp>
      <p:sp>
        <p:nvSpPr>
          <p:cNvPr id="8" name="TextBox 7">
            <a:extLst>
              <a:ext uri="{FF2B5EF4-FFF2-40B4-BE49-F238E27FC236}">
                <a16:creationId xmlns:a16="http://schemas.microsoft.com/office/drawing/2014/main" id="{3B7DFA53-FF49-0A49-BE98-AD961529BBAA}"/>
              </a:ext>
            </a:extLst>
          </p:cNvPr>
          <p:cNvSpPr txBox="1"/>
          <p:nvPr/>
        </p:nvSpPr>
        <p:spPr>
          <a:xfrm>
            <a:off x="3563888" y="6309320"/>
            <a:ext cx="5061248" cy="369332"/>
          </a:xfrm>
          <a:prstGeom prst="rect">
            <a:avLst/>
          </a:prstGeom>
          <a:noFill/>
        </p:spPr>
        <p:txBody>
          <a:bodyPr wrap="square" rtlCol="0">
            <a:spAutoFit/>
          </a:bodyPr>
          <a:lstStyle/>
          <a:p>
            <a:pPr algn="r"/>
            <a:r>
              <a:rPr lang="en-GB" sz="1800" dirty="0"/>
              <a:t>(TCPA, </a:t>
            </a:r>
            <a:r>
              <a:rPr lang="en-GB" dirty="0"/>
              <a:t>2021</a:t>
            </a:r>
            <a:r>
              <a:rPr lang="en-GB" sz="1800" dirty="0"/>
              <a:t>)</a:t>
            </a:r>
          </a:p>
        </p:txBody>
      </p:sp>
      <p:sp>
        <p:nvSpPr>
          <p:cNvPr id="5" name="TextBox 4">
            <a:extLst>
              <a:ext uri="{FF2B5EF4-FFF2-40B4-BE49-F238E27FC236}">
                <a16:creationId xmlns:a16="http://schemas.microsoft.com/office/drawing/2014/main" id="{0EE4E930-95FC-16B7-5DC2-91E4353CF9F3}"/>
              </a:ext>
            </a:extLst>
          </p:cNvPr>
          <p:cNvSpPr txBox="1"/>
          <p:nvPr/>
        </p:nvSpPr>
        <p:spPr>
          <a:xfrm>
            <a:off x="647056" y="1691420"/>
            <a:ext cx="8496944" cy="4124206"/>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400" dirty="0"/>
              <a:t>2.1 Diverse and affordable homes </a:t>
            </a:r>
          </a:p>
          <a:p>
            <a:pPr marL="285750" indent="-285750">
              <a:spcBef>
                <a:spcPts val="600"/>
              </a:spcBef>
              <a:spcAft>
                <a:spcPts val="600"/>
              </a:spcAft>
              <a:buFont typeface="Arial" panose="020B0604020202020204" pitchFamily="34" charset="0"/>
              <a:buChar char="•"/>
            </a:pPr>
            <a:r>
              <a:rPr lang="en-GB" sz="2400" dirty="0"/>
              <a:t>2.2 Well connected paths, streets and spaces </a:t>
            </a:r>
          </a:p>
          <a:p>
            <a:pPr marL="285750" indent="-285750">
              <a:spcBef>
                <a:spcPts val="600"/>
              </a:spcBef>
              <a:spcAft>
                <a:spcPts val="600"/>
              </a:spcAft>
              <a:buFont typeface="Arial" panose="020B0604020202020204" pitchFamily="34" charset="0"/>
              <a:buChar char="•"/>
            </a:pPr>
            <a:r>
              <a:rPr lang="en-GB" sz="2400" dirty="0"/>
              <a:t>2.3 Schools at the heart of communities </a:t>
            </a:r>
          </a:p>
          <a:p>
            <a:pPr marL="285750" indent="-285750">
              <a:spcBef>
                <a:spcPts val="600"/>
              </a:spcBef>
              <a:spcAft>
                <a:spcPts val="600"/>
              </a:spcAft>
              <a:buFont typeface="Arial" panose="020B0604020202020204" pitchFamily="34" charset="0"/>
              <a:buChar char="•"/>
            </a:pPr>
            <a:r>
              <a:rPr lang="en-GB" sz="2400" dirty="0"/>
              <a:t>2.4 Good green spaces in the right places </a:t>
            </a:r>
          </a:p>
          <a:p>
            <a:pPr marL="285750" indent="-285750">
              <a:spcBef>
                <a:spcPts val="600"/>
              </a:spcBef>
              <a:spcAft>
                <a:spcPts val="600"/>
              </a:spcAft>
              <a:buFont typeface="Arial" panose="020B0604020202020204" pitchFamily="34" charset="0"/>
              <a:buChar char="•"/>
            </a:pPr>
            <a:r>
              <a:rPr lang="en-GB" sz="2400" dirty="0"/>
              <a:t>2.5 Local food production </a:t>
            </a:r>
          </a:p>
          <a:p>
            <a:pPr marL="285750" indent="-285750">
              <a:spcBef>
                <a:spcPts val="600"/>
              </a:spcBef>
              <a:spcAft>
                <a:spcPts val="600"/>
              </a:spcAft>
              <a:buFont typeface="Arial" panose="020B0604020202020204" pitchFamily="34" charset="0"/>
              <a:buChar char="•"/>
            </a:pPr>
            <a:r>
              <a:rPr lang="en-GB" sz="2400" dirty="0"/>
              <a:t>2.6 Keeping jobs and money local </a:t>
            </a:r>
          </a:p>
          <a:p>
            <a:pPr marL="285750" indent="-285750">
              <a:spcBef>
                <a:spcPts val="600"/>
              </a:spcBef>
              <a:spcAft>
                <a:spcPts val="600"/>
              </a:spcAft>
              <a:buFont typeface="Arial" panose="020B0604020202020204" pitchFamily="34" charset="0"/>
              <a:buChar char="•"/>
            </a:pPr>
            <a:r>
              <a:rPr lang="en-GB" sz="2400" dirty="0"/>
              <a:t>2.7 Community health and wellbeing facilities </a:t>
            </a:r>
          </a:p>
          <a:p>
            <a:pPr marL="285750" indent="-285750">
              <a:spcBef>
                <a:spcPts val="600"/>
              </a:spcBef>
              <a:spcAft>
                <a:spcPts val="600"/>
              </a:spcAft>
              <a:buFont typeface="Arial" panose="020B0604020202020204" pitchFamily="34" charset="0"/>
              <a:buChar char="•"/>
            </a:pPr>
            <a:r>
              <a:rPr lang="en-GB" sz="2400" dirty="0"/>
              <a:t>2.8 A place for all ages</a:t>
            </a:r>
            <a:endParaRPr lang="en-GB" sz="2200" dirty="0"/>
          </a:p>
        </p:txBody>
      </p:sp>
    </p:spTree>
    <p:extLst>
      <p:ext uri="{BB962C8B-B14F-4D97-AF65-F5344CB8AC3E}">
        <p14:creationId xmlns:p14="http://schemas.microsoft.com/office/powerpoint/2010/main" val="30083785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5">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723037"/>
          </a:xfrm>
        </p:spPr>
        <p:txBody>
          <a:bodyPr>
            <a:normAutofit fontScale="90000"/>
          </a:bodyPr>
          <a:lstStyle/>
          <a:p>
            <a:r>
              <a:rPr lang="en-GB" b="1" dirty="0"/>
              <a:t>Sustainable Urban Communities</a:t>
            </a:r>
            <a:endParaRPr lang="en-US" dirty="0"/>
          </a:p>
        </p:txBody>
      </p:sp>
      <p:sp>
        <p:nvSpPr>
          <p:cNvPr id="8" name="TextBox 7">
            <a:extLst>
              <a:ext uri="{FF2B5EF4-FFF2-40B4-BE49-F238E27FC236}">
                <a16:creationId xmlns:a16="http://schemas.microsoft.com/office/drawing/2014/main" id="{3B7DFA53-FF49-0A49-BE98-AD961529BBAA}"/>
              </a:ext>
            </a:extLst>
          </p:cNvPr>
          <p:cNvSpPr txBox="1"/>
          <p:nvPr/>
        </p:nvSpPr>
        <p:spPr>
          <a:xfrm>
            <a:off x="3563888" y="6309320"/>
            <a:ext cx="5061248" cy="369332"/>
          </a:xfrm>
          <a:prstGeom prst="rect">
            <a:avLst/>
          </a:prstGeom>
          <a:noFill/>
        </p:spPr>
        <p:txBody>
          <a:bodyPr wrap="square" rtlCol="0">
            <a:spAutoFit/>
          </a:bodyPr>
          <a:lstStyle/>
          <a:p>
            <a:pPr algn="r"/>
            <a:r>
              <a:rPr lang="en-GB" sz="1800" dirty="0"/>
              <a:t>(TCPA, </a:t>
            </a:r>
            <a:r>
              <a:rPr lang="en-GB" dirty="0"/>
              <a:t>2021</a:t>
            </a:r>
            <a:r>
              <a:rPr lang="en-GB" sz="1800" dirty="0"/>
              <a:t>)</a:t>
            </a:r>
          </a:p>
        </p:txBody>
      </p:sp>
      <p:sp>
        <p:nvSpPr>
          <p:cNvPr id="5" name="TextBox 4">
            <a:extLst>
              <a:ext uri="{FF2B5EF4-FFF2-40B4-BE49-F238E27FC236}">
                <a16:creationId xmlns:a16="http://schemas.microsoft.com/office/drawing/2014/main" id="{0EE4E930-95FC-16B7-5DC2-91E4353CF9F3}"/>
              </a:ext>
            </a:extLst>
          </p:cNvPr>
          <p:cNvSpPr txBox="1"/>
          <p:nvPr/>
        </p:nvSpPr>
        <p:spPr>
          <a:xfrm>
            <a:off x="189856" y="1706947"/>
            <a:ext cx="8496944" cy="4308872"/>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b="1" dirty="0"/>
              <a:t>Local businesses</a:t>
            </a:r>
            <a:r>
              <a:rPr lang="en-GB" dirty="0"/>
              <a:t>: Investment in better streets and public spaces for pedestrians can boost footfall and trading by up to 40%, and can help to reduce retail vacancy in high streets and town centres.</a:t>
            </a:r>
          </a:p>
          <a:p>
            <a:pPr marL="285750" indent="-285750">
              <a:spcBef>
                <a:spcPts val="600"/>
              </a:spcBef>
              <a:spcAft>
                <a:spcPts val="600"/>
              </a:spcAft>
              <a:buFont typeface="Arial" panose="020B0604020202020204" pitchFamily="34" charset="0"/>
              <a:buChar char="•"/>
            </a:pPr>
            <a:r>
              <a:rPr lang="en-GB" b="1" dirty="0"/>
              <a:t>Productivity</a:t>
            </a:r>
            <a:r>
              <a:rPr lang="en-GB" dirty="0"/>
              <a:t>: Walkable environments with highly connected street networks are more likely to make a positive contribution to labour productivity.</a:t>
            </a:r>
          </a:p>
          <a:p>
            <a:pPr marL="285750" indent="-285750">
              <a:spcBef>
                <a:spcPts val="600"/>
              </a:spcBef>
              <a:spcAft>
                <a:spcPts val="600"/>
              </a:spcAft>
              <a:buFont typeface="Arial" panose="020B0604020202020204" pitchFamily="34" charset="0"/>
              <a:buChar char="•"/>
            </a:pPr>
            <a:r>
              <a:rPr lang="en-GB" b="1" dirty="0"/>
              <a:t>New jobs</a:t>
            </a:r>
            <a:r>
              <a:rPr lang="en-GB" dirty="0"/>
              <a:t>: Keeping investment local through community wealth-building can develop the skills of local people and create stable, well paying jobs.</a:t>
            </a:r>
          </a:p>
          <a:p>
            <a:pPr marL="285750" indent="-285750">
              <a:spcBef>
                <a:spcPts val="600"/>
              </a:spcBef>
              <a:spcAft>
                <a:spcPts val="600"/>
              </a:spcAft>
              <a:buFont typeface="Arial" panose="020B0604020202020204" pitchFamily="34" charset="0"/>
              <a:buChar char="•"/>
            </a:pPr>
            <a:r>
              <a:rPr lang="en-GB" b="1" dirty="0"/>
              <a:t>Land value</a:t>
            </a:r>
            <a:r>
              <a:rPr lang="en-GB" dirty="0"/>
              <a:t>: Investment in better place-making can boost land values by up to 25%. Walkable environments sustain and increase their value because they are popular places in which to live and do business.</a:t>
            </a:r>
          </a:p>
          <a:p>
            <a:pPr marL="285750" indent="-285750">
              <a:spcBef>
                <a:spcPts val="600"/>
              </a:spcBef>
              <a:spcAft>
                <a:spcPts val="600"/>
              </a:spcAft>
              <a:buFont typeface="Arial" panose="020B0604020202020204" pitchFamily="34" charset="0"/>
              <a:buChar char="•"/>
            </a:pPr>
            <a:r>
              <a:rPr lang="en-GB" b="1" dirty="0"/>
              <a:t>Road congestion</a:t>
            </a:r>
            <a:r>
              <a:rPr lang="en-GB" dirty="0"/>
              <a:t>: 58% of car journeys made in England in 2018 were under five miles long and could have been made by walking or cycling. Making active travel safer and more inviting can help to minimise traffic and unproductive congestion.</a:t>
            </a:r>
          </a:p>
        </p:txBody>
      </p:sp>
      <p:sp>
        <p:nvSpPr>
          <p:cNvPr id="3" name="TextBox 2">
            <a:extLst>
              <a:ext uri="{FF2B5EF4-FFF2-40B4-BE49-F238E27FC236}">
                <a16:creationId xmlns:a16="http://schemas.microsoft.com/office/drawing/2014/main" id="{41A86074-B883-1DA3-B36E-9DF92F9D6C0B}"/>
              </a:ext>
            </a:extLst>
          </p:cNvPr>
          <p:cNvSpPr txBox="1"/>
          <p:nvPr/>
        </p:nvSpPr>
        <p:spPr>
          <a:xfrm>
            <a:off x="107504" y="971421"/>
            <a:ext cx="8064896" cy="461665"/>
          </a:xfrm>
          <a:prstGeom prst="rect">
            <a:avLst/>
          </a:prstGeom>
          <a:noFill/>
        </p:spPr>
        <p:txBody>
          <a:bodyPr wrap="square" rtlCol="0">
            <a:spAutoFit/>
          </a:bodyPr>
          <a:lstStyle/>
          <a:p>
            <a:r>
              <a:rPr lang="en-GB" sz="2400" b="1" dirty="0"/>
              <a:t>Economic benefits of 20-minute neighbourhoods</a:t>
            </a:r>
          </a:p>
        </p:txBody>
      </p:sp>
    </p:spTree>
    <p:extLst>
      <p:ext uri="{BB962C8B-B14F-4D97-AF65-F5344CB8AC3E}">
        <p14:creationId xmlns:p14="http://schemas.microsoft.com/office/powerpoint/2010/main" val="2127596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3" grpId="0"/>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723037"/>
          </a:xfrm>
        </p:spPr>
        <p:txBody>
          <a:bodyPr>
            <a:normAutofit fontScale="90000"/>
          </a:bodyPr>
          <a:lstStyle/>
          <a:p>
            <a:r>
              <a:rPr lang="en-GB" b="1" dirty="0"/>
              <a:t>Sustainable Urban Communities</a:t>
            </a:r>
            <a:endParaRPr lang="en-US" dirty="0"/>
          </a:p>
        </p:txBody>
      </p:sp>
      <p:sp>
        <p:nvSpPr>
          <p:cNvPr id="8" name="TextBox 7">
            <a:extLst>
              <a:ext uri="{FF2B5EF4-FFF2-40B4-BE49-F238E27FC236}">
                <a16:creationId xmlns:a16="http://schemas.microsoft.com/office/drawing/2014/main" id="{3B7DFA53-FF49-0A49-BE98-AD961529BBAA}"/>
              </a:ext>
            </a:extLst>
          </p:cNvPr>
          <p:cNvSpPr txBox="1"/>
          <p:nvPr/>
        </p:nvSpPr>
        <p:spPr>
          <a:xfrm>
            <a:off x="3563888" y="6309320"/>
            <a:ext cx="5061248" cy="369332"/>
          </a:xfrm>
          <a:prstGeom prst="rect">
            <a:avLst/>
          </a:prstGeom>
          <a:noFill/>
        </p:spPr>
        <p:txBody>
          <a:bodyPr wrap="square" rtlCol="0">
            <a:spAutoFit/>
          </a:bodyPr>
          <a:lstStyle/>
          <a:p>
            <a:pPr algn="r"/>
            <a:r>
              <a:rPr lang="en-GB" sz="1800" dirty="0"/>
              <a:t>(TCPA, </a:t>
            </a:r>
            <a:r>
              <a:rPr lang="en-GB" dirty="0"/>
              <a:t>2021</a:t>
            </a:r>
            <a:r>
              <a:rPr lang="en-GB" sz="1800" dirty="0"/>
              <a:t>)</a:t>
            </a:r>
          </a:p>
        </p:txBody>
      </p:sp>
      <p:sp>
        <p:nvSpPr>
          <p:cNvPr id="5" name="TextBox 4">
            <a:extLst>
              <a:ext uri="{FF2B5EF4-FFF2-40B4-BE49-F238E27FC236}">
                <a16:creationId xmlns:a16="http://schemas.microsoft.com/office/drawing/2014/main" id="{0EE4E930-95FC-16B7-5DC2-91E4353CF9F3}"/>
              </a:ext>
            </a:extLst>
          </p:cNvPr>
          <p:cNvSpPr txBox="1"/>
          <p:nvPr/>
        </p:nvSpPr>
        <p:spPr>
          <a:xfrm>
            <a:off x="210037" y="1499062"/>
            <a:ext cx="8496944" cy="4555093"/>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000" b="1" dirty="0"/>
              <a:t>Air quality</a:t>
            </a:r>
            <a:r>
              <a:rPr lang="en-GB" sz="2000" dirty="0"/>
              <a:t>: Poor air quality is the largest environmental risk to public health, and results in up to 36,000 deaths per year in the UK, with vehicle emissions the largest source of air pollution. Evidence is also emerging which shows that air pollution increases the number and severity of COVID-19 cases.</a:t>
            </a:r>
          </a:p>
          <a:p>
            <a:pPr marL="285750" indent="-285750">
              <a:spcBef>
                <a:spcPts val="600"/>
              </a:spcBef>
              <a:spcAft>
                <a:spcPts val="600"/>
              </a:spcAft>
              <a:buFont typeface="Arial" panose="020B0604020202020204" pitchFamily="34" charset="0"/>
              <a:buChar char="•"/>
            </a:pPr>
            <a:r>
              <a:rPr lang="en-GB" sz="2000" dirty="0"/>
              <a:t>National and local government can help to reduce air pollution by promoting a shift from private cars to active travel. Urban greening, such as the introduction of street trees, can also help to improve air quality.</a:t>
            </a:r>
          </a:p>
          <a:p>
            <a:pPr marL="285750" indent="-285750">
              <a:spcBef>
                <a:spcPts val="600"/>
              </a:spcBef>
              <a:spcAft>
                <a:spcPts val="600"/>
              </a:spcAft>
              <a:buFont typeface="Arial" panose="020B0604020202020204" pitchFamily="34" charset="0"/>
              <a:buChar char="•"/>
            </a:pPr>
            <a:r>
              <a:rPr lang="en-GB" sz="2000" b="1" dirty="0"/>
              <a:t>Climate resilience and mitigation</a:t>
            </a:r>
            <a:r>
              <a:rPr lang="en-GB" sz="2000" dirty="0"/>
              <a:t>: Road transport is a major source of both greenhouse gases and air pollutants, with around a fifth (21%) of UK greenhouse gas emissions coming from road transport in 2017.</a:t>
            </a:r>
          </a:p>
          <a:p>
            <a:pPr marL="285750" indent="-285750">
              <a:spcBef>
                <a:spcPts val="600"/>
              </a:spcBef>
              <a:spcAft>
                <a:spcPts val="600"/>
              </a:spcAft>
              <a:buFont typeface="Arial" panose="020B0604020202020204" pitchFamily="34" charset="0"/>
              <a:buChar char="•"/>
            </a:pPr>
            <a:r>
              <a:rPr lang="en-GB" sz="2000" dirty="0"/>
              <a:t>Walkable environments assist in climate change mitigation by reducing the reliance on fossil fuels for transportation, as well as by supporting climate resilience through mitigation of the urban heat island effect.</a:t>
            </a:r>
          </a:p>
        </p:txBody>
      </p:sp>
      <p:sp>
        <p:nvSpPr>
          <p:cNvPr id="3" name="TextBox 2">
            <a:extLst>
              <a:ext uri="{FF2B5EF4-FFF2-40B4-BE49-F238E27FC236}">
                <a16:creationId xmlns:a16="http://schemas.microsoft.com/office/drawing/2014/main" id="{41A86074-B883-1DA3-B36E-9DF92F9D6C0B}"/>
              </a:ext>
            </a:extLst>
          </p:cNvPr>
          <p:cNvSpPr txBox="1"/>
          <p:nvPr/>
        </p:nvSpPr>
        <p:spPr>
          <a:xfrm>
            <a:off x="107504" y="971421"/>
            <a:ext cx="8064896" cy="461665"/>
          </a:xfrm>
          <a:prstGeom prst="rect">
            <a:avLst/>
          </a:prstGeom>
          <a:noFill/>
        </p:spPr>
        <p:txBody>
          <a:bodyPr wrap="square" rtlCol="0">
            <a:spAutoFit/>
          </a:bodyPr>
          <a:lstStyle/>
          <a:p>
            <a:r>
              <a:rPr lang="en-GB" sz="2400" b="1" dirty="0"/>
              <a:t>Environmental benefits of 20-minute neighbourhoods</a:t>
            </a:r>
          </a:p>
        </p:txBody>
      </p:sp>
    </p:spTree>
    <p:extLst>
      <p:ext uri="{BB962C8B-B14F-4D97-AF65-F5344CB8AC3E}">
        <p14:creationId xmlns:p14="http://schemas.microsoft.com/office/powerpoint/2010/main" val="22525905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3" grpId="0"/>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723037"/>
          </a:xfrm>
        </p:spPr>
        <p:txBody>
          <a:bodyPr>
            <a:normAutofit fontScale="90000"/>
          </a:bodyPr>
          <a:lstStyle/>
          <a:p>
            <a:r>
              <a:rPr lang="en-GB" b="1" dirty="0"/>
              <a:t>Sustainable Urban Communities</a:t>
            </a:r>
            <a:endParaRPr lang="en-US" dirty="0"/>
          </a:p>
        </p:txBody>
      </p:sp>
      <p:sp>
        <p:nvSpPr>
          <p:cNvPr id="8" name="TextBox 7">
            <a:extLst>
              <a:ext uri="{FF2B5EF4-FFF2-40B4-BE49-F238E27FC236}">
                <a16:creationId xmlns:a16="http://schemas.microsoft.com/office/drawing/2014/main" id="{3B7DFA53-FF49-0A49-BE98-AD961529BBAA}"/>
              </a:ext>
            </a:extLst>
          </p:cNvPr>
          <p:cNvSpPr txBox="1"/>
          <p:nvPr/>
        </p:nvSpPr>
        <p:spPr>
          <a:xfrm>
            <a:off x="3563888" y="6309320"/>
            <a:ext cx="5061248" cy="369332"/>
          </a:xfrm>
          <a:prstGeom prst="rect">
            <a:avLst/>
          </a:prstGeom>
          <a:noFill/>
        </p:spPr>
        <p:txBody>
          <a:bodyPr wrap="square" rtlCol="0">
            <a:spAutoFit/>
          </a:bodyPr>
          <a:lstStyle/>
          <a:p>
            <a:pPr algn="r"/>
            <a:r>
              <a:rPr lang="en-GB" sz="1800" dirty="0"/>
              <a:t>(TCPA, </a:t>
            </a:r>
            <a:r>
              <a:rPr lang="en-GB" dirty="0"/>
              <a:t>2021</a:t>
            </a:r>
            <a:r>
              <a:rPr lang="en-GB" sz="1800" dirty="0"/>
              <a:t>)</a:t>
            </a:r>
          </a:p>
        </p:txBody>
      </p:sp>
      <p:sp>
        <p:nvSpPr>
          <p:cNvPr id="5" name="TextBox 4">
            <a:extLst>
              <a:ext uri="{FF2B5EF4-FFF2-40B4-BE49-F238E27FC236}">
                <a16:creationId xmlns:a16="http://schemas.microsoft.com/office/drawing/2014/main" id="{0EE4E930-95FC-16B7-5DC2-91E4353CF9F3}"/>
              </a:ext>
            </a:extLst>
          </p:cNvPr>
          <p:cNvSpPr txBox="1"/>
          <p:nvPr/>
        </p:nvSpPr>
        <p:spPr>
          <a:xfrm>
            <a:off x="170928" y="1700808"/>
            <a:ext cx="8496944" cy="2616101"/>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200" b="1" dirty="0"/>
              <a:t>Energy efficiency</a:t>
            </a:r>
            <a:r>
              <a:rPr lang="en-GB" sz="2200" dirty="0"/>
              <a:t>: Creating walkable environments provides opportunities to develop community district heating systems and zero-carbon homes, reducing the demand for non-sustainable sources of energy.</a:t>
            </a:r>
          </a:p>
          <a:p>
            <a:pPr marL="285750" indent="-285750">
              <a:spcBef>
                <a:spcPts val="600"/>
              </a:spcBef>
              <a:spcAft>
                <a:spcPts val="600"/>
              </a:spcAft>
              <a:buFont typeface="Arial" panose="020B0604020202020204" pitchFamily="34" charset="0"/>
              <a:buChar char="•"/>
            </a:pPr>
            <a:r>
              <a:rPr lang="en-GB" sz="2200" b="1" dirty="0"/>
              <a:t>Biodiversity</a:t>
            </a:r>
            <a:r>
              <a:rPr lang="en-GB" sz="2200" dirty="0"/>
              <a:t>: Planning for walkable environments offers opportunities to improve biodiversity, particularly when considering street connectivity and the movement of flora and fauna across landscapes.</a:t>
            </a:r>
          </a:p>
        </p:txBody>
      </p:sp>
      <p:sp>
        <p:nvSpPr>
          <p:cNvPr id="3" name="TextBox 2">
            <a:extLst>
              <a:ext uri="{FF2B5EF4-FFF2-40B4-BE49-F238E27FC236}">
                <a16:creationId xmlns:a16="http://schemas.microsoft.com/office/drawing/2014/main" id="{41A86074-B883-1DA3-B36E-9DF92F9D6C0B}"/>
              </a:ext>
            </a:extLst>
          </p:cNvPr>
          <p:cNvSpPr txBox="1"/>
          <p:nvPr/>
        </p:nvSpPr>
        <p:spPr>
          <a:xfrm>
            <a:off x="107504" y="971421"/>
            <a:ext cx="8064896" cy="461665"/>
          </a:xfrm>
          <a:prstGeom prst="rect">
            <a:avLst/>
          </a:prstGeom>
          <a:noFill/>
        </p:spPr>
        <p:txBody>
          <a:bodyPr wrap="square" rtlCol="0">
            <a:spAutoFit/>
          </a:bodyPr>
          <a:lstStyle/>
          <a:p>
            <a:r>
              <a:rPr lang="en-GB" sz="2400" b="1" dirty="0"/>
              <a:t>Environmental benefits of 20-minute neighbourhoods contd.</a:t>
            </a:r>
          </a:p>
        </p:txBody>
      </p:sp>
    </p:spTree>
    <p:extLst>
      <p:ext uri="{BB962C8B-B14F-4D97-AF65-F5344CB8AC3E}">
        <p14:creationId xmlns:p14="http://schemas.microsoft.com/office/powerpoint/2010/main" val="27299795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3" grpId="0"/>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723037"/>
          </a:xfrm>
        </p:spPr>
        <p:txBody>
          <a:bodyPr>
            <a:normAutofit fontScale="90000"/>
          </a:bodyPr>
          <a:lstStyle/>
          <a:p>
            <a:r>
              <a:rPr lang="en-GB" b="1" dirty="0"/>
              <a:t>Sustainable Urban Communities</a:t>
            </a:r>
            <a:endParaRPr lang="en-US" dirty="0"/>
          </a:p>
        </p:txBody>
      </p:sp>
      <p:sp>
        <p:nvSpPr>
          <p:cNvPr id="8" name="TextBox 7">
            <a:extLst>
              <a:ext uri="{FF2B5EF4-FFF2-40B4-BE49-F238E27FC236}">
                <a16:creationId xmlns:a16="http://schemas.microsoft.com/office/drawing/2014/main" id="{3B7DFA53-FF49-0A49-BE98-AD961529BBAA}"/>
              </a:ext>
            </a:extLst>
          </p:cNvPr>
          <p:cNvSpPr txBox="1"/>
          <p:nvPr/>
        </p:nvSpPr>
        <p:spPr>
          <a:xfrm>
            <a:off x="3563888" y="6309320"/>
            <a:ext cx="5061248" cy="369332"/>
          </a:xfrm>
          <a:prstGeom prst="rect">
            <a:avLst/>
          </a:prstGeom>
          <a:noFill/>
        </p:spPr>
        <p:txBody>
          <a:bodyPr wrap="square" rtlCol="0">
            <a:spAutoFit/>
          </a:bodyPr>
          <a:lstStyle/>
          <a:p>
            <a:pPr algn="r"/>
            <a:r>
              <a:rPr lang="en-GB" sz="1800" dirty="0"/>
              <a:t>(TCPA, </a:t>
            </a:r>
            <a:r>
              <a:rPr lang="en-GB" dirty="0"/>
              <a:t>2021</a:t>
            </a:r>
            <a:r>
              <a:rPr lang="en-GB" sz="1800" dirty="0"/>
              <a:t>)</a:t>
            </a:r>
          </a:p>
        </p:txBody>
      </p:sp>
      <p:sp>
        <p:nvSpPr>
          <p:cNvPr id="5" name="TextBox 4">
            <a:extLst>
              <a:ext uri="{FF2B5EF4-FFF2-40B4-BE49-F238E27FC236}">
                <a16:creationId xmlns:a16="http://schemas.microsoft.com/office/drawing/2014/main" id="{0EE4E930-95FC-16B7-5DC2-91E4353CF9F3}"/>
              </a:ext>
            </a:extLst>
          </p:cNvPr>
          <p:cNvSpPr txBox="1"/>
          <p:nvPr/>
        </p:nvSpPr>
        <p:spPr>
          <a:xfrm>
            <a:off x="158770" y="2120949"/>
            <a:ext cx="8826459" cy="2616101"/>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400" b="1" dirty="0"/>
              <a:t>Physical and mental health</a:t>
            </a:r>
            <a:r>
              <a:rPr lang="en-GB" sz="2400" dirty="0"/>
              <a:t>: The physical and mental health benefits of regular physical activity are well established.</a:t>
            </a:r>
          </a:p>
          <a:p>
            <a:pPr marL="285750" indent="-285750">
              <a:spcBef>
                <a:spcPts val="600"/>
              </a:spcBef>
              <a:spcAft>
                <a:spcPts val="600"/>
              </a:spcAft>
              <a:buFont typeface="Arial" panose="020B0604020202020204" pitchFamily="34" charset="0"/>
              <a:buChar char="•"/>
            </a:pPr>
            <a:r>
              <a:rPr lang="en-GB" sz="2400" dirty="0"/>
              <a:t>Time spent walking in green spaces contributes directly to mental health and recovery. </a:t>
            </a:r>
          </a:p>
          <a:p>
            <a:pPr marL="285750" indent="-285750">
              <a:spcBef>
                <a:spcPts val="600"/>
              </a:spcBef>
              <a:spcAft>
                <a:spcPts val="600"/>
              </a:spcAft>
              <a:buFont typeface="Arial" panose="020B0604020202020204" pitchFamily="34" charset="0"/>
              <a:buChar char="•"/>
            </a:pPr>
            <a:r>
              <a:rPr lang="en-GB" sz="2400" dirty="0"/>
              <a:t>Those who walk and cycle to work are at a reduced risk of early death or illness compared with those who commute by car.</a:t>
            </a:r>
          </a:p>
        </p:txBody>
      </p:sp>
      <p:sp>
        <p:nvSpPr>
          <p:cNvPr id="3" name="TextBox 2">
            <a:extLst>
              <a:ext uri="{FF2B5EF4-FFF2-40B4-BE49-F238E27FC236}">
                <a16:creationId xmlns:a16="http://schemas.microsoft.com/office/drawing/2014/main" id="{41A86074-B883-1DA3-B36E-9DF92F9D6C0B}"/>
              </a:ext>
            </a:extLst>
          </p:cNvPr>
          <p:cNvSpPr txBox="1"/>
          <p:nvPr/>
        </p:nvSpPr>
        <p:spPr>
          <a:xfrm>
            <a:off x="107504" y="971421"/>
            <a:ext cx="8064896" cy="461665"/>
          </a:xfrm>
          <a:prstGeom prst="rect">
            <a:avLst/>
          </a:prstGeom>
          <a:noFill/>
        </p:spPr>
        <p:txBody>
          <a:bodyPr wrap="square" rtlCol="0">
            <a:spAutoFit/>
          </a:bodyPr>
          <a:lstStyle/>
          <a:p>
            <a:r>
              <a:rPr lang="en-GB" sz="2400" b="1" dirty="0"/>
              <a:t>Health benefits of 20-minute neighbourhoods</a:t>
            </a:r>
          </a:p>
        </p:txBody>
      </p:sp>
    </p:spTree>
    <p:extLst>
      <p:ext uri="{BB962C8B-B14F-4D97-AF65-F5344CB8AC3E}">
        <p14:creationId xmlns:p14="http://schemas.microsoft.com/office/powerpoint/2010/main" val="21627923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3" grpId="0"/>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723037"/>
          </a:xfrm>
        </p:spPr>
        <p:txBody>
          <a:bodyPr>
            <a:normAutofit fontScale="90000"/>
          </a:bodyPr>
          <a:lstStyle/>
          <a:p>
            <a:r>
              <a:rPr lang="en-GB" b="1" dirty="0"/>
              <a:t>Sustainable Urban Communities</a:t>
            </a:r>
            <a:endParaRPr lang="en-US" dirty="0"/>
          </a:p>
        </p:txBody>
      </p:sp>
      <p:sp>
        <p:nvSpPr>
          <p:cNvPr id="8" name="TextBox 7">
            <a:extLst>
              <a:ext uri="{FF2B5EF4-FFF2-40B4-BE49-F238E27FC236}">
                <a16:creationId xmlns:a16="http://schemas.microsoft.com/office/drawing/2014/main" id="{3B7DFA53-FF49-0A49-BE98-AD961529BBAA}"/>
              </a:ext>
            </a:extLst>
          </p:cNvPr>
          <p:cNvSpPr txBox="1"/>
          <p:nvPr/>
        </p:nvSpPr>
        <p:spPr>
          <a:xfrm>
            <a:off x="3563888" y="6309320"/>
            <a:ext cx="5061248" cy="369332"/>
          </a:xfrm>
          <a:prstGeom prst="rect">
            <a:avLst/>
          </a:prstGeom>
          <a:noFill/>
        </p:spPr>
        <p:txBody>
          <a:bodyPr wrap="square" rtlCol="0">
            <a:spAutoFit/>
          </a:bodyPr>
          <a:lstStyle/>
          <a:p>
            <a:pPr algn="r"/>
            <a:r>
              <a:rPr lang="en-GB" sz="1800" dirty="0"/>
              <a:t>(TCPA, </a:t>
            </a:r>
            <a:r>
              <a:rPr lang="en-GB" dirty="0"/>
              <a:t>2021</a:t>
            </a:r>
            <a:r>
              <a:rPr lang="en-GB" sz="1800" dirty="0"/>
              <a:t>)</a:t>
            </a:r>
          </a:p>
        </p:txBody>
      </p:sp>
      <p:sp>
        <p:nvSpPr>
          <p:cNvPr id="5" name="TextBox 4">
            <a:extLst>
              <a:ext uri="{FF2B5EF4-FFF2-40B4-BE49-F238E27FC236}">
                <a16:creationId xmlns:a16="http://schemas.microsoft.com/office/drawing/2014/main" id="{0EE4E930-95FC-16B7-5DC2-91E4353CF9F3}"/>
              </a:ext>
            </a:extLst>
          </p:cNvPr>
          <p:cNvSpPr txBox="1"/>
          <p:nvPr/>
        </p:nvSpPr>
        <p:spPr>
          <a:xfrm>
            <a:off x="251520" y="1962437"/>
            <a:ext cx="8826459" cy="3262432"/>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200" b="1" dirty="0"/>
              <a:t>Healthcare costs</a:t>
            </a:r>
            <a:r>
              <a:rPr lang="en-GB" sz="2200" dirty="0"/>
              <a:t>: Physical inactivity is responsible for one in six deaths in the UK, and is estimated to cost the NHS up to £1 billion per annum.</a:t>
            </a:r>
          </a:p>
          <a:p>
            <a:pPr marL="285750" indent="-285750">
              <a:spcBef>
                <a:spcPts val="600"/>
              </a:spcBef>
              <a:spcAft>
                <a:spcPts val="600"/>
              </a:spcAft>
              <a:buFont typeface="Arial" panose="020B0604020202020204" pitchFamily="34" charset="0"/>
              <a:buChar char="•"/>
            </a:pPr>
            <a:r>
              <a:rPr lang="en-GB" sz="2200" dirty="0"/>
              <a:t>In England the economic and social costs of poor mental health amount to £105 billion a year.</a:t>
            </a:r>
          </a:p>
          <a:p>
            <a:pPr marL="285750" indent="-285750">
              <a:spcBef>
                <a:spcPts val="600"/>
              </a:spcBef>
              <a:spcAft>
                <a:spcPts val="600"/>
              </a:spcAft>
              <a:buFont typeface="Arial" panose="020B0604020202020204" pitchFamily="34" charset="0"/>
              <a:buChar char="•"/>
            </a:pPr>
            <a:r>
              <a:rPr lang="en-GB" sz="2200" dirty="0"/>
              <a:t>Encouraging people to become more active can improve physical and mental health, helping to relieve pressure on the NHS. </a:t>
            </a:r>
          </a:p>
          <a:p>
            <a:pPr marL="285750" indent="-285750">
              <a:spcBef>
                <a:spcPts val="600"/>
              </a:spcBef>
              <a:spcAft>
                <a:spcPts val="600"/>
              </a:spcAft>
              <a:buFont typeface="Arial" panose="020B0604020202020204" pitchFamily="34" charset="0"/>
              <a:buChar char="•"/>
            </a:pPr>
            <a:r>
              <a:rPr lang="en-GB" sz="2200" dirty="0"/>
              <a:t>Regular use of parks and green spaces saves the NHS £111 million each year, simply through a reduction in GP appointments.</a:t>
            </a:r>
          </a:p>
        </p:txBody>
      </p:sp>
      <p:sp>
        <p:nvSpPr>
          <p:cNvPr id="3" name="TextBox 2">
            <a:extLst>
              <a:ext uri="{FF2B5EF4-FFF2-40B4-BE49-F238E27FC236}">
                <a16:creationId xmlns:a16="http://schemas.microsoft.com/office/drawing/2014/main" id="{41A86074-B883-1DA3-B36E-9DF92F9D6C0B}"/>
              </a:ext>
            </a:extLst>
          </p:cNvPr>
          <p:cNvSpPr txBox="1"/>
          <p:nvPr/>
        </p:nvSpPr>
        <p:spPr>
          <a:xfrm>
            <a:off x="107504" y="971421"/>
            <a:ext cx="8064896" cy="461665"/>
          </a:xfrm>
          <a:prstGeom prst="rect">
            <a:avLst/>
          </a:prstGeom>
          <a:noFill/>
        </p:spPr>
        <p:txBody>
          <a:bodyPr wrap="square" rtlCol="0">
            <a:spAutoFit/>
          </a:bodyPr>
          <a:lstStyle/>
          <a:p>
            <a:r>
              <a:rPr lang="en-GB" sz="2400" b="1" dirty="0"/>
              <a:t>Health benefits of 20-minute neighbourhoods contd.</a:t>
            </a:r>
          </a:p>
        </p:txBody>
      </p:sp>
    </p:spTree>
    <p:extLst>
      <p:ext uri="{BB962C8B-B14F-4D97-AF65-F5344CB8AC3E}">
        <p14:creationId xmlns:p14="http://schemas.microsoft.com/office/powerpoint/2010/main" val="1837854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3" grpId="0"/>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723037"/>
          </a:xfrm>
        </p:spPr>
        <p:txBody>
          <a:bodyPr>
            <a:normAutofit fontScale="90000"/>
          </a:bodyPr>
          <a:lstStyle/>
          <a:p>
            <a:r>
              <a:rPr lang="en-GB" b="1" dirty="0"/>
              <a:t>Sustainable Urban Communities</a:t>
            </a:r>
            <a:endParaRPr lang="en-US" dirty="0"/>
          </a:p>
        </p:txBody>
      </p:sp>
      <p:sp>
        <p:nvSpPr>
          <p:cNvPr id="8" name="TextBox 7">
            <a:extLst>
              <a:ext uri="{FF2B5EF4-FFF2-40B4-BE49-F238E27FC236}">
                <a16:creationId xmlns:a16="http://schemas.microsoft.com/office/drawing/2014/main" id="{3B7DFA53-FF49-0A49-BE98-AD961529BBAA}"/>
              </a:ext>
            </a:extLst>
          </p:cNvPr>
          <p:cNvSpPr txBox="1"/>
          <p:nvPr/>
        </p:nvSpPr>
        <p:spPr>
          <a:xfrm>
            <a:off x="3563888" y="6309320"/>
            <a:ext cx="5061248" cy="369332"/>
          </a:xfrm>
          <a:prstGeom prst="rect">
            <a:avLst/>
          </a:prstGeom>
          <a:noFill/>
        </p:spPr>
        <p:txBody>
          <a:bodyPr wrap="square" rtlCol="0">
            <a:spAutoFit/>
          </a:bodyPr>
          <a:lstStyle/>
          <a:p>
            <a:pPr algn="r"/>
            <a:r>
              <a:rPr lang="en-GB" sz="1800" dirty="0"/>
              <a:t>(TCPA, </a:t>
            </a:r>
            <a:r>
              <a:rPr lang="en-GB" dirty="0"/>
              <a:t>2021</a:t>
            </a:r>
            <a:r>
              <a:rPr lang="en-GB" sz="1800" dirty="0"/>
              <a:t>)</a:t>
            </a:r>
          </a:p>
        </p:txBody>
      </p:sp>
      <p:sp>
        <p:nvSpPr>
          <p:cNvPr id="5" name="TextBox 4">
            <a:extLst>
              <a:ext uri="{FF2B5EF4-FFF2-40B4-BE49-F238E27FC236}">
                <a16:creationId xmlns:a16="http://schemas.microsoft.com/office/drawing/2014/main" id="{0EE4E930-95FC-16B7-5DC2-91E4353CF9F3}"/>
              </a:ext>
            </a:extLst>
          </p:cNvPr>
          <p:cNvSpPr txBox="1"/>
          <p:nvPr/>
        </p:nvSpPr>
        <p:spPr>
          <a:xfrm>
            <a:off x="158770" y="1484784"/>
            <a:ext cx="8826459" cy="4462760"/>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200" b="1" dirty="0"/>
              <a:t>Accessible healthcare</a:t>
            </a:r>
            <a:r>
              <a:rPr lang="en-GB" sz="2200" dirty="0"/>
              <a:t>: The NHS is increasingly trying to provide healthcare services close to where people live, thus reducing the need to travel to hospitals. ‘Health hubs’, or other local centres that bring together traditional healthcare services and voluntary groups, nurseries and libraries, can be co-located in high streets and other sites that already have good public transport links.</a:t>
            </a:r>
          </a:p>
          <a:p>
            <a:pPr marL="285750" indent="-285750">
              <a:spcBef>
                <a:spcPts val="600"/>
              </a:spcBef>
              <a:spcAft>
                <a:spcPts val="600"/>
              </a:spcAft>
              <a:buFont typeface="Arial" panose="020B0604020202020204" pitchFamily="34" charset="0"/>
              <a:buChar char="•"/>
            </a:pPr>
            <a:r>
              <a:rPr lang="en-GB" sz="2200" b="1" dirty="0"/>
              <a:t>Healthy Diet</a:t>
            </a:r>
            <a:r>
              <a:rPr lang="en-GB" sz="2200" dirty="0"/>
              <a:t>: Poor diet is associated with heart disease, stroke, cancers and type 2 diabetes, and people on lower incomes are more likely to suffer from these diet-related illnesses.</a:t>
            </a:r>
          </a:p>
          <a:p>
            <a:pPr marL="285750" indent="-285750">
              <a:spcBef>
                <a:spcPts val="600"/>
              </a:spcBef>
              <a:spcAft>
                <a:spcPts val="600"/>
              </a:spcAft>
              <a:buFont typeface="Arial" panose="020B0604020202020204" pitchFamily="34" charset="0"/>
              <a:buChar char="•"/>
            </a:pPr>
            <a:r>
              <a:rPr lang="en-GB" sz="2200" dirty="0"/>
              <a:t>Improving the local food environment in a walkable neighbourhood, through local food-growing, can enable people to access healthier options.</a:t>
            </a:r>
          </a:p>
        </p:txBody>
      </p:sp>
      <p:sp>
        <p:nvSpPr>
          <p:cNvPr id="3" name="TextBox 2">
            <a:extLst>
              <a:ext uri="{FF2B5EF4-FFF2-40B4-BE49-F238E27FC236}">
                <a16:creationId xmlns:a16="http://schemas.microsoft.com/office/drawing/2014/main" id="{41A86074-B883-1DA3-B36E-9DF92F9D6C0B}"/>
              </a:ext>
            </a:extLst>
          </p:cNvPr>
          <p:cNvSpPr txBox="1"/>
          <p:nvPr/>
        </p:nvSpPr>
        <p:spPr>
          <a:xfrm>
            <a:off x="107504" y="971421"/>
            <a:ext cx="8064896" cy="461665"/>
          </a:xfrm>
          <a:prstGeom prst="rect">
            <a:avLst/>
          </a:prstGeom>
          <a:noFill/>
        </p:spPr>
        <p:txBody>
          <a:bodyPr wrap="square" rtlCol="0">
            <a:spAutoFit/>
          </a:bodyPr>
          <a:lstStyle/>
          <a:p>
            <a:r>
              <a:rPr lang="en-GB" sz="2400" b="1" dirty="0"/>
              <a:t>Health benefits of 20-minute neighbourhoods contd.</a:t>
            </a:r>
          </a:p>
        </p:txBody>
      </p:sp>
    </p:spTree>
    <p:extLst>
      <p:ext uri="{BB962C8B-B14F-4D97-AF65-F5344CB8AC3E}">
        <p14:creationId xmlns:p14="http://schemas.microsoft.com/office/powerpoint/2010/main" val="28197677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3" grpId="0"/>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723037"/>
          </a:xfrm>
        </p:spPr>
        <p:txBody>
          <a:bodyPr>
            <a:normAutofit fontScale="90000"/>
          </a:bodyPr>
          <a:lstStyle/>
          <a:p>
            <a:r>
              <a:rPr lang="en-GB" b="1" dirty="0"/>
              <a:t>Sustainable Urban Communities</a:t>
            </a:r>
            <a:endParaRPr lang="en-US" dirty="0"/>
          </a:p>
        </p:txBody>
      </p:sp>
      <p:sp>
        <p:nvSpPr>
          <p:cNvPr id="8" name="TextBox 7">
            <a:extLst>
              <a:ext uri="{FF2B5EF4-FFF2-40B4-BE49-F238E27FC236}">
                <a16:creationId xmlns:a16="http://schemas.microsoft.com/office/drawing/2014/main" id="{3B7DFA53-FF49-0A49-BE98-AD961529BBAA}"/>
              </a:ext>
            </a:extLst>
          </p:cNvPr>
          <p:cNvSpPr txBox="1"/>
          <p:nvPr/>
        </p:nvSpPr>
        <p:spPr>
          <a:xfrm>
            <a:off x="3563888" y="6309320"/>
            <a:ext cx="5061248" cy="369332"/>
          </a:xfrm>
          <a:prstGeom prst="rect">
            <a:avLst/>
          </a:prstGeom>
          <a:noFill/>
        </p:spPr>
        <p:txBody>
          <a:bodyPr wrap="square" rtlCol="0">
            <a:spAutoFit/>
          </a:bodyPr>
          <a:lstStyle/>
          <a:p>
            <a:pPr algn="r"/>
            <a:r>
              <a:rPr lang="en-GB" sz="1800" dirty="0"/>
              <a:t>(TCPA, </a:t>
            </a:r>
            <a:r>
              <a:rPr lang="en-GB" dirty="0"/>
              <a:t>2021</a:t>
            </a:r>
            <a:r>
              <a:rPr lang="en-GB" sz="1800" dirty="0"/>
              <a:t>)</a:t>
            </a:r>
          </a:p>
        </p:txBody>
      </p:sp>
      <p:sp>
        <p:nvSpPr>
          <p:cNvPr id="5" name="TextBox 4">
            <a:extLst>
              <a:ext uri="{FF2B5EF4-FFF2-40B4-BE49-F238E27FC236}">
                <a16:creationId xmlns:a16="http://schemas.microsoft.com/office/drawing/2014/main" id="{0EE4E930-95FC-16B7-5DC2-91E4353CF9F3}"/>
              </a:ext>
            </a:extLst>
          </p:cNvPr>
          <p:cNvSpPr txBox="1"/>
          <p:nvPr/>
        </p:nvSpPr>
        <p:spPr>
          <a:xfrm>
            <a:off x="158770" y="1484784"/>
            <a:ext cx="8826459" cy="3447098"/>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200" b="1" dirty="0"/>
              <a:t>Sense of community</a:t>
            </a:r>
            <a:r>
              <a:rPr lang="en-GB" sz="2200" dirty="0"/>
              <a:t>: Living in a walkable environment can support a sense of community and improve social interaction, as residents are more likely to know their neighbours and trust others, participate politically, and be involved in the community.</a:t>
            </a:r>
          </a:p>
          <a:p>
            <a:pPr marL="285750" indent="-285750">
              <a:spcBef>
                <a:spcPts val="600"/>
              </a:spcBef>
              <a:spcAft>
                <a:spcPts val="600"/>
              </a:spcAft>
              <a:buFont typeface="Arial" panose="020B0604020202020204" pitchFamily="34" charset="0"/>
              <a:buChar char="•"/>
            </a:pPr>
            <a:r>
              <a:rPr lang="en-GB" sz="2200" b="1" dirty="0"/>
              <a:t>Safety</a:t>
            </a:r>
            <a:r>
              <a:rPr lang="en-GB" sz="2200" dirty="0"/>
              <a:t>: Increased pedestrian activity in public space can improve perceptions of safety through passive surveillance that naturally aids the prevention of crime, with more ‘eyes on the street’. </a:t>
            </a:r>
          </a:p>
          <a:p>
            <a:pPr marL="285750" indent="-285750">
              <a:spcBef>
                <a:spcPts val="600"/>
              </a:spcBef>
              <a:spcAft>
                <a:spcPts val="600"/>
              </a:spcAft>
              <a:buFont typeface="Arial" panose="020B0604020202020204" pitchFamily="34" charset="0"/>
              <a:buChar char="•"/>
            </a:pPr>
            <a:r>
              <a:rPr lang="en-GB" sz="2200" dirty="0"/>
              <a:t>Investment in safe streets can also reduce the number of traffic-related pedestrian injuries and deaths.</a:t>
            </a:r>
          </a:p>
        </p:txBody>
      </p:sp>
      <p:sp>
        <p:nvSpPr>
          <p:cNvPr id="3" name="TextBox 2">
            <a:extLst>
              <a:ext uri="{FF2B5EF4-FFF2-40B4-BE49-F238E27FC236}">
                <a16:creationId xmlns:a16="http://schemas.microsoft.com/office/drawing/2014/main" id="{41A86074-B883-1DA3-B36E-9DF92F9D6C0B}"/>
              </a:ext>
            </a:extLst>
          </p:cNvPr>
          <p:cNvSpPr txBox="1"/>
          <p:nvPr/>
        </p:nvSpPr>
        <p:spPr>
          <a:xfrm>
            <a:off x="107504" y="971421"/>
            <a:ext cx="8064896" cy="461665"/>
          </a:xfrm>
          <a:prstGeom prst="rect">
            <a:avLst/>
          </a:prstGeom>
          <a:noFill/>
        </p:spPr>
        <p:txBody>
          <a:bodyPr wrap="square" rtlCol="0">
            <a:spAutoFit/>
          </a:bodyPr>
          <a:lstStyle/>
          <a:p>
            <a:r>
              <a:rPr lang="en-GB" sz="2400" b="1" dirty="0"/>
              <a:t>Social benefits of 20-minute neighbourhoods</a:t>
            </a:r>
          </a:p>
        </p:txBody>
      </p:sp>
    </p:spTree>
    <p:extLst>
      <p:ext uri="{BB962C8B-B14F-4D97-AF65-F5344CB8AC3E}">
        <p14:creationId xmlns:p14="http://schemas.microsoft.com/office/powerpoint/2010/main" val="12711661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3" grpId="0"/>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723037"/>
          </a:xfrm>
        </p:spPr>
        <p:txBody>
          <a:bodyPr>
            <a:normAutofit fontScale="90000"/>
          </a:bodyPr>
          <a:lstStyle/>
          <a:p>
            <a:r>
              <a:rPr lang="en-GB" b="1" dirty="0"/>
              <a:t>Sustainable Urban Communities</a:t>
            </a:r>
            <a:endParaRPr lang="en-US" dirty="0"/>
          </a:p>
        </p:txBody>
      </p:sp>
      <p:sp>
        <p:nvSpPr>
          <p:cNvPr id="8" name="TextBox 7">
            <a:extLst>
              <a:ext uri="{FF2B5EF4-FFF2-40B4-BE49-F238E27FC236}">
                <a16:creationId xmlns:a16="http://schemas.microsoft.com/office/drawing/2014/main" id="{3B7DFA53-FF49-0A49-BE98-AD961529BBAA}"/>
              </a:ext>
            </a:extLst>
          </p:cNvPr>
          <p:cNvSpPr txBox="1"/>
          <p:nvPr/>
        </p:nvSpPr>
        <p:spPr>
          <a:xfrm>
            <a:off x="3563888" y="6309320"/>
            <a:ext cx="5061248" cy="369332"/>
          </a:xfrm>
          <a:prstGeom prst="rect">
            <a:avLst/>
          </a:prstGeom>
          <a:noFill/>
        </p:spPr>
        <p:txBody>
          <a:bodyPr wrap="square" rtlCol="0">
            <a:spAutoFit/>
          </a:bodyPr>
          <a:lstStyle/>
          <a:p>
            <a:pPr algn="r"/>
            <a:r>
              <a:rPr lang="en-GB" sz="1800" dirty="0"/>
              <a:t>(TCPA, </a:t>
            </a:r>
            <a:r>
              <a:rPr lang="en-GB" dirty="0"/>
              <a:t>2021</a:t>
            </a:r>
            <a:r>
              <a:rPr lang="en-GB" sz="1800" dirty="0"/>
              <a:t>)</a:t>
            </a:r>
          </a:p>
        </p:txBody>
      </p:sp>
      <p:sp>
        <p:nvSpPr>
          <p:cNvPr id="5" name="TextBox 4">
            <a:extLst>
              <a:ext uri="{FF2B5EF4-FFF2-40B4-BE49-F238E27FC236}">
                <a16:creationId xmlns:a16="http://schemas.microsoft.com/office/drawing/2014/main" id="{0EE4E930-95FC-16B7-5DC2-91E4353CF9F3}"/>
              </a:ext>
            </a:extLst>
          </p:cNvPr>
          <p:cNvSpPr txBox="1"/>
          <p:nvPr/>
        </p:nvSpPr>
        <p:spPr>
          <a:xfrm>
            <a:off x="158770" y="1484784"/>
            <a:ext cx="8826459" cy="2769989"/>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200" b="1" dirty="0"/>
              <a:t>Inclusiveness: </a:t>
            </a:r>
            <a:r>
              <a:rPr lang="en-GB" sz="2200" dirty="0"/>
              <a:t>Creating a well designed, more walkable environment provides opportunities to support inclusive design. </a:t>
            </a:r>
          </a:p>
          <a:p>
            <a:pPr marL="285750" indent="-285750">
              <a:spcBef>
                <a:spcPts val="600"/>
              </a:spcBef>
              <a:spcAft>
                <a:spcPts val="600"/>
              </a:spcAft>
              <a:buFont typeface="Arial" panose="020B0604020202020204" pitchFamily="34" charset="0"/>
              <a:buChar char="•"/>
            </a:pPr>
            <a:r>
              <a:rPr lang="en-GB" sz="2200" dirty="0"/>
              <a:t>Older people are more likely to engage in walking than in other forms of exercise, which can help to prevent ageing conditions such as arthritis, and </a:t>
            </a:r>
          </a:p>
          <a:p>
            <a:pPr marL="285750" indent="-285750">
              <a:spcBef>
                <a:spcPts val="600"/>
              </a:spcBef>
              <a:spcAft>
                <a:spcPts val="600"/>
              </a:spcAft>
              <a:buFont typeface="Arial" panose="020B0604020202020204" pitchFamily="34" charset="0"/>
              <a:buChar char="•"/>
            </a:pPr>
            <a:r>
              <a:rPr lang="en-GB" sz="2200" dirty="0"/>
              <a:t>Child-friendly streets allow for informal play and increased independence, which is important for child development</a:t>
            </a:r>
          </a:p>
        </p:txBody>
      </p:sp>
      <p:sp>
        <p:nvSpPr>
          <p:cNvPr id="3" name="TextBox 2">
            <a:extLst>
              <a:ext uri="{FF2B5EF4-FFF2-40B4-BE49-F238E27FC236}">
                <a16:creationId xmlns:a16="http://schemas.microsoft.com/office/drawing/2014/main" id="{41A86074-B883-1DA3-B36E-9DF92F9D6C0B}"/>
              </a:ext>
            </a:extLst>
          </p:cNvPr>
          <p:cNvSpPr txBox="1"/>
          <p:nvPr/>
        </p:nvSpPr>
        <p:spPr>
          <a:xfrm>
            <a:off x="107504" y="971421"/>
            <a:ext cx="8064896" cy="461665"/>
          </a:xfrm>
          <a:prstGeom prst="rect">
            <a:avLst/>
          </a:prstGeom>
          <a:noFill/>
        </p:spPr>
        <p:txBody>
          <a:bodyPr wrap="square" rtlCol="0">
            <a:spAutoFit/>
          </a:bodyPr>
          <a:lstStyle/>
          <a:p>
            <a:r>
              <a:rPr lang="en-GB" sz="2400" b="1" dirty="0"/>
              <a:t>Social benefits of 20-minute neighbourhoods contd.</a:t>
            </a:r>
          </a:p>
        </p:txBody>
      </p:sp>
    </p:spTree>
    <p:extLst>
      <p:ext uri="{BB962C8B-B14F-4D97-AF65-F5344CB8AC3E}">
        <p14:creationId xmlns:p14="http://schemas.microsoft.com/office/powerpoint/2010/main" val="36012095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3" grpId="0"/>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723037"/>
          </a:xfrm>
        </p:spPr>
        <p:txBody>
          <a:bodyPr>
            <a:normAutofit fontScale="90000"/>
          </a:bodyPr>
          <a:lstStyle/>
          <a:p>
            <a:r>
              <a:rPr lang="en-GB" b="1" dirty="0"/>
              <a:t>Sustainable Urban Communities</a:t>
            </a:r>
            <a:endParaRPr lang="en-US" dirty="0"/>
          </a:p>
        </p:txBody>
      </p:sp>
      <p:sp>
        <p:nvSpPr>
          <p:cNvPr id="4" name="TextBox 3">
            <a:extLst>
              <a:ext uri="{FF2B5EF4-FFF2-40B4-BE49-F238E27FC236}">
                <a16:creationId xmlns:a16="http://schemas.microsoft.com/office/drawing/2014/main" id="{4E9F78A6-FB4F-63CE-5A93-4C69718FBFDE}"/>
              </a:ext>
            </a:extLst>
          </p:cNvPr>
          <p:cNvSpPr txBox="1"/>
          <p:nvPr/>
        </p:nvSpPr>
        <p:spPr>
          <a:xfrm>
            <a:off x="323528" y="1052736"/>
            <a:ext cx="8363272" cy="523220"/>
          </a:xfrm>
          <a:prstGeom prst="rect">
            <a:avLst/>
          </a:prstGeom>
          <a:noFill/>
        </p:spPr>
        <p:txBody>
          <a:bodyPr wrap="square" rtlCol="0">
            <a:spAutoFit/>
          </a:bodyPr>
          <a:lstStyle/>
          <a:p>
            <a:r>
              <a:rPr lang="en-GB" sz="2800" b="1" dirty="0"/>
              <a:t>20 Minute Neighbourhoods– Additional Information</a:t>
            </a:r>
          </a:p>
        </p:txBody>
      </p:sp>
      <p:sp>
        <p:nvSpPr>
          <p:cNvPr id="11" name="TextBox 10">
            <a:extLst>
              <a:ext uri="{FF2B5EF4-FFF2-40B4-BE49-F238E27FC236}">
                <a16:creationId xmlns:a16="http://schemas.microsoft.com/office/drawing/2014/main" id="{F7C71427-60E8-F6AD-8766-F4A06D9397BC}"/>
              </a:ext>
            </a:extLst>
          </p:cNvPr>
          <p:cNvSpPr txBox="1"/>
          <p:nvPr/>
        </p:nvSpPr>
        <p:spPr>
          <a:xfrm>
            <a:off x="539552" y="1717015"/>
            <a:ext cx="8291264" cy="4647426"/>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1600" dirty="0">
                <a:solidFill>
                  <a:srgbClr val="3A3A3A"/>
                </a:solidFill>
                <a:latin typeface="Source Sans Pro" panose="020B0503030403020204" pitchFamily="34" charset="0"/>
              </a:rPr>
              <a:t>Future Generation Commission for Wales (2020) </a:t>
            </a:r>
            <a:r>
              <a:rPr lang="en-GB" sz="1600" i="1" dirty="0">
                <a:solidFill>
                  <a:srgbClr val="3A3A3A"/>
                </a:solidFill>
                <a:latin typeface="Source Sans Pro" panose="020B0503030403020204" pitchFamily="34" charset="0"/>
              </a:rPr>
              <a:t>How 20-minute neighbourhoods can help us fight the Climate Emergency and save our towns and cities</a:t>
            </a:r>
            <a:r>
              <a:rPr lang="en-GB" sz="1600" dirty="0">
                <a:solidFill>
                  <a:srgbClr val="3A3A3A"/>
                </a:solidFill>
                <a:latin typeface="Source Sans Pro" panose="020B0503030403020204" pitchFamily="34" charset="0"/>
              </a:rPr>
              <a:t> Available at: </a:t>
            </a:r>
            <a:r>
              <a:rPr lang="en-GB" sz="1600" dirty="0">
                <a:solidFill>
                  <a:srgbClr val="3A3A3A"/>
                </a:solidFill>
                <a:latin typeface="Source Sans Pro" panose="020B0503030403020204" pitchFamily="34" charset="0"/>
                <a:hlinkClick r:id="rId2"/>
              </a:rPr>
              <a:t>https://www.futuregenerations.wales/news/climate-week-how-20-minute-neighbourhoods-can-help-us-fight-the-climate-emergency-and-save-our-towns-and-cities/</a:t>
            </a:r>
            <a:r>
              <a:rPr lang="en-GB" sz="1600" dirty="0">
                <a:solidFill>
                  <a:srgbClr val="3A3A3A"/>
                </a:solidFill>
                <a:latin typeface="Source Sans Pro" panose="020B0503030403020204" pitchFamily="34" charset="0"/>
              </a:rPr>
              <a:t> [Accessed 20/03/2023]</a:t>
            </a:r>
            <a:endParaRPr lang="en-GB" sz="1600" i="1" dirty="0">
              <a:solidFill>
                <a:srgbClr val="3A3A3A"/>
              </a:solidFill>
              <a:latin typeface="Source Sans Pro" panose="020B0503030403020204" pitchFamily="34" charset="0"/>
            </a:endParaRPr>
          </a:p>
          <a:p>
            <a:pPr marL="285750" indent="-285750">
              <a:spcBef>
                <a:spcPts val="600"/>
              </a:spcBef>
              <a:spcAft>
                <a:spcPts val="600"/>
              </a:spcAft>
              <a:buFont typeface="Arial" panose="020B0604020202020204" pitchFamily="34" charset="0"/>
              <a:buChar char="•"/>
            </a:pPr>
            <a:r>
              <a:rPr lang="en-GB" sz="1600" dirty="0">
                <a:solidFill>
                  <a:srgbClr val="3A3A3A"/>
                </a:solidFill>
                <a:latin typeface="Source Sans Pro" panose="020B0503030403020204" pitchFamily="34" charset="0"/>
              </a:rPr>
              <a:t>O’ Gorman, S. and Dillon-Robinson, R. (2021) 20 Minute Neighbourhoods in a Scottish Context. Ramboll. Available at: </a:t>
            </a:r>
            <a:r>
              <a:rPr lang="en-GB" sz="1600" dirty="0">
                <a:solidFill>
                  <a:srgbClr val="3A3A3A"/>
                </a:solidFill>
                <a:latin typeface="Source Sans Pro" panose="020B0503030403020204" pitchFamily="34" charset="0"/>
                <a:hlinkClick r:id="rId3"/>
              </a:rPr>
              <a:t>https://doi.org/10.7488/era/80</a:t>
            </a:r>
            <a:r>
              <a:rPr lang="en-GB" sz="1600" dirty="0">
                <a:solidFill>
                  <a:srgbClr val="3A3A3A"/>
                </a:solidFill>
                <a:latin typeface="Source Sans Pro" panose="020B0503030403020204" pitchFamily="34" charset="0"/>
              </a:rPr>
              <a:t> [Accessed 20/03/2023]</a:t>
            </a:r>
          </a:p>
          <a:p>
            <a:pPr marL="285750" indent="-285750">
              <a:spcBef>
                <a:spcPts val="600"/>
              </a:spcBef>
              <a:spcAft>
                <a:spcPts val="600"/>
              </a:spcAft>
              <a:buFont typeface="Arial" panose="020B0604020202020204" pitchFamily="34" charset="0"/>
              <a:buChar char="•"/>
            </a:pPr>
            <a:r>
              <a:rPr lang="en-GB" sz="1600" dirty="0">
                <a:solidFill>
                  <a:srgbClr val="3A3A3A"/>
                </a:solidFill>
                <a:latin typeface="Source Sans Pro" panose="020B0503030403020204" pitchFamily="34" charset="0"/>
              </a:rPr>
              <a:t>Town &amp; County Planning Association (2021) 20-Minute Neighbourhoods: Creating Healthier, Active, Prosperous Communities - An Introduction for Council Planners in England Available at : </a:t>
            </a:r>
            <a:r>
              <a:rPr lang="en-GB" sz="1600" dirty="0">
                <a:solidFill>
                  <a:srgbClr val="3A3A3A"/>
                </a:solidFill>
                <a:latin typeface="Source Sans Pro" panose="020B0503030403020204" pitchFamily="34" charset="0"/>
                <a:hlinkClick r:id="rId4"/>
              </a:rPr>
              <a:t>https://tcpa.org.uk/wp-content/uploads/2021/11/final_20mnguide-compressed.pdf</a:t>
            </a:r>
            <a:r>
              <a:rPr lang="en-GB" sz="1600" dirty="0">
                <a:solidFill>
                  <a:srgbClr val="3A3A3A"/>
                </a:solidFill>
                <a:latin typeface="Source Sans Pro" panose="020B0503030403020204" pitchFamily="34" charset="0"/>
              </a:rPr>
              <a:t>  [Accessed 20/03/2023]</a:t>
            </a:r>
          </a:p>
          <a:p>
            <a:pPr marL="285750" indent="-285750">
              <a:spcBef>
                <a:spcPts val="600"/>
              </a:spcBef>
              <a:spcAft>
                <a:spcPts val="600"/>
              </a:spcAft>
              <a:buFont typeface="Arial" panose="020B0604020202020204" pitchFamily="34" charset="0"/>
              <a:buChar char="•"/>
            </a:pPr>
            <a:r>
              <a:rPr lang="en-GB" sz="1600" b="0" i="0" dirty="0">
                <a:solidFill>
                  <a:srgbClr val="3A3A3A"/>
                </a:solidFill>
                <a:effectLst/>
                <a:latin typeface="Source Sans Pro" panose="020B0503030403020204" pitchFamily="34" charset="0"/>
              </a:rPr>
              <a:t>Van </a:t>
            </a:r>
            <a:r>
              <a:rPr lang="en-GB" sz="1600" b="0" i="0" dirty="0" err="1">
                <a:solidFill>
                  <a:srgbClr val="3A3A3A"/>
                </a:solidFill>
                <a:effectLst/>
                <a:latin typeface="Source Sans Pro" panose="020B0503030403020204" pitchFamily="34" charset="0"/>
              </a:rPr>
              <a:t>Holle</a:t>
            </a:r>
            <a:r>
              <a:rPr lang="en-GB" sz="1600" b="0" i="0" dirty="0">
                <a:solidFill>
                  <a:srgbClr val="3A3A3A"/>
                </a:solidFill>
                <a:effectLst/>
                <a:latin typeface="Source Sans Pro" panose="020B0503030403020204" pitchFamily="34" charset="0"/>
              </a:rPr>
              <a:t>, V. </a:t>
            </a:r>
            <a:r>
              <a:rPr lang="en-GB" sz="1600" b="0" i="1" dirty="0">
                <a:solidFill>
                  <a:srgbClr val="3A3A3A"/>
                </a:solidFill>
                <a:effectLst/>
                <a:latin typeface="Source Sans Pro" panose="020B0503030403020204" pitchFamily="34" charset="0"/>
              </a:rPr>
              <a:t>et al.</a:t>
            </a:r>
            <a:r>
              <a:rPr lang="en-GB" sz="1600" b="0" i="0" dirty="0">
                <a:solidFill>
                  <a:srgbClr val="3A3A3A"/>
                </a:solidFill>
                <a:effectLst/>
                <a:latin typeface="Source Sans Pro" panose="020B0503030403020204" pitchFamily="34" charset="0"/>
              </a:rPr>
              <a:t> (2014) ‘Relationship between </a:t>
            </a:r>
            <a:r>
              <a:rPr lang="en-GB" sz="1600" b="0" i="0" dirty="0" err="1">
                <a:solidFill>
                  <a:srgbClr val="3A3A3A"/>
                </a:solidFill>
                <a:effectLst/>
                <a:latin typeface="Source Sans Pro" panose="020B0503030403020204" pitchFamily="34" charset="0"/>
              </a:rPr>
              <a:t>neighborhood</a:t>
            </a:r>
            <a:r>
              <a:rPr lang="en-GB" sz="1600" b="0" i="0" dirty="0">
                <a:solidFill>
                  <a:srgbClr val="3A3A3A"/>
                </a:solidFill>
                <a:effectLst/>
                <a:latin typeface="Source Sans Pro" panose="020B0503030403020204" pitchFamily="34" charset="0"/>
              </a:rPr>
              <a:t> walkability and older adults’ physical activity: results from the Belgian Environmental Physical Activity Study in Seniors (BEPAS Seniors)’, </a:t>
            </a:r>
            <a:r>
              <a:rPr lang="en-GB" sz="1600" b="0" i="1" dirty="0">
                <a:solidFill>
                  <a:srgbClr val="3A3A3A"/>
                </a:solidFill>
                <a:effectLst/>
                <a:latin typeface="Source Sans Pro" panose="020B0503030403020204" pitchFamily="34" charset="0"/>
              </a:rPr>
              <a:t>The international journal of </a:t>
            </a:r>
            <a:r>
              <a:rPr lang="en-GB" sz="1600" b="0" i="1" dirty="0" err="1">
                <a:solidFill>
                  <a:srgbClr val="3A3A3A"/>
                </a:solidFill>
                <a:effectLst/>
                <a:latin typeface="Source Sans Pro" panose="020B0503030403020204" pitchFamily="34" charset="0"/>
              </a:rPr>
              <a:t>behavioral</a:t>
            </a:r>
            <a:r>
              <a:rPr lang="en-GB" sz="1600" b="0" i="1" dirty="0">
                <a:solidFill>
                  <a:srgbClr val="3A3A3A"/>
                </a:solidFill>
                <a:effectLst/>
                <a:latin typeface="Source Sans Pro" panose="020B0503030403020204" pitchFamily="34" charset="0"/>
              </a:rPr>
              <a:t> nutrition and physical activity</a:t>
            </a:r>
            <a:r>
              <a:rPr lang="en-GB" sz="1600" b="0" i="0" dirty="0">
                <a:solidFill>
                  <a:srgbClr val="3A3A3A"/>
                </a:solidFill>
                <a:effectLst/>
                <a:latin typeface="Source Sans Pro" panose="020B0503030403020204" pitchFamily="34" charset="0"/>
              </a:rPr>
              <a:t>, 11(1), pp. 110–110. Available at: </a:t>
            </a:r>
            <a:r>
              <a:rPr lang="en-GB" sz="1600" b="0" i="0" dirty="0">
                <a:solidFill>
                  <a:srgbClr val="3A3A3A"/>
                </a:solidFill>
                <a:effectLst/>
                <a:latin typeface="Source Sans Pro" panose="020B0503030403020204" pitchFamily="34" charset="0"/>
                <a:hlinkClick r:id="rId5"/>
              </a:rPr>
              <a:t>https://doi.org/10.1186/s12966-014-0110-3</a:t>
            </a:r>
            <a:r>
              <a:rPr lang="en-GB" sz="1600" b="0" i="0" dirty="0">
                <a:solidFill>
                  <a:srgbClr val="3A3A3A"/>
                </a:solidFill>
                <a:effectLst/>
                <a:latin typeface="Source Sans Pro" panose="020B0503030403020204" pitchFamily="34" charset="0"/>
              </a:rPr>
              <a:t> </a:t>
            </a:r>
            <a:r>
              <a:rPr lang="en-GB" sz="1600" dirty="0">
                <a:solidFill>
                  <a:srgbClr val="3A3A3A"/>
                </a:solidFill>
                <a:latin typeface="Source Sans Pro" panose="020B0503030403020204" pitchFamily="34" charset="0"/>
              </a:rPr>
              <a:t>[Accessed 20/03/2023]</a:t>
            </a:r>
          </a:p>
          <a:p>
            <a:pPr marL="285750" indent="-285750">
              <a:spcBef>
                <a:spcPts val="600"/>
              </a:spcBef>
              <a:spcAft>
                <a:spcPts val="600"/>
              </a:spcAft>
              <a:buFont typeface="Arial" panose="020B0604020202020204" pitchFamily="34" charset="0"/>
              <a:buChar char="•"/>
            </a:pPr>
            <a:endParaRPr lang="en-GB" sz="1600" dirty="0">
              <a:solidFill>
                <a:srgbClr val="3A3A3A"/>
              </a:solidFill>
              <a:latin typeface="Source Sans Pro" panose="020B0503030403020204" pitchFamily="34" charset="0"/>
            </a:endParaRPr>
          </a:p>
        </p:txBody>
      </p:sp>
    </p:spTree>
    <p:extLst>
      <p:ext uri="{BB962C8B-B14F-4D97-AF65-F5344CB8AC3E}">
        <p14:creationId xmlns:p14="http://schemas.microsoft.com/office/powerpoint/2010/main" val="1337516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build="p"/>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319C4D1-15DF-600B-BD97-59DF44BA3438}"/>
              </a:ext>
            </a:extLst>
          </p:cNvPr>
          <p:cNvSpPr txBox="1"/>
          <p:nvPr/>
        </p:nvSpPr>
        <p:spPr>
          <a:xfrm>
            <a:off x="1259632" y="1268760"/>
            <a:ext cx="6552728" cy="1938992"/>
          </a:xfrm>
          <a:prstGeom prst="rect">
            <a:avLst/>
          </a:prstGeom>
          <a:noFill/>
        </p:spPr>
        <p:txBody>
          <a:bodyPr wrap="square" rtlCol="0">
            <a:spAutoFit/>
          </a:bodyPr>
          <a:lstStyle/>
          <a:p>
            <a:pPr algn="ctr"/>
            <a:r>
              <a:rPr lang="en-GB" sz="4000" b="1" i="1" dirty="0"/>
              <a:t>Can you identify any links to the theories of Sustainability that we looked at in Theme 2?</a:t>
            </a:r>
          </a:p>
        </p:txBody>
      </p:sp>
      <p:pic>
        <p:nvPicPr>
          <p:cNvPr id="3" name="Picture 2" descr="Icon&#10;&#10;Description automatically generated">
            <a:extLst>
              <a:ext uri="{FF2B5EF4-FFF2-40B4-BE49-F238E27FC236}">
                <a16:creationId xmlns:a16="http://schemas.microsoft.com/office/drawing/2014/main" id="{A3785235-E1C7-B376-F0D0-A040750F120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96515" y="3429000"/>
            <a:ext cx="2078961" cy="2078961"/>
          </a:xfrm>
          <a:prstGeom prst="rect">
            <a:avLst/>
          </a:prstGeom>
        </p:spPr>
      </p:pic>
    </p:spTree>
    <p:extLst>
      <p:ext uri="{BB962C8B-B14F-4D97-AF65-F5344CB8AC3E}">
        <p14:creationId xmlns:p14="http://schemas.microsoft.com/office/powerpoint/2010/main" val="2379825123"/>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F227F80-16DF-9A84-8F5A-3305B969E816}"/>
              </a:ext>
            </a:extLst>
          </p:cNvPr>
          <p:cNvSpPr txBox="1"/>
          <p:nvPr/>
        </p:nvSpPr>
        <p:spPr>
          <a:xfrm>
            <a:off x="1223628" y="2348880"/>
            <a:ext cx="6696744" cy="954107"/>
          </a:xfrm>
          <a:prstGeom prst="rect">
            <a:avLst/>
          </a:prstGeom>
          <a:noFill/>
        </p:spPr>
        <p:txBody>
          <a:bodyPr wrap="square" rtlCol="0">
            <a:spAutoFit/>
          </a:bodyPr>
          <a:lstStyle/>
          <a:p>
            <a:pPr algn="ctr"/>
            <a:r>
              <a:rPr lang="en-GB" sz="2800" b="1" i="1" dirty="0"/>
              <a:t>How does this approach apply to rural communities?</a:t>
            </a:r>
          </a:p>
        </p:txBody>
      </p:sp>
      <p:sp>
        <p:nvSpPr>
          <p:cNvPr id="3" name="TextBox 2">
            <a:extLst>
              <a:ext uri="{FF2B5EF4-FFF2-40B4-BE49-F238E27FC236}">
                <a16:creationId xmlns:a16="http://schemas.microsoft.com/office/drawing/2014/main" id="{19A9E5E5-9BAF-BDA0-963F-E9CC4BAFB52B}"/>
              </a:ext>
            </a:extLst>
          </p:cNvPr>
          <p:cNvSpPr txBox="1"/>
          <p:nvPr/>
        </p:nvSpPr>
        <p:spPr>
          <a:xfrm>
            <a:off x="1187624" y="332656"/>
            <a:ext cx="6552728" cy="707886"/>
          </a:xfrm>
          <a:prstGeom prst="rect">
            <a:avLst/>
          </a:prstGeom>
          <a:noFill/>
        </p:spPr>
        <p:txBody>
          <a:bodyPr wrap="square" rtlCol="0">
            <a:spAutoFit/>
          </a:bodyPr>
          <a:lstStyle/>
          <a:p>
            <a:pPr algn="ctr"/>
            <a:r>
              <a:rPr lang="en-GB" sz="4000" b="1" dirty="0"/>
              <a:t>Critical Thinking Question</a:t>
            </a:r>
          </a:p>
        </p:txBody>
      </p:sp>
      <p:pic>
        <p:nvPicPr>
          <p:cNvPr id="4" name="Picture 3" descr="Icon&#10;&#10;Description automatically generated">
            <a:extLst>
              <a:ext uri="{FF2B5EF4-FFF2-40B4-BE49-F238E27FC236}">
                <a16:creationId xmlns:a16="http://schemas.microsoft.com/office/drawing/2014/main" id="{B7A9F58A-0477-B101-7A1E-FE7D72A2322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96515" y="3429000"/>
            <a:ext cx="2078961" cy="2078961"/>
          </a:xfrm>
          <a:prstGeom prst="rect">
            <a:avLst/>
          </a:prstGeom>
        </p:spPr>
      </p:pic>
    </p:spTree>
    <p:extLst>
      <p:ext uri="{BB962C8B-B14F-4D97-AF65-F5344CB8AC3E}">
        <p14:creationId xmlns:p14="http://schemas.microsoft.com/office/powerpoint/2010/main" val="3582031187"/>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CDE4584-092A-9ED8-4263-876799A6600D}"/>
              </a:ext>
            </a:extLst>
          </p:cNvPr>
          <p:cNvSpPr txBox="1"/>
          <p:nvPr/>
        </p:nvSpPr>
        <p:spPr>
          <a:xfrm>
            <a:off x="395536" y="1052736"/>
            <a:ext cx="7920880" cy="4431983"/>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800" dirty="0"/>
              <a:t>Transition Towns, Liveable Cities and 20 Minute neighbourhoods are all focused on sustainability in an urban setting</a:t>
            </a:r>
          </a:p>
          <a:p>
            <a:pPr marL="457200" indent="-457200">
              <a:spcBef>
                <a:spcPts val="600"/>
              </a:spcBef>
              <a:spcAft>
                <a:spcPts val="600"/>
              </a:spcAft>
              <a:buFont typeface="Arial" panose="020B0604020202020204" pitchFamily="34" charset="0"/>
              <a:buChar char="•"/>
            </a:pPr>
            <a:r>
              <a:rPr lang="en-GB" sz="2800" dirty="0"/>
              <a:t> We will now turn to look at some approaches that are focused on rural communities</a:t>
            </a:r>
          </a:p>
          <a:p>
            <a:pPr marL="457200" indent="-457200">
              <a:spcBef>
                <a:spcPts val="600"/>
              </a:spcBef>
              <a:spcAft>
                <a:spcPts val="600"/>
              </a:spcAft>
              <a:buFont typeface="Arial" panose="020B0604020202020204" pitchFamily="34" charset="0"/>
              <a:buChar char="•"/>
            </a:pPr>
            <a:r>
              <a:rPr lang="en-GB" sz="2800" dirty="0"/>
              <a:t>Once again, it should be noted that we cannot look at them in any detail</a:t>
            </a:r>
          </a:p>
          <a:p>
            <a:pPr marL="457200" indent="-457200">
              <a:spcBef>
                <a:spcPts val="600"/>
              </a:spcBef>
              <a:spcAft>
                <a:spcPts val="600"/>
              </a:spcAft>
              <a:buFont typeface="Arial" panose="020B0604020202020204" pitchFamily="34" charset="0"/>
              <a:buChar char="•"/>
            </a:pPr>
            <a:r>
              <a:rPr lang="en-GB" sz="2800" dirty="0"/>
              <a:t>If this aspect interests you then please focus on this in your independent study. </a:t>
            </a:r>
          </a:p>
        </p:txBody>
      </p:sp>
    </p:spTree>
    <p:extLst>
      <p:ext uri="{BB962C8B-B14F-4D97-AF65-F5344CB8AC3E}">
        <p14:creationId xmlns:p14="http://schemas.microsoft.com/office/powerpoint/2010/main" val="38816938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723037"/>
          </a:xfrm>
        </p:spPr>
        <p:txBody>
          <a:bodyPr>
            <a:normAutofit fontScale="90000"/>
          </a:bodyPr>
          <a:lstStyle/>
          <a:p>
            <a:r>
              <a:rPr lang="en-GB" b="1" dirty="0"/>
              <a:t>Sustainable Rural Communities</a:t>
            </a:r>
            <a:endParaRPr lang="en-US" dirty="0"/>
          </a:p>
        </p:txBody>
      </p:sp>
      <p:sp>
        <p:nvSpPr>
          <p:cNvPr id="4" name="TextBox 3">
            <a:extLst>
              <a:ext uri="{FF2B5EF4-FFF2-40B4-BE49-F238E27FC236}">
                <a16:creationId xmlns:a16="http://schemas.microsoft.com/office/drawing/2014/main" id="{4E9F78A6-FB4F-63CE-5A93-4C69718FBFDE}"/>
              </a:ext>
            </a:extLst>
          </p:cNvPr>
          <p:cNvSpPr txBox="1"/>
          <p:nvPr/>
        </p:nvSpPr>
        <p:spPr>
          <a:xfrm>
            <a:off x="323528" y="1052736"/>
            <a:ext cx="4968552" cy="523220"/>
          </a:xfrm>
          <a:prstGeom prst="rect">
            <a:avLst/>
          </a:prstGeom>
          <a:noFill/>
        </p:spPr>
        <p:txBody>
          <a:bodyPr wrap="square" rtlCol="0">
            <a:spAutoFit/>
          </a:bodyPr>
          <a:lstStyle/>
          <a:p>
            <a:r>
              <a:rPr lang="en-GB" sz="2800" b="1" dirty="0"/>
              <a:t>One Planet Living</a:t>
            </a:r>
          </a:p>
        </p:txBody>
      </p:sp>
      <p:pic>
        <p:nvPicPr>
          <p:cNvPr id="3" name="Picture 2" descr="One Planet Council">
            <a:hlinkClick r:id="rId2"/>
            <a:extLst>
              <a:ext uri="{FF2B5EF4-FFF2-40B4-BE49-F238E27FC236}">
                <a16:creationId xmlns:a16="http://schemas.microsoft.com/office/drawing/2014/main" id="{119115E3-93ED-3D56-571F-789FE5475D4B}"/>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807804" y="1717015"/>
            <a:ext cx="3035296" cy="791288"/>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Icon&#10;&#10;Description automatically generated">
            <a:hlinkClick r:id="rId4"/>
            <a:extLst>
              <a:ext uri="{FF2B5EF4-FFF2-40B4-BE49-F238E27FC236}">
                <a16:creationId xmlns:a16="http://schemas.microsoft.com/office/drawing/2014/main" id="{503DC276-B8B5-B513-820B-E4710C0DD167}"/>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275856" y="3678697"/>
            <a:ext cx="1757290" cy="1853580"/>
          </a:xfrm>
          <a:prstGeom prst="rect">
            <a:avLst/>
          </a:prstGeom>
        </p:spPr>
      </p:pic>
      <p:sp>
        <p:nvSpPr>
          <p:cNvPr id="6" name="TextBox 5">
            <a:extLst>
              <a:ext uri="{FF2B5EF4-FFF2-40B4-BE49-F238E27FC236}">
                <a16:creationId xmlns:a16="http://schemas.microsoft.com/office/drawing/2014/main" id="{7A783EE7-2399-5115-33A4-7648EFA107B3}"/>
              </a:ext>
            </a:extLst>
          </p:cNvPr>
          <p:cNvSpPr txBox="1"/>
          <p:nvPr/>
        </p:nvSpPr>
        <p:spPr>
          <a:xfrm>
            <a:off x="971600" y="5482717"/>
            <a:ext cx="6840760" cy="646331"/>
          </a:xfrm>
          <a:prstGeom prst="rect">
            <a:avLst/>
          </a:prstGeom>
          <a:noFill/>
        </p:spPr>
        <p:txBody>
          <a:bodyPr wrap="square" rtlCol="0">
            <a:spAutoFit/>
          </a:bodyPr>
          <a:lstStyle/>
          <a:p>
            <a:pPr algn="ctr"/>
            <a:r>
              <a:rPr lang="en-GB" dirty="0"/>
              <a:t> ‘The Community Living Off Grid In </a:t>
            </a:r>
            <a:r>
              <a:rPr lang="en-GB" dirty="0" err="1"/>
              <a:t>Wales’</a:t>
            </a:r>
            <a:endParaRPr lang="en-GB" dirty="0"/>
          </a:p>
          <a:p>
            <a:pPr algn="ctr"/>
            <a:r>
              <a:rPr lang="en-GB" dirty="0"/>
              <a:t>(Context, 2019)</a:t>
            </a:r>
          </a:p>
        </p:txBody>
      </p:sp>
      <p:sp>
        <p:nvSpPr>
          <p:cNvPr id="7" name="TextBox 6">
            <a:extLst>
              <a:ext uri="{FF2B5EF4-FFF2-40B4-BE49-F238E27FC236}">
                <a16:creationId xmlns:a16="http://schemas.microsoft.com/office/drawing/2014/main" id="{1341537C-F4A6-7DBC-F73F-5382B2D099FC}"/>
              </a:ext>
            </a:extLst>
          </p:cNvPr>
          <p:cNvSpPr txBox="1"/>
          <p:nvPr/>
        </p:nvSpPr>
        <p:spPr>
          <a:xfrm>
            <a:off x="323528" y="2708920"/>
            <a:ext cx="8496944" cy="830997"/>
          </a:xfrm>
          <a:prstGeom prst="rect">
            <a:avLst/>
          </a:prstGeom>
          <a:noFill/>
        </p:spPr>
        <p:txBody>
          <a:bodyPr wrap="square" rtlCol="0">
            <a:spAutoFit/>
          </a:bodyPr>
          <a:lstStyle/>
          <a:p>
            <a:pPr algn="ctr"/>
            <a:r>
              <a:rPr lang="en-GB" sz="2400" b="1" i="1" dirty="0"/>
              <a:t>As you watch this short video, make a note of key points or points for further research</a:t>
            </a:r>
          </a:p>
        </p:txBody>
      </p:sp>
    </p:spTree>
    <p:extLst>
      <p:ext uri="{BB962C8B-B14F-4D97-AF65-F5344CB8AC3E}">
        <p14:creationId xmlns:p14="http://schemas.microsoft.com/office/powerpoint/2010/main" val="1613481351"/>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02482"/>
            <a:ext cx="8229600" cy="723037"/>
          </a:xfrm>
        </p:spPr>
        <p:txBody>
          <a:bodyPr>
            <a:normAutofit fontScale="90000"/>
          </a:bodyPr>
          <a:lstStyle/>
          <a:p>
            <a:r>
              <a:rPr lang="en-GB" b="1" dirty="0"/>
              <a:t>Sustainable Rural Communities</a:t>
            </a:r>
            <a:endParaRPr lang="en-US" dirty="0"/>
          </a:p>
        </p:txBody>
      </p:sp>
      <p:sp>
        <p:nvSpPr>
          <p:cNvPr id="4" name="TextBox 3">
            <a:extLst>
              <a:ext uri="{FF2B5EF4-FFF2-40B4-BE49-F238E27FC236}">
                <a16:creationId xmlns:a16="http://schemas.microsoft.com/office/drawing/2014/main" id="{4E9F78A6-FB4F-63CE-5A93-4C69718FBFDE}"/>
              </a:ext>
            </a:extLst>
          </p:cNvPr>
          <p:cNvSpPr txBox="1"/>
          <p:nvPr/>
        </p:nvSpPr>
        <p:spPr>
          <a:xfrm>
            <a:off x="189856" y="911677"/>
            <a:ext cx="8363272" cy="523220"/>
          </a:xfrm>
          <a:prstGeom prst="rect">
            <a:avLst/>
          </a:prstGeom>
          <a:noFill/>
        </p:spPr>
        <p:txBody>
          <a:bodyPr wrap="square" rtlCol="0">
            <a:spAutoFit/>
          </a:bodyPr>
          <a:lstStyle/>
          <a:p>
            <a:r>
              <a:rPr lang="en-GB" sz="2800" b="1" dirty="0"/>
              <a:t>One Planet Living – 10 Good Reasons</a:t>
            </a:r>
          </a:p>
        </p:txBody>
      </p:sp>
      <p:sp>
        <p:nvSpPr>
          <p:cNvPr id="8" name="TextBox 7">
            <a:extLst>
              <a:ext uri="{FF2B5EF4-FFF2-40B4-BE49-F238E27FC236}">
                <a16:creationId xmlns:a16="http://schemas.microsoft.com/office/drawing/2014/main" id="{3B7DFA53-FF49-0A49-BE98-AD961529BBAA}"/>
              </a:ext>
            </a:extLst>
          </p:cNvPr>
          <p:cNvSpPr txBox="1"/>
          <p:nvPr/>
        </p:nvSpPr>
        <p:spPr>
          <a:xfrm>
            <a:off x="3563888" y="6309320"/>
            <a:ext cx="5061248" cy="369332"/>
          </a:xfrm>
          <a:prstGeom prst="rect">
            <a:avLst/>
          </a:prstGeom>
          <a:noFill/>
        </p:spPr>
        <p:txBody>
          <a:bodyPr wrap="square" rtlCol="0">
            <a:spAutoFit/>
          </a:bodyPr>
          <a:lstStyle/>
          <a:p>
            <a:pPr algn="r"/>
            <a:r>
              <a:rPr lang="en-GB" sz="1800" dirty="0"/>
              <a:t>(One Planet Council, No date)</a:t>
            </a:r>
          </a:p>
        </p:txBody>
      </p:sp>
      <p:sp>
        <p:nvSpPr>
          <p:cNvPr id="5" name="TextBox 4">
            <a:extLst>
              <a:ext uri="{FF2B5EF4-FFF2-40B4-BE49-F238E27FC236}">
                <a16:creationId xmlns:a16="http://schemas.microsoft.com/office/drawing/2014/main" id="{0EE4E930-95FC-16B7-5DC2-91E4353CF9F3}"/>
              </a:ext>
            </a:extLst>
          </p:cNvPr>
          <p:cNvSpPr txBox="1"/>
          <p:nvPr/>
        </p:nvSpPr>
        <p:spPr>
          <a:xfrm>
            <a:off x="323528" y="2052479"/>
            <a:ext cx="8229600" cy="3600986"/>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200" dirty="0"/>
              <a:t>One Planet homes are required to have minimal visual and environmental impact. </a:t>
            </a:r>
          </a:p>
          <a:p>
            <a:pPr marL="285750" indent="-285750">
              <a:spcBef>
                <a:spcPts val="600"/>
              </a:spcBef>
              <a:spcAft>
                <a:spcPts val="600"/>
              </a:spcAft>
              <a:buFont typeface="Arial" panose="020B0604020202020204" pitchFamily="34" charset="0"/>
              <a:buChar char="•"/>
            </a:pPr>
            <a:r>
              <a:rPr lang="en-GB" sz="2200" dirty="0"/>
              <a:t>They must be constructed from sustainable or recycled materials, locally sourced where possible. </a:t>
            </a:r>
          </a:p>
          <a:p>
            <a:pPr marL="285750" indent="-285750">
              <a:spcBef>
                <a:spcPts val="600"/>
              </a:spcBef>
              <a:spcAft>
                <a:spcPts val="600"/>
              </a:spcAft>
              <a:buFont typeface="Arial" panose="020B0604020202020204" pitchFamily="34" charset="0"/>
              <a:buChar char="•"/>
            </a:pPr>
            <a:r>
              <a:rPr lang="en-GB" sz="2200" dirty="0"/>
              <a:t>Buildings must be energy efficient and generate their own renewable electricity and heat. </a:t>
            </a:r>
          </a:p>
          <a:p>
            <a:pPr marL="285750" indent="-285750">
              <a:spcBef>
                <a:spcPts val="600"/>
              </a:spcBef>
              <a:spcAft>
                <a:spcPts val="600"/>
              </a:spcAft>
              <a:buFont typeface="Arial" panose="020B0604020202020204" pitchFamily="34" charset="0"/>
              <a:buChar char="•"/>
            </a:pPr>
            <a:r>
              <a:rPr lang="en-GB" sz="2200" dirty="0"/>
              <a:t>Innovation and different styles of construction are encouraged as long as they comply with the stringent planning standards and meet building regulations.</a:t>
            </a:r>
          </a:p>
        </p:txBody>
      </p:sp>
      <p:sp>
        <p:nvSpPr>
          <p:cNvPr id="3" name="TextBox 2">
            <a:extLst>
              <a:ext uri="{FF2B5EF4-FFF2-40B4-BE49-F238E27FC236}">
                <a16:creationId xmlns:a16="http://schemas.microsoft.com/office/drawing/2014/main" id="{41A86074-B883-1DA3-B36E-9DF92F9D6C0B}"/>
              </a:ext>
            </a:extLst>
          </p:cNvPr>
          <p:cNvSpPr txBox="1"/>
          <p:nvPr/>
        </p:nvSpPr>
        <p:spPr>
          <a:xfrm>
            <a:off x="323528" y="1418499"/>
            <a:ext cx="4896544" cy="461665"/>
          </a:xfrm>
          <a:prstGeom prst="rect">
            <a:avLst/>
          </a:prstGeom>
          <a:noFill/>
        </p:spPr>
        <p:txBody>
          <a:bodyPr wrap="square" rtlCol="0">
            <a:spAutoFit/>
          </a:bodyPr>
          <a:lstStyle/>
          <a:p>
            <a:r>
              <a:rPr lang="en-GB" sz="2400" b="1" dirty="0"/>
              <a:t>Sustainable Low-Impact Homes</a:t>
            </a:r>
          </a:p>
        </p:txBody>
      </p:sp>
    </p:spTree>
    <p:extLst>
      <p:ext uri="{BB962C8B-B14F-4D97-AF65-F5344CB8AC3E}">
        <p14:creationId xmlns:p14="http://schemas.microsoft.com/office/powerpoint/2010/main" val="22194486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3" grpId="0"/>
    </p:bld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723037"/>
          </a:xfrm>
        </p:spPr>
        <p:txBody>
          <a:bodyPr>
            <a:normAutofit fontScale="90000"/>
          </a:bodyPr>
          <a:lstStyle/>
          <a:p>
            <a:r>
              <a:rPr lang="en-GB" b="1" dirty="0"/>
              <a:t>Sustainable Rural Communities</a:t>
            </a:r>
            <a:endParaRPr lang="en-US" dirty="0"/>
          </a:p>
        </p:txBody>
      </p:sp>
      <p:sp>
        <p:nvSpPr>
          <p:cNvPr id="4" name="TextBox 3">
            <a:extLst>
              <a:ext uri="{FF2B5EF4-FFF2-40B4-BE49-F238E27FC236}">
                <a16:creationId xmlns:a16="http://schemas.microsoft.com/office/drawing/2014/main" id="{4E9F78A6-FB4F-63CE-5A93-4C69718FBFDE}"/>
              </a:ext>
            </a:extLst>
          </p:cNvPr>
          <p:cNvSpPr txBox="1"/>
          <p:nvPr/>
        </p:nvSpPr>
        <p:spPr>
          <a:xfrm>
            <a:off x="189856" y="911677"/>
            <a:ext cx="8363272" cy="523220"/>
          </a:xfrm>
          <a:prstGeom prst="rect">
            <a:avLst/>
          </a:prstGeom>
          <a:noFill/>
        </p:spPr>
        <p:txBody>
          <a:bodyPr wrap="square" rtlCol="0">
            <a:spAutoFit/>
          </a:bodyPr>
          <a:lstStyle/>
          <a:p>
            <a:r>
              <a:rPr lang="en-GB" sz="2800" b="1" dirty="0"/>
              <a:t>One Planet Living – 10 Good Reasons</a:t>
            </a:r>
          </a:p>
        </p:txBody>
      </p:sp>
      <p:sp>
        <p:nvSpPr>
          <p:cNvPr id="8" name="TextBox 7">
            <a:extLst>
              <a:ext uri="{FF2B5EF4-FFF2-40B4-BE49-F238E27FC236}">
                <a16:creationId xmlns:a16="http://schemas.microsoft.com/office/drawing/2014/main" id="{3B7DFA53-FF49-0A49-BE98-AD961529BBAA}"/>
              </a:ext>
            </a:extLst>
          </p:cNvPr>
          <p:cNvSpPr txBox="1"/>
          <p:nvPr/>
        </p:nvSpPr>
        <p:spPr>
          <a:xfrm>
            <a:off x="3563888" y="6309320"/>
            <a:ext cx="5061248" cy="369332"/>
          </a:xfrm>
          <a:prstGeom prst="rect">
            <a:avLst/>
          </a:prstGeom>
          <a:noFill/>
        </p:spPr>
        <p:txBody>
          <a:bodyPr wrap="square" rtlCol="0">
            <a:spAutoFit/>
          </a:bodyPr>
          <a:lstStyle/>
          <a:p>
            <a:pPr algn="r"/>
            <a:r>
              <a:rPr lang="en-GB" sz="1800" dirty="0"/>
              <a:t>(One Planet Council, No date)</a:t>
            </a:r>
          </a:p>
        </p:txBody>
      </p:sp>
      <p:sp>
        <p:nvSpPr>
          <p:cNvPr id="5" name="TextBox 4">
            <a:extLst>
              <a:ext uri="{FF2B5EF4-FFF2-40B4-BE49-F238E27FC236}">
                <a16:creationId xmlns:a16="http://schemas.microsoft.com/office/drawing/2014/main" id="{0EE4E930-95FC-16B7-5DC2-91E4353CF9F3}"/>
              </a:ext>
            </a:extLst>
          </p:cNvPr>
          <p:cNvSpPr txBox="1"/>
          <p:nvPr/>
        </p:nvSpPr>
        <p:spPr>
          <a:xfrm>
            <a:off x="323528" y="2052479"/>
            <a:ext cx="8229600" cy="3200876"/>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400" dirty="0"/>
              <a:t>Practitioners of One Planet Development in the open countryside are required to meet their basic household needs (food, energy, water, waste assimilation, and money to pay for IT/communications, council tax, clothing, and transport) from land based activity within a 5 year period. </a:t>
            </a:r>
          </a:p>
          <a:p>
            <a:pPr marL="285750" indent="-285750">
              <a:spcBef>
                <a:spcPts val="600"/>
              </a:spcBef>
              <a:spcAft>
                <a:spcPts val="600"/>
              </a:spcAft>
              <a:buFont typeface="Arial" panose="020B0604020202020204" pitchFamily="34" charset="0"/>
              <a:buChar char="•"/>
            </a:pPr>
            <a:r>
              <a:rPr lang="en-GB" sz="2400" dirty="0"/>
              <a:t>A robust management plan is required at planning application stage to show how these needs will be met and to demonstrate the economic feasibility of the enterprises.</a:t>
            </a:r>
          </a:p>
        </p:txBody>
      </p:sp>
      <p:sp>
        <p:nvSpPr>
          <p:cNvPr id="3" name="TextBox 2">
            <a:extLst>
              <a:ext uri="{FF2B5EF4-FFF2-40B4-BE49-F238E27FC236}">
                <a16:creationId xmlns:a16="http://schemas.microsoft.com/office/drawing/2014/main" id="{41A86074-B883-1DA3-B36E-9DF92F9D6C0B}"/>
              </a:ext>
            </a:extLst>
          </p:cNvPr>
          <p:cNvSpPr txBox="1"/>
          <p:nvPr/>
        </p:nvSpPr>
        <p:spPr>
          <a:xfrm>
            <a:off x="323528" y="1418499"/>
            <a:ext cx="6048672" cy="461665"/>
          </a:xfrm>
          <a:prstGeom prst="rect">
            <a:avLst/>
          </a:prstGeom>
          <a:noFill/>
        </p:spPr>
        <p:txBody>
          <a:bodyPr wrap="square" rtlCol="0">
            <a:spAutoFit/>
          </a:bodyPr>
          <a:lstStyle/>
          <a:p>
            <a:r>
              <a:rPr lang="en-GB" sz="2400" b="1" dirty="0"/>
              <a:t>Creating sustainable livelihoods</a:t>
            </a:r>
          </a:p>
        </p:txBody>
      </p:sp>
    </p:spTree>
    <p:extLst>
      <p:ext uri="{BB962C8B-B14F-4D97-AF65-F5344CB8AC3E}">
        <p14:creationId xmlns:p14="http://schemas.microsoft.com/office/powerpoint/2010/main" val="15426314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3" grpId="0"/>
    </p:bld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723037"/>
          </a:xfrm>
        </p:spPr>
        <p:txBody>
          <a:bodyPr>
            <a:normAutofit fontScale="90000"/>
          </a:bodyPr>
          <a:lstStyle/>
          <a:p>
            <a:r>
              <a:rPr lang="en-GB" b="1" dirty="0"/>
              <a:t>Sustainable Rural Communities</a:t>
            </a:r>
            <a:endParaRPr lang="en-US" dirty="0"/>
          </a:p>
        </p:txBody>
      </p:sp>
      <p:sp>
        <p:nvSpPr>
          <p:cNvPr id="4" name="TextBox 3">
            <a:extLst>
              <a:ext uri="{FF2B5EF4-FFF2-40B4-BE49-F238E27FC236}">
                <a16:creationId xmlns:a16="http://schemas.microsoft.com/office/drawing/2014/main" id="{4E9F78A6-FB4F-63CE-5A93-4C69718FBFDE}"/>
              </a:ext>
            </a:extLst>
          </p:cNvPr>
          <p:cNvSpPr txBox="1"/>
          <p:nvPr/>
        </p:nvSpPr>
        <p:spPr>
          <a:xfrm>
            <a:off x="189856" y="911677"/>
            <a:ext cx="8363272" cy="523220"/>
          </a:xfrm>
          <a:prstGeom prst="rect">
            <a:avLst/>
          </a:prstGeom>
          <a:noFill/>
        </p:spPr>
        <p:txBody>
          <a:bodyPr wrap="square" rtlCol="0">
            <a:spAutoFit/>
          </a:bodyPr>
          <a:lstStyle/>
          <a:p>
            <a:r>
              <a:rPr lang="en-GB" sz="2800" b="1" dirty="0"/>
              <a:t>One Planet Living – 10 Good Reasons</a:t>
            </a:r>
          </a:p>
        </p:txBody>
      </p:sp>
      <p:sp>
        <p:nvSpPr>
          <p:cNvPr id="8" name="TextBox 7">
            <a:extLst>
              <a:ext uri="{FF2B5EF4-FFF2-40B4-BE49-F238E27FC236}">
                <a16:creationId xmlns:a16="http://schemas.microsoft.com/office/drawing/2014/main" id="{3B7DFA53-FF49-0A49-BE98-AD961529BBAA}"/>
              </a:ext>
            </a:extLst>
          </p:cNvPr>
          <p:cNvSpPr txBox="1"/>
          <p:nvPr/>
        </p:nvSpPr>
        <p:spPr>
          <a:xfrm>
            <a:off x="3563888" y="6309320"/>
            <a:ext cx="5061248" cy="369332"/>
          </a:xfrm>
          <a:prstGeom prst="rect">
            <a:avLst/>
          </a:prstGeom>
          <a:noFill/>
        </p:spPr>
        <p:txBody>
          <a:bodyPr wrap="square" rtlCol="0">
            <a:spAutoFit/>
          </a:bodyPr>
          <a:lstStyle/>
          <a:p>
            <a:pPr algn="r"/>
            <a:r>
              <a:rPr lang="en-GB" sz="1800" dirty="0"/>
              <a:t>(One Planet Council, No date)</a:t>
            </a:r>
          </a:p>
        </p:txBody>
      </p:sp>
      <p:sp>
        <p:nvSpPr>
          <p:cNvPr id="5" name="TextBox 4">
            <a:extLst>
              <a:ext uri="{FF2B5EF4-FFF2-40B4-BE49-F238E27FC236}">
                <a16:creationId xmlns:a16="http://schemas.microsoft.com/office/drawing/2014/main" id="{0EE4E930-95FC-16B7-5DC2-91E4353CF9F3}"/>
              </a:ext>
            </a:extLst>
          </p:cNvPr>
          <p:cNvSpPr txBox="1"/>
          <p:nvPr/>
        </p:nvSpPr>
        <p:spPr>
          <a:xfrm>
            <a:off x="327678" y="2188646"/>
            <a:ext cx="8229600" cy="2831544"/>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400" dirty="0"/>
              <a:t>One Planet Development requires the construction of simple, well functioning dwellings tied into sustainable land management. </a:t>
            </a:r>
          </a:p>
          <a:p>
            <a:pPr marL="285750" indent="-285750">
              <a:spcBef>
                <a:spcPts val="600"/>
              </a:spcBef>
              <a:spcAft>
                <a:spcPts val="600"/>
              </a:spcAft>
              <a:buFont typeface="Arial" panose="020B0604020202020204" pitchFamily="34" charset="0"/>
              <a:buChar char="•"/>
            </a:pPr>
            <a:r>
              <a:rPr lang="en-GB" sz="2400" dirty="0"/>
              <a:t>The necessity for self-build and the resourceful use of materials, means that they are much less expensive than the average home, even when constructed to a conventionally accepted standard. </a:t>
            </a:r>
          </a:p>
        </p:txBody>
      </p:sp>
      <p:sp>
        <p:nvSpPr>
          <p:cNvPr id="3" name="TextBox 2">
            <a:extLst>
              <a:ext uri="{FF2B5EF4-FFF2-40B4-BE49-F238E27FC236}">
                <a16:creationId xmlns:a16="http://schemas.microsoft.com/office/drawing/2014/main" id="{41A86074-B883-1DA3-B36E-9DF92F9D6C0B}"/>
              </a:ext>
            </a:extLst>
          </p:cNvPr>
          <p:cNvSpPr txBox="1"/>
          <p:nvPr/>
        </p:nvSpPr>
        <p:spPr>
          <a:xfrm>
            <a:off x="323528" y="1499885"/>
            <a:ext cx="6264696" cy="461665"/>
          </a:xfrm>
          <a:prstGeom prst="rect">
            <a:avLst/>
          </a:prstGeom>
          <a:noFill/>
        </p:spPr>
        <p:txBody>
          <a:bodyPr wrap="square" rtlCol="0">
            <a:spAutoFit/>
          </a:bodyPr>
          <a:lstStyle/>
          <a:p>
            <a:r>
              <a:rPr lang="en-GB" sz="2400" b="1" dirty="0"/>
              <a:t>Affordable housing</a:t>
            </a:r>
          </a:p>
        </p:txBody>
      </p:sp>
    </p:spTree>
    <p:extLst>
      <p:ext uri="{BB962C8B-B14F-4D97-AF65-F5344CB8AC3E}">
        <p14:creationId xmlns:p14="http://schemas.microsoft.com/office/powerpoint/2010/main" val="28894712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3" grpId="0"/>
    </p:bld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723037"/>
          </a:xfrm>
        </p:spPr>
        <p:txBody>
          <a:bodyPr>
            <a:normAutofit fontScale="90000"/>
          </a:bodyPr>
          <a:lstStyle/>
          <a:p>
            <a:r>
              <a:rPr lang="en-GB" b="1" dirty="0"/>
              <a:t>Sustainable Rural Communities</a:t>
            </a:r>
            <a:endParaRPr lang="en-US" dirty="0"/>
          </a:p>
        </p:txBody>
      </p:sp>
      <p:sp>
        <p:nvSpPr>
          <p:cNvPr id="4" name="TextBox 3">
            <a:extLst>
              <a:ext uri="{FF2B5EF4-FFF2-40B4-BE49-F238E27FC236}">
                <a16:creationId xmlns:a16="http://schemas.microsoft.com/office/drawing/2014/main" id="{4E9F78A6-FB4F-63CE-5A93-4C69718FBFDE}"/>
              </a:ext>
            </a:extLst>
          </p:cNvPr>
          <p:cNvSpPr txBox="1"/>
          <p:nvPr/>
        </p:nvSpPr>
        <p:spPr>
          <a:xfrm>
            <a:off x="189856" y="911677"/>
            <a:ext cx="8363272" cy="523220"/>
          </a:xfrm>
          <a:prstGeom prst="rect">
            <a:avLst/>
          </a:prstGeom>
          <a:noFill/>
        </p:spPr>
        <p:txBody>
          <a:bodyPr wrap="square" rtlCol="0">
            <a:spAutoFit/>
          </a:bodyPr>
          <a:lstStyle/>
          <a:p>
            <a:r>
              <a:rPr lang="en-GB" sz="2800" b="1" dirty="0"/>
              <a:t>One Planet Living – 10 Good Reasons</a:t>
            </a:r>
          </a:p>
        </p:txBody>
      </p:sp>
      <p:sp>
        <p:nvSpPr>
          <p:cNvPr id="8" name="TextBox 7">
            <a:extLst>
              <a:ext uri="{FF2B5EF4-FFF2-40B4-BE49-F238E27FC236}">
                <a16:creationId xmlns:a16="http://schemas.microsoft.com/office/drawing/2014/main" id="{3B7DFA53-FF49-0A49-BE98-AD961529BBAA}"/>
              </a:ext>
            </a:extLst>
          </p:cNvPr>
          <p:cNvSpPr txBox="1"/>
          <p:nvPr/>
        </p:nvSpPr>
        <p:spPr>
          <a:xfrm>
            <a:off x="3563888" y="6309320"/>
            <a:ext cx="5061248" cy="369332"/>
          </a:xfrm>
          <a:prstGeom prst="rect">
            <a:avLst/>
          </a:prstGeom>
          <a:noFill/>
        </p:spPr>
        <p:txBody>
          <a:bodyPr wrap="square" rtlCol="0">
            <a:spAutoFit/>
          </a:bodyPr>
          <a:lstStyle/>
          <a:p>
            <a:pPr algn="r"/>
            <a:r>
              <a:rPr lang="en-GB" sz="1800" dirty="0"/>
              <a:t>(One Planet Council, No date)</a:t>
            </a:r>
          </a:p>
        </p:txBody>
      </p:sp>
      <p:sp>
        <p:nvSpPr>
          <p:cNvPr id="5" name="TextBox 4">
            <a:extLst>
              <a:ext uri="{FF2B5EF4-FFF2-40B4-BE49-F238E27FC236}">
                <a16:creationId xmlns:a16="http://schemas.microsoft.com/office/drawing/2014/main" id="{0EE4E930-95FC-16B7-5DC2-91E4353CF9F3}"/>
              </a:ext>
            </a:extLst>
          </p:cNvPr>
          <p:cNvSpPr txBox="1"/>
          <p:nvPr/>
        </p:nvSpPr>
        <p:spPr>
          <a:xfrm>
            <a:off x="323528" y="2317837"/>
            <a:ext cx="8229600" cy="3108543"/>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200" dirty="0"/>
              <a:t>One Planet Developments promote more labour-intensive food production which uses less chemical input but can still be highly productive. </a:t>
            </a:r>
          </a:p>
          <a:p>
            <a:pPr marL="285750" indent="-285750">
              <a:spcBef>
                <a:spcPts val="600"/>
              </a:spcBef>
              <a:spcAft>
                <a:spcPts val="600"/>
              </a:spcAft>
              <a:buFont typeface="Arial" panose="020B0604020202020204" pitchFamily="34" charset="0"/>
              <a:buChar char="•"/>
            </a:pPr>
            <a:r>
              <a:rPr lang="en-GB" sz="2200" dirty="0"/>
              <a:t>This is due to the extra human input of small-scale gardening, as opposed to huge monocrops which rely upon heavy machinery and artificial pesticides and fertilisers.  </a:t>
            </a:r>
          </a:p>
          <a:p>
            <a:pPr marL="285750" indent="-285750">
              <a:spcBef>
                <a:spcPts val="600"/>
              </a:spcBef>
              <a:spcAft>
                <a:spcPts val="600"/>
              </a:spcAft>
              <a:buFont typeface="Arial" panose="020B0604020202020204" pitchFamily="34" charset="0"/>
              <a:buChar char="•"/>
            </a:pPr>
            <a:r>
              <a:rPr lang="en-GB" sz="2200" dirty="0"/>
              <a:t>In addition, OPD practitioners make “value added” small-scale products rather than relying on bulk sales with small profit margins.</a:t>
            </a:r>
          </a:p>
        </p:txBody>
      </p:sp>
      <p:sp>
        <p:nvSpPr>
          <p:cNvPr id="3" name="TextBox 2">
            <a:extLst>
              <a:ext uri="{FF2B5EF4-FFF2-40B4-BE49-F238E27FC236}">
                <a16:creationId xmlns:a16="http://schemas.microsoft.com/office/drawing/2014/main" id="{41A86074-B883-1DA3-B36E-9DF92F9D6C0B}"/>
              </a:ext>
            </a:extLst>
          </p:cNvPr>
          <p:cNvSpPr txBox="1"/>
          <p:nvPr/>
        </p:nvSpPr>
        <p:spPr>
          <a:xfrm>
            <a:off x="323528" y="1499885"/>
            <a:ext cx="6264696" cy="461665"/>
          </a:xfrm>
          <a:prstGeom prst="rect">
            <a:avLst/>
          </a:prstGeom>
          <a:noFill/>
        </p:spPr>
        <p:txBody>
          <a:bodyPr wrap="square" rtlCol="0">
            <a:spAutoFit/>
          </a:bodyPr>
          <a:lstStyle/>
          <a:p>
            <a:r>
              <a:rPr lang="en-GB" sz="2400" b="1" dirty="0"/>
              <a:t>Increased land productivity</a:t>
            </a:r>
          </a:p>
        </p:txBody>
      </p:sp>
    </p:spTree>
    <p:extLst>
      <p:ext uri="{BB962C8B-B14F-4D97-AF65-F5344CB8AC3E}">
        <p14:creationId xmlns:p14="http://schemas.microsoft.com/office/powerpoint/2010/main" val="20216088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3" grpId="0"/>
    </p:bld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723037"/>
          </a:xfrm>
        </p:spPr>
        <p:txBody>
          <a:bodyPr>
            <a:normAutofit fontScale="90000"/>
          </a:bodyPr>
          <a:lstStyle/>
          <a:p>
            <a:r>
              <a:rPr lang="en-GB" b="1" dirty="0"/>
              <a:t>Sustainable Rural Communities</a:t>
            </a:r>
            <a:endParaRPr lang="en-US" dirty="0"/>
          </a:p>
        </p:txBody>
      </p:sp>
      <p:sp>
        <p:nvSpPr>
          <p:cNvPr id="4" name="TextBox 3">
            <a:extLst>
              <a:ext uri="{FF2B5EF4-FFF2-40B4-BE49-F238E27FC236}">
                <a16:creationId xmlns:a16="http://schemas.microsoft.com/office/drawing/2014/main" id="{4E9F78A6-FB4F-63CE-5A93-4C69718FBFDE}"/>
              </a:ext>
            </a:extLst>
          </p:cNvPr>
          <p:cNvSpPr txBox="1"/>
          <p:nvPr/>
        </p:nvSpPr>
        <p:spPr>
          <a:xfrm>
            <a:off x="189856" y="911677"/>
            <a:ext cx="8363272" cy="523220"/>
          </a:xfrm>
          <a:prstGeom prst="rect">
            <a:avLst/>
          </a:prstGeom>
          <a:noFill/>
        </p:spPr>
        <p:txBody>
          <a:bodyPr wrap="square" rtlCol="0">
            <a:spAutoFit/>
          </a:bodyPr>
          <a:lstStyle/>
          <a:p>
            <a:r>
              <a:rPr lang="en-GB" sz="2800" b="1" dirty="0"/>
              <a:t>One Planet Living – 10 Good Reasons</a:t>
            </a:r>
          </a:p>
        </p:txBody>
      </p:sp>
      <p:sp>
        <p:nvSpPr>
          <p:cNvPr id="8" name="TextBox 7">
            <a:extLst>
              <a:ext uri="{FF2B5EF4-FFF2-40B4-BE49-F238E27FC236}">
                <a16:creationId xmlns:a16="http://schemas.microsoft.com/office/drawing/2014/main" id="{3B7DFA53-FF49-0A49-BE98-AD961529BBAA}"/>
              </a:ext>
            </a:extLst>
          </p:cNvPr>
          <p:cNvSpPr txBox="1"/>
          <p:nvPr/>
        </p:nvSpPr>
        <p:spPr>
          <a:xfrm>
            <a:off x="3563888" y="6309320"/>
            <a:ext cx="5061248" cy="369332"/>
          </a:xfrm>
          <a:prstGeom prst="rect">
            <a:avLst/>
          </a:prstGeom>
          <a:noFill/>
        </p:spPr>
        <p:txBody>
          <a:bodyPr wrap="square" rtlCol="0">
            <a:spAutoFit/>
          </a:bodyPr>
          <a:lstStyle/>
          <a:p>
            <a:pPr algn="r"/>
            <a:r>
              <a:rPr lang="en-GB" sz="1800" dirty="0"/>
              <a:t>(One Planet Council, No date)</a:t>
            </a:r>
          </a:p>
        </p:txBody>
      </p:sp>
      <p:sp>
        <p:nvSpPr>
          <p:cNvPr id="5" name="TextBox 4">
            <a:extLst>
              <a:ext uri="{FF2B5EF4-FFF2-40B4-BE49-F238E27FC236}">
                <a16:creationId xmlns:a16="http://schemas.microsoft.com/office/drawing/2014/main" id="{0EE4E930-95FC-16B7-5DC2-91E4353CF9F3}"/>
              </a:ext>
            </a:extLst>
          </p:cNvPr>
          <p:cNvSpPr txBox="1"/>
          <p:nvPr/>
        </p:nvSpPr>
        <p:spPr>
          <a:xfrm>
            <a:off x="323528" y="2052479"/>
            <a:ext cx="8229600" cy="3354765"/>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400" dirty="0"/>
              <a:t>One Planet practitioners have a duty to conserve and enhance the biodiversity, cultural heritage and landscape of a site. </a:t>
            </a:r>
          </a:p>
          <a:p>
            <a:pPr marL="285750" indent="-285750">
              <a:spcBef>
                <a:spcPts val="600"/>
              </a:spcBef>
              <a:spcAft>
                <a:spcPts val="600"/>
              </a:spcAft>
              <a:buFont typeface="Arial" panose="020B0604020202020204" pitchFamily="34" charset="0"/>
              <a:buChar char="•"/>
            </a:pPr>
            <a:r>
              <a:rPr lang="en-GB" sz="2400" dirty="0"/>
              <a:t>The existing ecology is carefully preserved and enhanced by planting hedgerows, orchards and wetlands, as appropriate to the location. </a:t>
            </a:r>
          </a:p>
          <a:p>
            <a:pPr marL="285750" indent="-285750">
              <a:spcBef>
                <a:spcPts val="600"/>
              </a:spcBef>
              <a:spcAft>
                <a:spcPts val="600"/>
              </a:spcAft>
              <a:buFont typeface="Arial" panose="020B0604020202020204" pitchFamily="34" charset="0"/>
              <a:buChar char="•"/>
            </a:pPr>
            <a:r>
              <a:rPr lang="en-GB" sz="2400" dirty="0"/>
              <a:t>Produce is grown without the use of pesticides, herbicides or artificial fertilisers by using methods such as companion planting, soil care and encouraging natural predators of pests. </a:t>
            </a:r>
          </a:p>
        </p:txBody>
      </p:sp>
      <p:sp>
        <p:nvSpPr>
          <p:cNvPr id="3" name="TextBox 2">
            <a:extLst>
              <a:ext uri="{FF2B5EF4-FFF2-40B4-BE49-F238E27FC236}">
                <a16:creationId xmlns:a16="http://schemas.microsoft.com/office/drawing/2014/main" id="{41A86074-B883-1DA3-B36E-9DF92F9D6C0B}"/>
              </a:ext>
            </a:extLst>
          </p:cNvPr>
          <p:cNvSpPr txBox="1"/>
          <p:nvPr/>
        </p:nvSpPr>
        <p:spPr>
          <a:xfrm>
            <a:off x="323528" y="1499885"/>
            <a:ext cx="6264696" cy="461665"/>
          </a:xfrm>
          <a:prstGeom prst="rect">
            <a:avLst/>
          </a:prstGeom>
          <a:noFill/>
        </p:spPr>
        <p:txBody>
          <a:bodyPr wrap="square" rtlCol="0">
            <a:spAutoFit/>
          </a:bodyPr>
          <a:lstStyle/>
          <a:p>
            <a:r>
              <a:rPr lang="en-GB" sz="2400" b="1" dirty="0"/>
              <a:t>Good for the land and wildlife</a:t>
            </a:r>
          </a:p>
        </p:txBody>
      </p:sp>
    </p:spTree>
    <p:extLst>
      <p:ext uri="{BB962C8B-B14F-4D97-AF65-F5344CB8AC3E}">
        <p14:creationId xmlns:p14="http://schemas.microsoft.com/office/powerpoint/2010/main" val="23404919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3" grpId="0"/>
    </p:bld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723037"/>
          </a:xfrm>
        </p:spPr>
        <p:txBody>
          <a:bodyPr>
            <a:normAutofit fontScale="90000"/>
          </a:bodyPr>
          <a:lstStyle/>
          <a:p>
            <a:r>
              <a:rPr lang="en-GB" b="1" dirty="0"/>
              <a:t>Sustainable Rural Communities</a:t>
            </a:r>
            <a:endParaRPr lang="en-US" dirty="0"/>
          </a:p>
        </p:txBody>
      </p:sp>
      <p:sp>
        <p:nvSpPr>
          <p:cNvPr id="4" name="TextBox 3">
            <a:extLst>
              <a:ext uri="{FF2B5EF4-FFF2-40B4-BE49-F238E27FC236}">
                <a16:creationId xmlns:a16="http://schemas.microsoft.com/office/drawing/2014/main" id="{4E9F78A6-FB4F-63CE-5A93-4C69718FBFDE}"/>
              </a:ext>
            </a:extLst>
          </p:cNvPr>
          <p:cNvSpPr txBox="1"/>
          <p:nvPr/>
        </p:nvSpPr>
        <p:spPr>
          <a:xfrm>
            <a:off x="189856" y="911677"/>
            <a:ext cx="8363272" cy="523220"/>
          </a:xfrm>
          <a:prstGeom prst="rect">
            <a:avLst/>
          </a:prstGeom>
          <a:noFill/>
        </p:spPr>
        <p:txBody>
          <a:bodyPr wrap="square" rtlCol="0">
            <a:spAutoFit/>
          </a:bodyPr>
          <a:lstStyle/>
          <a:p>
            <a:r>
              <a:rPr lang="en-GB" sz="2800" b="1" dirty="0"/>
              <a:t>One Planet Living – 10 Good Reasons</a:t>
            </a:r>
          </a:p>
        </p:txBody>
      </p:sp>
      <p:sp>
        <p:nvSpPr>
          <p:cNvPr id="8" name="TextBox 7">
            <a:extLst>
              <a:ext uri="{FF2B5EF4-FFF2-40B4-BE49-F238E27FC236}">
                <a16:creationId xmlns:a16="http://schemas.microsoft.com/office/drawing/2014/main" id="{3B7DFA53-FF49-0A49-BE98-AD961529BBAA}"/>
              </a:ext>
            </a:extLst>
          </p:cNvPr>
          <p:cNvSpPr txBox="1"/>
          <p:nvPr/>
        </p:nvSpPr>
        <p:spPr>
          <a:xfrm>
            <a:off x="3563888" y="6309320"/>
            <a:ext cx="5061248" cy="369332"/>
          </a:xfrm>
          <a:prstGeom prst="rect">
            <a:avLst/>
          </a:prstGeom>
          <a:noFill/>
        </p:spPr>
        <p:txBody>
          <a:bodyPr wrap="square" rtlCol="0">
            <a:spAutoFit/>
          </a:bodyPr>
          <a:lstStyle/>
          <a:p>
            <a:pPr algn="r"/>
            <a:r>
              <a:rPr lang="en-GB" sz="1800" dirty="0"/>
              <a:t>(One Planet Council, No date)</a:t>
            </a:r>
          </a:p>
        </p:txBody>
      </p:sp>
      <p:sp>
        <p:nvSpPr>
          <p:cNvPr id="5" name="TextBox 4">
            <a:extLst>
              <a:ext uri="{FF2B5EF4-FFF2-40B4-BE49-F238E27FC236}">
                <a16:creationId xmlns:a16="http://schemas.microsoft.com/office/drawing/2014/main" id="{0EE4E930-95FC-16B7-5DC2-91E4353CF9F3}"/>
              </a:ext>
            </a:extLst>
          </p:cNvPr>
          <p:cNvSpPr txBox="1"/>
          <p:nvPr/>
        </p:nvSpPr>
        <p:spPr>
          <a:xfrm>
            <a:off x="323528" y="2052479"/>
            <a:ext cx="8229600" cy="3108543"/>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200" dirty="0"/>
              <a:t>One Planet Developments are required to harvest their own energy using old and new renewable technologies. </a:t>
            </a:r>
          </a:p>
          <a:p>
            <a:pPr marL="285750" indent="-285750">
              <a:spcBef>
                <a:spcPts val="600"/>
              </a:spcBef>
              <a:spcAft>
                <a:spcPts val="600"/>
              </a:spcAft>
              <a:buFont typeface="Arial" panose="020B0604020202020204" pitchFamily="34" charset="0"/>
              <a:buChar char="•"/>
            </a:pPr>
            <a:r>
              <a:rPr lang="en-GB" sz="2200" dirty="0"/>
              <a:t>Water is sourced on site from springs, streams or rainwater collection, and wastewater is processed on site with the nutrients reused to encourage biodiversity and fertility. </a:t>
            </a:r>
          </a:p>
          <a:p>
            <a:pPr marL="285750" indent="-285750">
              <a:spcBef>
                <a:spcPts val="600"/>
              </a:spcBef>
              <a:spcAft>
                <a:spcPts val="600"/>
              </a:spcAft>
              <a:buFont typeface="Arial" panose="020B0604020202020204" pitchFamily="34" charset="0"/>
              <a:buChar char="•"/>
            </a:pPr>
            <a:r>
              <a:rPr lang="en-GB" sz="2200" dirty="0"/>
              <a:t>Composting of all biodegradable waste and non-biodegradable waste is minimised, re-used where possible and re-cycled off site as a last resort.</a:t>
            </a:r>
          </a:p>
        </p:txBody>
      </p:sp>
      <p:sp>
        <p:nvSpPr>
          <p:cNvPr id="3" name="TextBox 2">
            <a:extLst>
              <a:ext uri="{FF2B5EF4-FFF2-40B4-BE49-F238E27FC236}">
                <a16:creationId xmlns:a16="http://schemas.microsoft.com/office/drawing/2014/main" id="{41A86074-B883-1DA3-B36E-9DF92F9D6C0B}"/>
              </a:ext>
            </a:extLst>
          </p:cNvPr>
          <p:cNvSpPr txBox="1"/>
          <p:nvPr/>
        </p:nvSpPr>
        <p:spPr>
          <a:xfrm>
            <a:off x="323528" y="1499885"/>
            <a:ext cx="6264696" cy="461665"/>
          </a:xfrm>
          <a:prstGeom prst="rect">
            <a:avLst/>
          </a:prstGeom>
          <a:noFill/>
        </p:spPr>
        <p:txBody>
          <a:bodyPr wrap="square" rtlCol="0">
            <a:spAutoFit/>
          </a:bodyPr>
          <a:lstStyle/>
          <a:p>
            <a:r>
              <a:rPr lang="en-GB" sz="2400" b="1" dirty="0"/>
              <a:t>Efficient use of natural resources</a:t>
            </a:r>
          </a:p>
        </p:txBody>
      </p:sp>
    </p:spTree>
    <p:extLst>
      <p:ext uri="{BB962C8B-B14F-4D97-AF65-F5344CB8AC3E}">
        <p14:creationId xmlns:p14="http://schemas.microsoft.com/office/powerpoint/2010/main" val="11973548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3" grpId="0"/>
    </p:bld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723037"/>
          </a:xfrm>
        </p:spPr>
        <p:txBody>
          <a:bodyPr>
            <a:normAutofit fontScale="90000"/>
          </a:bodyPr>
          <a:lstStyle/>
          <a:p>
            <a:r>
              <a:rPr lang="en-GB" b="1" dirty="0"/>
              <a:t>Sustainable Rural Communities</a:t>
            </a:r>
            <a:endParaRPr lang="en-US" dirty="0"/>
          </a:p>
        </p:txBody>
      </p:sp>
      <p:sp>
        <p:nvSpPr>
          <p:cNvPr id="4" name="TextBox 3">
            <a:extLst>
              <a:ext uri="{FF2B5EF4-FFF2-40B4-BE49-F238E27FC236}">
                <a16:creationId xmlns:a16="http://schemas.microsoft.com/office/drawing/2014/main" id="{4E9F78A6-FB4F-63CE-5A93-4C69718FBFDE}"/>
              </a:ext>
            </a:extLst>
          </p:cNvPr>
          <p:cNvSpPr txBox="1"/>
          <p:nvPr/>
        </p:nvSpPr>
        <p:spPr>
          <a:xfrm>
            <a:off x="189856" y="911677"/>
            <a:ext cx="8363272" cy="523220"/>
          </a:xfrm>
          <a:prstGeom prst="rect">
            <a:avLst/>
          </a:prstGeom>
          <a:noFill/>
        </p:spPr>
        <p:txBody>
          <a:bodyPr wrap="square" rtlCol="0">
            <a:spAutoFit/>
          </a:bodyPr>
          <a:lstStyle/>
          <a:p>
            <a:r>
              <a:rPr lang="en-GB" sz="2800" b="1" dirty="0"/>
              <a:t>One Planet Living – 10 Good Reasons</a:t>
            </a:r>
          </a:p>
        </p:txBody>
      </p:sp>
      <p:sp>
        <p:nvSpPr>
          <p:cNvPr id="8" name="TextBox 7">
            <a:extLst>
              <a:ext uri="{FF2B5EF4-FFF2-40B4-BE49-F238E27FC236}">
                <a16:creationId xmlns:a16="http://schemas.microsoft.com/office/drawing/2014/main" id="{3B7DFA53-FF49-0A49-BE98-AD961529BBAA}"/>
              </a:ext>
            </a:extLst>
          </p:cNvPr>
          <p:cNvSpPr txBox="1"/>
          <p:nvPr/>
        </p:nvSpPr>
        <p:spPr>
          <a:xfrm>
            <a:off x="3563888" y="6309320"/>
            <a:ext cx="5061248" cy="369332"/>
          </a:xfrm>
          <a:prstGeom prst="rect">
            <a:avLst/>
          </a:prstGeom>
          <a:noFill/>
        </p:spPr>
        <p:txBody>
          <a:bodyPr wrap="square" rtlCol="0">
            <a:spAutoFit/>
          </a:bodyPr>
          <a:lstStyle/>
          <a:p>
            <a:pPr algn="r"/>
            <a:r>
              <a:rPr lang="en-GB" sz="1800" dirty="0"/>
              <a:t>(One Planet Council, No date)</a:t>
            </a:r>
          </a:p>
        </p:txBody>
      </p:sp>
      <p:sp>
        <p:nvSpPr>
          <p:cNvPr id="5" name="TextBox 4">
            <a:extLst>
              <a:ext uri="{FF2B5EF4-FFF2-40B4-BE49-F238E27FC236}">
                <a16:creationId xmlns:a16="http://schemas.microsoft.com/office/drawing/2014/main" id="{0EE4E930-95FC-16B7-5DC2-91E4353CF9F3}"/>
              </a:ext>
            </a:extLst>
          </p:cNvPr>
          <p:cNvSpPr txBox="1"/>
          <p:nvPr/>
        </p:nvSpPr>
        <p:spPr>
          <a:xfrm>
            <a:off x="325588" y="2193010"/>
            <a:ext cx="8229600" cy="2831544"/>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800" dirty="0"/>
              <a:t>One Planet Developments are structured around a low-transport lifestyle, with residents living and working on the same site. </a:t>
            </a:r>
          </a:p>
          <a:p>
            <a:pPr marL="285750" indent="-285750">
              <a:spcBef>
                <a:spcPts val="600"/>
              </a:spcBef>
              <a:spcAft>
                <a:spcPts val="600"/>
              </a:spcAft>
              <a:buFont typeface="Arial" panose="020B0604020202020204" pitchFamily="34" charset="0"/>
              <a:buChar char="•"/>
            </a:pPr>
            <a:r>
              <a:rPr lang="en-GB" sz="2800" dirty="0"/>
              <a:t>Sites should be located within walking or cycling reach of public transport and local communities to reduce vehicle dependence.</a:t>
            </a:r>
          </a:p>
        </p:txBody>
      </p:sp>
      <p:sp>
        <p:nvSpPr>
          <p:cNvPr id="3" name="TextBox 2">
            <a:extLst>
              <a:ext uri="{FF2B5EF4-FFF2-40B4-BE49-F238E27FC236}">
                <a16:creationId xmlns:a16="http://schemas.microsoft.com/office/drawing/2014/main" id="{41A86074-B883-1DA3-B36E-9DF92F9D6C0B}"/>
              </a:ext>
            </a:extLst>
          </p:cNvPr>
          <p:cNvSpPr txBox="1"/>
          <p:nvPr/>
        </p:nvSpPr>
        <p:spPr>
          <a:xfrm>
            <a:off x="323528" y="1499885"/>
            <a:ext cx="6264696" cy="461665"/>
          </a:xfrm>
          <a:prstGeom prst="rect">
            <a:avLst/>
          </a:prstGeom>
          <a:noFill/>
        </p:spPr>
        <p:txBody>
          <a:bodyPr wrap="square" rtlCol="0">
            <a:spAutoFit/>
          </a:bodyPr>
          <a:lstStyle/>
          <a:p>
            <a:r>
              <a:rPr lang="en-GB" sz="2400" b="1" dirty="0"/>
              <a:t>Sustainable transport</a:t>
            </a:r>
          </a:p>
        </p:txBody>
      </p:sp>
    </p:spTree>
    <p:extLst>
      <p:ext uri="{BB962C8B-B14F-4D97-AF65-F5344CB8AC3E}">
        <p14:creationId xmlns:p14="http://schemas.microsoft.com/office/powerpoint/2010/main" val="29521380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3" grpId="0"/>
    </p:bld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723037"/>
          </a:xfrm>
        </p:spPr>
        <p:txBody>
          <a:bodyPr>
            <a:normAutofit fontScale="90000"/>
          </a:bodyPr>
          <a:lstStyle/>
          <a:p>
            <a:r>
              <a:rPr lang="en-GB" b="1" dirty="0"/>
              <a:t>Sustainable Rural Communities</a:t>
            </a:r>
            <a:endParaRPr lang="en-US" dirty="0"/>
          </a:p>
        </p:txBody>
      </p:sp>
      <p:sp>
        <p:nvSpPr>
          <p:cNvPr id="4" name="TextBox 3">
            <a:extLst>
              <a:ext uri="{FF2B5EF4-FFF2-40B4-BE49-F238E27FC236}">
                <a16:creationId xmlns:a16="http://schemas.microsoft.com/office/drawing/2014/main" id="{4E9F78A6-FB4F-63CE-5A93-4C69718FBFDE}"/>
              </a:ext>
            </a:extLst>
          </p:cNvPr>
          <p:cNvSpPr txBox="1"/>
          <p:nvPr/>
        </p:nvSpPr>
        <p:spPr>
          <a:xfrm>
            <a:off x="189856" y="911677"/>
            <a:ext cx="8363272" cy="523220"/>
          </a:xfrm>
          <a:prstGeom prst="rect">
            <a:avLst/>
          </a:prstGeom>
          <a:noFill/>
        </p:spPr>
        <p:txBody>
          <a:bodyPr wrap="square" rtlCol="0">
            <a:spAutoFit/>
          </a:bodyPr>
          <a:lstStyle/>
          <a:p>
            <a:r>
              <a:rPr lang="en-GB" sz="2800" b="1" dirty="0"/>
              <a:t>One Planet Living – 10 Good Reasons</a:t>
            </a:r>
          </a:p>
        </p:txBody>
      </p:sp>
      <p:sp>
        <p:nvSpPr>
          <p:cNvPr id="8" name="TextBox 7">
            <a:extLst>
              <a:ext uri="{FF2B5EF4-FFF2-40B4-BE49-F238E27FC236}">
                <a16:creationId xmlns:a16="http://schemas.microsoft.com/office/drawing/2014/main" id="{3B7DFA53-FF49-0A49-BE98-AD961529BBAA}"/>
              </a:ext>
            </a:extLst>
          </p:cNvPr>
          <p:cNvSpPr txBox="1"/>
          <p:nvPr/>
        </p:nvSpPr>
        <p:spPr>
          <a:xfrm>
            <a:off x="3563888" y="6309320"/>
            <a:ext cx="5061248" cy="369332"/>
          </a:xfrm>
          <a:prstGeom prst="rect">
            <a:avLst/>
          </a:prstGeom>
          <a:noFill/>
        </p:spPr>
        <p:txBody>
          <a:bodyPr wrap="square" rtlCol="0">
            <a:spAutoFit/>
          </a:bodyPr>
          <a:lstStyle/>
          <a:p>
            <a:pPr algn="r"/>
            <a:r>
              <a:rPr lang="en-GB" sz="1800" dirty="0"/>
              <a:t>(One Planet Council, No date)</a:t>
            </a:r>
          </a:p>
        </p:txBody>
      </p:sp>
      <p:sp>
        <p:nvSpPr>
          <p:cNvPr id="5" name="TextBox 4">
            <a:extLst>
              <a:ext uri="{FF2B5EF4-FFF2-40B4-BE49-F238E27FC236}">
                <a16:creationId xmlns:a16="http://schemas.microsoft.com/office/drawing/2014/main" id="{0EE4E930-95FC-16B7-5DC2-91E4353CF9F3}"/>
              </a:ext>
            </a:extLst>
          </p:cNvPr>
          <p:cNvSpPr txBox="1"/>
          <p:nvPr/>
        </p:nvSpPr>
        <p:spPr>
          <a:xfrm>
            <a:off x="323528" y="2052479"/>
            <a:ext cx="8229600" cy="3354765"/>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400" dirty="0"/>
              <a:t>One Planet Development is quantified by ecological </a:t>
            </a:r>
            <a:r>
              <a:rPr lang="en-GB" sz="2400" dirty="0" err="1"/>
              <a:t>footprinting</a:t>
            </a:r>
            <a:r>
              <a:rPr lang="en-GB" sz="2400" dirty="0"/>
              <a:t>, which shows how much of the Earth’s resources people are consuming. </a:t>
            </a:r>
          </a:p>
          <a:p>
            <a:pPr marL="285750" indent="-285750">
              <a:spcBef>
                <a:spcPts val="600"/>
              </a:spcBef>
              <a:spcAft>
                <a:spcPts val="600"/>
              </a:spcAft>
              <a:buFont typeface="Arial" panose="020B0604020202020204" pitchFamily="34" charset="0"/>
              <a:buChar char="•"/>
            </a:pPr>
            <a:r>
              <a:rPr lang="en-GB" sz="2400" dirty="0"/>
              <a:t>When households reduce their own ecological footprints this helps their country reduce its overall footprint. </a:t>
            </a:r>
          </a:p>
          <a:p>
            <a:pPr marL="285750" indent="-285750">
              <a:spcBef>
                <a:spcPts val="600"/>
              </a:spcBef>
              <a:spcAft>
                <a:spcPts val="600"/>
              </a:spcAft>
              <a:buFont typeface="Arial" panose="020B0604020202020204" pitchFamily="34" charset="0"/>
              <a:buChar char="•"/>
            </a:pPr>
            <a:r>
              <a:rPr lang="en-GB" sz="2400" dirty="0"/>
              <a:t>Practitioners are required to log specific inputs and outputs so that data can be monitored for planning and research purposes.</a:t>
            </a:r>
          </a:p>
        </p:txBody>
      </p:sp>
      <p:sp>
        <p:nvSpPr>
          <p:cNvPr id="3" name="TextBox 2">
            <a:extLst>
              <a:ext uri="{FF2B5EF4-FFF2-40B4-BE49-F238E27FC236}">
                <a16:creationId xmlns:a16="http://schemas.microsoft.com/office/drawing/2014/main" id="{41A86074-B883-1DA3-B36E-9DF92F9D6C0B}"/>
              </a:ext>
            </a:extLst>
          </p:cNvPr>
          <p:cNvSpPr txBox="1"/>
          <p:nvPr/>
        </p:nvSpPr>
        <p:spPr>
          <a:xfrm>
            <a:off x="323528" y="1499885"/>
            <a:ext cx="6264696" cy="461665"/>
          </a:xfrm>
          <a:prstGeom prst="rect">
            <a:avLst/>
          </a:prstGeom>
          <a:noFill/>
        </p:spPr>
        <p:txBody>
          <a:bodyPr wrap="square" rtlCol="0">
            <a:spAutoFit/>
          </a:bodyPr>
          <a:lstStyle/>
          <a:p>
            <a:r>
              <a:rPr lang="en-GB" sz="2400" b="1" dirty="0"/>
              <a:t>Measurable</a:t>
            </a:r>
          </a:p>
        </p:txBody>
      </p:sp>
    </p:spTree>
    <p:extLst>
      <p:ext uri="{BB962C8B-B14F-4D97-AF65-F5344CB8AC3E}">
        <p14:creationId xmlns:p14="http://schemas.microsoft.com/office/powerpoint/2010/main" val="31950274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3" grpId="0"/>
    </p:bld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723037"/>
          </a:xfrm>
        </p:spPr>
        <p:txBody>
          <a:bodyPr>
            <a:normAutofit fontScale="90000"/>
          </a:bodyPr>
          <a:lstStyle/>
          <a:p>
            <a:r>
              <a:rPr lang="en-GB" b="1" dirty="0"/>
              <a:t>Sustainable Rural Communities</a:t>
            </a:r>
            <a:endParaRPr lang="en-US" dirty="0"/>
          </a:p>
        </p:txBody>
      </p:sp>
      <p:sp>
        <p:nvSpPr>
          <p:cNvPr id="4" name="TextBox 3">
            <a:extLst>
              <a:ext uri="{FF2B5EF4-FFF2-40B4-BE49-F238E27FC236}">
                <a16:creationId xmlns:a16="http://schemas.microsoft.com/office/drawing/2014/main" id="{4E9F78A6-FB4F-63CE-5A93-4C69718FBFDE}"/>
              </a:ext>
            </a:extLst>
          </p:cNvPr>
          <p:cNvSpPr txBox="1"/>
          <p:nvPr/>
        </p:nvSpPr>
        <p:spPr>
          <a:xfrm>
            <a:off x="189856" y="911677"/>
            <a:ext cx="8363272" cy="523220"/>
          </a:xfrm>
          <a:prstGeom prst="rect">
            <a:avLst/>
          </a:prstGeom>
          <a:noFill/>
        </p:spPr>
        <p:txBody>
          <a:bodyPr wrap="square" rtlCol="0">
            <a:spAutoFit/>
          </a:bodyPr>
          <a:lstStyle/>
          <a:p>
            <a:r>
              <a:rPr lang="en-GB" sz="2800" b="1" dirty="0"/>
              <a:t>One Planet Living – 10 Good Reasons</a:t>
            </a:r>
          </a:p>
        </p:txBody>
      </p:sp>
      <p:sp>
        <p:nvSpPr>
          <p:cNvPr id="8" name="TextBox 7">
            <a:extLst>
              <a:ext uri="{FF2B5EF4-FFF2-40B4-BE49-F238E27FC236}">
                <a16:creationId xmlns:a16="http://schemas.microsoft.com/office/drawing/2014/main" id="{3B7DFA53-FF49-0A49-BE98-AD961529BBAA}"/>
              </a:ext>
            </a:extLst>
          </p:cNvPr>
          <p:cNvSpPr txBox="1"/>
          <p:nvPr/>
        </p:nvSpPr>
        <p:spPr>
          <a:xfrm>
            <a:off x="3563888" y="6309320"/>
            <a:ext cx="5061248" cy="369332"/>
          </a:xfrm>
          <a:prstGeom prst="rect">
            <a:avLst/>
          </a:prstGeom>
          <a:noFill/>
        </p:spPr>
        <p:txBody>
          <a:bodyPr wrap="square" rtlCol="0">
            <a:spAutoFit/>
          </a:bodyPr>
          <a:lstStyle/>
          <a:p>
            <a:pPr algn="r"/>
            <a:r>
              <a:rPr lang="en-GB" sz="1800" dirty="0"/>
              <a:t>(One Planet Council, No date)</a:t>
            </a:r>
          </a:p>
        </p:txBody>
      </p:sp>
      <p:sp>
        <p:nvSpPr>
          <p:cNvPr id="5" name="TextBox 4">
            <a:extLst>
              <a:ext uri="{FF2B5EF4-FFF2-40B4-BE49-F238E27FC236}">
                <a16:creationId xmlns:a16="http://schemas.microsoft.com/office/drawing/2014/main" id="{0EE4E930-95FC-16B7-5DC2-91E4353CF9F3}"/>
              </a:ext>
            </a:extLst>
          </p:cNvPr>
          <p:cNvSpPr txBox="1"/>
          <p:nvPr/>
        </p:nvSpPr>
        <p:spPr>
          <a:xfrm>
            <a:off x="323528" y="2052479"/>
            <a:ext cx="8229600" cy="4093428"/>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000" dirty="0"/>
              <a:t>One Planet Developments have much to offer both rural and urban communities. </a:t>
            </a:r>
          </a:p>
          <a:p>
            <a:pPr marL="285750" indent="-285750">
              <a:spcBef>
                <a:spcPts val="600"/>
              </a:spcBef>
              <a:spcAft>
                <a:spcPts val="600"/>
              </a:spcAft>
              <a:buFont typeface="Arial" panose="020B0604020202020204" pitchFamily="34" charset="0"/>
              <a:buChar char="•"/>
            </a:pPr>
            <a:r>
              <a:rPr lang="en-GB" sz="2000" dirty="0"/>
              <a:t>Surplus food and other land based produce and crafts are sold locally to generate income, which reduces food miles by offering affordable, fresh, healthy food. </a:t>
            </a:r>
          </a:p>
          <a:p>
            <a:pPr marL="285750" indent="-285750">
              <a:spcBef>
                <a:spcPts val="600"/>
              </a:spcBef>
              <a:spcAft>
                <a:spcPts val="600"/>
              </a:spcAft>
              <a:buFont typeface="Arial" panose="020B0604020202020204" pitchFamily="34" charset="0"/>
              <a:buChar char="•"/>
            </a:pPr>
            <a:r>
              <a:rPr lang="en-GB" sz="2000" dirty="0"/>
              <a:t>Open days provide a way for people to experience different examples of sustainable living. </a:t>
            </a:r>
          </a:p>
          <a:p>
            <a:pPr marL="285750" indent="-285750">
              <a:spcBef>
                <a:spcPts val="600"/>
              </a:spcBef>
              <a:spcAft>
                <a:spcPts val="600"/>
              </a:spcAft>
              <a:buFont typeface="Arial" panose="020B0604020202020204" pitchFamily="34" charset="0"/>
              <a:buChar char="•"/>
            </a:pPr>
            <a:r>
              <a:rPr lang="en-GB" sz="2000" dirty="0"/>
              <a:t>Educational courses bring people together to share tools, skills and resources. </a:t>
            </a:r>
          </a:p>
          <a:p>
            <a:pPr marL="285750" indent="-285750">
              <a:spcBef>
                <a:spcPts val="600"/>
              </a:spcBef>
              <a:spcAft>
                <a:spcPts val="600"/>
              </a:spcAft>
              <a:buFont typeface="Arial" panose="020B0604020202020204" pitchFamily="34" charset="0"/>
              <a:buChar char="•"/>
            </a:pPr>
            <a:r>
              <a:rPr lang="en-GB" sz="2000" dirty="0"/>
              <a:t>Employment opportunities such as apprenticeships may arise from land based enterprises.</a:t>
            </a:r>
          </a:p>
        </p:txBody>
      </p:sp>
      <p:sp>
        <p:nvSpPr>
          <p:cNvPr id="3" name="TextBox 2">
            <a:extLst>
              <a:ext uri="{FF2B5EF4-FFF2-40B4-BE49-F238E27FC236}">
                <a16:creationId xmlns:a16="http://schemas.microsoft.com/office/drawing/2014/main" id="{41A86074-B883-1DA3-B36E-9DF92F9D6C0B}"/>
              </a:ext>
            </a:extLst>
          </p:cNvPr>
          <p:cNvSpPr txBox="1"/>
          <p:nvPr/>
        </p:nvSpPr>
        <p:spPr>
          <a:xfrm>
            <a:off x="323528" y="1499885"/>
            <a:ext cx="6264696" cy="461665"/>
          </a:xfrm>
          <a:prstGeom prst="rect">
            <a:avLst/>
          </a:prstGeom>
          <a:noFill/>
        </p:spPr>
        <p:txBody>
          <a:bodyPr wrap="square" rtlCol="0">
            <a:spAutoFit/>
          </a:bodyPr>
          <a:lstStyle/>
          <a:p>
            <a:r>
              <a:rPr lang="en-GB" sz="2400" b="1" dirty="0"/>
              <a:t>Good for the local community</a:t>
            </a:r>
          </a:p>
        </p:txBody>
      </p:sp>
    </p:spTree>
    <p:extLst>
      <p:ext uri="{BB962C8B-B14F-4D97-AF65-F5344CB8AC3E}">
        <p14:creationId xmlns:p14="http://schemas.microsoft.com/office/powerpoint/2010/main" val="18258886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3" grpId="0"/>
    </p:bld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723037"/>
          </a:xfrm>
        </p:spPr>
        <p:txBody>
          <a:bodyPr>
            <a:normAutofit fontScale="90000"/>
          </a:bodyPr>
          <a:lstStyle/>
          <a:p>
            <a:r>
              <a:rPr lang="en-GB" b="1" dirty="0"/>
              <a:t>Sustainable Rural Communities</a:t>
            </a:r>
            <a:endParaRPr lang="en-US" dirty="0"/>
          </a:p>
        </p:txBody>
      </p:sp>
      <p:sp>
        <p:nvSpPr>
          <p:cNvPr id="4" name="TextBox 3">
            <a:extLst>
              <a:ext uri="{FF2B5EF4-FFF2-40B4-BE49-F238E27FC236}">
                <a16:creationId xmlns:a16="http://schemas.microsoft.com/office/drawing/2014/main" id="{4E9F78A6-FB4F-63CE-5A93-4C69718FBFDE}"/>
              </a:ext>
            </a:extLst>
          </p:cNvPr>
          <p:cNvSpPr txBox="1"/>
          <p:nvPr/>
        </p:nvSpPr>
        <p:spPr>
          <a:xfrm>
            <a:off x="189856" y="911677"/>
            <a:ext cx="8363272" cy="523220"/>
          </a:xfrm>
          <a:prstGeom prst="rect">
            <a:avLst/>
          </a:prstGeom>
          <a:noFill/>
        </p:spPr>
        <p:txBody>
          <a:bodyPr wrap="square" rtlCol="0">
            <a:spAutoFit/>
          </a:bodyPr>
          <a:lstStyle/>
          <a:p>
            <a:r>
              <a:rPr lang="en-GB" sz="2800" b="1" dirty="0"/>
              <a:t>One Planet Living – 10 Good Reasons</a:t>
            </a:r>
          </a:p>
        </p:txBody>
      </p:sp>
      <p:sp>
        <p:nvSpPr>
          <p:cNvPr id="8" name="TextBox 7">
            <a:extLst>
              <a:ext uri="{FF2B5EF4-FFF2-40B4-BE49-F238E27FC236}">
                <a16:creationId xmlns:a16="http://schemas.microsoft.com/office/drawing/2014/main" id="{3B7DFA53-FF49-0A49-BE98-AD961529BBAA}"/>
              </a:ext>
            </a:extLst>
          </p:cNvPr>
          <p:cNvSpPr txBox="1"/>
          <p:nvPr/>
        </p:nvSpPr>
        <p:spPr>
          <a:xfrm>
            <a:off x="3563888" y="6309320"/>
            <a:ext cx="5061248" cy="369332"/>
          </a:xfrm>
          <a:prstGeom prst="rect">
            <a:avLst/>
          </a:prstGeom>
          <a:noFill/>
        </p:spPr>
        <p:txBody>
          <a:bodyPr wrap="square" rtlCol="0">
            <a:spAutoFit/>
          </a:bodyPr>
          <a:lstStyle/>
          <a:p>
            <a:pPr algn="r"/>
            <a:r>
              <a:rPr lang="en-GB" sz="1800" dirty="0"/>
              <a:t>(One Planet Council, No date)</a:t>
            </a:r>
          </a:p>
        </p:txBody>
      </p:sp>
      <p:sp>
        <p:nvSpPr>
          <p:cNvPr id="5" name="TextBox 4">
            <a:extLst>
              <a:ext uri="{FF2B5EF4-FFF2-40B4-BE49-F238E27FC236}">
                <a16:creationId xmlns:a16="http://schemas.microsoft.com/office/drawing/2014/main" id="{0EE4E930-95FC-16B7-5DC2-91E4353CF9F3}"/>
              </a:ext>
            </a:extLst>
          </p:cNvPr>
          <p:cNvSpPr txBox="1"/>
          <p:nvPr/>
        </p:nvSpPr>
        <p:spPr>
          <a:xfrm>
            <a:off x="323528" y="2189084"/>
            <a:ext cx="8229600" cy="3262432"/>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200" dirty="0"/>
              <a:t>One Planet Development is open to people from all walks of life. </a:t>
            </a:r>
          </a:p>
          <a:p>
            <a:pPr marL="285750" indent="-285750">
              <a:spcBef>
                <a:spcPts val="600"/>
              </a:spcBef>
              <a:spcAft>
                <a:spcPts val="600"/>
              </a:spcAft>
              <a:buFont typeface="Arial" panose="020B0604020202020204" pitchFamily="34" charset="0"/>
              <a:buChar char="•"/>
            </a:pPr>
            <a:r>
              <a:rPr lang="en-GB" sz="2200" dirty="0"/>
              <a:t>The more developments that use different approaches to meet the targets and requirements above, the more exemplar models others will have to learn from. </a:t>
            </a:r>
          </a:p>
          <a:p>
            <a:pPr marL="285750" indent="-285750">
              <a:spcBef>
                <a:spcPts val="600"/>
              </a:spcBef>
              <a:spcAft>
                <a:spcPts val="600"/>
              </a:spcAft>
              <a:buFont typeface="Arial" panose="020B0604020202020204" pitchFamily="34" charset="0"/>
              <a:buChar char="•"/>
            </a:pPr>
            <a:r>
              <a:rPr lang="en-GB" sz="2200" dirty="0"/>
              <a:t>The Welsh Government have made a bold commitment to a sustainable future for current and future generations. </a:t>
            </a:r>
          </a:p>
          <a:p>
            <a:pPr marL="285750" indent="-285750">
              <a:spcBef>
                <a:spcPts val="600"/>
              </a:spcBef>
              <a:spcAft>
                <a:spcPts val="600"/>
              </a:spcAft>
              <a:buFont typeface="Arial" panose="020B0604020202020204" pitchFamily="34" charset="0"/>
              <a:buChar char="•"/>
            </a:pPr>
            <a:r>
              <a:rPr lang="en-GB" sz="2200" dirty="0"/>
              <a:t>This initiative can help Wales become an inspiration to people around the world.</a:t>
            </a:r>
          </a:p>
        </p:txBody>
      </p:sp>
      <p:sp>
        <p:nvSpPr>
          <p:cNvPr id="3" name="TextBox 2">
            <a:extLst>
              <a:ext uri="{FF2B5EF4-FFF2-40B4-BE49-F238E27FC236}">
                <a16:creationId xmlns:a16="http://schemas.microsoft.com/office/drawing/2014/main" id="{41A86074-B883-1DA3-B36E-9DF92F9D6C0B}"/>
              </a:ext>
            </a:extLst>
          </p:cNvPr>
          <p:cNvSpPr txBox="1"/>
          <p:nvPr/>
        </p:nvSpPr>
        <p:spPr>
          <a:xfrm>
            <a:off x="323528" y="1499885"/>
            <a:ext cx="6264696" cy="461665"/>
          </a:xfrm>
          <a:prstGeom prst="rect">
            <a:avLst/>
          </a:prstGeom>
          <a:noFill/>
        </p:spPr>
        <p:txBody>
          <a:bodyPr wrap="square" rtlCol="0">
            <a:spAutoFit/>
          </a:bodyPr>
          <a:lstStyle/>
          <a:p>
            <a:r>
              <a:rPr lang="en-GB" sz="2400" b="1" dirty="0"/>
              <a:t>Good for Wales and the planet</a:t>
            </a:r>
          </a:p>
        </p:txBody>
      </p:sp>
    </p:spTree>
    <p:extLst>
      <p:ext uri="{BB962C8B-B14F-4D97-AF65-F5344CB8AC3E}">
        <p14:creationId xmlns:p14="http://schemas.microsoft.com/office/powerpoint/2010/main" val="29293463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3" grpId="0"/>
    </p:bld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723037"/>
          </a:xfrm>
        </p:spPr>
        <p:txBody>
          <a:bodyPr>
            <a:normAutofit fontScale="90000"/>
          </a:bodyPr>
          <a:lstStyle/>
          <a:p>
            <a:r>
              <a:rPr lang="en-GB" b="1" dirty="0"/>
              <a:t>Sustainable Rural Communities</a:t>
            </a:r>
            <a:endParaRPr lang="en-US" dirty="0"/>
          </a:p>
        </p:txBody>
      </p:sp>
      <p:sp>
        <p:nvSpPr>
          <p:cNvPr id="4" name="TextBox 3">
            <a:extLst>
              <a:ext uri="{FF2B5EF4-FFF2-40B4-BE49-F238E27FC236}">
                <a16:creationId xmlns:a16="http://schemas.microsoft.com/office/drawing/2014/main" id="{4E9F78A6-FB4F-63CE-5A93-4C69718FBFDE}"/>
              </a:ext>
            </a:extLst>
          </p:cNvPr>
          <p:cNvSpPr txBox="1"/>
          <p:nvPr/>
        </p:nvSpPr>
        <p:spPr>
          <a:xfrm>
            <a:off x="323528" y="1052736"/>
            <a:ext cx="7416824" cy="523220"/>
          </a:xfrm>
          <a:prstGeom prst="rect">
            <a:avLst/>
          </a:prstGeom>
          <a:noFill/>
        </p:spPr>
        <p:txBody>
          <a:bodyPr wrap="square" rtlCol="0">
            <a:spAutoFit/>
          </a:bodyPr>
          <a:lstStyle/>
          <a:p>
            <a:r>
              <a:rPr lang="en-GB" sz="2800" b="1" dirty="0"/>
              <a:t>One Planet Living – Additional Information</a:t>
            </a:r>
          </a:p>
        </p:txBody>
      </p:sp>
      <p:sp>
        <p:nvSpPr>
          <p:cNvPr id="11" name="TextBox 10">
            <a:extLst>
              <a:ext uri="{FF2B5EF4-FFF2-40B4-BE49-F238E27FC236}">
                <a16:creationId xmlns:a16="http://schemas.microsoft.com/office/drawing/2014/main" id="{F7C71427-60E8-F6AD-8766-F4A06D9397BC}"/>
              </a:ext>
            </a:extLst>
          </p:cNvPr>
          <p:cNvSpPr txBox="1"/>
          <p:nvPr/>
        </p:nvSpPr>
        <p:spPr>
          <a:xfrm>
            <a:off x="539552" y="1717015"/>
            <a:ext cx="8291264" cy="3262432"/>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1600" b="0" i="0" dirty="0">
                <a:solidFill>
                  <a:srgbClr val="3A3A3A"/>
                </a:solidFill>
                <a:effectLst/>
                <a:latin typeface="Source Sans Pro" panose="020B0503030403020204" pitchFamily="34" charset="0"/>
              </a:rPr>
              <a:t>Bioregional Development Group (No Date) </a:t>
            </a:r>
            <a:r>
              <a:rPr lang="en-GB" sz="1600" b="0" i="1" dirty="0">
                <a:solidFill>
                  <a:srgbClr val="3A3A3A"/>
                </a:solidFill>
                <a:effectLst/>
                <a:latin typeface="Source Sans Pro" panose="020B0503030403020204" pitchFamily="34" charset="0"/>
              </a:rPr>
              <a:t>One Planet Living®</a:t>
            </a:r>
            <a:r>
              <a:rPr lang="en-GB" sz="1600" b="0" dirty="0">
                <a:solidFill>
                  <a:srgbClr val="3A3A3A"/>
                </a:solidFill>
                <a:effectLst/>
                <a:latin typeface="Source Sans Pro" panose="020B0503030403020204" pitchFamily="34" charset="0"/>
              </a:rPr>
              <a:t> Available at: </a:t>
            </a:r>
            <a:r>
              <a:rPr lang="en-GB" sz="1600" b="0" dirty="0">
                <a:solidFill>
                  <a:srgbClr val="3A3A3A"/>
                </a:solidFill>
                <a:effectLst/>
                <a:latin typeface="Source Sans Pro" panose="020B0503030403020204" pitchFamily="34" charset="0"/>
                <a:hlinkClick r:id="rId2"/>
              </a:rPr>
              <a:t>https://www.bioregional.com/one-planet-living</a:t>
            </a:r>
            <a:r>
              <a:rPr lang="en-GB" sz="1600" b="0" dirty="0">
                <a:solidFill>
                  <a:srgbClr val="3A3A3A"/>
                </a:solidFill>
                <a:effectLst/>
                <a:latin typeface="Source Sans Pro" panose="020B0503030403020204" pitchFamily="34" charset="0"/>
              </a:rPr>
              <a:t> </a:t>
            </a:r>
            <a:r>
              <a:rPr lang="en-GB" sz="1600" dirty="0"/>
              <a:t>[Accessed 20/03/2023]</a:t>
            </a:r>
            <a:endParaRPr lang="en-GB" sz="1600" b="0" i="1" dirty="0">
              <a:solidFill>
                <a:srgbClr val="3A3A3A"/>
              </a:solidFill>
              <a:effectLst/>
              <a:latin typeface="Source Sans Pro" panose="020B0503030403020204" pitchFamily="34" charset="0"/>
            </a:endParaRPr>
          </a:p>
          <a:p>
            <a:pPr marL="285750" indent="-285750">
              <a:spcBef>
                <a:spcPts val="600"/>
              </a:spcBef>
              <a:spcAft>
                <a:spcPts val="600"/>
              </a:spcAft>
              <a:buFont typeface="Arial" panose="020B0604020202020204" pitchFamily="34" charset="0"/>
              <a:buChar char="•"/>
            </a:pPr>
            <a:r>
              <a:rPr lang="en-GB" sz="1600" b="0" i="0" dirty="0">
                <a:solidFill>
                  <a:srgbClr val="3A3A3A"/>
                </a:solidFill>
                <a:effectLst/>
                <a:latin typeface="Source Sans Pro" panose="020B0503030403020204" pitchFamily="34" charset="0"/>
              </a:rPr>
              <a:t>Harris, N. (2019) ‘Exceptional Spaces for Sustainable Living: The Regulation of One Planet Developments in the Open Countryside’, </a:t>
            </a:r>
            <a:r>
              <a:rPr lang="en-GB" sz="1600" b="0" i="1" dirty="0">
                <a:solidFill>
                  <a:srgbClr val="3A3A3A"/>
                </a:solidFill>
                <a:effectLst/>
                <a:latin typeface="Source Sans Pro" panose="020B0503030403020204" pitchFamily="34" charset="0"/>
              </a:rPr>
              <a:t>Planning theory &amp; practice</a:t>
            </a:r>
            <a:r>
              <a:rPr lang="en-GB" sz="1600" b="0" i="0" dirty="0">
                <a:solidFill>
                  <a:srgbClr val="3A3A3A"/>
                </a:solidFill>
                <a:effectLst/>
                <a:latin typeface="Source Sans Pro" panose="020B0503030403020204" pitchFamily="34" charset="0"/>
              </a:rPr>
              <a:t>, 20(1), pp. 11–36. Available at: </a:t>
            </a:r>
            <a:r>
              <a:rPr lang="en-GB" sz="1600" b="0" i="0" dirty="0">
                <a:solidFill>
                  <a:srgbClr val="3A3A3A"/>
                </a:solidFill>
                <a:effectLst/>
                <a:latin typeface="Source Sans Pro" panose="020B0503030403020204" pitchFamily="34" charset="0"/>
                <a:hlinkClick r:id="rId3"/>
              </a:rPr>
              <a:t>https://doi.org/10.1080/14649357.2018.1562562</a:t>
            </a:r>
            <a:r>
              <a:rPr lang="en-GB" sz="1600" b="0" i="0" dirty="0">
                <a:solidFill>
                  <a:srgbClr val="3A3A3A"/>
                </a:solidFill>
                <a:effectLst/>
                <a:latin typeface="Source Sans Pro" panose="020B0503030403020204" pitchFamily="34" charset="0"/>
              </a:rPr>
              <a:t> </a:t>
            </a:r>
            <a:r>
              <a:rPr lang="en-GB" sz="1600" dirty="0"/>
              <a:t>[Accessed 20/03/2023]</a:t>
            </a:r>
          </a:p>
          <a:p>
            <a:pPr marL="285750" indent="-285750">
              <a:spcBef>
                <a:spcPts val="600"/>
              </a:spcBef>
              <a:spcAft>
                <a:spcPts val="600"/>
              </a:spcAft>
              <a:buFont typeface="Arial" panose="020B0604020202020204" pitchFamily="34" charset="0"/>
              <a:buChar char="•"/>
            </a:pPr>
            <a:r>
              <a:rPr lang="en-GB" sz="1600" dirty="0"/>
              <a:t>Thorpe, D. (2019) ‘One planet’ cities : sustaining humanity within planetary limits. London ;: Routledge, Taylor &amp; Francis Group. Available at: </a:t>
            </a:r>
            <a:r>
              <a:rPr lang="en-GB" sz="1600" dirty="0">
                <a:hlinkClick r:id="rId4"/>
              </a:rPr>
              <a:t>https://www.taylorfrancis.com/books/mono/10.4324/9780429463402/one-planet-cities-david-thorpe</a:t>
            </a:r>
            <a:r>
              <a:rPr lang="en-GB" sz="1600" dirty="0"/>
              <a:t> [Accessed 20/03/2023]</a:t>
            </a:r>
          </a:p>
          <a:p>
            <a:pPr marL="285750" indent="-285750">
              <a:spcBef>
                <a:spcPts val="600"/>
              </a:spcBef>
              <a:spcAft>
                <a:spcPts val="600"/>
              </a:spcAft>
              <a:buFont typeface="Arial" panose="020B0604020202020204" pitchFamily="34" charset="0"/>
              <a:buChar char="•"/>
            </a:pPr>
            <a:r>
              <a:rPr lang="en-GB" sz="1600" dirty="0"/>
              <a:t>Welsh Government (2020) </a:t>
            </a:r>
            <a:r>
              <a:rPr lang="en-GB" sz="1600" i="1" dirty="0"/>
              <a:t>One planet development: practice guidance </a:t>
            </a:r>
            <a:r>
              <a:rPr lang="en-GB" sz="1600" dirty="0"/>
              <a:t>Available at: </a:t>
            </a:r>
            <a:r>
              <a:rPr lang="en-GB" sz="1600" dirty="0">
                <a:hlinkClick r:id="rId5"/>
              </a:rPr>
              <a:t>https://www.gov.wales/one-planet-development-practice-guidance</a:t>
            </a:r>
            <a:r>
              <a:rPr lang="en-GB" sz="1600" dirty="0"/>
              <a:t>   [Accessed 20/03/2023]</a:t>
            </a:r>
          </a:p>
        </p:txBody>
      </p:sp>
    </p:spTree>
    <p:extLst>
      <p:ext uri="{BB962C8B-B14F-4D97-AF65-F5344CB8AC3E}">
        <p14:creationId xmlns:p14="http://schemas.microsoft.com/office/powerpoint/2010/main" val="42907523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build="p"/>
    </p:bld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319C4D1-15DF-600B-BD97-59DF44BA3438}"/>
              </a:ext>
            </a:extLst>
          </p:cNvPr>
          <p:cNvSpPr txBox="1"/>
          <p:nvPr/>
        </p:nvSpPr>
        <p:spPr>
          <a:xfrm>
            <a:off x="1259632" y="1268760"/>
            <a:ext cx="6552728" cy="1938992"/>
          </a:xfrm>
          <a:prstGeom prst="rect">
            <a:avLst/>
          </a:prstGeom>
          <a:noFill/>
        </p:spPr>
        <p:txBody>
          <a:bodyPr wrap="square" rtlCol="0">
            <a:spAutoFit/>
          </a:bodyPr>
          <a:lstStyle/>
          <a:p>
            <a:pPr algn="ctr"/>
            <a:r>
              <a:rPr lang="en-GB" sz="4000" b="1" i="1" dirty="0"/>
              <a:t>Can you identify any links to the theories of Sustainability that we looked at in Theme 2?</a:t>
            </a:r>
          </a:p>
        </p:txBody>
      </p:sp>
      <p:pic>
        <p:nvPicPr>
          <p:cNvPr id="3" name="Picture 2" descr="Icon&#10;&#10;Description automatically generated">
            <a:extLst>
              <a:ext uri="{FF2B5EF4-FFF2-40B4-BE49-F238E27FC236}">
                <a16:creationId xmlns:a16="http://schemas.microsoft.com/office/drawing/2014/main" id="{A3785235-E1C7-B376-F0D0-A040750F120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96515" y="3429000"/>
            <a:ext cx="2078961" cy="2078961"/>
          </a:xfrm>
          <a:prstGeom prst="rect">
            <a:avLst/>
          </a:prstGeom>
        </p:spPr>
      </p:pic>
    </p:spTree>
    <p:extLst>
      <p:ext uri="{BB962C8B-B14F-4D97-AF65-F5344CB8AC3E}">
        <p14:creationId xmlns:p14="http://schemas.microsoft.com/office/powerpoint/2010/main" val="3816890930"/>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05963"/>
            <a:ext cx="8229600" cy="723037"/>
          </a:xfrm>
        </p:spPr>
        <p:txBody>
          <a:bodyPr>
            <a:normAutofit fontScale="90000"/>
          </a:bodyPr>
          <a:lstStyle/>
          <a:p>
            <a:r>
              <a:rPr lang="en-GB" b="1" dirty="0"/>
              <a:t>Sustainable Rural Communities: Some Other Examples</a:t>
            </a:r>
            <a:endParaRPr lang="en-US" dirty="0"/>
          </a:p>
        </p:txBody>
      </p:sp>
    </p:spTree>
    <p:extLst>
      <p:ext uri="{BB962C8B-B14F-4D97-AF65-F5344CB8AC3E}">
        <p14:creationId xmlns:p14="http://schemas.microsoft.com/office/powerpoint/2010/main" val="3085556984"/>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723037"/>
          </a:xfrm>
        </p:spPr>
        <p:txBody>
          <a:bodyPr>
            <a:normAutofit fontScale="90000"/>
          </a:bodyPr>
          <a:lstStyle/>
          <a:p>
            <a:r>
              <a:rPr lang="en-GB" b="1" dirty="0"/>
              <a:t>Sustainable Rural Communities</a:t>
            </a:r>
            <a:endParaRPr lang="en-US" dirty="0"/>
          </a:p>
        </p:txBody>
      </p:sp>
      <p:sp>
        <p:nvSpPr>
          <p:cNvPr id="4" name="TextBox 3">
            <a:extLst>
              <a:ext uri="{FF2B5EF4-FFF2-40B4-BE49-F238E27FC236}">
                <a16:creationId xmlns:a16="http://schemas.microsoft.com/office/drawing/2014/main" id="{4E9F78A6-FB4F-63CE-5A93-4C69718FBFDE}"/>
              </a:ext>
            </a:extLst>
          </p:cNvPr>
          <p:cNvSpPr txBox="1"/>
          <p:nvPr/>
        </p:nvSpPr>
        <p:spPr>
          <a:xfrm>
            <a:off x="251520" y="1204037"/>
            <a:ext cx="8712968" cy="492443"/>
          </a:xfrm>
          <a:prstGeom prst="rect">
            <a:avLst/>
          </a:prstGeom>
          <a:noFill/>
        </p:spPr>
        <p:txBody>
          <a:bodyPr wrap="square" rtlCol="0">
            <a:spAutoFit/>
          </a:bodyPr>
          <a:lstStyle/>
          <a:p>
            <a:r>
              <a:rPr lang="en-GB" sz="2600" b="1" dirty="0">
                <a:hlinkClick r:id="rId2"/>
              </a:rPr>
              <a:t>Partnership for Sustainable Communities </a:t>
            </a:r>
            <a:r>
              <a:rPr lang="en-GB" sz="2600" b="1" dirty="0" err="1">
                <a:hlinkClick r:id="rId2"/>
              </a:rPr>
              <a:t>Livability</a:t>
            </a:r>
            <a:r>
              <a:rPr lang="en-GB" sz="2600" b="1" dirty="0">
                <a:hlinkClick r:id="rId2"/>
              </a:rPr>
              <a:t> Principles  </a:t>
            </a:r>
            <a:endParaRPr lang="en-GB" sz="2600" b="1" dirty="0"/>
          </a:p>
        </p:txBody>
      </p:sp>
      <p:sp>
        <p:nvSpPr>
          <p:cNvPr id="3" name="TextBox 2">
            <a:extLst>
              <a:ext uri="{FF2B5EF4-FFF2-40B4-BE49-F238E27FC236}">
                <a16:creationId xmlns:a16="http://schemas.microsoft.com/office/drawing/2014/main" id="{0A257EBC-3C95-1906-5100-5B4C5F4C0490}"/>
              </a:ext>
            </a:extLst>
          </p:cNvPr>
          <p:cNvSpPr txBox="1"/>
          <p:nvPr/>
        </p:nvSpPr>
        <p:spPr>
          <a:xfrm>
            <a:off x="395536" y="1988840"/>
            <a:ext cx="8568952" cy="3570208"/>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b="1" dirty="0"/>
              <a:t>Provide more transportation choices</a:t>
            </a:r>
            <a:r>
              <a:rPr lang="en-GB" sz="2400" dirty="0"/>
              <a:t>: Develop safe, reliable, and economical transportation choices to decrease household transportation costs, reduce our nation’s dependence on foreign oil, improve air quality, reduce greenhouse gas emissions, and promote public health.</a:t>
            </a:r>
          </a:p>
          <a:p>
            <a:pPr marL="342900" indent="-342900">
              <a:spcBef>
                <a:spcPts val="600"/>
              </a:spcBef>
              <a:spcAft>
                <a:spcPts val="600"/>
              </a:spcAft>
              <a:buFont typeface="Arial" panose="020B0604020202020204" pitchFamily="34" charset="0"/>
              <a:buChar char="•"/>
            </a:pPr>
            <a:r>
              <a:rPr lang="en-GB" sz="2400" b="1" dirty="0"/>
              <a:t>Promote equitable, affordable housing</a:t>
            </a:r>
            <a:r>
              <a:rPr lang="en-GB" sz="2400" dirty="0"/>
              <a:t>: Expand location- and energy-efficient housing choices for people of all ages, incomes, races, and ethnicities to increase mobility and lower the combined cost of housing and transportation. </a:t>
            </a:r>
          </a:p>
        </p:txBody>
      </p:sp>
      <p:sp>
        <p:nvSpPr>
          <p:cNvPr id="5" name="TextBox 4">
            <a:extLst>
              <a:ext uri="{FF2B5EF4-FFF2-40B4-BE49-F238E27FC236}">
                <a16:creationId xmlns:a16="http://schemas.microsoft.com/office/drawing/2014/main" id="{ABD9A70D-779C-71F4-FAA4-827978743241}"/>
              </a:ext>
            </a:extLst>
          </p:cNvPr>
          <p:cNvSpPr txBox="1"/>
          <p:nvPr/>
        </p:nvSpPr>
        <p:spPr>
          <a:xfrm>
            <a:off x="3884879" y="6237312"/>
            <a:ext cx="4752528" cy="338554"/>
          </a:xfrm>
          <a:prstGeom prst="rect">
            <a:avLst/>
          </a:prstGeom>
          <a:noFill/>
        </p:spPr>
        <p:txBody>
          <a:bodyPr wrap="square" rtlCol="0">
            <a:spAutoFit/>
          </a:bodyPr>
          <a:lstStyle/>
          <a:p>
            <a:pPr algn="r"/>
            <a:r>
              <a:rPr lang="en-GB" sz="1600" dirty="0"/>
              <a:t>(US Partnership for Sustainable Communities, 2011) </a:t>
            </a:r>
          </a:p>
        </p:txBody>
      </p:sp>
    </p:spTree>
    <p:extLst>
      <p:ext uri="{BB962C8B-B14F-4D97-AF65-F5344CB8AC3E}">
        <p14:creationId xmlns:p14="http://schemas.microsoft.com/office/powerpoint/2010/main" val="4706383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723037"/>
          </a:xfrm>
        </p:spPr>
        <p:txBody>
          <a:bodyPr>
            <a:normAutofit fontScale="90000"/>
          </a:bodyPr>
          <a:lstStyle/>
          <a:p>
            <a:r>
              <a:rPr lang="en-GB" b="1" dirty="0"/>
              <a:t>Sustainable Rural Communities</a:t>
            </a:r>
            <a:endParaRPr lang="en-US" dirty="0"/>
          </a:p>
        </p:txBody>
      </p:sp>
      <p:sp>
        <p:nvSpPr>
          <p:cNvPr id="4" name="TextBox 3">
            <a:extLst>
              <a:ext uri="{FF2B5EF4-FFF2-40B4-BE49-F238E27FC236}">
                <a16:creationId xmlns:a16="http://schemas.microsoft.com/office/drawing/2014/main" id="{4E9F78A6-FB4F-63CE-5A93-4C69718FBFDE}"/>
              </a:ext>
            </a:extLst>
          </p:cNvPr>
          <p:cNvSpPr txBox="1"/>
          <p:nvPr/>
        </p:nvSpPr>
        <p:spPr>
          <a:xfrm>
            <a:off x="251520" y="1044632"/>
            <a:ext cx="8712968" cy="492443"/>
          </a:xfrm>
          <a:prstGeom prst="rect">
            <a:avLst/>
          </a:prstGeom>
          <a:noFill/>
        </p:spPr>
        <p:txBody>
          <a:bodyPr wrap="square" rtlCol="0">
            <a:spAutoFit/>
          </a:bodyPr>
          <a:lstStyle/>
          <a:p>
            <a:r>
              <a:rPr lang="en-GB" sz="2600" b="1" dirty="0"/>
              <a:t>Partnership for Sustainable Communities </a:t>
            </a:r>
            <a:r>
              <a:rPr lang="en-GB" sz="2600" b="1" dirty="0" err="1"/>
              <a:t>Livability</a:t>
            </a:r>
            <a:r>
              <a:rPr lang="en-GB" sz="2600" b="1" dirty="0"/>
              <a:t> Principles  </a:t>
            </a:r>
          </a:p>
        </p:txBody>
      </p:sp>
      <p:sp>
        <p:nvSpPr>
          <p:cNvPr id="3" name="TextBox 2">
            <a:extLst>
              <a:ext uri="{FF2B5EF4-FFF2-40B4-BE49-F238E27FC236}">
                <a16:creationId xmlns:a16="http://schemas.microsoft.com/office/drawing/2014/main" id="{0A257EBC-3C95-1906-5100-5B4C5F4C0490}"/>
              </a:ext>
            </a:extLst>
          </p:cNvPr>
          <p:cNvSpPr txBox="1"/>
          <p:nvPr/>
        </p:nvSpPr>
        <p:spPr>
          <a:xfrm>
            <a:off x="395536" y="1988840"/>
            <a:ext cx="8568952" cy="3939540"/>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b="1" dirty="0"/>
              <a:t>Enhance economic competitiveness: </a:t>
            </a:r>
            <a:r>
              <a:rPr lang="en-GB" sz="2400" dirty="0"/>
              <a:t>Improve economic competitiveness through reliable and timely access to employment </a:t>
            </a:r>
            <a:r>
              <a:rPr lang="en-GB" sz="2400" dirty="0" err="1"/>
              <a:t>centers</a:t>
            </a:r>
            <a:r>
              <a:rPr lang="en-GB" sz="2400" dirty="0"/>
              <a:t>, educational opportunities, services and other basic needs by workers, as well as expanded business access to markets. </a:t>
            </a:r>
          </a:p>
          <a:p>
            <a:pPr marL="342900" indent="-342900">
              <a:spcBef>
                <a:spcPts val="600"/>
              </a:spcBef>
              <a:spcAft>
                <a:spcPts val="600"/>
              </a:spcAft>
              <a:buFont typeface="Arial" panose="020B0604020202020204" pitchFamily="34" charset="0"/>
              <a:buChar char="•"/>
            </a:pPr>
            <a:r>
              <a:rPr lang="en-GB" sz="2400" b="1" dirty="0"/>
              <a:t>Support existing communities</a:t>
            </a:r>
            <a:r>
              <a:rPr lang="en-GB" sz="2400" dirty="0"/>
              <a:t>: Target federal funding toward existing communities—through strategies like transit-oriented, mixed-use development and land recycling—to increase community revitalization and the efficiency of public works investments and safeguard rural landscapes. </a:t>
            </a:r>
          </a:p>
        </p:txBody>
      </p:sp>
      <p:sp>
        <p:nvSpPr>
          <p:cNvPr id="5" name="TextBox 4">
            <a:extLst>
              <a:ext uri="{FF2B5EF4-FFF2-40B4-BE49-F238E27FC236}">
                <a16:creationId xmlns:a16="http://schemas.microsoft.com/office/drawing/2014/main" id="{ABD9A70D-779C-71F4-FAA4-827978743241}"/>
              </a:ext>
            </a:extLst>
          </p:cNvPr>
          <p:cNvSpPr txBox="1"/>
          <p:nvPr/>
        </p:nvSpPr>
        <p:spPr>
          <a:xfrm>
            <a:off x="3884879" y="6237312"/>
            <a:ext cx="4752528" cy="338554"/>
          </a:xfrm>
          <a:prstGeom prst="rect">
            <a:avLst/>
          </a:prstGeom>
          <a:noFill/>
        </p:spPr>
        <p:txBody>
          <a:bodyPr wrap="square" rtlCol="0">
            <a:spAutoFit/>
          </a:bodyPr>
          <a:lstStyle/>
          <a:p>
            <a:pPr algn="r"/>
            <a:r>
              <a:rPr lang="en-GB" sz="1600" dirty="0"/>
              <a:t>(US Partnership for Sustainable Communities, 2011) </a:t>
            </a:r>
          </a:p>
        </p:txBody>
      </p:sp>
    </p:spTree>
    <p:extLst>
      <p:ext uri="{BB962C8B-B14F-4D97-AF65-F5344CB8AC3E}">
        <p14:creationId xmlns:p14="http://schemas.microsoft.com/office/powerpoint/2010/main" val="34205846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723037"/>
          </a:xfrm>
        </p:spPr>
        <p:txBody>
          <a:bodyPr>
            <a:normAutofit fontScale="90000"/>
          </a:bodyPr>
          <a:lstStyle/>
          <a:p>
            <a:r>
              <a:rPr lang="en-GB" b="1" dirty="0"/>
              <a:t>Sustainable Rural Communities</a:t>
            </a:r>
            <a:endParaRPr lang="en-US" dirty="0"/>
          </a:p>
        </p:txBody>
      </p:sp>
      <p:sp>
        <p:nvSpPr>
          <p:cNvPr id="4" name="TextBox 3">
            <a:extLst>
              <a:ext uri="{FF2B5EF4-FFF2-40B4-BE49-F238E27FC236}">
                <a16:creationId xmlns:a16="http://schemas.microsoft.com/office/drawing/2014/main" id="{4E9F78A6-FB4F-63CE-5A93-4C69718FBFDE}"/>
              </a:ext>
            </a:extLst>
          </p:cNvPr>
          <p:cNvSpPr txBox="1"/>
          <p:nvPr/>
        </p:nvSpPr>
        <p:spPr>
          <a:xfrm>
            <a:off x="251520" y="1044632"/>
            <a:ext cx="8712968" cy="492443"/>
          </a:xfrm>
          <a:prstGeom prst="rect">
            <a:avLst/>
          </a:prstGeom>
          <a:noFill/>
        </p:spPr>
        <p:txBody>
          <a:bodyPr wrap="square" rtlCol="0">
            <a:spAutoFit/>
          </a:bodyPr>
          <a:lstStyle/>
          <a:p>
            <a:r>
              <a:rPr lang="en-GB" sz="2600" b="1" dirty="0"/>
              <a:t>Partnership for Sustainable Communities </a:t>
            </a:r>
            <a:r>
              <a:rPr lang="en-GB" sz="2600" b="1" dirty="0" err="1"/>
              <a:t>Livability</a:t>
            </a:r>
            <a:r>
              <a:rPr lang="en-GB" sz="2600" b="1" dirty="0"/>
              <a:t> Principles  </a:t>
            </a:r>
          </a:p>
        </p:txBody>
      </p:sp>
      <p:sp>
        <p:nvSpPr>
          <p:cNvPr id="3" name="TextBox 2">
            <a:extLst>
              <a:ext uri="{FF2B5EF4-FFF2-40B4-BE49-F238E27FC236}">
                <a16:creationId xmlns:a16="http://schemas.microsoft.com/office/drawing/2014/main" id="{0A257EBC-3C95-1906-5100-5B4C5F4C0490}"/>
              </a:ext>
            </a:extLst>
          </p:cNvPr>
          <p:cNvSpPr txBox="1"/>
          <p:nvPr/>
        </p:nvSpPr>
        <p:spPr>
          <a:xfrm>
            <a:off x="366070" y="1916832"/>
            <a:ext cx="8568952" cy="3570208"/>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b="1" dirty="0"/>
              <a:t>Coordinate and leverage federal policies and investment: </a:t>
            </a:r>
            <a:r>
              <a:rPr lang="en-GB" sz="2400" dirty="0"/>
              <a:t>Align federal policies and funding to remove barriers to collaboration, leverage funding, and increase the accountability and effectiveness of all levels of government to plan for future growth, including making smart energy choices such as locally generated renewable energy.</a:t>
            </a:r>
          </a:p>
          <a:p>
            <a:pPr marL="342900" indent="-342900">
              <a:spcBef>
                <a:spcPts val="600"/>
              </a:spcBef>
              <a:spcAft>
                <a:spcPts val="600"/>
              </a:spcAft>
              <a:buFont typeface="Arial" panose="020B0604020202020204" pitchFamily="34" charset="0"/>
              <a:buChar char="•"/>
            </a:pPr>
            <a:r>
              <a:rPr lang="en-GB" sz="2400" b="1" dirty="0"/>
              <a:t>Value communities and </a:t>
            </a:r>
            <a:r>
              <a:rPr lang="en-GB" sz="2400" b="1" dirty="0" err="1"/>
              <a:t>neighborhoods</a:t>
            </a:r>
            <a:r>
              <a:rPr lang="en-GB" sz="2400" dirty="0"/>
              <a:t>: Enhance the unique characteristics of all communities by investing in healthy, safe, and walkable </a:t>
            </a:r>
            <a:r>
              <a:rPr lang="en-GB" sz="2400" dirty="0" err="1"/>
              <a:t>neighborhoods</a:t>
            </a:r>
            <a:r>
              <a:rPr lang="en-GB" sz="2400" dirty="0"/>
              <a:t>—rural, urban, or suburban. </a:t>
            </a:r>
          </a:p>
        </p:txBody>
      </p:sp>
      <p:sp>
        <p:nvSpPr>
          <p:cNvPr id="5" name="TextBox 4">
            <a:extLst>
              <a:ext uri="{FF2B5EF4-FFF2-40B4-BE49-F238E27FC236}">
                <a16:creationId xmlns:a16="http://schemas.microsoft.com/office/drawing/2014/main" id="{ABD9A70D-779C-71F4-FAA4-827978743241}"/>
              </a:ext>
            </a:extLst>
          </p:cNvPr>
          <p:cNvSpPr txBox="1"/>
          <p:nvPr/>
        </p:nvSpPr>
        <p:spPr>
          <a:xfrm>
            <a:off x="3884879" y="6237312"/>
            <a:ext cx="4752528" cy="338554"/>
          </a:xfrm>
          <a:prstGeom prst="rect">
            <a:avLst/>
          </a:prstGeom>
          <a:noFill/>
        </p:spPr>
        <p:txBody>
          <a:bodyPr wrap="square" rtlCol="0">
            <a:spAutoFit/>
          </a:bodyPr>
          <a:lstStyle/>
          <a:p>
            <a:pPr algn="r"/>
            <a:r>
              <a:rPr lang="en-GB" sz="1600" dirty="0"/>
              <a:t>(US Partnership for Sustainable Communities, 2011) </a:t>
            </a:r>
          </a:p>
        </p:txBody>
      </p:sp>
    </p:spTree>
    <p:extLst>
      <p:ext uri="{BB962C8B-B14F-4D97-AF65-F5344CB8AC3E}">
        <p14:creationId xmlns:p14="http://schemas.microsoft.com/office/powerpoint/2010/main" val="35097631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723037"/>
          </a:xfrm>
        </p:spPr>
        <p:txBody>
          <a:bodyPr>
            <a:normAutofit fontScale="90000"/>
          </a:bodyPr>
          <a:lstStyle/>
          <a:p>
            <a:r>
              <a:rPr lang="en-GB" b="1" dirty="0"/>
              <a:t>Sustainable Rural Communities</a:t>
            </a:r>
            <a:endParaRPr lang="en-US" dirty="0"/>
          </a:p>
        </p:txBody>
      </p:sp>
      <p:sp>
        <p:nvSpPr>
          <p:cNvPr id="4" name="TextBox 3">
            <a:extLst>
              <a:ext uri="{FF2B5EF4-FFF2-40B4-BE49-F238E27FC236}">
                <a16:creationId xmlns:a16="http://schemas.microsoft.com/office/drawing/2014/main" id="{4E9F78A6-FB4F-63CE-5A93-4C69718FBFDE}"/>
              </a:ext>
            </a:extLst>
          </p:cNvPr>
          <p:cNvSpPr txBox="1"/>
          <p:nvPr/>
        </p:nvSpPr>
        <p:spPr>
          <a:xfrm>
            <a:off x="251520" y="1031966"/>
            <a:ext cx="8229600" cy="523220"/>
          </a:xfrm>
          <a:prstGeom prst="rect">
            <a:avLst/>
          </a:prstGeom>
          <a:noFill/>
        </p:spPr>
        <p:txBody>
          <a:bodyPr wrap="square" rtlCol="0">
            <a:spAutoFit/>
          </a:bodyPr>
          <a:lstStyle/>
          <a:p>
            <a:r>
              <a:rPr lang="en-GB" sz="2800" b="1" dirty="0"/>
              <a:t>Sustainable Rural Communities: Additional Resources</a:t>
            </a:r>
          </a:p>
        </p:txBody>
      </p:sp>
      <p:sp>
        <p:nvSpPr>
          <p:cNvPr id="3" name="TextBox 2">
            <a:extLst>
              <a:ext uri="{FF2B5EF4-FFF2-40B4-BE49-F238E27FC236}">
                <a16:creationId xmlns:a16="http://schemas.microsoft.com/office/drawing/2014/main" id="{DCEDCF88-202C-B4AD-2B0A-8F082CEB7FE1}"/>
              </a:ext>
            </a:extLst>
          </p:cNvPr>
          <p:cNvSpPr txBox="1"/>
          <p:nvPr/>
        </p:nvSpPr>
        <p:spPr>
          <a:xfrm>
            <a:off x="251520" y="1916832"/>
            <a:ext cx="8435280" cy="4247317"/>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000" dirty="0" err="1"/>
              <a:t>Shucksmith</a:t>
            </a:r>
            <a:r>
              <a:rPr lang="en-GB" sz="2000" dirty="0"/>
              <a:t>, M. (2009) </a:t>
            </a:r>
            <a:r>
              <a:rPr lang="en-GB" sz="2000" i="1" dirty="0"/>
              <a:t>Sustainable Rural Communities: constructing sustainable places beyond cities. </a:t>
            </a:r>
            <a:r>
              <a:rPr lang="en-GB" sz="2000" dirty="0">
                <a:hlinkClick r:id="rId2"/>
              </a:rPr>
              <a:t>https://www.researchgate.net/publication/264489776_Sustainable_Rural_Communities_constructing_sustainable_places_beyond_cities</a:t>
            </a:r>
            <a:r>
              <a:rPr lang="en-GB" sz="2000" dirty="0"/>
              <a:t> [Accessed 20/03/2023]</a:t>
            </a:r>
          </a:p>
          <a:p>
            <a:pPr marL="285750" indent="-285750">
              <a:spcBef>
                <a:spcPts val="600"/>
              </a:spcBef>
              <a:spcAft>
                <a:spcPts val="600"/>
              </a:spcAft>
              <a:buFont typeface="Arial" panose="020B0604020202020204" pitchFamily="34" charset="0"/>
              <a:buChar char="•"/>
            </a:pPr>
            <a:r>
              <a:rPr lang="en-GB" sz="2000" dirty="0"/>
              <a:t>South Gloucestershire Council (2022) </a:t>
            </a:r>
            <a:r>
              <a:rPr lang="en-GB" sz="2000" i="1" dirty="0"/>
              <a:t>Creating sustainable rural villages and settlements</a:t>
            </a:r>
            <a:r>
              <a:rPr lang="en-GB" sz="2000" dirty="0"/>
              <a:t> Available at </a:t>
            </a:r>
            <a:r>
              <a:rPr lang="en-GB" sz="2000" dirty="0">
                <a:hlinkClick r:id="rId3"/>
              </a:rPr>
              <a:t>https://beta.southglos.gov.uk/publications/local-plan-2020-phase-1-issues-and-approaches/creating-sustainable-rural-villages-and-settlements</a:t>
            </a:r>
            <a:r>
              <a:rPr lang="en-GB" sz="2000" dirty="0"/>
              <a:t> [Accessed 20/03/2023]</a:t>
            </a:r>
          </a:p>
          <a:p>
            <a:pPr marL="285750" indent="-285750">
              <a:spcBef>
                <a:spcPts val="600"/>
              </a:spcBef>
              <a:spcAft>
                <a:spcPts val="600"/>
              </a:spcAft>
              <a:buFont typeface="Arial" panose="020B0604020202020204" pitchFamily="34" charset="0"/>
              <a:buChar char="•"/>
            </a:pPr>
            <a:r>
              <a:rPr lang="en-GB" sz="2000" dirty="0"/>
              <a:t>United Nations (No Date) </a:t>
            </a:r>
            <a:r>
              <a:rPr lang="en-GB" sz="2000" i="1" dirty="0"/>
              <a:t>Rural Development</a:t>
            </a:r>
            <a:r>
              <a:rPr lang="en-GB" sz="2000" dirty="0"/>
              <a:t> Available at: </a:t>
            </a:r>
            <a:r>
              <a:rPr lang="en-GB" sz="2000" dirty="0">
                <a:hlinkClick r:id="rId4"/>
              </a:rPr>
              <a:t>https://sdgs.un.org/topics/rural-development</a:t>
            </a:r>
            <a:r>
              <a:rPr lang="en-GB" sz="2000" dirty="0"/>
              <a:t> [Accessed 20/03/2023]</a:t>
            </a:r>
          </a:p>
          <a:p>
            <a:pPr marL="285750" indent="-285750">
              <a:spcBef>
                <a:spcPts val="600"/>
              </a:spcBef>
              <a:spcAft>
                <a:spcPts val="600"/>
              </a:spcAft>
              <a:buFont typeface="Arial" panose="020B0604020202020204" pitchFamily="34" charset="0"/>
              <a:buChar char="•"/>
            </a:pPr>
            <a:endParaRPr lang="en-GB" sz="2000" dirty="0"/>
          </a:p>
        </p:txBody>
      </p:sp>
    </p:spTree>
    <p:extLst>
      <p:ext uri="{BB962C8B-B14F-4D97-AF65-F5344CB8AC3E}">
        <p14:creationId xmlns:p14="http://schemas.microsoft.com/office/powerpoint/2010/main" val="4190634075"/>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4082"/>
          </a:xfrm>
        </p:spPr>
        <p:txBody>
          <a:bodyPr>
            <a:normAutofit/>
          </a:bodyPr>
          <a:lstStyle/>
          <a:p>
            <a:r>
              <a:rPr lang="en-GB" sz="3200" b="1" dirty="0"/>
              <a:t>What is Truly Sustainable?: Guided Learning</a:t>
            </a:r>
          </a:p>
        </p:txBody>
      </p:sp>
      <p:sp>
        <p:nvSpPr>
          <p:cNvPr id="5" name="TextBox 4"/>
          <p:cNvSpPr txBox="1"/>
          <p:nvPr/>
        </p:nvSpPr>
        <p:spPr>
          <a:xfrm>
            <a:off x="505279" y="1184302"/>
            <a:ext cx="8208912" cy="1200329"/>
          </a:xfrm>
          <a:prstGeom prst="rect">
            <a:avLst/>
          </a:prstGeom>
          <a:noFill/>
        </p:spPr>
        <p:txBody>
          <a:bodyPr wrap="square" rtlCol="0">
            <a:spAutoFit/>
          </a:bodyPr>
          <a:lstStyle/>
          <a:p>
            <a:pPr algn="ctr"/>
            <a:r>
              <a:rPr lang="en-GB" sz="2400" i="1" dirty="0"/>
              <a:t>As we approach the end of this Theme we will take a moment to look at three more Welsh examples.</a:t>
            </a:r>
          </a:p>
          <a:p>
            <a:pPr algn="ctr"/>
            <a:r>
              <a:rPr lang="en-GB" sz="2400" i="1" dirty="0"/>
              <a:t>In each case, identify the strengths and weaknesses.</a:t>
            </a:r>
          </a:p>
        </p:txBody>
      </p:sp>
      <p:sp>
        <p:nvSpPr>
          <p:cNvPr id="6" name="TextBox 5"/>
          <p:cNvSpPr txBox="1"/>
          <p:nvPr/>
        </p:nvSpPr>
        <p:spPr>
          <a:xfrm>
            <a:off x="467544" y="2463279"/>
            <a:ext cx="8208912" cy="830997"/>
          </a:xfrm>
          <a:prstGeom prst="rect">
            <a:avLst/>
          </a:prstGeom>
          <a:noFill/>
        </p:spPr>
        <p:txBody>
          <a:bodyPr wrap="square" rtlCol="0">
            <a:spAutoFit/>
          </a:bodyPr>
          <a:lstStyle/>
          <a:p>
            <a:pPr algn="ctr"/>
            <a:r>
              <a:rPr lang="en-GB" sz="2400" i="1" dirty="0"/>
              <a:t>Can you detect the influence of any of the four eco-theories that we have looked at in the examples?.</a:t>
            </a:r>
          </a:p>
        </p:txBody>
      </p:sp>
      <p:sp>
        <p:nvSpPr>
          <p:cNvPr id="8" name="TextBox 7"/>
          <p:cNvSpPr txBox="1"/>
          <p:nvPr/>
        </p:nvSpPr>
        <p:spPr>
          <a:xfrm>
            <a:off x="539552" y="3429000"/>
            <a:ext cx="2448272" cy="1015663"/>
          </a:xfrm>
          <a:prstGeom prst="rect">
            <a:avLst/>
          </a:prstGeom>
          <a:noFill/>
        </p:spPr>
        <p:txBody>
          <a:bodyPr wrap="square" rtlCol="0">
            <a:spAutoFit/>
          </a:bodyPr>
          <a:lstStyle/>
          <a:p>
            <a:pPr algn="ctr"/>
            <a:r>
              <a:rPr lang="en-GB" sz="2000" b="1" dirty="0"/>
              <a:t>Lammas Eco-Village</a:t>
            </a:r>
          </a:p>
          <a:p>
            <a:pPr algn="ctr"/>
            <a:r>
              <a:rPr lang="en-GB" sz="2000" b="1" dirty="0"/>
              <a:t>Crymych</a:t>
            </a:r>
          </a:p>
          <a:p>
            <a:pPr algn="ctr"/>
            <a:r>
              <a:rPr lang="en-GB" sz="2000" b="1" dirty="0"/>
              <a:t>Pembrokeshire</a:t>
            </a:r>
          </a:p>
        </p:txBody>
      </p:sp>
      <p:pic>
        <p:nvPicPr>
          <p:cNvPr id="9" name="Picture 8">
            <a:hlinkClick r:id="rId2"/>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013209" y="4671696"/>
            <a:ext cx="1117581" cy="1178818"/>
          </a:xfrm>
          <a:prstGeom prst="rect">
            <a:avLst/>
          </a:prstGeom>
        </p:spPr>
      </p:pic>
      <p:pic>
        <p:nvPicPr>
          <p:cNvPr id="10" name="Picture 9">
            <a:hlinkClick r:id="rId4"/>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115616" y="4653715"/>
            <a:ext cx="1117581" cy="1178818"/>
          </a:xfrm>
          <a:prstGeom prst="rect">
            <a:avLst/>
          </a:prstGeom>
        </p:spPr>
      </p:pic>
      <p:pic>
        <p:nvPicPr>
          <p:cNvPr id="11" name="Picture 10">
            <a:hlinkClick r:id="rId5"/>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677505" y="4685075"/>
            <a:ext cx="1117581" cy="1178818"/>
          </a:xfrm>
          <a:prstGeom prst="rect">
            <a:avLst/>
          </a:prstGeom>
        </p:spPr>
      </p:pic>
      <p:sp>
        <p:nvSpPr>
          <p:cNvPr id="13" name="TextBox 12"/>
          <p:cNvSpPr txBox="1"/>
          <p:nvPr/>
        </p:nvSpPr>
        <p:spPr>
          <a:xfrm>
            <a:off x="5796136" y="3429000"/>
            <a:ext cx="2880320" cy="707886"/>
          </a:xfrm>
          <a:prstGeom prst="rect">
            <a:avLst/>
          </a:prstGeom>
          <a:noFill/>
        </p:spPr>
        <p:txBody>
          <a:bodyPr wrap="square" rtlCol="0">
            <a:spAutoFit/>
          </a:bodyPr>
          <a:lstStyle/>
          <a:p>
            <a:pPr algn="ctr"/>
            <a:r>
              <a:rPr lang="en-GB" sz="2000" b="1" dirty="0" err="1"/>
              <a:t>Brithdir</a:t>
            </a:r>
            <a:r>
              <a:rPr lang="en-GB" sz="2000" b="1" dirty="0"/>
              <a:t> </a:t>
            </a:r>
            <a:r>
              <a:rPr lang="en-GB" sz="2000" b="1" dirty="0" err="1"/>
              <a:t>Mawr</a:t>
            </a:r>
            <a:r>
              <a:rPr lang="en-GB" sz="2000" b="1" dirty="0"/>
              <a:t>, Pembrokeshire</a:t>
            </a:r>
          </a:p>
        </p:txBody>
      </p:sp>
      <p:sp>
        <p:nvSpPr>
          <p:cNvPr id="14" name="TextBox 13"/>
          <p:cNvSpPr txBox="1"/>
          <p:nvPr/>
        </p:nvSpPr>
        <p:spPr>
          <a:xfrm>
            <a:off x="3203848" y="3441194"/>
            <a:ext cx="2448272" cy="1015663"/>
          </a:xfrm>
          <a:prstGeom prst="rect">
            <a:avLst/>
          </a:prstGeom>
          <a:noFill/>
        </p:spPr>
        <p:txBody>
          <a:bodyPr wrap="square" rtlCol="0">
            <a:spAutoFit/>
          </a:bodyPr>
          <a:lstStyle/>
          <a:p>
            <a:pPr algn="ctr"/>
            <a:r>
              <a:rPr lang="en-GB" sz="2000" b="1" dirty="0"/>
              <a:t>Tipi Village</a:t>
            </a:r>
          </a:p>
          <a:p>
            <a:pPr algn="ctr"/>
            <a:r>
              <a:rPr lang="en-GB" sz="2000" b="1" dirty="0"/>
              <a:t>Nr. Cwmdu</a:t>
            </a:r>
          </a:p>
          <a:p>
            <a:pPr algn="ctr"/>
            <a:r>
              <a:rPr lang="en-GB" sz="2000" b="1" dirty="0"/>
              <a:t>Carmarthenshire</a:t>
            </a:r>
          </a:p>
        </p:txBody>
      </p:sp>
      <p:sp>
        <p:nvSpPr>
          <p:cNvPr id="15" name="TextBox 14"/>
          <p:cNvSpPr txBox="1"/>
          <p:nvPr/>
        </p:nvSpPr>
        <p:spPr>
          <a:xfrm>
            <a:off x="755576" y="4976301"/>
            <a:ext cx="360040" cy="369332"/>
          </a:xfrm>
          <a:prstGeom prst="rect">
            <a:avLst/>
          </a:prstGeom>
          <a:noFill/>
        </p:spPr>
        <p:txBody>
          <a:bodyPr wrap="square" rtlCol="0">
            <a:spAutoFit/>
          </a:bodyPr>
          <a:lstStyle/>
          <a:p>
            <a:pPr algn="ctr"/>
            <a:r>
              <a:rPr lang="en-GB" dirty="0"/>
              <a:t>3</a:t>
            </a:r>
          </a:p>
        </p:txBody>
      </p:sp>
      <p:sp>
        <p:nvSpPr>
          <p:cNvPr id="16" name="TextBox 15"/>
          <p:cNvSpPr txBox="1"/>
          <p:nvPr/>
        </p:nvSpPr>
        <p:spPr>
          <a:xfrm>
            <a:off x="3491880" y="4963272"/>
            <a:ext cx="360040" cy="369332"/>
          </a:xfrm>
          <a:prstGeom prst="rect">
            <a:avLst/>
          </a:prstGeom>
          <a:noFill/>
        </p:spPr>
        <p:txBody>
          <a:bodyPr wrap="square" rtlCol="0">
            <a:spAutoFit/>
          </a:bodyPr>
          <a:lstStyle/>
          <a:p>
            <a:pPr algn="ctr"/>
            <a:r>
              <a:rPr lang="en-GB" dirty="0"/>
              <a:t>4</a:t>
            </a:r>
          </a:p>
        </p:txBody>
      </p:sp>
      <p:sp>
        <p:nvSpPr>
          <p:cNvPr id="17" name="TextBox 16"/>
          <p:cNvSpPr txBox="1"/>
          <p:nvPr/>
        </p:nvSpPr>
        <p:spPr>
          <a:xfrm>
            <a:off x="6084168" y="4988871"/>
            <a:ext cx="360040" cy="369332"/>
          </a:xfrm>
          <a:prstGeom prst="rect">
            <a:avLst/>
          </a:prstGeom>
          <a:noFill/>
        </p:spPr>
        <p:txBody>
          <a:bodyPr wrap="square" rtlCol="0">
            <a:spAutoFit/>
          </a:bodyPr>
          <a:lstStyle/>
          <a:p>
            <a:pPr algn="ctr"/>
            <a:r>
              <a:rPr lang="en-GB" dirty="0"/>
              <a:t>5</a:t>
            </a:r>
          </a:p>
        </p:txBody>
      </p:sp>
    </p:spTree>
    <p:extLst>
      <p:ext uri="{BB962C8B-B14F-4D97-AF65-F5344CB8AC3E}">
        <p14:creationId xmlns:p14="http://schemas.microsoft.com/office/powerpoint/2010/main" val="21914433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0"/>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4"/>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16"/>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9"/>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3"/>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17"/>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8" grpId="0"/>
      <p:bldP spid="13" grpId="0"/>
      <p:bldP spid="14" grpId="0"/>
      <p:bldP spid="15" grpId="0"/>
      <p:bldP spid="16" grpId="0"/>
      <p:bldP spid="17" grpId="0"/>
    </p:bld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F227F80-16DF-9A84-8F5A-3305B969E816}"/>
              </a:ext>
            </a:extLst>
          </p:cNvPr>
          <p:cNvSpPr txBox="1"/>
          <p:nvPr/>
        </p:nvSpPr>
        <p:spPr>
          <a:xfrm>
            <a:off x="1223628" y="2348880"/>
            <a:ext cx="6696744" cy="954107"/>
          </a:xfrm>
          <a:prstGeom prst="rect">
            <a:avLst/>
          </a:prstGeom>
          <a:noFill/>
        </p:spPr>
        <p:txBody>
          <a:bodyPr wrap="square" rtlCol="0">
            <a:spAutoFit/>
          </a:bodyPr>
          <a:lstStyle/>
          <a:p>
            <a:pPr algn="ctr"/>
            <a:r>
              <a:rPr lang="en-GB" sz="2800" b="1" i="1" dirty="0"/>
              <a:t>Can these approaches be applied to the whole population?</a:t>
            </a:r>
          </a:p>
        </p:txBody>
      </p:sp>
      <p:sp>
        <p:nvSpPr>
          <p:cNvPr id="3" name="TextBox 2">
            <a:extLst>
              <a:ext uri="{FF2B5EF4-FFF2-40B4-BE49-F238E27FC236}">
                <a16:creationId xmlns:a16="http://schemas.microsoft.com/office/drawing/2014/main" id="{19A9E5E5-9BAF-BDA0-963F-E9CC4BAFB52B}"/>
              </a:ext>
            </a:extLst>
          </p:cNvPr>
          <p:cNvSpPr txBox="1"/>
          <p:nvPr/>
        </p:nvSpPr>
        <p:spPr>
          <a:xfrm>
            <a:off x="1187624" y="332656"/>
            <a:ext cx="6552728" cy="707886"/>
          </a:xfrm>
          <a:prstGeom prst="rect">
            <a:avLst/>
          </a:prstGeom>
          <a:noFill/>
        </p:spPr>
        <p:txBody>
          <a:bodyPr wrap="square" rtlCol="0">
            <a:spAutoFit/>
          </a:bodyPr>
          <a:lstStyle/>
          <a:p>
            <a:pPr algn="ctr"/>
            <a:r>
              <a:rPr lang="en-GB" sz="4000" b="1" dirty="0"/>
              <a:t>Critical Thinking Question</a:t>
            </a:r>
          </a:p>
        </p:txBody>
      </p:sp>
      <p:pic>
        <p:nvPicPr>
          <p:cNvPr id="4" name="Picture 3" descr="Icon&#10;&#10;Description automatically generated">
            <a:extLst>
              <a:ext uri="{FF2B5EF4-FFF2-40B4-BE49-F238E27FC236}">
                <a16:creationId xmlns:a16="http://schemas.microsoft.com/office/drawing/2014/main" id="{B7A9F58A-0477-B101-7A1E-FE7D72A2322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96515" y="3429000"/>
            <a:ext cx="2078961" cy="2078961"/>
          </a:xfrm>
          <a:prstGeom prst="rect">
            <a:avLst/>
          </a:prstGeom>
        </p:spPr>
      </p:pic>
    </p:spTree>
    <p:extLst>
      <p:ext uri="{BB962C8B-B14F-4D97-AF65-F5344CB8AC3E}">
        <p14:creationId xmlns:p14="http://schemas.microsoft.com/office/powerpoint/2010/main" val="3235022788"/>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723037"/>
          </a:xfrm>
        </p:spPr>
        <p:txBody>
          <a:bodyPr>
            <a:normAutofit fontScale="90000"/>
          </a:bodyPr>
          <a:lstStyle/>
          <a:p>
            <a:r>
              <a:rPr lang="en-GB" b="1" dirty="0"/>
              <a:t>Sustainable Communities</a:t>
            </a:r>
            <a:endParaRPr lang="en-US" dirty="0"/>
          </a:p>
        </p:txBody>
      </p:sp>
      <p:sp>
        <p:nvSpPr>
          <p:cNvPr id="4" name="TextBox 3">
            <a:extLst>
              <a:ext uri="{FF2B5EF4-FFF2-40B4-BE49-F238E27FC236}">
                <a16:creationId xmlns:a16="http://schemas.microsoft.com/office/drawing/2014/main" id="{4E9F78A6-FB4F-63CE-5A93-4C69718FBFDE}"/>
              </a:ext>
            </a:extLst>
          </p:cNvPr>
          <p:cNvSpPr txBox="1"/>
          <p:nvPr/>
        </p:nvSpPr>
        <p:spPr>
          <a:xfrm>
            <a:off x="323528" y="1052736"/>
            <a:ext cx="8136904" cy="523220"/>
          </a:xfrm>
          <a:prstGeom prst="rect">
            <a:avLst/>
          </a:prstGeom>
          <a:noFill/>
        </p:spPr>
        <p:txBody>
          <a:bodyPr wrap="square" rtlCol="0">
            <a:spAutoFit/>
          </a:bodyPr>
          <a:lstStyle/>
          <a:p>
            <a:r>
              <a:rPr lang="en-GB" sz="2800" b="1" dirty="0">
                <a:hlinkClick r:id="rId2"/>
              </a:rPr>
              <a:t>Royal Institute of British Architects (RIBA) Response</a:t>
            </a:r>
            <a:endParaRPr lang="en-GB" sz="2800" b="1" dirty="0"/>
          </a:p>
        </p:txBody>
      </p:sp>
      <p:sp>
        <p:nvSpPr>
          <p:cNvPr id="6" name="TextBox 5">
            <a:extLst>
              <a:ext uri="{FF2B5EF4-FFF2-40B4-BE49-F238E27FC236}">
                <a16:creationId xmlns:a16="http://schemas.microsoft.com/office/drawing/2014/main" id="{ED7F1D41-B8B3-DBF3-B6F9-054AE238B393}"/>
              </a:ext>
            </a:extLst>
          </p:cNvPr>
          <p:cNvSpPr txBox="1"/>
          <p:nvPr/>
        </p:nvSpPr>
        <p:spPr>
          <a:xfrm>
            <a:off x="457200" y="1772816"/>
            <a:ext cx="8136904" cy="4585871"/>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800" dirty="0"/>
              <a:t>We have seen that the Town &amp; Country Planning Association are engaging with this issue</a:t>
            </a:r>
          </a:p>
          <a:p>
            <a:pPr marL="457200" indent="-457200">
              <a:spcBef>
                <a:spcPts val="600"/>
              </a:spcBef>
              <a:spcAft>
                <a:spcPts val="600"/>
              </a:spcAft>
              <a:buFont typeface="Arial" panose="020B0604020202020204" pitchFamily="34" charset="0"/>
              <a:buChar char="•"/>
            </a:pPr>
            <a:r>
              <a:rPr lang="en-GB" sz="2800" dirty="0"/>
              <a:t>So too have RIBA</a:t>
            </a:r>
          </a:p>
          <a:p>
            <a:pPr marL="457200" indent="-457200">
              <a:spcBef>
                <a:spcPts val="600"/>
              </a:spcBef>
              <a:spcAft>
                <a:spcPts val="600"/>
              </a:spcAft>
              <a:buFont typeface="Arial" panose="020B0604020202020204" pitchFamily="34" charset="0"/>
              <a:buChar char="•"/>
            </a:pPr>
            <a:r>
              <a:rPr lang="en-GB" sz="2800" dirty="0"/>
              <a:t>Thus, two of the UK organisations involved in planning and designing our communities are taking this issue seriously</a:t>
            </a:r>
          </a:p>
          <a:p>
            <a:pPr marL="457200" indent="-457200">
              <a:spcBef>
                <a:spcPts val="600"/>
              </a:spcBef>
              <a:spcAft>
                <a:spcPts val="600"/>
              </a:spcAft>
              <a:buFont typeface="Arial" panose="020B0604020202020204" pitchFamily="34" charset="0"/>
              <a:buChar char="•"/>
            </a:pPr>
            <a:r>
              <a:rPr lang="en-GB" sz="2800" dirty="0"/>
              <a:t>Before we collect our final thoughts we will take a brief look at the RIBA sustainable outcomes</a:t>
            </a:r>
          </a:p>
          <a:p>
            <a:pPr marL="457200" indent="-457200">
              <a:spcBef>
                <a:spcPts val="600"/>
              </a:spcBef>
              <a:spcAft>
                <a:spcPts val="600"/>
              </a:spcAft>
              <a:buFont typeface="Arial" panose="020B0604020202020204" pitchFamily="34" charset="0"/>
              <a:buChar char="•"/>
            </a:pPr>
            <a:endParaRPr lang="en-GB" sz="2800" dirty="0"/>
          </a:p>
        </p:txBody>
      </p:sp>
    </p:spTree>
    <p:extLst>
      <p:ext uri="{BB962C8B-B14F-4D97-AF65-F5344CB8AC3E}">
        <p14:creationId xmlns:p14="http://schemas.microsoft.com/office/powerpoint/2010/main" val="38347925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723037"/>
          </a:xfrm>
        </p:spPr>
        <p:txBody>
          <a:bodyPr>
            <a:normAutofit fontScale="90000"/>
          </a:bodyPr>
          <a:lstStyle/>
          <a:p>
            <a:r>
              <a:rPr lang="en-GB" b="1" dirty="0"/>
              <a:t>Sustainable Communities</a:t>
            </a:r>
            <a:endParaRPr lang="en-US" dirty="0"/>
          </a:p>
        </p:txBody>
      </p:sp>
      <p:sp>
        <p:nvSpPr>
          <p:cNvPr id="4" name="TextBox 3">
            <a:extLst>
              <a:ext uri="{FF2B5EF4-FFF2-40B4-BE49-F238E27FC236}">
                <a16:creationId xmlns:a16="http://schemas.microsoft.com/office/drawing/2014/main" id="{4E9F78A6-FB4F-63CE-5A93-4C69718FBFDE}"/>
              </a:ext>
            </a:extLst>
          </p:cNvPr>
          <p:cNvSpPr txBox="1"/>
          <p:nvPr/>
        </p:nvSpPr>
        <p:spPr>
          <a:xfrm>
            <a:off x="323528" y="1052736"/>
            <a:ext cx="8136904" cy="523220"/>
          </a:xfrm>
          <a:prstGeom prst="rect">
            <a:avLst/>
          </a:prstGeom>
          <a:noFill/>
        </p:spPr>
        <p:txBody>
          <a:bodyPr wrap="square" rtlCol="0">
            <a:spAutoFit/>
          </a:bodyPr>
          <a:lstStyle/>
          <a:p>
            <a:r>
              <a:rPr lang="en-GB" sz="2800" b="1" dirty="0">
                <a:hlinkClick r:id="rId2"/>
              </a:rPr>
              <a:t>Royal Institute of British Architects (RIBA) Response</a:t>
            </a:r>
            <a:endParaRPr lang="en-GB" sz="2800" b="1" dirty="0"/>
          </a:p>
        </p:txBody>
      </p:sp>
      <p:sp>
        <p:nvSpPr>
          <p:cNvPr id="6" name="TextBox 5">
            <a:extLst>
              <a:ext uri="{FF2B5EF4-FFF2-40B4-BE49-F238E27FC236}">
                <a16:creationId xmlns:a16="http://schemas.microsoft.com/office/drawing/2014/main" id="{ED7F1D41-B8B3-DBF3-B6F9-054AE238B393}"/>
              </a:ext>
            </a:extLst>
          </p:cNvPr>
          <p:cNvSpPr txBox="1"/>
          <p:nvPr/>
        </p:nvSpPr>
        <p:spPr>
          <a:xfrm>
            <a:off x="1835696" y="1916832"/>
            <a:ext cx="6347048" cy="4093428"/>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000" dirty="0"/>
              <a:t>The RIBA sustainable outcomes are:</a:t>
            </a:r>
          </a:p>
          <a:p>
            <a:pPr marL="457200" indent="-457200">
              <a:spcBef>
                <a:spcPts val="600"/>
              </a:spcBef>
              <a:spcAft>
                <a:spcPts val="600"/>
              </a:spcAft>
              <a:buFont typeface="Arial" panose="020B0604020202020204" pitchFamily="34" charset="0"/>
              <a:buChar char="•"/>
            </a:pPr>
            <a:r>
              <a:rPr lang="en-GB" sz="2000" dirty="0"/>
              <a:t>Net zero operational carbon</a:t>
            </a:r>
          </a:p>
          <a:p>
            <a:pPr marL="457200" indent="-457200">
              <a:spcBef>
                <a:spcPts val="600"/>
              </a:spcBef>
              <a:spcAft>
                <a:spcPts val="600"/>
              </a:spcAft>
              <a:buFont typeface="Arial" panose="020B0604020202020204" pitchFamily="34" charset="0"/>
              <a:buChar char="•"/>
            </a:pPr>
            <a:r>
              <a:rPr lang="en-GB" sz="2000" dirty="0"/>
              <a:t>Net zero embodied carbon</a:t>
            </a:r>
          </a:p>
          <a:p>
            <a:pPr marL="457200" indent="-457200">
              <a:spcBef>
                <a:spcPts val="600"/>
              </a:spcBef>
              <a:spcAft>
                <a:spcPts val="600"/>
              </a:spcAft>
              <a:buFont typeface="Arial" panose="020B0604020202020204" pitchFamily="34" charset="0"/>
              <a:buChar char="•"/>
            </a:pPr>
            <a:r>
              <a:rPr lang="en-GB" sz="2000" dirty="0"/>
              <a:t>Sustainable water cycle</a:t>
            </a:r>
          </a:p>
          <a:p>
            <a:pPr marL="457200" indent="-457200">
              <a:spcBef>
                <a:spcPts val="600"/>
              </a:spcBef>
              <a:spcAft>
                <a:spcPts val="600"/>
              </a:spcAft>
              <a:buFont typeface="Arial" panose="020B0604020202020204" pitchFamily="34" charset="0"/>
              <a:buChar char="•"/>
            </a:pPr>
            <a:r>
              <a:rPr lang="en-GB" sz="2000" dirty="0"/>
              <a:t>Sustainable connectivity and transport</a:t>
            </a:r>
          </a:p>
          <a:p>
            <a:pPr marL="457200" indent="-457200">
              <a:spcBef>
                <a:spcPts val="600"/>
              </a:spcBef>
              <a:spcAft>
                <a:spcPts val="600"/>
              </a:spcAft>
              <a:buFont typeface="Arial" panose="020B0604020202020204" pitchFamily="34" charset="0"/>
              <a:buChar char="•"/>
            </a:pPr>
            <a:r>
              <a:rPr lang="en-GB" sz="2000" dirty="0"/>
              <a:t>Sustainable land use and bio-diversity</a:t>
            </a:r>
          </a:p>
          <a:p>
            <a:pPr marL="457200" indent="-457200">
              <a:spcBef>
                <a:spcPts val="600"/>
              </a:spcBef>
              <a:spcAft>
                <a:spcPts val="600"/>
              </a:spcAft>
              <a:buFont typeface="Arial" panose="020B0604020202020204" pitchFamily="34" charset="0"/>
              <a:buChar char="•"/>
            </a:pPr>
            <a:r>
              <a:rPr lang="en-GB" sz="2000" dirty="0"/>
              <a:t>Good health and wellbeing</a:t>
            </a:r>
          </a:p>
          <a:p>
            <a:pPr marL="457200" indent="-457200">
              <a:spcBef>
                <a:spcPts val="600"/>
              </a:spcBef>
              <a:spcAft>
                <a:spcPts val="600"/>
              </a:spcAft>
              <a:buFont typeface="Arial" panose="020B0604020202020204" pitchFamily="34" charset="0"/>
              <a:buChar char="•"/>
            </a:pPr>
            <a:r>
              <a:rPr lang="en-GB" sz="2000" dirty="0"/>
              <a:t>Sustainable communities and social value</a:t>
            </a:r>
          </a:p>
          <a:p>
            <a:pPr marL="457200" indent="-457200">
              <a:spcBef>
                <a:spcPts val="600"/>
              </a:spcBef>
              <a:spcAft>
                <a:spcPts val="600"/>
              </a:spcAft>
              <a:buFont typeface="Arial" panose="020B0604020202020204" pitchFamily="34" charset="0"/>
              <a:buChar char="•"/>
            </a:pPr>
            <a:r>
              <a:rPr lang="en-GB" sz="2000" dirty="0"/>
              <a:t>Sustainable life cycle cost</a:t>
            </a:r>
          </a:p>
        </p:txBody>
      </p:sp>
    </p:spTree>
    <p:extLst>
      <p:ext uri="{BB962C8B-B14F-4D97-AF65-F5344CB8AC3E}">
        <p14:creationId xmlns:p14="http://schemas.microsoft.com/office/powerpoint/2010/main" val="38953483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6">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6">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6">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116632"/>
            <a:ext cx="8229600" cy="814839"/>
          </a:xfrm>
        </p:spPr>
        <p:txBody>
          <a:bodyPr/>
          <a:lstStyle/>
          <a:p>
            <a:r>
              <a:rPr lang="en-US" b="1" dirty="0"/>
              <a:t>Critical analysis: Final Thoughts </a:t>
            </a:r>
          </a:p>
        </p:txBody>
      </p:sp>
      <p:sp>
        <p:nvSpPr>
          <p:cNvPr id="3" name="Content Placeholder 2"/>
          <p:cNvSpPr>
            <a:spLocks noGrp="1"/>
          </p:cNvSpPr>
          <p:nvPr>
            <p:ph idx="1"/>
          </p:nvPr>
        </p:nvSpPr>
        <p:spPr>
          <a:xfrm>
            <a:off x="457200" y="1556792"/>
            <a:ext cx="8229600" cy="4525963"/>
          </a:xfrm>
        </p:spPr>
        <p:txBody>
          <a:bodyPr>
            <a:normAutofit/>
          </a:bodyPr>
          <a:lstStyle/>
          <a:p>
            <a:r>
              <a:rPr lang="en-GB" sz="2600" dirty="0"/>
              <a:t>Think about a community you  know/ are familiar with…</a:t>
            </a:r>
            <a:endParaRPr lang="en-US" sz="2600" dirty="0"/>
          </a:p>
          <a:p>
            <a:r>
              <a:rPr lang="en-GB" sz="2600" dirty="0"/>
              <a:t>Do you think these aims are achievable in a community?</a:t>
            </a:r>
            <a:endParaRPr lang="en-US" sz="2600" dirty="0"/>
          </a:p>
          <a:p>
            <a:r>
              <a:rPr lang="en-GB" sz="2600" dirty="0"/>
              <a:t>If so how can it be achieved? </a:t>
            </a:r>
            <a:endParaRPr lang="en-US" sz="2600" dirty="0"/>
          </a:p>
          <a:p>
            <a:r>
              <a:rPr lang="en-GB" sz="2600" dirty="0"/>
              <a:t>What are the challenges?   </a:t>
            </a:r>
            <a:endParaRPr lang="en-US" sz="2600" dirty="0"/>
          </a:p>
          <a:p>
            <a:r>
              <a:rPr lang="en-US" sz="2600" dirty="0"/>
              <a:t>Consider the definitions of sustainability we discussed earlier, how does the model espoused  stand up to green theoretical perspectives?</a:t>
            </a:r>
          </a:p>
          <a:p>
            <a:r>
              <a:rPr lang="en-US" sz="2600" dirty="0"/>
              <a:t>Consider the Examples we have looked at in this Theme</a:t>
            </a:r>
          </a:p>
        </p:txBody>
      </p:sp>
    </p:spTree>
    <p:extLst>
      <p:ext uri="{BB962C8B-B14F-4D97-AF65-F5344CB8AC3E}">
        <p14:creationId xmlns:p14="http://schemas.microsoft.com/office/powerpoint/2010/main" val="8938593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116632"/>
            <a:ext cx="8229600" cy="716631"/>
          </a:xfrm>
        </p:spPr>
        <p:txBody>
          <a:bodyPr>
            <a:normAutofit fontScale="90000"/>
          </a:bodyPr>
          <a:lstStyle/>
          <a:p>
            <a:r>
              <a:rPr lang="en-US" b="1" dirty="0"/>
              <a:t>References </a:t>
            </a:r>
          </a:p>
        </p:txBody>
      </p:sp>
      <p:sp>
        <p:nvSpPr>
          <p:cNvPr id="3" name="Content Placeholder 2"/>
          <p:cNvSpPr>
            <a:spLocks noGrp="1"/>
          </p:cNvSpPr>
          <p:nvPr>
            <p:ph idx="1"/>
          </p:nvPr>
        </p:nvSpPr>
        <p:spPr>
          <a:xfrm>
            <a:off x="323528" y="908720"/>
            <a:ext cx="8229600" cy="4525963"/>
          </a:xfrm>
        </p:spPr>
        <p:txBody>
          <a:bodyPr>
            <a:normAutofit fontScale="92500" lnSpcReduction="10000"/>
          </a:bodyPr>
          <a:lstStyle/>
          <a:p>
            <a:pPr>
              <a:spcBef>
                <a:spcPts val="600"/>
              </a:spcBef>
              <a:spcAft>
                <a:spcPts val="600"/>
              </a:spcAft>
            </a:pPr>
            <a:r>
              <a:rPr lang="en-GB" sz="1600" b="0" i="0" dirty="0">
                <a:solidFill>
                  <a:srgbClr val="3A3A3A"/>
                </a:solidFill>
                <a:effectLst/>
                <a:latin typeface="+mj-lt"/>
              </a:rPr>
              <a:t>Blake </a:t>
            </a:r>
            <a:r>
              <a:rPr lang="en-GB" sz="1600" b="0" i="1" dirty="0">
                <a:solidFill>
                  <a:srgbClr val="3A3A3A"/>
                </a:solidFill>
                <a:effectLst/>
                <a:latin typeface="+mj-lt"/>
              </a:rPr>
              <a:t>et al</a:t>
            </a:r>
            <a:r>
              <a:rPr lang="en-GB" sz="1600" b="0" dirty="0">
                <a:solidFill>
                  <a:srgbClr val="3A3A3A"/>
                </a:solidFill>
                <a:effectLst/>
                <a:latin typeface="+mj-lt"/>
              </a:rPr>
              <a:t> (2008) </a:t>
            </a:r>
            <a:r>
              <a:rPr lang="en-GB" sz="1600" b="0" i="1" dirty="0">
                <a:solidFill>
                  <a:srgbClr val="3A3A3A"/>
                </a:solidFill>
                <a:effectLst/>
                <a:latin typeface="+mj-lt"/>
              </a:rPr>
              <a:t>Community engagement and community cohesion </a:t>
            </a:r>
            <a:r>
              <a:rPr lang="en-GB" sz="1600" b="0" dirty="0">
                <a:solidFill>
                  <a:srgbClr val="3A3A3A"/>
                </a:solidFill>
                <a:effectLst/>
                <a:latin typeface="+mj-lt"/>
              </a:rPr>
              <a:t>Joseph Rowntree Foundation Available at: </a:t>
            </a:r>
            <a:r>
              <a:rPr lang="en-GB" sz="1600" b="0" dirty="0">
                <a:solidFill>
                  <a:srgbClr val="3A3A3A"/>
                </a:solidFill>
                <a:effectLst/>
                <a:latin typeface="+mj-lt"/>
                <a:hlinkClick r:id="rId2"/>
              </a:rPr>
              <a:t>https://www.jrf.org.uk/report/community-engagement-and-community-cohesion</a:t>
            </a:r>
            <a:r>
              <a:rPr lang="en-GB" sz="1600" b="0" dirty="0">
                <a:solidFill>
                  <a:srgbClr val="3A3A3A"/>
                </a:solidFill>
                <a:effectLst/>
                <a:latin typeface="+mj-lt"/>
              </a:rPr>
              <a:t> [Accessed 16/03/2023]</a:t>
            </a:r>
            <a:endParaRPr lang="en-GB" sz="1600" b="0" i="0" dirty="0">
              <a:solidFill>
                <a:srgbClr val="3A3A3A"/>
              </a:solidFill>
              <a:effectLst/>
              <a:latin typeface="+mj-lt"/>
            </a:endParaRPr>
          </a:p>
          <a:p>
            <a:pPr>
              <a:spcBef>
                <a:spcPts val="600"/>
              </a:spcBef>
              <a:spcAft>
                <a:spcPts val="600"/>
              </a:spcAft>
            </a:pPr>
            <a:r>
              <a:rPr lang="en-GB" sz="1600" b="0" i="0" dirty="0">
                <a:solidFill>
                  <a:srgbClr val="3A3A3A"/>
                </a:solidFill>
                <a:effectLst/>
                <a:latin typeface="+mj-lt"/>
              </a:rPr>
              <a:t>Calhoun, C.J. (2002) </a:t>
            </a:r>
            <a:r>
              <a:rPr lang="en-GB" sz="1600" b="0" i="1" dirty="0">
                <a:solidFill>
                  <a:srgbClr val="3A3A3A"/>
                </a:solidFill>
                <a:effectLst/>
                <a:latin typeface="+mj-lt"/>
              </a:rPr>
              <a:t>Dictionary of the social sciences</a:t>
            </a:r>
            <a:r>
              <a:rPr lang="en-GB" sz="1600" b="0" i="0" dirty="0">
                <a:solidFill>
                  <a:srgbClr val="3A3A3A"/>
                </a:solidFill>
                <a:effectLst/>
                <a:latin typeface="+mj-lt"/>
              </a:rPr>
              <a:t>. Oxford: Oxford University Press. Available at: </a:t>
            </a:r>
            <a:r>
              <a:rPr lang="en-GB" sz="1600" b="0" i="0" dirty="0">
                <a:solidFill>
                  <a:srgbClr val="3A3A3A"/>
                </a:solidFill>
                <a:effectLst/>
                <a:latin typeface="+mj-lt"/>
                <a:hlinkClick r:id="rId3"/>
              </a:rPr>
              <a:t>https://www-oxfordreference-com.ezproxy.uwtsd.ac.uk/display/10.1093/acref/9780195123715.001.0001/acref-9780195123715-e-313?rskey=XwLo8O&amp;result=1</a:t>
            </a:r>
            <a:r>
              <a:rPr lang="en-GB" sz="1600" b="0" i="0" dirty="0">
                <a:solidFill>
                  <a:srgbClr val="3A3A3A"/>
                </a:solidFill>
                <a:effectLst/>
                <a:latin typeface="+mj-lt"/>
              </a:rPr>
              <a:t> [Accessed 16/03/2023]</a:t>
            </a:r>
          </a:p>
          <a:p>
            <a:pPr>
              <a:spcBef>
                <a:spcPts val="600"/>
              </a:spcBef>
              <a:spcAft>
                <a:spcPts val="600"/>
              </a:spcAft>
            </a:pPr>
            <a:r>
              <a:rPr lang="en-GB" sz="1600" dirty="0">
                <a:solidFill>
                  <a:srgbClr val="3A3A3A"/>
                </a:solidFill>
                <a:latin typeface="+mj-lt"/>
              </a:rPr>
              <a:t>Cohen, A. P. (1982) </a:t>
            </a:r>
            <a:r>
              <a:rPr lang="en-GB" sz="1600" i="1" dirty="0">
                <a:solidFill>
                  <a:srgbClr val="3A3A3A"/>
                </a:solidFill>
                <a:latin typeface="+mj-lt"/>
              </a:rPr>
              <a:t>Belonging identity and social organisation in British rural cultures</a:t>
            </a:r>
            <a:r>
              <a:rPr lang="en-GB" sz="1600" dirty="0">
                <a:solidFill>
                  <a:srgbClr val="3A3A3A"/>
                </a:solidFill>
                <a:latin typeface="+mj-lt"/>
              </a:rPr>
              <a:t> Manchester: Manchester University Press</a:t>
            </a:r>
          </a:p>
          <a:p>
            <a:pPr>
              <a:spcBef>
                <a:spcPts val="600"/>
              </a:spcBef>
              <a:spcAft>
                <a:spcPts val="600"/>
              </a:spcAft>
            </a:pPr>
            <a:r>
              <a:rPr lang="en-GB" sz="1600" dirty="0">
                <a:solidFill>
                  <a:srgbClr val="3A3A3A"/>
                </a:solidFill>
                <a:latin typeface="+mj-lt"/>
              </a:rPr>
              <a:t>Cohen, A. P. (1985) </a:t>
            </a:r>
            <a:r>
              <a:rPr lang="en-GB" sz="1600" i="1" dirty="0">
                <a:solidFill>
                  <a:srgbClr val="3A3A3A"/>
                </a:solidFill>
                <a:latin typeface="+mj-lt"/>
              </a:rPr>
              <a:t>The Symbolic Construction of Community </a:t>
            </a:r>
            <a:r>
              <a:rPr lang="en-GB" sz="1600" dirty="0">
                <a:solidFill>
                  <a:srgbClr val="3A3A3A"/>
                </a:solidFill>
                <a:latin typeface="+mj-lt"/>
              </a:rPr>
              <a:t>London: Routledge Available at: </a:t>
            </a:r>
            <a:r>
              <a:rPr lang="en-GB" sz="1600" dirty="0">
                <a:solidFill>
                  <a:srgbClr val="3A3A3A"/>
                </a:solidFill>
                <a:latin typeface="+mj-lt"/>
                <a:hlinkClick r:id="rId4"/>
              </a:rPr>
              <a:t>Google Scholar</a:t>
            </a:r>
            <a:r>
              <a:rPr lang="en-GB" sz="1600" dirty="0">
                <a:solidFill>
                  <a:srgbClr val="3A3A3A"/>
                </a:solidFill>
                <a:latin typeface="+mj-lt"/>
              </a:rPr>
              <a:t> [Accessed 16/03/2023]</a:t>
            </a:r>
            <a:endParaRPr lang="en-GB" sz="1600" b="0" i="1" dirty="0">
              <a:solidFill>
                <a:srgbClr val="3A3A3A"/>
              </a:solidFill>
              <a:effectLst/>
              <a:latin typeface="+mj-lt"/>
            </a:endParaRPr>
          </a:p>
          <a:p>
            <a:pPr>
              <a:spcBef>
                <a:spcPts val="600"/>
              </a:spcBef>
              <a:spcAft>
                <a:spcPts val="600"/>
              </a:spcAft>
            </a:pPr>
            <a:r>
              <a:rPr lang="en-GB" sz="1600" dirty="0"/>
              <a:t>CORDIS (2022) </a:t>
            </a:r>
            <a:r>
              <a:rPr lang="en-GB" sz="1600" i="1" dirty="0"/>
              <a:t>Community-Based Policing and Post-Conflict Police Reform</a:t>
            </a:r>
            <a:r>
              <a:rPr lang="en-GB" sz="1600" dirty="0">
                <a:solidFill>
                  <a:srgbClr val="3A3A3A"/>
                </a:solidFill>
                <a:latin typeface="+mj-lt"/>
              </a:rPr>
              <a:t> European Commission Available at: </a:t>
            </a:r>
            <a:r>
              <a:rPr lang="en-GB" sz="1600" dirty="0">
                <a:solidFill>
                  <a:srgbClr val="3A3A3A"/>
                </a:solidFill>
                <a:latin typeface="+mj-lt"/>
                <a:hlinkClick r:id="rId5"/>
              </a:rPr>
              <a:t>https://cordis.europa.eu/project/id/653909</a:t>
            </a:r>
            <a:r>
              <a:rPr lang="en-GB" sz="1600" dirty="0">
                <a:solidFill>
                  <a:srgbClr val="3A3A3A"/>
                </a:solidFill>
                <a:latin typeface="+mj-lt"/>
              </a:rPr>
              <a:t> [Accessed 16/03/2023]</a:t>
            </a:r>
          </a:p>
          <a:p>
            <a:pPr>
              <a:spcBef>
                <a:spcPts val="600"/>
              </a:spcBef>
              <a:spcAft>
                <a:spcPts val="600"/>
              </a:spcAft>
            </a:pPr>
            <a:r>
              <a:rPr lang="en-GB" sz="1600" dirty="0">
                <a:solidFill>
                  <a:srgbClr val="3A3A3A"/>
                </a:solidFill>
                <a:latin typeface="+mj-lt"/>
              </a:rPr>
              <a:t>Crawford, L.A. &amp; Novak, K.B. (2018) Individual and Society: Sociological Social Psychology London: Routledge</a:t>
            </a:r>
          </a:p>
          <a:p>
            <a:pPr>
              <a:spcBef>
                <a:spcPts val="600"/>
              </a:spcBef>
              <a:spcAft>
                <a:spcPts val="600"/>
              </a:spcAft>
            </a:pPr>
            <a:r>
              <a:rPr lang="en-GB" sz="1600" dirty="0">
                <a:solidFill>
                  <a:srgbClr val="3A3A3A"/>
                </a:solidFill>
                <a:latin typeface="+mj-lt"/>
              </a:rPr>
              <a:t>Credit Unions of Wales (2022) Affordable, ethical credit and safe savings, in the heart of your community Available at: </a:t>
            </a:r>
            <a:r>
              <a:rPr lang="en-GB" sz="1600" dirty="0">
                <a:solidFill>
                  <a:srgbClr val="3A3A3A"/>
                </a:solidFill>
                <a:latin typeface="+mj-lt"/>
                <a:hlinkClick r:id="rId6"/>
              </a:rPr>
              <a:t>https://creditunionsofwales.co.uk/</a:t>
            </a:r>
            <a:r>
              <a:rPr lang="en-GB" sz="1600" dirty="0">
                <a:solidFill>
                  <a:srgbClr val="3A3A3A"/>
                </a:solidFill>
                <a:latin typeface="+mj-lt"/>
              </a:rPr>
              <a:t>  [Accessed 16/03/2023]</a:t>
            </a:r>
          </a:p>
        </p:txBody>
      </p:sp>
    </p:spTree>
    <p:extLst>
      <p:ext uri="{BB962C8B-B14F-4D97-AF65-F5344CB8AC3E}">
        <p14:creationId xmlns:p14="http://schemas.microsoft.com/office/powerpoint/2010/main" val="2128264922"/>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116632"/>
            <a:ext cx="8229600" cy="716631"/>
          </a:xfrm>
        </p:spPr>
        <p:txBody>
          <a:bodyPr>
            <a:normAutofit fontScale="90000"/>
          </a:bodyPr>
          <a:lstStyle/>
          <a:p>
            <a:r>
              <a:rPr lang="en-US" b="1" dirty="0"/>
              <a:t>References </a:t>
            </a:r>
          </a:p>
        </p:txBody>
      </p:sp>
      <p:sp>
        <p:nvSpPr>
          <p:cNvPr id="3" name="Content Placeholder 2"/>
          <p:cNvSpPr>
            <a:spLocks noGrp="1"/>
          </p:cNvSpPr>
          <p:nvPr>
            <p:ph idx="1"/>
          </p:nvPr>
        </p:nvSpPr>
        <p:spPr>
          <a:xfrm>
            <a:off x="296868" y="1166018"/>
            <a:ext cx="8229600" cy="4525963"/>
          </a:xfrm>
        </p:spPr>
        <p:txBody>
          <a:bodyPr>
            <a:normAutofit fontScale="92500"/>
          </a:bodyPr>
          <a:lstStyle/>
          <a:p>
            <a:pPr>
              <a:spcBef>
                <a:spcPts val="600"/>
              </a:spcBef>
              <a:spcAft>
                <a:spcPts val="600"/>
              </a:spcAft>
            </a:pPr>
            <a:r>
              <a:rPr lang="en-GB" sz="1600" dirty="0">
                <a:solidFill>
                  <a:srgbClr val="3A3A3A"/>
                </a:solidFill>
                <a:latin typeface="+mj-lt"/>
              </a:rPr>
              <a:t>Department of Health &amp; Aged Care (2019) </a:t>
            </a:r>
            <a:r>
              <a:rPr lang="en-GB" sz="1600" i="1" dirty="0">
                <a:solidFill>
                  <a:srgbClr val="3A3A3A"/>
                </a:solidFill>
                <a:latin typeface="+mj-lt"/>
              </a:rPr>
              <a:t>Connectedness</a:t>
            </a:r>
            <a:r>
              <a:rPr lang="en-GB" sz="1600" dirty="0">
                <a:solidFill>
                  <a:srgbClr val="3A3A3A"/>
                </a:solidFill>
                <a:latin typeface="+mj-lt"/>
              </a:rPr>
              <a:t> Australian Government Available at </a:t>
            </a:r>
            <a:r>
              <a:rPr lang="en-GB" sz="1600" dirty="0">
                <a:solidFill>
                  <a:srgbClr val="3A3A3A"/>
                </a:solidFill>
                <a:latin typeface="+mj-lt"/>
                <a:hlinkClick r:id="rId2"/>
              </a:rPr>
              <a:t>https://www.headtohealth.gov.au/meaningful-life/connectedness/connectedness</a:t>
            </a:r>
            <a:r>
              <a:rPr lang="en-GB" sz="1600" dirty="0">
                <a:solidFill>
                  <a:srgbClr val="3A3A3A"/>
                </a:solidFill>
                <a:latin typeface="+mj-lt"/>
              </a:rPr>
              <a:t> [Accessed 16/03/2023]</a:t>
            </a:r>
          </a:p>
          <a:p>
            <a:pPr>
              <a:spcBef>
                <a:spcPts val="600"/>
              </a:spcBef>
              <a:spcAft>
                <a:spcPts val="600"/>
              </a:spcAft>
            </a:pPr>
            <a:r>
              <a:rPr lang="en-GB" sz="1600" dirty="0">
                <a:solidFill>
                  <a:srgbClr val="3A3A3A"/>
                </a:solidFill>
                <a:latin typeface="+mj-lt"/>
              </a:rPr>
              <a:t>Elton, S. (2017) ‘Transition Towns’ Alternatives Journal, 43(2), pp. 20-23. Available at: </a:t>
            </a:r>
            <a:r>
              <a:rPr lang="en-GB" sz="1600" dirty="0">
                <a:solidFill>
                  <a:srgbClr val="3A3A3A"/>
                </a:solidFill>
                <a:latin typeface="+mj-lt"/>
                <a:hlinkClick r:id="rId3"/>
              </a:rPr>
              <a:t>https://www.proquest.com/docview/1986547363?parentSessionId=53968yO8cF%2B2IfyxlnC7pplfIjaPIFKFNepMs%2FqTjhs%3D&amp;pq-origsite=primo&amp;accountid=130472</a:t>
            </a:r>
            <a:r>
              <a:rPr lang="en-GB" sz="1600" dirty="0">
                <a:solidFill>
                  <a:srgbClr val="3A3A3A"/>
                </a:solidFill>
                <a:latin typeface="+mj-lt"/>
              </a:rPr>
              <a:t> [Accessed 20/03/2023] </a:t>
            </a:r>
          </a:p>
          <a:p>
            <a:pPr>
              <a:spcBef>
                <a:spcPts val="600"/>
              </a:spcBef>
              <a:spcAft>
                <a:spcPts val="600"/>
              </a:spcAft>
            </a:pPr>
            <a:r>
              <a:rPr lang="en-GB" sz="1600" dirty="0">
                <a:solidFill>
                  <a:srgbClr val="3A3A3A"/>
                </a:solidFill>
                <a:latin typeface="+mj-lt"/>
              </a:rPr>
              <a:t>Flintoff, J.P. (2013) ‘Local, self-sufficient, optimistic: are Transition Towns the way forward?’ The Guardian Available at: </a:t>
            </a:r>
            <a:r>
              <a:rPr lang="en-GB" sz="1600" dirty="0">
                <a:solidFill>
                  <a:srgbClr val="3A3A3A"/>
                </a:solidFill>
                <a:latin typeface="+mj-lt"/>
                <a:hlinkClick r:id="rId4"/>
              </a:rPr>
              <a:t>https://www.theguardian.com/environment/2013/jun/15/transition-towns-way-forward</a:t>
            </a:r>
            <a:r>
              <a:rPr lang="en-GB" sz="1600" dirty="0">
                <a:solidFill>
                  <a:srgbClr val="3A3A3A"/>
                </a:solidFill>
                <a:latin typeface="+mj-lt"/>
              </a:rPr>
              <a:t>  [Accessed 20/03/2023]</a:t>
            </a:r>
          </a:p>
          <a:p>
            <a:pPr>
              <a:spcBef>
                <a:spcPts val="600"/>
              </a:spcBef>
              <a:spcAft>
                <a:spcPts val="600"/>
              </a:spcAft>
            </a:pPr>
            <a:r>
              <a:rPr lang="en-GB" sz="1600" dirty="0">
                <a:solidFill>
                  <a:srgbClr val="3A3A3A"/>
                </a:solidFill>
                <a:latin typeface="+mj-lt"/>
              </a:rPr>
              <a:t>Frazer, E. (2000) ‘Communitarianism’ pp. 178-190 </a:t>
            </a:r>
            <a:r>
              <a:rPr lang="en-GB" sz="1600" i="1" dirty="0">
                <a:solidFill>
                  <a:srgbClr val="3A3A3A"/>
                </a:solidFill>
                <a:latin typeface="+mj-lt"/>
              </a:rPr>
              <a:t>in </a:t>
            </a:r>
            <a:r>
              <a:rPr lang="en-GB" sz="1600" dirty="0">
                <a:solidFill>
                  <a:srgbClr val="3A3A3A"/>
                </a:solidFill>
                <a:latin typeface="+mj-lt"/>
              </a:rPr>
              <a:t>Browning, G., </a:t>
            </a:r>
            <a:r>
              <a:rPr lang="en-GB" sz="1600" dirty="0" err="1">
                <a:solidFill>
                  <a:srgbClr val="3A3A3A"/>
                </a:solidFill>
                <a:latin typeface="+mj-lt"/>
              </a:rPr>
              <a:t>Halcli</a:t>
            </a:r>
            <a:r>
              <a:rPr lang="en-GB" sz="1600" dirty="0">
                <a:solidFill>
                  <a:srgbClr val="3A3A3A"/>
                </a:solidFill>
                <a:latin typeface="+mj-lt"/>
              </a:rPr>
              <a:t>, A &amp; Webster, F [eds] </a:t>
            </a:r>
            <a:r>
              <a:rPr lang="en-GB" sz="1600" i="1" dirty="0">
                <a:solidFill>
                  <a:srgbClr val="3A3A3A"/>
                </a:solidFill>
                <a:latin typeface="+mj-lt"/>
              </a:rPr>
              <a:t>Understanding Contemporary Society</a:t>
            </a:r>
            <a:r>
              <a:rPr lang="en-GB" sz="1600" dirty="0">
                <a:solidFill>
                  <a:srgbClr val="3A3A3A"/>
                </a:solidFill>
                <a:latin typeface="+mj-lt"/>
              </a:rPr>
              <a:t> London: Sage Publications</a:t>
            </a:r>
            <a:endParaRPr lang="en-GB" sz="1600" dirty="0">
              <a:latin typeface="+mj-lt"/>
            </a:endParaRPr>
          </a:p>
          <a:p>
            <a:pPr>
              <a:spcBef>
                <a:spcPts val="600"/>
              </a:spcBef>
              <a:spcAft>
                <a:spcPts val="600"/>
              </a:spcAft>
            </a:pPr>
            <a:r>
              <a:rPr lang="en-GB" sz="1600" dirty="0">
                <a:latin typeface="+mj-lt"/>
              </a:rPr>
              <a:t>Geographical Association and Academy for Sustainable Communities (March 2005). </a:t>
            </a:r>
            <a:r>
              <a:rPr lang="en-US" sz="1600" dirty="0">
                <a:latin typeface="+mj-lt"/>
              </a:rPr>
              <a:t>Accessed March 2016 Available From: </a:t>
            </a:r>
            <a:r>
              <a:rPr lang="en-GB" sz="1600" u="sng" dirty="0">
                <a:latin typeface="+mj-lt"/>
                <a:hlinkClick r:id="rId5"/>
              </a:rPr>
              <a:t>www.communities.gov.uk/index.asp?id=1139866</a:t>
            </a:r>
            <a:r>
              <a:rPr lang="en-GB" sz="1600" dirty="0">
                <a:latin typeface="+mj-lt"/>
              </a:rPr>
              <a:t> </a:t>
            </a:r>
          </a:p>
          <a:p>
            <a:pPr>
              <a:spcBef>
                <a:spcPts val="600"/>
              </a:spcBef>
              <a:spcAft>
                <a:spcPts val="600"/>
              </a:spcAft>
            </a:pPr>
            <a:r>
              <a:rPr lang="en-GB" sz="1600" dirty="0">
                <a:latin typeface="+mj-lt"/>
              </a:rPr>
              <a:t>Green Interview, The (2013) </a:t>
            </a:r>
            <a:r>
              <a:rPr lang="en-GB" sz="1600" i="1" dirty="0">
                <a:latin typeface="+mj-lt"/>
              </a:rPr>
              <a:t>Interview with Ted Hopkins, Transition Network </a:t>
            </a:r>
            <a:r>
              <a:rPr lang="en-GB" sz="1600" dirty="0">
                <a:latin typeface="+mj-lt"/>
              </a:rPr>
              <a:t>Available at: </a:t>
            </a:r>
            <a:r>
              <a:rPr lang="en-GB" sz="1600" dirty="0">
                <a:latin typeface="+mj-lt"/>
                <a:hlinkClick r:id="rId6"/>
              </a:rPr>
              <a:t>https://www.youtube.com/watch?v=zMajxK2vaEE</a:t>
            </a:r>
            <a:r>
              <a:rPr lang="en-GB" sz="1600" dirty="0">
                <a:latin typeface="+mj-lt"/>
              </a:rPr>
              <a:t> Accessed [20/03/2023]</a:t>
            </a:r>
            <a:endParaRPr lang="en-GB" sz="1600" i="1" dirty="0">
              <a:latin typeface="+mj-lt"/>
            </a:endParaRPr>
          </a:p>
          <a:p>
            <a:pPr>
              <a:spcBef>
                <a:spcPts val="600"/>
              </a:spcBef>
              <a:spcAft>
                <a:spcPts val="600"/>
              </a:spcAft>
            </a:pPr>
            <a:endParaRPr lang="en-GB" sz="1600" dirty="0">
              <a:solidFill>
                <a:srgbClr val="3A3A3A"/>
              </a:solidFill>
              <a:latin typeface="+mj-lt"/>
            </a:endParaRPr>
          </a:p>
          <a:p>
            <a:pPr>
              <a:spcBef>
                <a:spcPts val="600"/>
              </a:spcBef>
              <a:spcAft>
                <a:spcPts val="600"/>
              </a:spcAft>
            </a:pPr>
            <a:endParaRPr lang="en-GB" sz="1600" dirty="0">
              <a:solidFill>
                <a:srgbClr val="3A3A3A"/>
              </a:solidFill>
              <a:latin typeface="+mj-lt"/>
            </a:endParaRPr>
          </a:p>
        </p:txBody>
      </p:sp>
    </p:spTree>
    <p:extLst>
      <p:ext uri="{BB962C8B-B14F-4D97-AF65-F5344CB8AC3E}">
        <p14:creationId xmlns:p14="http://schemas.microsoft.com/office/powerpoint/2010/main" val="2806795909"/>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116632"/>
            <a:ext cx="8229600" cy="716631"/>
          </a:xfrm>
        </p:spPr>
        <p:txBody>
          <a:bodyPr>
            <a:normAutofit fontScale="90000"/>
          </a:bodyPr>
          <a:lstStyle/>
          <a:p>
            <a:r>
              <a:rPr lang="en-US" b="1" dirty="0"/>
              <a:t>References </a:t>
            </a:r>
          </a:p>
        </p:txBody>
      </p:sp>
      <p:sp>
        <p:nvSpPr>
          <p:cNvPr id="3" name="Content Placeholder 2"/>
          <p:cNvSpPr>
            <a:spLocks noGrp="1"/>
          </p:cNvSpPr>
          <p:nvPr>
            <p:ph idx="1"/>
          </p:nvPr>
        </p:nvSpPr>
        <p:spPr>
          <a:xfrm>
            <a:off x="323528" y="1268760"/>
            <a:ext cx="8229600" cy="4525963"/>
          </a:xfrm>
        </p:spPr>
        <p:txBody>
          <a:bodyPr>
            <a:normAutofit/>
          </a:bodyPr>
          <a:lstStyle/>
          <a:p>
            <a:pPr>
              <a:spcBef>
                <a:spcPts val="600"/>
              </a:spcBef>
              <a:spcAft>
                <a:spcPts val="600"/>
              </a:spcAft>
            </a:pPr>
            <a:r>
              <a:rPr lang="en-GB" sz="1600" dirty="0">
                <a:latin typeface="+mj-lt"/>
              </a:rPr>
              <a:t>Hine, R. [ed] ‘Ecosystem’ in </a:t>
            </a:r>
            <a:r>
              <a:rPr lang="en-GB" sz="1600" i="1" dirty="0">
                <a:latin typeface="+mj-lt"/>
              </a:rPr>
              <a:t>A Dictionary of Biology</a:t>
            </a:r>
            <a:r>
              <a:rPr lang="en-GB" sz="1600" dirty="0">
                <a:latin typeface="+mj-lt"/>
              </a:rPr>
              <a:t> Oxford; OUP Available at: </a:t>
            </a:r>
            <a:r>
              <a:rPr lang="en-GB" sz="1600" dirty="0">
                <a:latin typeface="+mj-lt"/>
                <a:hlinkClick r:id="rId2"/>
              </a:rPr>
              <a:t>https://www-oxfordreference-com.ezproxy.uwtsd.ac.uk/display/10.1093/acref/9780198821489.001.0001/acref-9780198821489-e-1389?rskey=xPpf33&amp;result=1</a:t>
            </a:r>
            <a:r>
              <a:rPr lang="en-GB" sz="1600" dirty="0">
                <a:latin typeface="+mj-lt"/>
              </a:rPr>
              <a:t> [Accessed 18/03/2023]</a:t>
            </a:r>
            <a:endParaRPr lang="en-US" sz="1600" dirty="0">
              <a:latin typeface="+mj-lt"/>
            </a:endParaRPr>
          </a:p>
          <a:p>
            <a:pPr>
              <a:spcBef>
                <a:spcPts val="600"/>
              </a:spcBef>
              <a:spcAft>
                <a:spcPts val="600"/>
              </a:spcAft>
            </a:pPr>
            <a:r>
              <a:rPr lang="en-US" sz="1600" dirty="0">
                <a:latin typeface="+mj-lt"/>
              </a:rPr>
              <a:t>Institute of Sustainable Communities (2023) </a:t>
            </a:r>
            <a:r>
              <a:rPr lang="en-US" sz="1600" dirty="0">
                <a:latin typeface="+mj-lt"/>
                <a:hlinkClick r:id="rId3"/>
              </a:rPr>
              <a:t>https://sustain.org/about/what-is-a-sustainable-community/</a:t>
            </a:r>
            <a:r>
              <a:rPr lang="en-US" sz="1600" dirty="0">
                <a:latin typeface="+mj-lt"/>
              </a:rPr>
              <a:t>  [Accessed 17/03/2023]</a:t>
            </a:r>
          </a:p>
          <a:p>
            <a:pPr>
              <a:spcBef>
                <a:spcPts val="600"/>
              </a:spcBef>
              <a:spcAft>
                <a:spcPts val="600"/>
              </a:spcAft>
            </a:pPr>
            <a:r>
              <a:rPr lang="en-US" sz="1600" dirty="0">
                <a:latin typeface="+mj-lt"/>
              </a:rPr>
              <a:t>Lee, D. &amp; Newby, H. (2012) </a:t>
            </a:r>
            <a:r>
              <a:rPr lang="en-US" sz="1600" i="1" dirty="0">
                <a:latin typeface="+mj-lt"/>
              </a:rPr>
              <a:t>The Problem of Sociology</a:t>
            </a:r>
            <a:r>
              <a:rPr lang="en-US" sz="1600" dirty="0">
                <a:latin typeface="+mj-lt"/>
              </a:rPr>
              <a:t> London: Routledge</a:t>
            </a:r>
          </a:p>
          <a:p>
            <a:pPr>
              <a:spcBef>
                <a:spcPts val="600"/>
              </a:spcBef>
              <a:spcAft>
                <a:spcPts val="600"/>
              </a:spcAft>
            </a:pPr>
            <a:r>
              <a:rPr lang="en-GB" sz="1600" dirty="0" err="1">
                <a:solidFill>
                  <a:srgbClr val="3A3A3A"/>
                </a:solidFill>
                <a:latin typeface="Source Sans Pro" panose="020B0503030403020204" pitchFamily="34" charset="0"/>
              </a:rPr>
              <a:t>Livable</a:t>
            </a:r>
            <a:r>
              <a:rPr lang="en-GB" sz="1600" dirty="0">
                <a:solidFill>
                  <a:srgbClr val="3A3A3A"/>
                </a:solidFill>
                <a:latin typeface="Source Sans Pro" panose="020B0503030403020204" pitchFamily="34" charset="0"/>
              </a:rPr>
              <a:t> City (sic) (2021) </a:t>
            </a:r>
            <a:r>
              <a:rPr lang="en-GB" sz="1600" i="1" dirty="0" err="1">
                <a:solidFill>
                  <a:srgbClr val="3A3A3A"/>
                </a:solidFill>
                <a:latin typeface="Source Sans Pro" panose="020B0503030403020204" pitchFamily="34" charset="0"/>
              </a:rPr>
              <a:t>Livable</a:t>
            </a:r>
            <a:r>
              <a:rPr lang="en-GB" sz="1600" i="1" dirty="0">
                <a:solidFill>
                  <a:srgbClr val="3A3A3A"/>
                </a:solidFill>
                <a:latin typeface="Source Sans Pro" panose="020B0503030403020204" pitchFamily="34" charset="0"/>
              </a:rPr>
              <a:t> City Goals </a:t>
            </a:r>
            <a:r>
              <a:rPr lang="en-GB" sz="1600" dirty="0">
                <a:solidFill>
                  <a:srgbClr val="3A3A3A"/>
                </a:solidFill>
                <a:latin typeface="Source Sans Pro" panose="020B0503030403020204" pitchFamily="34" charset="0"/>
              </a:rPr>
              <a:t>Available at:  </a:t>
            </a:r>
            <a:r>
              <a:rPr lang="en-GB" sz="1600" dirty="0">
                <a:solidFill>
                  <a:srgbClr val="3A3A3A"/>
                </a:solidFill>
                <a:latin typeface="Source Sans Pro" panose="020B0503030403020204" pitchFamily="34" charset="0"/>
                <a:hlinkClick r:id="rId4"/>
              </a:rPr>
              <a:t>https://www.livablecity.org/</a:t>
            </a:r>
            <a:r>
              <a:rPr lang="en-GB" sz="1600" dirty="0" err="1">
                <a:solidFill>
                  <a:srgbClr val="3A3A3A"/>
                </a:solidFill>
                <a:latin typeface="Source Sans Pro" panose="020B0503030403020204" pitchFamily="34" charset="0"/>
                <a:hlinkClick r:id="rId4"/>
              </a:rPr>
              <a:t>missiongoals</a:t>
            </a:r>
            <a:r>
              <a:rPr lang="en-GB" sz="1600" dirty="0">
                <a:solidFill>
                  <a:srgbClr val="3A3A3A"/>
                </a:solidFill>
                <a:latin typeface="Source Sans Pro" panose="020B0503030403020204" pitchFamily="34" charset="0"/>
                <a:hlinkClick r:id="rId4"/>
              </a:rPr>
              <a:t>/#:~:text=There%20are%20five%20fundamental%20aspects,vibrant%20public%20spaces%2C%20and%20affordability.&amp;text=The%20city%20should%20make%20walking,—safe%2C%20comfortable%2C%20interesting</a:t>
            </a:r>
            <a:r>
              <a:rPr lang="en-GB" sz="1600" dirty="0">
                <a:solidFill>
                  <a:srgbClr val="3A3A3A"/>
                </a:solidFill>
                <a:latin typeface="Source Sans Pro" panose="020B0503030403020204" pitchFamily="34" charset="0"/>
              </a:rPr>
              <a:t> [Accessed 20/03/2023]</a:t>
            </a:r>
            <a:endParaRPr lang="en-US" sz="1600" dirty="0">
              <a:latin typeface="+mj-lt"/>
            </a:endParaRPr>
          </a:p>
          <a:p>
            <a:pPr>
              <a:spcBef>
                <a:spcPts val="600"/>
              </a:spcBef>
              <a:spcAft>
                <a:spcPts val="600"/>
              </a:spcAft>
            </a:pPr>
            <a:r>
              <a:rPr lang="en-US" sz="1600" dirty="0">
                <a:latin typeface="+mj-lt"/>
              </a:rPr>
              <a:t>One Planet Council (No date) </a:t>
            </a:r>
            <a:r>
              <a:rPr lang="en-US" sz="1600" i="1" dirty="0">
                <a:latin typeface="+mj-lt"/>
              </a:rPr>
              <a:t>The One Planet Council</a:t>
            </a:r>
            <a:r>
              <a:rPr lang="en-US" sz="1600" dirty="0">
                <a:latin typeface="+mj-lt"/>
              </a:rPr>
              <a:t> Available at: </a:t>
            </a:r>
            <a:r>
              <a:rPr lang="en-US" sz="1600" dirty="0">
                <a:latin typeface="+mj-lt"/>
                <a:hlinkClick r:id="rId5"/>
              </a:rPr>
              <a:t>https://www.oneplanetcouncil.org.uk/about-the-one-planet-council/</a:t>
            </a:r>
            <a:r>
              <a:rPr lang="en-US" sz="1600" dirty="0">
                <a:latin typeface="+mj-lt"/>
              </a:rPr>
              <a:t> [Accessed 20/03/2023]</a:t>
            </a:r>
          </a:p>
        </p:txBody>
      </p:sp>
    </p:spTree>
    <p:extLst>
      <p:ext uri="{BB962C8B-B14F-4D97-AF65-F5344CB8AC3E}">
        <p14:creationId xmlns:p14="http://schemas.microsoft.com/office/powerpoint/2010/main" val="3740516668"/>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116632"/>
            <a:ext cx="8229600" cy="716631"/>
          </a:xfrm>
        </p:spPr>
        <p:txBody>
          <a:bodyPr>
            <a:normAutofit fontScale="90000"/>
          </a:bodyPr>
          <a:lstStyle/>
          <a:p>
            <a:r>
              <a:rPr lang="en-US" b="1" dirty="0"/>
              <a:t>References </a:t>
            </a:r>
          </a:p>
        </p:txBody>
      </p:sp>
      <p:sp>
        <p:nvSpPr>
          <p:cNvPr id="3" name="Content Placeholder 2"/>
          <p:cNvSpPr>
            <a:spLocks noGrp="1"/>
          </p:cNvSpPr>
          <p:nvPr>
            <p:ph idx="1"/>
          </p:nvPr>
        </p:nvSpPr>
        <p:spPr>
          <a:xfrm>
            <a:off x="457200" y="908720"/>
            <a:ext cx="8229600" cy="4525963"/>
          </a:xfrm>
        </p:spPr>
        <p:txBody>
          <a:bodyPr>
            <a:normAutofit lnSpcReduction="10000"/>
          </a:bodyPr>
          <a:lstStyle/>
          <a:p>
            <a:pPr>
              <a:spcBef>
                <a:spcPts val="600"/>
              </a:spcBef>
              <a:spcAft>
                <a:spcPts val="600"/>
              </a:spcAft>
            </a:pPr>
            <a:r>
              <a:rPr lang="en-GB" sz="1600" dirty="0"/>
              <a:t>Richardson, J., Nichols, A. and Henry, T. (2012) ‘Do transition towns have the potential to promote health and well-being? A health impact assessment of a transition town initiative’, Public health (London), 126(11), pp. 982–989. Available at: </a:t>
            </a:r>
            <a:r>
              <a:rPr lang="en-GB" sz="1600" dirty="0">
                <a:hlinkClick r:id="rId2"/>
              </a:rPr>
              <a:t>https://doi.org/10.1016/j.puhe.2012.07.009</a:t>
            </a:r>
            <a:r>
              <a:rPr lang="en-GB" sz="1600" dirty="0"/>
              <a:t>  [Accessed 20/03/2023]</a:t>
            </a:r>
            <a:endParaRPr lang="en-US" sz="1600" dirty="0"/>
          </a:p>
          <a:p>
            <a:pPr>
              <a:spcBef>
                <a:spcPts val="600"/>
              </a:spcBef>
              <a:spcAft>
                <a:spcPts val="600"/>
              </a:spcAft>
            </a:pPr>
            <a:r>
              <a:rPr lang="en-US" sz="1600" dirty="0"/>
              <a:t>Smith, Mark K. (2008) 'Sustainable communities and </a:t>
            </a:r>
            <a:r>
              <a:rPr lang="en-US" sz="1600" dirty="0" err="1"/>
              <a:t>neighbourhoods</a:t>
            </a:r>
            <a:r>
              <a:rPr lang="en-US" sz="1600" dirty="0"/>
              <a:t>. Theory, policy and practice', </a:t>
            </a:r>
            <a:r>
              <a:rPr lang="en-US" sz="1600" i="1" dirty="0"/>
              <a:t>the </a:t>
            </a:r>
            <a:r>
              <a:rPr lang="en-US" sz="1600" i="1" dirty="0" err="1"/>
              <a:t>Encyclopaedia</a:t>
            </a:r>
            <a:r>
              <a:rPr lang="en-US" sz="1600" i="1" dirty="0"/>
              <a:t> of informal education</a:t>
            </a:r>
            <a:r>
              <a:rPr lang="en-US" sz="1600" dirty="0"/>
              <a:t>. Accessed March 2016 Available From: [</a:t>
            </a:r>
            <a:r>
              <a:rPr lang="en-US" sz="1600" dirty="0">
                <a:hlinkClick r:id="rId3"/>
              </a:rPr>
              <a:t>www.infed.org/communities/sustainable_communities.htm].</a:t>
            </a:r>
            <a:endParaRPr lang="en-US" sz="1600" dirty="0"/>
          </a:p>
          <a:p>
            <a:pPr>
              <a:spcBef>
                <a:spcPts val="600"/>
              </a:spcBef>
              <a:spcAft>
                <a:spcPts val="600"/>
              </a:spcAft>
            </a:pPr>
            <a:r>
              <a:rPr lang="en-GB" sz="1600" dirty="0"/>
              <a:t>Smith, M. K. (2001) ‘Community’ in </a:t>
            </a:r>
            <a:r>
              <a:rPr lang="en-GB" sz="1600" i="1" dirty="0"/>
              <a:t>the Encyclopedia of Informal Education</a:t>
            </a:r>
            <a:r>
              <a:rPr lang="en-GB" sz="1600" dirty="0"/>
              <a:t>, Available at: </a:t>
            </a:r>
            <a:r>
              <a:rPr lang="en-GB" sz="1600" dirty="0">
                <a:hlinkClick r:id="rId4"/>
              </a:rPr>
              <a:t>http://www.infed.org/community/community.htm</a:t>
            </a:r>
            <a:r>
              <a:rPr lang="en-GB" sz="1600" dirty="0"/>
              <a:t> [Accessed 16/03/2023]</a:t>
            </a:r>
          </a:p>
          <a:p>
            <a:pPr>
              <a:spcBef>
                <a:spcPts val="600"/>
              </a:spcBef>
              <a:spcAft>
                <a:spcPts val="600"/>
              </a:spcAft>
            </a:pPr>
            <a:r>
              <a:rPr lang="en-GB" sz="1600" dirty="0"/>
              <a:t>Taylor, P.J. (2012) ‘Transition towns and world cities: towards green networks of cities’, Local environment, 17(4), pp. 495–508. Available at: </a:t>
            </a:r>
            <a:r>
              <a:rPr lang="en-GB" sz="1600" dirty="0">
                <a:hlinkClick r:id="rId5"/>
              </a:rPr>
              <a:t>https://doi.org/10.1080/13549839.2012.678310</a:t>
            </a:r>
            <a:r>
              <a:rPr lang="en-GB" sz="1600" dirty="0"/>
              <a:t>  [Accessed 20/03/2023]</a:t>
            </a:r>
          </a:p>
          <a:p>
            <a:pPr>
              <a:spcBef>
                <a:spcPts val="600"/>
              </a:spcBef>
              <a:spcAft>
                <a:spcPts val="600"/>
              </a:spcAft>
            </a:pPr>
            <a:r>
              <a:rPr lang="en-GB" sz="1600" dirty="0" err="1"/>
              <a:t>Tönnies</a:t>
            </a:r>
            <a:r>
              <a:rPr lang="en-GB" sz="1600" dirty="0"/>
              <a:t>, F. (1887 [2017]) </a:t>
            </a:r>
            <a:r>
              <a:rPr lang="en-GB" sz="1600" i="1" dirty="0"/>
              <a:t>Community and Society</a:t>
            </a:r>
            <a:r>
              <a:rPr lang="en-GB" sz="1600" dirty="0"/>
              <a:t> Taylor &amp; Francis Available at: </a:t>
            </a:r>
            <a:r>
              <a:rPr lang="en-GB" sz="1600" dirty="0">
                <a:hlinkClick r:id="rId6"/>
              </a:rPr>
              <a:t>https://www.google.co.uk/books/edition/Community_and_Society/mR4uDwAAQBAJ?hl=en&amp;gbpv=1&amp;dq=community+and+association+gemeinschaft+und+gesellschaft+by+tonnies&amp;printsec=frontcover</a:t>
            </a:r>
            <a:r>
              <a:rPr lang="en-GB" sz="1600" dirty="0"/>
              <a:t> [Accessed 16/03/2023]</a:t>
            </a:r>
          </a:p>
          <a:p>
            <a:pPr>
              <a:spcBef>
                <a:spcPts val="600"/>
              </a:spcBef>
              <a:spcAft>
                <a:spcPts val="600"/>
              </a:spcAft>
            </a:pPr>
            <a:endParaRPr lang="en-GB" sz="1600" dirty="0"/>
          </a:p>
          <a:p>
            <a:pPr>
              <a:spcBef>
                <a:spcPts val="600"/>
              </a:spcBef>
              <a:spcAft>
                <a:spcPts val="600"/>
              </a:spcAft>
            </a:pPr>
            <a:endParaRPr lang="en-US" sz="1600" dirty="0"/>
          </a:p>
        </p:txBody>
      </p:sp>
    </p:spTree>
    <p:extLst>
      <p:ext uri="{BB962C8B-B14F-4D97-AF65-F5344CB8AC3E}">
        <p14:creationId xmlns:p14="http://schemas.microsoft.com/office/powerpoint/2010/main" val="2439327745"/>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116632"/>
            <a:ext cx="8229600" cy="716631"/>
          </a:xfrm>
        </p:spPr>
        <p:txBody>
          <a:bodyPr>
            <a:normAutofit fontScale="90000"/>
          </a:bodyPr>
          <a:lstStyle/>
          <a:p>
            <a:r>
              <a:rPr lang="en-US" b="1" dirty="0"/>
              <a:t>References </a:t>
            </a:r>
          </a:p>
        </p:txBody>
      </p:sp>
      <p:sp>
        <p:nvSpPr>
          <p:cNvPr id="3" name="Content Placeholder 2"/>
          <p:cNvSpPr>
            <a:spLocks noGrp="1"/>
          </p:cNvSpPr>
          <p:nvPr>
            <p:ph idx="1"/>
          </p:nvPr>
        </p:nvSpPr>
        <p:spPr>
          <a:xfrm>
            <a:off x="457200" y="908720"/>
            <a:ext cx="8229600" cy="4525963"/>
          </a:xfrm>
        </p:spPr>
        <p:txBody>
          <a:bodyPr>
            <a:normAutofit/>
          </a:bodyPr>
          <a:lstStyle/>
          <a:p>
            <a:pPr>
              <a:spcBef>
                <a:spcPts val="600"/>
              </a:spcBef>
              <a:spcAft>
                <a:spcPts val="600"/>
              </a:spcAft>
            </a:pPr>
            <a:r>
              <a:rPr lang="en-GB" sz="1600" dirty="0"/>
              <a:t>Town &amp; County Planning Association (2021) </a:t>
            </a:r>
            <a:r>
              <a:rPr lang="en-GB" sz="1600" i="1" dirty="0"/>
              <a:t>20-Minute Neighbourhoods: Creating Healthier, Active, Prosperous Communities - An Introduction for Council Planners in England</a:t>
            </a:r>
            <a:r>
              <a:rPr lang="en-GB" sz="1600" dirty="0"/>
              <a:t> Available at : </a:t>
            </a:r>
            <a:r>
              <a:rPr lang="en-GB" sz="1600" dirty="0">
                <a:hlinkClick r:id="rId2"/>
              </a:rPr>
              <a:t>https://tcpa.org.uk/wp-content/uploads/2021/11/final_20mnguide-compressed.pdf</a:t>
            </a:r>
            <a:r>
              <a:rPr lang="en-GB" sz="1600" dirty="0"/>
              <a:t> [Accessed 20/03/2023]</a:t>
            </a:r>
          </a:p>
          <a:p>
            <a:pPr>
              <a:spcBef>
                <a:spcPts val="600"/>
              </a:spcBef>
              <a:spcAft>
                <a:spcPts val="600"/>
              </a:spcAft>
            </a:pPr>
            <a:r>
              <a:rPr lang="en-US" sz="1600" dirty="0"/>
              <a:t>Transition Network (2023)</a:t>
            </a:r>
            <a:r>
              <a:rPr lang="en-US" sz="1600" i="1" dirty="0"/>
              <a:t>Principles</a:t>
            </a:r>
            <a:r>
              <a:rPr lang="en-US" sz="1600" dirty="0"/>
              <a:t> Available at: </a:t>
            </a:r>
            <a:r>
              <a:rPr lang="en-US" sz="1600" dirty="0">
                <a:hlinkClick r:id="rId3"/>
              </a:rPr>
              <a:t>http://www.transitionnetwork.org/</a:t>
            </a:r>
            <a:r>
              <a:rPr lang="en-US" sz="1600" dirty="0"/>
              <a:t> [Accessed 20/03/2023]</a:t>
            </a:r>
          </a:p>
          <a:p>
            <a:pPr>
              <a:spcBef>
                <a:spcPts val="600"/>
              </a:spcBef>
              <a:spcAft>
                <a:spcPts val="600"/>
              </a:spcAft>
            </a:pPr>
            <a:r>
              <a:rPr lang="en-GB" sz="1600" dirty="0"/>
              <a:t>UN Volunteers (2018) </a:t>
            </a:r>
            <a:r>
              <a:rPr lang="en-GB" sz="1600" i="1" dirty="0"/>
              <a:t>Training 2,000 further community health volunteers in Uzbekistan </a:t>
            </a:r>
            <a:r>
              <a:rPr lang="en-GB" sz="1600" dirty="0"/>
              <a:t>Available at: </a:t>
            </a:r>
            <a:r>
              <a:rPr lang="en-GB" sz="1600" dirty="0">
                <a:hlinkClick r:id="rId4"/>
              </a:rPr>
              <a:t>https://www.unv.org/Success-stories/training-2000-further-community-health-volunteers-uzbekistan</a:t>
            </a:r>
            <a:r>
              <a:rPr lang="en-GB" sz="1600" dirty="0"/>
              <a:t> [Accessed 16/03/2023]</a:t>
            </a:r>
          </a:p>
          <a:p>
            <a:pPr>
              <a:spcBef>
                <a:spcPts val="600"/>
              </a:spcBef>
              <a:spcAft>
                <a:spcPts val="600"/>
              </a:spcAft>
            </a:pPr>
            <a:r>
              <a:rPr lang="en-GB" sz="1600" dirty="0"/>
              <a:t>US Partnership for Sustainable Communities (2011) </a:t>
            </a:r>
            <a:r>
              <a:rPr lang="en-GB" sz="1600" i="1" dirty="0"/>
              <a:t>Supporting Sustainable Rural Communities </a:t>
            </a:r>
            <a:r>
              <a:rPr lang="en-GB" sz="1600" dirty="0"/>
              <a:t>Available at: </a:t>
            </a:r>
            <a:r>
              <a:rPr lang="en-GB" sz="1600" dirty="0">
                <a:hlinkClick r:id="rId5"/>
              </a:rPr>
              <a:t>https://www.epa.gov/sites/default/files/documents/2011_11_supporting-sustainable-rural-communities.pdf</a:t>
            </a:r>
            <a:r>
              <a:rPr lang="en-GB" sz="1600" dirty="0"/>
              <a:t> </a:t>
            </a:r>
            <a:r>
              <a:rPr lang="en-US" sz="1600" dirty="0"/>
              <a:t>[Accessed 20/03/2023]</a:t>
            </a:r>
          </a:p>
          <a:p>
            <a:pPr>
              <a:spcBef>
                <a:spcPts val="600"/>
              </a:spcBef>
              <a:spcAft>
                <a:spcPts val="600"/>
              </a:spcAft>
            </a:pPr>
            <a:endParaRPr lang="en-GB" sz="1600" i="1" dirty="0"/>
          </a:p>
          <a:p>
            <a:pPr>
              <a:spcBef>
                <a:spcPts val="600"/>
              </a:spcBef>
              <a:spcAft>
                <a:spcPts val="600"/>
              </a:spcAft>
            </a:pPr>
            <a:endParaRPr lang="en-US" sz="1600" dirty="0"/>
          </a:p>
          <a:p>
            <a:pPr>
              <a:spcBef>
                <a:spcPts val="600"/>
              </a:spcBef>
              <a:spcAft>
                <a:spcPts val="600"/>
              </a:spcAft>
            </a:pPr>
            <a:endParaRPr lang="en-US" sz="1600" dirty="0"/>
          </a:p>
        </p:txBody>
      </p:sp>
    </p:spTree>
    <p:extLst>
      <p:ext uri="{BB962C8B-B14F-4D97-AF65-F5344CB8AC3E}">
        <p14:creationId xmlns:p14="http://schemas.microsoft.com/office/powerpoint/2010/main" val="752048395"/>
      </p:ext>
    </p:extLst>
  </p:cSld>
  <p:clrMapOvr>
    <a:masterClrMapping/>
  </p:clrMapOvr>
</p:sld>
</file>

<file path=ppt/theme/theme1.xml><?xml version="1.0" encoding="utf-8"?>
<a:theme xmlns:a="http://schemas.openxmlformats.org/drawingml/2006/main" name="UWTSD blue background">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UWTSD blue background">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 PPT Template (lectures)</Template>
  <TotalTime>860</TotalTime>
  <Words>7440</Words>
  <Application>Microsoft Office PowerPoint</Application>
  <PresentationFormat>On-screen Show (4:3)</PresentationFormat>
  <Paragraphs>487</Paragraphs>
  <Slides>80</Slides>
  <Notes>1</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80</vt:i4>
      </vt:variant>
    </vt:vector>
  </HeadingPairs>
  <TitlesOfParts>
    <vt:vector size="87" baseType="lpstr">
      <vt:lpstr>praxis-next</vt:lpstr>
      <vt:lpstr>Arial</vt:lpstr>
      <vt:lpstr>Calibri</vt:lpstr>
      <vt:lpstr>Noto Sans</vt:lpstr>
      <vt:lpstr>Source Sans Pro</vt:lpstr>
      <vt:lpstr>UWTSD blue background</vt:lpstr>
      <vt:lpstr>UWTSD blue background</vt:lpstr>
      <vt:lpstr>PowerPoint Presentation</vt:lpstr>
      <vt:lpstr>PowerPoint Presentation</vt:lpstr>
      <vt:lpstr>Sustainable Communities</vt:lpstr>
      <vt:lpstr>What is a sustainable community?</vt:lpstr>
      <vt:lpstr>What is a sustainable community?</vt:lpstr>
      <vt:lpstr>What is a sustainable community?</vt:lpstr>
      <vt:lpstr>What is a sustainable community?</vt:lpstr>
      <vt:lpstr>What is a sustainable community?</vt:lpstr>
      <vt:lpstr>What is a sustainable community?</vt:lpstr>
      <vt:lpstr>What is a sustainable community?</vt:lpstr>
      <vt:lpstr>What is a sustainable community?</vt:lpstr>
      <vt:lpstr>PowerPoint Presentation</vt:lpstr>
      <vt:lpstr>Sustainable Communities Examples</vt:lpstr>
      <vt:lpstr>PowerPoint Presentation</vt:lpstr>
      <vt:lpstr>Sustainable Urban Communities</vt:lpstr>
      <vt:lpstr>Sustainable Urban Communities</vt:lpstr>
      <vt:lpstr>Sustainable Urban Communities</vt:lpstr>
      <vt:lpstr>Sustainable Communities Examples</vt:lpstr>
      <vt:lpstr>Sustainable Urban Communities</vt:lpstr>
      <vt:lpstr>Sustainable Urban Communities</vt:lpstr>
      <vt:lpstr>Sustainable Urban Communities</vt:lpstr>
      <vt:lpstr>PowerPoint Presentation</vt:lpstr>
      <vt:lpstr>Sustainable Urban Communities</vt:lpstr>
      <vt:lpstr>Sustainable Urban Communities</vt:lpstr>
      <vt:lpstr>Sustainable Urban Communities</vt:lpstr>
      <vt:lpstr>Sustainable Urban Communities</vt:lpstr>
      <vt:lpstr>Sustainable Urban Communities</vt:lpstr>
      <vt:lpstr>Sustainable Urban Communities</vt:lpstr>
      <vt:lpstr>Sustainable Urban Communities</vt:lpstr>
      <vt:lpstr>Sustainable Urban Communities</vt:lpstr>
      <vt:lpstr>Sustainable Urban Communities</vt:lpstr>
      <vt:lpstr>Sustainable Urban Communities</vt:lpstr>
      <vt:lpstr>Sustainable Urban Communities</vt:lpstr>
      <vt:lpstr>Sustainable Urban Communities</vt:lpstr>
      <vt:lpstr>PowerPoint Presentation</vt:lpstr>
      <vt:lpstr>Sustainable Communities Examples</vt:lpstr>
      <vt:lpstr>The 20 Minute Neighbourhood</vt:lpstr>
      <vt:lpstr>PowerPoint Presentation</vt:lpstr>
      <vt:lpstr>Sustainable Communities Examples</vt:lpstr>
      <vt:lpstr>Sustainable Urban Communities</vt:lpstr>
      <vt:lpstr>Sustainable Urban Communities</vt:lpstr>
      <vt:lpstr>Sustainable Urban Communities</vt:lpstr>
      <vt:lpstr>Sustainable Urban Communities</vt:lpstr>
      <vt:lpstr>Sustainable Urban Communities</vt:lpstr>
      <vt:lpstr>Sustainable Urban Communities</vt:lpstr>
      <vt:lpstr>Sustainable Urban Communities</vt:lpstr>
      <vt:lpstr>Sustainable Urban Communities</vt:lpstr>
      <vt:lpstr>Sustainable Urban Communities</vt:lpstr>
      <vt:lpstr>Sustainable Urban Communities</vt:lpstr>
      <vt:lpstr>PowerPoint Presentation</vt:lpstr>
      <vt:lpstr>PowerPoint Presentation</vt:lpstr>
      <vt:lpstr>PowerPoint Presentation</vt:lpstr>
      <vt:lpstr>Sustainable Rural Communities</vt:lpstr>
      <vt:lpstr>Sustainable Rural Communities</vt:lpstr>
      <vt:lpstr>Sustainable Rural Communities</vt:lpstr>
      <vt:lpstr>Sustainable Rural Communities</vt:lpstr>
      <vt:lpstr>Sustainable Rural Communities</vt:lpstr>
      <vt:lpstr>Sustainable Rural Communities</vt:lpstr>
      <vt:lpstr>Sustainable Rural Communities</vt:lpstr>
      <vt:lpstr>Sustainable Rural Communities</vt:lpstr>
      <vt:lpstr>Sustainable Rural Communities</vt:lpstr>
      <vt:lpstr>Sustainable Rural Communities</vt:lpstr>
      <vt:lpstr>Sustainable Rural Communities</vt:lpstr>
      <vt:lpstr>Sustainable Rural Communities</vt:lpstr>
      <vt:lpstr>PowerPoint Presentation</vt:lpstr>
      <vt:lpstr>Sustainable Rural Communities: Some Other Examples</vt:lpstr>
      <vt:lpstr>Sustainable Rural Communities</vt:lpstr>
      <vt:lpstr>Sustainable Rural Communities</vt:lpstr>
      <vt:lpstr>Sustainable Rural Communities</vt:lpstr>
      <vt:lpstr>Sustainable Rural Communities</vt:lpstr>
      <vt:lpstr>What is Truly Sustainable?: Guided Learning</vt:lpstr>
      <vt:lpstr>PowerPoint Presentation</vt:lpstr>
      <vt:lpstr>Sustainable Communities</vt:lpstr>
      <vt:lpstr>Sustainable Communities</vt:lpstr>
      <vt:lpstr>Critical analysis: Final Thoughts </vt:lpstr>
      <vt:lpstr>References </vt:lpstr>
      <vt:lpstr>References </vt:lpstr>
      <vt:lpstr>References </vt:lpstr>
      <vt:lpstr>References </vt:lpstr>
      <vt:lpstr>References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Ken Dicks</dc:creator>
  <cp:lastModifiedBy>Ken Dicks</cp:lastModifiedBy>
  <cp:revision>33</cp:revision>
  <dcterms:created xsi:type="dcterms:W3CDTF">2021-02-09T14:04:40Z</dcterms:created>
  <dcterms:modified xsi:type="dcterms:W3CDTF">2023-03-20T19:19:12Z</dcterms:modified>
</cp:coreProperties>
</file>