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p:scale>
          <a:sx n="66" d="100"/>
          <a:sy n="66" d="100"/>
        </p:scale>
        <p:origin x="476" y="3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20B800A8-B071-45AD-BC7B-201BA044CA82}" type="datetimeFigureOut">
              <a:rPr lang="en-GB" smtClean="0"/>
              <a:t>26/10/2021</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1141834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B800A8-B071-45AD-BC7B-201BA044CA82}"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3319593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800A8-B071-45AD-BC7B-201BA044CA82}"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2799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610143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B800A8-B071-45AD-BC7B-201BA044CA82}" type="datetimeFigureOut">
              <a:rPr lang="en-GB" smtClean="0"/>
              <a:t>26/10/2021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632218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B800A8-B071-45AD-BC7B-201BA044CA82}" type="datetimeFigureOut">
              <a:rPr lang="en-GB" smtClean="0"/>
              <a:t>26/10/2021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267324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800A8-B071-45AD-BC7B-201BA044CA82}" type="datetimeFigureOut">
              <a:rPr lang="en-GB" smtClean="0"/>
              <a:t>26/10/2021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2868516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1657393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849385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3741761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3976986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29536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B800A8-B071-45AD-BC7B-201BA044CA82}" type="datetimeFigureOut">
              <a:rPr lang="en-GB" smtClean="0"/>
              <a:t>26/10/2021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843620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0B800A8-B071-45AD-BC7B-201BA044CA82}" type="datetimeFigureOut">
              <a:rPr lang="en-GB" smtClean="0"/>
              <a:t>26/10/2021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3002579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0B800A8-B071-45AD-BC7B-201BA044CA82}" type="datetimeFigureOut">
              <a:rPr lang="en-GB" smtClean="0"/>
              <a:t>26/10/2021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172330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B800A8-B071-45AD-BC7B-201BA044CA82}"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1764478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B800A8-B071-45AD-BC7B-201BA044CA82}" type="datetimeFigureOut">
              <a:rPr lang="en-GB" smtClean="0"/>
              <a:t>26/10/2021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FA1FAC-3D02-41CC-8B34-B7E066D8D370}" type="slidenum">
              <a:rPr lang="en-GB" smtClean="0"/>
              <a:t>‹#›</a:t>
            </a:fld>
            <a:endParaRPr lang="en-GB"/>
          </a:p>
        </p:txBody>
      </p:sp>
    </p:spTree>
    <p:extLst>
      <p:ext uri="{BB962C8B-B14F-4D97-AF65-F5344CB8AC3E}">
        <p14:creationId xmlns:p14="http://schemas.microsoft.com/office/powerpoint/2010/main" val="3302561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0B800A8-B071-45AD-BC7B-201BA044CA82}" type="datetimeFigureOut">
              <a:rPr lang="en-GB" smtClean="0"/>
              <a:t>26/10/2021</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2FA1FAC-3D02-41CC-8B34-B7E066D8D370}" type="slidenum">
              <a:rPr lang="en-GB" smtClean="0"/>
              <a:t>‹#›</a:t>
            </a:fld>
            <a:endParaRPr lang="en-GB"/>
          </a:p>
        </p:txBody>
      </p:sp>
    </p:spTree>
    <p:extLst>
      <p:ext uri="{BB962C8B-B14F-4D97-AF65-F5344CB8AC3E}">
        <p14:creationId xmlns:p14="http://schemas.microsoft.com/office/powerpoint/2010/main" val="146575728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g"/><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hyperlink" Target="https://dictionary.cambridge.org/dictionary/english/melancholy" TargetMode="External"/><Relationship Id="rId4" Type="http://schemas.openxmlformats.org/officeDocument/2006/relationships/hyperlink" Target="https://www.bbrfoundation.org/content/negative-symtoms-schizophrenia-worsened-under-pandemic-conditions-study-finds" TargetMode="Externa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hyperlink" Target="https://www.harleytherapy.co.uk/counselling/what-is-the-icd-10.htm"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imh.nih.gov/health/topics/schizophrenia" TargetMode="External"/><Relationship Id="rId3" Type="http://schemas.openxmlformats.org/officeDocument/2006/relationships/slideLayout" Target="../slideLayouts/slideLayout7.xml"/><Relationship Id="rId7" Type="http://schemas.openxmlformats.org/officeDocument/2006/relationships/hyperlink" Target="https://www.mind.org.uk/information-support/types-of-mental-health-problems/schizophrenia/about-schizophrenia/"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livingwithschizophreniauk.org/information-sheets/schizophrenia-a-brief-history/" TargetMode="External"/><Relationship Id="rId5" Type="http://schemas.openxmlformats.org/officeDocument/2006/relationships/hyperlink" Target="https://livingwithschizophreniauk.org/facts-and-figures/" TargetMode="External"/><Relationship Id="rId10" Type="http://schemas.openxmlformats.org/officeDocument/2006/relationships/image" Target="../media/image4.png"/><Relationship Id="rId4" Type="http://schemas.openxmlformats.org/officeDocument/2006/relationships/hyperlink" Target="https://www.legislation.gov.uk/ukpga/2007/12/section/2" TargetMode="External"/><Relationship Id="rId9" Type="http://schemas.openxmlformats.org/officeDocument/2006/relationships/hyperlink" Target="https://www.nhs.uk/mental-health/conditions/schizophrenia/treatment/"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who.int/news-room/fact-sheets/detail/schizophrenia" TargetMode="External"/><Relationship Id="rId3" Type="http://schemas.openxmlformats.org/officeDocument/2006/relationships/slideLayout" Target="../slideLayouts/slideLayout7.xml"/><Relationship Id="rId7" Type="http://schemas.openxmlformats.org/officeDocument/2006/relationships/hyperlink" Target="https://www.who.int/standards/classifications/classification-of-diseases"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theretratyork.org.uk/our-history/" TargetMode="External"/><Relationship Id="rId5" Type="http://schemas.openxmlformats.org/officeDocument/2006/relationships/hyperlink" Target="https://www.publichealthmueum.org/outbreak-blogs-student-final-projects/the-stigma-of-schizophrenia-the-illness-and-its-presence-in-society" TargetMode="External"/><Relationship Id="rId4" Type="http://schemas.openxmlformats.org/officeDocument/2006/relationships/hyperlink" Target="https://www.rethink.org/news-and-stories/blogs/2021/07/jamies-story/"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54"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55" name="Group 1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AF539C28-79CE-4A88-999A-0EF926DB2ECE}"/>
              </a:ext>
            </a:extLst>
          </p:cNvPr>
          <p:cNvSpPr>
            <a:spLocks noGrp="1"/>
          </p:cNvSpPr>
          <p:nvPr>
            <p:ph type="title"/>
          </p:nvPr>
        </p:nvSpPr>
        <p:spPr>
          <a:xfrm>
            <a:off x="1141413" y="618518"/>
            <a:ext cx="9905998" cy="1478570"/>
          </a:xfrm>
        </p:spPr>
        <p:txBody>
          <a:bodyPr vert="horz" lIns="91440" tIns="45720" rIns="91440" bIns="45720" rtlCol="0" anchor="ctr">
            <a:normAutofit fontScale="90000"/>
          </a:bodyPr>
          <a:lstStyle/>
          <a:p>
            <a:pPr marL="571500" indent="-571500" algn="ctr">
              <a:buClr>
                <a:schemeClr val="tx1"/>
              </a:buClr>
              <a:buFont typeface="Courier New" panose="02070309020205020404" pitchFamily="49" charset="0"/>
              <a:buChar char="o"/>
            </a:pPr>
            <a:r>
              <a:rPr lang="en-US" sz="3600" dirty="0"/>
              <a:t>The media and stigmas of schizophrenia-</a:t>
            </a:r>
            <a:br>
              <a:rPr lang="en-US" sz="3600" dirty="0"/>
            </a:br>
            <a:r>
              <a:rPr lang="en-US" sz="3600" dirty="0"/>
              <a:t>the influence of the media on how mental illness is portrayed</a:t>
            </a:r>
          </a:p>
        </p:txBody>
      </p:sp>
      <p:pic>
        <p:nvPicPr>
          <p:cNvPr id="6" name="Picture Placeholder 5" descr="A picture containing text, sky, sign, outdoor&#10;&#10;Description automatically generated">
            <a:extLst>
              <a:ext uri="{FF2B5EF4-FFF2-40B4-BE49-F238E27FC236}">
                <a16:creationId xmlns:a16="http://schemas.microsoft.com/office/drawing/2014/main" id="{C56F2CA3-5031-4781-AF90-0760FB9870FF}"/>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t="2530" r="-3" b="8823"/>
          <a:stretch/>
        </p:blipFill>
        <p:spPr>
          <a:xfrm>
            <a:off x="1141412" y="2497720"/>
            <a:ext cx="4662140"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4" name="Text Placeholder 3">
            <a:extLst>
              <a:ext uri="{FF2B5EF4-FFF2-40B4-BE49-F238E27FC236}">
                <a16:creationId xmlns:a16="http://schemas.microsoft.com/office/drawing/2014/main" id="{77CF6D11-23B7-4F09-B5BB-30AF62DE0D32}"/>
              </a:ext>
            </a:extLst>
          </p:cNvPr>
          <p:cNvSpPr>
            <a:spLocks noGrp="1"/>
          </p:cNvSpPr>
          <p:nvPr>
            <p:ph type="body" sz="half" idx="2"/>
          </p:nvPr>
        </p:nvSpPr>
        <p:spPr>
          <a:xfrm>
            <a:off x="6204479" y="2249487"/>
            <a:ext cx="4844521" cy="3541714"/>
          </a:xfrm>
        </p:spPr>
        <p:txBody>
          <a:bodyPr vert="horz" lIns="91440" tIns="45720" rIns="91440" bIns="45720" rtlCol="0" anchor="ctr">
            <a:normAutofit/>
          </a:bodyPr>
          <a:lstStyle/>
          <a:p>
            <a:pPr indent="-228600">
              <a:buFont typeface="Arial" panose="020B0604020202020204" pitchFamily="34" charset="0"/>
              <a:buChar char="•"/>
            </a:pPr>
            <a:r>
              <a:rPr lang="en-US" dirty="0"/>
              <a:t>The stigma of schizophrenia and the media mostly come hand in hand (Ferriman,2000).</a:t>
            </a:r>
          </a:p>
          <a:p>
            <a:pPr indent="-228600">
              <a:buFont typeface="Arial" panose="020B0604020202020204" pitchFamily="34" charset="0"/>
              <a:buChar char="•"/>
            </a:pPr>
            <a:r>
              <a:rPr lang="en-US" dirty="0"/>
              <a:t>Regular stigma surrounding those with schizophrenia is the concept hat they are aggressive and disorderly. </a:t>
            </a:r>
          </a:p>
          <a:p>
            <a:pPr indent="-228600">
              <a:buFont typeface="Arial" panose="020B0604020202020204" pitchFamily="34" charset="0"/>
              <a:buChar char="•"/>
            </a:pPr>
            <a:r>
              <a:rPr lang="en-US" dirty="0"/>
              <a:t>Negative views can lead to patients internalized stigmatization of themselves (Shin, 2021).</a:t>
            </a:r>
          </a:p>
          <a:p>
            <a:pPr indent="-228600">
              <a:buFont typeface="Arial" panose="020B0604020202020204" pitchFamily="34" charset="0"/>
              <a:buChar char="•"/>
            </a:pPr>
            <a:r>
              <a:rPr lang="en-US" dirty="0"/>
              <a:t>Cynical thoughts towards patients can then create discrimination known as stigma. </a:t>
            </a:r>
          </a:p>
          <a:p>
            <a:pPr indent="-228600">
              <a:buFont typeface="Arial" panose="020B0604020202020204" pitchFamily="34" charset="0"/>
              <a:buChar char="•"/>
            </a:pPr>
            <a:r>
              <a:rPr lang="en-US" dirty="0"/>
              <a:t>Barriers to employment due to stigmas (Marwaha and Johnson, 2004).</a:t>
            </a:r>
          </a:p>
          <a:p>
            <a:pPr indent="-228600">
              <a:buFont typeface="Arial" panose="020B0604020202020204" pitchFamily="34" charset="0"/>
              <a:buChar char="•"/>
            </a:pPr>
            <a:endParaRPr lang="en-US" dirty="0"/>
          </a:p>
        </p:txBody>
      </p:sp>
      <p:pic>
        <p:nvPicPr>
          <p:cNvPr id="53" name="Audio 52">
            <a:hlinkClick r:id="" action="ppaction://media"/>
            <a:extLst>
              <a:ext uri="{FF2B5EF4-FFF2-40B4-BE49-F238E27FC236}">
                <a16:creationId xmlns:a16="http://schemas.microsoft.com/office/drawing/2014/main" id="{241F38DC-723F-4C6C-B5E1-8CAE458C460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21829160"/>
      </p:ext>
    </p:extLst>
  </p:cSld>
  <p:clrMapOvr>
    <a:masterClrMapping/>
  </p:clrMapOvr>
  <mc:AlternateContent xmlns:mc="http://schemas.openxmlformats.org/markup-compatibility/2006">
    <mc:Choice xmlns:p14="http://schemas.microsoft.com/office/powerpoint/2010/main" Requires="p14">
      <p:transition spd="slow" p14:dur="2000" advTm="183006"/>
    </mc:Choice>
    <mc:Fallback>
      <p:transition spd="slow" advTm="183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3" name="Group 1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4" name="Group 1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5" name="Group 1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sp>
        <p:nvSpPr>
          <p:cNvPr id="2" name="Title 1">
            <a:extLst>
              <a:ext uri="{FF2B5EF4-FFF2-40B4-BE49-F238E27FC236}">
                <a16:creationId xmlns:a16="http://schemas.microsoft.com/office/drawing/2014/main" id="{67AC7D54-285C-4139-A153-3391D40AE3F5}"/>
              </a:ext>
            </a:extLst>
          </p:cNvPr>
          <p:cNvSpPr>
            <a:spLocks noGrp="1"/>
          </p:cNvSpPr>
          <p:nvPr>
            <p:ph type="title"/>
          </p:nvPr>
        </p:nvSpPr>
        <p:spPr>
          <a:xfrm>
            <a:off x="1141413" y="618518"/>
            <a:ext cx="9905998" cy="1478570"/>
          </a:xfrm>
        </p:spPr>
        <p:txBody>
          <a:bodyPr vert="horz" lIns="91440" tIns="45720" rIns="91440" bIns="45720" rtlCol="0" anchor="ctr">
            <a:normAutofit/>
          </a:bodyPr>
          <a:lstStyle/>
          <a:p>
            <a:pPr algn="ctr"/>
            <a:r>
              <a:rPr lang="en-US" sz="3600"/>
              <a:t>Studying Schizophrenia</a:t>
            </a:r>
          </a:p>
        </p:txBody>
      </p:sp>
      <p:sp>
        <p:nvSpPr>
          <p:cNvPr id="4" name="Text Placeholder 3">
            <a:extLst>
              <a:ext uri="{FF2B5EF4-FFF2-40B4-BE49-F238E27FC236}">
                <a16:creationId xmlns:a16="http://schemas.microsoft.com/office/drawing/2014/main" id="{8C1F07EB-36D2-4D76-8E86-71B3EFB80F32}"/>
              </a:ext>
            </a:extLst>
          </p:cNvPr>
          <p:cNvSpPr>
            <a:spLocks noGrp="1"/>
          </p:cNvSpPr>
          <p:nvPr>
            <p:ph type="body" sz="half" idx="2"/>
          </p:nvPr>
        </p:nvSpPr>
        <p:spPr>
          <a:xfrm>
            <a:off x="1141412" y="1816101"/>
            <a:ext cx="4844521" cy="3975100"/>
          </a:xfrm>
        </p:spPr>
        <p:txBody>
          <a:bodyPr vert="horz" lIns="91440" tIns="45720" rIns="91440" bIns="45720" rtlCol="0" anchor="ctr">
            <a:normAutofit fontScale="92500" lnSpcReduction="10000"/>
          </a:bodyPr>
          <a:lstStyle/>
          <a:p>
            <a:pPr marL="285750" indent="-228600">
              <a:buFont typeface="Arial" panose="020B0604020202020204" pitchFamily="34" charset="0"/>
              <a:buChar char="•"/>
            </a:pPr>
            <a:r>
              <a:rPr lang="en-US" dirty="0"/>
              <a:t>The effect of Covid 19 on patients with schizophrenia (brain and behavior research foundation, 2021).</a:t>
            </a:r>
          </a:p>
          <a:p>
            <a:pPr marL="285750" indent="-228600">
              <a:buFont typeface="Arial" panose="020B0604020202020204" pitchFamily="34" charset="0"/>
              <a:buChar char="•"/>
            </a:pPr>
            <a:r>
              <a:rPr lang="en-US" dirty="0"/>
              <a:t>Pandemic restrictions.</a:t>
            </a:r>
          </a:p>
          <a:p>
            <a:pPr marL="285750" indent="-228600">
              <a:buFont typeface="Arial" panose="020B0604020202020204" pitchFamily="34" charset="0"/>
              <a:buChar char="•"/>
            </a:pPr>
            <a:r>
              <a:rPr lang="en-US" dirty="0"/>
              <a:t>Usual support being lost due to restrictions.</a:t>
            </a:r>
          </a:p>
          <a:p>
            <a:pPr marL="285750" indent="-228600">
              <a:buFont typeface="Arial" panose="020B0604020202020204" pitchFamily="34" charset="0"/>
              <a:buChar char="•"/>
            </a:pPr>
            <a:r>
              <a:rPr lang="en-US" dirty="0"/>
              <a:t>The worsening of negative symptoms due to environmental factors not just being neurobiological.</a:t>
            </a:r>
          </a:p>
          <a:p>
            <a:pPr marL="285750" indent="-228600">
              <a:buFont typeface="Arial" panose="020B0604020202020204" pitchFamily="34" charset="0"/>
              <a:buChar char="•"/>
            </a:pPr>
            <a:r>
              <a:rPr lang="en-US" dirty="0"/>
              <a:t>Positron Emissions Tomography (PET) (Kim et al, 2000).</a:t>
            </a:r>
          </a:p>
          <a:p>
            <a:pPr marL="285750" indent="-228600">
              <a:buFont typeface="Arial" panose="020B0604020202020204" pitchFamily="34" charset="0"/>
              <a:buChar char="•"/>
            </a:pPr>
            <a:r>
              <a:rPr lang="en-US" dirty="0"/>
              <a:t>Investigating differences in blood flow from patients experiencing initial episode of schizophrenia and those diagnosed with chronic schizophrenia.</a:t>
            </a:r>
          </a:p>
          <a:p>
            <a:pPr marL="285750" indent="-228600">
              <a:buFont typeface="Arial" panose="020B0604020202020204" pitchFamily="34" charset="0"/>
              <a:buChar char="•"/>
            </a:pPr>
            <a:r>
              <a:rPr lang="en-US" dirty="0"/>
              <a:t>Links between schizophrenia and depression (</a:t>
            </a:r>
            <a:r>
              <a:rPr lang="en-GB" sz="1300" dirty="0" err="1">
                <a:effectLst/>
                <a:latin typeface="Arial" panose="020B0604020202020204" pitchFamily="34" charset="0"/>
                <a:ea typeface="DengXian" panose="02010600030101010101" pitchFamily="2" charset="-122"/>
              </a:rPr>
              <a:t>Häfner</a:t>
            </a:r>
            <a:r>
              <a:rPr lang="en-GB" sz="1300" dirty="0">
                <a:effectLst/>
                <a:latin typeface="Arial" panose="020B0604020202020204" pitchFamily="34" charset="0"/>
                <a:ea typeface="DengXian" panose="02010600030101010101" pitchFamily="2" charset="-122"/>
              </a:rPr>
              <a:t>, 2005).</a:t>
            </a:r>
            <a:endParaRPr lang="en-US" sz="1300" dirty="0"/>
          </a:p>
        </p:txBody>
      </p:sp>
      <p:pic>
        <p:nvPicPr>
          <p:cNvPr id="6" name="Picture Placeholder 5" descr="A picture containing diagram&#10;&#10;Description automatically generated">
            <a:extLst>
              <a:ext uri="{FF2B5EF4-FFF2-40B4-BE49-F238E27FC236}">
                <a16:creationId xmlns:a16="http://schemas.microsoft.com/office/drawing/2014/main" id="{5729FC3F-0646-4FBB-AA7B-65D6547D5453}"/>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r="3" b="1545"/>
          <a:stretch/>
        </p:blipFill>
        <p:spPr>
          <a:xfrm>
            <a:off x="6392335" y="2497720"/>
            <a:ext cx="4655075" cy="3047892"/>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10" name="Audio 9">
            <a:hlinkClick r:id="" action="ppaction://media"/>
            <a:extLst>
              <a:ext uri="{FF2B5EF4-FFF2-40B4-BE49-F238E27FC236}">
                <a16:creationId xmlns:a16="http://schemas.microsoft.com/office/drawing/2014/main" id="{7CA3CFE5-D631-4C83-A08F-6C27FD67116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30292515"/>
      </p:ext>
    </p:extLst>
  </p:cSld>
  <p:clrMapOvr>
    <a:masterClrMapping/>
  </p:clrMapOvr>
  <mc:AlternateContent xmlns:mc="http://schemas.openxmlformats.org/markup-compatibility/2006">
    <mc:Choice xmlns:p14="http://schemas.microsoft.com/office/powerpoint/2010/main" Requires="p14">
      <p:transition spd="slow" p14:dur="2000" advTm="226706"/>
    </mc:Choice>
    <mc:Fallback>
      <p:transition spd="slow" advTm="226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B9BC2-24F3-4129-91E7-B322B3434136}"/>
              </a:ext>
            </a:extLst>
          </p:cNvPr>
          <p:cNvSpPr>
            <a:spLocks noGrp="1"/>
          </p:cNvSpPr>
          <p:nvPr>
            <p:ph type="title"/>
          </p:nvPr>
        </p:nvSpPr>
        <p:spPr/>
        <p:txBody>
          <a:bodyPr/>
          <a:lstStyle/>
          <a:p>
            <a:r>
              <a:rPr lang="en-GB" dirty="0"/>
              <a:t>recommendations</a:t>
            </a:r>
          </a:p>
        </p:txBody>
      </p:sp>
      <p:sp>
        <p:nvSpPr>
          <p:cNvPr id="3" name="Vertical Text Placeholder 2">
            <a:extLst>
              <a:ext uri="{FF2B5EF4-FFF2-40B4-BE49-F238E27FC236}">
                <a16:creationId xmlns:a16="http://schemas.microsoft.com/office/drawing/2014/main" id="{EDEB6F73-D729-42B1-B4A8-F24858195FC9}"/>
              </a:ext>
            </a:extLst>
          </p:cNvPr>
          <p:cNvSpPr>
            <a:spLocks noGrp="1"/>
          </p:cNvSpPr>
          <p:nvPr>
            <p:ph type="body" orient="vert" idx="1"/>
          </p:nvPr>
        </p:nvSpPr>
        <p:spPr>
          <a:xfrm rot="16200000">
            <a:off x="3982335" y="-529522"/>
            <a:ext cx="4224157" cy="9905999"/>
          </a:xfrm>
        </p:spPr>
        <p:txBody>
          <a:bodyPr/>
          <a:lstStyle/>
          <a:p>
            <a:r>
              <a:rPr lang="en-GB" dirty="0"/>
              <a:t>Providing more information in regard to schizophrenia so the public have a better understanding of the illness, meaning people are more likely to approach patients than avoid them (Penn et al 1994).</a:t>
            </a:r>
          </a:p>
          <a:p>
            <a:r>
              <a:rPr lang="en-GB" dirty="0"/>
              <a:t>Increased training for emergency staff and medical staff in hospitals to be able to help the patient as soon as possible.</a:t>
            </a:r>
          </a:p>
          <a:p>
            <a:r>
              <a:rPr lang="en-GB" dirty="0"/>
              <a:t>More staff that are mental health trained to support patients once they have been diagnosed.</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79FB3428-55FC-4003-A8C9-9AC26C5B22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39043005"/>
      </p:ext>
    </p:extLst>
  </p:cSld>
  <p:clrMapOvr>
    <a:masterClrMapping/>
  </p:clrMapOvr>
  <mc:AlternateContent xmlns:mc="http://schemas.openxmlformats.org/markup-compatibility/2006">
    <mc:Choice xmlns:p14="http://schemas.microsoft.com/office/powerpoint/2010/main" Requires="p14">
      <p:transition spd="slow" p14:dur="2000" advTm="70320"/>
    </mc:Choice>
    <mc:Fallback>
      <p:transition spd="slow" advTm="70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EEA86-A239-45CE-B6D1-8E10E3705B33}"/>
              </a:ext>
            </a:extLst>
          </p:cNvPr>
          <p:cNvSpPr>
            <a:spLocks noGrp="1"/>
          </p:cNvSpPr>
          <p:nvPr>
            <p:ph type="title"/>
          </p:nvPr>
        </p:nvSpPr>
        <p:spPr/>
        <p:txBody>
          <a:bodyPr/>
          <a:lstStyle/>
          <a:p>
            <a:r>
              <a:rPr lang="en-GB" dirty="0"/>
              <a:t>Conclusion</a:t>
            </a:r>
          </a:p>
        </p:txBody>
      </p:sp>
      <p:sp>
        <p:nvSpPr>
          <p:cNvPr id="3" name="Vertical Text Placeholder 2">
            <a:extLst>
              <a:ext uri="{FF2B5EF4-FFF2-40B4-BE49-F238E27FC236}">
                <a16:creationId xmlns:a16="http://schemas.microsoft.com/office/drawing/2014/main" id="{721C6F60-45B3-49FF-8DD2-45873F7CFCB6}"/>
              </a:ext>
            </a:extLst>
          </p:cNvPr>
          <p:cNvSpPr>
            <a:spLocks noGrp="1"/>
          </p:cNvSpPr>
          <p:nvPr>
            <p:ph type="body" orient="vert" idx="1"/>
          </p:nvPr>
        </p:nvSpPr>
        <p:spPr>
          <a:xfrm rot="16200000">
            <a:off x="3763941" y="-1043986"/>
            <a:ext cx="4660939" cy="9905998"/>
          </a:xfrm>
        </p:spPr>
        <p:txBody>
          <a:bodyPr>
            <a:normAutofit fontScale="70000" lnSpcReduction="20000"/>
          </a:bodyPr>
          <a:lstStyle/>
          <a:p>
            <a:pPr marL="0" indent="0">
              <a:buNone/>
            </a:pPr>
            <a:r>
              <a:rPr lang="en-GB" dirty="0"/>
              <a:t>After exploring schizophrenia in more depth, how individuals are living with the illness today, how it develops in a person and the treatments the patient receives, it is clear that the medical side has come a long way from the inhumane treatments patients have received in the past, meaning they are seen as an individual to be helped not shut away. However, the media influence is more profound these days which in turn adds to the negative stigma schizophrenia patients then encounter. It has been shown that the more information known about a patient and they’re treatment, enables others to understand the person more and not be so judgmental of the illness. Studies have had to change over the last couple of years due to the pandemic, which has not only changed how it is studied, but how it is treated and how the patients symptoms may in some cases now become worse because of the restrictions. There is still a long way to go to understanding such a complicated illness, however, if there were more training in place for emergency services, hospital staff and the general public if they would like to know more, this could in turn decrease the stigma surrounding schizophrenia, and mean there are more options for help and support for patients in every day life when they may not be seeing they’re counsellor, psychiatrist or psychologist. Better understanding, more people available to help during a psychotic episode, and less negative stigmas portrayed in the media could in turn decrease negative symptoms in patients, and increase the possibility of a more positive outcome.</a:t>
            </a:r>
          </a:p>
        </p:txBody>
      </p:sp>
      <p:pic>
        <p:nvPicPr>
          <p:cNvPr id="5" name="Audio 4">
            <a:hlinkClick r:id="" action="ppaction://media"/>
            <a:extLst>
              <a:ext uri="{FF2B5EF4-FFF2-40B4-BE49-F238E27FC236}">
                <a16:creationId xmlns:a16="http://schemas.microsoft.com/office/drawing/2014/main" id="{799FA564-CFED-4B6F-BF61-4074725EAF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86203151"/>
      </p:ext>
    </p:extLst>
  </p:cSld>
  <p:clrMapOvr>
    <a:masterClrMapping/>
  </p:clrMapOvr>
  <mc:AlternateContent xmlns:mc="http://schemas.openxmlformats.org/markup-compatibility/2006">
    <mc:Choice xmlns:p14="http://schemas.microsoft.com/office/powerpoint/2010/main" Requires="p14">
      <p:transition spd="slow" p14:dur="2000" advTm="86411"/>
    </mc:Choice>
    <mc:Fallback>
      <p:transition spd="slow" advTm="86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936DA-8691-4CDE-9108-B921957BBEA3}"/>
              </a:ext>
            </a:extLst>
          </p:cNvPr>
          <p:cNvSpPr txBox="1"/>
          <p:nvPr/>
        </p:nvSpPr>
        <p:spPr>
          <a:xfrm>
            <a:off x="1472665" y="644893"/>
            <a:ext cx="9519386" cy="5806461"/>
          </a:xfrm>
          <a:prstGeom prst="rect">
            <a:avLst/>
          </a:prstGeom>
          <a:noFill/>
        </p:spPr>
        <p:txBody>
          <a:bodyPr wrap="square" rtlCol="0">
            <a:spAutoFit/>
          </a:bodyPr>
          <a:lstStyle/>
          <a:p>
            <a:pPr>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References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mj-lt"/>
              <a:buAutoNum type="arabicPeriod"/>
            </a:pPr>
            <a:r>
              <a:rPr lang="en-GB" sz="1800" dirty="0">
                <a:effectLst/>
                <a:latin typeface="Arial" panose="020B0604020202020204" pitchFamily="34" charset="0"/>
                <a:ea typeface="DengXian" panose="02010600030101010101" pitchFamily="2" charset="-122"/>
                <a:cs typeface="Times New Roman" panose="02020603050405020304" pitchFamily="18" charset="0"/>
              </a:rPr>
              <a:t>Bowen, M.,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Kinderman</a:t>
            </a:r>
            <a:r>
              <a:rPr lang="en-GB" sz="1800" dirty="0">
                <a:effectLst/>
                <a:latin typeface="Arial" panose="020B0604020202020204" pitchFamily="34" charset="0"/>
                <a:ea typeface="DengXian" panose="02010600030101010101" pitchFamily="2" charset="-122"/>
                <a:cs typeface="Times New Roman" panose="02020603050405020304" pitchFamily="18" charset="0"/>
              </a:rPr>
              <a:t>, P. and Cooke, A., 2019. Stigma: a linguistic analysis of the UK red-top tabloids press’ representation of schizophrenia.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Perspectives in public health</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139</a:t>
            </a:r>
            <a:r>
              <a:rPr lang="en-GB" sz="1800" dirty="0">
                <a:effectLst/>
                <a:latin typeface="Calibri" panose="020F0502020204030204" pitchFamily="34" charset="0"/>
                <a:ea typeface="DengXian" panose="02010600030101010101" pitchFamily="2" charset="-122"/>
                <a:cs typeface="Times New Roman" panose="02020603050405020304" pitchFamily="18" charset="0"/>
              </a:rPr>
              <a:t>(3), pp.147-152.</a:t>
            </a:r>
          </a:p>
          <a:p>
            <a:pPr marL="342900" lvl="0" indent="-342900">
              <a:lnSpc>
                <a:spcPct val="107000"/>
              </a:lnSpc>
              <a:buFont typeface="+mj-lt"/>
              <a:buAutoNum type="arabicPeriod"/>
            </a:pPr>
            <a:r>
              <a:rPr lang="en-GB" sz="1800" dirty="0">
                <a:effectLst/>
                <a:latin typeface="Arial" panose="020B0604020202020204" pitchFamily="34" charset="0"/>
                <a:ea typeface="DengXian" panose="02010600030101010101" pitchFamily="2" charset="-122"/>
                <a:cs typeface="Times New Roman" panose="02020603050405020304" pitchFamily="18" charset="0"/>
              </a:rPr>
              <a:t>Brain and behaviour research foundation (2021)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Negative symptoms in schizophrenia worsened under pandemic conditions.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https://www.bbrfoundation.org/content/negative-symtoms-schizophrenia-worsened-under-pandemic-conditions-study-finds</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1st November 2021).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mj-lt"/>
              <a:buAutoNum type="arabicPeriod"/>
            </a:pPr>
            <a:r>
              <a:rPr lang="en-GB" sz="1800" dirty="0">
                <a:effectLst/>
                <a:latin typeface="Arial" panose="020B0604020202020204" pitchFamily="34" charset="0"/>
                <a:ea typeface="DengXian" panose="02010600030101010101" pitchFamily="2" charset="-122"/>
                <a:cs typeface="Times New Roman" panose="02020603050405020304" pitchFamily="18" charset="0"/>
              </a:rPr>
              <a:t>Cambridge dictionary ((2021)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Meaning of melancholy in English.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https://dictionary.cambridge.org/dictionary/english/melancholy</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25th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buFont typeface="+mj-lt"/>
              <a:buAutoNum type="arabicPeriod"/>
            </a:pPr>
            <a:r>
              <a:rPr lang="en-GB" sz="1800" dirty="0">
                <a:effectLst/>
                <a:latin typeface="Arial" panose="020B0604020202020204" pitchFamily="34" charset="0"/>
                <a:ea typeface="DengXian" panose="02010600030101010101" pitchFamily="2" charset="-122"/>
                <a:cs typeface="Times New Roman" panose="02020603050405020304" pitchFamily="18" charset="0"/>
              </a:rPr>
              <a:t>Fenton, W.S. and McGlashan, T.H., 1991. Natural history of schizophrenia subtypes: I. Longitudinal study of paranoid, hebephrenic, and undifferentiated schizophrenia.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Archives of General Psychiatry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48</a:t>
            </a:r>
            <a:r>
              <a:rPr lang="en-GB" sz="1800" dirty="0">
                <a:effectLst/>
                <a:latin typeface="Calibri" panose="020F0502020204030204" pitchFamily="34" charset="0"/>
                <a:ea typeface="DengXian" panose="02010600030101010101" pitchFamily="2" charset="-122"/>
                <a:cs typeface="Times New Roman" panose="02020603050405020304" pitchFamily="18" charset="0"/>
              </a:rPr>
              <a:t>(11), pp.969-977.</a:t>
            </a:r>
          </a:p>
          <a:p>
            <a:pPr marL="342900" lvl="0" indent="-342900">
              <a:lnSpc>
                <a:spcPct val="107000"/>
              </a:lnSpc>
              <a:buFont typeface="+mj-lt"/>
              <a:buAutoNum type="arabicPeriod"/>
            </a:pPr>
            <a:r>
              <a:rPr lang="en-GB" sz="1800" dirty="0">
                <a:effectLst/>
                <a:latin typeface="Arial" panose="020B0604020202020204" pitchFamily="34" charset="0"/>
                <a:ea typeface="DengXian" panose="02010600030101010101" pitchFamily="2" charset="-122"/>
                <a:cs typeface="Times New Roman" panose="02020603050405020304" pitchFamily="18" charset="0"/>
              </a:rPr>
              <a:t>Fenton, W.S. and McGlashan, T.H., 1991. Natural history of schizophrenia subtypes: II. Positive and negative symptoms and long-term course.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Archives of general psychiatry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48</a:t>
            </a:r>
            <a:r>
              <a:rPr lang="en-GB" sz="1800" dirty="0">
                <a:effectLst/>
                <a:latin typeface="Calibri" panose="020F0502020204030204" pitchFamily="34" charset="0"/>
                <a:ea typeface="DengXian" panose="02010600030101010101" pitchFamily="2" charset="-122"/>
                <a:cs typeface="Times New Roman" panose="02020603050405020304" pitchFamily="18" charset="0"/>
              </a:rPr>
              <a:t>(11), pp.978-986.</a:t>
            </a:r>
          </a:p>
          <a:p>
            <a:pPr marL="342900" lvl="0" indent="-342900">
              <a:lnSpc>
                <a:spcPct val="107000"/>
              </a:lnSpc>
              <a:buFont typeface="+mj-lt"/>
              <a:buAutoNum type="arabicPeriod"/>
            </a:pPr>
            <a:r>
              <a:rPr lang="en-GB" sz="1800" dirty="0" err="1">
                <a:effectLst/>
                <a:latin typeface="Arial" panose="020B0604020202020204" pitchFamily="34" charset="0"/>
                <a:ea typeface="DengXian" panose="02010600030101010101" pitchFamily="2" charset="-122"/>
                <a:cs typeface="Times New Roman" panose="02020603050405020304" pitchFamily="18" charset="0"/>
              </a:rPr>
              <a:t>Ferriman</a:t>
            </a:r>
            <a:r>
              <a:rPr lang="en-GB" sz="1800" dirty="0">
                <a:effectLst/>
                <a:latin typeface="Arial" panose="020B0604020202020204" pitchFamily="34" charset="0"/>
                <a:ea typeface="DengXian" panose="02010600030101010101" pitchFamily="2" charset="-122"/>
                <a:cs typeface="Times New Roman" panose="02020603050405020304" pitchFamily="18" charset="0"/>
              </a:rPr>
              <a:t>, A., 2000. The stigma of schizophrenia.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Bmj</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320</a:t>
            </a:r>
            <a:r>
              <a:rPr lang="en-GB" sz="1800" dirty="0">
                <a:effectLst/>
                <a:latin typeface="Calibri" panose="020F0502020204030204" pitchFamily="34" charset="0"/>
                <a:ea typeface="DengXian" panose="02010600030101010101" pitchFamily="2" charset="-122"/>
                <a:cs typeface="Times New Roman" panose="02020603050405020304" pitchFamily="18" charset="0"/>
              </a:rPr>
              <a:t>(7233), p.522.</a:t>
            </a:r>
          </a:p>
          <a:p>
            <a:endParaRPr lang="en-GB" dirty="0"/>
          </a:p>
        </p:txBody>
      </p:sp>
      <p:pic>
        <p:nvPicPr>
          <p:cNvPr id="4" name="Audio 3">
            <a:hlinkClick r:id="" action="ppaction://media"/>
            <a:extLst>
              <a:ext uri="{FF2B5EF4-FFF2-40B4-BE49-F238E27FC236}">
                <a16:creationId xmlns:a16="http://schemas.microsoft.com/office/drawing/2014/main" id="{D1FD8D3B-E641-4A43-8635-C72DDC22C98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74086492"/>
      </p:ext>
    </p:extLst>
  </p:cSld>
  <p:clrMapOvr>
    <a:masterClrMapping/>
  </p:clrMapOvr>
  <mc:AlternateContent xmlns:mc="http://schemas.openxmlformats.org/markup-compatibility/2006">
    <mc:Choice xmlns:p14="http://schemas.microsoft.com/office/powerpoint/2010/main" Requires="p14">
      <p:transition spd="slow" p14:dur="2000" advTm="2239"/>
    </mc:Choice>
    <mc:Fallback>
      <p:transition spd="slow" advTm="2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5945AB-C2AF-402E-8325-9F6C9D9C268F}"/>
              </a:ext>
            </a:extLst>
          </p:cNvPr>
          <p:cNvSpPr txBox="1"/>
          <p:nvPr/>
        </p:nvSpPr>
        <p:spPr>
          <a:xfrm>
            <a:off x="1405288" y="375385"/>
            <a:ext cx="9865895" cy="6302816"/>
          </a:xfrm>
          <a:prstGeom prst="rect">
            <a:avLst/>
          </a:prstGeom>
          <a:noFill/>
        </p:spPr>
        <p:txBody>
          <a:bodyPr wrap="square" rtlCol="0">
            <a:spAutoFit/>
          </a:bodyPr>
          <a:lstStyle/>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7. Gottlieb, J.S. and Huston, P.E., 1951. Treatment of schizophrenia: A comparison of three methods: Brief psychotherapy, insulin coma and electric shock.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The Journal of nervous and mental disease</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113</a:t>
            </a:r>
            <a:r>
              <a:rPr lang="en-GB" sz="1800" dirty="0">
                <a:effectLst/>
                <a:latin typeface="Arial" panose="020B0604020202020204" pitchFamily="34" charset="0"/>
                <a:ea typeface="DengXian" panose="02010600030101010101" pitchFamily="2" charset="-122"/>
                <a:cs typeface="Times New Roman" panose="02020603050405020304" pitchFamily="18" charset="0"/>
              </a:rPr>
              <a:t>(3), pp.237-246.</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8.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Häfner</a:t>
            </a:r>
            <a:r>
              <a:rPr lang="en-GB" sz="1800" dirty="0">
                <a:effectLst/>
                <a:latin typeface="Arial" panose="020B0604020202020204" pitchFamily="34" charset="0"/>
                <a:ea typeface="DengXian" panose="02010600030101010101" pitchFamily="2" charset="-122"/>
                <a:cs typeface="Times New Roman" panose="02020603050405020304" pitchFamily="18" charset="0"/>
              </a:rPr>
              <a:t>, H., Maurer, K.,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Trendler</a:t>
            </a:r>
            <a:r>
              <a:rPr lang="en-GB" sz="1800" dirty="0">
                <a:effectLst/>
                <a:latin typeface="Arial" panose="020B0604020202020204" pitchFamily="34" charset="0"/>
                <a:ea typeface="DengXian" panose="02010600030101010101" pitchFamily="2" charset="-122"/>
                <a:cs typeface="Times New Roman" panose="02020603050405020304" pitchFamily="18" charset="0"/>
              </a:rPr>
              <a:t>, G., an der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Heiden</a:t>
            </a:r>
            <a:r>
              <a:rPr lang="en-GB" sz="1800" dirty="0">
                <a:effectLst/>
                <a:latin typeface="Arial" panose="020B0604020202020204" pitchFamily="34" charset="0"/>
                <a:ea typeface="DengXian" panose="02010600030101010101" pitchFamily="2" charset="-122"/>
                <a:cs typeface="Times New Roman" panose="02020603050405020304" pitchFamily="18" charset="0"/>
              </a:rPr>
              <a:t>, W. and Schmidt, M., 2005. The early course of schizophrenia and depression.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European Archives of Psychiatry and Clinical Neuroscience</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255</a:t>
            </a:r>
            <a:r>
              <a:rPr lang="en-GB" sz="1800" dirty="0">
                <a:effectLst/>
                <a:latin typeface="Calibri" panose="020F0502020204030204" pitchFamily="34" charset="0"/>
                <a:ea typeface="DengXian" panose="02010600030101010101" pitchFamily="2" charset="-122"/>
                <a:cs typeface="Times New Roman" panose="02020603050405020304" pitchFamily="18" charset="0"/>
              </a:rPr>
              <a:t>(3), pp.167-173.</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9. Harley therapy (2017)</a:t>
            </a:r>
            <a:r>
              <a:rPr lang="en-GB" sz="1800" i="1" dirty="0">
                <a:effectLst/>
                <a:latin typeface="Arial" panose="020B0604020202020204" pitchFamily="34" charset="0"/>
                <a:ea typeface="DengXian" panose="02010600030101010101" pitchFamily="2" charset="-122"/>
                <a:cs typeface="Times New Roman" panose="02020603050405020304" pitchFamily="18" charset="0"/>
              </a:rPr>
              <a:t> Counselling: What is the ICD-10? And how does it relate to mental health issues?.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https://www.harleytherapy.co.uk/counselling/what-is-the-icd-10.htm</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17th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10. Hecker, E., 1871. Die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hebephrenie</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Archiv</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für</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pathologische</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Anatomie</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und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Physiologie</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und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für</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klinische</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Medicin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52</a:t>
            </a:r>
            <a:r>
              <a:rPr lang="en-GB" sz="1800" dirty="0">
                <a:effectLst/>
                <a:latin typeface="Calibri" panose="020F0502020204030204" pitchFamily="34" charset="0"/>
                <a:ea typeface="DengXian" panose="02010600030101010101" pitchFamily="2" charset="-122"/>
                <a:cs typeface="Times New Roman" panose="02020603050405020304" pitchFamily="18" charset="0"/>
              </a:rPr>
              <a:t>(3), pp.394-429.</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11. Howes, O.D., McCutcheon, R., Owen, M.J. and Murray, R.M., 2017. The role of genes, stress, and dopamine in the development of schizophrenia.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Biological psychiatry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81</a:t>
            </a:r>
            <a:r>
              <a:rPr lang="en-GB" sz="1800" dirty="0">
                <a:effectLst/>
                <a:latin typeface="Calibri" panose="020F0502020204030204" pitchFamily="34" charset="0"/>
                <a:ea typeface="DengXian" panose="02010600030101010101" pitchFamily="2" charset="-122"/>
                <a:cs typeface="Times New Roman" panose="02020603050405020304" pitchFamily="18" charset="0"/>
              </a:rPr>
              <a:t>(1), pp.9-20.</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12.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Kahlbaum</a:t>
            </a:r>
            <a:r>
              <a:rPr lang="en-GB" sz="1800" dirty="0">
                <a:effectLst/>
                <a:latin typeface="Arial" panose="020B0604020202020204" pitchFamily="34" charset="0"/>
                <a:ea typeface="DengXian" panose="02010600030101010101" pitchFamily="2" charset="-122"/>
                <a:cs typeface="Times New Roman" panose="02020603050405020304" pitchFamily="18" charset="0"/>
              </a:rPr>
              <a:t>, K.L., 1863.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Gruppirung</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der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psychischen</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Krankheiten</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und die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Eintheilung</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der </a:t>
            </a:r>
            <a:r>
              <a:rPr lang="en-GB" sz="1800" i="1" dirty="0" err="1">
                <a:effectLst/>
                <a:latin typeface="Calibri" panose="020F0502020204030204" pitchFamily="34" charset="0"/>
                <a:ea typeface="DengXian" panose="02010600030101010101" pitchFamily="2" charset="-122"/>
                <a:cs typeface="Times New Roman" panose="02020603050405020304" pitchFamily="18" charset="0"/>
              </a:rPr>
              <a:t>Seelenstörungen</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Danzig Germany: AW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Kafemann</a:t>
            </a:r>
            <a:r>
              <a:rPr lang="en-GB" sz="1800" dirty="0">
                <a:effectLst/>
                <a:latin typeface="Calibri" panose="020F0502020204030204" pitchFamily="34" charset="0"/>
                <a:ea typeface="DengXian" panose="02010600030101010101" pitchFamily="2" charset="-122"/>
                <a:cs typeface="Times New Roman" panose="02020603050405020304" pitchFamily="18" charset="0"/>
              </a:rPr>
              <a:t>.</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13. Kim, J.J., Mohamed, S., Andreasen, N.C., O’Leary, D.S., Watkins, G.L., Boles Ponto, L.L. and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Hichwa</a:t>
            </a:r>
            <a:r>
              <a:rPr lang="en-GB" sz="1800" dirty="0">
                <a:effectLst/>
                <a:latin typeface="Arial" panose="020B0604020202020204" pitchFamily="34" charset="0"/>
                <a:ea typeface="DengXian" panose="02010600030101010101" pitchFamily="2" charset="-122"/>
                <a:cs typeface="Times New Roman" panose="02020603050405020304" pitchFamily="18" charset="0"/>
              </a:rPr>
              <a:t>, R.D., 2000. Regional neural dysfunctions in chronic schizophrenia studied with positron emission tomography.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American Journal of Psychiatry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157</a:t>
            </a:r>
            <a:r>
              <a:rPr lang="en-GB" sz="1800" dirty="0">
                <a:effectLst/>
                <a:latin typeface="Calibri" panose="020F0502020204030204" pitchFamily="34" charset="0"/>
                <a:ea typeface="DengXian" panose="02010600030101010101" pitchFamily="2" charset="-122"/>
                <a:cs typeface="Times New Roman" panose="02020603050405020304" pitchFamily="18" charset="0"/>
              </a:rPr>
              <a:t>(4), pp.542-548.</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14. Lavretsky, H., 2008. History of schizophrenia as a psychiatric disorder.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Clinical handbook of schizophrenia</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1</a:t>
            </a:r>
            <a:r>
              <a:rPr lang="en-GB" sz="1800" dirty="0">
                <a:effectLst/>
                <a:latin typeface="Arial" panose="020B0604020202020204" pitchFamily="34" charset="0"/>
                <a:ea typeface="DengXian" panose="02010600030101010101" pitchFamily="2" charset="-122"/>
                <a:cs typeface="Times New Roman" panose="02020603050405020304" pitchFamily="18" charset="0"/>
              </a:rPr>
              <a:t>.</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p:txBody>
      </p:sp>
      <p:pic>
        <p:nvPicPr>
          <p:cNvPr id="4" name="Audio 3">
            <a:hlinkClick r:id="" action="ppaction://media"/>
            <a:extLst>
              <a:ext uri="{FF2B5EF4-FFF2-40B4-BE49-F238E27FC236}">
                <a16:creationId xmlns:a16="http://schemas.microsoft.com/office/drawing/2014/main" id="{51BC3EDB-22D3-49C4-80A5-A9E95CD369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09308168"/>
      </p:ext>
    </p:extLst>
  </p:cSld>
  <p:clrMapOvr>
    <a:masterClrMapping/>
  </p:clrMapOvr>
  <mc:AlternateContent xmlns:mc="http://schemas.openxmlformats.org/markup-compatibility/2006">
    <mc:Choice xmlns:p14="http://schemas.microsoft.com/office/powerpoint/2010/main" Requires="p14">
      <p:transition spd="slow" p14:dur="2000" advTm="2424"/>
    </mc:Choice>
    <mc:Fallback>
      <p:transition spd="slow" advTm="2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30375D-3A62-43C3-8D27-6EA67FA19106}"/>
              </a:ext>
            </a:extLst>
          </p:cNvPr>
          <p:cNvSpPr txBox="1"/>
          <p:nvPr/>
        </p:nvSpPr>
        <p:spPr>
          <a:xfrm>
            <a:off x="1309035" y="192505"/>
            <a:ext cx="8989995" cy="7288277"/>
          </a:xfrm>
          <a:prstGeom prst="rect">
            <a:avLst/>
          </a:prstGeom>
          <a:noFill/>
        </p:spPr>
        <p:txBody>
          <a:bodyPr wrap="square" rtlCol="0">
            <a:spAutoFit/>
          </a:bodyPr>
          <a:lstStyle/>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15. Legislation (2007) Mental health act. 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https://www.legislation.gov.uk/ukpga/2007/12/section/2</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26th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16. Living with schizophrenia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uk</a:t>
            </a:r>
            <a:r>
              <a:rPr lang="en-GB" sz="1800" dirty="0">
                <a:effectLst/>
                <a:latin typeface="Arial" panose="020B0604020202020204" pitchFamily="34" charset="0"/>
                <a:ea typeface="DengXian" panose="02010600030101010101" pitchFamily="2" charset="-122"/>
                <a:cs typeface="Times New Roman" panose="02020603050405020304" pitchFamily="18" charset="0"/>
              </a:rPr>
              <a:t> (2021a)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Facts and figures.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https://livingwithschizophreniauk.org/facts-and-figures/</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21</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st</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17. Living with schizophrenia (2021b)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Schizophrenia: A brief history.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https://www.livingwithschizophreniauk.org/information-sheets/schizophrenia-a-brief-history/</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17</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th</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18. Marwaha, S. and Johnson, S., 2004. Schizophrenia and employment.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Social psychiatry and psychiatric epidemiology</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39</a:t>
            </a:r>
            <a:r>
              <a:rPr lang="en-GB" sz="1800" dirty="0">
                <a:effectLst/>
                <a:latin typeface="Calibri" panose="020F0502020204030204" pitchFamily="34" charset="0"/>
                <a:ea typeface="DengXian" panose="02010600030101010101" pitchFamily="2" charset="-122"/>
                <a:cs typeface="Times New Roman" panose="02020603050405020304" pitchFamily="18" charset="0"/>
              </a:rPr>
              <a:t>(5), pp.337-349.</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19. McNally, K., 2016.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A critical history of schizophrenia</a:t>
            </a: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Springer.Hampshire</a:t>
            </a:r>
            <a:r>
              <a:rPr lang="en-GB" sz="1800" dirty="0">
                <a:effectLst/>
                <a:latin typeface="Arial" panose="020B0604020202020204" pitchFamily="34" charset="0"/>
                <a:ea typeface="DengXian" panose="02010600030101010101" pitchFamily="2" charset="-122"/>
                <a:cs typeface="Times New Roman" panose="02020603050405020304" pitchFamily="18" charset="0"/>
              </a:rPr>
              <a:t>: Palgrave Macmillan.</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20. Mind (2021) Schizophrenia: What is schizophrenia? 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https://www.mind.org.uk/information-support/types-of-mental-health-problems/schizophrenia/about-schizophrenia/</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19</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th</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21. National institute of mental health (2020)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Schizophrenia onset and symptoms.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https://www.nimh.nih.gov/health/topics/schizophrenia</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21st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22. NHS (2019)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Treatment- schizophrenia.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https://www.nhs.uk/mental-health/conditions/schizophrenia/treatment/</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26</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th</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457200">
              <a:lnSpc>
                <a:spcPct val="107000"/>
              </a:lnSpc>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a:p>
            <a:endParaRPr lang="en-GB" dirty="0"/>
          </a:p>
        </p:txBody>
      </p:sp>
      <p:pic>
        <p:nvPicPr>
          <p:cNvPr id="4" name="Audio 3">
            <a:hlinkClick r:id="" action="ppaction://media"/>
            <a:extLst>
              <a:ext uri="{FF2B5EF4-FFF2-40B4-BE49-F238E27FC236}">
                <a16:creationId xmlns:a16="http://schemas.microsoft.com/office/drawing/2014/main" id="{C060B8A4-3ADE-4FC1-B7D2-903BABC9BE6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62065413"/>
      </p:ext>
    </p:extLst>
  </p:cSld>
  <p:clrMapOvr>
    <a:masterClrMapping/>
  </p:clrMapOvr>
  <mc:AlternateContent xmlns:mc="http://schemas.openxmlformats.org/markup-compatibility/2006">
    <mc:Choice xmlns:p14="http://schemas.microsoft.com/office/powerpoint/2010/main" Requires="p14">
      <p:transition spd="slow" p14:dur="2000" advTm="2471"/>
    </mc:Choice>
    <mc:Fallback>
      <p:transition spd="slow" advTm="2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5304BB-AB3D-439B-9548-14EA42E06915}"/>
              </a:ext>
            </a:extLst>
          </p:cNvPr>
          <p:cNvSpPr txBox="1"/>
          <p:nvPr/>
        </p:nvSpPr>
        <p:spPr>
          <a:xfrm>
            <a:off x="1414913" y="365760"/>
            <a:ext cx="9837019" cy="6405408"/>
          </a:xfrm>
          <a:prstGeom prst="rect">
            <a:avLst/>
          </a:prstGeom>
          <a:noFill/>
        </p:spPr>
        <p:txBody>
          <a:bodyPr wrap="square" rtlCol="0">
            <a:spAutoFit/>
          </a:bodyPr>
          <a:lstStyle/>
          <a:p>
            <a:pPr marL="45720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23. Penn, D.L.,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Guynan</a:t>
            </a:r>
            <a:r>
              <a:rPr lang="en-GB" sz="1800" dirty="0">
                <a:effectLst/>
                <a:latin typeface="Arial" panose="020B0604020202020204" pitchFamily="34" charset="0"/>
                <a:ea typeface="DengXian" panose="02010600030101010101" pitchFamily="2" charset="-122"/>
                <a:cs typeface="Times New Roman" panose="02020603050405020304" pitchFamily="18" charset="0"/>
              </a:rPr>
              <a:t>, K., Daily, T., Spaulding, W.D.,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Garbin</a:t>
            </a:r>
            <a:r>
              <a:rPr lang="en-GB" sz="1800" dirty="0">
                <a:effectLst/>
                <a:latin typeface="Arial" panose="020B0604020202020204" pitchFamily="34" charset="0"/>
                <a:ea typeface="DengXian" panose="02010600030101010101" pitchFamily="2" charset="-122"/>
                <a:cs typeface="Times New Roman" panose="02020603050405020304" pitchFamily="18" charset="0"/>
              </a:rPr>
              <a:t>, C.P. and Sullivan, M., 1994. Dispelling the stigma of schizophrenia: what sort of information is best?.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Schizophrenia bulletin</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20</a:t>
            </a:r>
            <a:r>
              <a:rPr lang="en-GB" sz="1800" dirty="0">
                <a:effectLst/>
                <a:latin typeface="Calibri" panose="020F0502020204030204" pitchFamily="34" charset="0"/>
                <a:ea typeface="DengXian" panose="02010600030101010101" pitchFamily="2" charset="-122"/>
                <a:cs typeface="Times New Roman" panose="02020603050405020304" pitchFamily="18" charset="0"/>
              </a:rPr>
              <a:t>(3), pp.567-578.</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24. Rethink (2021)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News and stories: living with schizophrenia- </a:t>
            </a:r>
            <a:r>
              <a:rPr lang="en-GB" sz="1800" i="1" dirty="0" err="1">
                <a:effectLst/>
                <a:latin typeface="Arial" panose="020B0604020202020204" pitchFamily="34" charset="0"/>
                <a:ea typeface="DengXian" panose="02010600030101010101" pitchFamily="2" charset="-122"/>
                <a:cs typeface="Times New Roman" panose="02020603050405020304" pitchFamily="18" charset="0"/>
              </a:rPr>
              <a:t>Jamies</a:t>
            </a:r>
            <a:r>
              <a:rPr lang="en-GB" sz="1800" i="1" dirty="0">
                <a:effectLst/>
                <a:latin typeface="Arial" panose="020B0604020202020204" pitchFamily="34" charset="0"/>
                <a:ea typeface="DengXian" panose="02010600030101010101" pitchFamily="2" charset="-122"/>
                <a:cs typeface="Times New Roman" panose="02020603050405020304" pitchFamily="18" charset="0"/>
              </a:rPr>
              <a:t> story.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https://www.rethink.org/news-and-stories/blogs/2021/07/jamies-story/</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25</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th</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25. Shin, E (2021)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The stigma of schizophrenia: The illness and its presence in society.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5">
                  <a:extLst>
                    <a:ext uri="{A12FA001-AC4F-418D-AE19-62706E023703}">
                      <ahyp:hlinkClr xmlns:ahyp="http://schemas.microsoft.com/office/drawing/2018/hyperlinkcolor" val="tx"/>
                    </a:ext>
                  </a:extLst>
                </a:hlinkClick>
              </a:rPr>
              <a:t>https://www.publichealthmueum.org/outbreak-blogs-student-final-projects/the-stigma-of-schizophrenia-the-illness-and-its-presence-in-society</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1st November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26.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Stępnicki</a:t>
            </a:r>
            <a:r>
              <a:rPr lang="en-GB" sz="1800" dirty="0">
                <a:effectLst/>
                <a:latin typeface="Arial" panose="020B0604020202020204" pitchFamily="34" charset="0"/>
                <a:ea typeface="DengXian" panose="02010600030101010101" pitchFamily="2" charset="-122"/>
                <a:cs typeface="Times New Roman" panose="02020603050405020304" pitchFamily="18" charset="0"/>
              </a:rPr>
              <a:t>, P.,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Kondej</a:t>
            </a:r>
            <a:r>
              <a:rPr lang="en-GB" sz="1800" dirty="0">
                <a:effectLst/>
                <a:latin typeface="Arial" panose="020B0604020202020204" pitchFamily="34" charset="0"/>
                <a:ea typeface="DengXian" panose="02010600030101010101" pitchFamily="2" charset="-122"/>
                <a:cs typeface="Times New Roman" panose="02020603050405020304" pitchFamily="18" charset="0"/>
              </a:rPr>
              <a:t>, M. and </a:t>
            </a:r>
            <a:r>
              <a:rPr lang="en-GB" sz="1800" dirty="0" err="1">
                <a:effectLst/>
                <a:latin typeface="Arial" panose="020B0604020202020204" pitchFamily="34" charset="0"/>
                <a:ea typeface="DengXian" panose="02010600030101010101" pitchFamily="2" charset="-122"/>
                <a:cs typeface="Times New Roman" panose="02020603050405020304" pitchFamily="18" charset="0"/>
              </a:rPr>
              <a:t>Kaczor</a:t>
            </a:r>
            <a:r>
              <a:rPr lang="en-GB" sz="1800" dirty="0">
                <a:effectLst/>
                <a:latin typeface="Arial" panose="020B0604020202020204" pitchFamily="34" charset="0"/>
                <a:ea typeface="DengXian" panose="02010600030101010101" pitchFamily="2" charset="-122"/>
                <a:cs typeface="Times New Roman" panose="02020603050405020304" pitchFamily="18" charset="0"/>
              </a:rPr>
              <a:t>, A.A., 2018. Current concepts and treatments of schizophrenia.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Molecules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23</a:t>
            </a:r>
            <a:r>
              <a:rPr lang="en-GB" sz="1800" dirty="0">
                <a:effectLst/>
                <a:latin typeface="Calibri" panose="020F0502020204030204" pitchFamily="34" charset="0"/>
                <a:ea typeface="DengXian" panose="02010600030101010101" pitchFamily="2" charset="-122"/>
                <a:cs typeface="Times New Roman" panose="02020603050405020304" pitchFamily="18" charset="0"/>
              </a:rPr>
              <a:t>(8), p.2087.</a:t>
            </a: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27. The retreat York (2020)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History of the retreat.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https://theretratyork.org.uk/our-history/</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25</a:t>
            </a:r>
            <a:r>
              <a:rPr lang="en-GB" sz="1800" baseline="30000" dirty="0">
                <a:effectLst/>
                <a:latin typeface="Arial" panose="020B0604020202020204" pitchFamily="34" charset="0"/>
                <a:ea typeface="DengXian" panose="02010600030101010101" pitchFamily="2" charset="-122"/>
                <a:cs typeface="Times New Roman" panose="02020603050405020304" pitchFamily="18" charset="0"/>
              </a:rPr>
              <a:t>th</a:t>
            </a:r>
            <a:r>
              <a:rPr lang="en-GB" sz="1800" dirty="0">
                <a:effectLst/>
                <a:latin typeface="Arial" panose="020B0604020202020204" pitchFamily="34" charset="0"/>
                <a:ea typeface="DengXian" panose="02010600030101010101" pitchFamily="2" charset="-122"/>
                <a:cs typeface="Times New Roman" panose="02020603050405020304" pitchFamily="18" charset="0"/>
              </a:rPr>
              <a:t>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28. WHO (2021)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International statistical classification of diseases and related health problems (ICD). </a:t>
            </a:r>
            <a:r>
              <a:rPr lang="en-GB" sz="1800" dirty="0">
                <a:effectLst/>
                <a:latin typeface="Arial" panose="020B0604020202020204" pitchFamily="34" charset="0"/>
                <a:ea typeface="DengXian" panose="02010600030101010101" pitchFamily="2" charset="-122"/>
                <a:cs typeface="Times New Roman" panose="02020603050405020304" pitchFamily="18" charset="0"/>
              </a:rPr>
              <a:t>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https://www.who.int/standards/classifications/classification-of-diseases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lvl="0">
              <a:lnSpc>
                <a:spcPct val="107000"/>
              </a:lnSpc>
            </a:pPr>
            <a:r>
              <a:rPr lang="en-GB" sz="1800" dirty="0">
                <a:effectLst/>
                <a:latin typeface="Arial" panose="020B0604020202020204" pitchFamily="34" charset="0"/>
                <a:ea typeface="DengXian" panose="02010600030101010101" pitchFamily="2" charset="-122"/>
                <a:cs typeface="Times New Roman" panose="02020603050405020304" pitchFamily="18" charset="0"/>
              </a:rPr>
              <a:t>29. WHO (2019) Schizophrenia. Available at: </a:t>
            </a:r>
            <a:r>
              <a:rPr lang="en-GB" sz="1800" u="sng" dirty="0">
                <a:effectLst/>
                <a:latin typeface="Arial" panose="020B06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https://www.who.int/news-room/fact-sheets/detail/schizophrenia</a:t>
            </a:r>
            <a:r>
              <a:rPr lang="en-GB" sz="1800" dirty="0">
                <a:effectLst/>
                <a:latin typeface="Arial" panose="020B0604020202020204" pitchFamily="34" charset="0"/>
                <a:ea typeface="DengXian" panose="02010600030101010101" pitchFamily="2" charset="-122"/>
                <a:cs typeface="Times New Roman" panose="02020603050405020304" pitchFamily="18" charset="0"/>
              </a:rPr>
              <a:t> (Accessed on 19th October 2021).</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457200">
              <a:lnSpc>
                <a:spcPct val="107000"/>
              </a:lnSpc>
              <a:spcAft>
                <a:spcPts val="800"/>
              </a:spcAft>
            </a:pPr>
            <a:r>
              <a:rPr lang="en-GB" sz="1800" dirty="0">
                <a:effectLst/>
                <a:latin typeface="Arial" panose="020B0604020202020204" pitchFamily="34" charset="0"/>
                <a:ea typeface="DengXian" panose="02010600030101010101" pitchFamily="2" charset="-122"/>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 </a:t>
            </a:r>
          </a:p>
        </p:txBody>
      </p:sp>
      <p:pic>
        <p:nvPicPr>
          <p:cNvPr id="4" name="Audio 3">
            <a:hlinkClick r:id="" action="ppaction://media"/>
            <a:extLst>
              <a:ext uri="{FF2B5EF4-FFF2-40B4-BE49-F238E27FC236}">
                <a16:creationId xmlns:a16="http://schemas.microsoft.com/office/drawing/2014/main" id="{6031AC8A-3029-43AE-9B63-C4D82C52E4F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82385552"/>
      </p:ext>
    </p:extLst>
  </p:cSld>
  <p:clrMapOvr>
    <a:masterClrMapping/>
  </p:clrMapOvr>
  <mc:AlternateContent xmlns:mc="http://schemas.openxmlformats.org/markup-compatibility/2006">
    <mc:Choice xmlns:p14="http://schemas.microsoft.com/office/powerpoint/2010/main" Requires="p14">
      <p:transition spd="slow" p14:dur="2000" advTm="2847"/>
    </mc:Choice>
    <mc:Fallback>
      <p:transition spd="slow" advTm="2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10464</TotalTime>
  <Words>1658</Words>
  <Application>Microsoft Office PowerPoint</Application>
  <PresentationFormat>Widescreen</PresentationFormat>
  <Paragraphs>56</Paragraphs>
  <Slides>8</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Courier New</vt:lpstr>
      <vt:lpstr>Tw Cen MT</vt:lpstr>
      <vt:lpstr>Circuit</vt:lpstr>
      <vt:lpstr>The media and stigmas of schizophrenia- the influence of the media on how mental illness is portrayed</vt:lpstr>
      <vt:lpstr>Studying Schizophrenia</vt:lpstr>
      <vt:lpstr>recommendations</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attitudes and stigmas</dc:title>
  <dc:creator>Natalie Louise Ford (2007772)</dc:creator>
  <cp:lastModifiedBy>Natalie Louise Ford (2007772)</cp:lastModifiedBy>
  <cp:revision>25</cp:revision>
  <dcterms:created xsi:type="dcterms:W3CDTF">2021-10-26T08:03:31Z</dcterms:created>
  <dcterms:modified xsi:type="dcterms:W3CDTF">2021-11-02T14:28:04Z</dcterms:modified>
</cp:coreProperties>
</file>