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4075" r:id="rId4"/>
  </p:sldMasterIdLst>
  <p:notesMasterIdLst>
    <p:notesMasterId r:id="rId12"/>
  </p:notesMasterIdLst>
  <p:sldIdLst>
    <p:sldId id="256" r:id="rId5"/>
    <p:sldId id="439" r:id="rId6"/>
    <p:sldId id="451" r:id="rId7"/>
    <p:sldId id="452" r:id="rId8"/>
    <p:sldId id="448" r:id="rId9"/>
    <p:sldId id="453" r:id="rId10"/>
    <p:sldId id="43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D7D6A3-58FC-498D-8FCC-F158510A9658}" type="datetimeFigureOut">
              <a:rPr lang="en-US" smtClean="0"/>
              <a:t>1/18/2020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ADD3C7-09A3-4FAE-BEB8-19FEF192607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42637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10C1-68D9-426D-AFF5-EDA5A83FE26A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5016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4CA42-1A45-4FB0-8BE1-C01D6544A525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3539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BB06A-C244-4D67-B7D6-73ED97A417CC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0472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62B9DB-4E53-4561-B648-0C97F954A6ED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086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AD8F65-68DA-4DE0-AA51-C1705F712F09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82458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8D61C-CB42-4521-A465-4F00F6373107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80595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1543F9-AF82-48DC-9EF3-0CBC98B23DF1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1656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53B79E4A-1422-43DE-B397-8AA34503285C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4187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679680-FDFB-4F63-A942-14E00CD81373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871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F70FDF-F600-4B46-B231-29938188BEE7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29847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058A41-3024-4EAE-B64C-415ABA25C013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4933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6C27C16-19D4-4027-9C62-B26B19FAF244}" type="datetime1">
              <a:rPr lang="en-US" smtClean="0"/>
              <a:t>1/18/2020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D57F1E4F-1CFF-5643-939E-02111984F56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3452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76" r:id="rId1"/>
    <p:sldLayoutId id="2147484077" r:id="rId2"/>
    <p:sldLayoutId id="2147484078" r:id="rId3"/>
    <p:sldLayoutId id="2147484079" r:id="rId4"/>
    <p:sldLayoutId id="2147484080" r:id="rId5"/>
    <p:sldLayoutId id="2147484081" r:id="rId6"/>
    <p:sldLayoutId id="2147484082" r:id="rId7"/>
    <p:sldLayoutId id="2147484083" r:id="rId8"/>
    <p:sldLayoutId id="2147484084" r:id="rId9"/>
    <p:sldLayoutId id="2147484085" r:id="rId10"/>
    <p:sldLayoutId id="2147484086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E29227B-4703-4DAD-A51E-EBA7FE3BC51A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4365" t="23391" r="4727"/>
          <a:stretch/>
        </p:blipFill>
        <p:spPr>
          <a:xfrm>
            <a:off x="20" y="11094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A42F1FE-7C96-4161-95B9-B9C1C51936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5508" y="430709"/>
            <a:ext cx="11781693" cy="4777381"/>
          </a:xfrm>
        </p:spPr>
        <p:txBody>
          <a:bodyPr>
            <a:noAutofit/>
          </a:bodyPr>
          <a:lstStyle/>
          <a:p>
            <a:pPr marL="2601913" indent="-984250">
              <a:tabLst>
                <a:tab pos="1617663" algn="l"/>
              </a:tabLst>
            </a:pPr>
            <a:r>
              <a:rPr lang="en-US" sz="4800" b="1" dirty="0" smtClean="0">
                <a:solidFill>
                  <a:schemeClr val="tx1"/>
                </a:solidFill>
              </a:rPr>
              <a:t>Practicum </a:t>
            </a:r>
            <a:r>
              <a:rPr lang="en-US" sz="4800" b="1" dirty="0">
                <a:solidFill>
                  <a:schemeClr val="tx1"/>
                </a:solidFill>
              </a:rPr>
              <a:t>Level 5: </a:t>
            </a:r>
            <a:r>
              <a:rPr lang="en-US" sz="4800" b="1" dirty="0" smtClean="0">
                <a:solidFill>
                  <a:schemeClr val="tx1"/>
                </a:solidFill>
              </a:rPr>
              <a:t>Lesson 12 </a:t>
            </a:r>
            <a:br>
              <a:rPr lang="en-US" sz="4800" b="1" dirty="0" smtClean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/>
            </a:r>
            <a:br>
              <a:rPr lang="en-US" sz="48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(</a:t>
            </a:r>
            <a:r>
              <a:rPr lang="en-US" sz="4800" dirty="0" smtClean="0">
                <a:solidFill>
                  <a:schemeClr val="tx1"/>
                </a:solidFill>
              </a:rPr>
              <a:t>1) </a:t>
            </a:r>
            <a:r>
              <a:rPr lang="en-US" sz="4800" dirty="0" smtClean="0">
                <a:solidFill>
                  <a:schemeClr val="tx1"/>
                </a:solidFill>
              </a:rPr>
              <a:t>Confirmation of re-contracting </a:t>
            </a:r>
            <a:r>
              <a:rPr lang="en-US" sz="4800" dirty="0">
                <a:solidFill>
                  <a:schemeClr val="tx1"/>
                </a:solidFill>
              </a:rPr>
              <a:t>for Semester </a:t>
            </a:r>
            <a:r>
              <a:rPr lang="en-US" sz="4800" dirty="0" smtClean="0">
                <a:solidFill>
                  <a:schemeClr val="tx1"/>
                </a:solidFill>
              </a:rPr>
              <a:t>Two – client contracting</a:t>
            </a:r>
            <a:r>
              <a:rPr lang="en-US" sz="4800" dirty="0" smtClean="0">
                <a:solidFill>
                  <a:schemeClr val="tx1"/>
                </a:solidFill>
              </a:rPr>
              <a:t/>
            </a:r>
            <a:br>
              <a:rPr lang="en-US" sz="4800" dirty="0" smtClean="0">
                <a:solidFill>
                  <a:schemeClr val="tx1"/>
                </a:solidFill>
              </a:rPr>
            </a:br>
            <a:r>
              <a:rPr lang="en-US" sz="4800" dirty="0" smtClean="0">
                <a:solidFill>
                  <a:schemeClr val="tx1"/>
                </a:solidFill>
              </a:rPr>
              <a:t>(2) Peer supervision</a:t>
            </a:r>
            <a:br>
              <a:rPr lang="en-US" sz="4800" dirty="0" smtClean="0">
                <a:solidFill>
                  <a:schemeClr val="tx1"/>
                </a:solidFill>
              </a:rPr>
            </a:br>
            <a:r>
              <a:rPr lang="en-US" sz="4800" dirty="0" smtClean="0">
                <a:solidFill>
                  <a:schemeClr val="tx1"/>
                </a:solidFill>
              </a:rPr>
              <a:t>(3) Triad work</a:t>
            </a:r>
            <a:br>
              <a:rPr lang="en-US" sz="4800" dirty="0" smtClean="0">
                <a:solidFill>
                  <a:schemeClr val="tx1"/>
                </a:solidFill>
              </a:rPr>
            </a:br>
            <a:endParaRPr lang="en-US" sz="4800" dirty="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525207-C54B-46FA-899C-064FCA5943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5208090"/>
            <a:ext cx="8825658" cy="430710"/>
          </a:xfrm>
        </p:spPr>
        <p:txBody>
          <a:bodyPr>
            <a:normAutofit/>
          </a:bodyPr>
          <a:lstStyle/>
          <a:p>
            <a:r>
              <a:rPr lang="en-US" dirty="0" err="1" smtClean="0">
                <a:solidFill>
                  <a:schemeClr val="tx1"/>
                </a:solidFill>
              </a:rPr>
              <a:t>Dr</a:t>
            </a:r>
            <a:r>
              <a:rPr lang="en-US" dirty="0" smtClean="0">
                <a:solidFill>
                  <a:schemeClr val="tx1"/>
                </a:solidFill>
              </a:rPr>
              <a:t> </a:t>
            </a:r>
            <a:r>
              <a:rPr lang="en-US" dirty="0">
                <a:solidFill>
                  <a:schemeClr val="tx1"/>
                </a:solidFill>
              </a:rPr>
              <a:t>Beverly </a:t>
            </a:r>
            <a:r>
              <a:rPr lang="en-US" dirty="0" err="1">
                <a:solidFill>
                  <a:schemeClr val="tx1"/>
                </a:solidFill>
              </a:rPr>
              <a:t>cole</a:t>
            </a:r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299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F30626-53F2-4087-8DEC-94ABA7B303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r>
              <a:rPr lang="en-GB" dirty="0"/>
              <a:t>CIRCLE</a:t>
            </a:r>
            <a:br>
              <a:rPr lang="en-GB" dirty="0"/>
            </a:br>
            <a:r>
              <a:rPr lang="en-GB" dirty="0"/>
              <a:t>TIME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99CE039-8E4D-4E1E-9323-55575FB2C6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8" y="2438400"/>
            <a:ext cx="3703617" cy="3809999"/>
          </a:xfrm>
        </p:spPr>
        <p:txBody>
          <a:bodyPr>
            <a:normAutofit/>
          </a:bodyPr>
          <a:lstStyle/>
          <a:p>
            <a:r>
              <a:rPr lang="en-US" sz="4400" dirty="0"/>
              <a:t>  </a:t>
            </a:r>
            <a:endParaRPr lang="en-US" sz="4400" dirty="0" smtClean="0"/>
          </a:p>
          <a:p>
            <a:r>
              <a:rPr lang="en-US" sz="4400" dirty="0" smtClean="0"/>
              <a:t>OPENING </a:t>
            </a:r>
            <a:endParaRPr lang="en-US" sz="4400" dirty="0"/>
          </a:p>
          <a:p>
            <a:pPr marL="0" indent="0">
              <a:buNone/>
            </a:pPr>
            <a:r>
              <a:rPr lang="en-US" sz="4400" dirty="0"/>
              <a:t>  </a:t>
            </a:r>
            <a:r>
              <a:rPr lang="en-US" sz="4400" dirty="0" smtClean="0"/>
              <a:t>ROUND</a:t>
            </a:r>
            <a:endParaRPr lang="en-US" sz="4400" dirty="0"/>
          </a:p>
        </p:txBody>
      </p:sp>
      <p:pic>
        <p:nvPicPr>
          <p:cNvPr id="5" name="Content Placeholder 4" descr="A picture containing person, indoor, man, young&#10;&#10;Description automatically generated">
            <a:extLst>
              <a:ext uri="{FF2B5EF4-FFF2-40B4-BE49-F238E27FC236}">
                <a16:creationId xmlns:a16="http://schemas.microsoft.com/office/drawing/2014/main" id="{4252FE31-5583-4673-8E54-C0CEA68B4D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492" r="2972" b="1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846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 plan … …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66007" y="1845734"/>
            <a:ext cx="11410603" cy="4023360"/>
          </a:xfrm>
        </p:spPr>
        <p:txBody>
          <a:bodyPr>
            <a:normAutofit/>
          </a:bodyPr>
          <a:lstStyle/>
          <a:p>
            <a:r>
              <a:rPr lang="en-GB" dirty="0"/>
              <a:t>9.00 a.m. to 9.30 </a:t>
            </a:r>
            <a:r>
              <a:rPr lang="en-GB" dirty="0" smtClean="0"/>
              <a:t>a.m.</a:t>
            </a:r>
            <a:r>
              <a:rPr lang="en-GB" dirty="0"/>
              <a:t>				</a:t>
            </a:r>
            <a:r>
              <a:rPr lang="en-GB" dirty="0" smtClean="0"/>
              <a:t>Opening </a:t>
            </a:r>
            <a:r>
              <a:rPr lang="en-GB" dirty="0"/>
              <a:t>round</a:t>
            </a:r>
          </a:p>
          <a:p>
            <a:r>
              <a:rPr lang="en-GB" dirty="0"/>
              <a:t>9.30 a.m. to 10.00 a.m.			</a:t>
            </a:r>
            <a:r>
              <a:rPr lang="en-GB" dirty="0" smtClean="0"/>
              <a:t>	</a:t>
            </a:r>
            <a:r>
              <a:rPr lang="en-GB" dirty="0" smtClean="0"/>
              <a:t>Review of contracts, client contract?</a:t>
            </a:r>
            <a:endParaRPr lang="en-GB" dirty="0"/>
          </a:p>
          <a:p>
            <a:r>
              <a:rPr lang="en-GB" dirty="0"/>
              <a:t>10.00 a.m. to 10.20 a.m.			</a:t>
            </a:r>
            <a:r>
              <a:rPr lang="en-GB" dirty="0" smtClean="0"/>
              <a:t>	Coffee</a:t>
            </a:r>
            <a:endParaRPr lang="en-GB" dirty="0"/>
          </a:p>
          <a:p>
            <a:r>
              <a:rPr lang="en-GB" dirty="0"/>
              <a:t>10.20 a.m. to </a:t>
            </a:r>
            <a:r>
              <a:rPr lang="en-GB" dirty="0" smtClean="0"/>
              <a:t>11.20 </a:t>
            </a:r>
            <a:r>
              <a:rPr lang="en-GB" dirty="0"/>
              <a:t>p.m.			</a:t>
            </a:r>
            <a:r>
              <a:rPr lang="en-GB" dirty="0" smtClean="0"/>
              <a:t>	Peer Supervision </a:t>
            </a:r>
            <a:r>
              <a:rPr lang="en-GB" dirty="0" smtClean="0">
                <a:solidFill>
                  <a:srgbClr val="FF0000"/>
                </a:solidFill>
              </a:rPr>
              <a:t>[20 </a:t>
            </a:r>
            <a:r>
              <a:rPr lang="en-GB" dirty="0" err="1" smtClean="0">
                <a:solidFill>
                  <a:srgbClr val="FF0000"/>
                </a:solidFill>
              </a:rPr>
              <a:t>mins</a:t>
            </a:r>
            <a:r>
              <a:rPr lang="en-GB" dirty="0" smtClean="0">
                <a:solidFill>
                  <a:srgbClr val="FF0000"/>
                </a:solidFill>
              </a:rPr>
              <a:t> each]</a:t>
            </a:r>
          </a:p>
          <a:p>
            <a:r>
              <a:rPr lang="en-GB" dirty="0" smtClean="0"/>
              <a:t>11.20 a.m. to 11.30 a.m.				Triad reflection on process</a:t>
            </a:r>
          </a:p>
          <a:p>
            <a:r>
              <a:rPr lang="en-GB" dirty="0" smtClean="0"/>
              <a:t>11.30 a.m. to 12.45 p.m.				Triads, notetaking and observation </a:t>
            </a:r>
            <a:r>
              <a:rPr lang="en-GB" dirty="0" smtClean="0">
                <a:solidFill>
                  <a:srgbClr val="FF0000"/>
                </a:solidFill>
              </a:rPr>
              <a:t>[1 hour, 15 </a:t>
            </a:r>
            <a:r>
              <a:rPr lang="en-GB" dirty="0" err="1" smtClean="0">
                <a:solidFill>
                  <a:srgbClr val="FF0000"/>
                </a:solidFill>
              </a:rPr>
              <a:t>mins</a:t>
            </a:r>
            <a:r>
              <a:rPr lang="en-GB" dirty="0" smtClean="0">
                <a:solidFill>
                  <a:srgbClr val="FF0000"/>
                </a:solidFill>
              </a:rPr>
              <a:t>]</a:t>
            </a:r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                                                                                               TIMING </a:t>
            </a:r>
            <a:r>
              <a:rPr lang="en-GB" dirty="0">
                <a:solidFill>
                  <a:srgbClr val="FF0000"/>
                </a:solidFill>
              </a:rPr>
              <a:t>AND PACING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 3 </a:t>
            </a:r>
            <a:r>
              <a:rPr lang="en-GB" dirty="0">
                <a:solidFill>
                  <a:srgbClr val="FF0000"/>
                </a:solidFill>
              </a:rPr>
              <a:t>x 20 minute </a:t>
            </a:r>
            <a:r>
              <a:rPr lang="en-GB" dirty="0" smtClean="0">
                <a:solidFill>
                  <a:srgbClr val="FF0000"/>
                </a:solidFill>
              </a:rPr>
              <a:t>sessions = 1 hour</a:t>
            </a:r>
          </a:p>
          <a:p>
            <a:r>
              <a:rPr lang="en-GB" dirty="0">
                <a:solidFill>
                  <a:srgbClr val="FF0000"/>
                </a:solidFill>
              </a:rPr>
              <a:t> </a:t>
            </a:r>
            <a:r>
              <a:rPr lang="en-GB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3 x 5 minute note swap = 15 </a:t>
            </a:r>
            <a:r>
              <a:rPr lang="en-GB" dirty="0" err="1" smtClean="0">
                <a:solidFill>
                  <a:srgbClr val="FF0000"/>
                </a:solidFill>
              </a:rPr>
              <a:t>mins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834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NOTE TAKING AND PEER SUPERVISION … … 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69544"/>
            <a:ext cx="8946541" cy="4195481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sz="7200" dirty="0" smtClean="0"/>
              <a:t>Peer supervision, based upon the notes you took last week.</a:t>
            </a:r>
            <a:endParaRPr lang="en-GB" sz="7200" dirty="0"/>
          </a:p>
        </p:txBody>
      </p:sp>
    </p:spTree>
    <p:extLst>
      <p:ext uri="{BB962C8B-B14F-4D97-AF65-F5344CB8AC3E}">
        <p14:creationId xmlns:p14="http://schemas.microsoft.com/office/powerpoint/2010/main" val="2274277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5722F-E8E0-4861-B459-FAF6FB6B0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 dirty="0">
                <a:solidFill>
                  <a:schemeClr val="bg2">
                    <a:lumMod val="75000"/>
                  </a:schemeClr>
                </a:solidFill>
                <a:latin typeface="+mj-lt"/>
                <a:ea typeface="+mj-ea"/>
                <a:cs typeface="+mj-cs"/>
              </a:rPr>
              <a:t>Triad work … … …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C773A8-C9CA-4DF8-992E-F279F4BD47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55392" y="1074570"/>
            <a:ext cx="6275584" cy="4714053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98994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0" i="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Any questions?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79E3EC6-B68A-4D29-BFDC-D107209C4D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91925" y="4588329"/>
            <a:ext cx="3352375" cy="162150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cap="all" dirty="0" smtClean="0">
                <a:solidFill>
                  <a:srgbClr val="7030A0"/>
                </a:solidFill>
              </a:rPr>
              <a:t>So … reflections?</a:t>
            </a:r>
            <a:endParaRPr lang="en-US" sz="1800" cap="all" dirty="0">
              <a:solidFill>
                <a:srgbClr val="7030A0"/>
              </a:solidFill>
            </a:endParaRPr>
          </a:p>
        </p:txBody>
      </p:sp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42" r="3" b="3"/>
          <a:stretch/>
        </p:blipFill>
        <p:spPr>
          <a:xfrm>
            <a:off x="1122071" y="647698"/>
            <a:ext cx="5314228" cy="55621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2377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19F4ADE-DC73-4FD7-932F-CB4911918B3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4700" dirty="0">
                <a:solidFill>
                  <a:srgbClr val="FFFFFF"/>
                </a:solidFill>
              </a:rPr>
              <a:t>CLOSING ROUND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Closing round</a:t>
            </a:r>
            <a:endParaRPr lang="en-GB" dirty="0"/>
          </a:p>
        </p:txBody>
      </p:sp>
      <p:pic>
        <p:nvPicPr>
          <p:cNvPr id="5" name="Content Placeholder 4" descr="A picture containing toy, table, covered, refrigerator&#10;&#10;Description automatically generated">
            <a:extLst>
              <a:ext uri="{FF2B5EF4-FFF2-40B4-BE49-F238E27FC236}">
                <a16:creationId xmlns:a16="http://schemas.microsoft.com/office/drawing/2014/main" id="{518BB8BF-8558-47A6-9813-C17E7F50B10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0"/>
            <a:ext cx="6096000" cy="7316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8908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9F30101-685D-45DE-9DB6-1F040B2FD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8661AA8-FA16-4E58-B6CE-5E6FE2A09464}">
  <ds:schemaRefs>
    <ds:schemaRef ds:uri="71af3243-3dd4-4a8d-8c0d-dd76da1f02a5"/>
    <ds:schemaRef ds:uri="http://schemas.microsoft.com/office/2006/documentManagement/types"/>
    <ds:schemaRef ds:uri="http://purl.org/dc/elements/1.1/"/>
    <ds:schemaRef ds:uri="http://schemas.microsoft.com/office/2006/metadata/properties"/>
    <ds:schemaRef ds:uri="16c05727-aa75-4e4a-9b5f-8a80a1165891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1FC55D3-F645-4907-9137-B16FB6054B5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62</Words>
  <Application>Microsoft Office PowerPoint</Application>
  <PresentationFormat>Widescreen</PresentationFormat>
  <Paragraphs>24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Calibri</vt:lpstr>
      <vt:lpstr>Calibri Light</vt:lpstr>
      <vt:lpstr>Retrospect</vt:lpstr>
      <vt:lpstr>Practicum Level 5: Lesson 12   (1) Confirmation of re-contracting for Semester Two – client contracting (2) Peer supervision (3) Triad work </vt:lpstr>
      <vt:lpstr>CIRCLE TIME</vt:lpstr>
      <vt:lpstr>Lesson plan … … …</vt:lpstr>
      <vt:lpstr>NOTE TAKING AND PEER SUPERVISION … … …</vt:lpstr>
      <vt:lpstr>Triad work … … …</vt:lpstr>
      <vt:lpstr>Any questions?</vt:lpstr>
      <vt:lpstr>CLOSING ROUND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2019-12-07T07:59:00Z</dcterms:created>
  <dcterms:modified xsi:type="dcterms:W3CDTF">2020-01-18T04:30:26Z</dcterms:modified>
</cp:coreProperties>
</file>