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75" r:id="rId4"/>
    <p:sldId id="260" r:id="rId5"/>
    <p:sldId id="267" r:id="rId6"/>
    <p:sldId id="269" r:id="rId7"/>
    <p:sldId id="268" r:id="rId8"/>
    <p:sldId id="273" r:id="rId9"/>
    <p:sldId id="274" r:id="rId10"/>
    <p:sldId id="271" r:id="rId11"/>
    <p:sldId id="272" r:id="rId12"/>
    <p:sldId id="261" r:id="rId13"/>
    <p:sldId id="262" r:id="rId14"/>
    <p:sldId id="276" r:id="rId15"/>
    <p:sldId id="257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75C6E0-9940-C685-C637-E6B776E6BF1E}" v="2106" dt="2024-05-10T10:56:42.078"/>
    <p1510:client id="{8186DF9D-7B94-DE22-2845-BC3AD8465395}" v="9" dt="2024-05-10T09:25:38.236"/>
    <p1510:client id="{9100BBBA-C2DA-FBA2-211C-36DF73FC2FA5}" v="25" dt="2024-05-10T00:01:02.460"/>
    <p1510:client id="{B84B5CDA-12E2-B06A-AE20-050E4151C3E3}" v="3" dt="2024-05-10T10:56:54.792"/>
    <p1510:client id="{CCCCD341-B0D0-027B-2D0C-734FFB1B4997}" v="42" dt="2024-05-09T16:36:07.3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41731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90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008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64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5/10/2024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22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8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5/10/2024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017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42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9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066887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783614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660541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mmaperfetta.it/come-preparare-il-bambino-alla-perdita-di-una-persona-cara/upset-problem-child-sitting-on-staircase-2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ockers_in_modern_change_room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r/personal/2305710_student_uwtsd_ac_uk/Documents/Contemporary%20Challenges%20-%20Making%20a%20Difference/Presentation%20Script.docx?d=wf5d2c08e3b8d4338b3c9a3d32d522117&amp;csf=1&amp;web=1&amp;e=Hzt7D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overty-and-deprivation-national-survey-wales-april-2021-march-2022-html" TargetMode="External"/><Relationship Id="rId2" Type="http://schemas.openxmlformats.org/officeDocument/2006/relationships/hyperlink" Target="https://www.bbc.co.uk/news/uk-wales-5715743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dc.gov/healthyschools/physicalactivity/classroom-pa.htm" TargetMode="External"/><Relationship Id="rId4" Type="http://schemas.openxmlformats.org/officeDocument/2006/relationships/hyperlink" Target="https://senedd.wales/NAfW%20Documents/child_obesity_booklet.pdf%20-%2026022014/child_obesity_booklet-Englis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99FF9-B4B9-E55F-5F5E-1CD23FC90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2420938"/>
            <a:ext cx="4893617" cy="2553893"/>
          </a:xfrm>
        </p:spPr>
        <p:txBody>
          <a:bodyPr>
            <a:normAutofit fontScale="90000"/>
          </a:bodyPr>
          <a:lstStyle/>
          <a:p>
            <a:r>
              <a:rPr lang="cy-GB"/>
              <a:t>Asesiad 2:</a:t>
            </a:r>
            <a:br>
              <a:rPr lang="cy-GB"/>
            </a:br>
            <a:r>
              <a:rPr lang="cy-GB"/>
              <a:t>cyflwyniad grŵp gyda deunydd ategol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5DC500-8FBA-2591-7586-5779355F2F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26249" y="222468"/>
            <a:ext cx="4067503" cy="115403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solidFill>
                  <a:srgbClr val="1D2125"/>
                </a:solidFill>
              </a:rPr>
              <a:t>Contemporary Challenges: Making a Difference (BMSS4009/C)</a:t>
            </a: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44E1B-1537-E28C-E681-FA387627C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71918-AE11-4D4F-80BE-1739C688FE16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639E8F-BBE9-24E1-6157-5BDF6814C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2DF70-C2CC-709C-26E6-D33452B09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71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07B7-E876-CFB9-F635-D19A8EBC9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Pwy i ni?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E2AF49-6D45-415C-AA34-CCC532E99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A641B-CDDF-4F2B-8D46-4949C914B955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359FC1-A0FD-2529-3CD4-5D078D42F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4CDF34-93D2-852B-7D66-F3CF71A9B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/>
          </a:p>
        </p:txBody>
      </p:sp>
      <p:pic>
        <p:nvPicPr>
          <p:cNvPr id="6" name="Picture 5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56DC2E6-64FB-CD13-01B7-5A3EC31CC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414" y="2970968"/>
            <a:ext cx="2193253" cy="2914074"/>
          </a:xfrm>
          <a:prstGeom prst="rect">
            <a:avLst/>
          </a:prstGeom>
        </p:spPr>
      </p:pic>
      <p:pic>
        <p:nvPicPr>
          <p:cNvPr id="7" name="Picture 6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3554B941-AA3A-C78E-ABCB-B016845A08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7" t="14838" r="4321"/>
          <a:stretch/>
        </p:blipFill>
        <p:spPr>
          <a:xfrm>
            <a:off x="1364742" y="2968752"/>
            <a:ext cx="2184677" cy="2907793"/>
          </a:xfrm>
          <a:prstGeom prst="rect">
            <a:avLst/>
          </a:prstGeom>
        </p:spPr>
      </p:pic>
      <p:pic>
        <p:nvPicPr>
          <p:cNvPr id="8" name="Picture 7" descr="A person holding a sign in a gym&#10;&#10;Description automatically generated">
            <a:extLst>
              <a:ext uri="{FF2B5EF4-FFF2-40B4-BE49-F238E27FC236}">
                <a16:creationId xmlns:a16="http://schemas.microsoft.com/office/drawing/2014/main" id="{EF765BF9-A83C-D618-AA30-D637160CF2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555" t="16051" r="6801"/>
          <a:stretch/>
        </p:blipFill>
        <p:spPr>
          <a:xfrm>
            <a:off x="8206486" y="2945765"/>
            <a:ext cx="2200021" cy="2922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283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03682-ACB4-3A28-B31A-1458DED3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 rhwystrau I cyfranogiad</a:t>
            </a:r>
          </a:p>
        </p:txBody>
      </p:sp>
      <p:pic>
        <p:nvPicPr>
          <p:cNvPr id="7" name="Picture 6" descr="A child sitting on the stairs with his hands in his face&#10;&#10;Description automatically generated">
            <a:extLst>
              <a:ext uri="{FF2B5EF4-FFF2-40B4-BE49-F238E27FC236}">
                <a16:creationId xmlns:a16="http://schemas.microsoft.com/office/drawing/2014/main" id="{C22335CF-76CC-D8B4-8F6F-8C759F92B9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06" r="1" b="1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1AEB1-42BE-42A3-B66C-284F689942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err="1"/>
              <a:t>Anabledd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</a:t>
            </a:r>
            <a:r>
              <a:rPr lang="en-US" sz="2400" err="1"/>
              <a:t>hunan</a:t>
            </a:r>
            <a:r>
              <a:rPr lang="en-US" sz="2400"/>
              <a:t> </a:t>
            </a:r>
            <a:r>
              <a:rPr lang="en-US" sz="2400" err="1"/>
              <a:t>hyder</a:t>
            </a:r>
            <a:r>
              <a:rPr lang="en-US" sz="2400"/>
              <a:t> </a:t>
            </a:r>
          </a:p>
          <a:p>
            <a:r>
              <a:rPr lang="en-US" sz="2400" err="1"/>
              <a:t>Ddim</a:t>
            </a:r>
            <a:r>
              <a:rPr lang="en-US" sz="2400"/>
              <a:t> kit addas </a:t>
            </a:r>
          </a:p>
          <a:p>
            <a:r>
              <a:rPr lang="en-US" sz="2400" err="1"/>
              <a:t>Profiad</a:t>
            </a:r>
            <a:r>
              <a:rPr lang="en-US" sz="2400"/>
              <a:t> </a:t>
            </a:r>
            <a:r>
              <a:rPr lang="en-US" sz="2400" err="1"/>
              <a:t>gwael</a:t>
            </a:r>
            <a:r>
              <a:rPr lang="en-US" sz="2400"/>
              <a:t> </a:t>
            </a:r>
          </a:p>
          <a:p>
            <a:r>
              <a:rPr lang="en-US" sz="2400"/>
              <a:t>Tlodi </a:t>
            </a:r>
          </a:p>
          <a:p>
            <a:r>
              <a:rPr lang="en-US" sz="2400" err="1"/>
              <a:t>Salwch</a:t>
            </a:r>
            <a:r>
              <a:rPr lang="en-US" sz="2400"/>
              <a:t> </a:t>
            </a:r>
          </a:p>
          <a:p>
            <a:r>
              <a:rPr lang="en-US" sz="2400"/>
              <a:t>Additional leaning needs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19C03-C475-4F23-FFFD-0E9F9FCBEC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BC3A793-62F8-4888-9783-2E374ECF8B99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4BC6D-1561-24F4-33DA-77CDEF19B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799F5-33C5-851F-2DE7-B228375D1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6890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6A517-F14F-FF05-4474-E4B3A0A15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Profiadau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04BF0-8343-F29E-4C47-6D025E7E11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Pobl yn anghofio kit </a:t>
            </a:r>
          </a:p>
          <a:p>
            <a:r>
              <a:rPr lang="cy-GB"/>
              <a:t>Pobl yn gorfod gwisgo kit brwnt </a:t>
            </a:r>
          </a:p>
          <a:p>
            <a:r>
              <a:rPr lang="cy-GB"/>
              <a:t>Pobl yn gwisgo gwisg anaddas</a:t>
            </a:r>
          </a:p>
          <a:p>
            <a:r>
              <a:rPr lang="cy-GB"/>
              <a:t>Pobl yn newid yn y tŷ bach I cuddio </a:t>
            </a:r>
          </a:p>
          <a:p>
            <a:r>
              <a:rPr lang="cy-GB"/>
              <a:t>Pobl yn barnu gwisg eraill </a:t>
            </a:r>
          </a:p>
          <a:p>
            <a:r>
              <a:rPr lang="cy-GB"/>
              <a:t>Pobl yn barnu cyrff eraill </a:t>
            </a:r>
          </a:p>
        </p:txBody>
      </p:sp>
      <p:pic>
        <p:nvPicPr>
          <p:cNvPr id="7" name="Picture 6" descr="A lockers in a locker room&#10;&#10;Description automatically generated">
            <a:extLst>
              <a:ext uri="{FF2B5EF4-FFF2-40B4-BE49-F238E27FC236}">
                <a16:creationId xmlns:a16="http://schemas.microsoft.com/office/drawing/2014/main" id="{763D83F2-050F-B441-2A2A-CE3FF83946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301" r="1" b="1"/>
          <a:stretch/>
        </p:blipFill>
        <p:spPr>
          <a:xfrm>
            <a:off x="6293718" y="2019299"/>
            <a:ext cx="5027954" cy="415766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D47E8-A23B-C3C4-4A34-E4953CB970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E0A88F0-556B-4BB7-8AAB-D63AEB65C662}" type="datetime1">
              <a:rPr lang="en-US" smtClean="0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D4C9EF9F-BC1B-6CFF-6A6E-CA27D11B6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24898-166B-C5E7-E1FE-DA404BE9F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D2C36F-4504-47C0-B82F-A167342A275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993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C51E-A21B-00AF-AD74-DA8D596A6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510066" cy="1355323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tlodi yn Nghymru</a:t>
            </a:r>
          </a:p>
        </p:txBody>
      </p:sp>
      <p:pic>
        <p:nvPicPr>
          <p:cNvPr id="9" name="Picture 8" descr="Image result for poverty issue with familys in wales">
            <a:extLst>
              <a:ext uri="{FF2B5EF4-FFF2-40B4-BE49-F238E27FC236}">
                <a16:creationId xmlns:a16="http://schemas.microsoft.com/office/drawing/2014/main" id="{D18F687A-C41B-3954-070E-DED6991575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918" b="2"/>
          <a:stretch/>
        </p:blipFill>
        <p:spPr>
          <a:xfrm>
            <a:off x="812976" y="2019299"/>
            <a:ext cx="4995019" cy="4157663"/>
          </a:xfrm>
          <a:prstGeom prst="rect">
            <a:avLst/>
          </a:prstGeo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A19C0-6260-8A60-9EE0-280162715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"Almost a third of children in Wales are living in poverty - the highest percentage of any UK nation, according to a leading children's charity" (BBC, 2021)</a:t>
            </a:r>
          </a:p>
          <a:p>
            <a:r>
              <a:rPr lang="en-US" sz="2400"/>
              <a:t>11% of all adults are materially deprived in Wales (</a:t>
            </a:r>
            <a:r>
              <a:rPr lang="cy-GB" sz="2400"/>
              <a:t>Llywodraeth </a:t>
            </a:r>
            <a:r>
              <a:rPr lang="en-US" sz="2400"/>
              <a:t>Cymru, 2023) 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56654-9AF2-A2A0-79E4-DEFEE6A4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040E8F-C9BC-47E7-8B51-9CD72873B7C7}" type="datetime1">
              <a:rPr lang="en-US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3EF15-517D-2D49-745B-C6F408198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928B6-4CD2-C517-06BE-389A18B29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96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80E2E-EEE2-CBFE-042D-65D77C847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addysg gorfforol</a:t>
            </a:r>
          </a:p>
        </p:txBody>
      </p:sp>
      <p:pic>
        <p:nvPicPr>
          <p:cNvPr id="8" name="Picture Placeholder 7" descr="Image result for pe lessons">
            <a:extLst>
              <a:ext uri="{FF2B5EF4-FFF2-40B4-BE49-F238E27FC236}">
                <a16:creationId xmlns:a16="http://schemas.microsoft.com/office/drawing/2014/main" id="{5256C4AE-139E-5221-6400-C81AC26EEE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8223" r="10480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6F2AC-33D7-E5DA-3956-C43E276B0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33038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cy-GB"/>
              <a:t>Gwella eu gallu i aros ar y dasg yn yr ystafell ddosbarth. </a:t>
            </a:r>
          </a:p>
          <a:p>
            <a:pPr>
              <a:lnSpc>
                <a:spcPct val="120000"/>
              </a:lnSpc>
            </a:pPr>
            <a:r>
              <a:rPr lang="cy-GB"/>
              <a:t>Lleihau ymddygiad aflonyddgar, fel</a:t>
            </a:r>
            <a:r>
              <a:rPr lang="en-GB"/>
              <a:t> fidgeting</a:t>
            </a:r>
            <a:r>
              <a:rPr lang="cy-GB"/>
              <a:t>, yn yr ystafell ddosbarth.</a:t>
            </a:r>
          </a:p>
          <a:p>
            <a:pPr>
              <a:lnSpc>
                <a:spcPct val="120000"/>
              </a:lnSpc>
            </a:pPr>
            <a:r>
              <a:rPr lang="cy-GB"/>
              <a:t>Gwella eu cymhelliant a'u hymgysylltiad yn y broses ddysgu.</a:t>
            </a:r>
          </a:p>
          <a:p>
            <a:pPr>
              <a:lnSpc>
                <a:spcPct val="120000"/>
              </a:lnSpc>
            </a:pPr>
            <a:r>
              <a:rPr lang="cy-GB"/>
              <a:t>Helpu i wella eu perfformiad academaidd (graddau uwch a sgoriau profion).</a:t>
            </a:r>
          </a:p>
          <a:p>
            <a:pPr>
              <a:lnSpc>
                <a:spcPct val="120000"/>
              </a:lnSpc>
            </a:pPr>
            <a:r>
              <a:rPr lang="cy-GB"/>
              <a:t>Cynyddu faint o weithgarwch corfforol dyddiol.                           (CDC, 2022)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A6650-ED21-8F1B-3CBC-851DD769CA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B03186B-9C9E-4FCE-B2D6-67BB5EFDE2E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04C93A-B059-89C3-7532-A9DF47E8C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8F41EA-C88D-8E10-8908-A7A84A9C1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9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B2D1E-8D9D-8D9B-2E6E-D69102AA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Ymchwil </a:t>
            </a:r>
            <a:br>
              <a:rPr lang="cy-GB"/>
            </a:br>
            <a:r>
              <a:rPr lang="cy-GB"/>
              <a:t>gordewdra plant </a:t>
            </a:r>
          </a:p>
        </p:txBody>
      </p:sp>
      <p:pic>
        <p:nvPicPr>
          <p:cNvPr id="8" name="Picture Placeholder 7" descr="Image result for child obesity wales">
            <a:extLst>
              <a:ext uri="{FF2B5EF4-FFF2-40B4-BE49-F238E27FC236}">
                <a16:creationId xmlns:a16="http://schemas.microsoft.com/office/drawing/2014/main" id="{56F8CC32-8609-8BB2-C4F3-2FBB81F12A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4602" r="2115" b="2"/>
          <a:stretch/>
        </p:blipFill>
        <p:spPr>
          <a:xfrm>
            <a:off x="812976" y="2019299"/>
            <a:ext cx="4995019" cy="4157663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7BF54-EBA0-FFFF-FB23-528DBCF5EC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"Rates of childhood obesity in Wales are the highest in the UK, with about 35 per cent of children (under 16 years old) being overweight or obese in 2011"</a:t>
            </a:r>
          </a:p>
          <a:p>
            <a:r>
              <a:rPr lang="en-US"/>
              <a:t>"Statistics suggest that in Wales, 52 per cent of secondary school aged children take part in the recommended amount of physical activity"</a:t>
            </a:r>
          </a:p>
          <a:p>
            <a:r>
              <a:rPr lang="en-US"/>
              <a:t>(Senedd, 2022)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B2E88A-15E2-1EE4-6B01-53912322B9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FC0A12C-5528-4F8D-AE2D-717B04445240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425FD5-C2F2-D0B1-BFF0-3858AC55E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A29210-122D-C8A6-FFEA-09B310412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502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D045C-CFED-3858-02BF-48115488A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ffocws ni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308D3-D225-9A2A-809C-ECD17A432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Sut allwn ni sicrhau fod pob plentyn yn cael </a:t>
            </a:r>
            <a:r>
              <a:rPr lang="cy-GB" sz="2400" err="1"/>
              <a:t>kit</a:t>
            </a:r>
            <a:r>
              <a:rPr lang="cy-GB" sz="2400"/>
              <a:t> glan a addas yn pob sesiwn?</a:t>
            </a:r>
          </a:p>
          <a:p>
            <a:r>
              <a:rPr lang="cy-GB" sz="2400"/>
              <a:t>Sut allwn ni sicrhau fod pawb yn teimlo yn cyfforddus yn y ystafell newid?</a:t>
            </a:r>
          </a:p>
          <a:p>
            <a:r>
              <a:rPr lang="cy-GB" sz="2400"/>
              <a:t>Sut allwn ni osgoi ymddygiad amharchus a lleihau barnu pobl?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A8A25-EE83-A3F4-8E06-60E319A36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A768F-33F8-48E5-A2E4-EEE15B52205E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040DA8-FDEA-5870-115F-C9D20A438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F3425-EF6A-210E-1C78-2F08292F0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29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FA556-366D-B31D-2E2A-2F0C4A9CF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</p:spPr>
        <p:txBody>
          <a:bodyPr anchor="b">
            <a:normAutofit/>
          </a:bodyPr>
          <a:lstStyle/>
          <a:p>
            <a:r>
              <a:rPr lang="cy-GB"/>
              <a:t>Drafft or syniad </a:t>
            </a:r>
          </a:p>
        </p:txBody>
      </p:sp>
      <p:pic>
        <p:nvPicPr>
          <p:cNvPr id="7" name="Picture 6" descr="Image result for changing cubicles">
            <a:extLst>
              <a:ext uri="{FF2B5EF4-FFF2-40B4-BE49-F238E27FC236}">
                <a16:creationId xmlns:a16="http://schemas.microsoft.com/office/drawing/2014/main" id="{0B7BC718-C7DC-4832-7496-1DC1E4005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20" r="2387" b="1"/>
          <a:stretch/>
        </p:blipFill>
        <p:spPr>
          <a:xfrm>
            <a:off x="2814496" y="2019299"/>
            <a:ext cx="2912219" cy="242030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01784-AD8B-E244-9D39-13D14744EE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Darparu y </a:t>
            </a:r>
            <a:r>
              <a:rPr lang="cy-GB" err="1"/>
              <a:t>kit</a:t>
            </a:r>
            <a:r>
              <a:rPr lang="cy-GB"/>
              <a:t> cywir ir ddisgyblion sydd yn ei angen </a:t>
            </a:r>
          </a:p>
          <a:p>
            <a:r>
              <a:rPr lang="cy-GB"/>
              <a:t>Cynnal ystafell yn yr ysgol sydd un cael ei defnyddio I golchi </a:t>
            </a:r>
            <a:r>
              <a:rPr lang="cy-GB" err="1"/>
              <a:t>kit</a:t>
            </a:r>
            <a:r>
              <a:rPr lang="cy-GB"/>
              <a:t> ir plant sydd ei angen</a:t>
            </a:r>
          </a:p>
          <a:p>
            <a:r>
              <a:rPr lang="cy-GB" err="1"/>
              <a:t>Cubicles</a:t>
            </a:r>
            <a:r>
              <a:rPr lang="cy-GB"/>
              <a:t> yn yr ystafell newid ir ddisgyblion defnyddio </a:t>
            </a:r>
          </a:p>
          <a:p>
            <a:r>
              <a:rPr lang="cy-GB"/>
              <a:t>Cadw y </a:t>
            </a:r>
            <a:r>
              <a:rPr lang="cy-GB" err="1"/>
              <a:t>kit</a:t>
            </a:r>
            <a:r>
              <a:rPr lang="cy-GB"/>
              <a:t> yn </a:t>
            </a:r>
            <a:r>
              <a:rPr lang="cy-GB" err="1"/>
              <a:t>lockers</a:t>
            </a:r>
            <a:r>
              <a:rPr lang="cy-GB"/>
              <a:t> yn yr ysgol 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729D2-2A97-E60A-D8F0-93BC977AE5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F3C07D-2EBE-47E2-9745-A9200098C9B5}" type="datetime1"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C45A-0346-83B7-21C6-975CE424E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FB4B5-769A-C673-81AA-207D57775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8" name="Picture 7" descr="Image result for public washing room">
            <a:extLst>
              <a:ext uri="{FF2B5EF4-FFF2-40B4-BE49-F238E27FC236}">
                <a16:creationId xmlns:a16="http://schemas.microsoft.com/office/drawing/2014/main" id="{2A02CB4C-E37B-E36F-986B-1B3B49CF4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94" y="3766878"/>
            <a:ext cx="30289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2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8FAAB-3511-3F4F-0B7F-A6187BE8F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BARN Y CYHOEDD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3DDF01-D59D-E78E-BFE1-4E089723C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4F59A7-B7FB-4981-9742-75DEB7A70582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2A85E-AF3F-ECBF-4F53-86F3E4965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D07C9B-DEE7-A29A-8AAC-5C4939632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10</a:t>
            </a:fld>
            <a:endParaRPr lang="en-US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3C96F54-06C4-44C8-AB1F-BF7EE2BC7ED8}"/>
              </a:ext>
            </a:extLst>
          </p:cNvPr>
          <p:cNvSpPr/>
          <p:nvPr/>
        </p:nvSpPr>
        <p:spPr>
          <a:xfrm>
            <a:off x="421640" y="2423159"/>
            <a:ext cx="4947920" cy="2021840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 Bydd cael gwagle I pawb newid heb cael ei weld yn helpu, rydym ni wedi ychwanegi yn ein ysgol ni a mae yn barod wedi lleihau y ddisgyblion rhoi sylwadau amharchus I ei gilydd"</a:t>
            </a:r>
          </a:p>
          <a:p>
            <a:pPr algn="ctr"/>
            <a:r>
              <a:rPr lang="cy-GB"/>
              <a:t>-Athrawes </a:t>
            </a:r>
            <a:r>
              <a:rPr lang="cy-GB" err="1"/>
              <a:t>Add</a:t>
            </a:r>
            <a:r>
              <a:rPr lang="cy-GB"/>
              <a:t> Gorff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1F89DC5-4A14-E62E-FC3B-0AEC529354A3}"/>
              </a:ext>
            </a:extLst>
          </p:cNvPr>
          <p:cNvSpPr/>
          <p:nvPr/>
        </p:nvSpPr>
        <p:spPr>
          <a:xfrm>
            <a:off x="6096000" y="2905759"/>
            <a:ext cx="5334000" cy="203200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"</a:t>
            </a:r>
            <a:r>
              <a:rPr lang="cy-GB"/>
              <a:t>Maer problem hun yn codi fwy gyda merched felly rwy'n meddwl bydd rhoi y adnoddau gwallt I nhw allu golchi a sychu gwallt yn wneud I rhai o nhw cymrid rhan ond bydd yn cymryd gormod o amser or gwers I nhw allu wneud e"</a:t>
            </a:r>
          </a:p>
          <a:p>
            <a:pPr algn="ctr"/>
            <a:r>
              <a:rPr lang="cy-GB"/>
              <a:t>Athrawes </a:t>
            </a:r>
            <a:r>
              <a:rPr lang="cy-GB" err="1"/>
              <a:t>Add</a:t>
            </a:r>
            <a:r>
              <a:rPr lang="cy-GB"/>
              <a:t>. Gorff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5E6C99-30D2-E55F-369A-CBC795F1EE8F}"/>
              </a:ext>
            </a:extLst>
          </p:cNvPr>
          <p:cNvSpPr/>
          <p:nvPr/>
        </p:nvSpPr>
        <p:spPr>
          <a:xfrm>
            <a:off x="914399" y="4815840"/>
            <a:ext cx="5079999" cy="152399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>
                <a:solidFill>
                  <a:schemeClr val="tx1"/>
                </a:solidFill>
              </a:rPr>
              <a:t>Mae hyn yn syniad dda a bydd yn wneud popeth yn haws I plant sydd dal yn feindio ei hyn e.e pobl </a:t>
            </a:r>
            <a:r>
              <a:rPr lang="cy-GB" err="1">
                <a:solidFill>
                  <a:schemeClr val="tx1"/>
                </a:solidFill>
              </a:rPr>
              <a:t>nonbinary</a:t>
            </a:r>
            <a:r>
              <a:rPr lang="cy-GB">
                <a:solidFill>
                  <a:schemeClr val="tx1"/>
                </a:solidFill>
              </a:rPr>
              <a:t>"</a:t>
            </a:r>
          </a:p>
          <a:p>
            <a:pPr algn="ctr"/>
            <a:r>
              <a:rPr lang="cy-GB">
                <a:solidFill>
                  <a:schemeClr val="tx1"/>
                </a:solidFill>
              </a:rPr>
              <a:t>Athro </a:t>
            </a:r>
            <a:r>
              <a:rPr lang="cy-GB" err="1">
                <a:solidFill>
                  <a:schemeClr val="tx1"/>
                </a:solidFill>
              </a:rPr>
              <a:t>Add</a:t>
            </a:r>
            <a:r>
              <a:rPr lang="cy-GB">
                <a:solidFill>
                  <a:schemeClr val="tx1"/>
                </a:solidFill>
              </a:rPr>
              <a:t>. Gorff</a:t>
            </a:r>
          </a:p>
        </p:txBody>
      </p:sp>
    </p:spTree>
    <p:extLst>
      <p:ext uri="{BB962C8B-B14F-4D97-AF65-F5344CB8AC3E}">
        <p14:creationId xmlns:p14="http://schemas.microsoft.com/office/powerpoint/2010/main" val="259333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63A49-53A3-B5DE-5E3E-AF8B87DAA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/>
              <a:t>Barn y cyhoedd</a:t>
            </a:r>
            <a:r>
              <a:rPr lang="en-US"/>
              <a:t>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979FFC-BDAA-06CC-3C3E-1A7CCCD5C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BF66C-7316-4C68-8A70-6DE3B6CE6C14}" type="datetime1"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2725E2-6A17-C381-3895-C62AC2D2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D8995E-B8F6-25F1-C398-7E6FCB8A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11</a:t>
            </a:fld>
            <a:endParaRPr lang="en-US"/>
          </a:p>
        </p:txBody>
      </p:sp>
      <p:sp>
        <p:nvSpPr>
          <p:cNvPr id="6" name="Parallelogram 5">
            <a:extLst>
              <a:ext uri="{FF2B5EF4-FFF2-40B4-BE49-F238E27FC236}">
                <a16:creationId xmlns:a16="http://schemas.microsoft.com/office/drawing/2014/main" id="{707BBB22-6CE9-AB6A-EB20-456D50DC6A2A}"/>
              </a:ext>
            </a:extLst>
          </p:cNvPr>
          <p:cNvSpPr/>
          <p:nvPr/>
        </p:nvSpPr>
        <p:spPr>
          <a:xfrm>
            <a:off x="1422400" y="2616200"/>
            <a:ext cx="4419600" cy="161544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/>
              <a:t>"Rwyf wedi gweld plant gyda </a:t>
            </a:r>
            <a:r>
              <a:rPr lang="cy-GB" err="1"/>
              <a:t>kit</a:t>
            </a:r>
            <a:r>
              <a:rPr lang="cy-GB"/>
              <a:t> brwnt yn aml ac bron pob tro mae disgybl arall yn barnu nhw amdano"</a:t>
            </a:r>
          </a:p>
          <a:p>
            <a:pPr algn="ctr"/>
            <a:r>
              <a:rPr lang="cy-GB"/>
              <a:t>-Disgybl blwyddyn 10 </a:t>
            </a:r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8B4F57CD-54F9-2976-2F80-0FBACD3F0078}"/>
              </a:ext>
            </a:extLst>
          </p:cNvPr>
          <p:cNvSpPr/>
          <p:nvPr/>
        </p:nvSpPr>
        <p:spPr>
          <a:xfrm>
            <a:off x="1981200" y="4790440"/>
            <a:ext cx="5273040" cy="173736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"Rwy'n meddwl fod rhai or disgyblion yn gadael ei </a:t>
            </a:r>
            <a:r>
              <a:rPr lang="cy-GB" err="1"/>
              <a:t>kit</a:t>
            </a:r>
            <a:r>
              <a:rPr lang="cy-GB"/>
              <a:t> yn ei bag am wythnosau ac maen clir ei fod yn </a:t>
            </a:r>
            <a:r>
              <a:rPr lang="cy-GB" err="1"/>
              <a:t>anghyforddus</a:t>
            </a:r>
            <a:r>
              <a:rPr lang="cy-GB"/>
              <a:t> wrth gwisgo fe"</a:t>
            </a:r>
          </a:p>
          <a:p>
            <a:pPr algn="ctr"/>
            <a:r>
              <a:rPr lang="cy-GB"/>
              <a:t>-Ddisgybl blwyddyn 11</a:t>
            </a: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7329DC9A-76C2-FA2E-4635-4F3DE7784E4E}"/>
              </a:ext>
            </a:extLst>
          </p:cNvPr>
          <p:cNvSpPr/>
          <p:nvPr/>
        </p:nvSpPr>
        <p:spPr>
          <a:xfrm>
            <a:off x="6751319" y="2824480"/>
            <a:ext cx="4663440" cy="175768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/>
              <a:t>"Maen glir I pawb yn y </a:t>
            </a:r>
            <a:r>
              <a:rPr lang="cy-GB" err="1"/>
              <a:t>dosarth</a:t>
            </a:r>
            <a:r>
              <a:rPr lang="cy-GB"/>
              <a:t> pryd mae plentyn yn gwisg </a:t>
            </a:r>
            <a:r>
              <a:rPr lang="cy-GB" err="1"/>
              <a:t>kit</a:t>
            </a:r>
            <a:r>
              <a:rPr lang="cy-GB"/>
              <a:t> anghywir, ac mae hefyd yn clir ei fod yn cael effaith ar ei allu I perfformio "</a:t>
            </a:r>
          </a:p>
          <a:p>
            <a:pPr algn="ctr"/>
            <a:r>
              <a:rPr lang="cy-GB"/>
              <a:t>-Disgybl blwyddyn 10</a:t>
            </a:r>
          </a:p>
        </p:txBody>
      </p:sp>
    </p:spTree>
    <p:extLst>
      <p:ext uri="{BB962C8B-B14F-4D97-AF65-F5344CB8AC3E}">
        <p14:creationId xmlns:p14="http://schemas.microsoft.com/office/powerpoint/2010/main" val="114676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9680-D72E-6D87-88BF-68823209C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Y syniad terfynol (ystafell newid)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F7995-99E2-84F0-11AE-3FB4E187A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F1F5D-C664-FCD9-23EB-C1930285E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A2756F-3F33-E869-F7D4-BFC7BBFCF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12</a:t>
            </a:fld>
            <a:endParaRPr lang="en-US"/>
          </a:p>
        </p:txBody>
      </p:sp>
      <p:pic>
        <p:nvPicPr>
          <p:cNvPr id="7" name="Picture 6" descr="A row of red squares&#10;&#10;Description automatically generated">
            <a:extLst>
              <a:ext uri="{FF2B5EF4-FFF2-40B4-BE49-F238E27FC236}">
                <a16:creationId xmlns:a16="http://schemas.microsoft.com/office/drawing/2014/main" id="{62F6CDDD-F08A-17FA-DA71-6341699A9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449" y="2396857"/>
            <a:ext cx="5026122" cy="2815605"/>
          </a:xfrm>
          <a:prstGeom prst="rect">
            <a:avLst/>
          </a:prstGeom>
        </p:spPr>
      </p:pic>
      <p:pic>
        <p:nvPicPr>
          <p:cNvPr id="9" name="Picture 8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24DD4EDB-19B6-E4E4-77AB-1C4499F54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848" y="2394762"/>
            <a:ext cx="4695153" cy="281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7635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70D31-423D-EA81-6698-63E080ACC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Rhan dau or syniad (y ystafell ymolchi)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F396070-A650-530F-254B-C44B95E28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39495" y="2375206"/>
            <a:ext cx="6096000" cy="340298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81DC4-E641-7C75-FC53-8F402F483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434A1-BBC5-82B0-B67E-E4631EBE8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A410F-6302-2290-9732-B34E8FB2B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421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D587F-CB28-1ECB-8BCD-65F1E72F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211898"/>
            <a:ext cx="4893617" cy="2553893"/>
          </a:xfrm>
        </p:spPr>
        <p:txBody>
          <a:bodyPr/>
          <a:lstStyle/>
          <a:p>
            <a:r>
              <a:rPr lang="cy-GB"/>
              <a:t>Unrhyw </a:t>
            </a:r>
            <a:r>
              <a:rPr lang="cy-GB" err="1"/>
              <a:t>cwestinau</a:t>
            </a:r>
            <a:r>
              <a:rPr lang="cy-GB"/>
              <a:t>?</a:t>
            </a:r>
            <a:r>
              <a:rPr lang="en-US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A8C96E-2F12-4B16-A8C6-105257946D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34969" y="4957028"/>
            <a:ext cx="4067503" cy="11540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Diolch</a:t>
            </a:r>
            <a:r>
              <a:rPr lang="en-US"/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3E185-78C4-B0EF-4ABA-3F2ECD007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AF3CD-685E-46E7-A522-8A48EBC2ADB3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5C00F-2476-A554-5BEC-71068200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7F146-DEE9-7BE1-B879-CBD9BF64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38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6997-E5FE-22B0-7E6C-5A932A8DA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2EBF5-232A-4259-B9AE-B313362F8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dirty="0"/>
              <a:t>Sleid 1 – Agoriad</a:t>
            </a:r>
          </a:p>
          <a:p>
            <a:pPr marL="0" indent="0">
              <a:buNone/>
            </a:pPr>
            <a:r>
              <a:rPr lang="cy-GB" dirty="0"/>
              <a:t>Sleid 2 – Cyflwyniad </a:t>
            </a:r>
          </a:p>
          <a:p>
            <a:pPr marL="0" indent="0">
              <a:buNone/>
            </a:pPr>
            <a:r>
              <a:rPr lang="cy-GB" dirty="0"/>
              <a:t>Sleid 3/7 – Ymchwil</a:t>
            </a:r>
          </a:p>
          <a:p>
            <a:pPr marL="0" indent="0">
              <a:buNone/>
            </a:pPr>
            <a:r>
              <a:rPr lang="cy-GB" dirty="0"/>
              <a:t>Sleid 8/9 – </a:t>
            </a:r>
            <a:r>
              <a:rPr lang="cy-GB" dirty="0" err="1"/>
              <a:t>Draft</a:t>
            </a:r>
            <a:r>
              <a:rPr lang="cy-GB" dirty="0"/>
              <a:t> y syniad </a:t>
            </a:r>
          </a:p>
          <a:p>
            <a:pPr marL="0" indent="0">
              <a:buNone/>
            </a:pPr>
            <a:r>
              <a:rPr lang="cy-GB" dirty="0"/>
              <a:t>Sleid 10/11 – Barn y cyhoedd</a:t>
            </a:r>
          </a:p>
          <a:p>
            <a:pPr marL="0" indent="0">
              <a:buNone/>
            </a:pPr>
            <a:r>
              <a:rPr lang="cy-GB" dirty="0"/>
              <a:t>Sleid 12/13 - y syniad terfynol </a:t>
            </a:r>
          </a:p>
          <a:p>
            <a:pPr marL="0" indent="0">
              <a:buNone/>
            </a:pPr>
            <a:r>
              <a:rPr lang="en-US" dirty="0"/>
              <a:t>Script- </a:t>
            </a:r>
            <a:r>
              <a:rPr lang="en-US" dirty="0">
                <a:ea typeface="+mj-lt"/>
                <a:cs typeface="+mj-lt"/>
                <a:hlinkClick r:id="rId2"/>
              </a:rPr>
              <a:t>Presentation Script.docx</a:t>
            </a:r>
            <a:r>
              <a:rPr lang="en-US" dirty="0">
                <a:ea typeface="+mj-lt"/>
                <a:cs typeface="+mj-lt"/>
              </a:rPr>
              <a:t>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3E8F3-F0C6-4769-AD08-8205E8F05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662B3-3979-E7E8-969F-65C2ECF8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A9210-AC7E-6416-7C6D-55832B824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4646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732A4-DF3B-7821-4F19-EA8E4128B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Rhestr 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4AD79-D1C6-D8D4-53D9-9836DDAC5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BBC (2021) </a:t>
            </a:r>
            <a:r>
              <a:rPr lang="en-US" sz="1800">
                <a:solidFill>
                  <a:srgbClr val="141414"/>
                </a:solidFill>
              </a:rPr>
              <a:t>Wales 'has highest child poverty rates in UK' says Save The Children.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2"/>
              </a:rPr>
              <a:t>Wales 'has highest child poverty rates in UK' says Save The Children - BBC News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/>
          </a:p>
          <a:p>
            <a:r>
              <a:rPr lang="en-US" sz="1800" err="1">
                <a:solidFill>
                  <a:srgbClr val="141414"/>
                </a:solidFill>
              </a:rPr>
              <a:t>Llywodraeth</a:t>
            </a:r>
            <a:r>
              <a:rPr lang="en-US" sz="1800">
                <a:solidFill>
                  <a:srgbClr val="141414"/>
                </a:solidFill>
              </a:rPr>
              <a:t> Cymru (2023) </a:t>
            </a:r>
            <a:r>
              <a:rPr lang="en-US" sz="1800">
                <a:solidFill>
                  <a:srgbClr val="141414"/>
                </a:solidFill>
                <a:latin typeface="Avenir Next LT Pro Light"/>
                <a:cs typeface="Arial"/>
              </a:rPr>
              <a:t>Poverty and deprivation (National Survey for Wales): April 2021 to March 2022. Available 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3"/>
              </a:rPr>
              <a:t>Poverty and deprivation (National Survey for Wales): April 2021 to March 2022 | GOV.WALES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141414"/>
              </a:solidFill>
              <a:latin typeface="Avenir Next LT Pro Light"/>
            </a:endParaRPr>
          </a:p>
          <a:p>
            <a:r>
              <a:rPr lang="en-US" sz="1800">
                <a:solidFill>
                  <a:srgbClr val="141414"/>
                </a:solidFill>
              </a:rPr>
              <a:t>Senedd (2022) Childhood Obesity. Available at: 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  <a:hlinkClick r:id="rId4"/>
              </a:rPr>
              <a:t>child_obesity_booklet-English.pdf (senedd.wales)</a:t>
            </a:r>
            <a:r>
              <a:rPr lang="en-US" sz="1800">
                <a:solidFill>
                  <a:srgbClr val="141414"/>
                </a:solidFill>
                <a:ea typeface="+mj-lt"/>
                <a:cs typeface="+mj-lt"/>
              </a:rPr>
              <a:t> Accessed: 5th of May 2024. </a:t>
            </a:r>
            <a:endParaRPr lang="en-US" sz="1800">
              <a:solidFill>
                <a:srgbClr val="141414"/>
              </a:solidFill>
            </a:endParaRPr>
          </a:p>
          <a:p>
            <a:r>
              <a:rPr lang="en-US" sz="1800">
                <a:solidFill>
                  <a:srgbClr val="141414"/>
                </a:solidFill>
              </a:rPr>
              <a:t>CDC (2022) </a:t>
            </a:r>
            <a:r>
              <a:rPr lang="en-US" sz="1800">
                <a:solidFill>
                  <a:srgbClr val="222222"/>
                </a:solidFill>
              </a:rPr>
              <a:t>Classroom Physical Activity. Available at: 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  <a:hlinkClick r:id="rId5"/>
              </a:rPr>
              <a:t>Classroom Physical Activity | Physical Activity | Healthy Schools | CDC</a:t>
            </a:r>
            <a:r>
              <a:rPr lang="en-US" sz="1800">
                <a:solidFill>
                  <a:srgbClr val="222222"/>
                </a:solidFill>
                <a:ea typeface="+mj-lt"/>
                <a:cs typeface="+mj-lt"/>
              </a:rPr>
              <a:t> Accessed: 5th of May 2024.</a:t>
            </a:r>
            <a:endParaRPr lang="en-US" sz="1800">
              <a:solidFill>
                <a:srgbClr val="222222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>
              <a:solidFill>
                <a:srgbClr val="141414"/>
              </a:solidFill>
            </a:endParaRP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E1561-537D-253A-CC75-DA18B8644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CB04-A30E-44BA-9EB6-3271FBC79952}" type="datetime1"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FAFF6-F2C1-28E2-FADB-68EEC9DBB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70C23-6AB6-4537-60F4-AE7ED9948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477056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VeniceBeachVTI</vt:lpstr>
      <vt:lpstr>Asesiad 2: cyflwyniad grŵp gyda deunydd ategol</vt:lpstr>
      <vt:lpstr>Pwy i ni? </vt:lpstr>
      <vt:lpstr>Y rhwystrau I cyfranogiad</vt:lpstr>
      <vt:lpstr>Profiadau</vt:lpstr>
      <vt:lpstr>Ymchwil  tlodi yn Nghymru</vt:lpstr>
      <vt:lpstr>Ymchwil  addysg gorfforol</vt:lpstr>
      <vt:lpstr>Ymchwil  gordewdra plant </vt:lpstr>
      <vt:lpstr>Y ffocws ni </vt:lpstr>
      <vt:lpstr>Drafft or syniad </vt:lpstr>
      <vt:lpstr>BARN Y CYHOEDD </vt:lpstr>
      <vt:lpstr>Barn y cyhoedd </vt:lpstr>
      <vt:lpstr>Y syniad terfynol (ystafell newid)</vt:lpstr>
      <vt:lpstr>Rhan dau or syniad (y ystafell ymolchi)</vt:lpstr>
      <vt:lpstr>Unrhyw cwestinau? </vt:lpstr>
      <vt:lpstr>Cynnwys</vt:lpstr>
      <vt:lpstr>Rhestr cyfeirnodi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</cp:revision>
  <dcterms:created xsi:type="dcterms:W3CDTF">2024-04-26T14:48:54Z</dcterms:created>
  <dcterms:modified xsi:type="dcterms:W3CDTF">2024-05-10T10:59:59Z</dcterms:modified>
</cp:coreProperties>
</file>