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303" r:id="rId2"/>
    <p:sldId id="573" r:id="rId3"/>
    <p:sldId id="606" r:id="rId4"/>
    <p:sldId id="639" r:id="rId5"/>
    <p:sldId id="630" r:id="rId6"/>
    <p:sldId id="631" r:id="rId7"/>
    <p:sldId id="635" r:id="rId8"/>
    <p:sldId id="632" r:id="rId9"/>
    <p:sldId id="633" r:id="rId10"/>
    <p:sldId id="634" r:id="rId11"/>
    <p:sldId id="636" r:id="rId12"/>
    <p:sldId id="637" r:id="rId13"/>
    <p:sldId id="638" r:id="rId14"/>
    <p:sldId id="575" r:id="rId15"/>
    <p:sldId id="629" r:id="rId16"/>
    <p:sldId id="41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2C8715-E5A0-4D11-A23D-A7C3A6FE7C73}" v="10" dt="2025-10-22T14:02:31.9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52110" autoAdjust="0"/>
  </p:normalViewPr>
  <p:slideViewPr>
    <p:cSldViewPr snapToGrid="0">
      <p:cViewPr varScale="1">
        <p:scale>
          <a:sx n="58" d="100"/>
          <a:sy n="58" d="100"/>
        </p:scale>
        <p:origin x="25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0-23T11:30:23.913" v="5044" actId="20577"/>
      <pc:docMkLst>
        <pc:docMk/>
      </pc:docMkLst>
      <pc:sldChg chg="modSp mod">
        <pc:chgData name="Rhiannon Akers" userId="fb3c9d12-5c8c-42d7-8dc7-d872d7a3d202" providerId="ADAL" clId="{80AABDCA-A693-4F09-99FD-F26609E442FC}" dt="2025-10-22T13:55:16.593" v="5" actId="20577"/>
        <pc:sldMkLst>
          <pc:docMk/>
          <pc:sldMk cId="3193330590" sldId="303"/>
        </pc:sldMkLst>
        <pc:spChg chg="mod">
          <ac:chgData name="Rhiannon Akers" userId="fb3c9d12-5c8c-42d7-8dc7-d872d7a3d202" providerId="ADAL" clId="{80AABDCA-A693-4F09-99FD-F26609E442FC}" dt="2025-10-22T13:55:16.593" v="5" actId="20577"/>
          <ac:spMkLst>
            <pc:docMk/>
            <pc:sldMk cId="3193330590" sldId="303"/>
            <ac:spMk id="5" creationId="{00000000-0000-0000-0000-000000000000}"/>
          </ac:spMkLst>
        </pc:spChg>
      </pc:sldChg>
      <pc:sldChg chg="add">
        <pc:chgData name="Rhiannon Akers" userId="fb3c9d12-5c8c-42d7-8dc7-d872d7a3d202" providerId="ADAL" clId="{80AABDCA-A693-4F09-99FD-F26609E442FC}" dt="2025-10-22T14:02:31.971" v="202"/>
        <pc:sldMkLst>
          <pc:docMk/>
          <pc:sldMk cId="149248925" sldId="417"/>
        </pc:sldMkLst>
      </pc:sldChg>
      <pc:sldChg chg="modSp mod">
        <pc:chgData name="Rhiannon Akers" userId="fb3c9d12-5c8c-42d7-8dc7-d872d7a3d202" providerId="ADAL" clId="{80AABDCA-A693-4F09-99FD-F26609E442FC}" dt="2025-10-23T10:07:15.190" v="4937" actId="20577"/>
        <pc:sldMkLst>
          <pc:docMk/>
          <pc:sldMk cId="3332307127" sldId="575"/>
        </pc:sldMkLst>
        <pc:spChg chg="mod">
          <ac:chgData name="Rhiannon Akers" userId="fb3c9d12-5c8c-42d7-8dc7-d872d7a3d202" providerId="ADAL" clId="{80AABDCA-A693-4F09-99FD-F26609E442FC}" dt="2025-10-23T10:07:15.190" v="4937" actId="20577"/>
          <ac:spMkLst>
            <pc:docMk/>
            <pc:sldMk cId="3332307127" sldId="575"/>
            <ac:spMk id="3" creationId="{9EEE1EB3-F34D-B201-4835-1496A874A965}"/>
          </ac:spMkLst>
        </pc:spChg>
      </pc:sldChg>
      <pc:sldChg chg="del">
        <pc:chgData name="Rhiannon Akers" userId="fb3c9d12-5c8c-42d7-8dc7-d872d7a3d202" providerId="ADAL" clId="{80AABDCA-A693-4F09-99FD-F26609E442FC}" dt="2025-10-22T13:56:15.540" v="66" actId="47"/>
        <pc:sldMkLst>
          <pc:docMk/>
          <pc:sldMk cId="466366787" sldId="579"/>
        </pc:sldMkLst>
      </pc:sldChg>
      <pc:sldChg chg="modSp mod">
        <pc:chgData name="Rhiannon Akers" userId="fb3c9d12-5c8c-42d7-8dc7-d872d7a3d202" providerId="ADAL" clId="{80AABDCA-A693-4F09-99FD-F26609E442FC}" dt="2025-10-23T10:10:38.401" v="5026" actId="20577"/>
        <pc:sldMkLst>
          <pc:docMk/>
          <pc:sldMk cId="283635307" sldId="606"/>
        </pc:sldMkLst>
        <pc:spChg chg="mod">
          <ac:chgData name="Rhiannon Akers" userId="fb3c9d12-5c8c-42d7-8dc7-d872d7a3d202" providerId="ADAL" clId="{80AABDCA-A693-4F09-99FD-F26609E442FC}" dt="2025-10-23T10:10:38.401" v="5026" actId="20577"/>
          <ac:spMkLst>
            <pc:docMk/>
            <pc:sldMk cId="283635307" sldId="606"/>
            <ac:spMk id="3" creationId="{BE41B71F-8ABB-3445-BF91-AB74332A8C76}"/>
          </ac:spMkLst>
        </pc:spChg>
      </pc:sldChg>
      <pc:sldChg chg="del">
        <pc:chgData name="Rhiannon Akers" userId="fb3c9d12-5c8c-42d7-8dc7-d872d7a3d202" providerId="ADAL" clId="{80AABDCA-A693-4F09-99FD-F26609E442FC}" dt="2025-10-22T13:56:16.167" v="67" actId="47"/>
        <pc:sldMkLst>
          <pc:docMk/>
          <pc:sldMk cId="2592691995" sldId="619"/>
        </pc:sldMkLst>
      </pc:sldChg>
      <pc:sldChg chg="del">
        <pc:chgData name="Rhiannon Akers" userId="fb3c9d12-5c8c-42d7-8dc7-d872d7a3d202" providerId="ADAL" clId="{80AABDCA-A693-4F09-99FD-F26609E442FC}" dt="2025-10-22T13:56:16.542" v="68" actId="47"/>
        <pc:sldMkLst>
          <pc:docMk/>
          <pc:sldMk cId="407226246" sldId="620"/>
        </pc:sldMkLst>
      </pc:sldChg>
      <pc:sldChg chg="del">
        <pc:chgData name="Rhiannon Akers" userId="fb3c9d12-5c8c-42d7-8dc7-d872d7a3d202" providerId="ADAL" clId="{80AABDCA-A693-4F09-99FD-F26609E442FC}" dt="2025-10-22T13:56:16.929" v="69" actId="47"/>
        <pc:sldMkLst>
          <pc:docMk/>
          <pc:sldMk cId="3687210991" sldId="621"/>
        </pc:sldMkLst>
      </pc:sldChg>
      <pc:sldChg chg="del">
        <pc:chgData name="Rhiannon Akers" userId="fb3c9d12-5c8c-42d7-8dc7-d872d7a3d202" providerId="ADAL" clId="{80AABDCA-A693-4F09-99FD-F26609E442FC}" dt="2025-10-22T13:56:17.334" v="70" actId="47"/>
        <pc:sldMkLst>
          <pc:docMk/>
          <pc:sldMk cId="1212793857" sldId="622"/>
        </pc:sldMkLst>
      </pc:sldChg>
      <pc:sldChg chg="del">
        <pc:chgData name="Rhiannon Akers" userId="fb3c9d12-5c8c-42d7-8dc7-d872d7a3d202" providerId="ADAL" clId="{80AABDCA-A693-4F09-99FD-F26609E442FC}" dt="2025-10-22T13:56:17.817" v="71" actId="47"/>
        <pc:sldMkLst>
          <pc:docMk/>
          <pc:sldMk cId="111777841" sldId="623"/>
        </pc:sldMkLst>
      </pc:sldChg>
      <pc:sldChg chg="del">
        <pc:chgData name="Rhiannon Akers" userId="fb3c9d12-5c8c-42d7-8dc7-d872d7a3d202" providerId="ADAL" clId="{80AABDCA-A693-4F09-99FD-F26609E442FC}" dt="2025-10-22T13:56:18.639" v="72" actId="47"/>
        <pc:sldMkLst>
          <pc:docMk/>
          <pc:sldMk cId="1677173785" sldId="624"/>
        </pc:sldMkLst>
      </pc:sldChg>
      <pc:sldChg chg="del">
        <pc:chgData name="Rhiannon Akers" userId="fb3c9d12-5c8c-42d7-8dc7-d872d7a3d202" providerId="ADAL" clId="{80AABDCA-A693-4F09-99FD-F26609E442FC}" dt="2025-10-22T13:56:19.258" v="73" actId="47"/>
        <pc:sldMkLst>
          <pc:docMk/>
          <pc:sldMk cId="2428259102" sldId="627"/>
        </pc:sldMkLst>
      </pc:sldChg>
      <pc:sldChg chg="del">
        <pc:chgData name="Rhiannon Akers" userId="fb3c9d12-5c8c-42d7-8dc7-d872d7a3d202" providerId="ADAL" clId="{80AABDCA-A693-4F09-99FD-F26609E442FC}" dt="2025-10-22T13:56:19.875" v="74" actId="47"/>
        <pc:sldMkLst>
          <pc:docMk/>
          <pc:sldMk cId="1766069287" sldId="628"/>
        </pc:sldMkLst>
      </pc:sldChg>
      <pc:sldChg chg="modNotesTx">
        <pc:chgData name="Rhiannon Akers" userId="fb3c9d12-5c8c-42d7-8dc7-d872d7a3d202" providerId="ADAL" clId="{80AABDCA-A693-4F09-99FD-F26609E442FC}" dt="2025-10-22T14:03:01.606" v="286" actId="20577"/>
        <pc:sldMkLst>
          <pc:docMk/>
          <pc:sldMk cId="1521303097" sldId="629"/>
        </pc:sldMkLst>
      </pc:sldChg>
      <pc:sldChg chg="modSp new mod">
        <pc:chgData name="Rhiannon Akers" userId="fb3c9d12-5c8c-42d7-8dc7-d872d7a3d202" providerId="ADAL" clId="{80AABDCA-A693-4F09-99FD-F26609E442FC}" dt="2025-10-23T09:37:27.070" v="939" actId="20577"/>
        <pc:sldMkLst>
          <pc:docMk/>
          <pc:sldMk cId="3677491010" sldId="630"/>
        </pc:sldMkLst>
        <pc:spChg chg="mod">
          <ac:chgData name="Rhiannon Akers" userId="fb3c9d12-5c8c-42d7-8dc7-d872d7a3d202" providerId="ADAL" clId="{80AABDCA-A693-4F09-99FD-F26609E442FC}" dt="2025-10-22T13:57:43.170" v="121" actId="20577"/>
          <ac:spMkLst>
            <pc:docMk/>
            <pc:sldMk cId="3677491010" sldId="630"/>
            <ac:spMk id="2" creationId="{5EE4CE57-837D-B659-7C61-6695ACB72D37}"/>
          </ac:spMkLst>
        </pc:spChg>
        <pc:spChg chg="mod">
          <ac:chgData name="Rhiannon Akers" userId="fb3c9d12-5c8c-42d7-8dc7-d872d7a3d202" providerId="ADAL" clId="{80AABDCA-A693-4F09-99FD-F26609E442FC}" dt="2025-10-23T09:37:27.070" v="939" actId="20577"/>
          <ac:spMkLst>
            <pc:docMk/>
            <pc:sldMk cId="3677491010" sldId="630"/>
            <ac:spMk id="3" creationId="{E1309651-F0D8-B786-4E5A-1F25F77E683C}"/>
          </ac:spMkLst>
        </pc:spChg>
      </pc:sldChg>
      <pc:sldChg chg="modSp new mod">
        <pc:chgData name="Rhiannon Akers" userId="fb3c9d12-5c8c-42d7-8dc7-d872d7a3d202" providerId="ADAL" clId="{80AABDCA-A693-4F09-99FD-F26609E442FC}" dt="2025-10-23T11:30:05.597" v="5027" actId="6549"/>
        <pc:sldMkLst>
          <pc:docMk/>
          <pc:sldMk cId="3537218367" sldId="631"/>
        </pc:sldMkLst>
        <pc:spChg chg="mod">
          <ac:chgData name="Rhiannon Akers" userId="fb3c9d12-5c8c-42d7-8dc7-d872d7a3d202" providerId="ADAL" clId="{80AABDCA-A693-4F09-99FD-F26609E442FC}" dt="2025-10-22T13:58:09.499" v="130" actId="20577"/>
          <ac:spMkLst>
            <pc:docMk/>
            <pc:sldMk cId="3537218367" sldId="631"/>
            <ac:spMk id="2" creationId="{31BA7A1D-A2A1-46EA-60D9-A09FB0D2B02C}"/>
          </ac:spMkLst>
        </pc:spChg>
        <pc:spChg chg="mod">
          <ac:chgData name="Rhiannon Akers" userId="fb3c9d12-5c8c-42d7-8dc7-d872d7a3d202" providerId="ADAL" clId="{80AABDCA-A693-4F09-99FD-F26609E442FC}" dt="2025-10-23T11:30:05.597" v="5027" actId="6549"/>
          <ac:spMkLst>
            <pc:docMk/>
            <pc:sldMk cId="3537218367" sldId="631"/>
            <ac:spMk id="3" creationId="{06C07A03-AB19-3A5A-4CB1-63861BED0BCD}"/>
          </ac:spMkLst>
        </pc:spChg>
      </pc:sldChg>
      <pc:sldChg chg="modSp new mod">
        <pc:chgData name="Rhiannon Akers" userId="fb3c9d12-5c8c-42d7-8dc7-d872d7a3d202" providerId="ADAL" clId="{80AABDCA-A693-4F09-99FD-F26609E442FC}" dt="2025-10-23T11:30:23.913" v="5044" actId="20577"/>
        <pc:sldMkLst>
          <pc:docMk/>
          <pc:sldMk cId="1962217311" sldId="632"/>
        </pc:sldMkLst>
        <pc:spChg chg="mod">
          <ac:chgData name="Rhiannon Akers" userId="fb3c9d12-5c8c-42d7-8dc7-d872d7a3d202" providerId="ADAL" clId="{80AABDCA-A693-4F09-99FD-F26609E442FC}" dt="2025-10-22T13:59:12.404" v="152" actId="404"/>
          <ac:spMkLst>
            <pc:docMk/>
            <pc:sldMk cId="1962217311" sldId="632"/>
            <ac:spMk id="2" creationId="{A7A31A0F-AA3E-D219-0713-E5D5BFFACFD9}"/>
          </ac:spMkLst>
        </pc:spChg>
        <pc:spChg chg="mod">
          <ac:chgData name="Rhiannon Akers" userId="fb3c9d12-5c8c-42d7-8dc7-d872d7a3d202" providerId="ADAL" clId="{80AABDCA-A693-4F09-99FD-F26609E442FC}" dt="2025-10-23T11:30:23.913" v="5044" actId="20577"/>
          <ac:spMkLst>
            <pc:docMk/>
            <pc:sldMk cId="1962217311" sldId="632"/>
            <ac:spMk id="3" creationId="{E18323C5-F9FA-83A0-3818-F7603D21D325}"/>
          </ac:spMkLst>
        </pc:spChg>
      </pc:sldChg>
      <pc:sldChg chg="modSp new mod">
        <pc:chgData name="Rhiannon Akers" userId="fb3c9d12-5c8c-42d7-8dc7-d872d7a3d202" providerId="ADAL" clId="{80AABDCA-A693-4F09-99FD-F26609E442FC}" dt="2025-10-23T09:53:26.860" v="3057" actId="20577"/>
        <pc:sldMkLst>
          <pc:docMk/>
          <pc:sldMk cId="72495527" sldId="633"/>
        </pc:sldMkLst>
        <pc:spChg chg="mod">
          <ac:chgData name="Rhiannon Akers" userId="fb3c9d12-5c8c-42d7-8dc7-d872d7a3d202" providerId="ADAL" clId="{80AABDCA-A693-4F09-99FD-F26609E442FC}" dt="2025-10-22T13:59:30.710" v="157" actId="404"/>
          <ac:spMkLst>
            <pc:docMk/>
            <pc:sldMk cId="72495527" sldId="633"/>
            <ac:spMk id="2" creationId="{E417E51D-6F92-B81D-3BC3-600A9EC77189}"/>
          </ac:spMkLst>
        </pc:spChg>
        <pc:spChg chg="mod">
          <ac:chgData name="Rhiannon Akers" userId="fb3c9d12-5c8c-42d7-8dc7-d872d7a3d202" providerId="ADAL" clId="{80AABDCA-A693-4F09-99FD-F26609E442FC}" dt="2025-10-23T09:53:26.860" v="3057" actId="20577"/>
          <ac:spMkLst>
            <pc:docMk/>
            <pc:sldMk cId="72495527" sldId="633"/>
            <ac:spMk id="3" creationId="{B6A3DF08-5667-1814-46C1-0E204EAF8882}"/>
          </ac:spMkLst>
        </pc:spChg>
      </pc:sldChg>
      <pc:sldChg chg="modSp new mod">
        <pc:chgData name="Rhiannon Akers" userId="fb3c9d12-5c8c-42d7-8dc7-d872d7a3d202" providerId="ADAL" clId="{80AABDCA-A693-4F09-99FD-F26609E442FC}" dt="2025-10-23T09:57:23.403" v="3590" actId="20577"/>
        <pc:sldMkLst>
          <pc:docMk/>
          <pc:sldMk cId="1011204929" sldId="634"/>
        </pc:sldMkLst>
        <pc:spChg chg="mod">
          <ac:chgData name="Rhiannon Akers" userId="fb3c9d12-5c8c-42d7-8dc7-d872d7a3d202" providerId="ADAL" clId="{80AABDCA-A693-4F09-99FD-F26609E442FC}" dt="2025-10-22T13:59:53.952" v="162" actId="404"/>
          <ac:spMkLst>
            <pc:docMk/>
            <pc:sldMk cId="1011204929" sldId="634"/>
            <ac:spMk id="2" creationId="{29177116-1CAA-3A91-FDC0-CE70A1E7D616}"/>
          </ac:spMkLst>
        </pc:spChg>
        <pc:spChg chg="mod">
          <ac:chgData name="Rhiannon Akers" userId="fb3c9d12-5c8c-42d7-8dc7-d872d7a3d202" providerId="ADAL" clId="{80AABDCA-A693-4F09-99FD-F26609E442FC}" dt="2025-10-23T09:57:23.403" v="3590" actId="20577"/>
          <ac:spMkLst>
            <pc:docMk/>
            <pc:sldMk cId="1011204929" sldId="634"/>
            <ac:spMk id="3" creationId="{8485D6A9-8143-1ECE-DD31-91344D776A06}"/>
          </ac:spMkLst>
        </pc:spChg>
      </pc:sldChg>
      <pc:sldChg chg="modSp new mod ord">
        <pc:chgData name="Rhiannon Akers" userId="fb3c9d12-5c8c-42d7-8dc7-d872d7a3d202" providerId="ADAL" clId="{80AABDCA-A693-4F09-99FD-F26609E442FC}" dt="2025-10-23T09:46:43.032" v="2176" actId="5793"/>
        <pc:sldMkLst>
          <pc:docMk/>
          <pc:sldMk cId="3167105890" sldId="635"/>
        </pc:sldMkLst>
        <pc:spChg chg="mod">
          <ac:chgData name="Rhiannon Akers" userId="fb3c9d12-5c8c-42d7-8dc7-d872d7a3d202" providerId="ADAL" clId="{80AABDCA-A693-4F09-99FD-F26609E442FC}" dt="2025-10-22T13:58:50.423" v="144" actId="20577"/>
          <ac:spMkLst>
            <pc:docMk/>
            <pc:sldMk cId="3167105890" sldId="635"/>
            <ac:spMk id="2" creationId="{1B88AC80-F644-9FBF-76B4-08A173A880DC}"/>
          </ac:spMkLst>
        </pc:spChg>
        <pc:spChg chg="mod">
          <ac:chgData name="Rhiannon Akers" userId="fb3c9d12-5c8c-42d7-8dc7-d872d7a3d202" providerId="ADAL" clId="{80AABDCA-A693-4F09-99FD-F26609E442FC}" dt="2025-10-23T09:46:43.032" v="2176" actId="5793"/>
          <ac:spMkLst>
            <pc:docMk/>
            <pc:sldMk cId="3167105890" sldId="635"/>
            <ac:spMk id="3" creationId="{39CC29F3-288D-9C5B-F0AB-ECBD402BECC6}"/>
          </ac:spMkLst>
        </pc:spChg>
      </pc:sldChg>
      <pc:sldChg chg="modSp new mod">
        <pc:chgData name="Rhiannon Akers" userId="fb3c9d12-5c8c-42d7-8dc7-d872d7a3d202" providerId="ADAL" clId="{80AABDCA-A693-4F09-99FD-F26609E442FC}" dt="2025-10-23T10:01:27.748" v="4184" actId="20577"/>
        <pc:sldMkLst>
          <pc:docMk/>
          <pc:sldMk cId="1652536158" sldId="636"/>
        </pc:sldMkLst>
        <pc:spChg chg="mod">
          <ac:chgData name="Rhiannon Akers" userId="fb3c9d12-5c8c-42d7-8dc7-d872d7a3d202" providerId="ADAL" clId="{80AABDCA-A693-4F09-99FD-F26609E442FC}" dt="2025-10-22T14:00:13.468" v="166" actId="404"/>
          <ac:spMkLst>
            <pc:docMk/>
            <pc:sldMk cId="1652536158" sldId="636"/>
            <ac:spMk id="2" creationId="{899CD92C-1ED1-B7D7-0ED6-35A10F0FC9D4}"/>
          </ac:spMkLst>
        </pc:spChg>
        <pc:spChg chg="mod">
          <ac:chgData name="Rhiannon Akers" userId="fb3c9d12-5c8c-42d7-8dc7-d872d7a3d202" providerId="ADAL" clId="{80AABDCA-A693-4F09-99FD-F26609E442FC}" dt="2025-10-23T10:01:27.748" v="4184" actId="20577"/>
          <ac:spMkLst>
            <pc:docMk/>
            <pc:sldMk cId="1652536158" sldId="636"/>
            <ac:spMk id="3" creationId="{F6228D30-3101-F868-3C53-133FFAAD5409}"/>
          </ac:spMkLst>
        </pc:spChg>
      </pc:sldChg>
      <pc:sldChg chg="modSp new mod">
        <pc:chgData name="Rhiannon Akers" userId="fb3c9d12-5c8c-42d7-8dc7-d872d7a3d202" providerId="ADAL" clId="{80AABDCA-A693-4F09-99FD-F26609E442FC}" dt="2025-10-23T10:03:17.277" v="4472" actId="5793"/>
        <pc:sldMkLst>
          <pc:docMk/>
          <pc:sldMk cId="1327905196" sldId="637"/>
        </pc:sldMkLst>
        <pc:spChg chg="mod">
          <ac:chgData name="Rhiannon Akers" userId="fb3c9d12-5c8c-42d7-8dc7-d872d7a3d202" providerId="ADAL" clId="{80AABDCA-A693-4F09-99FD-F26609E442FC}" dt="2025-10-22T14:00:31.909" v="171" actId="404"/>
          <ac:spMkLst>
            <pc:docMk/>
            <pc:sldMk cId="1327905196" sldId="637"/>
            <ac:spMk id="2" creationId="{1155CBB7-426C-9C48-4D7B-660674B74ACF}"/>
          </ac:spMkLst>
        </pc:spChg>
        <pc:spChg chg="mod">
          <ac:chgData name="Rhiannon Akers" userId="fb3c9d12-5c8c-42d7-8dc7-d872d7a3d202" providerId="ADAL" clId="{80AABDCA-A693-4F09-99FD-F26609E442FC}" dt="2025-10-23T10:03:17.277" v="4472" actId="5793"/>
          <ac:spMkLst>
            <pc:docMk/>
            <pc:sldMk cId="1327905196" sldId="637"/>
            <ac:spMk id="3" creationId="{FFC3B69B-B8F6-66D4-6995-4C8AFA8A4A38}"/>
          </ac:spMkLst>
        </pc:spChg>
      </pc:sldChg>
      <pc:sldChg chg="modSp new mod">
        <pc:chgData name="Rhiannon Akers" userId="fb3c9d12-5c8c-42d7-8dc7-d872d7a3d202" providerId="ADAL" clId="{80AABDCA-A693-4F09-99FD-F26609E442FC}" dt="2025-10-23T10:06:05.229" v="4851" actId="27636"/>
        <pc:sldMkLst>
          <pc:docMk/>
          <pc:sldMk cId="2499764681" sldId="638"/>
        </pc:sldMkLst>
        <pc:spChg chg="mod">
          <ac:chgData name="Rhiannon Akers" userId="fb3c9d12-5c8c-42d7-8dc7-d872d7a3d202" providerId="ADAL" clId="{80AABDCA-A693-4F09-99FD-F26609E442FC}" dt="2025-10-22T14:00:51.308" v="175" actId="404"/>
          <ac:spMkLst>
            <pc:docMk/>
            <pc:sldMk cId="2499764681" sldId="638"/>
            <ac:spMk id="2" creationId="{047DF77D-8E09-9018-599D-C63D8AD41513}"/>
          </ac:spMkLst>
        </pc:spChg>
        <pc:spChg chg="mod">
          <ac:chgData name="Rhiannon Akers" userId="fb3c9d12-5c8c-42d7-8dc7-d872d7a3d202" providerId="ADAL" clId="{80AABDCA-A693-4F09-99FD-F26609E442FC}" dt="2025-10-23T10:06:05.229" v="4851" actId="27636"/>
          <ac:spMkLst>
            <pc:docMk/>
            <pc:sldMk cId="2499764681" sldId="638"/>
            <ac:spMk id="3" creationId="{CA2715C2-4C6C-F510-B7FC-CD1DB2DF6C98}"/>
          </ac:spMkLst>
        </pc:spChg>
      </pc:sldChg>
      <pc:sldChg chg="addSp delSp modSp new mod">
        <pc:chgData name="Rhiannon Akers" userId="fb3c9d12-5c8c-42d7-8dc7-d872d7a3d202" providerId="ADAL" clId="{80AABDCA-A693-4F09-99FD-F26609E442FC}" dt="2025-10-22T14:02:06.610" v="200" actId="1076"/>
        <pc:sldMkLst>
          <pc:docMk/>
          <pc:sldMk cId="3713321304" sldId="639"/>
        </pc:sldMkLst>
        <pc:spChg chg="mod">
          <ac:chgData name="Rhiannon Akers" userId="fb3c9d12-5c8c-42d7-8dc7-d872d7a3d202" providerId="ADAL" clId="{80AABDCA-A693-4F09-99FD-F26609E442FC}" dt="2025-10-22T14:02:01.315" v="198" actId="26606"/>
          <ac:spMkLst>
            <pc:docMk/>
            <pc:sldMk cId="3713321304" sldId="639"/>
            <ac:spMk id="2" creationId="{1B3BF860-AFC9-8F2F-4A98-D6F16FB3130D}"/>
          </ac:spMkLst>
        </pc:spChg>
        <pc:spChg chg="del">
          <ac:chgData name="Rhiannon Akers" userId="fb3c9d12-5c8c-42d7-8dc7-d872d7a3d202" providerId="ADAL" clId="{80AABDCA-A693-4F09-99FD-F26609E442FC}" dt="2025-10-22T14:01:51.510" v="196" actId="22"/>
          <ac:spMkLst>
            <pc:docMk/>
            <pc:sldMk cId="3713321304" sldId="639"/>
            <ac:spMk id="3" creationId="{53F35AD1-DBB4-8D2F-EDF3-68B4F8FFDC2F}"/>
          </ac:spMkLst>
        </pc:spChg>
        <pc:picChg chg="add mod ord">
          <ac:chgData name="Rhiannon Akers" userId="fb3c9d12-5c8c-42d7-8dc7-d872d7a3d202" providerId="ADAL" clId="{80AABDCA-A693-4F09-99FD-F26609E442FC}" dt="2025-10-22T14:02:06.610" v="200" actId="1076"/>
          <ac:picMkLst>
            <pc:docMk/>
            <pc:sldMk cId="3713321304" sldId="639"/>
            <ac:picMk id="5" creationId="{E0CD3822-81A9-9229-4DF2-D082EB19D5F3}"/>
          </ac:picMkLst>
        </pc:picChg>
      </pc:sldChg>
      <pc:sldChg chg="new del">
        <pc:chgData name="Rhiannon Akers" userId="fb3c9d12-5c8c-42d7-8dc7-d872d7a3d202" providerId="ADAL" clId="{80AABDCA-A693-4F09-99FD-F26609E442FC}" dt="2025-10-22T14:02:33.703" v="203" actId="47"/>
        <pc:sldMkLst>
          <pc:docMk/>
          <pc:sldMk cId="2826166820" sldId="64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30883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4</a:t>
            </a:fld>
            <a:endParaRPr lang="en-GB"/>
          </a:p>
        </p:txBody>
      </p:sp>
    </p:spTree>
    <p:extLst>
      <p:ext uri="{BB962C8B-B14F-4D97-AF65-F5344CB8AC3E}">
        <p14:creationId xmlns:p14="http://schemas.microsoft.com/office/powerpoint/2010/main" val="1316685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5</a:t>
            </a:fld>
            <a:endParaRPr lang="en-GB"/>
          </a:p>
        </p:txBody>
      </p:sp>
    </p:spTree>
    <p:extLst>
      <p:ext uri="{BB962C8B-B14F-4D97-AF65-F5344CB8AC3E}">
        <p14:creationId xmlns:p14="http://schemas.microsoft.com/office/powerpoint/2010/main" val="4021769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6</a:t>
            </a:fld>
            <a:endParaRPr lang="en-GB"/>
          </a:p>
        </p:txBody>
      </p:sp>
    </p:spTree>
    <p:extLst>
      <p:ext uri="{BB962C8B-B14F-4D97-AF65-F5344CB8AC3E}">
        <p14:creationId xmlns:p14="http://schemas.microsoft.com/office/powerpoint/2010/main" val="524540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7</a:t>
            </a:fld>
            <a:endParaRPr lang="en-GB"/>
          </a:p>
        </p:txBody>
      </p:sp>
    </p:spTree>
    <p:extLst>
      <p:ext uri="{BB962C8B-B14F-4D97-AF65-F5344CB8AC3E}">
        <p14:creationId xmlns:p14="http://schemas.microsoft.com/office/powerpoint/2010/main" val="2142869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8</a:t>
            </a:fld>
            <a:endParaRPr lang="en-GB"/>
          </a:p>
        </p:txBody>
      </p:sp>
    </p:spTree>
    <p:extLst>
      <p:ext uri="{BB962C8B-B14F-4D97-AF65-F5344CB8AC3E}">
        <p14:creationId xmlns:p14="http://schemas.microsoft.com/office/powerpoint/2010/main" val="3901600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11</a:t>
            </a:fld>
            <a:endParaRPr lang="en-GB"/>
          </a:p>
        </p:txBody>
      </p:sp>
    </p:spTree>
    <p:extLst>
      <p:ext uri="{BB962C8B-B14F-4D97-AF65-F5344CB8AC3E}">
        <p14:creationId xmlns:p14="http://schemas.microsoft.com/office/powerpoint/2010/main" val="1172146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13</a:t>
            </a:fld>
            <a:endParaRPr lang="en-GB"/>
          </a:p>
        </p:txBody>
      </p:sp>
    </p:spTree>
    <p:extLst>
      <p:ext uri="{BB962C8B-B14F-4D97-AF65-F5344CB8AC3E}">
        <p14:creationId xmlns:p14="http://schemas.microsoft.com/office/powerpoint/2010/main" val="2801387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assignment brief. </a:t>
            </a:r>
          </a:p>
        </p:txBody>
      </p:sp>
      <p:sp>
        <p:nvSpPr>
          <p:cNvPr id="4" name="Slide Number Placeholder 3"/>
          <p:cNvSpPr>
            <a:spLocks noGrp="1"/>
          </p:cNvSpPr>
          <p:nvPr>
            <p:ph type="sldNum" sz="quarter" idx="5"/>
          </p:nvPr>
        </p:nvSpPr>
        <p:spPr/>
        <p:txBody>
          <a:bodyPr/>
          <a:lstStyle/>
          <a:p>
            <a:fld id="{A7F9036A-81BF-4A79-8082-E6C881DDE62F}" type="slidenum">
              <a:rPr lang="en-GB" smtClean="0"/>
              <a:t>14</a:t>
            </a:fld>
            <a:endParaRPr lang="en-GB"/>
          </a:p>
        </p:txBody>
      </p:sp>
    </p:spTree>
    <p:extLst>
      <p:ext uri="{BB962C8B-B14F-4D97-AF65-F5344CB8AC3E}">
        <p14:creationId xmlns:p14="http://schemas.microsoft.com/office/powerpoint/2010/main" val="2180404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a:t>
            </a:r>
          </a:p>
          <a:p>
            <a:r>
              <a:rPr lang="en-GB" dirty="0"/>
              <a:t>Similarity Score example</a:t>
            </a:r>
          </a:p>
          <a:p>
            <a:r>
              <a:rPr lang="en-GB" dirty="0"/>
              <a:t>Assignment brief</a:t>
            </a:r>
          </a:p>
          <a:p>
            <a:r>
              <a:rPr lang="en-GB" dirty="0"/>
              <a:t>Word documents</a:t>
            </a:r>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2177479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29048836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fontScale="70000" lnSpcReduction="20000"/>
          </a:bodyPr>
          <a:lstStyle/>
          <a:p>
            <a:r>
              <a:rPr lang="en-GB" sz="4000" b="1" dirty="0">
                <a:solidFill>
                  <a:schemeClr val="bg1"/>
                </a:solidFill>
              </a:rPr>
              <a:t>Business, Culture and Change in Context (3CO03)</a:t>
            </a:r>
          </a:p>
          <a:p>
            <a:endParaRPr lang="en-GB" sz="4000" b="1" dirty="0">
              <a:solidFill>
                <a:schemeClr val="bg1"/>
              </a:solidFill>
            </a:endParaRPr>
          </a:p>
          <a:p>
            <a:r>
              <a:rPr lang="en-GB" sz="4000" b="1" dirty="0">
                <a:solidFill>
                  <a:schemeClr val="bg1"/>
                </a:solidFill>
              </a:rPr>
              <a:t>Rhiannon Akers - October 2025</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a:bodyPr>
          <a:lstStyle/>
          <a:p>
            <a:pPr marL="0" indent="0">
              <a:buNone/>
            </a:pPr>
            <a:r>
              <a:rPr lang="en-GB" dirty="0"/>
              <a:t>1. Understand the business environment in which the people profession operates, including the key issues that affect it.</a:t>
            </a:r>
          </a:p>
          <a:p>
            <a:pPr marL="0" indent="0">
              <a:buNone/>
            </a:pPr>
            <a:r>
              <a:rPr lang="en-GB" dirty="0"/>
              <a:t>2. Understand how people’s behaviour in the workplace affects and shapes culture.</a:t>
            </a:r>
          </a:p>
          <a:p>
            <a:pPr marL="0" indent="0">
              <a:buNone/>
            </a:pPr>
            <a:r>
              <a:rPr lang="en-GB" dirty="0"/>
              <a:t>3. Understand the importance of effective management of change.</a:t>
            </a:r>
          </a:p>
        </p:txBody>
      </p:sp>
    </p:spTree>
    <p:extLst>
      <p:ext uri="{BB962C8B-B14F-4D97-AF65-F5344CB8AC3E}">
        <p14:creationId xmlns:p14="http://schemas.microsoft.com/office/powerpoint/2010/main" val="2587605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a:bodyPr>
          <a:lstStyle/>
          <a:p>
            <a:r>
              <a:rPr lang="en-US" dirty="0"/>
              <a:t>Key dates for </a:t>
            </a:r>
            <a:r>
              <a:rPr lang="en-US"/>
              <a:t>the module</a:t>
            </a:r>
            <a:endParaRPr lang="en-US" dirty="0"/>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1201783" y="1600202"/>
            <a:ext cx="9466217" cy="3628999"/>
          </a:xfrm>
        </p:spPr>
        <p:txBody>
          <a:bodyPr>
            <a:normAutofit lnSpcReduction="10000"/>
          </a:bodyPr>
          <a:lstStyle/>
          <a:p>
            <a:r>
              <a:rPr lang="en-GB" dirty="0"/>
              <a:t>Deadline for drafts – 11.59pm on Monday 27</a:t>
            </a:r>
            <a:r>
              <a:rPr lang="en-GB" baseline="30000" dirty="0"/>
              <a:t>th</a:t>
            </a:r>
            <a:r>
              <a:rPr lang="en-GB" dirty="0"/>
              <a:t> October 2025 (I can review and provide feedback on 50% of your work).</a:t>
            </a:r>
          </a:p>
          <a:p>
            <a:r>
              <a:rPr lang="en-GB" dirty="0"/>
              <a:t>Deadline for final submission – 11.59pm on Monday 3</a:t>
            </a:r>
            <a:r>
              <a:rPr lang="en-GB" baseline="30000" dirty="0"/>
              <a:t>rd</a:t>
            </a:r>
            <a:r>
              <a:rPr lang="en-GB" dirty="0"/>
              <a:t> November 2025. </a:t>
            </a:r>
          </a:p>
          <a:p>
            <a:r>
              <a:rPr lang="en-GB" dirty="0"/>
              <a:t>Please get in touch if you are unable to meet this deadline for any reason.</a:t>
            </a:r>
          </a:p>
          <a:p>
            <a:endParaRPr lang="en-GB" dirty="0"/>
          </a:p>
          <a:p>
            <a:endParaRPr lang="en-GB" dirty="0"/>
          </a:p>
          <a:p>
            <a:endParaRPr lang="en-US" dirty="0"/>
          </a:p>
        </p:txBody>
      </p:sp>
    </p:spTree>
    <p:extLst>
      <p:ext uri="{BB962C8B-B14F-4D97-AF65-F5344CB8AC3E}">
        <p14:creationId xmlns:p14="http://schemas.microsoft.com/office/powerpoint/2010/main" val="283635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BF860-AFC9-8F2F-4A98-D6F16FB3130D}"/>
              </a:ext>
            </a:extLst>
          </p:cNvPr>
          <p:cNvSpPr>
            <a:spLocks noGrp="1"/>
          </p:cNvSpPr>
          <p:nvPr>
            <p:ph type="title"/>
          </p:nvPr>
        </p:nvSpPr>
        <p:spPr/>
        <p:txBody>
          <a:bodyPr/>
          <a:lstStyle/>
          <a:p>
            <a:r>
              <a:rPr lang="en-GB" dirty="0"/>
              <a:t>Case study reminder</a:t>
            </a:r>
          </a:p>
        </p:txBody>
      </p:sp>
      <p:pic>
        <p:nvPicPr>
          <p:cNvPr id="5" name="Content Placeholder 4">
            <a:extLst>
              <a:ext uri="{FF2B5EF4-FFF2-40B4-BE49-F238E27FC236}">
                <a16:creationId xmlns:a16="http://schemas.microsoft.com/office/drawing/2014/main" id="{E0CD3822-81A9-9229-4DF2-D082EB19D5F3}"/>
              </a:ext>
            </a:extLst>
          </p:cNvPr>
          <p:cNvPicPr>
            <a:picLocks noGrp="1" noChangeAspect="1"/>
          </p:cNvPicPr>
          <p:nvPr>
            <p:ph idx="1"/>
          </p:nvPr>
        </p:nvPicPr>
        <p:blipFill>
          <a:blip r:embed="rId3"/>
          <a:stretch>
            <a:fillRect/>
          </a:stretch>
        </p:blipFill>
        <p:spPr>
          <a:xfrm>
            <a:off x="3560867" y="1320836"/>
            <a:ext cx="5070266" cy="4216327"/>
          </a:xfrm>
          <a:prstGeom prst="rect">
            <a:avLst/>
          </a:prstGeom>
        </p:spPr>
      </p:pic>
    </p:spTree>
    <p:extLst>
      <p:ext uri="{BB962C8B-B14F-4D97-AF65-F5344CB8AC3E}">
        <p14:creationId xmlns:p14="http://schemas.microsoft.com/office/powerpoint/2010/main" val="3713321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CE57-837D-B659-7C61-6695ACB72D37}"/>
              </a:ext>
            </a:extLst>
          </p:cNvPr>
          <p:cNvSpPr>
            <a:spLocks noGrp="1"/>
          </p:cNvSpPr>
          <p:nvPr>
            <p:ph type="title"/>
          </p:nvPr>
        </p:nvSpPr>
        <p:spPr>
          <a:xfrm>
            <a:off x="609600" y="274638"/>
            <a:ext cx="10972800" cy="1143000"/>
          </a:xfrm>
        </p:spPr>
        <p:txBody>
          <a:bodyPr>
            <a:normAutofit fontScale="90000"/>
          </a:bodyPr>
          <a:lstStyle/>
          <a:p>
            <a:br>
              <a:rPr lang="en-GB" sz="3100" b="1" dirty="0"/>
            </a:br>
            <a:r>
              <a:rPr lang="en-GB" sz="3100" b="1" dirty="0"/>
              <a:t>Q1.</a:t>
            </a:r>
            <a:r>
              <a:rPr lang="en-GB" sz="3100" dirty="0"/>
              <a:t> Examine </a:t>
            </a:r>
            <a:r>
              <a:rPr lang="en-GB" sz="3100" b="1" dirty="0"/>
              <a:t>two</a:t>
            </a:r>
            <a:r>
              <a:rPr lang="en-GB" sz="3100" dirty="0"/>
              <a:t> key external factors likely to impact on BPE’s acquisition of </a:t>
            </a:r>
            <a:r>
              <a:rPr lang="en-GB" sz="3100" dirty="0" err="1"/>
              <a:t>Emrosu</a:t>
            </a:r>
            <a:r>
              <a:rPr lang="en-GB" sz="3100" dirty="0"/>
              <a:t>. (AC 1.1)</a:t>
            </a:r>
            <a:br>
              <a:rPr lang="en-GB" dirty="0"/>
            </a:br>
            <a:endParaRPr lang="en-GB" dirty="0"/>
          </a:p>
        </p:txBody>
      </p:sp>
      <p:sp>
        <p:nvSpPr>
          <p:cNvPr id="3" name="Content Placeholder 2">
            <a:extLst>
              <a:ext uri="{FF2B5EF4-FFF2-40B4-BE49-F238E27FC236}">
                <a16:creationId xmlns:a16="http://schemas.microsoft.com/office/drawing/2014/main" id="{E1309651-F0D8-B786-4E5A-1F25F77E683C}"/>
              </a:ext>
            </a:extLst>
          </p:cNvPr>
          <p:cNvSpPr>
            <a:spLocks noGrp="1"/>
          </p:cNvSpPr>
          <p:nvPr>
            <p:ph idx="1"/>
          </p:nvPr>
        </p:nvSpPr>
        <p:spPr/>
        <p:txBody>
          <a:bodyPr>
            <a:normAutofit fontScale="92500" lnSpcReduction="20000"/>
          </a:bodyPr>
          <a:lstStyle/>
          <a:p>
            <a:r>
              <a:rPr lang="en-GB" dirty="0"/>
              <a:t>Utilise PESTLE analysis</a:t>
            </a:r>
          </a:p>
          <a:p>
            <a:r>
              <a:rPr lang="en-GB" dirty="0"/>
              <a:t>Choose two factors, explain them and discuss the impact</a:t>
            </a:r>
          </a:p>
          <a:p>
            <a:r>
              <a:rPr lang="en-GB" dirty="0"/>
              <a:t>Consider whether these are opportunities or threats</a:t>
            </a:r>
          </a:p>
          <a:p>
            <a:r>
              <a:rPr lang="en-GB" dirty="0"/>
              <a:t>Examples could include: </a:t>
            </a:r>
          </a:p>
          <a:p>
            <a:pPr lvl="1"/>
            <a:r>
              <a:rPr lang="en-GB" dirty="0"/>
              <a:t>Economical – Interest rates impacting running costs or disposable impact of customers</a:t>
            </a:r>
          </a:p>
          <a:p>
            <a:pPr lvl="1"/>
            <a:r>
              <a:rPr lang="en-GB" dirty="0"/>
              <a:t>Social - Public more health conscious leading to increased demand for products and sales</a:t>
            </a:r>
          </a:p>
          <a:p>
            <a:pPr lvl="1"/>
            <a:r>
              <a:rPr lang="en-GB" dirty="0"/>
              <a:t>Technology – Online orders and consultation</a:t>
            </a:r>
          </a:p>
          <a:p>
            <a:pPr lvl="1"/>
            <a:endParaRPr lang="en-GB" dirty="0"/>
          </a:p>
        </p:txBody>
      </p:sp>
    </p:spTree>
    <p:extLst>
      <p:ext uri="{BB962C8B-B14F-4D97-AF65-F5344CB8AC3E}">
        <p14:creationId xmlns:p14="http://schemas.microsoft.com/office/powerpoint/2010/main" val="3677491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A7A1D-A2A1-46EA-60D9-A09FB0D2B02C}"/>
              </a:ext>
            </a:extLst>
          </p:cNvPr>
          <p:cNvSpPr>
            <a:spLocks noGrp="1"/>
          </p:cNvSpPr>
          <p:nvPr>
            <p:ph type="title"/>
          </p:nvPr>
        </p:nvSpPr>
        <p:spPr/>
        <p:txBody>
          <a:bodyPr>
            <a:normAutofit fontScale="90000"/>
          </a:bodyPr>
          <a:lstStyle/>
          <a:p>
            <a:r>
              <a:rPr lang="en-GB" dirty="0"/>
              <a:t> </a:t>
            </a:r>
            <a:br>
              <a:rPr lang="en-GB" dirty="0"/>
            </a:br>
            <a:r>
              <a:rPr lang="en-GB" sz="2700" b="1" dirty="0"/>
              <a:t>Q2.</a:t>
            </a:r>
            <a:r>
              <a:rPr lang="en-GB" sz="2700" dirty="0"/>
              <a:t> Discuss </a:t>
            </a:r>
            <a:r>
              <a:rPr lang="en-GB" sz="2700" b="1" dirty="0"/>
              <a:t>two </a:t>
            </a:r>
            <a:r>
              <a:rPr lang="en-GB" sz="2700" dirty="0"/>
              <a:t>business goals that</a:t>
            </a:r>
            <a:r>
              <a:rPr lang="en-GB" sz="2700" b="1" dirty="0"/>
              <a:t> </a:t>
            </a:r>
            <a:r>
              <a:rPr lang="en-GB" sz="2700" dirty="0"/>
              <a:t>BPE might set once the acquisition has been completed, explaining the reasons why it is important that they plan to achieve these. (AC 1.2)</a:t>
            </a:r>
            <a:br>
              <a:rPr lang="en-GB" sz="2700" dirty="0"/>
            </a:br>
            <a:endParaRPr lang="en-GB" dirty="0"/>
          </a:p>
        </p:txBody>
      </p:sp>
      <p:sp>
        <p:nvSpPr>
          <p:cNvPr id="3" name="Content Placeholder 2">
            <a:extLst>
              <a:ext uri="{FF2B5EF4-FFF2-40B4-BE49-F238E27FC236}">
                <a16:creationId xmlns:a16="http://schemas.microsoft.com/office/drawing/2014/main" id="{06C07A03-AB19-3A5A-4CB1-63861BED0BCD}"/>
              </a:ext>
            </a:extLst>
          </p:cNvPr>
          <p:cNvSpPr>
            <a:spLocks noGrp="1"/>
          </p:cNvSpPr>
          <p:nvPr>
            <p:ph idx="1"/>
          </p:nvPr>
        </p:nvSpPr>
        <p:spPr/>
        <p:txBody>
          <a:bodyPr>
            <a:normAutofit lnSpcReduction="10000"/>
          </a:bodyPr>
          <a:lstStyle/>
          <a:p>
            <a:r>
              <a:rPr lang="en-GB" dirty="0"/>
              <a:t>Decide which goals you will focus on</a:t>
            </a:r>
          </a:p>
          <a:p>
            <a:r>
              <a:rPr lang="en-GB" dirty="0"/>
              <a:t>Examples: Customer growth, sales, profitability, increasing online presence (identify and discuss)</a:t>
            </a:r>
          </a:p>
          <a:p>
            <a:r>
              <a:rPr lang="en-GB" dirty="0"/>
              <a:t>Mention the importance of SMART goals (Specific, Measurable, Achievable, Relevant and Timebound)</a:t>
            </a:r>
          </a:p>
          <a:p>
            <a:r>
              <a:rPr lang="en-GB" dirty="0"/>
              <a:t>Explain why planning is important - Communication, employee voice, resources, technology, skills training (link these to the two goals)</a:t>
            </a:r>
          </a:p>
        </p:txBody>
      </p:sp>
    </p:spTree>
    <p:extLst>
      <p:ext uri="{BB962C8B-B14F-4D97-AF65-F5344CB8AC3E}">
        <p14:creationId xmlns:p14="http://schemas.microsoft.com/office/powerpoint/2010/main" val="3537218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AC80-F644-9FBF-76B4-08A173A880DC}"/>
              </a:ext>
            </a:extLst>
          </p:cNvPr>
          <p:cNvSpPr>
            <a:spLocks noGrp="1"/>
          </p:cNvSpPr>
          <p:nvPr>
            <p:ph type="title"/>
          </p:nvPr>
        </p:nvSpPr>
        <p:spPr/>
        <p:txBody>
          <a:bodyPr>
            <a:noAutofit/>
          </a:bodyPr>
          <a:lstStyle/>
          <a:p>
            <a:r>
              <a:rPr lang="en-GB" sz="2800" b="1" dirty="0"/>
              <a:t>Q3.</a:t>
            </a:r>
            <a:r>
              <a:rPr lang="en-GB" sz="2800" dirty="0"/>
              <a:t> Discuss: the products and services that BPE and </a:t>
            </a:r>
            <a:r>
              <a:rPr lang="en-GB" sz="2800" dirty="0" err="1"/>
              <a:t>Emrosu</a:t>
            </a:r>
            <a:r>
              <a:rPr lang="en-GB" sz="2800" dirty="0"/>
              <a:t> deliver </a:t>
            </a:r>
            <a:br>
              <a:rPr lang="en-GB" sz="2800" dirty="0"/>
            </a:br>
            <a:r>
              <a:rPr lang="en-GB" sz="2800" b="1" dirty="0"/>
              <a:t>and </a:t>
            </a:r>
            <a:r>
              <a:rPr lang="en-GB" sz="2800" dirty="0"/>
              <a:t>their main customers. (AC 1.3)</a:t>
            </a:r>
            <a:br>
              <a:rPr lang="en-GB" sz="2800" dirty="0"/>
            </a:br>
            <a:endParaRPr lang="en-GB" sz="2800" dirty="0"/>
          </a:p>
        </p:txBody>
      </p:sp>
      <p:sp>
        <p:nvSpPr>
          <p:cNvPr id="3" name="Content Placeholder 2">
            <a:extLst>
              <a:ext uri="{FF2B5EF4-FFF2-40B4-BE49-F238E27FC236}">
                <a16:creationId xmlns:a16="http://schemas.microsoft.com/office/drawing/2014/main" id="{39CC29F3-288D-9C5B-F0AB-ECBD402BECC6}"/>
              </a:ext>
            </a:extLst>
          </p:cNvPr>
          <p:cNvSpPr>
            <a:spLocks noGrp="1"/>
          </p:cNvSpPr>
          <p:nvPr>
            <p:ph idx="1"/>
          </p:nvPr>
        </p:nvSpPr>
        <p:spPr/>
        <p:txBody>
          <a:bodyPr>
            <a:normAutofit fontScale="92500"/>
          </a:bodyPr>
          <a:lstStyle/>
          <a:p>
            <a:r>
              <a:rPr lang="en-GB" dirty="0"/>
              <a:t>Two-part question</a:t>
            </a:r>
          </a:p>
          <a:p>
            <a:r>
              <a:rPr lang="en-GB" dirty="0"/>
              <a:t>Utilise the case study and the products mentioned, expand on this and mention specific examples based on own experience</a:t>
            </a:r>
          </a:p>
          <a:p>
            <a:r>
              <a:rPr lang="en-GB" dirty="0"/>
              <a:t>Consider whether customers are B2B or B2C. </a:t>
            </a:r>
          </a:p>
          <a:p>
            <a:r>
              <a:rPr lang="en-GB" dirty="0"/>
              <a:t>What is the typical profile of B2C customers? May differ between the organisations.</a:t>
            </a:r>
          </a:p>
          <a:p>
            <a:r>
              <a:rPr lang="en-GB" dirty="0"/>
              <a:t>For B2B, so they supply in bulk to schools for example?</a:t>
            </a:r>
          </a:p>
          <a:p>
            <a:endParaRPr lang="en-GB" dirty="0"/>
          </a:p>
        </p:txBody>
      </p:sp>
    </p:spTree>
    <p:extLst>
      <p:ext uri="{BB962C8B-B14F-4D97-AF65-F5344CB8AC3E}">
        <p14:creationId xmlns:p14="http://schemas.microsoft.com/office/powerpoint/2010/main" val="3167105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31A0F-AA3E-D219-0713-E5D5BFFACFD9}"/>
              </a:ext>
            </a:extLst>
          </p:cNvPr>
          <p:cNvSpPr>
            <a:spLocks noGrp="1"/>
          </p:cNvSpPr>
          <p:nvPr>
            <p:ph type="title"/>
          </p:nvPr>
        </p:nvSpPr>
        <p:spPr/>
        <p:txBody>
          <a:bodyPr>
            <a:noAutofit/>
          </a:bodyPr>
          <a:lstStyle/>
          <a:p>
            <a:r>
              <a:rPr lang="en-GB" sz="2400" b="1" dirty="0"/>
              <a:t>Q4.</a:t>
            </a:r>
            <a:r>
              <a:rPr lang="en-GB" sz="2400" dirty="0"/>
              <a:t> Review the range of technology that could be available to the people professionals working at BPE and </a:t>
            </a:r>
            <a:r>
              <a:rPr lang="en-GB" sz="2400" dirty="0" err="1"/>
              <a:t>Emrosu</a:t>
            </a:r>
            <a:r>
              <a:rPr lang="en-GB" sz="2400" dirty="0"/>
              <a:t> </a:t>
            </a:r>
            <a:r>
              <a:rPr lang="en-GB" sz="2400" b="1" dirty="0"/>
              <a:t>and</a:t>
            </a:r>
            <a:r>
              <a:rPr lang="en-GB" sz="2400" dirty="0"/>
              <a:t> how these could be utilised to improve working practices and collaboration after the acquisition. (AC 1.4)</a:t>
            </a:r>
            <a:br>
              <a:rPr lang="en-GB" sz="2400" dirty="0"/>
            </a:br>
            <a:endParaRPr lang="en-GB" sz="2400" dirty="0"/>
          </a:p>
        </p:txBody>
      </p:sp>
      <p:sp>
        <p:nvSpPr>
          <p:cNvPr id="3" name="Content Placeholder 2">
            <a:extLst>
              <a:ext uri="{FF2B5EF4-FFF2-40B4-BE49-F238E27FC236}">
                <a16:creationId xmlns:a16="http://schemas.microsoft.com/office/drawing/2014/main" id="{E18323C5-F9FA-83A0-3818-F7603D21D325}"/>
              </a:ext>
            </a:extLst>
          </p:cNvPr>
          <p:cNvSpPr>
            <a:spLocks noGrp="1"/>
          </p:cNvSpPr>
          <p:nvPr>
            <p:ph idx="1"/>
          </p:nvPr>
        </p:nvSpPr>
        <p:spPr/>
        <p:txBody>
          <a:bodyPr>
            <a:normAutofit/>
          </a:bodyPr>
          <a:lstStyle/>
          <a:p>
            <a:r>
              <a:rPr lang="en-GB" dirty="0"/>
              <a:t>Acknowledge that BPE is smaller organisation and less likely to have as much technology available such as dedicated HR systems</a:t>
            </a:r>
          </a:p>
          <a:p>
            <a:r>
              <a:rPr lang="en-GB" dirty="0"/>
              <a:t>Examples – Video conferencing, Social Media, File Sharing, Learning and Development platforms for training</a:t>
            </a:r>
          </a:p>
          <a:p>
            <a:r>
              <a:rPr lang="en-GB" dirty="0"/>
              <a:t>At least 3 examples and make sure you link them to improving working practices and collaboration</a:t>
            </a:r>
          </a:p>
          <a:p>
            <a:endParaRPr lang="en-GB" dirty="0"/>
          </a:p>
        </p:txBody>
      </p:sp>
    </p:spTree>
    <p:extLst>
      <p:ext uri="{BB962C8B-B14F-4D97-AF65-F5344CB8AC3E}">
        <p14:creationId xmlns:p14="http://schemas.microsoft.com/office/powerpoint/2010/main" val="1962217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7E51D-6F92-B81D-3BC3-600A9EC77189}"/>
              </a:ext>
            </a:extLst>
          </p:cNvPr>
          <p:cNvSpPr>
            <a:spLocks noGrp="1"/>
          </p:cNvSpPr>
          <p:nvPr>
            <p:ph type="title"/>
          </p:nvPr>
        </p:nvSpPr>
        <p:spPr/>
        <p:txBody>
          <a:bodyPr>
            <a:noAutofit/>
          </a:bodyPr>
          <a:lstStyle/>
          <a:p>
            <a:r>
              <a:rPr lang="en-GB" sz="2800" b="1" dirty="0"/>
              <a:t>Q5.</a:t>
            </a:r>
            <a:r>
              <a:rPr lang="en-GB" sz="2800" dirty="0"/>
              <a:t> Define what is meant by ‘organisational culture’ and why it will be important to foster an appropriate and effective workplace culture in BPE after the acquisition. (AC 2.1)</a:t>
            </a:r>
            <a:br>
              <a:rPr lang="en-GB" sz="2800" dirty="0"/>
            </a:br>
            <a:endParaRPr lang="en-GB" sz="2800" dirty="0"/>
          </a:p>
        </p:txBody>
      </p:sp>
      <p:sp>
        <p:nvSpPr>
          <p:cNvPr id="3" name="Content Placeholder 2">
            <a:extLst>
              <a:ext uri="{FF2B5EF4-FFF2-40B4-BE49-F238E27FC236}">
                <a16:creationId xmlns:a16="http://schemas.microsoft.com/office/drawing/2014/main" id="{B6A3DF08-5667-1814-46C1-0E204EAF8882}"/>
              </a:ext>
            </a:extLst>
          </p:cNvPr>
          <p:cNvSpPr>
            <a:spLocks noGrp="1"/>
          </p:cNvSpPr>
          <p:nvPr>
            <p:ph idx="1"/>
          </p:nvPr>
        </p:nvSpPr>
        <p:spPr/>
        <p:txBody>
          <a:bodyPr/>
          <a:lstStyle/>
          <a:p>
            <a:r>
              <a:rPr lang="en-GB" dirty="0"/>
              <a:t>Two parts – What is it? Why is it important?</a:t>
            </a:r>
          </a:p>
          <a:p>
            <a:r>
              <a:rPr lang="en-GB" dirty="0"/>
              <a:t>Definition can include relevant models such as Schein and Handy with examples</a:t>
            </a:r>
          </a:p>
          <a:p>
            <a:r>
              <a:rPr lang="en-GB" dirty="0"/>
              <a:t>Importance can include the impact on employee engagement, motivation, performance, reputation as an employer and retention. </a:t>
            </a:r>
          </a:p>
        </p:txBody>
      </p:sp>
    </p:spTree>
    <p:extLst>
      <p:ext uri="{BB962C8B-B14F-4D97-AF65-F5344CB8AC3E}">
        <p14:creationId xmlns:p14="http://schemas.microsoft.com/office/powerpoint/2010/main" val="72495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7116-1CAA-3A91-FDC0-CE70A1E7D616}"/>
              </a:ext>
            </a:extLst>
          </p:cNvPr>
          <p:cNvSpPr>
            <a:spLocks noGrp="1"/>
          </p:cNvSpPr>
          <p:nvPr>
            <p:ph type="title"/>
          </p:nvPr>
        </p:nvSpPr>
        <p:spPr/>
        <p:txBody>
          <a:bodyPr>
            <a:normAutofit fontScale="90000"/>
          </a:bodyPr>
          <a:lstStyle/>
          <a:p>
            <a:r>
              <a:rPr lang="en-GB" dirty="0"/>
              <a:t> </a:t>
            </a:r>
            <a:br>
              <a:rPr lang="en-GB" dirty="0"/>
            </a:br>
            <a:r>
              <a:rPr lang="en-GB" sz="3100" b="1" dirty="0"/>
              <a:t>Q6.</a:t>
            </a:r>
            <a:r>
              <a:rPr lang="en-GB" sz="3100" dirty="0"/>
              <a:t> Explain how organisations function as whole systems and how the work and actions of the people professionals at BPE, after the acquisition, could impact the organisation. (AC 2.2)</a:t>
            </a:r>
            <a:br>
              <a:rPr lang="en-GB" sz="3100" dirty="0"/>
            </a:br>
            <a:endParaRPr lang="en-GB" dirty="0"/>
          </a:p>
        </p:txBody>
      </p:sp>
      <p:sp>
        <p:nvSpPr>
          <p:cNvPr id="3" name="Content Placeholder 2">
            <a:extLst>
              <a:ext uri="{FF2B5EF4-FFF2-40B4-BE49-F238E27FC236}">
                <a16:creationId xmlns:a16="http://schemas.microsoft.com/office/drawing/2014/main" id="{8485D6A9-8143-1ECE-DD31-91344D776A06}"/>
              </a:ext>
            </a:extLst>
          </p:cNvPr>
          <p:cNvSpPr>
            <a:spLocks noGrp="1"/>
          </p:cNvSpPr>
          <p:nvPr>
            <p:ph idx="1"/>
          </p:nvPr>
        </p:nvSpPr>
        <p:spPr/>
        <p:txBody>
          <a:bodyPr>
            <a:normAutofit lnSpcReduction="10000"/>
          </a:bodyPr>
          <a:lstStyle/>
          <a:p>
            <a:r>
              <a:rPr lang="en-GB" dirty="0"/>
              <a:t>Refer to the structures outlined in the case study</a:t>
            </a:r>
          </a:p>
          <a:p>
            <a:r>
              <a:rPr lang="en-GB" dirty="0"/>
              <a:t>Incorporate the McKinsey 7’s model</a:t>
            </a:r>
          </a:p>
          <a:p>
            <a:r>
              <a:rPr lang="en-GB" dirty="0"/>
              <a:t>Impact of people professionals can include building confidence and competence, improved performance and service. Consideration for both positive and negative impact</a:t>
            </a:r>
          </a:p>
          <a:p>
            <a:r>
              <a:rPr lang="en-GB" dirty="0"/>
              <a:t>Importance of communication on morale, productivity and engagement</a:t>
            </a:r>
          </a:p>
        </p:txBody>
      </p:sp>
    </p:spTree>
    <p:extLst>
      <p:ext uri="{BB962C8B-B14F-4D97-AF65-F5344CB8AC3E}">
        <p14:creationId xmlns:p14="http://schemas.microsoft.com/office/powerpoint/2010/main" val="101120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CD92C-1ED1-B7D7-0ED6-35A10F0FC9D4}"/>
              </a:ext>
            </a:extLst>
          </p:cNvPr>
          <p:cNvSpPr>
            <a:spLocks noGrp="1"/>
          </p:cNvSpPr>
          <p:nvPr>
            <p:ph type="title"/>
          </p:nvPr>
        </p:nvSpPr>
        <p:spPr/>
        <p:txBody>
          <a:bodyPr>
            <a:normAutofit fontScale="90000"/>
          </a:bodyPr>
          <a:lstStyle/>
          <a:p>
            <a:r>
              <a:rPr lang="en-GB" dirty="0"/>
              <a:t> </a:t>
            </a:r>
            <a:br>
              <a:rPr lang="en-GB" dirty="0"/>
            </a:br>
            <a:r>
              <a:rPr lang="en-GB" sz="3600" b="1" dirty="0"/>
              <a:t>Q7.</a:t>
            </a:r>
            <a:r>
              <a:rPr lang="en-GB" sz="3600" dirty="0"/>
              <a:t> Explain the main reasons why it is important that any changes made following the acquisition are planned and effectively managed. (AC 3.1)</a:t>
            </a:r>
            <a:br>
              <a:rPr lang="en-GB" sz="3600" dirty="0"/>
            </a:br>
            <a:endParaRPr lang="en-GB" dirty="0"/>
          </a:p>
        </p:txBody>
      </p:sp>
      <p:sp>
        <p:nvSpPr>
          <p:cNvPr id="3" name="Content Placeholder 2">
            <a:extLst>
              <a:ext uri="{FF2B5EF4-FFF2-40B4-BE49-F238E27FC236}">
                <a16:creationId xmlns:a16="http://schemas.microsoft.com/office/drawing/2014/main" id="{F6228D30-3101-F868-3C53-133FFAAD5409}"/>
              </a:ext>
            </a:extLst>
          </p:cNvPr>
          <p:cNvSpPr>
            <a:spLocks noGrp="1"/>
          </p:cNvSpPr>
          <p:nvPr>
            <p:ph idx="1"/>
          </p:nvPr>
        </p:nvSpPr>
        <p:spPr/>
        <p:txBody>
          <a:bodyPr/>
          <a:lstStyle/>
          <a:p>
            <a:r>
              <a:rPr lang="en-GB" dirty="0"/>
              <a:t>Distinguish between planning and managing change</a:t>
            </a:r>
          </a:p>
          <a:p>
            <a:r>
              <a:rPr lang="en-GB" dirty="0"/>
              <a:t>Planning milestones and communicating these can help to engage employees and help to anticipate resistance, prepare resourcing and budgets</a:t>
            </a:r>
          </a:p>
          <a:p>
            <a:r>
              <a:rPr lang="en-GB" dirty="0"/>
              <a:t>Managing change is about both people and process</a:t>
            </a:r>
          </a:p>
          <a:p>
            <a:r>
              <a:rPr lang="en-GB" dirty="0"/>
              <a:t>You could incorporate Kotter’s change model</a:t>
            </a:r>
          </a:p>
        </p:txBody>
      </p:sp>
    </p:spTree>
    <p:extLst>
      <p:ext uri="{BB962C8B-B14F-4D97-AF65-F5344CB8AC3E}">
        <p14:creationId xmlns:p14="http://schemas.microsoft.com/office/powerpoint/2010/main" val="165253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CBB7-426C-9C48-4D7B-660674B74ACF}"/>
              </a:ext>
            </a:extLst>
          </p:cNvPr>
          <p:cNvSpPr>
            <a:spLocks noGrp="1"/>
          </p:cNvSpPr>
          <p:nvPr>
            <p:ph type="title"/>
          </p:nvPr>
        </p:nvSpPr>
        <p:spPr/>
        <p:txBody>
          <a:bodyPr>
            <a:normAutofit fontScale="90000"/>
          </a:bodyPr>
          <a:lstStyle/>
          <a:p>
            <a:r>
              <a:rPr lang="en-GB" sz="3100" b="1" dirty="0"/>
              <a:t>Q8.</a:t>
            </a:r>
            <a:r>
              <a:rPr lang="en-GB" sz="3100" dirty="0"/>
              <a:t> Consider the importance and role that the people professionals in BPE and </a:t>
            </a:r>
            <a:r>
              <a:rPr lang="en-GB" sz="3100" dirty="0" err="1"/>
              <a:t>Emrosu</a:t>
            </a:r>
            <a:r>
              <a:rPr lang="en-GB" sz="3100" dirty="0"/>
              <a:t> could play during the changes. (AC 3.2)</a:t>
            </a:r>
            <a:br>
              <a:rPr lang="en-GB" dirty="0"/>
            </a:br>
            <a:endParaRPr lang="en-GB" dirty="0"/>
          </a:p>
        </p:txBody>
      </p:sp>
      <p:sp>
        <p:nvSpPr>
          <p:cNvPr id="3" name="Content Placeholder 2">
            <a:extLst>
              <a:ext uri="{FF2B5EF4-FFF2-40B4-BE49-F238E27FC236}">
                <a16:creationId xmlns:a16="http://schemas.microsoft.com/office/drawing/2014/main" id="{FFC3B69B-B8F6-66D4-6995-4C8AFA8A4A38}"/>
              </a:ext>
            </a:extLst>
          </p:cNvPr>
          <p:cNvSpPr>
            <a:spLocks noGrp="1"/>
          </p:cNvSpPr>
          <p:nvPr>
            <p:ph idx="1"/>
          </p:nvPr>
        </p:nvSpPr>
        <p:spPr/>
        <p:txBody>
          <a:bodyPr/>
          <a:lstStyle/>
          <a:p>
            <a:r>
              <a:rPr lang="en-GB" dirty="0"/>
              <a:t>Change champion, facilitator, gatekeeper</a:t>
            </a:r>
          </a:p>
          <a:p>
            <a:r>
              <a:rPr lang="en-GB" dirty="0"/>
              <a:t>Include at least one example of the role people professionals can play</a:t>
            </a:r>
          </a:p>
          <a:p>
            <a:r>
              <a:rPr lang="en-GB" dirty="0"/>
              <a:t>Discuss why important – Hidden hand of change, communication, employees more aware </a:t>
            </a:r>
          </a:p>
          <a:p>
            <a:pPr marL="0" indent="0">
              <a:buNone/>
            </a:pPr>
            <a:endParaRPr lang="en-GB" dirty="0"/>
          </a:p>
        </p:txBody>
      </p:sp>
    </p:spTree>
    <p:extLst>
      <p:ext uri="{BB962C8B-B14F-4D97-AF65-F5344CB8AC3E}">
        <p14:creationId xmlns:p14="http://schemas.microsoft.com/office/powerpoint/2010/main" val="1327905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DF77D-8E09-9018-599D-C63D8AD41513}"/>
              </a:ext>
            </a:extLst>
          </p:cNvPr>
          <p:cNvSpPr>
            <a:spLocks noGrp="1"/>
          </p:cNvSpPr>
          <p:nvPr>
            <p:ph type="title"/>
          </p:nvPr>
        </p:nvSpPr>
        <p:spPr/>
        <p:txBody>
          <a:bodyPr>
            <a:normAutofit fontScale="90000"/>
          </a:bodyPr>
          <a:lstStyle/>
          <a:p>
            <a:r>
              <a:rPr lang="en-GB" sz="4000" b="1" dirty="0"/>
              <a:t>Q9. </a:t>
            </a:r>
            <a:r>
              <a:rPr lang="en-GB" sz="4000" dirty="0"/>
              <a:t>Discuss how the changes could impact people working at BPE and </a:t>
            </a:r>
            <a:r>
              <a:rPr lang="en-GB" sz="4000" dirty="0" err="1"/>
              <a:t>Emrosu</a:t>
            </a:r>
            <a:r>
              <a:rPr lang="en-GB" sz="4000" dirty="0"/>
              <a:t>. (AC 3.3)</a:t>
            </a:r>
            <a:br>
              <a:rPr lang="en-GB" dirty="0"/>
            </a:br>
            <a:endParaRPr lang="en-GB" dirty="0"/>
          </a:p>
        </p:txBody>
      </p:sp>
      <p:sp>
        <p:nvSpPr>
          <p:cNvPr id="3" name="Content Placeholder 2">
            <a:extLst>
              <a:ext uri="{FF2B5EF4-FFF2-40B4-BE49-F238E27FC236}">
                <a16:creationId xmlns:a16="http://schemas.microsoft.com/office/drawing/2014/main" id="{CA2715C2-4C6C-F510-B7FC-CD1DB2DF6C98}"/>
              </a:ext>
            </a:extLst>
          </p:cNvPr>
          <p:cNvSpPr>
            <a:spLocks noGrp="1"/>
          </p:cNvSpPr>
          <p:nvPr>
            <p:ph idx="1"/>
          </p:nvPr>
        </p:nvSpPr>
        <p:spPr/>
        <p:txBody>
          <a:bodyPr>
            <a:normAutofit lnSpcReduction="10000"/>
          </a:bodyPr>
          <a:lstStyle/>
          <a:p>
            <a:r>
              <a:rPr lang="en-GB" dirty="0"/>
              <a:t>Acknowledge and appreciate people react differently to change</a:t>
            </a:r>
          </a:p>
          <a:p>
            <a:r>
              <a:rPr lang="en-GB" dirty="0"/>
              <a:t>Discuss how could impact employees from both organisations</a:t>
            </a:r>
          </a:p>
          <a:p>
            <a:r>
              <a:rPr lang="en-GB" dirty="0"/>
              <a:t>Consider both physical impact (job role, responsibilities, team, location) and emotional impact (shock, upset, worry)</a:t>
            </a:r>
          </a:p>
          <a:p>
            <a:r>
              <a:rPr lang="en-GB" dirty="0"/>
              <a:t>Kubler-Ross change curve</a:t>
            </a:r>
          </a:p>
        </p:txBody>
      </p:sp>
    </p:spTree>
    <p:extLst>
      <p:ext uri="{BB962C8B-B14F-4D97-AF65-F5344CB8AC3E}">
        <p14:creationId xmlns:p14="http://schemas.microsoft.com/office/powerpoint/2010/main" val="2499764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77500" lnSpcReduction="20000"/>
          </a:bodyPr>
          <a:lstStyle/>
          <a:p>
            <a:r>
              <a:rPr lang="en-GB" dirty="0"/>
              <a:t>Written answers to 9 questions (2500 words).</a:t>
            </a:r>
          </a:p>
          <a:p>
            <a:r>
              <a:rPr lang="en-GB" dirty="0"/>
              <a:t>You will need to address each assessment criteria (AC) as noted in the assignment brief on Moodle.</a:t>
            </a:r>
          </a:p>
          <a:p>
            <a:r>
              <a:rPr lang="en-GB" dirty="0"/>
              <a:t>Ensure you clearly address each one under a separate heading. </a:t>
            </a:r>
          </a:p>
          <a:p>
            <a:r>
              <a:rPr lang="en-GB" dirty="0"/>
              <a:t>You can go +/-10% over/under the word count. </a:t>
            </a:r>
          </a:p>
          <a:p>
            <a:r>
              <a:rPr lang="en-GB" dirty="0"/>
              <a:t>Always refer back to the question and the case study to ensure you are answering what is being asked.</a:t>
            </a:r>
          </a:p>
          <a:p>
            <a:r>
              <a:rPr lang="en-GB" dirty="0"/>
              <a:t>Try to include references where possible. </a:t>
            </a:r>
          </a:p>
          <a:p>
            <a:r>
              <a:rPr lang="en-GB" dirty="0"/>
              <a:t>Proof read your work.</a:t>
            </a:r>
          </a:p>
          <a:p>
            <a:r>
              <a:rPr lang="en-GB" dirty="0"/>
              <a:t>Complete the declaration.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332307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A7D5D-AE21-0486-901D-59DA883EA135}"/>
              </a:ext>
            </a:extLst>
          </p:cNvPr>
          <p:cNvSpPr>
            <a:spLocks noGrp="1"/>
          </p:cNvSpPr>
          <p:nvPr>
            <p:ph type="title"/>
          </p:nvPr>
        </p:nvSpPr>
        <p:spPr/>
        <p:txBody>
          <a:bodyPr/>
          <a:lstStyle/>
          <a:p>
            <a:r>
              <a:rPr lang="en-GB" dirty="0"/>
              <a:t>Submitting your work</a:t>
            </a:r>
          </a:p>
        </p:txBody>
      </p:sp>
      <p:pic>
        <p:nvPicPr>
          <p:cNvPr id="5" name="Content Placeholder 4">
            <a:extLst>
              <a:ext uri="{FF2B5EF4-FFF2-40B4-BE49-F238E27FC236}">
                <a16:creationId xmlns:a16="http://schemas.microsoft.com/office/drawing/2014/main" id="{442324A5-513D-80FD-3144-154F40FE60D5}"/>
              </a:ext>
            </a:extLst>
          </p:cNvPr>
          <p:cNvPicPr>
            <a:picLocks noGrp="1" noChangeAspect="1"/>
          </p:cNvPicPr>
          <p:nvPr>
            <p:ph idx="1"/>
          </p:nvPr>
        </p:nvPicPr>
        <p:blipFill>
          <a:blip r:embed="rId3"/>
          <a:stretch>
            <a:fillRect/>
          </a:stretch>
        </p:blipFill>
        <p:spPr>
          <a:xfrm>
            <a:off x="3262312" y="1696244"/>
            <a:ext cx="5667375" cy="3724275"/>
          </a:xfrm>
        </p:spPr>
      </p:pic>
    </p:spTree>
    <p:extLst>
      <p:ext uri="{BB962C8B-B14F-4D97-AF65-F5344CB8AC3E}">
        <p14:creationId xmlns:p14="http://schemas.microsoft.com/office/powerpoint/2010/main" val="1521303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0788-BA42-8E58-FFF4-955FA2A62D5E}"/>
              </a:ext>
            </a:extLst>
          </p:cNvPr>
          <p:cNvSpPr>
            <a:spLocks noGrp="1"/>
          </p:cNvSpPr>
          <p:nvPr>
            <p:ph type="title"/>
          </p:nvPr>
        </p:nvSpPr>
        <p:spPr/>
        <p:txBody>
          <a:bodyPr/>
          <a:lstStyle/>
          <a:p>
            <a:r>
              <a:rPr lang="en-GB" dirty="0"/>
              <a:t>Any questions? </a:t>
            </a:r>
          </a:p>
        </p:txBody>
      </p:sp>
      <p:pic>
        <p:nvPicPr>
          <p:cNvPr id="5" name="Content Placeholder 4" descr="Cup of coffee 3D pattern">
            <a:extLst>
              <a:ext uri="{FF2B5EF4-FFF2-40B4-BE49-F238E27FC236}">
                <a16:creationId xmlns:a16="http://schemas.microsoft.com/office/drawing/2014/main" id="{570FA1E5-FC0B-17FF-D7A5-800554474B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29143" y="1600201"/>
            <a:ext cx="3133714" cy="3916363"/>
          </a:xfrm>
        </p:spPr>
      </p:pic>
    </p:spTree>
    <p:extLst>
      <p:ext uri="{BB962C8B-B14F-4D97-AF65-F5344CB8AC3E}">
        <p14:creationId xmlns:p14="http://schemas.microsoft.com/office/powerpoint/2010/main" val="1492489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970</Words>
  <Application>Microsoft Office PowerPoint</Application>
  <PresentationFormat>Widescreen</PresentationFormat>
  <Paragraphs>92</Paragraphs>
  <Slides>16</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Myriad Pro</vt:lpstr>
      <vt:lpstr>Arial</vt:lpstr>
      <vt:lpstr>Calibri</vt:lpstr>
      <vt:lpstr>20140311PresentationUWTSDTemplate</vt:lpstr>
      <vt:lpstr>    Level 3 Foundation Certificate in People Practice</vt:lpstr>
      <vt:lpstr>Learning outcomes</vt:lpstr>
      <vt:lpstr>Key dates for the module</vt:lpstr>
      <vt:lpstr>Case study reminder</vt:lpstr>
      <vt:lpstr> Q1. Examine two key external factors likely to impact on BPE’s acquisition of Emrosu. (AC 1.1) </vt:lpstr>
      <vt:lpstr>  Q2. Discuss two business goals that BPE might set once the acquisition has been completed, explaining the reasons why it is important that they plan to achieve these. (AC 1.2) </vt:lpstr>
      <vt:lpstr>Q3. Discuss: the products and services that BPE and Emrosu deliver  and their main customers. (AC 1.3) </vt:lpstr>
      <vt:lpstr>Q4. Review the range of technology that could be available to the people professionals working at BPE and Emrosu and how these could be utilised to improve working practices and collaboration after the acquisition. (AC 1.4) </vt:lpstr>
      <vt:lpstr>Q5. Define what is meant by ‘organisational culture’ and why it will be important to foster an appropriate and effective workplace culture in BPE after the acquisition. (AC 2.1) </vt:lpstr>
      <vt:lpstr>  Q6. Explain how organisations function as whole systems and how the work and actions of the people professionals at BPE, after the acquisition, could impact the organisation. (AC 2.2) </vt:lpstr>
      <vt:lpstr>  Q7. Explain the main reasons why it is important that any changes made following the acquisition are planned and effectively managed. (AC 3.1) </vt:lpstr>
      <vt:lpstr>Q8. Consider the importance and role that the people professionals in BPE and Emrosu could play during the changes. (AC 3.2) </vt:lpstr>
      <vt:lpstr>Q9. Discuss how the changes could impact people working at BPE and Emrosu. (AC 3.3) </vt:lpstr>
      <vt:lpstr>Assessment</vt:lpstr>
      <vt:lpstr>Submitting your work</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4</cp:revision>
  <dcterms:created xsi:type="dcterms:W3CDTF">2023-02-14T09:33:23Z</dcterms:created>
  <dcterms:modified xsi:type="dcterms:W3CDTF">2025-10-23T11:30:28Z</dcterms:modified>
</cp:coreProperties>
</file>