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11"/>
  </p:notesMasterIdLst>
  <p:sldIdLst>
    <p:sldId id="256" r:id="rId2"/>
    <p:sldId id="257" r:id="rId3"/>
    <p:sldId id="258" r:id="rId4"/>
    <p:sldId id="259" r:id="rId5"/>
    <p:sldId id="263"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13"/>
    <p:restoredTop sz="94650"/>
  </p:normalViewPr>
  <p:slideViewPr>
    <p:cSldViewPr snapToGrid="0" snapToObjects="1">
      <p:cViewPr varScale="1">
        <p:scale>
          <a:sx n="120" d="100"/>
          <a:sy n="120" d="100"/>
        </p:scale>
        <p:origin x="2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07T12:04:08.610"/>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90C0B2-CDFB-6746-9F6D-75C92B0C7DA4}" type="datetimeFigureOut">
              <a:rPr lang="en-US" smtClean="0"/>
              <a:t>5/16/22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F055BA-1E86-A548-A921-3A999D0BE0EB}" type="slidenum">
              <a:rPr lang="en-US" smtClean="0"/>
              <a:t>‹#›</a:t>
            </a:fld>
            <a:endParaRPr lang="en-US"/>
          </a:p>
        </p:txBody>
      </p:sp>
    </p:spTree>
    <p:extLst>
      <p:ext uri="{BB962C8B-B14F-4D97-AF65-F5344CB8AC3E}">
        <p14:creationId xmlns:p14="http://schemas.microsoft.com/office/powerpoint/2010/main" val="1064794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Slide 1</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Mad Hatters Afternoon </a:t>
            </a:r>
            <a:r>
              <a:rPr lang="en-GB" sz="1200" kern="1200" dirty="0" err="1">
                <a:solidFill>
                  <a:schemeClr val="tx1"/>
                </a:solidFill>
                <a:effectLst/>
                <a:latin typeface="+mn-lt"/>
                <a:ea typeface="+mn-ea"/>
                <a:cs typeface="+mn-cs"/>
              </a:rPr>
              <a:t>G&amp;Tea</a:t>
            </a:r>
            <a:r>
              <a:rPr lang="en-GB" sz="1200" kern="1200" dirty="0">
                <a:solidFill>
                  <a:schemeClr val="tx1"/>
                </a:solidFill>
                <a:effectLst/>
                <a:latin typeface="+mn-lt"/>
                <a:ea typeface="+mn-ea"/>
                <a:cs typeface="+mn-cs"/>
              </a:rPr>
              <a:t> Party is a student run event that is being held on the 14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May 2022 at Utopia Bar in Swansea between 4-7pm in association with Harbour Lights Spirits and in aid of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Children’s Hospice. Ty </a:t>
            </a:r>
            <a:r>
              <a:rPr lang="en-GB" sz="1200" kern="1200" dirty="0" err="1">
                <a:solidFill>
                  <a:schemeClr val="tx1"/>
                </a:solidFill>
                <a:effectLst/>
                <a:latin typeface="+mn-lt"/>
                <a:ea typeface="+mn-ea"/>
                <a:cs typeface="+mn-cs"/>
              </a:rPr>
              <a:t>Hafan’s</a:t>
            </a:r>
            <a:r>
              <a:rPr lang="en-GB" sz="1200" kern="1200" dirty="0">
                <a:solidFill>
                  <a:schemeClr val="tx1"/>
                </a:solidFill>
                <a:effectLst/>
                <a:latin typeface="+mn-lt"/>
                <a:ea typeface="+mn-ea"/>
                <a:cs typeface="+mn-cs"/>
              </a:rPr>
              <a:t> mission is to ‘offer a high standard of free care to children in Wales who may die in childhood in order to enrich their quality of life’.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2021). having this event as a charitable event makes it more meaningful for both students and customers knowing the money raised will be going towards something positive. By having this charitable event can help broaden the experience for future careers for the students due to them organising, planning and setting-up a real-life event.</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1</a:t>
            </a:fld>
            <a:endParaRPr lang="en-US"/>
          </a:p>
        </p:txBody>
      </p:sp>
    </p:spTree>
    <p:extLst>
      <p:ext uri="{BB962C8B-B14F-4D97-AF65-F5344CB8AC3E}">
        <p14:creationId xmlns:p14="http://schemas.microsoft.com/office/powerpoint/2010/main" val="1660487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2</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Market research is an essential part of the Mad Hatter’s event as it helps the event have an understanding on the consumer’s wants and needs which can help make the event a successful event due to the owners satisfying the consumers that attended.</a:t>
            </a:r>
          </a:p>
          <a:p>
            <a:r>
              <a:rPr lang="en-GB" sz="1200" kern="1200" dirty="0">
                <a:solidFill>
                  <a:schemeClr val="tx1"/>
                </a:solidFill>
                <a:effectLst/>
                <a:latin typeface="+mn-lt"/>
                <a:ea typeface="+mn-ea"/>
                <a:cs typeface="+mn-cs"/>
              </a:rPr>
              <a:t>When conducting market research, the method that was used was focus groups. ‘Focus group includes a small group of people who respond to online surveys sent to them’ (</a:t>
            </a:r>
            <a:r>
              <a:rPr lang="en-GB" sz="1200" kern="1200" dirty="0" err="1">
                <a:solidFill>
                  <a:schemeClr val="tx1"/>
                </a:solidFill>
                <a:effectLst/>
                <a:latin typeface="+mn-lt"/>
                <a:ea typeface="+mn-ea"/>
                <a:cs typeface="+mn-cs"/>
              </a:rPr>
              <a:t>QuestionPro</a:t>
            </a:r>
            <a:r>
              <a:rPr lang="en-GB" sz="1200" kern="1200" dirty="0">
                <a:solidFill>
                  <a:schemeClr val="tx1"/>
                </a:solidFill>
                <a:effectLst/>
                <a:latin typeface="+mn-lt"/>
                <a:ea typeface="+mn-ea"/>
                <a:cs typeface="+mn-cs"/>
              </a:rPr>
              <a:t>, 2020)</a:t>
            </a:r>
          </a:p>
          <a:p>
            <a:r>
              <a:rPr lang="en-GB" sz="1200" kern="1200" dirty="0">
                <a:solidFill>
                  <a:schemeClr val="tx1"/>
                </a:solidFill>
                <a:effectLst/>
                <a:latin typeface="+mn-lt"/>
                <a:ea typeface="+mn-ea"/>
                <a:cs typeface="+mn-cs"/>
              </a:rPr>
              <a:t>When conducting the market research, it was established that the target market for gin was 18-24 years old and the majority of them were full-time students, this shows that when promoting the event on social media, it is essential to promote it to 18–24-year-olds and base it around them so they seem interested. By doing this can help spread the word more, as the target market will discuss the event with their friends which can bring more attention to the event.</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2</a:t>
            </a:fld>
            <a:endParaRPr lang="en-US"/>
          </a:p>
        </p:txBody>
      </p:sp>
    </p:spTree>
    <p:extLst>
      <p:ext uri="{BB962C8B-B14F-4D97-AF65-F5344CB8AC3E}">
        <p14:creationId xmlns:p14="http://schemas.microsoft.com/office/powerpoint/2010/main" val="1495637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3-</a:t>
            </a:r>
            <a:r>
              <a:rPr lang="en-GB" sz="1200" kern="1200" dirty="0">
                <a:solidFill>
                  <a:schemeClr val="tx1"/>
                </a:solidFill>
                <a:effectLst/>
                <a:latin typeface="+mn-lt"/>
                <a:ea typeface="+mn-ea"/>
                <a:cs typeface="+mn-cs"/>
              </a:rPr>
              <a:t> Within the Mad Hatters Afternoon </a:t>
            </a:r>
            <a:r>
              <a:rPr lang="en-GB" sz="1200" kern="1200" dirty="0" err="1">
                <a:solidFill>
                  <a:schemeClr val="tx1"/>
                </a:solidFill>
                <a:effectLst/>
                <a:latin typeface="+mn-lt"/>
                <a:ea typeface="+mn-ea"/>
                <a:cs typeface="+mn-cs"/>
              </a:rPr>
              <a:t>G&amp;Tea</a:t>
            </a:r>
            <a:r>
              <a:rPr lang="en-GB" sz="1200" kern="1200" dirty="0">
                <a:solidFill>
                  <a:schemeClr val="tx1"/>
                </a:solidFill>
                <a:effectLst/>
                <a:latin typeface="+mn-lt"/>
                <a:ea typeface="+mn-ea"/>
                <a:cs typeface="+mn-cs"/>
              </a:rPr>
              <a:t> Party, it includes a welcome drink which could include a Harbour Lights Sunset Gin or Harbour Lights Sunset Vodka, this product will promote Harbour Lights as it gives the customers a chance to try it and then they can buy the bottle if they enjoy it, it can also make customers feel satisfied within the event as they can choose between gin and vodka depending on their preferences.</a:t>
            </a:r>
          </a:p>
          <a:p>
            <a:r>
              <a:rPr lang="en-GB" sz="1200" kern="1200" dirty="0">
                <a:solidFill>
                  <a:schemeClr val="tx1"/>
                </a:solidFill>
                <a:effectLst/>
                <a:latin typeface="+mn-lt"/>
                <a:ea typeface="+mn-ea"/>
                <a:cs typeface="+mn-cs"/>
              </a:rPr>
              <a:t>Due to the target market being 18-24 years old, it is essential to have the ticket prices at a reasonable price due to the target market being mainly students. Students will be attracted to an event more if it was at a cheap price. By also having it a cheap price can gain more attraction on social media as many people love an event that is cheap and enjoyable, especially if it is an event they have not seen or been to before.</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3</a:t>
            </a:fld>
            <a:endParaRPr lang="en-US"/>
          </a:p>
        </p:txBody>
      </p:sp>
    </p:spTree>
    <p:extLst>
      <p:ext uri="{BB962C8B-B14F-4D97-AF65-F5344CB8AC3E}">
        <p14:creationId xmlns:p14="http://schemas.microsoft.com/office/powerpoint/2010/main" val="2015662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4-</a:t>
            </a:r>
            <a:r>
              <a:rPr lang="en-GB" sz="1200" kern="1200" dirty="0">
                <a:solidFill>
                  <a:schemeClr val="tx1"/>
                </a:solidFill>
                <a:effectLst/>
                <a:latin typeface="+mn-lt"/>
                <a:ea typeface="+mn-ea"/>
                <a:cs typeface="+mn-cs"/>
              </a:rPr>
              <a:t> It is essential for a successful event to choose the right place that will bring the most attention and attraction. For example, Utopia Bar is a vibrant bar that is very colourful which can attract many customers. With the chosen target market, a vibrant place is essential as many young people would prefer to go to a bright, colourful bar. </a:t>
            </a:r>
          </a:p>
          <a:p>
            <a:r>
              <a:rPr lang="en-GB" sz="1200" kern="1200" dirty="0">
                <a:solidFill>
                  <a:schemeClr val="tx1"/>
                </a:solidFill>
                <a:effectLst/>
                <a:latin typeface="+mn-lt"/>
                <a:ea typeface="+mn-ea"/>
                <a:cs typeface="+mn-cs"/>
              </a:rPr>
              <a:t>Lastly, promotion is another crucial aspect of an event. For example, promoting the event as much as possible on social media will bring a lot more attraction to the event compared to not promoting at all. An example of this includes ‘Absolut sold only 10,000 cases of their vodka in 1980. But by 2000, the company had sold 4.5 million cases due to their advertising campaign.’ (Twin,2022) this shows how much of a difference advertising can make, with the chosen target market many people aged 18-24 use social media platforms such as, Tik Tok and Instagram so promoting the event on those platforms can bring a lot more attraction to the event.</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4</a:t>
            </a:fld>
            <a:endParaRPr lang="en-US"/>
          </a:p>
        </p:txBody>
      </p:sp>
    </p:spTree>
    <p:extLst>
      <p:ext uri="{BB962C8B-B14F-4D97-AF65-F5344CB8AC3E}">
        <p14:creationId xmlns:p14="http://schemas.microsoft.com/office/powerpoint/2010/main" val="597244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5- Event evaluation is ‘the need to learn about the environment surrounding the organisation and the intended outcomes of the event’ (Getz 2010), the outcomes of the event are to promote both the venue and the charity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and to gain as much attraction as possible for both. During the event, it should be continuously monitored to see how customers are feeling about the event and if there is anything that is needed to improve for next time, it is also important to check on the staff to see if it is going smoothly with them with regards to food, the event itself etc. By doing this, can allow the team to feedback on what went well and what didn’t go well and using the advice and feedback given for the next event to be even more successful.</a:t>
            </a:r>
          </a:p>
          <a:p>
            <a:r>
              <a:rPr lang="en-GB" sz="1200" kern="1200" dirty="0">
                <a:solidFill>
                  <a:schemeClr val="tx1"/>
                </a:solidFill>
                <a:effectLst/>
                <a:latin typeface="+mn-lt"/>
                <a:ea typeface="+mn-ea"/>
                <a:cs typeface="+mn-cs"/>
              </a:rPr>
              <a:t>The objectives that were completed include the event raised more than £200 for the charity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which resulted in a successful night for both the staff and the charity, it also gave both the staff and customers an insight on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and why it is an important charity that should be supported. </a:t>
            </a:r>
          </a:p>
          <a:p>
            <a:r>
              <a:rPr lang="en-GB" sz="1200" kern="1200" dirty="0">
                <a:solidFill>
                  <a:schemeClr val="tx1"/>
                </a:solidFill>
                <a:effectLst/>
                <a:latin typeface="+mn-lt"/>
                <a:ea typeface="+mn-ea"/>
                <a:cs typeface="+mn-cs"/>
              </a:rPr>
              <a:t>The event made a lot of progress towards the vision as the theme was Alice in Wonderland and all of the props including the buffet was all Alice in Wonderland theme which resulted in a successful event for everyone. </a:t>
            </a:r>
          </a:p>
          <a:p>
            <a:r>
              <a:rPr lang="en-GB" sz="1200" kern="1200" dirty="0">
                <a:solidFill>
                  <a:schemeClr val="tx1"/>
                </a:solidFill>
                <a:effectLst/>
                <a:latin typeface="+mn-lt"/>
                <a:ea typeface="+mn-ea"/>
                <a:cs typeface="+mn-cs"/>
              </a:rPr>
              <a:t>To improve next time, it is important to promote the event as much as possible both on social media and in person to get more people attracted to the event and increase curiosity.</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5</a:t>
            </a:fld>
            <a:endParaRPr lang="en-US"/>
          </a:p>
        </p:txBody>
      </p:sp>
    </p:spTree>
    <p:extLst>
      <p:ext uri="{BB962C8B-B14F-4D97-AF65-F5344CB8AC3E}">
        <p14:creationId xmlns:p14="http://schemas.microsoft.com/office/powerpoint/2010/main" val="102896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6-</a:t>
            </a:r>
            <a:r>
              <a:rPr lang="en-GB" sz="1200" u="sng" kern="1200" dirty="0">
                <a:solidFill>
                  <a:schemeClr val="tx1"/>
                </a:solidFill>
                <a:effectLst/>
                <a:latin typeface="+mn-lt"/>
                <a:ea typeface="+mn-ea"/>
                <a:cs typeface="+mn-cs"/>
              </a:rPr>
              <a:t> Reflective analysis on the event planning of event</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Description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classmates had to plan and organise an event, so we decided on a Mad Hatter’s Afternoon </a:t>
            </a:r>
            <a:r>
              <a:rPr lang="en-GB" sz="1200" kern="1200" dirty="0" err="1">
                <a:solidFill>
                  <a:schemeClr val="tx1"/>
                </a:solidFill>
                <a:effectLst/>
                <a:latin typeface="+mn-lt"/>
                <a:ea typeface="+mn-ea"/>
                <a:cs typeface="+mn-cs"/>
              </a:rPr>
              <a:t>G&amp;Tea</a:t>
            </a:r>
            <a:r>
              <a:rPr lang="en-GB" sz="1200" kern="1200" dirty="0">
                <a:solidFill>
                  <a:schemeClr val="tx1"/>
                </a:solidFill>
                <a:effectLst/>
                <a:latin typeface="+mn-lt"/>
                <a:ea typeface="+mn-ea"/>
                <a:cs typeface="+mn-cs"/>
              </a:rPr>
              <a:t> Party. We were all given different roles to ensure that everyone contributed the same amount, for example, we had a social media team, security team and a design team.</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Feelings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When planning the Mad Hatters Afternoon </a:t>
            </a:r>
            <a:r>
              <a:rPr lang="en-GB" sz="1200" kern="1200" dirty="0" err="1">
                <a:solidFill>
                  <a:schemeClr val="tx1"/>
                </a:solidFill>
                <a:effectLst/>
                <a:latin typeface="+mn-lt"/>
                <a:ea typeface="+mn-ea"/>
                <a:cs typeface="+mn-cs"/>
              </a:rPr>
              <a:t>G&amp;Tea</a:t>
            </a:r>
            <a:r>
              <a:rPr lang="en-GB" sz="1200" kern="1200" dirty="0">
                <a:solidFill>
                  <a:schemeClr val="tx1"/>
                </a:solidFill>
                <a:effectLst/>
                <a:latin typeface="+mn-lt"/>
                <a:ea typeface="+mn-ea"/>
                <a:cs typeface="+mn-cs"/>
              </a:rPr>
              <a:t> Party, I felt excited as it was a good opportunity to gain experience in event planning. I then felt nervous as it was a big opportunity to have, and it is important to not mess it up and ensuring It goes well.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Evaluation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What went well was coming together as a team and deciding what theme/venue we all wanted and ensuring that everyone agreed, we all then came together and decided on who is doing what when it comes to planning the event. </a:t>
            </a:r>
          </a:p>
          <a:p>
            <a:r>
              <a:rPr lang="en-GB" sz="1200" kern="1200" dirty="0">
                <a:solidFill>
                  <a:schemeClr val="tx1"/>
                </a:solidFill>
                <a:effectLst/>
                <a:latin typeface="+mn-lt"/>
                <a:ea typeface="+mn-ea"/>
                <a:cs typeface="+mn-cs"/>
              </a:rPr>
              <a:t>What didn’t go well was the lack of communication from certain departments which made it difficult when it came to getting updates on what has been done and what is left to do.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Analysis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When it came to my part within the design stage, I helped plan what decorations was needed for the event to make it a Mad Hatters party but also helped on where the decorations went within the event. The things that did not go to plan was finding time where everyone was available to work on the event due to family and work commitments.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Conclusion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Overall, the event was a good experience where I gained many skills that can help me within the future. For example, communication skills, I communicated with my team about the decorations side of the event to ensure the event was Mad Hatters themed, I also gained teamwork skills due to me working as a team within the event and communicating our opinions.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Action Plan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next time, I plan an event. I need to ensure I have plenty of availability and time to plan the event to ensure it is successful. This will help me feel more organised and confident in the run up to the event.</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6</a:t>
            </a:fld>
            <a:endParaRPr lang="en-US"/>
          </a:p>
        </p:txBody>
      </p:sp>
    </p:spTree>
    <p:extLst>
      <p:ext uri="{BB962C8B-B14F-4D97-AF65-F5344CB8AC3E}">
        <p14:creationId xmlns:p14="http://schemas.microsoft.com/office/powerpoint/2010/main" val="2119044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7-</a:t>
            </a:r>
            <a:r>
              <a:rPr lang="en-GB" sz="1200" kern="1200" dirty="0">
                <a:solidFill>
                  <a:schemeClr val="tx1"/>
                </a:solidFill>
                <a:effectLst/>
                <a:latin typeface="+mn-lt"/>
                <a:ea typeface="+mn-ea"/>
                <a:cs typeface="+mn-cs"/>
              </a:rPr>
              <a:t> Reflective role of your own role and performance in the event planning</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Description </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Mad Hatter’s Afternoon </a:t>
            </a:r>
            <a:r>
              <a:rPr lang="en-GB" sz="1200" kern="1200" dirty="0" err="1">
                <a:solidFill>
                  <a:schemeClr val="tx1"/>
                </a:solidFill>
                <a:effectLst/>
                <a:latin typeface="+mn-lt"/>
                <a:ea typeface="+mn-ea"/>
                <a:cs typeface="+mn-cs"/>
              </a:rPr>
              <a:t>G&amp;Tea</a:t>
            </a:r>
            <a:r>
              <a:rPr lang="en-GB" sz="1200" kern="1200" dirty="0">
                <a:solidFill>
                  <a:schemeClr val="tx1"/>
                </a:solidFill>
                <a:effectLst/>
                <a:latin typeface="+mn-lt"/>
                <a:ea typeface="+mn-ea"/>
                <a:cs typeface="+mn-cs"/>
              </a:rPr>
              <a:t> Party, my role included working within the design team on deciding what items was needed to make it a Mad Hatter’s theme but also deciding where the items go to ensure it looks pleasing and on trend to the customers who were attending the event.</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Feelings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During the event planning stages, I felt that I was contributing well within the design stage, as I was helping the design team on picking what items we should use and where they should go. This made me feel excited as it was coming together, and I was excited to see the finished result.</a:t>
            </a:r>
          </a:p>
          <a:p>
            <a:r>
              <a:rPr lang="en-GB" sz="1200" u="sng" kern="1200" dirty="0">
                <a:solidFill>
                  <a:schemeClr val="tx1"/>
                </a:solidFill>
                <a:effectLst/>
                <a:latin typeface="+mn-lt"/>
                <a:ea typeface="+mn-ea"/>
                <a:cs typeface="+mn-cs"/>
              </a:rPr>
              <a:t>Evaluation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What was good about the situation is that I ensured to respond within the design team group chat as much as I could to ensure I contribute enough. Although, there was times where I was unavailable to help out due to circumstances which made it difficult and more stressful as I didn’t know what was concluded within the design team.</a:t>
            </a:r>
          </a:p>
          <a:p>
            <a:r>
              <a:rPr lang="en-GB" sz="1200" u="sng" kern="1200" dirty="0">
                <a:solidFill>
                  <a:schemeClr val="tx1"/>
                </a:solidFill>
                <a:effectLst/>
                <a:latin typeface="+mn-lt"/>
                <a:ea typeface="+mn-ea"/>
                <a:cs typeface="+mn-cs"/>
              </a:rPr>
              <a:t>Analysis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sense I could make out of the situation is that people were finding it difficult when I was not responding, due to this it would cause more stress within the team as everyone wasn’t always available making it difficult to conduct meetings. </a:t>
            </a:r>
          </a:p>
          <a:p>
            <a:r>
              <a:rPr lang="en-GB" sz="1200" u="sng"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better the situation, I should have prioritised the event planning over my other circumstances or ensured I found more time to attend meetings and respond to emails/messages as this could make the situation less stressful </a:t>
            </a:r>
          </a:p>
          <a:p>
            <a:r>
              <a:rPr lang="en-GB" sz="1200" u="sng" kern="1200" dirty="0">
                <a:solidFill>
                  <a:schemeClr val="tx1"/>
                </a:solidFill>
                <a:effectLst/>
                <a:latin typeface="+mn-lt"/>
                <a:ea typeface="+mn-ea"/>
                <a:cs typeface="+mn-cs"/>
              </a:rPr>
              <a:t>Action Plan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it arose again, I would ensure I am available more and ensuring I attend all the meetings, so I have a better understanding on what is going on but also help my team when they are in need of help.</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7</a:t>
            </a:fld>
            <a:endParaRPr lang="en-US"/>
          </a:p>
        </p:txBody>
      </p:sp>
    </p:spTree>
    <p:extLst>
      <p:ext uri="{BB962C8B-B14F-4D97-AF65-F5344CB8AC3E}">
        <p14:creationId xmlns:p14="http://schemas.microsoft.com/office/powerpoint/2010/main" val="1891277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8-</a:t>
            </a:r>
            <a:r>
              <a:rPr lang="en-GB" sz="1200" kern="1200" dirty="0">
                <a:solidFill>
                  <a:schemeClr val="tx1"/>
                </a:solidFill>
                <a:effectLst/>
                <a:latin typeface="+mn-lt"/>
                <a:ea typeface="+mn-ea"/>
                <a:cs typeface="+mn-cs"/>
              </a:rPr>
              <a:t> In conclusion, the overall event had to be cancelled due to unforeseen circumstances, this was due to the lack of ticket sales. Even though the team worked together by posting regularly on social media and promoting it to family and friends as much as possible, the ticket sales were not enough for the event to go ahead. Even though the event was cancelled, we came together as a team and decided to still go ahead with the raffle in order to raise money for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this was important as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is a good charity so raising the money for them was good as we knew it was going to a good cause. It was also a success in terms of promoting and raising money for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this made it an emotional night knowing we did good by raising money for a good cause. It was also a good opportunity for customers to get a better understanding on what Ty </a:t>
            </a:r>
            <a:r>
              <a:rPr lang="en-GB" sz="1200" kern="1200" dirty="0" err="1">
                <a:solidFill>
                  <a:schemeClr val="tx1"/>
                </a:solidFill>
                <a:effectLst/>
                <a:latin typeface="+mn-lt"/>
                <a:ea typeface="+mn-ea"/>
                <a:cs typeface="+mn-cs"/>
              </a:rPr>
              <a:t>Hafan</a:t>
            </a:r>
            <a:r>
              <a:rPr lang="en-GB" sz="1200" kern="1200" dirty="0">
                <a:solidFill>
                  <a:schemeClr val="tx1"/>
                </a:solidFill>
                <a:effectLst/>
                <a:latin typeface="+mn-lt"/>
                <a:ea typeface="+mn-ea"/>
                <a:cs typeface="+mn-cs"/>
              </a:rPr>
              <a:t> does and why it is such an important charity. </a:t>
            </a:r>
          </a:p>
          <a:p>
            <a:r>
              <a:rPr lang="en-GB" sz="1200" kern="1200" dirty="0">
                <a:solidFill>
                  <a:schemeClr val="tx1"/>
                </a:solidFill>
                <a:effectLst/>
                <a:latin typeface="+mn-lt"/>
                <a:ea typeface="+mn-ea"/>
                <a:cs typeface="+mn-cs"/>
              </a:rPr>
              <a:t>Overall, this is something that I would love to do again especially now I have gained the skills and knowledge needed to plan another successful event. </a:t>
            </a:r>
          </a:p>
          <a:p>
            <a:endParaRPr lang="en-US" dirty="0"/>
          </a:p>
        </p:txBody>
      </p:sp>
      <p:sp>
        <p:nvSpPr>
          <p:cNvPr id="4" name="Slide Number Placeholder 3"/>
          <p:cNvSpPr>
            <a:spLocks noGrp="1"/>
          </p:cNvSpPr>
          <p:nvPr>
            <p:ph type="sldNum" sz="quarter" idx="5"/>
          </p:nvPr>
        </p:nvSpPr>
        <p:spPr/>
        <p:txBody>
          <a:bodyPr/>
          <a:lstStyle/>
          <a:p>
            <a:fld id="{94F055BA-1E86-A548-A921-3A999D0BE0EB}" type="slidenum">
              <a:rPr lang="en-US" smtClean="0"/>
              <a:t>8</a:t>
            </a:fld>
            <a:endParaRPr lang="en-US"/>
          </a:p>
        </p:txBody>
      </p:sp>
    </p:spTree>
    <p:extLst>
      <p:ext uri="{BB962C8B-B14F-4D97-AF65-F5344CB8AC3E}">
        <p14:creationId xmlns:p14="http://schemas.microsoft.com/office/powerpoint/2010/main" val="1885593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5/16/22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00023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21607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9470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50544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92666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86434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52837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5021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6201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79163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5/16/22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99411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5/16/22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13675202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50" r:id="rId6"/>
    <p:sldLayoutId id="2147483745" r:id="rId7"/>
    <p:sldLayoutId id="2147483746" r:id="rId8"/>
    <p:sldLayoutId id="2147483747" r:id="rId9"/>
    <p:sldLayoutId id="2147483749" r:id="rId10"/>
    <p:sldLayoutId id="2147483748"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customXml" Target="../ink/ink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2" Type="http://schemas.openxmlformats.org/officeDocument/2006/relationships/hyperlink" Target="https://www.questionpro.com/blog/focus-grou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rgbClr val="B2B56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23E4B6-55CC-5604-7950-A6D7055BD58F}"/>
              </a:ext>
            </a:extLst>
          </p:cNvPr>
          <p:cNvSpPr>
            <a:spLocks noGrp="1"/>
          </p:cNvSpPr>
          <p:nvPr>
            <p:ph type="ctrTitle"/>
          </p:nvPr>
        </p:nvSpPr>
        <p:spPr>
          <a:xfrm>
            <a:off x="638881" y="390525"/>
            <a:ext cx="10909640" cy="1510301"/>
          </a:xfrm>
        </p:spPr>
        <p:txBody>
          <a:bodyPr anchor="ctr">
            <a:normAutofit/>
          </a:bodyPr>
          <a:lstStyle/>
          <a:p>
            <a:pPr algn="ctr"/>
            <a:r>
              <a:rPr lang="en-US" sz="6600">
                <a:solidFill>
                  <a:srgbClr val="FFFFFF"/>
                </a:solidFill>
              </a:rPr>
              <a:t>Mad Hatters Afternoon</a:t>
            </a:r>
          </a:p>
        </p:txBody>
      </p:sp>
      <p:sp>
        <p:nvSpPr>
          <p:cNvPr id="3" name="Subtitle 2">
            <a:extLst>
              <a:ext uri="{FF2B5EF4-FFF2-40B4-BE49-F238E27FC236}">
                <a16:creationId xmlns:a16="http://schemas.microsoft.com/office/drawing/2014/main" id="{C2923994-157B-2033-A801-780E04D3DFD4}"/>
              </a:ext>
            </a:extLst>
          </p:cNvPr>
          <p:cNvSpPr>
            <a:spLocks noGrp="1"/>
          </p:cNvSpPr>
          <p:nvPr>
            <p:ph type="subTitle" idx="1"/>
          </p:nvPr>
        </p:nvSpPr>
        <p:spPr>
          <a:xfrm>
            <a:off x="2895601" y="1900826"/>
            <a:ext cx="6396204" cy="662542"/>
          </a:xfrm>
        </p:spPr>
        <p:txBody>
          <a:bodyPr anchor="ctr">
            <a:normAutofit/>
          </a:bodyPr>
          <a:lstStyle/>
          <a:p>
            <a:pPr algn="ctr"/>
            <a:r>
              <a:rPr lang="en-US" sz="2400" dirty="0" err="1">
                <a:solidFill>
                  <a:srgbClr val="FFFFFF"/>
                </a:solidFill>
              </a:rPr>
              <a:t>G&amp;Tea</a:t>
            </a:r>
            <a:r>
              <a:rPr lang="en-US" sz="2400" dirty="0">
                <a:solidFill>
                  <a:srgbClr val="FFFFFF"/>
                </a:solidFill>
              </a:rPr>
              <a:t> Party</a:t>
            </a:r>
          </a:p>
        </p:txBody>
      </p:sp>
      <p:sp>
        <p:nvSpPr>
          <p:cNvPr id="21" name="Rectangle 7">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video game&#10;&#10;Description automatically generated with low confidence">
            <a:extLst>
              <a:ext uri="{FF2B5EF4-FFF2-40B4-BE49-F238E27FC236}">
                <a16:creationId xmlns:a16="http://schemas.microsoft.com/office/drawing/2014/main" id="{74BE5500-595F-9F0A-2988-8AFFE439B27F}"/>
              </a:ext>
            </a:extLst>
          </p:cNvPr>
          <p:cNvPicPr>
            <a:picLocks noChangeAspect="1"/>
          </p:cNvPicPr>
          <p:nvPr/>
        </p:nvPicPr>
        <p:blipFill rotWithShape="1">
          <a:blip r:embed="rId5"/>
          <a:srcRect l="19883" r="5006"/>
          <a:stretch/>
        </p:blipFill>
        <p:spPr>
          <a:xfrm>
            <a:off x="3410448" y="3067050"/>
            <a:ext cx="5368055" cy="3019537"/>
          </a:xfrm>
          <a:prstGeom prst="rect">
            <a:avLst/>
          </a:prstGeom>
        </p:spPr>
      </p:pic>
      <p:pic>
        <p:nvPicPr>
          <p:cNvPr id="6" name="Audio 5">
            <a:hlinkClick r:id="" action="ppaction://media"/>
            <a:extLst>
              <a:ext uri="{FF2B5EF4-FFF2-40B4-BE49-F238E27FC236}">
                <a16:creationId xmlns:a16="http://schemas.microsoft.com/office/drawing/2014/main" id="{30C71901-DB88-B2E5-3A52-46EA6292A6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77308707"/>
      </p:ext>
    </p:extLst>
  </p:cSld>
  <p:clrMapOvr>
    <a:masterClrMapping/>
  </p:clrMapOvr>
  <mc:AlternateContent xmlns:mc="http://schemas.openxmlformats.org/markup-compatibility/2006" xmlns:p14="http://schemas.microsoft.com/office/powerpoint/2010/main">
    <mc:Choice Requires="p14">
      <p:transition spd="slow" p14:dur="2000" advTm="46521"/>
    </mc:Choice>
    <mc:Fallback xmlns="">
      <p:transition spd="slow" advTm="46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46FC68D-569E-860E-FC16-4E7ACE59712F}"/>
              </a:ext>
            </a:extLst>
          </p:cNvPr>
          <p:cNvPicPr>
            <a:picLocks noChangeAspect="1"/>
          </p:cNvPicPr>
          <p:nvPr/>
        </p:nvPicPr>
        <p:blipFill rotWithShape="1">
          <a:blip r:embed="rId5"/>
          <a:srcRect l="25"/>
          <a:stretch/>
        </p:blipFill>
        <p:spPr>
          <a:xfrm>
            <a:off x="-1" y="-1"/>
            <a:ext cx="12188952" cy="6858000"/>
          </a:xfrm>
          <a:prstGeom prst="rect">
            <a:avLst/>
          </a:prstGeom>
        </p:spPr>
      </p:pic>
      <p:sp>
        <p:nvSpPr>
          <p:cNvPr id="13" name="Rectangle 12">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EDCD5-2FFC-DF13-AD59-45D4C2EB2B63}"/>
              </a:ext>
            </a:extLst>
          </p:cNvPr>
          <p:cNvSpPr>
            <a:spLocks noGrp="1"/>
          </p:cNvSpPr>
          <p:nvPr>
            <p:ph type="title"/>
          </p:nvPr>
        </p:nvSpPr>
        <p:spPr>
          <a:xfrm>
            <a:off x="641604" y="4553712"/>
            <a:ext cx="10908792" cy="1069848"/>
          </a:xfrm>
        </p:spPr>
        <p:txBody>
          <a:bodyPr vert="horz" lIns="91440" tIns="45720" rIns="91440" bIns="45720" rtlCol="0" anchor="ctr">
            <a:normAutofit/>
          </a:bodyPr>
          <a:lstStyle/>
          <a:p>
            <a:pPr algn="ctr"/>
            <a:r>
              <a:rPr lang="en-US" sz="6000">
                <a:solidFill>
                  <a:schemeClr val="bg1"/>
                </a:solidFill>
              </a:rPr>
              <a:t>Event Management plan</a:t>
            </a:r>
          </a:p>
        </p:txBody>
      </p:sp>
      <p:pic>
        <p:nvPicPr>
          <p:cNvPr id="6" name="Audio 5">
            <a:hlinkClick r:id="" action="ppaction://media"/>
            <a:extLst>
              <a:ext uri="{FF2B5EF4-FFF2-40B4-BE49-F238E27FC236}">
                <a16:creationId xmlns:a16="http://schemas.microsoft.com/office/drawing/2014/main" id="{ADA275D4-7159-AC87-E0B7-0875104C89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52687265"/>
      </p:ext>
    </p:extLst>
  </p:cSld>
  <p:clrMapOvr>
    <a:masterClrMapping/>
  </p:clrMapOvr>
  <mc:AlternateContent xmlns:mc="http://schemas.openxmlformats.org/markup-compatibility/2006" xmlns:p14="http://schemas.microsoft.com/office/powerpoint/2010/main">
    <mc:Choice Requires="p14">
      <p:transition spd="slow" p14:dur="2000" advTm="51049"/>
    </mc:Choice>
    <mc:Fallback xmlns="">
      <p:transition spd="slow" advTm="51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2" name="Rectangle 31">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7AEFC-A909-06F0-3EB7-94D312FA687F}"/>
              </a:ext>
            </a:extLst>
          </p:cNvPr>
          <p:cNvSpPr>
            <a:spLocks noGrp="1"/>
          </p:cNvSpPr>
          <p:nvPr>
            <p:ph type="title"/>
          </p:nvPr>
        </p:nvSpPr>
        <p:spPr>
          <a:xfrm>
            <a:off x="4853988" y="320041"/>
            <a:ext cx="6707084" cy="3892668"/>
          </a:xfrm>
        </p:spPr>
        <p:txBody>
          <a:bodyPr vert="horz" lIns="91440" tIns="45720" rIns="91440" bIns="45720" rtlCol="0" anchor="b">
            <a:normAutofit/>
          </a:bodyPr>
          <a:lstStyle/>
          <a:p>
            <a:r>
              <a:rPr lang="en-US" sz="9600"/>
              <a:t>Harbour Lights</a:t>
            </a:r>
          </a:p>
        </p:txBody>
      </p:sp>
      <p:sp>
        <p:nvSpPr>
          <p:cNvPr id="3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EE71E"/>
          </a:solidFill>
          <a:ln w="38100" cap="rnd">
            <a:solidFill>
              <a:srgbClr val="FEE71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beverage, orange, half, sliced&#10;&#10;Description automatically generated">
            <a:extLst>
              <a:ext uri="{FF2B5EF4-FFF2-40B4-BE49-F238E27FC236}">
                <a16:creationId xmlns:a16="http://schemas.microsoft.com/office/drawing/2014/main" id="{48EE2D1F-584A-EF90-6BBE-7386EC322147}"/>
              </a:ext>
            </a:extLst>
          </p:cNvPr>
          <p:cNvPicPr>
            <a:picLocks noGrp="1" noChangeAspect="1"/>
          </p:cNvPicPr>
          <p:nvPr>
            <p:ph idx="1"/>
          </p:nvPr>
        </p:nvPicPr>
        <p:blipFill>
          <a:blip r:embed="rId5"/>
          <a:stretch>
            <a:fillRect/>
          </a:stretch>
        </p:blipFill>
        <p:spPr>
          <a:xfrm>
            <a:off x="320040" y="641713"/>
            <a:ext cx="4087368" cy="5547142"/>
          </a:xfrm>
          <a:prstGeom prst="rect">
            <a:avLst/>
          </a:prstGeom>
        </p:spPr>
      </p:pic>
      <p:pic>
        <p:nvPicPr>
          <p:cNvPr id="7" name="Audio 6">
            <a:hlinkClick r:id="" action="ppaction://media"/>
            <a:extLst>
              <a:ext uri="{FF2B5EF4-FFF2-40B4-BE49-F238E27FC236}">
                <a16:creationId xmlns:a16="http://schemas.microsoft.com/office/drawing/2014/main" id="{65C61ECD-9352-91CB-2226-5623F9F4A5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81861312"/>
      </p:ext>
    </p:extLst>
  </p:cSld>
  <p:clrMapOvr>
    <a:masterClrMapping/>
  </p:clrMapOvr>
  <mc:AlternateContent xmlns:mc="http://schemas.openxmlformats.org/markup-compatibility/2006" xmlns:p14="http://schemas.microsoft.com/office/powerpoint/2010/main">
    <mc:Choice Requires="p14">
      <p:transition spd="slow" p14:dur="2000" advTm="55407"/>
    </mc:Choice>
    <mc:Fallback xmlns="">
      <p:transition spd="slow" advTm="55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1" name="Rectangle 20">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bar&#10;&#10;Description automatically generated">
            <a:extLst>
              <a:ext uri="{FF2B5EF4-FFF2-40B4-BE49-F238E27FC236}">
                <a16:creationId xmlns:a16="http://schemas.microsoft.com/office/drawing/2014/main" id="{480327F1-7AAF-BC10-81AD-CBFD3D699D06}"/>
              </a:ext>
            </a:extLst>
          </p:cNvPr>
          <p:cNvPicPr>
            <a:picLocks noChangeAspect="1"/>
          </p:cNvPicPr>
          <p:nvPr/>
        </p:nvPicPr>
        <p:blipFill rotWithShape="1">
          <a:blip r:embed="rId5">
            <a:alphaModFix amt="50000"/>
          </a:blip>
          <a:srcRect l="8899" r="8899" b="-1"/>
          <a:stretch/>
        </p:blipFill>
        <p:spPr>
          <a:xfrm>
            <a:off x="20" y="10"/>
            <a:ext cx="12188931" cy="6857990"/>
          </a:xfrm>
          <a:prstGeom prst="rect">
            <a:avLst/>
          </a:prstGeom>
        </p:spPr>
      </p:pic>
      <p:sp>
        <p:nvSpPr>
          <p:cNvPr id="2" name="Title 1">
            <a:extLst>
              <a:ext uri="{FF2B5EF4-FFF2-40B4-BE49-F238E27FC236}">
                <a16:creationId xmlns:a16="http://schemas.microsoft.com/office/drawing/2014/main" id="{84205CD1-B8D0-A359-9AEE-0FA1F62BF2FA}"/>
              </a:ext>
            </a:extLst>
          </p:cNvPr>
          <p:cNvSpPr>
            <a:spLocks noGrp="1"/>
          </p:cNvSpPr>
          <p:nvPr>
            <p:ph type="title"/>
          </p:nvPr>
        </p:nvSpPr>
        <p:spPr>
          <a:xfrm>
            <a:off x="1527048" y="1124712"/>
            <a:ext cx="9144000" cy="3063240"/>
          </a:xfrm>
        </p:spPr>
        <p:txBody>
          <a:bodyPr vert="horz" lIns="91440" tIns="45720" rIns="91440" bIns="45720" rtlCol="0" anchor="b">
            <a:normAutofit/>
          </a:bodyPr>
          <a:lstStyle/>
          <a:p>
            <a:pPr algn="ctr"/>
            <a:r>
              <a:rPr lang="en-US" sz="9600"/>
              <a:t>Utopia Bar</a:t>
            </a:r>
          </a:p>
        </p:txBody>
      </p:sp>
      <p:sp>
        <p:nvSpPr>
          <p:cNvPr id="9" name="Content Placeholder 8">
            <a:extLst>
              <a:ext uri="{FF2B5EF4-FFF2-40B4-BE49-F238E27FC236}">
                <a16:creationId xmlns:a16="http://schemas.microsoft.com/office/drawing/2014/main" id="{3A2E9593-3D65-0205-59AA-7573DF79C544}"/>
              </a:ext>
            </a:extLst>
          </p:cNvPr>
          <p:cNvSpPr>
            <a:spLocks noGrp="1"/>
          </p:cNvSpPr>
          <p:nvPr>
            <p:ph idx="1"/>
          </p:nvPr>
        </p:nvSpPr>
        <p:spPr>
          <a:xfrm>
            <a:off x="1527048" y="4599432"/>
            <a:ext cx="9144000" cy="1227520"/>
          </a:xfrm>
        </p:spPr>
        <p:txBody>
          <a:bodyPr vert="horz" lIns="91440" tIns="45720" rIns="91440" bIns="45720" rtlCol="0">
            <a:normAutofit/>
          </a:bodyPr>
          <a:lstStyle/>
          <a:p>
            <a:pPr marL="0" indent="0" algn="ctr">
              <a:buNone/>
            </a:pPr>
            <a:r>
              <a:rPr lang="en-US" sz="3200" dirty="0"/>
              <a:t>Amazing atmosphere, amazing drinks and amazing staff. Don’t miss out! (Google Reviews 2022)</a:t>
            </a:r>
          </a:p>
        </p:txBody>
      </p:sp>
      <p:sp>
        <p:nvSpPr>
          <p:cNvPr id="23"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Audio 9">
            <a:hlinkClick r:id="" action="ppaction://media"/>
            <a:extLst>
              <a:ext uri="{FF2B5EF4-FFF2-40B4-BE49-F238E27FC236}">
                <a16:creationId xmlns:a16="http://schemas.microsoft.com/office/drawing/2014/main" id="{A9A56DF4-2FC9-C219-4E32-A3733E7354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26346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0896"/>
    </mc:Choice>
    <mc:Fallback xmlns="">
      <p:transition spd="slow" advTm="60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0" name="Picture 19" descr="Hand holding a pen shading number on a sheet">
            <a:extLst>
              <a:ext uri="{FF2B5EF4-FFF2-40B4-BE49-F238E27FC236}">
                <a16:creationId xmlns:a16="http://schemas.microsoft.com/office/drawing/2014/main" id="{925188C3-86C3-8380-FEDA-7AF2B98B70C7}"/>
              </a:ext>
            </a:extLst>
          </p:cNvPr>
          <p:cNvPicPr>
            <a:picLocks noChangeAspect="1"/>
          </p:cNvPicPr>
          <p:nvPr/>
        </p:nvPicPr>
        <p:blipFill rotWithShape="1">
          <a:blip r:embed="rId5"/>
          <a:srcRect b="15730"/>
          <a:stretch/>
        </p:blipFill>
        <p:spPr>
          <a:xfrm>
            <a:off x="-3047" y="10"/>
            <a:ext cx="12191999" cy="6857990"/>
          </a:xfrm>
          <a:prstGeom prst="rect">
            <a:avLst/>
          </a:prstGeom>
        </p:spPr>
      </p:pic>
      <p:sp>
        <p:nvSpPr>
          <p:cNvPr id="26" name="Rectangle 2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1919D-B821-FB02-76A5-345604BAEFC2}"/>
              </a:ext>
            </a:extLst>
          </p:cNvPr>
          <p:cNvSpPr>
            <a:spLocks noGrp="1"/>
          </p:cNvSpPr>
          <p:nvPr>
            <p:ph type="title"/>
          </p:nvPr>
        </p:nvSpPr>
        <p:spPr>
          <a:xfrm>
            <a:off x="643466" y="1322616"/>
            <a:ext cx="10905059" cy="2651204"/>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400" dirty="0">
                <a:solidFill>
                  <a:schemeClr val="bg1"/>
                </a:solidFill>
              </a:rPr>
              <a:t>Evaluation Strategy</a:t>
            </a:r>
          </a:p>
        </p:txBody>
      </p:sp>
      <p:cxnSp>
        <p:nvCxnSpPr>
          <p:cNvPr id="28" name="Straight Connector 27">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0A69068-EB3E-5E8F-C9EF-76B03F44CC4A}"/>
              </a:ext>
            </a:extLst>
          </p:cNvPr>
          <p:cNvSpPr txBox="1"/>
          <p:nvPr/>
        </p:nvSpPr>
        <p:spPr>
          <a:xfrm>
            <a:off x="3080825" y="4332849"/>
            <a:ext cx="6471138" cy="830997"/>
          </a:xfrm>
          <a:prstGeom prst="rect">
            <a:avLst/>
          </a:prstGeom>
          <a:noFill/>
        </p:spPr>
        <p:txBody>
          <a:bodyPr wrap="square" rtlCol="0">
            <a:spAutoFit/>
          </a:bodyPr>
          <a:lstStyle/>
          <a:p>
            <a:r>
              <a:rPr lang="en-US" sz="2400" dirty="0"/>
              <a:t>Event evaluation is the need to learn about the environment surrounding  the organization and the intended outcomes of the event’ (Getz, 2010)</a:t>
            </a:r>
          </a:p>
        </p:txBody>
      </p:sp>
      <p:pic>
        <p:nvPicPr>
          <p:cNvPr id="14" name="Audio 13">
            <a:hlinkClick r:id="" action="ppaction://media"/>
            <a:extLst>
              <a:ext uri="{FF2B5EF4-FFF2-40B4-BE49-F238E27FC236}">
                <a16:creationId xmlns:a16="http://schemas.microsoft.com/office/drawing/2014/main" id="{B4E9DBAB-B0B5-E738-5957-5AF6FF3929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19" name="TextBox 18">
            <a:extLst>
              <a:ext uri="{FF2B5EF4-FFF2-40B4-BE49-F238E27FC236}">
                <a16:creationId xmlns:a16="http://schemas.microsoft.com/office/drawing/2014/main" id="{F978D243-A044-649D-5653-4C7910941351}"/>
              </a:ext>
            </a:extLst>
          </p:cNvPr>
          <p:cNvSpPr txBox="1"/>
          <p:nvPr/>
        </p:nvSpPr>
        <p:spPr>
          <a:xfrm>
            <a:off x="5764696" y="-170953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41104421"/>
      </p:ext>
    </p:extLst>
  </p:cSld>
  <p:clrMapOvr>
    <a:masterClrMapping/>
  </p:clrMapOvr>
  <mc:AlternateContent xmlns:mc="http://schemas.openxmlformats.org/markup-compatibility/2006" xmlns:p14="http://schemas.microsoft.com/office/powerpoint/2010/main">
    <mc:Choice Requires="p14">
      <p:transition spd="slow" p14:dur="2000" advTm="81943"/>
    </mc:Choice>
    <mc:Fallback xmlns="">
      <p:transition spd="slow" advTm="81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26A65-5DC2-227C-F413-D92D2F964145}"/>
              </a:ext>
            </a:extLst>
          </p:cNvPr>
          <p:cNvSpPr>
            <a:spLocks noGrp="1"/>
          </p:cNvSpPr>
          <p:nvPr>
            <p:ph type="title"/>
          </p:nvPr>
        </p:nvSpPr>
        <p:spPr>
          <a:xfrm>
            <a:off x="640080" y="325369"/>
            <a:ext cx="4368602" cy="1956841"/>
          </a:xfrm>
        </p:spPr>
        <p:txBody>
          <a:bodyPr anchor="b">
            <a:normAutofit/>
          </a:bodyPr>
          <a:lstStyle/>
          <a:p>
            <a:pPr>
              <a:lnSpc>
                <a:spcPct val="90000"/>
              </a:lnSpc>
            </a:pPr>
            <a:r>
              <a:rPr lang="en-US" sz="6600"/>
              <a:t>Reflective Analysis</a:t>
            </a:r>
          </a:p>
        </p:txBody>
      </p:sp>
      <p:sp>
        <p:nvSpPr>
          <p:cNvPr id="2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6D94BF"/>
          </a:solidFill>
          <a:ln w="38100" cap="rnd">
            <a:solidFill>
              <a:srgbClr val="6D94B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2B8EF8-4AF6-72EF-6A7E-6879C5519165}"/>
              </a:ext>
            </a:extLst>
          </p:cNvPr>
          <p:cNvSpPr>
            <a:spLocks noGrp="1"/>
          </p:cNvSpPr>
          <p:nvPr>
            <p:ph idx="1"/>
          </p:nvPr>
        </p:nvSpPr>
        <p:spPr>
          <a:xfrm>
            <a:off x="640080" y="2872899"/>
            <a:ext cx="4243589" cy="3320668"/>
          </a:xfrm>
        </p:spPr>
        <p:txBody>
          <a:bodyPr>
            <a:normAutofit/>
          </a:bodyPr>
          <a:lstStyle/>
          <a:p>
            <a:pPr marL="0" indent="0">
              <a:buNone/>
            </a:pPr>
            <a:r>
              <a:rPr lang="en-US" dirty="0"/>
              <a:t>My classmates and I had to plan and organize an event, so we decided on a Mad Hatter’s Afternoon </a:t>
            </a:r>
            <a:r>
              <a:rPr lang="en-US" dirty="0" err="1"/>
              <a:t>G&amp;Tea</a:t>
            </a:r>
            <a:r>
              <a:rPr lang="en-US" dirty="0"/>
              <a:t> Party</a:t>
            </a:r>
          </a:p>
        </p:txBody>
      </p:sp>
      <p:pic>
        <p:nvPicPr>
          <p:cNvPr id="5" name="Picture 4" descr="A table full of desserts&#10;&#10;Description automatically generated with low confidence">
            <a:extLst>
              <a:ext uri="{FF2B5EF4-FFF2-40B4-BE49-F238E27FC236}">
                <a16:creationId xmlns:a16="http://schemas.microsoft.com/office/drawing/2014/main" id="{B173FEB4-C42C-69D7-569E-312198ECE932}"/>
              </a:ext>
            </a:extLst>
          </p:cNvPr>
          <p:cNvPicPr>
            <a:picLocks noChangeAspect="1"/>
          </p:cNvPicPr>
          <p:nvPr/>
        </p:nvPicPr>
        <p:blipFill rotWithShape="1">
          <a:blip r:embed="rId5"/>
          <a:srcRect t="18814" b="156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Audio 3">
            <a:hlinkClick r:id="" action="ppaction://media"/>
            <a:extLst>
              <a:ext uri="{FF2B5EF4-FFF2-40B4-BE49-F238E27FC236}">
                <a16:creationId xmlns:a16="http://schemas.microsoft.com/office/drawing/2014/main" id="{60E44828-7116-3E9A-4896-DAB9996672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55833256"/>
      </p:ext>
    </p:extLst>
  </p:cSld>
  <p:clrMapOvr>
    <a:masterClrMapping/>
  </p:clrMapOvr>
  <mc:AlternateContent xmlns:mc="http://schemas.openxmlformats.org/markup-compatibility/2006" xmlns:p14="http://schemas.microsoft.com/office/powerpoint/2010/main">
    <mc:Choice Requires="p14">
      <p:transition spd="slow" p14:dur="2000" advTm="105395"/>
    </mc:Choice>
    <mc:Fallback xmlns="">
      <p:transition spd="slow" advTm="105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A88A8-3ACD-10C7-51D1-8DB8CDCC142E}"/>
              </a:ext>
            </a:extLst>
          </p:cNvPr>
          <p:cNvSpPr>
            <a:spLocks noGrp="1"/>
          </p:cNvSpPr>
          <p:nvPr>
            <p:ph type="title"/>
          </p:nvPr>
        </p:nvSpPr>
        <p:spPr>
          <a:xfrm>
            <a:off x="630936" y="639520"/>
            <a:ext cx="3429000" cy="1719072"/>
          </a:xfrm>
        </p:spPr>
        <p:txBody>
          <a:bodyPr anchor="b">
            <a:normAutofit/>
          </a:bodyPr>
          <a:lstStyle/>
          <a:p>
            <a:pPr>
              <a:lnSpc>
                <a:spcPct val="90000"/>
              </a:lnSpc>
            </a:pPr>
            <a:r>
              <a:rPr lang="en-US" sz="3000"/>
              <a:t>Reflective analysis on my performance </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8E7650"/>
          </a:solidFill>
          <a:ln w="38100" cap="rnd">
            <a:solidFill>
              <a:srgbClr val="8E765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1B62EE-DE68-F653-ECC7-6D11564A91A9}"/>
              </a:ext>
            </a:extLst>
          </p:cNvPr>
          <p:cNvSpPr>
            <a:spLocks noGrp="1"/>
          </p:cNvSpPr>
          <p:nvPr>
            <p:ph idx="1"/>
          </p:nvPr>
        </p:nvSpPr>
        <p:spPr>
          <a:xfrm>
            <a:off x="630936" y="2807208"/>
            <a:ext cx="3429000" cy="3410712"/>
          </a:xfrm>
        </p:spPr>
        <p:txBody>
          <a:bodyPr anchor="t">
            <a:normAutofit/>
          </a:bodyPr>
          <a:lstStyle/>
          <a:p>
            <a:r>
              <a:rPr lang="en-US" sz="2400"/>
              <a:t>During the event planning stages, I felt that I was contributing well within the design stage as I was helping the design team on picking what items we should use and where they should go.</a:t>
            </a:r>
          </a:p>
        </p:txBody>
      </p:sp>
      <mc:AlternateContent xmlns:mc="http://schemas.openxmlformats.org/markup-compatibility/2006" xmlns:p14="http://schemas.microsoft.com/office/powerpoint/2010/main">
        <mc:Choice Requires="p14">
          <p:contentPart p14:bwMode="auto" r:id="rId5">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5737403" y="1956150"/>
                <a:ext cx="36000" cy="32709"/>
              </a:xfrm>
              <a:prstGeom prst="rect">
                <a:avLst/>
              </a:prstGeom>
            </p:spPr>
          </p:pic>
        </mc:Fallback>
      </mc:AlternateContent>
      <p:pic>
        <p:nvPicPr>
          <p:cNvPr id="5" name="Picture 4" descr="A picture containing text, wall, indoor, decorated&#10;&#10;Description automatically generated">
            <a:extLst>
              <a:ext uri="{FF2B5EF4-FFF2-40B4-BE49-F238E27FC236}">
                <a16:creationId xmlns:a16="http://schemas.microsoft.com/office/drawing/2014/main" id="{A4F542CE-46F8-5A71-55F5-522B960A8FDD}"/>
              </a:ext>
            </a:extLst>
          </p:cNvPr>
          <p:cNvPicPr>
            <a:picLocks noChangeAspect="1"/>
          </p:cNvPicPr>
          <p:nvPr/>
        </p:nvPicPr>
        <p:blipFill>
          <a:blip r:embed="rId7"/>
          <a:stretch>
            <a:fillRect/>
          </a:stretch>
        </p:blipFill>
        <p:spPr>
          <a:xfrm>
            <a:off x="4654296" y="857364"/>
            <a:ext cx="6903720" cy="5143271"/>
          </a:xfrm>
          <a:prstGeom prst="rect">
            <a:avLst/>
          </a:prstGeom>
        </p:spPr>
      </p:pic>
      <p:pic>
        <p:nvPicPr>
          <p:cNvPr id="9" name="Audio 8">
            <a:hlinkClick r:id="" action="ppaction://media"/>
            <a:extLst>
              <a:ext uri="{FF2B5EF4-FFF2-40B4-BE49-F238E27FC236}">
                <a16:creationId xmlns:a16="http://schemas.microsoft.com/office/drawing/2014/main" id="{35B51529-DBB3-2EE0-9CB6-F3B952571AC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96617827"/>
      </p:ext>
    </p:extLst>
  </p:cSld>
  <p:clrMapOvr>
    <a:masterClrMapping/>
  </p:clrMapOvr>
  <mc:AlternateContent xmlns:mc="http://schemas.openxmlformats.org/markup-compatibility/2006" xmlns:p14="http://schemas.microsoft.com/office/powerpoint/2010/main">
    <mc:Choice Requires="p14">
      <p:transition spd="slow" p14:dur="2000" advTm="87167"/>
    </mc:Choice>
    <mc:Fallback xmlns="">
      <p:transition spd="slow" advTm="87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AEE4778E-F4F0-9A8B-A8F2-347C65D52680}"/>
              </a:ext>
            </a:extLst>
          </p:cNvPr>
          <p:cNvPicPr>
            <a:picLocks noChangeAspect="1"/>
          </p:cNvPicPr>
          <p:nvPr/>
        </p:nvPicPr>
        <p:blipFill rotWithShape="1">
          <a:blip r:embed="rId5">
            <a:alphaModFix amt="50000"/>
          </a:blip>
          <a:srcRect r="-1" b="15708"/>
          <a:stretch/>
        </p:blipFill>
        <p:spPr>
          <a:xfrm>
            <a:off x="-1" y="-1"/>
            <a:ext cx="12188952" cy="6858000"/>
          </a:xfrm>
          <a:prstGeom prst="rect">
            <a:avLst/>
          </a:prstGeom>
        </p:spPr>
      </p:pic>
      <p:sp>
        <p:nvSpPr>
          <p:cNvPr id="2" name="Title 1">
            <a:extLst>
              <a:ext uri="{FF2B5EF4-FFF2-40B4-BE49-F238E27FC236}">
                <a16:creationId xmlns:a16="http://schemas.microsoft.com/office/drawing/2014/main" id="{FACA23D1-29EB-72FB-6F3E-B5E2B9D710EC}"/>
              </a:ext>
            </a:extLst>
          </p:cNvPr>
          <p:cNvSpPr>
            <a:spLocks noGrp="1"/>
          </p:cNvSpPr>
          <p:nvPr>
            <p:ph type="title"/>
          </p:nvPr>
        </p:nvSpPr>
        <p:spPr>
          <a:xfrm>
            <a:off x="1527048" y="1124712"/>
            <a:ext cx="9144000" cy="3063240"/>
          </a:xfrm>
        </p:spPr>
        <p:txBody>
          <a:bodyPr vert="horz" lIns="91440" tIns="45720" rIns="91440" bIns="45720" rtlCol="0" anchor="b">
            <a:normAutofit/>
          </a:bodyPr>
          <a:lstStyle/>
          <a:p>
            <a:pPr algn="ctr"/>
            <a:r>
              <a:rPr lang="en-US" sz="9600"/>
              <a:t>Conclusion </a:t>
            </a:r>
          </a:p>
        </p:txBody>
      </p:sp>
      <p:sp>
        <p:nvSpPr>
          <p:cNvPr id="22"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822AD2AB-9C51-45BD-DECA-2AF1E8C73D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065764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9443"/>
    </mc:Choice>
    <mc:Fallback xmlns="">
      <p:transition spd="slow" advTm="59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23293-FB52-7740-C830-79F99BB7999D}"/>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1EF993DA-7226-82DB-2C86-A0BF690E7727}"/>
              </a:ext>
            </a:extLst>
          </p:cNvPr>
          <p:cNvSpPr>
            <a:spLocks noGrp="1"/>
          </p:cNvSpPr>
          <p:nvPr>
            <p:ph idx="1"/>
          </p:nvPr>
        </p:nvSpPr>
        <p:spPr/>
        <p:txBody>
          <a:bodyPr>
            <a:normAutofit fontScale="47500" lnSpcReduction="20000"/>
          </a:bodyPr>
          <a:lstStyle/>
          <a:p>
            <a:r>
              <a:rPr lang="en-GB" dirty="0"/>
              <a:t> </a:t>
            </a:r>
          </a:p>
          <a:p>
            <a:pPr lvl="0"/>
            <a:r>
              <a:rPr lang="en-GB" dirty="0"/>
              <a:t>Gibbs, G (1988) Learning by doing: A guide to teaching and learning methods.</a:t>
            </a:r>
          </a:p>
          <a:p>
            <a:r>
              <a:rPr lang="en-GB" dirty="0"/>
              <a:t> </a:t>
            </a:r>
          </a:p>
          <a:p>
            <a:pPr lvl="0"/>
            <a:r>
              <a:rPr lang="en-GB" dirty="0" err="1"/>
              <a:t>Harbourlightsspirits.co.uk</a:t>
            </a:r>
            <a:r>
              <a:rPr lang="en-GB" dirty="0"/>
              <a:t>. 2022. </a:t>
            </a:r>
            <a:r>
              <a:rPr lang="en-GB" i="1" dirty="0"/>
              <a:t>Harbour Lights Sunset Gin 70cl | Harbour Lights</a:t>
            </a:r>
            <a:r>
              <a:rPr lang="en-GB" dirty="0"/>
              <a:t>. [online] Available at: &lt;https://</a:t>
            </a:r>
            <a:r>
              <a:rPr lang="en-GB" dirty="0" err="1"/>
              <a:t>harbourlightsspirits.co.uk</a:t>
            </a:r>
            <a:r>
              <a:rPr lang="en-GB" dirty="0"/>
              <a:t>/product/harbour-lights-70cl/&gt; [Accessed 7 May 2022].</a:t>
            </a:r>
          </a:p>
          <a:p>
            <a:r>
              <a:rPr lang="en-GB" dirty="0"/>
              <a:t> </a:t>
            </a:r>
          </a:p>
          <a:p>
            <a:pPr lvl="0"/>
            <a:r>
              <a:rPr lang="en-GB" dirty="0"/>
              <a:t>Mad Hatters Tea Party Bath. 2022. </a:t>
            </a:r>
            <a:r>
              <a:rPr lang="en-GB" i="1" dirty="0"/>
              <a:t>The Mad Hatters Tea Party, Bath - Image Gallery</a:t>
            </a:r>
            <a:r>
              <a:rPr lang="en-GB" dirty="0"/>
              <a:t>. [online] Available at: &lt;https://</a:t>
            </a:r>
            <a:r>
              <a:rPr lang="en-GB" dirty="0" err="1"/>
              <a:t>madhattersbath.co.uk</a:t>
            </a:r>
            <a:r>
              <a:rPr lang="en-GB" dirty="0"/>
              <a:t>/gallery/&gt; [Accessed 7 May 2022].</a:t>
            </a:r>
          </a:p>
          <a:p>
            <a:r>
              <a:rPr lang="en-GB" dirty="0"/>
              <a:t> </a:t>
            </a:r>
          </a:p>
          <a:p>
            <a:pPr lvl="0"/>
            <a:r>
              <a:rPr lang="en-GB" dirty="0"/>
              <a:t>Question Pro, 2021, available at:   </a:t>
            </a:r>
            <a:r>
              <a:rPr lang="en-GB" u="sng" dirty="0">
                <a:hlinkClick r:id="rId2"/>
              </a:rPr>
              <a:t>https://www.questionpro.com/blog/focus-group/</a:t>
            </a:r>
            <a:r>
              <a:rPr lang="en-GB" dirty="0"/>
              <a:t> Assessed 10</a:t>
            </a:r>
            <a:r>
              <a:rPr lang="en-GB" baseline="30000" dirty="0"/>
              <a:t>th</a:t>
            </a:r>
            <a:r>
              <a:rPr lang="en-GB" dirty="0"/>
              <a:t> May 2022.</a:t>
            </a:r>
          </a:p>
          <a:p>
            <a:r>
              <a:rPr lang="en-GB" dirty="0"/>
              <a:t> </a:t>
            </a:r>
          </a:p>
          <a:p>
            <a:pPr lvl="0"/>
            <a:r>
              <a:rPr lang="en-GB" dirty="0" err="1"/>
              <a:t>Tyhafan.org</a:t>
            </a:r>
            <a:r>
              <a:rPr lang="en-GB" dirty="0"/>
              <a:t>. 2022. </a:t>
            </a:r>
            <a:r>
              <a:rPr lang="en-GB" i="1" dirty="0"/>
              <a:t>who we are</a:t>
            </a:r>
            <a:r>
              <a:rPr lang="en-GB" dirty="0"/>
              <a:t>. [online] Available at: &lt;https://</a:t>
            </a:r>
            <a:r>
              <a:rPr lang="en-GB" dirty="0" err="1"/>
              <a:t>www.tyhafan.org</a:t>
            </a:r>
            <a:r>
              <a:rPr lang="en-GB" dirty="0"/>
              <a:t>/who-we-are/&gt; [Accessed 5</a:t>
            </a:r>
            <a:r>
              <a:rPr lang="en-GB" baseline="30000" dirty="0"/>
              <a:t>th</a:t>
            </a:r>
            <a:r>
              <a:rPr lang="en-GB" dirty="0"/>
              <a:t> May 2022].</a:t>
            </a:r>
          </a:p>
          <a:p>
            <a:pPr lvl="0"/>
            <a:br>
              <a:rPr lang="en-GB" b="1" dirty="0"/>
            </a:br>
            <a:r>
              <a:rPr lang="en-GB" dirty="0"/>
              <a:t>Twin, A., 2022. </a:t>
            </a:r>
            <a:r>
              <a:rPr lang="en-GB" i="1" dirty="0"/>
              <a:t>The 4 Ps of Marketing</a:t>
            </a:r>
            <a:r>
              <a:rPr lang="en-GB" dirty="0"/>
              <a:t>. [online] Investopedia. Available at:&lt;https://</a:t>
            </a:r>
            <a:r>
              <a:rPr lang="en-GB" dirty="0" err="1"/>
              <a:t>www.investopedia.com</a:t>
            </a:r>
            <a:r>
              <a:rPr lang="en-GB" dirty="0"/>
              <a:t>/terms/f/four-</a:t>
            </a:r>
            <a:r>
              <a:rPr lang="en-GB" dirty="0" err="1"/>
              <a:t>ps.asp</a:t>
            </a:r>
            <a:r>
              <a:rPr lang="en-GB" dirty="0"/>
              <a:t>&gt; [Accessed 5</a:t>
            </a:r>
            <a:r>
              <a:rPr lang="en-GB" baseline="30000" dirty="0"/>
              <a:t>th</a:t>
            </a:r>
            <a:r>
              <a:rPr lang="en-GB" dirty="0"/>
              <a:t> May 2022].</a:t>
            </a:r>
          </a:p>
          <a:p>
            <a:r>
              <a:rPr lang="en-GB" dirty="0"/>
              <a:t> </a:t>
            </a:r>
          </a:p>
          <a:p>
            <a:pPr lvl="0"/>
            <a:r>
              <a:rPr lang="en-GB" dirty="0"/>
              <a:t>Utopia-</a:t>
            </a:r>
            <a:r>
              <a:rPr lang="en-GB" dirty="0" err="1"/>
              <a:t>bar.co.uk</a:t>
            </a:r>
            <a:r>
              <a:rPr lang="en-GB" dirty="0"/>
              <a:t>. 2022. [online] Available at: &lt;https://</a:t>
            </a:r>
            <a:r>
              <a:rPr lang="en-GB" dirty="0" err="1"/>
              <a:t>www.utopia-bar.co.uk</a:t>
            </a:r>
            <a:r>
              <a:rPr lang="en-GB" dirty="0"/>
              <a:t>&gt; [Accessed 7 May 2022].</a:t>
            </a:r>
          </a:p>
          <a:p>
            <a:endParaRPr lang="en-US" dirty="0"/>
          </a:p>
        </p:txBody>
      </p:sp>
    </p:spTree>
    <p:extLst>
      <p:ext uri="{BB962C8B-B14F-4D97-AF65-F5344CB8AC3E}">
        <p14:creationId xmlns:p14="http://schemas.microsoft.com/office/powerpoint/2010/main" val="1019968678"/>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414</TotalTime>
  <Words>2283</Words>
  <Application>Microsoft Macintosh PowerPoint</Application>
  <PresentationFormat>Widescreen</PresentationFormat>
  <Paragraphs>98</Paragraphs>
  <Slides>9</Slides>
  <Notes>8</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Modern Love</vt:lpstr>
      <vt:lpstr>The Hand</vt:lpstr>
      <vt:lpstr>SketchyVTI</vt:lpstr>
      <vt:lpstr>Mad Hatters Afternoon</vt:lpstr>
      <vt:lpstr>Event Management plan</vt:lpstr>
      <vt:lpstr>Harbour Lights</vt:lpstr>
      <vt:lpstr>Utopia Bar</vt:lpstr>
      <vt:lpstr>Evaluation Strategy</vt:lpstr>
      <vt:lpstr>Reflective Analysis</vt:lpstr>
      <vt:lpstr>Reflective analysis on my performance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 Hatters Afternoon</dc:title>
  <dc:creator>Emma Harper</dc:creator>
  <cp:lastModifiedBy>Emma Harper</cp:lastModifiedBy>
  <cp:revision>10</cp:revision>
  <dcterms:created xsi:type="dcterms:W3CDTF">2022-04-28T10:47:04Z</dcterms:created>
  <dcterms:modified xsi:type="dcterms:W3CDTF">2022-05-16T13:42:38Z</dcterms:modified>
</cp:coreProperties>
</file>