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15" autoAdjust="0"/>
    <p:restoredTop sz="94660"/>
  </p:normalViewPr>
  <p:slideViewPr>
    <p:cSldViewPr snapToGrid="0">
      <p:cViewPr varScale="1">
        <p:scale>
          <a:sx n="84" d="100"/>
          <a:sy n="84" d="100"/>
        </p:scale>
        <p:origin x="2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CC0BE3-9C94-49A3-A47F-B5C825F3040B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211FE-5DC5-4638-B0D9-EC60E9027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65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searchnetworking.techtarget.com/definition/repeater" TargetMode="External"/><Relationship Id="rId3" Type="http://schemas.openxmlformats.org/officeDocument/2006/relationships/hyperlink" Target="http://searchcio-midmarket.techtarget.com/definition/laser" TargetMode="External"/><Relationship Id="rId7" Type="http://schemas.openxmlformats.org/officeDocument/2006/relationships/hyperlink" Target="http://searchenterprisewan.techtarget.com/definition/bandwidth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searchnetworking.techtarget.com/definition/fiber-optic" TargetMode="External"/><Relationship Id="rId5" Type="http://schemas.openxmlformats.org/officeDocument/2006/relationships/hyperlink" Target="http://searchnetworking.techtarget.com/definition/wavelength" TargetMode="External"/><Relationship Id="rId4" Type="http://schemas.openxmlformats.org/officeDocument/2006/relationships/hyperlink" Target="http://searchnetworking.techtarget.com/definition/infrared-radiation" TargetMode="External"/><Relationship Id="rId9" Type="http://schemas.openxmlformats.org/officeDocument/2006/relationships/hyperlink" Target="http://searchnetworking.techtarget.com/definition/erbium-amplifier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STP instance</a:t>
            </a:r>
          </a:p>
          <a:p>
            <a:r>
              <a:rPr lang="en-GB" dirty="0" smtClean="0"/>
              <a:t>DCI</a:t>
            </a:r>
            <a:r>
              <a:rPr lang="en-GB" baseline="0" dirty="0" smtClean="0"/>
              <a:t> – Data </a:t>
            </a:r>
            <a:r>
              <a:rPr lang="en-GB" baseline="0" dirty="0" err="1" smtClean="0"/>
              <a:t>Center</a:t>
            </a:r>
            <a:r>
              <a:rPr lang="en-GB" baseline="0" dirty="0" smtClean="0"/>
              <a:t> Interconnect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211FE-5DC5-4638-B0D9-EC60E90271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228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Wavelength-division multiplexing (WDM) is a method of combining multiple signals on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laser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beams at various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infared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IR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wavelengths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transmission along </a:t>
            </a:r>
            <a:r>
              <a:rPr lang="en-GB" sz="1200" b="0" i="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fiber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 optic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media. Each laser is modulated by an independent set of signals. Wavelength-sensitive filters, the IR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analog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visible-light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color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filters, are used at the receiving end.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WDM can multiply the effective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bandwidth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of a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fiber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optic communications system by a large factor, but its cost must be weighed against the alternative of using multiple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fibers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bundled into a cable. A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fiber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optic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repeater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device called the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/>
              </a:rPr>
              <a:t>erbium amplifier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can make WDM a cost-effective long-term solution.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211FE-5DC5-4638-B0D9-EC60E90271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944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211FE-5DC5-4638-B0D9-EC60E90271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8482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Pseudowire</a:t>
            </a:r>
            <a:r>
              <a:rPr lang="en-GB" dirty="0" smtClean="0"/>
              <a:t> - </a:t>
            </a:r>
            <a:r>
              <a:rPr lang="en-GB" sz="1200" b="1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Pseudowire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 sometimes spelled as "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pseudo wire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 or abbreviated as PW) is a mechanism for emulating various networking or telecommunications services across packet-switched networks that use Ethernet, IP, or MPLS. Services emulated can include T1 leased line, frame relay, Ethernet, ATM, TDM, or SONET/SDH.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GB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pseudowire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emulates the operation of a "transparent wire" carrying the service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211FE-5DC5-4638-B0D9-EC60E90271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8995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477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1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729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47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131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62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734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238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314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51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256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80659-1C20-47C3-B45C-22568F582AF5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1D4AB-4311-4FEF-B222-04E81025ED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85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Layer2 Extension Solutions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err="1" smtClean="0"/>
              <a:t>center</a:t>
            </a:r>
            <a:r>
              <a:rPr lang="en-GB" dirty="0" smtClean="0"/>
              <a:t> expansion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24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Data </a:t>
            </a:r>
            <a:r>
              <a:rPr lang="en-GB" dirty="0" err="1" smtClean="0"/>
              <a:t>Center</a:t>
            </a:r>
            <a:r>
              <a:rPr lang="en-GB" dirty="0" smtClean="0"/>
              <a:t> Expansion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Requires Layer 2 communication between sites to continue</a:t>
            </a:r>
          </a:p>
          <a:p>
            <a:pPr algn="just"/>
            <a:r>
              <a:rPr lang="en-GB" dirty="0" smtClean="0"/>
              <a:t>Solution: Layer 2 connections</a:t>
            </a:r>
          </a:p>
          <a:p>
            <a:pPr algn="just"/>
            <a:r>
              <a:rPr lang="en-GB" dirty="0" smtClean="0"/>
              <a:t>Challenges:</a:t>
            </a:r>
          </a:p>
          <a:p>
            <a:pPr lvl="1" algn="just"/>
            <a:r>
              <a:rPr lang="en-GB" dirty="0" smtClean="0"/>
              <a:t>Risk because of Ethernet &amp; spanning tree protocols</a:t>
            </a:r>
          </a:p>
          <a:p>
            <a:pPr lvl="1" algn="just"/>
            <a:r>
              <a:rPr lang="en-GB" dirty="0" smtClean="0"/>
              <a:t>If flooding &amp; broadcasting are not handled properly, then network availability in </a:t>
            </a:r>
            <a:r>
              <a:rPr lang="en-GB" sz="36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  <a:endParaRPr lang="en-GB" sz="3600" dirty="0" smtClean="0"/>
          </a:p>
          <a:p>
            <a:pPr lvl="1" algn="just"/>
            <a:r>
              <a:rPr lang="en-GB" dirty="0" smtClean="0"/>
              <a:t>Loop avoidance can control, but can disturb the operation on multiple data centers</a:t>
            </a:r>
          </a:p>
          <a:p>
            <a:pPr marL="457200" lvl="1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3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Challenges a spanning tree instance provides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 smtClean="0"/>
              <a:t>Scalability</a:t>
            </a:r>
          </a:p>
          <a:p>
            <a:pPr lvl="1" algn="just"/>
            <a:r>
              <a:rPr lang="en-GB" dirty="0" smtClean="0">
                <a:solidFill>
                  <a:srgbClr val="FF0000"/>
                </a:solidFill>
              </a:rPr>
              <a:t>STP diameter</a:t>
            </a:r>
            <a:r>
              <a:rPr lang="en-GB" dirty="0" smtClean="0"/>
              <a:t>(number of hops between two switches that belong to a spanning tree) can </a:t>
            </a:r>
            <a:r>
              <a:rPr lang="en-GB" dirty="0" smtClean="0">
                <a:solidFill>
                  <a:srgbClr val="FF0000"/>
                </a:solidFill>
              </a:rPr>
              <a:t>exceed seven </a:t>
            </a:r>
            <a:r>
              <a:rPr lang="en-GB" dirty="0" smtClean="0"/>
              <a:t>(IEEE standard) when data centers are interconnected bringing </a:t>
            </a:r>
            <a:r>
              <a:rPr lang="en-GB" dirty="0" smtClean="0">
                <a:solidFill>
                  <a:srgbClr val="FF0000"/>
                </a:solidFill>
              </a:rPr>
              <a:t>unexpected results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Isolation</a:t>
            </a:r>
          </a:p>
          <a:p>
            <a:pPr lvl="1" algn="just"/>
            <a:r>
              <a:rPr lang="en-GB" dirty="0" smtClean="0"/>
              <a:t>When an STP instance is extended over multiple sites only one will contain the root switch, so if that device fails, then all VLANs within that instance will be affected.</a:t>
            </a:r>
          </a:p>
          <a:p>
            <a:pPr marL="914400" lvl="2" indent="0" algn="just">
              <a:buNone/>
            </a:pPr>
            <a:r>
              <a:rPr lang="en-GB" dirty="0" smtClean="0">
                <a:solidFill>
                  <a:srgbClr val="FF0000"/>
                </a:solidFill>
              </a:rPr>
              <a:t>STP prefers connectivity loss over temporary loss!</a:t>
            </a:r>
          </a:p>
          <a:p>
            <a:pPr algn="just"/>
            <a:r>
              <a:rPr lang="en-GB" dirty="0" err="1" smtClean="0"/>
              <a:t>Multihoming</a:t>
            </a:r>
            <a:endParaRPr lang="en-GB" dirty="0" smtClean="0"/>
          </a:p>
          <a:p>
            <a:pPr lvl="1" algn="just"/>
            <a:r>
              <a:rPr lang="en-GB" dirty="0" smtClean="0"/>
              <a:t>Since STP elects a single path between root and any other switch in spanning tree, multiple </a:t>
            </a:r>
            <a:r>
              <a:rPr lang="en-GB" dirty="0" smtClean="0"/>
              <a:t>DCI </a:t>
            </a:r>
            <a:r>
              <a:rPr lang="en-GB" dirty="0" smtClean="0"/>
              <a:t>links between sites will simply not be used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65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Layer 2 Extension Solutions – Dark Fibre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dirty="0" smtClean="0"/>
              <a:t>Optical connections are best for data </a:t>
            </a:r>
            <a:r>
              <a:rPr lang="en-GB" dirty="0" err="1" smtClean="0"/>
              <a:t>center</a:t>
            </a:r>
            <a:r>
              <a:rPr lang="en-GB" dirty="0" smtClean="0"/>
              <a:t> that are separated less than a few hundred kilometres</a:t>
            </a:r>
          </a:p>
          <a:p>
            <a:pPr algn="just"/>
            <a:r>
              <a:rPr lang="en-GB" dirty="0" smtClean="0"/>
              <a:t>Dark fibre : Fibre optic pair that can be used to connect networking devices from a service provider or a private customer</a:t>
            </a:r>
          </a:p>
          <a:p>
            <a:pPr algn="just"/>
            <a:r>
              <a:rPr lang="en-GB" dirty="0" smtClean="0"/>
              <a:t>Dark fibre capacity can be increased with the use of wavelength- division multiplexing(WDM) technologies.</a:t>
            </a:r>
          </a:p>
          <a:p>
            <a:pPr algn="just"/>
            <a:r>
              <a:rPr lang="en-GB" dirty="0" smtClean="0"/>
              <a:t>WDM allows multiple optical carrier signals to be multiplexed on a single optical fibre through use of distinct wavelengths for each carrier.</a:t>
            </a:r>
          </a:p>
          <a:p>
            <a:pPr algn="just"/>
            <a:r>
              <a:rPr lang="en-GB" dirty="0" smtClean="0"/>
              <a:t>This solution also provides redundancy using ring topologies which automatically detects connection failure.</a:t>
            </a:r>
          </a:p>
        </p:txBody>
      </p:sp>
    </p:spTree>
    <p:extLst>
      <p:ext uri="{BB962C8B-B14F-4D97-AF65-F5344CB8AC3E}">
        <p14:creationId xmlns:p14="http://schemas.microsoft.com/office/powerpoint/2010/main" val="31151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Layer 2 Extension Solutions – Dark Fibre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WDM technologies</a:t>
            </a:r>
          </a:p>
          <a:p>
            <a:pPr algn="just"/>
            <a:r>
              <a:rPr lang="en-GB" dirty="0" smtClean="0"/>
              <a:t>Coarse WDM</a:t>
            </a:r>
          </a:p>
          <a:p>
            <a:pPr lvl="1" algn="just"/>
            <a:r>
              <a:rPr lang="en-GB" dirty="0" smtClean="0"/>
              <a:t>Can multiplex eight optical carrier signals</a:t>
            </a:r>
          </a:p>
          <a:p>
            <a:pPr lvl="1" algn="just"/>
            <a:r>
              <a:rPr lang="en-GB" dirty="0" smtClean="0"/>
              <a:t>Special switch trans receivers provide carrier signal transformation</a:t>
            </a:r>
          </a:p>
          <a:p>
            <a:pPr algn="just"/>
            <a:r>
              <a:rPr lang="en-GB" dirty="0" smtClean="0"/>
              <a:t>Dense WDM</a:t>
            </a:r>
          </a:p>
          <a:p>
            <a:pPr lvl="1" algn="just"/>
            <a:r>
              <a:rPr lang="en-GB" dirty="0" smtClean="0"/>
              <a:t>Capable of aggregating higher number of optical signals(</a:t>
            </a:r>
            <a:r>
              <a:rPr lang="en-GB" dirty="0" err="1" smtClean="0"/>
              <a:t>eg</a:t>
            </a:r>
            <a:r>
              <a:rPr lang="en-GB" dirty="0" smtClean="0"/>
              <a:t>. 128)</a:t>
            </a:r>
          </a:p>
          <a:p>
            <a:pPr lvl="1" algn="just"/>
            <a:r>
              <a:rPr lang="en-GB" dirty="0" smtClean="0"/>
              <a:t>Carrier signal transformation is provided by DWDM equipment itself</a:t>
            </a:r>
          </a:p>
          <a:p>
            <a:pPr marL="457200" lvl="1" indent="0" algn="just">
              <a:buNone/>
            </a:pPr>
            <a:endParaRPr lang="en-GB" dirty="0" smtClean="0"/>
          </a:p>
          <a:p>
            <a:pPr marL="457200" lvl="1" indent="0" algn="just">
              <a:buNone/>
            </a:pPr>
            <a:r>
              <a:rPr lang="en-GB" sz="2000" dirty="0" smtClean="0"/>
              <a:t>WDM &amp; Dark Fibre belong to Layer 1, so transport any data link protocol, including Ethernet</a:t>
            </a:r>
          </a:p>
        </p:txBody>
      </p:sp>
    </p:spTree>
    <p:extLst>
      <p:ext uri="{BB962C8B-B14F-4D97-AF65-F5344CB8AC3E}">
        <p14:creationId xmlns:p14="http://schemas.microsoft.com/office/powerpoint/2010/main" val="125376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Layer 2 Extensions : Ethernet over MPLS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Most deployed </a:t>
            </a:r>
            <a:r>
              <a:rPr lang="en-GB" dirty="0" err="1" smtClean="0"/>
              <a:t>AToM</a:t>
            </a:r>
            <a:endParaRPr lang="en-GB" dirty="0" smtClean="0"/>
          </a:p>
          <a:p>
            <a:pPr algn="just"/>
            <a:r>
              <a:rPr lang="en-GB" dirty="0" smtClean="0"/>
              <a:t>Used to provision point-to-point Layer 2 Ethernet </a:t>
            </a:r>
            <a:r>
              <a:rPr lang="en-GB" dirty="0" smtClean="0"/>
              <a:t>connections </a:t>
            </a:r>
            <a:r>
              <a:rPr lang="en-GB" dirty="0" smtClean="0"/>
              <a:t>between two sites using MPLS as transport</a:t>
            </a:r>
          </a:p>
          <a:p>
            <a:pPr algn="just"/>
            <a:r>
              <a:rPr lang="en-GB" dirty="0" err="1" smtClean="0"/>
              <a:t>EoMPLS</a:t>
            </a:r>
            <a:r>
              <a:rPr lang="en-GB" dirty="0" smtClean="0"/>
              <a:t> enabled networks provide a virtual connection referred to as </a:t>
            </a:r>
            <a:r>
              <a:rPr lang="en-GB" dirty="0" err="1" smtClean="0"/>
              <a:t>pseudowire</a:t>
            </a:r>
            <a:endParaRPr lang="en-GB" dirty="0" smtClean="0"/>
          </a:p>
          <a:p>
            <a:pPr algn="just"/>
            <a:r>
              <a:rPr lang="en-GB" dirty="0" smtClean="0">
                <a:hlinkClick r:id="rId2" action="ppaction://hlinksldjump"/>
              </a:rPr>
              <a:t>Click to refer slides on MPLS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63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Layer 2 Extensions: Virtual Private LAN Service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 smtClean="0"/>
              <a:t>Offers layer 2 connectivity between sites that belong to the same customer</a:t>
            </a:r>
          </a:p>
          <a:p>
            <a:pPr algn="just"/>
            <a:r>
              <a:rPr lang="en-GB" dirty="0" smtClean="0"/>
              <a:t>Provides emulation of  a single giant virtual Ethernet bridge connected to all customer sites</a:t>
            </a:r>
          </a:p>
          <a:p>
            <a:pPr algn="just"/>
            <a:r>
              <a:rPr lang="en-GB" dirty="0" smtClean="0"/>
              <a:t>Uses MPLS as underlying transport</a:t>
            </a:r>
          </a:p>
          <a:p>
            <a:pPr algn="just"/>
            <a:r>
              <a:rPr lang="en-GB" dirty="0" smtClean="0"/>
              <a:t>VPLS delivers a virtual multi access Ethernet network</a:t>
            </a:r>
          </a:p>
          <a:p>
            <a:pPr algn="just"/>
            <a:r>
              <a:rPr lang="en-GB" dirty="0" smtClean="0"/>
              <a:t>MPLS should have :</a:t>
            </a:r>
          </a:p>
          <a:p>
            <a:pPr lvl="1" algn="just"/>
            <a:r>
              <a:rPr lang="en-GB" dirty="0" smtClean="0"/>
              <a:t>VFI(Virtual Forwarding Instance)</a:t>
            </a:r>
          </a:p>
          <a:p>
            <a:pPr lvl="1" algn="just"/>
            <a:r>
              <a:rPr lang="en-GB" dirty="0" smtClean="0"/>
              <a:t>Virtual Circuits(VC)</a:t>
            </a:r>
          </a:p>
          <a:p>
            <a:pPr lvl="1" algn="just"/>
            <a:r>
              <a:rPr lang="en-GB" dirty="0" smtClean="0"/>
              <a:t>Attachment Interfaces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39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Layer 2 Extensions: Virtual Private LAN Service </a:t>
            </a:r>
            <a:r>
              <a:rPr lang="en-GB" dirty="0" smtClean="0"/>
              <a:t>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3525" lvl="1" indent="-263525" algn="just"/>
            <a:r>
              <a:rPr lang="en-GB" dirty="0" smtClean="0"/>
              <a:t>VFI(Virtual Forwarding Instance)</a:t>
            </a:r>
          </a:p>
          <a:p>
            <a:pPr marL="720725" lvl="2" indent="-263525" algn="just"/>
            <a:r>
              <a:rPr lang="en-GB" dirty="0" smtClean="0"/>
              <a:t>Defines an Ethernet VPN domain within a provider edge MPLS router. It contains the address from other MPLS routers that are providing VPLS for a defined Layer 2 VPN</a:t>
            </a:r>
          </a:p>
          <a:p>
            <a:pPr marL="263525" lvl="1" indent="-263525" algn="just"/>
            <a:r>
              <a:rPr lang="en-GB" dirty="0" smtClean="0"/>
              <a:t>Virtual Circuits(VC)</a:t>
            </a:r>
          </a:p>
          <a:p>
            <a:pPr marL="720725" lvl="2" indent="-263525" algn="just"/>
            <a:r>
              <a:rPr lang="en-GB" dirty="0" smtClean="0"/>
              <a:t>Can be seen as a pseudo-wire that are used to connect VPLs enabled PEs(Provider Edge)</a:t>
            </a:r>
          </a:p>
          <a:p>
            <a:pPr marL="263525" lvl="1" indent="-263525" algn="just"/>
            <a:r>
              <a:rPr lang="en-GB" dirty="0" smtClean="0"/>
              <a:t>Attachment Interfaces</a:t>
            </a:r>
          </a:p>
          <a:p>
            <a:pPr lvl="1" algn="just"/>
            <a:r>
              <a:rPr lang="en-GB" sz="2000" dirty="0" smtClean="0"/>
              <a:t>Standard Layer 2 interfaces that are connected to a customer device.</a:t>
            </a:r>
          </a:p>
          <a:p>
            <a:pPr marL="457200" lvl="1" indent="0" algn="just">
              <a:buNone/>
            </a:pPr>
            <a:endParaRPr lang="en-GB" sz="2000" dirty="0"/>
          </a:p>
          <a:p>
            <a:pPr marL="457200" lvl="1" indent="0" algn="just">
              <a:buNone/>
            </a:pPr>
            <a:endParaRPr lang="en-GB" sz="2000" dirty="0" smtClean="0"/>
          </a:p>
          <a:p>
            <a:pPr marL="457200" lvl="1" indent="0" algn="just">
              <a:buNone/>
            </a:pPr>
            <a:r>
              <a:rPr lang="en-GB" sz="2000" dirty="0">
                <a:hlinkClick r:id="rId3" action="ppaction://hlinksldjump"/>
              </a:rPr>
              <a:t>Click to refer slides on MPLS</a:t>
            </a:r>
            <a:endParaRPr lang="en-GB" sz="2000" dirty="0"/>
          </a:p>
          <a:p>
            <a:pPr marL="457200" lvl="1" indent="0" algn="just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0154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Ethernet Extensions over MPLS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MPLS(Multiprotocol Label Switching)</a:t>
            </a:r>
          </a:p>
          <a:p>
            <a:pPr algn="just"/>
            <a:r>
              <a:rPr lang="en-GB" dirty="0" smtClean="0"/>
              <a:t>MPLS provides packet forwarding based on Labels inserted between Layer2 &amp; Layer3 and hence called as Layer 2.5</a:t>
            </a:r>
          </a:p>
          <a:p>
            <a:pPr algn="just"/>
            <a:r>
              <a:rPr lang="en-GB" dirty="0" smtClean="0"/>
              <a:t>Its independent on Layer 2 &amp; Layer 3 transport protocols</a:t>
            </a:r>
          </a:p>
          <a:p>
            <a:pPr algn="just"/>
            <a:r>
              <a:rPr lang="en-GB" dirty="0" smtClean="0"/>
              <a:t>MPLS permits transport of any type of data including Ethernet frames.</a:t>
            </a:r>
          </a:p>
          <a:p>
            <a:pPr marL="0" indent="0" algn="just">
              <a:buNone/>
            </a:pPr>
            <a:endParaRPr lang="en-GB" dirty="0"/>
          </a:p>
        </p:txBody>
      </p:sp>
      <p:sp>
        <p:nvSpPr>
          <p:cNvPr id="4" name="Rounded Rectangle 3">
            <a:hlinkClick r:id="rId2" action="ppaction://hlinksldjump"/>
          </p:cNvPr>
          <p:cNvSpPr/>
          <p:nvPr/>
        </p:nvSpPr>
        <p:spPr>
          <a:xfrm>
            <a:off x="1188720" y="4880610"/>
            <a:ext cx="1074420" cy="457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62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MPLS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29000" y="1771650"/>
            <a:ext cx="1840230" cy="3314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Label Value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269230" y="1771650"/>
            <a:ext cx="662940" cy="3314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EXP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932170" y="1771650"/>
            <a:ext cx="422910" cy="3314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355080" y="1771650"/>
            <a:ext cx="914400" cy="3314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TTL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745800" y="1771650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Label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20090" y="3509010"/>
            <a:ext cx="1062990" cy="400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Layer Header</a:t>
            </a:r>
            <a:endParaRPr lang="en-GB" sz="1400" dirty="0"/>
          </a:p>
        </p:txBody>
      </p:sp>
      <p:sp>
        <p:nvSpPr>
          <p:cNvPr id="10" name="Rectangle 9"/>
          <p:cNvSpPr/>
          <p:nvPr/>
        </p:nvSpPr>
        <p:spPr>
          <a:xfrm>
            <a:off x="1783080" y="3509010"/>
            <a:ext cx="1062990" cy="400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Top Label</a:t>
            </a:r>
            <a:endParaRPr lang="en-GB" sz="1400" dirty="0"/>
          </a:p>
        </p:txBody>
      </p:sp>
      <p:sp>
        <p:nvSpPr>
          <p:cNvPr id="11" name="Rectangle 10"/>
          <p:cNvSpPr/>
          <p:nvPr/>
        </p:nvSpPr>
        <p:spPr>
          <a:xfrm>
            <a:off x="2846070" y="3509010"/>
            <a:ext cx="2423160" cy="400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………..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5269230" y="3509010"/>
            <a:ext cx="1508760" cy="400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Bottom Label</a:t>
            </a:r>
            <a:endParaRPr lang="en-GB" sz="1400" dirty="0"/>
          </a:p>
        </p:txBody>
      </p:sp>
      <p:sp>
        <p:nvSpPr>
          <p:cNvPr id="13" name="Rectangle 12"/>
          <p:cNvSpPr/>
          <p:nvPr/>
        </p:nvSpPr>
        <p:spPr>
          <a:xfrm>
            <a:off x="6777990" y="3509010"/>
            <a:ext cx="1508760" cy="400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Layer 3 Header</a:t>
            </a:r>
            <a:endParaRPr lang="en-GB" sz="1400" dirty="0"/>
          </a:p>
        </p:txBody>
      </p:sp>
      <p:sp>
        <p:nvSpPr>
          <p:cNvPr id="14" name="Rectangle 13"/>
          <p:cNvSpPr/>
          <p:nvPr/>
        </p:nvSpPr>
        <p:spPr>
          <a:xfrm>
            <a:off x="8286750" y="3509010"/>
            <a:ext cx="1508760" cy="400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Data</a:t>
            </a:r>
            <a:endParaRPr lang="en-GB" sz="1400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1783080" y="2103120"/>
            <a:ext cx="1645920" cy="14058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2846070" y="2103120"/>
            <a:ext cx="4423410" cy="14058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755130" y="4469130"/>
            <a:ext cx="41033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Traffic Engineering: permits use of alternate path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Layer 3 VPN : allows MPLS to connect to different VPNs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/>
              <a:t>Any Transport over MPLS (</a:t>
            </a:r>
            <a:r>
              <a:rPr lang="en-GB" dirty="0" err="1" smtClean="0"/>
              <a:t>AtoM</a:t>
            </a:r>
            <a:r>
              <a:rPr lang="en-GB" dirty="0" smtClean="0"/>
              <a:t>): allows transport of Layer 2 frames over MPLS network.</a:t>
            </a:r>
            <a:endParaRPr lang="en-GB" dirty="0"/>
          </a:p>
        </p:txBody>
      </p:sp>
      <p:sp>
        <p:nvSpPr>
          <p:cNvPr id="21" name="Rounded Rectangle 20">
            <a:hlinkClick r:id="rId2" action="ppaction://hlinksldjump"/>
          </p:cNvPr>
          <p:cNvSpPr/>
          <p:nvPr/>
        </p:nvSpPr>
        <p:spPr>
          <a:xfrm>
            <a:off x="320040" y="6257925"/>
            <a:ext cx="1583055" cy="3886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Ethernet over MPLS</a:t>
            </a:r>
            <a:endParaRPr lang="en-GB" sz="1400" dirty="0"/>
          </a:p>
        </p:txBody>
      </p:sp>
      <p:sp>
        <p:nvSpPr>
          <p:cNvPr id="22" name="Rounded Rectangle 21">
            <a:hlinkClick r:id="rId3" action="ppaction://hlinksldjump"/>
          </p:cNvPr>
          <p:cNvSpPr/>
          <p:nvPr/>
        </p:nvSpPr>
        <p:spPr>
          <a:xfrm>
            <a:off x="2846070" y="6275070"/>
            <a:ext cx="1703070" cy="37719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Virtual Private LAN Service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3923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Acknowledgement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Santana, G. A. A., 2014. </a:t>
            </a:r>
            <a:r>
              <a:rPr lang="en-GB" i="1" dirty="0"/>
              <a:t>Data </a:t>
            </a:r>
            <a:r>
              <a:rPr lang="en-GB" i="1" dirty="0" err="1"/>
              <a:t>Center</a:t>
            </a:r>
            <a:r>
              <a:rPr lang="en-GB" i="1" dirty="0"/>
              <a:t> Virtualization Fundamentals. </a:t>
            </a:r>
            <a:r>
              <a:rPr lang="en-GB" dirty="0" err="1"/>
              <a:t>s.l.:Cisco</a:t>
            </a:r>
            <a:r>
              <a:rPr lang="en-GB" dirty="0"/>
              <a:t> Press.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28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672</Words>
  <Application>Microsoft Office PowerPoint</Application>
  <PresentationFormat>Widescreen</PresentationFormat>
  <Paragraphs>92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Layer2 Extension Solutions</vt:lpstr>
      <vt:lpstr>Data Center Expansion </vt:lpstr>
      <vt:lpstr>Challenges a spanning tree instance provides</vt:lpstr>
      <vt:lpstr>Layer 2 Extension Solutions – Dark Fibre</vt:lpstr>
      <vt:lpstr>Layer 2 Extension Solutions – Dark Fibre</vt:lpstr>
      <vt:lpstr>Layer 2 Extensions : Ethernet over MPLS</vt:lpstr>
      <vt:lpstr>Layer 2 Extensions: Virtual Private LAN Service </vt:lpstr>
      <vt:lpstr>Layer 2 Extensions: Virtual Private LAN Service Cont..</vt:lpstr>
      <vt:lpstr>Ethernet Extensions over MPLS</vt:lpstr>
      <vt:lpstr>MPLS</vt:lpstr>
      <vt:lpstr>Acknowledgement</vt:lpstr>
    </vt:vector>
  </TitlesOfParts>
  <Company>UWTSD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Layer2 Extension Solutions</dc:title>
  <dc:creator>Anly ChandraMohan</dc:creator>
  <cp:lastModifiedBy>Anly ChandraMohan</cp:lastModifiedBy>
  <cp:revision>16</cp:revision>
  <dcterms:created xsi:type="dcterms:W3CDTF">2017-04-25T10:46:39Z</dcterms:created>
  <dcterms:modified xsi:type="dcterms:W3CDTF">2017-04-27T10:20:16Z</dcterms:modified>
</cp:coreProperties>
</file>